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150"/>
  </p:notesMasterIdLst>
  <p:sldIdLst>
    <p:sldId id="792" r:id="rId3"/>
    <p:sldId id="794" r:id="rId4"/>
    <p:sldId id="795" r:id="rId5"/>
    <p:sldId id="796" r:id="rId6"/>
    <p:sldId id="797" r:id="rId7"/>
    <p:sldId id="798" r:id="rId8"/>
    <p:sldId id="799" r:id="rId9"/>
    <p:sldId id="800" r:id="rId10"/>
    <p:sldId id="801" r:id="rId11"/>
    <p:sldId id="802" r:id="rId12"/>
    <p:sldId id="803" r:id="rId13"/>
    <p:sldId id="804" r:id="rId14"/>
    <p:sldId id="805" r:id="rId15"/>
    <p:sldId id="806" r:id="rId16"/>
    <p:sldId id="807" r:id="rId17"/>
    <p:sldId id="808" r:id="rId18"/>
    <p:sldId id="809" r:id="rId19"/>
    <p:sldId id="810" r:id="rId20"/>
    <p:sldId id="811" r:id="rId21"/>
    <p:sldId id="812" r:id="rId22"/>
    <p:sldId id="813" r:id="rId23"/>
    <p:sldId id="814" r:id="rId24"/>
    <p:sldId id="815" r:id="rId25"/>
    <p:sldId id="816" r:id="rId26"/>
    <p:sldId id="817" r:id="rId27"/>
    <p:sldId id="818" r:id="rId28"/>
    <p:sldId id="819" r:id="rId29"/>
    <p:sldId id="820" r:id="rId30"/>
    <p:sldId id="821" r:id="rId31"/>
    <p:sldId id="822" r:id="rId32"/>
    <p:sldId id="823" r:id="rId33"/>
    <p:sldId id="824" r:id="rId34"/>
    <p:sldId id="825" r:id="rId35"/>
    <p:sldId id="826" r:id="rId36"/>
    <p:sldId id="827" r:id="rId37"/>
    <p:sldId id="828" r:id="rId38"/>
    <p:sldId id="829" r:id="rId39"/>
    <p:sldId id="830" r:id="rId40"/>
    <p:sldId id="831" r:id="rId41"/>
    <p:sldId id="832" r:id="rId42"/>
    <p:sldId id="833" r:id="rId43"/>
    <p:sldId id="834" r:id="rId44"/>
    <p:sldId id="835" r:id="rId45"/>
    <p:sldId id="836" r:id="rId46"/>
    <p:sldId id="837" r:id="rId47"/>
    <p:sldId id="838" r:id="rId48"/>
    <p:sldId id="839" r:id="rId49"/>
    <p:sldId id="840" r:id="rId50"/>
    <p:sldId id="841" r:id="rId51"/>
    <p:sldId id="842" r:id="rId52"/>
    <p:sldId id="843" r:id="rId53"/>
    <p:sldId id="844" r:id="rId54"/>
    <p:sldId id="845" r:id="rId55"/>
    <p:sldId id="846" r:id="rId56"/>
    <p:sldId id="847" r:id="rId57"/>
    <p:sldId id="848" r:id="rId58"/>
    <p:sldId id="849" r:id="rId59"/>
    <p:sldId id="850" r:id="rId60"/>
    <p:sldId id="851" r:id="rId61"/>
    <p:sldId id="852" r:id="rId62"/>
    <p:sldId id="853" r:id="rId63"/>
    <p:sldId id="854" r:id="rId64"/>
    <p:sldId id="855" r:id="rId65"/>
    <p:sldId id="856" r:id="rId66"/>
    <p:sldId id="857" r:id="rId67"/>
    <p:sldId id="858" r:id="rId68"/>
    <p:sldId id="859" r:id="rId69"/>
    <p:sldId id="860" r:id="rId70"/>
    <p:sldId id="861" r:id="rId71"/>
    <p:sldId id="862" r:id="rId72"/>
    <p:sldId id="863" r:id="rId73"/>
    <p:sldId id="864" r:id="rId74"/>
    <p:sldId id="865" r:id="rId75"/>
    <p:sldId id="866" r:id="rId76"/>
    <p:sldId id="867" r:id="rId77"/>
    <p:sldId id="868" r:id="rId78"/>
    <p:sldId id="869" r:id="rId79"/>
    <p:sldId id="870" r:id="rId80"/>
    <p:sldId id="871" r:id="rId81"/>
    <p:sldId id="872" r:id="rId82"/>
    <p:sldId id="873" r:id="rId83"/>
    <p:sldId id="874" r:id="rId84"/>
    <p:sldId id="875" r:id="rId85"/>
    <p:sldId id="876" r:id="rId86"/>
    <p:sldId id="877" r:id="rId87"/>
    <p:sldId id="878" r:id="rId88"/>
    <p:sldId id="879" r:id="rId89"/>
    <p:sldId id="880" r:id="rId90"/>
    <p:sldId id="881" r:id="rId91"/>
    <p:sldId id="882" r:id="rId92"/>
    <p:sldId id="883" r:id="rId93"/>
    <p:sldId id="884" r:id="rId94"/>
    <p:sldId id="885" r:id="rId95"/>
    <p:sldId id="886" r:id="rId96"/>
    <p:sldId id="887" r:id="rId97"/>
    <p:sldId id="888" r:id="rId98"/>
    <p:sldId id="889" r:id="rId99"/>
    <p:sldId id="890" r:id="rId100"/>
    <p:sldId id="891" r:id="rId101"/>
    <p:sldId id="892" r:id="rId102"/>
    <p:sldId id="893" r:id="rId103"/>
    <p:sldId id="894" r:id="rId104"/>
    <p:sldId id="895" r:id="rId105"/>
    <p:sldId id="896" r:id="rId106"/>
    <p:sldId id="897" r:id="rId107"/>
    <p:sldId id="898" r:id="rId108"/>
    <p:sldId id="899" r:id="rId109"/>
    <p:sldId id="900" r:id="rId110"/>
    <p:sldId id="901" r:id="rId111"/>
    <p:sldId id="902" r:id="rId112"/>
    <p:sldId id="903" r:id="rId113"/>
    <p:sldId id="904" r:id="rId114"/>
    <p:sldId id="905" r:id="rId115"/>
    <p:sldId id="906" r:id="rId116"/>
    <p:sldId id="907" r:id="rId117"/>
    <p:sldId id="908" r:id="rId118"/>
    <p:sldId id="909" r:id="rId119"/>
    <p:sldId id="910" r:id="rId120"/>
    <p:sldId id="911" r:id="rId121"/>
    <p:sldId id="912" r:id="rId122"/>
    <p:sldId id="913" r:id="rId123"/>
    <p:sldId id="914" r:id="rId124"/>
    <p:sldId id="915" r:id="rId125"/>
    <p:sldId id="916" r:id="rId126"/>
    <p:sldId id="917" r:id="rId127"/>
    <p:sldId id="918" r:id="rId128"/>
    <p:sldId id="919" r:id="rId129"/>
    <p:sldId id="920" r:id="rId130"/>
    <p:sldId id="921" r:id="rId131"/>
    <p:sldId id="922" r:id="rId132"/>
    <p:sldId id="923" r:id="rId133"/>
    <p:sldId id="924" r:id="rId134"/>
    <p:sldId id="925" r:id="rId135"/>
    <p:sldId id="926" r:id="rId136"/>
    <p:sldId id="927" r:id="rId137"/>
    <p:sldId id="928" r:id="rId138"/>
    <p:sldId id="929" r:id="rId139"/>
    <p:sldId id="930" r:id="rId140"/>
    <p:sldId id="931" r:id="rId141"/>
    <p:sldId id="932" r:id="rId142"/>
    <p:sldId id="933" r:id="rId143"/>
    <p:sldId id="934" r:id="rId144"/>
    <p:sldId id="935" r:id="rId145"/>
    <p:sldId id="936" r:id="rId146"/>
    <p:sldId id="937" r:id="rId147"/>
    <p:sldId id="440" r:id="rId148"/>
    <p:sldId id="793" r:id="rId149"/>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3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notesMaster" Target="notesMasters/notesMaster1.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presProps" Target="pres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theme" Target="theme/theme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tableStyles" Target="tableStyles.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image" Target="../media/image8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84.wmf"/><Relationship Id="rId1" Type="http://schemas.openxmlformats.org/officeDocument/2006/relationships/image" Target="../media/image8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10/7/2018</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B957276-B351-4F2E-9D77-EDA91ECCF582}" type="slidenum">
              <a:rPr lang="en-US" altLang="de-DE" smtClean="0"/>
              <a:pPr eaLnBrk="1" hangingPunct="1"/>
              <a:t>1</a:t>
            </a:fld>
            <a:endParaRPr lang="en-US" altLang="de-DE"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613957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5A0D08-39BA-4CD0-82F2-96AE1D62C8D0}" type="slidenum">
              <a:rPr kumimoji="0" lang="en-US" altLang="de-DE"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de-DE" sz="1200" b="0" i="0" u="none" strike="noStrike" kern="1200" cap="none" spc="0" normalizeH="0" baseline="0" noProof="0" smtClean="0">
              <a:ln>
                <a:noFill/>
              </a:ln>
              <a:solidFill>
                <a:srgbClr val="000000"/>
              </a:solidFill>
              <a:effectLst/>
              <a:uLnTx/>
              <a:uFillTx/>
              <a:latin typeface="Arial" charset="0"/>
              <a:ea typeface="+mn-ea"/>
              <a:cs typeface="+mn-cs"/>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de-DE" altLang="de-DE" dirty="0" smtClean="0"/>
          </a:p>
        </p:txBody>
      </p:sp>
    </p:spTree>
    <p:extLst>
      <p:ext uri="{BB962C8B-B14F-4D97-AF65-F5344CB8AC3E}">
        <p14:creationId xmlns:p14="http://schemas.microsoft.com/office/powerpoint/2010/main" val="4261979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5A0D08-39BA-4CD0-82F2-96AE1D62C8D0}" type="slidenum">
              <a:rPr kumimoji="0" lang="en-US" altLang="de-DE"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de-DE" sz="1200" b="0" i="0" u="none" strike="noStrike" kern="1200" cap="none" spc="0" normalizeH="0" baseline="0" noProof="0" smtClean="0">
              <a:ln>
                <a:noFill/>
              </a:ln>
              <a:solidFill>
                <a:srgbClr val="000000"/>
              </a:solidFill>
              <a:effectLst/>
              <a:uLnTx/>
              <a:uFillTx/>
              <a:latin typeface="Arial" charset="0"/>
              <a:ea typeface="+mn-ea"/>
              <a:cs typeface="+mn-cs"/>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de-DE" altLang="de-DE" smtClean="0"/>
          </a:p>
        </p:txBody>
      </p:sp>
    </p:spTree>
    <p:extLst>
      <p:ext uri="{BB962C8B-B14F-4D97-AF65-F5344CB8AC3E}">
        <p14:creationId xmlns:p14="http://schemas.microsoft.com/office/powerpoint/2010/main" val="1410732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5A0D08-39BA-4CD0-82F2-96AE1D62C8D0}" type="slidenum">
              <a:rPr kumimoji="0" lang="en-US" altLang="de-DE"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de-DE" sz="1200" b="0" i="0" u="none" strike="noStrike" kern="1200" cap="none" spc="0" normalizeH="0" baseline="0" noProof="0" smtClean="0">
              <a:ln>
                <a:noFill/>
              </a:ln>
              <a:solidFill>
                <a:srgbClr val="000000"/>
              </a:solidFill>
              <a:effectLst/>
              <a:uLnTx/>
              <a:uFillTx/>
              <a:latin typeface="Arial" charset="0"/>
              <a:ea typeface="+mn-ea"/>
              <a:cs typeface="+mn-cs"/>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de-DE" altLang="de-DE" dirty="0" smtClean="0"/>
          </a:p>
        </p:txBody>
      </p:sp>
    </p:spTree>
    <p:extLst>
      <p:ext uri="{BB962C8B-B14F-4D97-AF65-F5344CB8AC3E}">
        <p14:creationId xmlns:p14="http://schemas.microsoft.com/office/powerpoint/2010/main" val="1832539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39656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04400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504535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63019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22C0756B-20B8-4D8F-8CB5-AE01FB642E04}"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21</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4039427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170C034D-DF8D-47E2-BF5D-3992787C077B}"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22</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4046705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04B518D2-F7B6-45FF-98B6-D9ED3FE62543}"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23</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222134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B216082-C519-4DC1-B1F8-26B18310BD6B}"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24</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936768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923F3C1B-17D0-44E9-B6F6-EFCE62381049}"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25</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1881585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1595489-C3FB-46B4-82BD-50F5134C883F}"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26</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1514168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6A16D413-2F4C-4F3C-A491-270FBAB880BA}"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27</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641671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682DBB2-CCE8-40C2-B111-023C932C4D86}"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28</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204264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2377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11760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64322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7CFB6BB-FCCC-433F-B143-F05E3CF0E78F}"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37</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3255260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ln/>
        </p:spPr>
      </p:sp>
      <p:sp>
        <p:nvSpPr>
          <p:cNvPr id="532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532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8826D39-9FCB-4C33-9E07-97DA1141A09F}"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38</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2238822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dirty="0" smtClean="0">
              <a:latin typeface="Arial" panose="020B0604020202020204" pitchFamily="34" charset="0"/>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0AFB76C-4E7B-4EA9-8ADF-DB00A9B3AAA6}"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39</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2992326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390406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779129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4E91718-ED28-49ED-96DF-800513E24DA2}" type="slidenum">
              <a:rPr kumimoji="0" lang="en-US" altLang="tr-T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tr-T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3539" name="Rectangle 2"/>
          <p:cNvSpPr>
            <a:spLocks noGrp="1" noRot="1" noChangeAspect="1" noChangeArrowheads="1" noTextEdit="1"/>
          </p:cNvSpPr>
          <p:nvPr>
            <p:ph type="sldImg"/>
          </p:nvPr>
        </p:nvSpPr>
        <p:spPr>
          <a:solidFill>
            <a:srgbClr val="FFFFFF"/>
          </a:solidFill>
          <a:ln/>
        </p:spPr>
      </p:sp>
      <p:sp>
        <p:nvSpPr>
          <p:cNvPr id="193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9976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573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B4DE2563-C0A2-467A-BDBF-E29BB362D64A}"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44</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40219071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584207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57581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a:ln/>
        </p:spPr>
      </p:sp>
      <p:sp>
        <p:nvSpPr>
          <p:cNvPr id="593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593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DE423BC0-36F1-4C07-9106-0552F31872DA}"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56</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1412888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ln/>
        </p:spPr>
      </p:sp>
      <p:sp>
        <p:nvSpPr>
          <p:cNvPr id="61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61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441CE5E-F42D-404C-A335-727067650B8F}"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57</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32876699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08148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B55B1B6-E36D-4BF4-A108-9FDBCAD6C2B2}"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62</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9768876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9B56FACE-B49B-484A-8C0A-F253D4973333}"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63</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7826051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C632B1E4-C0A3-4E09-A01E-E96FDDAC8D9D}"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64</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1610800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C7B4AE7-2BCC-4D26-BB7B-5F679D8C9038}"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65</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18557683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F29AACEC-A66C-40CA-9AC8-AC8EADF68BF5}"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66</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40175998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C6685216-4DF1-4443-AE36-0C0633DD7B8B}"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67</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30553671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F37CF94F-1B4F-40A4-805A-317AC90E6ED9}"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68</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23373320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18E9315F-8AA3-4430-91CF-C775471C7352}"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69</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18674105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61A5EBBA-3284-436D-98A4-E8F8589D260C}"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70</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38294693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ln/>
        </p:spPr>
      </p:sp>
      <p:sp>
        <p:nvSpPr>
          <p:cNvPr id="368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FED509C3-9F70-4AA2-BACE-BAE7ED7EC123}"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71</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8095096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389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35A6ABF9-3182-45BD-BBCE-697577936079}"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72</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29268616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409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C64B5CFA-2269-42B5-805D-79DDED069022}"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73</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32656979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C17C330-A39E-4BFD-AB07-F484B84E7D1C}"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74</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39883313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05A73D01-BB9D-4583-B932-F0E863EED873}"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75</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22753936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dirty="0" smtClean="0">
              <a:latin typeface="Arial" panose="020B0604020202020204" pitchFamily="34" charset="0"/>
            </a:endParaRP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0782042A-AD95-47D2-B499-AD913A5BAA20}"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76</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18496845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DDC9461D-90EE-4E02-B971-5DFCD17A762D}"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77</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26162361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9A1B638-1A5E-480B-AC3F-B126283E60A7}"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78</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5873200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6024E447-5B52-4DD5-8B2B-CF7F7482B3A5}"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79</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8633214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18909452-F15A-4509-9419-48627C1995E8}"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80</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15178872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B3D4EDE-EC02-4D46-91C0-E6C7C5EDE470}"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81</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8419300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68F2488-CB15-425B-B50E-7437CFFF9433}" type="slidenum">
              <a:rPr kumimoji="0" lang="en-US" altLang="tr-T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tr-TR"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1491" name="Rectangle 2"/>
          <p:cNvSpPr>
            <a:spLocks noGrp="1" noRot="1" noChangeAspect="1" noChangeArrowheads="1" noTextEdit="1"/>
          </p:cNvSpPr>
          <p:nvPr>
            <p:ph type="sldImg"/>
          </p:nvPr>
        </p:nvSpPr>
        <p:spPr>
          <a:solidFill>
            <a:srgbClr val="FFFFFF"/>
          </a:solidFill>
          <a:ln/>
        </p:spPr>
      </p:sp>
      <p:sp>
        <p:nvSpPr>
          <p:cNvPr id="191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de-DE" altLang="tr-T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54559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478766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054253EA-3223-4236-B050-5335832BE039}"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84</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6145889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31990EE9-D17D-482C-8F71-8F5063307CCA}"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85</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36916016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D00930BC-6D1E-40F1-8832-EBBC1F675C0E}"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86</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dirty="0" smtClean="0">
              <a:latin typeface="Arial" panose="020B0604020202020204" pitchFamily="34" charset="0"/>
            </a:endParaRPr>
          </a:p>
        </p:txBody>
      </p:sp>
    </p:spTree>
    <p:extLst>
      <p:ext uri="{BB962C8B-B14F-4D97-AF65-F5344CB8AC3E}">
        <p14:creationId xmlns:p14="http://schemas.microsoft.com/office/powerpoint/2010/main" val="32464288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27DFE10F-C98D-4394-9A7E-F77D9EDCB2BD}"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87</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33713588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0AA9E4AD-5076-4056-A69F-4856C4C08F41}"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88</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5246579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35E1CD1B-AA7C-4CF9-8CD0-AB40344E10F9}"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89</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6556973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9B7E230-4777-4508-8106-29CFE58BDE61}"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90</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39665507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3D216D2-778B-4DA6-91A5-9B650A71C7EF}"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91</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6288017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FA5152D-041D-487F-AE2B-6FDE51F020B1}"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92</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15784074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1BBBDD4C-D076-40C8-9026-7322E6266300}"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93</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10140168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6029295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4362B97-5AD9-479A-A791-9AD523C4A398}"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95</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35067994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FE7C1127-E8F9-426C-BFA4-32FFC6E59689}"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96</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41877844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318132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DFA22C44-59F0-48D5-A64E-07F8A5DDD8A5}"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102</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36157989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15D337D3-4E2C-49B3-A082-3F05B9F2401E}"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103</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608035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AA469E9-A6E8-4478-AB40-FC55DDD2839F}"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104</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19944241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A9A636A-17D2-4B91-BCB6-17B0CED479ED}"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105</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4588783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D521E54-740E-40C7-8128-748D62243CCF}"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106</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38253036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1239055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1CD4797C-87C5-403B-9DF4-AB11D2C0E83B}"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110</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37088213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5423941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D3A716BE-FBFE-4E4A-BF6B-80CDA9F8052E}"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112</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dirty="0" smtClean="0">
              <a:latin typeface="Arial" panose="020B0604020202020204" pitchFamily="34" charset="0"/>
            </a:endParaRPr>
          </a:p>
        </p:txBody>
      </p:sp>
    </p:spTree>
    <p:extLst>
      <p:ext uri="{BB962C8B-B14F-4D97-AF65-F5344CB8AC3E}">
        <p14:creationId xmlns:p14="http://schemas.microsoft.com/office/powerpoint/2010/main" val="81823454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F6B703D-21FE-498B-A98A-7F11608AA1A9}"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113</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11607208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DD19421-2CD9-415F-8030-E6D1489E5423}"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114</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36035021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E0A24BA-54E0-4F83-AF3F-DB34A63891AA}"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115</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41269005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236E071-1F21-4136-91A9-1BF626299B70}"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116</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39579649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120</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471794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8505957-7A44-4DE1-A767-6EDE08DF64EC}"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122</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319244780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DEDF5BFD-673F-4026-ABF0-5F87FADB061B}"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123</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30926164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3B770992-170C-4900-B305-86BC80551A92}"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124</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319779562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9CCAF768-0F64-4AF9-A642-F7AA8B88652A}"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125</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0027026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F6AA601-18C6-475B-BBB8-B9B92E1641CB}"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126</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358478759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6C16EF4-7A83-4512-BAEB-691224D1174C}"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127</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Tree>
    <p:extLst>
      <p:ext uri="{BB962C8B-B14F-4D97-AF65-F5344CB8AC3E}">
        <p14:creationId xmlns:p14="http://schemas.microsoft.com/office/powerpoint/2010/main" val="209539487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dirty="0" smtClean="0">
              <a:latin typeface="Arial" panose="020B0604020202020204" pitchFamily="34" charset="0"/>
            </a:endParaRPr>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1316F96A-C677-4E17-AE98-FC105A190D1F}"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128</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128067406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4A5C0C4-9557-4B46-A0C5-F55FFAE7AB55}"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129</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295537477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44F9C09-5B80-49A8-BE47-C90D4AF788BD}"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130</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50042656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720664C7-3F13-4AA5-AFA8-79B9E502B842}"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131</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17091811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A3AF198-EE63-4E0B-9092-65D57EDFE2F5}"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132</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311883855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ln/>
        </p:spPr>
      </p:sp>
      <p:sp>
        <p:nvSpPr>
          <p:cNvPr id="368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2909F6E-E244-4761-B14D-84163B519F8E}"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133</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104135498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4235271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panose="020B0604020202020204" pitchFamily="34" charset="0"/>
            </a:endParaRPr>
          </a:p>
        </p:txBody>
      </p:sp>
      <p:sp>
        <p:nvSpPr>
          <p:cNvPr id="389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3200">
                <a:solidFill>
                  <a:srgbClr val="B80039"/>
                </a:solidFill>
                <a:latin typeface="Gill Sans MT" panose="020B0502020104020203" pitchFamily="34" charset="0"/>
                <a:ea typeface="MS PGothic" panose="020B0600070205080204" pitchFamily="34" charset="-128"/>
              </a:defRPr>
            </a:lvl1pPr>
            <a:lvl2pPr marL="742950" indent="-285750" defTabSz="966788">
              <a:defRPr sz="3200">
                <a:solidFill>
                  <a:srgbClr val="B80039"/>
                </a:solidFill>
                <a:latin typeface="Gill Sans MT" panose="020B0502020104020203" pitchFamily="34" charset="0"/>
                <a:ea typeface="MS PGothic" panose="020B0600070205080204" pitchFamily="34" charset="-128"/>
              </a:defRPr>
            </a:lvl2pPr>
            <a:lvl3pPr marL="1143000" indent="-228600" defTabSz="966788">
              <a:defRPr sz="3200">
                <a:solidFill>
                  <a:srgbClr val="B80039"/>
                </a:solidFill>
                <a:latin typeface="Gill Sans MT" panose="020B0502020104020203" pitchFamily="34" charset="0"/>
                <a:ea typeface="MS PGothic" panose="020B0600070205080204" pitchFamily="34" charset="-128"/>
              </a:defRPr>
            </a:lvl3pPr>
            <a:lvl4pPr marL="1600200" indent="-228600" defTabSz="966788">
              <a:defRPr sz="3200">
                <a:solidFill>
                  <a:srgbClr val="B80039"/>
                </a:solidFill>
                <a:latin typeface="Gill Sans MT" panose="020B0502020104020203" pitchFamily="34" charset="0"/>
                <a:ea typeface="MS PGothic" panose="020B0600070205080204" pitchFamily="34" charset="-128"/>
              </a:defRPr>
            </a:lvl4pPr>
            <a:lvl5pPr marL="2057400" indent="-228600" defTabSz="966788">
              <a:defRPr sz="3200">
                <a:solidFill>
                  <a:srgbClr val="B80039"/>
                </a:solidFill>
                <a:latin typeface="Gill Sans MT" panose="020B0502020104020203" pitchFamily="34" charset="0"/>
                <a:ea typeface="MS PGothic" panose="020B0600070205080204" pitchFamily="34" charset="-128"/>
              </a:defRPr>
            </a:lvl5pPr>
            <a:lvl6pPr marL="25146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defTabSz="966788"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4E04BABB-BEAB-417D-A3AA-E835DA69AD1B}" type="slidenum">
              <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pPr marL="0" marR="0" lvl="0" indent="0" algn="r" defTabSz="966788" rtl="0" eaLnBrk="1" fontAlgn="base" latinLnBrk="0" hangingPunct="1">
                <a:lnSpc>
                  <a:spcPct val="100000"/>
                </a:lnSpc>
                <a:spcBef>
                  <a:spcPct val="0"/>
                </a:spcBef>
                <a:spcAft>
                  <a:spcPct val="0"/>
                </a:spcAft>
                <a:buClrTx/>
                <a:buSzTx/>
                <a:buFontTx/>
                <a:buNone/>
                <a:tabLst/>
                <a:defRPr/>
              </a:pPr>
              <a:t>143</a:t>
            </a:fld>
            <a:endParaRPr kumimoji="0" lang="en-US" altLang="tr-TR" sz="1400" b="0"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111087189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68542367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tr-TR"/>
          </a:p>
        </p:txBody>
      </p:sp>
      <p:sp>
        <p:nvSpPr>
          <p:cNvPr id="4" name="Foliennummernplatzhalt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004EC8-BE9C-4811-AC73-7969CEBCE4AD}"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1258021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146</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r>
              <a:rPr lang="de-DE" smtClean="0"/>
              <a:t>© 2009 by Pearson Education, Inc </a:t>
            </a:r>
            <a:endParaRPr lang="en-US" dirty="0"/>
          </a:p>
        </p:txBody>
      </p:sp>
      <p:sp>
        <p:nvSpPr>
          <p:cNvPr id="19" name="Footer Placeholder 18"/>
          <p:cNvSpPr>
            <a:spLocks noGrp="1"/>
          </p:cNvSpPr>
          <p:nvPr>
            <p:ph type="ftr" sz="quarter" idx="11"/>
          </p:nvPr>
        </p:nvSpPr>
        <p:spPr/>
        <p:txBody>
          <a:bodyPr/>
          <a:lstStyle/>
          <a:p>
            <a:r>
              <a:rPr lang="en-US" smtClean="0"/>
              <a:t>Lecture #2  The Fundamentals</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r>
              <a:rPr lang="de-DE" smtClean="0"/>
              <a:t>© 2009 by Pearson Education, Inc </a:t>
            </a:r>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Lecture #2  The Fundamentals</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r>
              <a:rPr lang="de-DE" smtClean="0"/>
              <a:t>© 2009 by Pearson Education, Inc </a:t>
            </a:r>
            <a:endParaRPr lang="en-US" dirty="0"/>
          </a:p>
        </p:txBody>
      </p:sp>
      <p:sp>
        <p:nvSpPr>
          <p:cNvPr id="5" name="Footer Placeholder 4"/>
          <p:cNvSpPr>
            <a:spLocks noGrp="1"/>
          </p:cNvSpPr>
          <p:nvPr>
            <p:ph type="ftr" sz="quarter" idx="11"/>
          </p:nvPr>
        </p:nvSpPr>
        <p:spPr/>
        <p:txBody>
          <a:bodyPr/>
          <a:lstStyle/>
          <a:p>
            <a:r>
              <a:rPr lang="en-US" smtClean="0"/>
              <a:t>Lecture #2  The Fundamentals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smtClean="0"/>
              <a:t>© 2009 by Pearson Education, Inc </a:t>
            </a:r>
            <a:endParaRPr lang="en-US" dirty="0"/>
          </a:p>
        </p:txBody>
      </p:sp>
      <p:sp>
        <p:nvSpPr>
          <p:cNvPr id="6" name="Footer Placeholder 5"/>
          <p:cNvSpPr>
            <a:spLocks noGrp="1"/>
          </p:cNvSpPr>
          <p:nvPr>
            <p:ph type="ftr" sz="quarter" idx="11"/>
          </p:nvPr>
        </p:nvSpPr>
        <p:spPr/>
        <p:txBody>
          <a:bodyPr/>
          <a:lstStyle/>
          <a:p>
            <a:r>
              <a:rPr lang="en-US" smtClean="0"/>
              <a:t>Lecture #2  The Fundamentals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r>
              <a:rPr lang="de-DE" smtClean="0"/>
              <a:t>© 2009 by Pearson Education, Inc </a:t>
            </a:r>
            <a:endParaRPr lang="en-US" dirty="0"/>
          </a:p>
        </p:txBody>
      </p:sp>
      <p:sp>
        <p:nvSpPr>
          <p:cNvPr id="8" name="Footer Placeholder 7"/>
          <p:cNvSpPr>
            <a:spLocks noGrp="1"/>
          </p:cNvSpPr>
          <p:nvPr>
            <p:ph type="ftr" sz="quarter" idx="11"/>
          </p:nvPr>
        </p:nvSpPr>
        <p:spPr/>
        <p:txBody>
          <a:bodyPr/>
          <a:lstStyle/>
          <a:p>
            <a:r>
              <a:rPr lang="en-US" smtClean="0"/>
              <a:t>Lecture #2  The Fundamentals</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r>
              <a:rPr lang="de-DE" smtClean="0"/>
              <a:t>© 2009 by Pearson Education, Inc </a:t>
            </a:r>
            <a:endParaRPr lang="en-US" dirty="0"/>
          </a:p>
        </p:txBody>
      </p:sp>
      <p:sp>
        <p:nvSpPr>
          <p:cNvPr id="4" name="Footer Placeholder 3"/>
          <p:cNvSpPr>
            <a:spLocks noGrp="1"/>
          </p:cNvSpPr>
          <p:nvPr>
            <p:ph type="ftr" sz="quarter" idx="11"/>
          </p:nvPr>
        </p:nvSpPr>
        <p:spPr/>
        <p:txBody>
          <a:bodyPr/>
          <a:lstStyle/>
          <a:p>
            <a:r>
              <a:rPr lang="en-US" smtClean="0"/>
              <a:t>Lecture #2  The Fundamentals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smtClean="0"/>
              <a:t>© 2009 by Pearson Education, Inc </a:t>
            </a:r>
            <a:endParaRPr lang="en-US" dirty="0"/>
          </a:p>
        </p:txBody>
      </p:sp>
      <p:sp>
        <p:nvSpPr>
          <p:cNvPr id="3" name="Footer Placeholder 2"/>
          <p:cNvSpPr>
            <a:spLocks noGrp="1"/>
          </p:cNvSpPr>
          <p:nvPr>
            <p:ph type="ftr" sz="quarter" idx="11"/>
          </p:nvPr>
        </p:nvSpPr>
        <p:spPr/>
        <p:txBody>
          <a:bodyPr/>
          <a:lstStyle/>
          <a:p>
            <a:r>
              <a:rPr lang="en-US" smtClean="0"/>
              <a:t>Lecture #2  The Fundamentals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smtClean="0"/>
              <a:t>© 2009 by Pearson Education, Inc </a:t>
            </a:r>
            <a:endParaRPr lang="en-US" dirty="0"/>
          </a:p>
        </p:txBody>
      </p:sp>
      <p:sp>
        <p:nvSpPr>
          <p:cNvPr id="6" name="Footer Placeholder 5"/>
          <p:cNvSpPr>
            <a:spLocks noGrp="1"/>
          </p:cNvSpPr>
          <p:nvPr>
            <p:ph type="ftr" sz="quarter" idx="11"/>
          </p:nvPr>
        </p:nvSpPr>
        <p:spPr/>
        <p:txBody>
          <a:bodyPr/>
          <a:lstStyle/>
          <a:p>
            <a:r>
              <a:rPr lang="en-US" smtClean="0"/>
              <a:t>Lecture #2  The Fundamentals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r>
              <a:rPr lang="de-DE" smtClean="0"/>
              <a:t>© 2009 by Pearson Education, Inc </a:t>
            </a:r>
            <a:endParaRPr lang="en-US" dirty="0"/>
          </a:p>
        </p:txBody>
      </p:sp>
      <p:sp>
        <p:nvSpPr>
          <p:cNvPr id="6" name="Footer Placeholder 5"/>
          <p:cNvSpPr>
            <a:spLocks noGrp="1"/>
          </p:cNvSpPr>
          <p:nvPr>
            <p:ph type="ftr" sz="quarter" idx="11"/>
          </p:nvPr>
        </p:nvSpPr>
        <p:spPr/>
        <p:txBody>
          <a:bodyPr/>
          <a:lstStyle/>
          <a:p>
            <a:r>
              <a:rPr lang="en-US" smtClean="0"/>
              <a:t>Lecture #2  The Fundamentals</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smtClean="0"/>
              <a:t>© 2009 by Pearson Education, Inc </a:t>
            </a:r>
            <a:endParaRPr lang="en-US" dirty="0"/>
          </a:p>
        </p:txBody>
      </p:sp>
      <p:sp>
        <p:nvSpPr>
          <p:cNvPr id="5" name="Footer Placeholder 4"/>
          <p:cNvSpPr>
            <a:spLocks noGrp="1"/>
          </p:cNvSpPr>
          <p:nvPr>
            <p:ph type="ftr" sz="quarter" idx="11"/>
          </p:nvPr>
        </p:nvSpPr>
        <p:spPr/>
        <p:txBody>
          <a:bodyPr/>
          <a:lstStyle/>
          <a:p>
            <a:r>
              <a:rPr lang="en-US" smtClean="0"/>
              <a:t>Lecture #2  The Fundamentals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smtClean="0"/>
              <a:t>© 2009 by Pearson Education, Inc </a:t>
            </a:r>
            <a:endParaRPr lang="en-US" dirty="0"/>
          </a:p>
        </p:txBody>
      </p:sp>
      <p:sp>
        <p:nvSpPr>
          <p:cNvPr id="5" name="Footer Placeholder 4"/>
          <p:cNvSpPr>
            <a:spLocks noGrp="1"/>
          </p:cNvSpPr>
          <p:nvPr>
            <p:ph type="ftr" sz="quarter" idx="11"/>
          </p:nvPr>
        </p:nvSpPr>
        <p:spPr/>
        <p:txBody>
          <a:bodyPr/>
          <a:lstStyle/>
          <a:p>
            <a:r>
              <a:rPr lang="en-US" smtClean="0"/>
              <a:t>Lecture #2  The Fundamentals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3314"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smtClean="0"/>
              <a:t>Click to edit Master title style</a:t>
            </a:r>
          </a:p>
        </p:txBody>
      </p:sp>
      <p:sp>
        <p:nvSpPr>
          <p:cNvPr id="13315"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en-US" altLang="en-US" noProof="0" smtClean="0"/>
              <a:t>Click to edit Master subtitle style</a:t>
            </a:r>
          </a:p>
        </p:txBody>
      </p:sp>
      <p:sp>
        <p:nvSpPr>
          <p:cNvPr id="6" name="Rectangle 4"/>
          <p:cNvSpPr>
            <a:spLocks noGrp="1" noChangeArrowheads="1"/>
          </p:cNvSpPr>
          <p:nvPr>
            <p:ph type="dt" sz="half" idx="10"/>
          </p:nvPr>
        </p:nvSpPr>
        <p:spPr>
          <a:xfrm>
            <a:off x="457200" y="6243638"/>
            <a:ext cx="2133600" cy="457200"/>
          </a:xfrm>
        </p:spPr>
        <p:txBody>
          <a:bodyPr/>
          <a:lstStyle>
            <a:lvl1pPr>
              <a:defRPr>
                <a:solidFill>
                  <a:schemeClr val="tx1"/>
                </a:solidFill>
                <a:latin typeface="Garamond" pitchFamily="18" charset="0"/>
              </a:defRPr>
            </a:lvl1pPr>
          </a:lstStyle>
          <a:p>
            <a:pPr>
              <a:defRPr/>
            </a:pPr>
            <a:r>
              <a:rPr lang="de-DE" smtClean="0"/>
              <a:t>© 2009 by Pearson Education, Inc </a:t>
            </a:r>
            <a:endParaRPr lang="en-US" altLang="en-US"/>
          </a:p>
        </p:txBody>
      </p:sp>
      <p:sp>
        <p:nvSpPr>
          <p:cNvPr id="7" name="Rectangle 5"/>
          <p:cNvSpPr>
            <a:spLocks noGrp="1" noChangeArrowheads="1"/>
          </p:cNvSpPr>
          <p:nvPr>
            <p:ph type="ftr" sz="quarter" idx="11"/>
          </p:nvPr>
        </p:nvSpPr>
        <p:spPr>
          <a:xfrm>
            <a:off x="3124200" y="6243638"/>
            <a:ext cx="2895600" cy="457200"/>
          </a:xfrm>
        </p:spPr>
        <p:txBody>
          <a:bodyPr/>
          <a:lstStyle>
            <a:lvl1pPr algn="ctr">
              <a:defRPr>
                <a:solidFill>
                  <a:schemeClr val="tx1"/>
                </a:solidFill>
                <a:latin typeface="Garamond" pitchFamily="18" charset="0"/>
              </a:defRPr>
            </a:lvl1pPr>
          </a:lstStyle>
          <a:p>
            <a:pPr>
              <a:defRPr/>
            </a:pPr>
            <a:r>
              <a:rPr lang="en-US" altLang="en-US" smtClean="0"/>
              <a:t>Lecture #2  The Fundamentals</a:t>
            </a:r>
            <a:endParaRPr lang="en-US" altLang="en-US"/>
          </a:p>
        </p:txBody>
      </p:sp>
      <p:sp>
        <p:nvSpPr>
          <p:cNvPr id="8" name="Rectangle 6"/>
          <p:cNvSpPr>
            <a:spLocks noGrp="1" noChangeArrowheads="1"/>
          </p:cNvSpPr>
          <p:nvPr>
            <p:ph type="sldNum" sz="quarter" idx="12"/>
          </p:nvPr>
        </p:nvSpPr>
        <p:spPr>
          <a:xfrm>
            <a:off x="6553200" y="6243638"/>
            <a:ext cx="2133600" cy="457200"/>
          </a:xfrm>
        </p:spPr>
        <p:txBody>
          <a:bodyPr/>
          <a:lstStyle>
            <a:lvl1pPr>
              <a:defRPr>
                <a:solidFill>
                  <a:schemeClr val="tx1"/>
                </a:solidFill>
                <a:latin typeface="Garamond" pitchFamily="18" charset="0"/>
              </a:defRPr>
            </a:lvl1pPr>
          </a:lstStyle>
          <a:p>
            <a:pPr>
              <a:defRPr/>
            </a:pPr>
            <a:fld id="{C10413FC-37B7-44EB-9DD5-0AC759DF5449}" type="slidenum">
              <a:rPr lang="en-US" altLang="en-US"/>
              <a:pPr>
                <a:defRPr/>
              </a:pPr>
              <a:t>‹Nr.›</a:t>
            </a:fld>
            <a:endParaRPr lang="en-US" altLang="en-US"/>
          </a:p>
        </p:txBody>
      </p:sp>
    </p:spTree>
    <p:extLst>
      <p:ext uri="{BB962C8B-B14F-4D97-AF65-F5344CB8AC3E}">
        <p14:creationId xmlns:p14="http://schemas.microsoft.com/office/powerpoint/2010/main" val="3312084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en-US" smtClean="0"/>
              <a:t>Lecture #2  The Fundamentals</a:t>
            </a:r>
            <a:endParaRPr lang="en-US" altLang="en-US"/>
          </a:p>
        </p:txBody>
      </p:sp>
      <p:sp>
        <p:nvSpPr>
          <p:cNvPr id="5" name="Rectangle 13"/>
          <p:cNvSpPr>
            <a:spLocks noGrp="1" noChangeArrowheads="1"/>
          </p:cNvSpPr>
          <p:nvPr>
            <p:ph type="sldNum" sz="quarter" idx="11"/>
          </p:nvPr>
        </p:nvSpPr>
        <p:spPr>
          <a:ln/>
        </p:spPr>
        <p:txBody>
          <a:bodyPr/>
          <a:lstStyle>
            <a:lvl1pPr>
              <a:defRPr/>
            </a:lvl1pPr>
          </a:lstStyle>
          <a:p>
            <a:pPr>
              <a:defRPr/>
            </a:pPr>
            <a:fld id="{C272AF41-90C3-472C-B1CF-A43BF454D5D7}" type="slidenum">
              <a:rPr lang="en-US" altLang="en-US"/>
              <a:pPr>
                <a:defRPr/>
              </a:pPr>
              <a:t>‹Nr.›</a:t>
            </a:fld>
            <a:endParaRPr lang="en-US" altLang="en-US"/>
          </a:p>
        </p:txBody>
      </p:sp>
      <p:sp>
        <p:nvSpPr>
          <p:cNvPr id="6" name="Rectangle 17"/>
          <p:cNvSpPr>
            <a:spLocks noGrp="1" noChangeArrowheads="1"/>
          </p:cNvSpPr>
          <p:nvPr>
            <p:ph type="dt" sz="half" idx="12"/>
          </p:nvPr>
        </p:nvSpPr>
        <p:spPr>
          <a:ln/>
        </p:spPr>
        <p:txBody>
          <a:bodyPr/>
          <a:lstStyle>
            <a:lvl1pPr>
              <a:defRPr/>
            </a:lvl1pPr>
          </a:lstStyle>
          <a:p>
            <a:pPr>
              <a:defRPr/>
            </a:pPr>
            <a:r>
              <a:rPr lang="de-DE" altLang="en-US" smtClean="0"/>
              <a:t>© 2009 by Pearson Education, Inc </a:t>
            </a:r>
            <a:endParaRPr lang="en-US" sz="1400"/>
          </a:p>
        </p:txBody>
      </p:sp>
    </p:spTree>
    <p:extLst>
      <p:ext uri="{BB962C8B-B14F-4D97-AF65-F5344CB8AC3E}">
        <p14:creationId xmlns:p14="http://schemas.microsoft.com/office/powerpoint/2010/main" val="9354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en-US" smtClean="0"/>
              <a:t>Lecture #2  The Fundamentals</a:t>
            </a:r>
            <a:endParaRPr lang="en-US" altLang="en-US"/>
          </a:p>
        </p:txBody>
      </p:sp>
      <p:sp>
        <p:nvSpPr>
          <p:cNvPr id="5" name="Rectangle 13"/>
          <p:cNvSpPr>
            <a:spLocks noGrp="1" noChangeArrowheads="1"/>
          </p:cNvSpPr>
          <p:nvPr>
            <p:ph type="sldNum" sz="quarter" idx="11"/>
          </p:nvPr>
        </p:nvSpPr>
        <p:spPr>
          <a:ln/>
        </p:spPr>
        <p:txBody>
          <a:bodyPr/>
          <a:lstStyle>
            <a:lvl1pPr>
              <a:defRPr/>
            </a:lvl1pPr>
          </a:lstStyle>
          <a:p>
            <a:pPr>
              <a:defRPr/>
            </a:pPr>
            <a:fld id="{D71A2B24-8CBC-4BE6-B7F3-5F68C82675C7}" type="slidenum">
              <a:rPr lang="en-US" altLang="en-US"/>
              <a:pPr>
                <a:defRPr/>
              </a:pPr>
              <a:t>‹Nr.›</a:t>
            </a:fld>
            <a:endParaRPr lang="en-US" altLang="en-US"/>
          </a:p>
        </p:txBody>
      </p:sp>
      <p:sp>
        <p:nvSpPr>
          <p:cNvPr id="6" name="Rectangle 17"/>
          <p:cNvSpPr>
            <a:spLocks noGrp="1" noChangeArrowheads="1"/>
          </p:cNvSpPr>
          <p:nvPr>
            <p:ph type="dt" sz="half" idx="12"/>
          </p:nvPr>
        </p:nvSpPr>
        <p:spPr>
          <a:ln/>
        </p:spPr>
        <p:txBody>
          <a:bodyPr/>
          <a:lstStyle>
            <a:lvl1pPr>
              <a:defRPr/>
            </a:lvl1pPr>
          </a:lstStyle>
          <a:p>
            <a:pPr>
              <a:defRPr/>
            </a:pPr>
            <a:r>
              <a:rPr lang="de-DE" altLang="en-US" smtClean="0"/>
              <a:t>© 2009 by Pearson Education, Inc </a:t>
            </a:r>
            <a:endParaRPr lang="en-US" sz="1400"/>
          </a:p>
        </p:txBody>
      </p:sp>
    </p:spTree>
    <p:extLst>
      <p:ext uri="{BB962C8B-B14F-4D97-AF65-F5344CB8AC3E}">
        <p14:creationId xmlns:p14="http://schemas.microsoft.com/office/powerpoint/2010/main" val="37114905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12"/>
          <p:cNvSpPr>
            <a:spLocks noGrp="1" noChangeArrowheads="1"/>
          </p:cNvSpPr>
          <p:nvPr>
            <p:ph type="ftr" sz="quarter" idx="10"/>
          </p:nvPr>
        </p:nvSpPr>
        <p:spPr>
          <a:ln/>
        </p:spPr>
        <p:txBody>
          <a:bodyPr/>
          <a:lstStyle>
            <a:lvl1pPr>
              <a:defRPr/>
            </a:lvl1pPr>
          </a:lstStyle>
          <a:p>
            <a:pPr>
              <a:defRPr/>
            </a:pPr>
            <a:r>
              <a:rPr lang="en-US" altLang="en-US" smtClean="0"/>
              <a:t>Lecture #2  The Fundamentals</a:t>
            </a:r>
            <a:endParaRPr lang="en-US" altLang="en-US"/>
          </a:p>
        </p:txBody>
      </p:sp>
      <p:sp>
        <p:nvSpPr>
          <p:cNvPr id="6" name="Rectangle 13"/>
          <p:cNvSpPr>
            <a:spLocks noGrp="1" noChangeArrowheads="1"/>
          </p:cNvSpPr>
          <p:nvPr>
            <p:ph type="sldNum" sz="quarter" idx="11"/>
          </p:nvPr>
        </p:nvSpPr>
        <p:spPr>
          <a:ln/>
        </p:spPr>
        <p:txBody>
          <a:bodyPr/>
          <a:lstStyle>
            <a:lvl1pPr>
              <a:defRPr/>
            </a:lvl1pPr>
          </a:lstStyle>
          <a:p>
            <a:pPr>
              <a:defRPr/>
            </a:pPr>
            <a:fld id="{1ADD8FE7-80CA-42AF-8870-69591DDC160F}" type="slidenum">
              <a:rPr lang="en-US" altLang="en-US"/>
              <a:pPr>
                <a:defRPr/>
              </a:pPr>
              <a:t>‹Nr.›</a:t>
            </a:fld>
            <a:endParaRPr lang="en-US" altLang="en-US"/>
          </a:p>
        </p:txBody>
      </p:sp>
      <p:sp>
        <p:nvSpPr>
          <p:cNvPr id="7" name="Rectangle 17"/>
          <p:cNvSpPr>
            <a:spLocks noGrp="1" noChangeArrowheads="1"/>
          </p:cNvSpPr>
          <p:nvPr>
            <p:ph type="dt" sz="half" idx="12"/>
          </p:nvPr>
        </p:nvSpPr>
        <p:spPr>
          <a:ln/>
        </p:spPr>
        <p:txBody>
          <a:bodyPr/>
          <a:lstStyle>
            <a:lvl1pPr>
              <a:defRPr/>
            </a:lvl1pPr>
          </a:lstStyle>
          <a:p>
            <a:pPr>
              <a:defRPr/>
            </a:pPr>
            <a:r>
              <a:rPr lang="de-DE" altLang="en-US" smtClean="0"/>
              <a:t>© 2009 by Pearson Education, Inc </a:t>
            </a:r>
            <a:endParaRPr lang="en-US" sz="1400"/>
          </a:p>
        </p:txBody>
      </p:sp>
    </p:spTree>
    <p:extLst>
      <p:ext uri="{BB962C8B-B14F-4D97-AF65-F5344CB8AC3E}">
        <p14:creationId xmlns:p14="http://schemas.microsoft.com/office/powerpoint/2010/main" val="6290316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12"/>
          <p:cNvSpPr>
            <a:spLocks noGrp="1" noChangeArrowheads="1"/>
          </p:cNvSpPr>
          <p:nvPr>
            <p:ph type="ftr" sz="quarter" idx="10"/>
          </p:nvPr>
        </p:nvSpPr>
        <p:spPr>
          <a:ln/>
        </p:spPr>
        <p:txBody>
          <a:bodyPr/>
          <a:lstStyle>
            <a:lvl1pPr>
              <a:defRPr/>
            </a:lvl1pPr>
          </a:lstStyle>
          <a:p>
            <a:pPr>
              <a:defRPr/>
            </a:pPr>
            <a:r>
              <a:rPr lang="en-US" altLang="en-US" smtClean="0"/>
              <a:t>Lecture #2  The Fundamentals</a:t>
            </a:r>
            <a:endParaRPr lang="en-US" altLang="en-US"/>
          </a:p>
        </p:txBody>
      </p:sp>
      <p:sp>
        <p:nvSpPr>
          <p:cNvPr id="8" name="Rectangle 13"/>
          <p:cNvSpPr>
            <a:spLocks noGrp="1" noChangeArrowheads="1"/>
          </p:cNvSpPr>
          <p:nvPr>
            <p:ph type="sldNum" sz="quarter" idx="11"/>
          </p:nvPr>
        </p:nvSpPr>
        <p:spPr>
          <a:ln/>
        </p:spPr>
        <p:txBody>
          <a:bodyPr/>
          <a:lstStyle>
            <a:lvl1pPr>
              <a:defRPr/>
            </a:lvl1pPr>
          </a:lstStyle>
          <a:p>
            <a:pPr>
              <a:defRPr/>
            </a:pPr>
            <a:fld id="{A272B092-357A-4AF9-AFD4-86F8A76F12CE}" type="slidenum">
              <a:rPr lang="en-US" altLang="en-US"/>
              <a:pPr>
                <a:defRPr/>
              </a:pPr>
              <a:t>‹Nr.›</a:t>
            </a:fld>
            <a:endParaRPr lang="en-US" altLang="en-US"/>
          </a:p>
        </p:txBody>
      </p:sp>
      <p:sp>
        <p:nvSpPr>
          <p:cNvPr id="9" name="Rectangle 17"/>
          <p:cNvSpPr>
            <a:spLocks noGrp="1" noChangeArrowheads="1"/>
          </p:cNvSpPr>
          <p:nvPr>
            <p:ph type="dt" sz="half" idx="12"/>
          </p:nvPr>
        </p:nvSpPr>
        <p:spPr>
          <a:ln/>
        </p:spPr>
        <p:txBody>
          <a:bodyPr/>
          <a:lstStyle>
            <a:lvl1pPr>
              <a:defRPr/>
            </a:lvl1pPr>
          </a:lstStyle>
          <a:p>
            <a:pPr>
              <a:defRPr/>
            </a:pPr>
            <a:r>
              <a:rPr lang="de-DE" altLang="en-US" smtClean="0"/>
              <a:t>© 2009 by Pearson Education, Inc </a:t>
            </a:r>
            <a:endParaRPr lang="en-US" sz="1400"/>
          </a:p>
        </p:txBody>
      </p:sp>
    </p:spTree>
    <p:extLst>
      <p:ext uri="{BB962C8B-B14F-4D97-AF65-F5344CB8AC3E}">
        <p14:creationId xmlns:p14="http://schemas.microsoft.com/office/powerpoint/2010/main" val="3207895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12"/>
          <p:cNvSpPr>
            <a:spLocks noGrp="1" noChangeArrowheads="1"/>
          </p:cNvSpPr>
          <p:nvPr>
            <p:ph type="ftr" sz="quarter" idx="10"/>
          </p:nvPr>
        </p:nvSpPr>
        <p:spPr>
          <a:ln/>
        </p:spPr>
        <p:txBody>
          <a:bodyPr/>
          <a:lstStyle>
            <a:lvl1pPr>
              <a:defRPr/>
            </a:lvl1pPr>
          </a:lstStyle>
          <a:p>
            <a:pPr>
              <a:defRPr/>
            </a:pPr>
            <a:r>
              <a:rPr lang="en-US" altLang="en-US" smtClean="0"/>
              <a:t>Lecture #2  The Fundamentals</a:t>
            </a:r>
            <a:endParaRPr lang="en-US" altLang="en-US"/>
          </a:p>
        </p:txBody>
      </p:sp>
      <p:sp>
        <p:nvSpPr>
          <p:cNvPr id="4" name="Rectangle 13"/>
          <p:cNvSpPr>
            <a:spLocks noGrp="1" noChangeArrowheads="1"/>
          </p:cNvSpPr>
          <p:nvPr>
            <p:ph type="sldNum" sz="quarter" idx="11"/>
          </p:nvPr>
        </p:nvSpPr>
        <p:spPr>
          <a:ln/>
        </p:spPr>
        <p:txBody>
          <a:bodyPr/>
          <a:lstStyle>
            <a:lvl1pPr>
              <a:defRPr/>
            </a:lvl1pPr>
          </a:lstStyle>
          <a:p>
            <a:pPr>
              <a:defRPr/>
            </a:pPr>
            <a:fld id="{AF744202-42E0-4A84-B07F-DB0FF13C16F8}" type="slidenum">
              <a:rPr lang="en-US" altLang="en-US"/>
              <a:pPr>
                <a:defRPr/>
              </a:pPr>
              <a:t>‹Nr.›</a:t>
            </a:fld>
            <a:endParaRPr lang="en-US" altLang="en-US"/>
          </a:p>
        </p:txBody>
      </p:sp>
      <p:sp>
        <p:nvSpPr>
          <p:cNvPr id="5" name="Rectangle 17"/>
          <p:cNvSpPr>
            <a:spLocks noGrp="1" noChangeArrowheads="1"/>
          </p:cNvSpPr>
          <p:nvPr>
            <p:ph type="dt" sz="half" idx="12"/>
          </p:nvPr>
        </p:nvSpPr>
        <p:spPr>
          <a:ln/>
        </p:spPr>
        <p:txBody>
          <a:bodyPr/>
          <a:lstStyle>
            <a:lvl1pPr>
              <a:defRPr/>
            </a:lvl1pPr>
          </a:lstStyle>
          <a:p>
            <a:pPr>
              <a:defRPr/>
            </a:pPr>
            <a:r>
              <a:rPr lang="de-DE" altLang="en-US" smtClean="0"/>
              <a:t>© 2009 by Pearson Education, Inc </a:t>
            </a:r>
            <a:endParaRPr lang="en-US" sz="1400"/>
          </a:p>
        </p:txBody>
      </p:sp>
    </p:spTree>
    <p:extLst>
      <p:ext uri="{BB962C8B-B14F-4D97-AF65-F5344CB8AC3E}">
        <p14:creationId xmlns:p14="http://schemas.microsoft.com/office/powerpoint/2010/main" val="34820187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a:ln/>
        </p:spPr>
        <p:txBody>
          <a:bodyPr/>
          <a:lstStyle>
            <a:lvl1pPr>
              <a:defRPr/>
            </a:lvl1pPr>
          </a:lstStyle>
          <a:p>
            <a:pPr>
              <a:defRPr/>
            </a:pPr>
            <a:r>
              <a:rPr lang="en-US" altLang="en-US" smtClean="0"/>
              <a:t>Lecture #2  The Fundamentals</a:t>
            </a:r>
            <a:endParaRPr lang="en-US" altLang="en-US"/>
          </a:p>
        </p:txBody>
      </p:sp>
      <p:sp>
        <p:nvSpPr>
          <p:cNvPr id="3" name="Rectangle 13"/>
          <p:cNvSpPr>
            <a:spLocks noGrp="1" noChangeArrowheads="1"/>
          </p:cNvSpPr>
          <p:nvPr>
            <p:ph type="sldNum" sz="quarter" idx="11"/>
          </p:nvPr>
        </p:nvSpPr>
        <p:spPr>
          <a:ln/>
        </p:spPr>
        <p:txBody>
          <a:bodyPr/>
          <a:lstStyle>
            <a:lvl1pPr>
              <a:defRPr/>
            </a:lvl1pPr>
          </a:lstStyle>
          <a:p>
            <a:pPr>
              <a:defRPr/>
            </a:pPr>
            <a:fld id="{724555E4-47AA-4F57-8E48-8F0B2A0BC76A}" type="slidenum">
              <a:rPr lang="en-US" altLang="en-US"/>
              <a:pPr>
                <a:defRPr/>
              </a:pPr>
              <a:t>‹Nr.›</a:t>
            </a:fld>
            <a:endParaRPr lang="en-US" altLang="en-US"/>
          </a:p>
        </p:txBody>
      </p:sp>
      <p:sp>
        <p:nvSpPr>
          <p:cNvPr id="4" name="Rectangle 17"/>
          <p:cNvSpPr>
            <a:spLocks noGrp="1" noChangeArrowheads="1"/>
          </p:cNvSpPr>
          <p:nvPr>
            <p:ph type="dt" sz="half" idx="12"/>
          </p:nvPr>
        </p:nvSpPr>
        <p:spPr>
          <a:ln/>
        </p:spPr>
        <p:txBody>
          <a:bodyPr/>
          <a:lstStyle>
            <a:lvl1pPr>
              <a:defRPr/>
            </a:lvl1pPr>
          </a:lstStyle>
          <a:p>
            <a:pPr>
              <a:defRPr/>
            </a:pPr>
            <a:r>
              <a:rPr lang="de-DE" altLang="en-US" smtClean="0"/>
              <a:t>© 2009 by Pearson Education, Inc </a:t>
            </a:r>
            <a:endParaRPr lang="en-US" sz="1400"/>
          </a:p>
        </p:txBody>
      </p:sp>
    </p:spTree>
    <p:extLst>
      <p:ext uri="{BB962C8B-B14F-4D97-AF65-F5344CB8AC3E}">
        <p14:creationId xmlns:p14="http://schemas.microsoft.com/office/powerpoint/2010/main" val="7095971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12"/>
          <p:cNvSpPr>
            <a:spLocks noGrp="1" noChangeArrowheads="1"/>
          </p:cNvSpPr>
          <p:nvPr>
            <p:ph type="ftr" sz="quarter" idx="10"/>
          </p:nvPr>
        </p:nvSpPr>
        <p:spPr>
          <a:ln/>
        </p:spPr>
        <p:txBody>
          <a:bodyPr/>
          <a:lstStyle>
            <a:lvl1pPr>
              <a:defRPr/>
            </a:lvl1pPr>
          </a:lstStyle>
          <a:p>
            <a:pPr>
              <a:defRPr/>
            </a:pPr>
            <a:r>
              <a:rPr lang="en-US" altLang="en-US" smtClean="0"/>
              <a:t>Lecture #2  The Fundamentals</a:t>
            </a:r>
            <a:endParaRPr lang="en-US" altLang="en-US"/>
          </a:p>
        </p:txBody>
      </p:sp>
      <p:sp>
        <p:nvSpPr>
          <p:cNvPr id="6" name="Rectangle 13"/>
          <p:cNvSpPr>
            <a:spLocks noGrp="1" noChangeArrowheads="1"/>
          </p:cNvSpPr>
          <p:nvPr>
            <p:ph type="sldNum" sz="quarter" idx="11"/>
          </p:nvPr>
        </p:nvSpPr>
        <p:spPr>
          <a:ln/>
        </p:spPr>
        <p:txBody>
          <a:bodyPr/>
          <a:lstStyle>
            <a:lvl1pPr>
              <a:defRPr/>
            </a:lvl1pPr>
          </a:lstStyle>
          <a:p>
            <a:pPr>
              <a:defRPr/>
            </a:pPr>
            <a:fld id="{8BA33456-0CED-4C83-B0EA-54ECEED131F3}" type="slidenum">
              <a:rPr lang="en-US" altLang="en-US"/>
              <a:pPr>
                <a:defRPr/>
              </a:pPr>
              <a:t>‹Nr.›</a:t>
            </a:fld>
            <a:endParaRPr lang="en-US" altLang="en-US"/>
          </a:p>
        </p:txBody>
      </p:sp>
      <p:sp>
        <p:nvSpPr>
          <p:cNvPr id="7" name="Rectangle 17"/>
          <p:cNvSpPr>
            <a:spLocks noGrp="1" noChangeArrowheads="1"/>
          </p:cNvSpPr>
          <p:nvPr>
            <p:ph type="dt" sz="half" idx="12"/>
          </p:nvPr>
        </p:nvSpPr>
        <p:spPr>
          <a:ln/>
        </p:spPr>
        <p:txBody>
          <a:bodyPr/>
          <a:lstStyle>
            <a:lvl1pPr>
              <a:defRPr/>
            </a:lvl1pPr>
          </a:lstStyle>
          <a:p>
            <a:pPr>
              <a:defRPr/>
            </a:pPr>
            <a:r>
              <a:rPr lang="de-DE" altLang="en-US" smtClean="0"/>
              <a:t>© 2009 by Pearson Education, Inc </a:t>
            </a:r>
            <a:endParaRPr lang="en-US" sz="1400"/>
          </a:p>
        </p:txBody>
      </p:sp>
    </p:spTree>
    <p:extLst>
      <p:ext uri="{BB962C8B-B14F-4D97-AF65-F5344CB8AC3E}">
        <p14:creationId xmlns:p14="http://schemas.microsoft.com/office/powerpoint/2010/main" val="40725060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12"/>
          <p:cNvSpPr>
            <a:spLocks noGrp="1" noChangeArrowheads="1"/>
          </p:cNvSpPr>
          <p:nvPr>
            <p:ph type="ftr" sz="quarter" idx="10"/>
          </p:nvPr>
        </p:nvSpPr>
        <p:spPr>
          <a:ln/>
        </p:spPr>
        <p:txBody>
          <a:bodyPr/>
          <a:lstStyle>
            <a:lvl1pPr>
              <a:defRPr/>
            </a:lvl1pPr>
          </a:lstStyle>
          <a:p>
            <a:pPr>
              <a:defRPr/>
            </a:pPr>
            <a:r>
              <a:rPr lang="en-US" altLang="en-US" smtClean="0"/>
              <a:t>Lecture #2  The Fundamentals</a:t>
            </a:r>
            <a:endParaRPr lang="en-US" altLang="en-US"/>
          </a:p>
        </p:txBody>
      </p:sp>
      <p:sp>
        <p:nvSpPr>
          <p:cNvPr id="6" name="Rectangle 13"/>
          <p:cNvSpPr>
            <a:spLocks noGrp="1" noChangeArrowheads="1"/>
          </p:cNvSpPr>
          <p:nvPr>
            <p:ph type="sldNum" sz="quarter" idx="11"/>
          </p:nvPr>
        </p:nvSpPr>
        <p:spPr>
          <a:ln/>
        </p:spPr>
        <p:txBody>
          <a:bodyPr/>
          <a:lstStyle>
            <a:lvl1pPr>
              <a:defRPr/>
            </a:lvl1pPr>
          </a:lstStyle>
          <a:p>
            <a:pPr>
              <a:defRPr/>
            </a:pPr>
            <a:fld id="{5E006397-116D-48A6-B341-3EA33663CF6B}" type="slidenum">
              <a:rPr lang="en-US" altLang="en-US"/>
              <a:pPr>
                <a:defRPr/>
              </a:pPr>
              <a:t>‹Nr.›</a:t>
            </a:fld>
            <a:endParaRPr lang="en-US" altLang="en-US"/>
          </a:p>
        </p:txBody>
      </p:sp>
      <p:sp>
        <p:nvSpPr>
          <p:cNvPr id="7" name="Rectangle 17"/>
          <p:cNvSpPr>
            <a:spLocks noGrp="1" noChangeArrowheads="1"/>
          </p:cNvSpPr>
          <p:nvPr>
            <p:ph type="dt" sz="half" idx="12"/>
          </p:nvPr>
        </p:nvSpPr>
        <p:spPr>
          <a:ln/>
        </p:spPr>
        <p:txBody>
          <a:bodyPr/>
          <a:lstStyle>
            <a:lvl1pPr>
              <a:defRPr/>
            </a:lvl1pPr>
          </a:lstStyle>
          <a:p>
            <a:pPr>
              <a:defRPr/>
            </a:pPr>
            <a:r>
              <a:rPr lang="de-DE" altLang="en-US" smtClean="0"/>
              <a:t>© 2009 by Pearson Education, Inc </a:t>
            </a:r>
            <a:endParaRPr lang="en-US" sz="1400"/>
          </a:p>
        </p:txBody>
      </p:sp>
    </p:spTree>
    <p:extLst>
      <p:ext uri="{BB962C8B-B14F-4D97-AF65-F5344CB8AC3E}">
        <p14:creationId xmlns:p14="http://schemas.microsoft.com/office/powerpoint/2010/main" val="14813575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en-US" smtClean="0"/>
              <a:t>Lecture #2  The Fundamentals</a:t>
            </a:r>
            <a:endParaRPr lang="en-US" altLang="en-US"/>
          </a:p>
        </p:txBody>
      </p:sp>
      <p:sp>
        <p:nvSpPr>
          <p:cNvPr id="5" name="Rectangle 13"/>
          <p:cNvSpPr>
            <a:spLocks noGrp="1" noChangeArrowheads="1"/>
          </p:cNvSpPr>
          <p:nvPr>
            <p:ph type="sldNum" sz="quarter" idx="11"/>
          </p:nvPr>
        </p:nvSpPr>
        <p:spPr>
          <a:ln/>
        </p:spPr>
        <p:txBody>
          <a:bodyPr/>
          <a:lstStyle>
            <a:lvl1pPr>
              <a:defRPr/>
            </a:lvl1pPr>
          </a:lstStyle>
          <a:p>
            <a:pPr>
              <a:defRPr/>
            </a:pPr>
            <a:fld id="{BE1745A0-113D-4E54-94A9-642CC01001F3}" type="slidenum">
              <a:rPr lang="en-US" altLang="en-US"/>
              <a:pPr>
                <a:defRPr/>
              </a:pPr>
              <a:t>‹Nr.›</a:t>
            </a:fld>
            <a:endParaRPr lang="en-US" altLang="en-US"/>
          </a:p>
        </p:txBody>
      </p:sp>
      <p:sp>
        <p:nvSpPr>
          <p:cNvPr id="6" name="Rectangle 17"/>
          <p:cNvSpPr>
            <a:spLocks noGrp="1" noChangeArrowheads="1"/>
          </p:cNvSpPr>
          <p:nvPr>
            <p:ph type="dt" sz="half" idx="12"/>
          </p:nvPr>
        </p:nvSpPr>
        <p:spPr>
          <a:ln/>
        </p:spPr>
        <p:txBody>
          <a:bodyPr/>
          <a:lstStyle>
            <a:lvl1pPr>
              <a:defRPr/>
            </a:lvl1pPr>
          </a:lstStyle>
          <a:p>
            <a:pPr>
              <a:defRPr/>
            </a:pPr>
            <a:r>
              <a:rPr lang="de-DE" altLang="en-US" smtClean="0"/>
              <a:t>© 2009 by Pearson Education, Inc </a:t>
            </a:r>
            <a:endParaRPr lang="en-US" sz="1400"/>
          </a:p>
        </p:txBody>
      </p:sp>
    </p:spTree>
    <p:extLst>
      <p:ext uri="{BB962C8B-B14F-4D97-AF65-F5344CB8AC3E}">
        <p14:creationId xmlns:p14="http://schemas.microsoft.com/office/powerpoint/2010/main" val="13510493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7813"/>
            <a:ext cx="2057400" cy="585311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7813"/>
            <a:ext cx="6019800" cy="5853112"/>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12"/>
          <p:cNvSpPr>
            <a:spLocks noGrp="1" noChangeArrowheads="1"/>
          </p:cNvSpPr>
          <p:nvPr>
            <p:ph type="ftr" sz="quarter" idx="10"/>
          </p:nvPr>
        </p:nvSpPr>
        <p:spPr>
          <a:ln/>
        </p:spPr>
        <p:txBody>
          <a:bodyPr/>
          <a:lstStyle>
            <a:lvl1pPr>
              <a:defRPr/>
            </a:lvl1pPr>
          </a:lstStyle>
          <a:p>
            <a:pPr>
              <a:defRPr/>
            </a:pPr>
            <a:r>
              <a:rPr lang="en-US" altLang="en-US" smtClean="0"/>
              <a:t>Lecture #2  The Fundamentals</a:t>
            </a:r>
            <a:endParaRPr lang="en-US" altLang="en-US"/>
          </a:p>
        </p:txBody>
      </p:sp>
      <p:sp>
        <p:nvSpPr>
          <p:cNvPr id="5" name="Rectangle 13"/>
          <p:cNvSpPr>
            <a:spLocks noGrp="1" noChangeArrowheads="1"/>
          </p:cNvSpPr>
          <p:nvPr>
            <p:ph type="sldNum" sz="quarter" idx="11"/>
          </p:nvPr>
        </p:nvSpPr>
        <p:spPr>
          <a:ln/>
        </p:spPr>
        <p:txBody>
          <a:bodyPr/>
          <a:lstStyle>
            <a:lvl1pPr>
              <a:defRPr/>
            </a:lvl1pPr>
          </a:lstStyle>
          <a:p>
            <a:pPr>
              <a:defRPr/>
            </a:pPr>
            <a:fld id="{FE52FB4E-8962-46C2-B0EA-8EF2945FE017}" type="slidenum">
              <a:rPr lang="en-US" altLang="en-US"/>
              <a:pPr>
                <a:defRPr/>
              </a:pPr>
              <a:t>‹Nr.›</a:t>
            </a:fld>
            <a:endParaRPr lang="en-US" altLang="en-US"/>
          </a:p>
        </p:txBody>
      </p:sp>
      <p:sp>
        <p:nvSpPr>
          <p:cNvPr id="6" name="Rectangle 17"/>
          <p:cNvSpPr>
            <a:spLocks noGrp="1" noChangeArrowheads="1"/>
          </p:cNvSpPr>
          <p:nvPr>
            <p:ph type="dt" sz="half" idx="12"/>
          </p:nvPr>
        </p:nvSpPr>
        <p:spPr>
          <a:ln/>
        </p:spPr>
        <p:txBody>
          <a:bodyPr/>
          <a:lstStyle>
            <a:lvl1pPr>
              <a:defRPr/>
            </a:lvl1pPr>
          </a:lstStyle>
          <a:p>
            <a:pPr>
              <a:defRPr/>
            </a:pPr>
            <a:r>
              <a:rPr lang="de-DE" altLang="en-US" smtClean="0"/>
              <a:t>© 2009 by Pearson Education, Inc </a:t>
            </a:r>
            <a:endParaRPr lang="en-US" sz="1400"/>
          </a:p>
        </p:txBody>
      </p:sp>
    </p:spTree>
    <p:extLst>
      <p:ext uri="{BB962C8B-B14F-4D97-AF65-F5344CB8AC3E}">
        <p14:creationId xmlns:p14="http://schemas.microsoft.com/office/powerpoint/2010/main" val="29209432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5145088" y="20177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5145088" y="41513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1"/>
          <p:cNvSpPr>
            <a:spLocks noGrp="1" noChangeArrowheads="1"/>
          </p:cNvSpPr>
          <p:nvPr>
            <p:ph type="dt" sz="half" idx="10"/>
          </p:nvPr>
        </p:nvSpPr>
        <p:spPr>
          <a:ln/>
        </p:spPr>
        <p:txBody>
          <a:bodyPr/>
          <a:lstStyle>
            <a:lvl1pPr>
              <a:defRPr/>
            </a:lvl1pPr>
          </a:lstStyle>
          <a:p>
            <a:pPr>
              <a:defRPr/>
            </a:pPr>
            <a:r>
              <a:rPr lang="de-DE" smtClean="0"/>
              <a:t>© 2009 by Pearson Education, Inc </a:t>
            </a:r>
            <a:endParaRPr lang="tr-TR"/>
          </a:p>
        </p:txBody>
      </p:sp>
      <p:sp>
        <p:nvSpPr>
          <p:cNvPr id="7" name="Rectangle 12"/>
          <p:cNvSpPr>
            <a:spLocks noGrp="1" noChangeArrowheads="1"/>
          </p:cNvSpPr>
          <p:nvPr>
            <p:ph type="ftr" sz="quarter" idx="11"/>
          </p:nvPr>
        </p:nvSpPr>
        <p:spPr>
          <a:ln/>
        </p:spPr>
        <p:txBody>
          <a:bodyPr/>
          <a:lstStyle>
            <a:lvl1pPr>
              <a:defRPr/>
            </a:lvl1pPr>
          </a:lstStyle>
          <a:p>
            <a:pPr>
              <a:defRPr/>
            </a:pPr>
            <a:r>
              <a:rPr lang="tr-TR" smtClean="0"/>
              <a:t>Lecture #2  The Fundamentals</a:t>
            </a:r>
            <a:endParaRPr lang="tr-TR"/>
          </a:p>
        </p:txBody>
      </p:sp>
      <p:sp>
        <p:nvSpPr>
          <p:cNvPr id="8" name="Rectangle 13"/>
          <p:cNvSpPr>
            <a:spLocks noGrp="1" noChangeArrowheads="1"/>
          </p:cNvSpPr>
          <p:nvPr>
            <p:ph type="sldNum" sz="quarter" idx="12"/>
          </p:nvPr>
        </p:nvSpPr>
        <p:spPr>
          <a:ln/>
        </p:spPr>
        <p:txBody>
          <a:bodyPr/>
          <a:lstStyle>
            <a:lvl1pPr>
              <a:defRPr/>
            </a:lvl1pPr>
          </a:lstStyle>
          <a:p>
            <a:fld id="{824FDDBE-9AA3-4396-9F9F-1F8FAED8364C}" type="slidenum">
              <a:rPr lang="tr-TR" altLang="tr-TR"/>
              <a:pPr/>
              <a:t>‹Nr.›</a:t>
            </a:fld>
            <a:endParaRPr lang="tr-TR" altLang="tr-TR"/>
          </a:p>
        </p:txBody>
      </p:sp>
    </p:spTree>
    <p:extLst>
      <p:ext uri="{BB962C8B-B14F-4D97-AF65-F5344CB8AC3E}">
        <p14:creationId xmlns:p14="http://schemas.microsoft.com/office/powerpoint/2010/main" val="235850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Rectangle 11"/>
          <p:cNvSpPr>
            <a:spLocks noGrp="1" noChangeArrowheads="1"/>
          </p:cNvSpPr>
          <p:nvPr>
            <p:ph type="dt" sz="half" idx="10"/>
          </p:nvPr>
        </p:nvSpPr>
        <p:spPr>
          <a:ln/>
        </p:spPr>
        <p:txBody>
          <a:bodyPr/>
          <a:lstStyle>
            <a:lvl1pPr>
              <a:defRPr/>
            </a:lvl1pPr>
          </a:lstStyle>
          <a:p>
            <a:pPr>
              <a:defRPr/>
            </a:pPr>
            <a:r>
              <a:rPr lang="de-DE" smtClean="0"/>
              <a:t>© 2009 by Pearson Education, Inc </a:t>
            </a:r>
            <a:endParaRPr lang="tr-TR"/>
          </a:p>
        </p:txBody>
      </p:sp>
      <p:sp>
        <p:nvSpPr>
          <p:cNvPr id="6" name="Rectangle 12"/>
          <p:cNvSpPr>
            <a:spLocks noGrp="1" noChangeArrowheads="1"/>
          </p:cNvSpPr>
          <p:nvPr>
            <p:ph type="ftr" sz="quarter" idx="11"/>
          </p:nvPr>
        </p:nvSpPr>
        <p:spPr>
          <a:ln/>
        </p:spPr>
        <p:txBody>
          <a:bodyPr/>
          <a:lstStyle>
            <a:lvl1pPr>
              <a:defRPr/>
            </a:lvl1pPr>
          </a:lstStyle>
          <a:p>
            <a:pPr>
              <a:defRPr/>
            </a:pPr>
            <a:r>
              <a:rPr lang="tr-TR" smtClean="0"/>
              <a:t>Lecture #2  The Fundamentals</a:t>
            </a:r>
            <a:endParaRPr lang="tr-TR"/>
          </a:p>
        </p:txBody>
      </p:sp>
      <p:sp>
        <p:nvSpPr>
          <p:cNvPr id="7" name="Rectangle 13"/>
          <p:cNvSpPr>
            <a:spLocks noGrp="1" noChangeArrowheads="1"/>
          </p:cNvSpPr>
          <p:nvPr>
            <p:ph type="sldNum" sz="quarter" idx="12"/>
          </p:nvPr>
        </p:nvSpPr>
        <p:spPr>
          <a:ln/>
        </p:spPr>
        <p:txBody>
          <a:bodyPr/>
          <a:lstStyle>
            <a:lvl1pPr>
              <a:defRPr/>
            </a:lvl1pPr>
          </a:lstStyle>
          <a:p>
            <a:fld id="{E56721DF-DE55-4776-8C75-6F8D85F7B616}" type="slidenum">
              <a:rPr lang="tr-TR" altLang="tr-TR"/>
              <a:pPr/>
              <a:t>‹Nr.›</a:t>
            </a:fld>
            <a:endParaRPr lang="tr-TR" altLang="tr-TR"/>
          </a:p>
        </p:txBody>
      </p:sp>
    </p:spTree>
    <p:extLst>
      <p:ext uri="{BB962C8B-B14F-4D97-AF65-F5344CB8AC3E}">
        <p14:creationId xmlns:p14="http://schemas.microsoft.com/office/powerpoint/2010/main" val="1414616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de-DE" smtClean="0"/>
              <a:t>© 2009 by Pearson Education, Inc </a:t>
            </a:r>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Lecture #2  The Fundamentals</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l="-1000" r="-1000"/>
          </a:stretch>
        </a:blipFill>
        <a:effectLst/>
      </p:bgPr>
    </p:bg>
    <p:spTree>
      <p:nvGrpSpPr>
        <p:cNvPr id="1" name=""/>
        <p:cNvGrpSpPr/>
        <p:nvPr/>
      </p:nvGrpSpPr>
      <p:grpSpPr>
        <a:xfrm>
          <a:off x="0" y="0"/>
          <a:ext cx="0" cy="0"/>
          <a:chOff x="0" y="0"/>
          <a:chExt cx="0" cy="0"/>
        </a:xfrm>
      </p:grpSpPr>
      <p:sp>
        <p:nvSpPr>
          <p:cNvPr id="1026" name="Freeform 7"/>
          <p:cNvSpPr>
            <a:spLocks noChangeArrowheads="1"/>
          </p:cNvSpPr>
          <p:nvPr/>
        </p:nvSpPr>
        <p:spPr bwMode="auto">
          <a:xfrm>
            <a:off x="381000" y="2286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12300" name="Rectangle 12"/>
          <p:cNvSpPr>
            <a:spLocks noGrp="1" noChangeArrowheads="1"/>
          </p:cNvSpPr>
          <p:nvPr>
            <p:ph type="ftr" sz="quarter" idx="3"/>
          </p:nvPr>
        </p:nvSpPr>
        <p:spPr bwMode="auto">
          <a:xfrm>
            <a:off x="30988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rgbClr val="6699FF"/>
                </a:solidFill>
                <a:latin typeface="Arial" charset="0"/>
              </a:defRPr>
            </a:lvl1pPr>
          </a:lstStyle>
          <a:p>
            <a:pPr>
              <a:defRPr/>
            </a:pPr>
            <a:r>
              <a:rPr lang="en-US" altLang="en-US" smtClean="0"/>
              <a:t>Lecture #2  The Fundamentals</a:t>
            </a:r>
            <a:endParaRPr lang="en-US" altLang="en-US"/>
          </a:p>
        </p:txBody>
      </p:sp>
      <p:sp>
        <p:nvSpPr>
          <p:cNvPr id="12301" name="Rectangle 13"/>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rgbClr val="6699FF"/>
                </a:solidFill>
                <a:latin typeface="Arial" charset="0"/>
              </a:defRPr>
            </a:lvl1pPr>
          </a:lstStyle>
          <a:p>
            <a:pPr>
              <a:defRPr/>
            </a:pPr>
            <a:fld id="{45B2000D-D133-44D6-B6E7-6189F73F8FBF}" type="slidenum">
              <a:rPr lang="en-US" altLang="en-US"/>
              <a:pPr>
                <a:defRPr/>
              </a:pPr>
              <a:t>‹Nr.›</a:t>
            </a:fld>
            <a:endParaRPr lang="en-US" altLang="en-US"/>
          </a:p>
        </p:txBody>
      </p:sp>
      <p:sp>
        <p:nvSpPr>
          <p:cNvPr id="1029" name="Rectangle 15"/>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0" name="Rectangle 16"/>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2305" name="Rectangle 17"/>
          <p:cNvSpPr>
            <a:spLocks noGrp="1" noChangeArrowheads="1"/>
          </p:cNvSpPr>
          <p:nvPr>
            <p:ph type="dt" sz="half" idx="2"/>
          </p:nvPr>
        </p:nvSpPr>
        <p:spPr bwMode="auto">
          <a:xfrm>
            <a:off x="457200" y="6245225"/>
            <a:ext cx="26416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rgbClr val="6699FF"/>
                </a:solidFill>
                <a:latin typeface="Arial" charset="0"/>
              </a:defRPr>
            </a:lvl1pPr>
          </a:lstStyle>
          <a:p>
            <a:pPr>
              <a:defRPr/>
            </a:pPr>
            <a:r>
              <a:rPr lang="de-DE" altLang="en-US" smtClean="0"/>
              <a:t>© 2009 by Pearson Education, Inc </a:t>
            </a:r>
            <a:endParaRPr lang="en-US" sz="1400"/>
          </a:p>
        </p:txBody>
      </p:sp>
    </p:spTree>
    <p:extLst>
      <p:ext uri="{BB962C8B-B14F-4D97-AF65-F5344CB8AC3E}">
        <p14:creationId xmlns:p14="http://schemas.microsoft.com/office/powerpoint/2010/main" val="1194533079"/>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iming>
    <p:tnLst>
      <p:par>
        <p:cTn id="1" dur="indefinite" restart="never" nodeType="tmRoot"/>
      </p:par>
    </p:tnLst>
  </p:timing>
  <p:hf hdr="0" dt="0"/>
  <p:txStyles>
    <p:titleStyle>
      <a:lvl1pPr algn="l" rtl="0" eaLnBrk="0" fontAlgn="base" hangingPunct="0">
        <a:spcBef>
          <a:spcPct val="0"/>
        </a:spcBef>
        <a:spcAft>
          <a:spcPct val="0"/>
        </a:spcAft>
        <a:defRPr sz="4200">
          <a:solidFill>
            <a:schemeClr val="bg1"/>
          </a:solidFill>
          <a:latin typeface="+mj-lt"/>
          <a:ea typeface="+mj-ea"/>
          <a:cs typeface="+mj-cs"/>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rgbClr val="003399"/>
          </a:solidFill>
          <a:latin typeface="+mn-lt"/>
          <a:ea typeface="+mn-ea"/>
          <a:cs typeface="+mn-cs"/>
        </a:defRPr>
      </a:lvl1pPr>
      <a:lvl2pPr marL="669925" indent="-325438" algn="l" rtl="0" eaLnBrk="0" fontAlgn="base" hangingPunct="0">
        <a:spcBef>
          <a:spcPct val="20000"/>
        </a:spcBef>
        <a:spcAft>
          <a:spcPct val="0"/>
        </a:spcAft>
        <a:buClr>
          <a:schemeClr val="accent1"/>
        </a:buClr>
        <a:buSzPct val="60000"/>
        <a:buFont typeface="Wingdings" pitchFamily="2" charset="2"/>
        <a:buChar char="q"/>
        <a:defRPr sz="2600">
          <a:solidFill>
            <a:srgbClr val="003399"/>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rgbClr val="003399"/>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rgbClr val="003399"/>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rgbClr val="003399"/>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rgbClr val="003399"/>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rgbClr val="003399"/>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rgbClr val="003399"/>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rgbClr val="003399"/>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gif"/><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hemeOverride" Target="../theme/themeOverride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14.wmf"/></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3.xml"/><Relationship Id="rId1" Type="http://schemas.openxmlformats.org/officeDocument/2006/relationships/vmlDrawing" Target="../drawings/vmlDrawing1.v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16.wmf"/></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Layout" Target="../slideLayouts/slideLayout23.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5.png"/><Relationship Id="rId1" Type="http://schemas.openxmlformats.org/officeDocument/2006/relationships/slideLayout" Target="../slideLayouts/slideLayout23.xml"/><Relationship Id="rId4" Type="http://schemas.openxmlformats.org/officeDocument/2006/relationships/image" Target="../media/image9.jpe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3.xml"/><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slideLayout" Target="../slideLayouts/slideLayout23.xml"/><Relationship Id="rId5" Type="http://schemas.openxmlformats.org/officeDocument/2006/relationships/image" Target="../media/image9.jpeg"/><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8.wmf"/><Relationship Id="rId1" Type="http://schemas.openxmlformats.org/officeDocument/2006/relationships/slideLayout" Target="../slideLayouts/slideLayout23.xml"/><Relationship Id="rId4" Type="http://schemas.openxmlformats.org/officeDocument/2006/relationships/image" Target="../media/image9.jpeg"/></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32.png"/><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18.xml"/><Relationship Id="rId5" Type="http://schemas.openxmlformats.org/officeDocument/2006/relationships/image" Target="../media/image9.jpeg"/><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6.png"/><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4.xml"/><Relationship Id="rId1" Type="http://schemas.openxmlformats.org/officeDocument/2006/relationships/vmlDrawing" Target="../drawings/vmlDrawing2.v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39.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4.xml"/><Relationship Id="rId1" Type="http://schemas.openxmlformats.org/officeDocument/2006/relationships/vmlDrawing" Target="../drawings/vmlDrawing3.v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40.wmf"/></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1.wmf"/><Relationship Id="rId1" Type="http://schemas.openxmlformats.org/officeDocument/2006/relationships/slideLayout" Target="../slideLayouts/slideLayout23.xml"/><Relationship Id="rId4" Type="http://schemas.openxmlformats.org/officeDocument/2006/relationships/image" Target="../media/image9.jpeg"/></Relationships>
</file>

<file path=ppt/slides/_rels/slide4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2.png"/><Relationship Id="rId1" Type="http://schemas.openxmlformats.org/officeDocument/2006/relationships/slideLayout" Target="../slideLayouts/slideLayout23.xml"/><Relationship Id="rId4" Type="http://schemas.openxmlformats.org/officeDocument/2006/relationships/image" Target="../media/image9.jpeg"/></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3.xml"/><Relationship Id="rId4" Type="http://schemas.openxmlformats.org/officeDocument/2006/relationships/image" Target="../media/image9.jpeg"/></Relationships>
</file>

<file path=ppt/slides/_rels/slide5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wmf"/><Relationship Id="rId1" Type="http://schemas.openxmlformats.org/officeDocument/2006/relationships/slideLayout" Target="../slideLayouts/slideLayout18.xml"/><Relationship Id="rId5" Type="http://schemas.openxmlformats.org/officeDocument/2006/relationships/image" Target="../media/image9.jpeg"/><Relationship Id="rId4" Type="http://schemas.openxmlformats.org/officeDocument/2006/relationships/image" Target="../media/image8.png"/></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3.xml"/><Relationship Id="rId4" Type="http://schemas.openxmlformats.org/officeDocument/2006/relationships/image" Target="../media/image9.jpeg"/></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3.xml"/><Relationship Id="rId5" Type="http://schemas.openxmlformats.org/officeDocument/2006/relationships/image" Target="../media/image9.jpeg"/><Relationship Id="rId4" Type="http://schemas.openxmlformats.org/officeDocument/2006/relationships/image" Target="../media/image8.png"/></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8.png"/><Relationship Id="rId1" Type="http://schemas.openxmlformats.org/officeDocument/2006/relationships/slideLayout" Target="../slideLayouts/slideLayout18.xml"/><Relationship Id="rId4" Type="http://schemas.openxmlformats.org/officeDocument/2006/relationships/image" Target="../media/image9.jpeg"/></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9.png"/><Relationship Id="rId1" Type="http://schemas.openxmlformats.org/officeDocument/2006/relationships/slideLayout" Target="../slideLayouts/slideLayout23.xml"/><Relationship Id="rId4" Type="http://schemas.openxmlformats.org/officeDocument/2006/relationships/image" Target="../media/image9.jpeg"/></Relationships>
</file>

<file path=ppt/slides/_rels/slide6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23.xml"/><Relationship Id="rId5" Type="http://schemas.openxmlformats.org/officeDocument/2006/relationships/image" Target="../media/image9.jpeg"/><Relationship Id="rId4" Type="http://schemas.openxmlformats.org/officeDocument/2006/relationships/image" Target="../media/image8.png"/></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6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7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1.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7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7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3.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7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58.png"/><Relationship Id="rId7" Type="http://schemas.openxmlformats.org/officeDocument/2006/relationships/image" Target="../media/image8.png"/><Relationship Id="rId2" Type="http://schemas.openxmlformats.org/officeDocument/2006/relationships/notesSlide" Target="../notesSlides/notesSlide44.xml"/><Relationship Id="rId1" Type="http://schemas.openxmlformats.org/officeDocument/2006/relationships/slideLayout" Target="../slideLayouts/slideLayout1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7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5.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7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7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7.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8.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9.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8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8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1.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2.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3.xml"/><Relationship Id="rId1" Type="http://schemas.openxmlformats.org/officeDocument/2006/relationships/slideLayout" Target="../slideLayouts/slideLayout18.xml"/><Relationship Id="rId4" Type="http://schemas.openxmlformats.org/officeDocument/2006/relationships/image" Target="../media/image9.jpeg"/></Relationships>
</file>

<file path=ppt/slides/_rels/slide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4.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5.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6.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9.jpeg"/><Relationship Id="rId2" Type="http://schemas.openxmlformats.org/officeDocument/2006/relationships/notesSlide" Target="../notesSlides/notesSlide57.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0.png"/><Relationship Id="rId4" Type="http://schemas.openxmlformats.org/officeDocument/2006/relationships/image" Target="../media/image69.png"/></Relationships>
</file>

<file path=ppt/slides/_rels/slide8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8.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8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9.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9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0.xml"/><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3.png"/></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1.xml"/><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5.png"/></Relationships>
</file>

<file path=ppt/slides/_rels/slide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2.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9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3.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9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4.xml"/><Relationship Id="rId1" Type="http://schemas.openxmlformats.org/officeDocument/2006/relationships/slideLayout" Target="../slideLayouts/slideLayout18.xml"/><Relationship Id="rId4" Type="http://schemas.openxmlformats.org/officeDocument/2006/relationships/image" Target="../media/image9.jpeg"/></Relationships>
</file>

<file path=ppt/slides/_rels/slide9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5.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9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6.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9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67.xml"/><Relationship Id="rId7" Type="http://schemas.openxmlformats.org/officeDocument/2006/relationships/image" Target="../media/image9.jpeg"/><Relationship Id="rId2" Type="http://schemas.openxmlformats.org/officeDocument/2006/relationships/slideLayout" Target="../slideLayouts/slideLayout24.xml"/><Relationship Id="rId1" Type="http://schemas.openxmlformats.org/officeDocument/2006/relationships/vmlDrawing" Target="../drawings/vmlDrawing4.vml"/><Relationship Id="rId6" Type="http://schemas.openxmlformats.org/officeDocument/2006/relationships/image" Target="../media/image8.png"/><Relationship Id="rId5" Type="http://schemas.openxmlformats.org/officeDocument/2006/relationships/image" Target="../media/image79.wmf"/><Relationship Id="rId4" Type="http://schemas.openxmlformats.org/officeDocument/2006/relationships/oleObject" Target="../embeddings/oleObject4.bin"/></Relationships>
</file>

<file path=ppt/slides/_rels/slide9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oleObject" Target="../embeddings/oleObject5.bin"/><Relationship Id="rId7" Type="http://schemas.openxmlformats.org/officeDocument/2006/relationships/image" Target="../media/image8.png"/><Relationship Id="rId2" Type="http://schemas.openxmlformats.org/officeDocument/2006/relationships/slideLayout" Target="../slideLayouts/slideLayout23.xml"/><Relationship Id="rId1" Type="http://schemas.openxmlformats.org/officeDocument/2006/relationships/vmlDrawing" Target="../drawings/vmlDrawing5.vml"/><Relationship Id="rId6" Type="http://schemas.openxmlformats.org/officeDocument/2006/relationships/image" Target="../media/image81.wmf"/><Relationship Id="rId5" Type="http://schemas.openxmlformats.org/officeDocument/2006/relationships/oleObject" Target="../embeddings/oleObject6.bin"/><Relationship Id="rId4" Type="http://schemas.openxmlformats.org/officeDocument/2006/relationships/image" Target="../media/image80.wmf"/></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3.xml"/><Relationship Id="rId1" Type="http://schemas.openxmlformats.org/officeDocument/2006/relationships/vmlDrawing" Target="../drawings/vmlDrawing6.v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82.wmf"/></Relationships>
</file>

<file path=ppt/slides/_rels/slide10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oleObject" Target="../embeddings/oleObject8.bin"/><Relationship Id="rId7" Type="http://schemas.openxmlformats.org/officeDocument/2006/relationships/image" Target="../media/image8.png"/><Relationship Id="rId2" Type="http://schemas.openxmlformats.org/officeDocument/2006/relationships/slideLayout" Target="../slideLayouts/slideLayout23.xml"/><Relationship Id="rId1" Type="http://schemas.openxmlformats.org/officeDocument/2006/relationships/vmlDrawing" Target="../drawings/vmlDrawing7.vml"/><Relationship Id="rId6" Type="http://schemas.openxmlformats.org/officeDocument/2006/relationships/image" Target="../media/image84.wmf"/><Relationship Id="rId5" Type="http://schemas.openxmlformats.org/officeDocument/2006/relationships/oleObject" Target="../embeddings/oleObject9.bin"/><Relationship Id="rId4" Type="http://schemas.openxmlformats.org/officeDocument/2006/relationships/image" Target="../media/image83.wmf"/></Relationships>
</file>

<file path=ppt/slides/_rels/slide10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8.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0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9.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0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0.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0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1.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0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2.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73.xml"/><Relationship Id="rId7" Type="http://schemas.openxmlformats.org/officeDocument/2006/relationships/image" Target="../media/image9.jpeg"/><Relationship Id="rId2" Type="http://schemas.openxmlformats.org/officeDocument/2006/relationships/slideLayout" Target="../slideLayouts/slideLayout24.xml"/><Relationship Id="rId1" Type="http://schemas.openxmlformats.org/officeDocument/2006/relationships/vmlDrawing" Target="../drawings/vmlDrawing8.vml"/><Relationship Id="rId6" Type="http://schemas.openxmlformats.org/officeDocument/2006/relationships/image" Target="../media/image8.png"/><Relationship Id="rId5" Type="http://schemas.openxmlformats.org/officeDocument/2006/relationships/image" Target="../media/image90.wmf"/><Relationship Id="rId4" Type="http://schemas.openxmlformats.org/officeDocument/2006/relationships/oleObject" Target="../embeddings/oleObject10.bin"/></Relationships>
</file>

<file path=ppt/slides/_rels/slide108.x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image" Target="../media/image91.wmf"/><Relationship Id="rId1" Type="http://schemas.openxmlformats.org/officeDocument/2006/relationships/slideLayout" Target="../slideLayouts/slideLayout24.xml"/><Relationship Id="rId5" Type="http://schemas.openxmlformats.org/officeDocument/2006/relationships/image" Target="../media/image9.jpeg"/><Relationship Id="rId4" Type="http://schemas.openxmlformats.org/officeDocument/2006/relationships/image" Target="../media/image8.png"/></Relationships>
</file>

<file path=ppt/slides/_rels/slide109.xml.rels><?xml version="1.0" encoding="UTF-8" standalone="yes"?>
<Relationships xmlns="http://schemas.openxmlformats.org/package/2006/relationships"><Relationship Id="rId3" Type="http://schemas.openxmlformats.org/officeDocument/2006/relationships/image" Target="../media/image94.wmf"/><Relationship Id="rId2" Type="http://schemas.openxmlformats.org/officeDocument/2006/relationships/image" Target="../media/image93.wmf"/><Relationship Id="rId1" Type="http://schemas.openxmlformats.org/officeDocument/2006/relationships/slideLayout" Target="../slideLayouts/slideLayout24.xml"/><Relationship Id="rId5" Type="http://schemas.openxmlformats.org/officeDocument/2006/relationships/image" Target="../media/image9.jpeg"/><Relationship Id="rId4" Type="http://schemas.openxmlformats.org/officeDocument/2006/relationships/image" Target="../media/image8.png"/></Relationships>
</file>

<file path=ppt/slides/_rels/slide1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4.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11.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notesSlide" Target="../notesSlides/notesSlide75.xml"/><Relationship Id="rId1" Type="http://schemas.openxmlformats.org/officeDocument/2006/relationships/slideLayout" Target="../slideLayouts/slideLayout2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96.wmf"/></Relationships>
</file>

<file path=ppt/slides/_rels/slide11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6.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1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7.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1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8.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1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9.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1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0.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3.xml"/></Relationships>
</file>

<file path=ppt/slides/_rels/slide11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wmf"/><Relationship Id="rId1" Type="http://schemas.openxmlformats.org/officeDocument/2006/relationships/slideLayout" Target="../slideLayouts/slideLayout23.xml"/><Relationship Id="rId5" Type="http://schemas.openxmlformats.org/officeDocument/2006/relationships/image" Target="../media/image9.jpeg"/><Relationship Id="rId4" Type="http://schemas.openxmlformats.org/officeDocument/2006/relationships/image" Target="../media/image8.png"/></Relationships>
</file>

<file path=ppt/slides/_rels/slide11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wmf"/><Relationship Id="rId1" Type="http://schemas.openxmlformats.org/officeDocument/2006/relationships/slideLayout" Target="../slideLayouts/slideLayout23.xml"/><Relationship Id="rId5" Type="http://schemas.openxmlformats.org/officeDocument/2006/relationships/image" Target="../media/image9.jpeg"/><Relationship Id="rId4" Type="http://schemas.openxmlformats.org/officeDocument/2006/relationships/image" Target="../media/image8.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81.xml"/><Relationship Id="rId7" Type="http://schemas.openxmlformats.org/officeDocument/2006/relationships/image" Target="../media/image9.jpeg"/><Relationship Id="rId2" Type="http://schemas.openxmlformats.org/officeDocument/2006/relationships/slideLayout" Target="../slideLayouts/slideLayout24.xml"/><Relationship Id="rId1" Type="http://schemas.openxmlformats.org/officeDocument/2006/relationships/vmlDrawing" Target="../drawings/vmlDrawing9.vml"/><Relationship Id="rId6" Type="http://schemas.openxmlformats.org/officeDocument/2006/relationships/image" Target="../media/image8.png"/><Relationship Id="rId5" Type="http://schemas.openxmlformats.org/officeDocument/2006/relationships/image" Target="../media/image106.wmf"/><Relationship Id="rId4" Type="http://schemas.openxmlformats.org/officeDocument/2006/relationships/oleObject" Target="../embeddings/oleObject11.bin"/></Relationships>
</file>

<file path=ppt/slides/_rels/slide1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7.wmf"/><Relationship Id="rId1" Type="http://schemas.openxmlformats.org/officeDocument/2006/relationships/slideLayout" Target="../slideLayouts/slideLayout24.xml"/><Relationship Id="rId4" Type="http://schemas.openxmlformats.org/officeDocument/2006/relationships/image" Target="../media/image9.jpeg"/></Relationships>
</file>

<file path=ppt/slides/_rels/slide12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82.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3.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4.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25.xml.rels><?xml version="1.0" encoding="UTF-8" standalone="yes"?>
<Relationships xmlns="http://schemas.openxmlformats.org/package/2006/relationships"><Relationship Id="rId3" Type="http://schemas.openxmlformats.org/officeDocument/2006/relationships/image" Target="../media/image109.png"/><Relationship Id="rId7" Type="http://schemas.openxmlformats.org/officeDocument/2006/relationships/image" Target="../media/image9.jpeg"/><Relationship Id="rId2" Type="http://schemas.openxmlformats.org/officeDocument/2006/relationships/notesSlide" Target="../notesSlides/notesSlide85.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11.png"/><Relationship Id="rId4" Type="http://schemas.openxmlformats.org/officeDocument/2006/relationships/image" Target="../media/image110.png"/></Relationships>
</file>

<file path=ppt/slides/_rels/slide126.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09.png"/><Relationship Id="rId7" Type="http://schemas.openxmlformats.org/officeDocument/2006/relationships/image" Target="../media/image114.png"/><Relationship Id="rId2" Type="http://schemas.openxmlformats.org/officeDocument/2006/relationships/notesSlide" Target="../notesSlides/notesSlide86.xml"/><Relationship Id="rId1" Type="http://schemas.openxmlformats.org/officeDocument/2006/relationships/slideLayout" Target="../slideLayouts/slideLayout13.xml"/><Relationship Id="rId6" Type="http://schemas.openxmlformats.org/officeDocument/2006/relationships/image" Target="../media/image113.png"/><Relationship Id="rId5" Type="http://schemas.openxmlformats.org/officeDocument/2006/relationships/image" Target="../media/image111.png"/><Relationship Id="rId10" Type="http://schemas.openxmlformats.org/officeDocument/2006/relationships/image" Target="../media/image9.jpeg"/><Relationship Id="rId4" Type="http://schemas.openxmlformats.org/officeDocument/2006/relationships/image" Target="../media/image112.png"/><Relationship Id="rId9" Type="http://schemas.openxmlformats.org/officeDocument/2006/relationships/image" Target="../media/image8.png"/></Relationships>
</file>

<file path=ppt/slides/_rels/slide127.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9.jpeg"/><Relationship Id="rId2" Type="http://schemas.openxmlformats.org/officeDocument/2006/relationships/notesSlide" Target="../notesSlides/notesSlide87.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16.png"/><Relationship Id="rId4" Type="http://schemas.openxmlformats.org/officeDocument/2006/relationships/image" Target="../media/image115.png"/></Relationships>
</file>

<file path=ppt/slides/_rels/slide1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8.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2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89.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3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90.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3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91.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2.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33.x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notesSlide" Target="../notesSlides/notesSlide93.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image" Target="../media/image121.emf"/><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123.emf"/></Relationships>
</file>

<file path=ppt/slides/_rels/slide1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4.png"/><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5.emf"/><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94.xml"/><Relationship Id="rId7" Type="http://schemas.openxmlformats.org/officeDocument/2006/relationships/image" Target="../media/image9.jpeg"/><Relationship Id="rId2" Type="http://schemas.openxmlformats.org/officeDocument/2006/relationships/slideLayout" Target="../slideLayouts/slideLayout24.xml"/><Relationship Id="rId1" Type="http://schemas.openxmlformats.org/officeDocument/2006/relationships/vmlDrawing" Target="../drawings/vmlDrawing10.vml"/><Relationship Id="rId6" Type="http://schemas.openxmlformats.org/officeDocument/2006/relationships/image" Target="../media/image8.png"/><Relationship Id="rId5" Type="http://schemas.openxmlformats.org/officeDocument/2006/relationships/image" Target="../media/image126.wmf"/><Relationship Id="rId4" Type="http://schemas.openxmlformats.org/officeDocument/2006/relationships/oleObject" Target="../embeddings/oleObject12.bin"/></Relationships>
</file>

<file path=ppt/slides/_rels/slide14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95.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1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6.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7.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pic>
        <p:nvPicPr>
          <p:cNvPr id="3" name="Grafik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988" y="190274"/>
            <a:ext cx="8836024" cy="6667726"/>
          </a:xfrm>
          <a:prstGeom prst="rect">
            <a:avLst/>
          </a:prstGeom>
        </p:spPr>
      </p:pic>
      <p:pic>
        <p:nvPicPr>
          <p:cNvPr id="2" name="Grafik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3988" y="190274"/>
            <a:ext cx="3810000" cy="2809875"/>
          </a:xfrm>
          <a:prstGeom prst="rect">
            <a:avLst/>
          </a:prstGeom>
        </p:spPr>
      </p:pic>
      <p:pic>
        <p:nvPicPr>
          <p:cNvPr id="3074" name="Picture 11"/>
          <p:cNvPicPr>
            <a:picLocks noChangeAspect="1" noChangeArrowheads="1"/>
          </p:cNvPicPr>
          <p:nvPr/>
        </p:nvPicPr>
        <p:blipFill>
          <a:blip r:embed="rId7">
            <a:extLst>
              <a:ext uri="{BEBA8EAE-BF5A-486C-A8C5-ECC9F3942E4B}">
                <a14:imgProps xmlns:a14="http://schemas.microsoft.com/office/drawing/2010/main">
                  <a14:imgLayer r:embed="rId8">
                    <a14:imgEffect>
                      <a14:artisticFilmGrain grainSize="51"/>
                    </a14:imgEffect>
                  </a14:imgLayer>
                </a14:imgProps>
              </a:ext>
              <a:ext uri="{28A0092B-C50C-407E-A947-70E740481C1C}">
                <a14:useLocalDpi xmlns:a14="http://schemas.microsoft.com/office/drawing/2010/main" val="0"/>
              </a:ext>
            </a:extLst>
          </a:blip>
          <a:stretch>
            <a:fillRect/>
          </a:stretch>
        </p:blipFill>
        <p:spPr bwMode="auto">
          <a:xfrm>
            <a:off x="4516866" y="508000"/>
            <a:ext cx="4627134" cy="2154398"/>
          </a:xfrm>
          <a:prstGeom prst="ellipse">
            <a:avLst/>
          </a:prstGeom>
          <a:noFill/>
          <a:ln>
            <a:noFill/>
          </a:ln>
          <a:effectLst>
            <a:softEdge rad="112500"/>
          </a:effectLst>
        </p:spPr>
      </p:pic>
      <p:sp>
        <p:nvSpPr>
          <p:cNvPr id="2053" name="Text Box 5"/>
          <p:cNvSpPr txBox="1">
            <a:spLocks noChangeArrowheads="1"/>
          </p:cNvSpPr>
          <p:nvPr/>
        </p:nvSpPr>
        <p:spPr bwMode="auto">
          <a:xfrm>
            <a:off x="2895600" y="179388"/>
            <a:ext cx="390525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sz="4000" dirty="0" smtClean="0">
                <a:solidFill>
                  <a:schemeClr val="bg1"/>
                </a:solidFill>
                <a:effectLst>
                  <a:outerShdw blurRad="38100" dist="38100" dir="2700000" algn="tl">
                    <a:srgbClr val="C0C0C0"/>
                  </a:outerShdw>
                </a:effectLst>
                <a:latin typeface="Arial Black" pitchFamily="34" charset="0"/>
              </a:rPr>
              <a:t>CSE 307</a:t>
            </a:r>
            <a:endParaRPr lang="en-US" sz="4000" dirty="0">
              <a:solidFill>
                <a:schemeClr val="bg1"/>
              </a:solidFill>
              <a:effectLst>
                <a:outerShdw blurRad="38100" dist="38100" dir="2700000" algn="tl">
                  <a:srgbClr val="C0C0C0"/>
                </a:outerShdw>
              </a:effectLst>
              <a:latin typeface="Arial Black" pitchFamily="34" charset="0"/>
            </a:endParaRPr>
          </a:p>
        </p:txBody>
      </p:sp>
      <p:sp>
        <p:nvSpPr>
          <p:cNvPr id="2808" name="Text Box 760"/>
          <p:cNvSpPr txBox="1">
            <a:spLocks noChangeArrowheads="1"/>
          </p:cNvSpPr>
          <p:nvPr/>
        </p:nvSpPr>
        <p:spPr bwMode="auto">
          <a:xfrm>
            <a:off x="1981200" y="3733800"/>
            <a:ext cx="617220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de-DE" sz="3000" dirty="0" smtClean="0">
                <a:solidFill>
                  <a:schemeClr val="bg1"/>
                </a:solidFill>
                <a:effectLst>
                  <a:outerShdw blurRad="38100" dist="38100" dir="2700000" algn="tl">
                    <a:srgbClr val="C0C0C0"/>
                  </a:outerShdw>
                </a:effectLst>
                <a:latin typeface="Arial Black" pitchFamily="34" charset="0"/>
              </a:rPr>
              <a:t>Basics </a:t>
            </a:r>
            <a:r>
              <a:rPr lang="de-DE" sz="3000" dirty="0" err="1" smtClean="0">
                <a:solidFill>
                  <a:schemeClr val="bg1"/>
                </a:solidFill>
                <a:effectLst>
                  <a:outerShdw blurRad="38100" dist="38100" dir="2700000" algn="tl">
                    <a:srgbClr val="C0C0C0"/>
                  </a:outerShdw>
                </a:effectLst>
                <a:latin typeface="Arial Black" pitchFamily="34" charset="0"/>
              </a:rPr>
              <a:t>of</a:t>
            </a:r>
            <a:r>
              <a:rPr lang="de-DE" sz="3000" dirty="0" smtClean="0">
                <a:solidFill>
                  <a:schemeClr val="bg1"/>
                </a:solidFill>
                <a:effectLst>
                  <a:outerShdw blurRad="38100" dist="38100" dir="2700000" algn="tl">
                    <a:srgbClr val="C0C0C0"/>
                  </a:outerShdw>
                </a:effectLst>
                <a:latin typeface="Arial Black" pitchFamily="34" charset="0"/>
              </a:rPr>
              <a:t> </a:t>
            </a:r>
            <a:r>
              <a:rPr lang="tr-TR" sz="3000" dirty="0" smtClean="0">
                <a:solidFill>
                  <a:schemeClr val="bg1"/>
                </a:solidFill>
                <a:effectLst>
                  <a:outerShdw blurRad="38100" dist="38100" dir="2700000" algn="tl">
                    <a:srgbClr val="C0C0C0"/>
                  </a:outerShdw>
                </a:effectLst>
                <a:latin typeface="Arial Black" pitchFamily="34" charset="0"/>
              </a:rPr>
              <a:t>Image Processing</a:t>
            </a:r>
            <a:endParaRPr lang="en-US" sz="3000" dirty="0">
              <a:solidFill>
                <a:schemeClr val="bg1"/>
              </a:solidFill>
              <a:effectLst>
                <a:outerShdw blurRad="38100" dist="38100" dir="2700000" algn="tl">
                  <a:srgbClr val="C0C0C0"/>
                </a:outerShdw>
              </a:effectLst>
              <a:latin typeface="Arial Black" pitchFamily="34" charset="0"/>
            </a:endParaRPr>
          </a:p>
        </p:txBody>
      </p:sp>
      <p:sp>
        <p:nvSpPr>
          <p:cNvPr id="2809" name="Text Box 761"/>
          <p:cNvSpPr txBox="1">
            <a:spLocks noChangeArrowheads="1"/>
          </p:cNvSpPr>
          <p:nvPr/>
        </p:nvSpPr>
        <p:spPr bwMode="auto">
          <a:xfrm>
            <a:off x="1447800" y="4674513"/>
            <a:ext cx="6705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defRPr/>
            </a:pPr>
            <a:r>
              <a:rPr lang="en-US" sz="2600" b="1" dirty="0">
                <a:solidFill>
                  <a:schemeClr val="bg1"/>
                </a:solidFill>
                <a:effectLst>
                  <a:outerShdw blurRad="38100" dist="38100" dir="2700000" algn="tl">
                    <a:srgbClr val="C0C0C0"/>
                  </a:outerShdw>
                </a:effectLst>
              </a:rPr>
              <a:t>Lecture </a:t>
            </a:r>
            <a:r>
              <a:rPr lang="en-US" sz="2600" b="1" dirty="0" smtClean="0">
                <a:solidFill>
                  <a:schemeClr val="bg1"/>
                </a:solidFill>
                <a:effectLst>
                  <a:outerShdw blurRad="38100" dist="38100" dir="2700000" algn="tl">
                    <a:srgbClr val="C0C0C0"/>
                  </a:outerShdw>
                </a:effectLst>
              </a:rPr>
              <a:t>#</a:t>
            </a:r>
            <a:r>
              <a:rPr lang="de-DE" sz="2600" b="1" dirty="0" smtClean="0">
                <a:solidFill>
                  <a:schemeClr val="bg1"/>
                </a:solidFill>
                <a:effectLst>
                  <a:outerShdw blurRad="38100" dist="38100" dir="2700000" algn="tl">
                    <a:srgbClr val="C0C0C0"/>
                  </a:outerShdw>
                </a:effectLst>
              </a:rPr>
              <a:t>2 </a:t>
            </a:r>
            <a:r>
              <a:rPr lang="de-DE" sz="2800" b="1" dirty="0" smtClean="0">
                <a:solidFill>
                  <a:schemeClr val="bg1"/>
                </a:solidFill>
                <a:effectLst>
                  <a:outerShdw blurRad="38100" dist="38100" dir="2700000" algn="tl">
                    <a:srgbClr val="C0C0C0"/>
                  </a:outerShdw>
                </a:effectLst>
              </a:rPr>
              <a:t>The </a:t>
            </a:r>
            <a:r>
              <a:rPr lang="de-DE" sz="2800" b="1" dirty="0" err="1" smtClean="0">
                <a:solidFill>
                  <a:schemeClr val="bg1"/>
                </a:solidFill>
                <a:effectLst>
                  <a:outerShdw blurRad="38100" dist="38100" dir="2700000" algn="tl">
                    <a:srgbClr val="C0C0C0"/>
                  </a:outerShdw>
                </a:effectLst>
              </a:rPr>
              <a:t>Fundamentals</a:t>
            </a:r>
            <a:endParaRPr lang="en-US" sz="2600" b="1" dirty="0">
              <a:solidFill>
                <a:schemeClr val="bg1"/>
              </a:solidFill>
              <a:effectLst>
                <a:outerShdw blurRad="38100" dist="38100" dir="2700000" algn="tl">
                  <a:srgbClr val="C0C0C0"/>
                </a:outerShdw>
              </a:effectLst>
            </a:endParaRPr>
          </a:p>
        </p:txBody>
      </p:sp>
      <p:sp>
        <p:nvSpPr>
          <p:cNvPr id="8" name="Subtitle 2"/>
          <p:cNvSpPr txBox="1">
            <a:spLocks/>
          </p:cNvSpPr>
          <p:nvPr/>
        </p:nvSpPr>
        <p:spPr bwMode="auto">
          <a:xfrm>
            <a:off x="0" y="5657850"/>
            <a:ext cx="9144000" cy="44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ctr">
              <a:defRPr sz="2600" b="1">
                <a:solidFill>
                  <a:schemeClr val="bg1"/>
                </a:solidFill>
                <a:effectLst>
                  <a:outerShdw blurRad="38100" dist="38100" dir="2700000" algn="tl">
                    <a:srgbClr val="C0C0C0"/>
                  </a:outerShdw>
                </a:effectLst>
              </a:defRPr>
            </a:lvl1pPr>
          </a:lstStyle>
          <a:p>
            <a:r>
              <a:rPr lang="tr-TR" altLang="de-DE" sz="2300" dirty="0"/>
              <a:t>Prepared </a:t>
            </a:r>
            <a:r>
              <a:rPr lang="de-DE" altLang="de-DE" sz="2300" dirty="0"/>
              <a:t>&amp; </a:t>
            </a:r>
            <a:r>
              <a:rPr lang="de-DE" altLang="de-DE" sz="2300" dirty="0" err="1"/>
              <a:t>Presented</a:t>
            </a:r>
            <a:r>
              <a:rPr lang="de-DE" altLang="de-DE" sz="2300" dirty="0"/>
              <a:t> </a:t>
            </a:r>
            <a:r>
              <a:rPr lang="en-US" altLang="de-DE" sz="2300" dirty="0"/>
              <a:t>by</a:t>
            </a:r>
            <a:r>
              <a:rPr lang="tr-TR" altLang="de-DE" sz="2300" dirty="0"/>
              <a:t> </a:t>
            </a:r>
            <a:r>
              <a:rPr lang="en-US" altLang="de-DE" sz="2300" dirty="0"/>
              <a:t>Asst. Prof. Dr. Samsun M. BAŞARICI</a:t>
            </a:r>
          </a:p>
        </p:txBody>
      </p:sp>
    </p:spTree>
    <p:extLst>
      <p:ext uri="{BB962C8B-B14F-4D97-AF65-F5344CB8AC3E}">
        <p14:creationId xmlns:p14="http://schemas.microsoft.com/office/powerpoint/2010/main" val="1891394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ußzeilenplatzhalt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altLang="en-US"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altLang="en-US"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altLang="en-US"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altLang="en-US"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endParaRPr>
          </a:p>
        </p:txBody>
      </p:sp>
      <p:sp>
        <p:nvSpPr>
          <p:cNvPr id="6147" name="Foliennummernplatzhalter 4"/>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72AA2C-F13B-4E6A-A1C5-6EEAE36DB36A}"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endParaRPr>
          </a:p>
        </p:txBody>
      </p:sp>
      <p:sp>
        <p:nvSpPr>
          <p:cNvPr id="6148" name="Rectangle 1026"/>
          <p:cNvSpPr>
            <a:spLocks noGrp="1" noChangeArrowheads="1"/>
          </p:cNvSpPr>
          <p:nvPr>
            <p:ph type="title"/>
          </p:nvPr>
        </p:nvSpPr>
        <p:spPr/>
        <p:txBody>
          <a:bodyPr/>
          <a:lstStyle/>
          <a:p>
            <a:pPr eaLnBrk="1" hangingPunct="1"/>
            <a:r>
              <a:rPr lang="tr-TR" altLang="de-DE" dirty="0" err="1" smtClean="0"/>
              <a:t>Objectives</a:t>
            </a:r>
            <a:endParaRPr lang="en-US" altLang="de-DE" dirty="0" smtClean="0"/>
          </a:p>
        </p:txBody>
      </p:sp>
      <p:sp>
        <p:nvSpPr>
          <p:cNvPr id="6149" name="Rectangle 1027"/>
          <p:cNvSpPr txBox="1">
            <a:spLocks noChangeArrowheads="1"/>
          </p:cNvSpPr>
          <p:nvPr/>
        </p:nvSpPr>
        <p:spPr bwMode="auto">
          <a:xfrm>
            <a:off x="457200" y="1219200"/>
            <a:ext cx="82296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tr-TR" altLang="de-DE" sz="3000" b="0" i="0" u="none" strike="noStrike" kern="1200" cap="none" spc="0" normalizeH="0" baseline="0" noProof="0" dirty="0" smtClean="0">
                <a:ln>
                  <a:noFill/>
                </a:ln>
                <a:solidFill>
                  <a:srgbClr val="003399"/>
                </a:solidFill>
                <a:effectLst/>
                <a:uLnTx/>
                <a:uFillTx/>
                <a:latin typeface="Arial" charset="0"/>
                <a:ea typeface="+mn-ea"/>
                <a:cs typeface="+mn-cs"/>
              </a:rPr>
              <a:t>Human </a:t>
            </a:r>
            <a:r>
              <a:rPr kumimoji="0" lang="en-US" altLang="de-DE" sz="3000" b="0" i="0" u="none" strike="noStrike" kern="1200" cap="none" spc="0" normalizeH="0" baseline="0" noProof="0" dirty="0" smtClean="0">
                <a:ln>
                  <a:noFill/>
                </a:ln>
                <a:solidFill>
                  <a:srgbClr val="003399"/>
                </a:solidFill>
                <a:effectLst/>
                <a:uLnTx/>
                <a:uFillTx/>
                <a:latin typeface="Arial" charset="0"/>
                <a:ea typeface="+mn-ea"/>
                <a:cs typeface="+mn-cs"/>
              </a:rPr>
              <a:t>Vision</a:t>
            </a:r>
            <a:r>
              <a:rPr kumimoji="0" lang="tr-TR" altLang="de-DE" sz="3000" b="0" i="0" u="none" strike="noStrike" kern="1200" cap="none" spc="0" normalizeH="0" baseline="0" noProof="0" dirty="0" smtClean="0">
                <a:ln>
                  <a:noFill/>
                </a:ln>
                <a:solidFill>
                  <a:srgbClr val="003399"/>
                </a:solidFill>
                <a:effectLst/>
                <a:uLnTx/>
                <a:uFillTx/>
                <a:latin typeface="Arial" charset="0"/>
                <a:ea typeface="+mn-ea"/>
                <a:cs typeface="+mn-cs"/>
              </a:rPr>
              <a:t> </a:t>
            </a:r>
            <a:r>
              <a:rPr kumimoji="0" lang="tr-TR" altLang="de-DE" sz="3000" b="0" i="0" u="none" strike="noStrike" kern="1200" cap="none" spc="0" normalizeH="0" baseline="0" noProof="0" dirty="0" err="1" smtClean="0">
                <a:ln>
                  <a:noFill/>
                </a:ln>
                <a:solidFill>
                  <a:srgbClr val="003399"/>
                </a:solidFill>
                <a:effectLst/>
                <a:uLnTx/>
                <a:uFillTx/>
                <a:latin typeface="Arial" charset="0"/>
                <a:ea typeface="+mn-ea"/>
                <a:cs typeface="+mn-cs"/>
              </a:rPr>
              <a:t>System</a:t>
            </a:r>
            <a:r>
              <a:rPr kumimoji="0" lang="tr-TR" altLang="de-DE" sz="3000" b="0" i="0" u="none" strike="noStrike" kern="1200" cap="none" spc="0" normalizeH="0" baseline="0" noProof="0" dirty="0" smtClean="0">
                <a:ln>
                  <a:noFill/>
                </a:ln>
                <a:solidFill>
                  <a:srgbClr val="003399"/>
                </a:solidFill>
                <a:effectLst/>
                <a:uLnTx/>
                <a:uFillTx/>
                <a:latin typeface="Arial" charset="0"/>
                <a:ea typeface="+mn-ea"/>
                <a:cs typeface="+mn-cs"/>
              </a:rPr>
              <a:t> (HVS): </a:t>
            </a:r>
            <a:r>
              <a:rPr kumimoji="0" lang="tr-TR" altLang="de-DE" sz="3000" b="0" i="0" u="none" strike="noStrike" kern="1200" cap="none" spc="0" normalizeH="0" baseline="0" noProof="0" dirty="0" err="1" smtClean="0">
                <a:ln>
                  <a:noFill/>
                </a:ln>
                <a:solidFill>
                  <a:srgbClr val="003399"/>
                </a:solidFill>
                <a:effectLst/>
                <a:uLnTx/>
                <a:uFillTx/>
                <a:latin typeface="Arial" charset="0"/>
                <a:ea typeface="+mn-ea"/>
                <a:cs typeface="+mn-cs"/>
              </a:rPr>
              <a:t>Structure</a:t>
            </a:r>
            <a:r>
              <a:rPr kumimoji="0" lang="tr-TR" altLang="de-DE" sz="3000" b="0" i="0" u="none" strike="noStrike" kern="1200" cap="none" spc="0" normalizeH="0" baseline="0" noProof="0" dirty="0" smtClean="0">
                <a:ln>
                  <a:noFill/>
                </a:ln>
                <a:solidFill>
                  <a:srgbClr val="003399"/>
                </a:solidFill>
                <a:effectLst/>
                <a:uLnTx/>
                <a:uFillTx/>
                <a:latin typeface="Arial" charset="0"/>
                <a:ea typeface="+mn-ea"/>
                <a:cs typeface="+mn-cs"/>
              </a:rPr>
              <a:t> </a:t>
            </a:r>
            <a:r>
              <a:rPr kumimoji="0" lang="tr-TR" altLang="de-DE" sz="3000" b="0" i="0" u="none" strike="noStrike" kern="1200" cap="none" spc="0" normalizeH="0" baseline="0" noProof="0" dirty="0" err="1" smtClean="0">
                <a:ln>
                  <a:noFill/>
                </a:ln>
                <a:solidFill>
                  <a:srgbClr val="003399"/>
                </a:solidFill>
                <a:effectLst/>
                <a:uLnTx/>
                <a:uFillTx/>
                <a:latin typeface="Arial" charset="0"/>
                <a:ea typeface="+mn-ea"/>
                <a:cs typeface="+mn-cs"/>
              </a:rPr>
              <a:t>and</a:t>
            </a:r>
            <a:r>
              <a:rPr kumimoji="0" lang="tr-TR" altLang="de-DE" sz="3000" b="0" i="0" u="none" strike="noStrike" kern="1200" cap="none" spc="0" normalizeH="0" baseline="0" noProof="0" dirty="0" smtClean="0">
                <a:ln>
                  <a:noFill/>
                </a:ln>
                <a:solidFill>
                  <a:srgbClr val="003399"/>
                </a:solidFill>
                <a:effectLst/>
                <a:uLnTx/>
                <a:uFillTx/>
                <a:latin typeface="Arial" charset="0"/>
                <a:ea typeface="+mn-ea"/>
                <a:cs typeface="+mn-cs"/>
              </a:rPr>
              <a:t> </a:t>
            </a:r>
            <a:r>
              <a:rPr kumimoji="0" lang="tr-TR" altLang="de-DE" sz="3000" b="0" i="0" u="none" strike="noStrike" kern="1200" cap="none" spc="0" normalizeH="0" baseline="0" noProof="0" dirty="0" err="1" smtClean="0">
                <a:ln>
                  <a:noFill/>
                </a:ln>
                <a:solidFill>
                  <a:srgbClr val="003399"/>
                </a:solidFill>
                <a:effectLst/>
                <a:uLnTx/>
                <a:uFillTx/>
                <a:latin typeface="Arial" charset="0"/>
                <a:ea typeface="+mn-ea"/>
                <a:cs typeface="+mn-cs"/>
              </a:rPr>
              <a:t>function</a:t>
            </a:r>
            <a:endParaRPr kumimoji="0" lang="en-US" altLang="de-DE" sz="3000" b="0" i="0" u="none" strike="noStrike" kern="1200" cap="none" spc="0" normalizeH="0" baseline="0" noProof="0" dirty="0">
              <a:ln>
                <a:noFill/>
              </a:ln>
              <a:solidFill>
                <a:srgbClr val="003399"/>
              </a:solidFill>
              <a:effectLst/>
              <a:uLnTx/>
              <a:uFillTx/>
              <a:latin typeface="Arial" charset="0"/>
              <a:ea typeface="+mn-ea"/>
              <a:cs typeface="+mn-cs"/>
            </a:endParaRP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tr-TR" altLang="de-DE" sz="3000" b="0" i="0" u="none" strike="noStrike" kern="1200" cap="none" spc="0" normalizeH="0" baseline="0" noProof="0" dirty="0" err="1" smtClean="0">
                <a:ln>
                  <a:noFill/>
                </a:ln>
                <a:solidFill>
                  <a:srgbClr val="003399"/>
                </a:solidFill>
                <a:effectLst/>
                <a:uLnTx/>
                <a:uFillTx/>
                <a:latin typeface="Arial" charset="0"/>
                <a:ea typeface="+mn-ea"/>
                <a:cs typeface="+mn-cs"/>
              </a:rPr>
              <a:t>Light</a:t>
            </a:r>
            <a:r>
              <a:rPr kumimoji="0" lang="tr-TR" altLang="de-DE" sz="3000" b="0" i="0" u="none" strike="noStrike" kern="1200" cap="none" spc="0" normalizeH="0" baseline="0" noProof="0" dirty="0" smtClean="0">
                <a:ln>
                  <a:noFill/>
                </a:ln>
                <a:solidFill>
                  <a:srgbClr val="003399"/>
                </a:solidFill>
                <a:effectLst/>
                <a:uLnTx/>
                <a:uFillTx/>
                <a:latin typeface="Arial" charset="0"/>
                <a:ea typeface="+mn-ea"/>
                <a:cs typeface="+mn-cs"/>
              </a:rPr>
              <a:t> </a:t>
            </a:r>
            <a:r>
              <a:rPr kumimoji="0" lang="tr-TR" altLang="de-DE" sz="3000" b="0" i="0" u="none" strike="noStrike" kern="1200" cap="none" spc="0" normalizeH="0" baseline="0" noProof="0" dirty="0" err="1" smtClean="0">
                <a:ln>
                  <a:noFill/>
                </a:ln>
                <a:solidFill>
                  <a:srgbClr val="003399"/>
                </a:solidFill>
                <a:effectLst/>
                <a:uLnTx/>
                <a:uFillTx/>
                <a:latin typeface="Arial" charset="0"/>
                <a:ea typeface="+mn-ea"/>
                <a:cs typeface="+mn-cs"/>
              </a:rPr>
              <a:t>and</a:t>
            </a:r>
            <a:r>
              <a:rPr kumimoji="0" lang="tr-TR" altLang="de-DE" sz="3000" b="0" i="0" u="none" strike="noStrike" kern="1200" cap="none" spc="0" normalizeH="0" baseline="0" noProof="0" dirty="0" smtClean="0">
                <a:ln>
                  <a:noFill/>
                </a:ln>
                <a:solidFill>
                  <a:srgbClr val="003399"/>
                </a:solidFill>
                <a:effectLst/>
                <a:uLnTx/>
                <a:uFillTx/>
                <a:latin typeface="Arial" charset="0"/>
                <a:ea typeface="+mn-ea"/>
                <a:cs typeface="+mn-cs"/>
              </a:rPr>
              <a:t> </a:t>
            </a:r>
            <a:r>
              <a:rPr kumimoji="0" lang="en-US" altLang="de-DE" sz="3000" b="0" i="0" u="none" strike="noStrike" kern="1200" cap="none" spc="0" normalizeH="0" baseline="0" noProof="0" dirty="0" smtClean="0">
                <a:ln>
                  <a:noFill/>
                </a:ln>
                <a:solidFill>
                  <a:srgbClr val="003399"/>
                </a:solidFill>
                <a:effectLst/>
                <a:uLnTx/>
                <a:uFillTx/>
                <a:latin typeface="Arial" charset="0"/>
                <a:ea typeface="+mn-ea"/>
                <a:cs typeface="+mn-cs"/>
              </a:rPr>
              <a:t>electromagnetic</a:t>
            </a:r>
            <a:r>
              <a:rPr kumimoji="0" lang="tr-TR" altLang="de-DE" sz="3000" b="0" i="0" u="none" strike="noStrike" kern="1200" cap="none" spc="0" normalizeH="0" baseline="0" noProof="0" dirty="0" smtClean="0">
                <a:ln>
                  <a:noFill/>
                </a:ln>
                <a:solidFill>
                  <a:srgbClr val="003399"/>
                </a:solidFill>
                <a:effectLst/>
                <a:uLnTx/>
                <a:uFillTx/>
                <a:latin typeface="Arial" charset="0"/>
                <a:ea typeface="+mn-ea"/>
                <a:cs typeface="+mn-cs"/>
              </a:rPr>
              <a:t> </a:t>
            </a:r>
            <a:r>
              <a:rPr kumimoji="0" lang="tr-TR" altLang="de-DE" sz="3000" b="0" i="0" u="none" strike="noStrike" kern="1200" cap="none" spc="0" normalizeH="0" baseline="0" noProof="0" dirty="0" err="1" smtClean="0">
                <a:ln>
                  <a:noFill/>
                </a:ln>
                <a:solidFill>
                  <a:srgbClr val="003399"/>
                </a:solidFill>
                <a:effectLst/>
                <a:uLnTx/>
                <a:uFillTx/>
                <a:latin typeface="Arial" charset="0"/>
                <a:ea typeface="+mn-ea"/>
                <a:cs typeface="+mn-cs"/>
              </a:rPr>
              <a:t>spectrum</a:t>
            </a:r>
            <a:r>
              <a:rPr kumimoji="0" lang="en-US" altLang="de-DE" sz="3000" b="0" i="0" u="none" strike="noStrike" kern="1200" cap="none" spc="0" normalizeH="0" baseline="0" noProof="0" dirty="0" smtClean="0">
                <a:ln>
                  <a:noFill/>
                </a:ln>
                <a:solidFill>
                  <a:srgbClr val="003399"/>
                </a:solidFill>
                <a:effectLst/>
                <a:uLnTx/>
                <a:uFillTx/>
                <a:latin typeface="Arial" charset="0"/>
                <a:ea typeface="+mn-ea"/>
                <a:cs typeface="+mn-cs"/>
              </a:rPr>
              <a:t> </a:t>
            </a:r>
            <a:endParaRPr kumimoji="0" lang="en-US" altLang="de-DE" sz="3000" b="0" i="0" u="none" strike="noStrike" kern="1200" cap="none" spc="0" normalizeH="0" baseline="0" noProof="0" dirty="0">
              <a:ln>
                <a:noFill/>
              </a:ln>
              <a:solidFill>
                <a:srgbClr val="003399"/>
              </a:solidFill>
              <a:effectLst/>
              <a:uLnTx/>
              <a:uFillTx/>
              <a:latin typeface="Arial" charset="0"/>
              <a:ea typeface="+mn-ea"/>
              <a:cs typeface="+mn-cs"/>
            </a:endParaRP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de-DE" sz="3000" b="0" i="0" u="none" strike="noStrike" kern="1200" cap="none" spc="0" normalizeH="0" baseline="0" noProof="0" dirty="0" smtClean="0">
                <a:ln>
                  <a:noFill/>
                </a:ln>
                <a:solidFill>
                  <a:srgbClr val="003399"/>
                </a:solidFill>
                <a:effectLst/>
                <a:uLnTx/>
                <a:uFillTx/>
                <a:latin typeface="Arial" charset="0"/>
                <a:ea typeface="+mn-ea"/>
                <a:cs typeface="+mn-cs"/>
              </a:rPr>
              <a:t>How </a:t>
            </a:r>
            <a:r>
              <a:rPr kumimoji="0" lang="en-US" altLang="de-DE" sz="3000" b="0" i="0" u="none" strike="noStrike" kern="1200" cap="none" spc="0" normalizeH="0" baseline="0" noProof="0" dirty="0">
                <a:ln>
                  <a:noFill/>
                </a:ln>
                <a:solidFill>
                  <a:srgbClr val="003399"/>
                </a:solidFill>
                <a:effectLst/>
                <a:uLnTx/>
                <a:uFillTx/>
                <a:latin typeface="Arial" charset="0"/>
                <a:ea typeface="+mn-ea"/>
                <a:cs typeface="+mn-cs"/>
              </a:rPr>
              <a:t>is a digital image represented and stored in memory?</a:t>
            </a: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de-DE" sz="3000" b="0" i="0" u="none" strike="noStrike" kern="1200" cap="none" spc="0" normalizeH="0" baseline="0" noProof="0" dirty="0">
                <a:ln>
                  <a:noFill/>
                </a:ln>
                <a:solidFill>
                  <a:srgbClr val="003399"/>
                </a:solidFill>
                <a:effectLst/>
                <a:uLnTx/>
                <a:uFillTx/>
                <a:latin typeface="Arial" charset="0"/>
                <a:ea typeface="+mn-ea"/>
                <a:cs typeface="+mn-cs"/>
              </a:rPr>
              <a:t>What are the main types of digital image representation</a:t>
            </a:r>
            <a:r>
              <a:rPr kumimoji="0" lang="en-US" altLang="de-DE" sz="3000" b="0" i="0" u="none" strike="noStrike" kern="1200" cap="none" spc="0" normalizeH="0" baseline="0" noProof="0" dirty="0" smtClean="0">
                <a:ln>
                  <a:noFill/>
                </a:ln>
                <a:solidFill>
                  <a:srgbClr val="003399"/>
                </a:solidFill>
                <a:effectLst/>
                <a:uLnTx/>
                <a:uFillTx/>
                <a:latin typeface="Arial" charset="0"/>
                <a:ea typeface="+mn-ea"/>
                <a:cs typeface="+mn-cs"/>
              </a:rPr>
              <a:t>?</a:t>
            </a:r>
            <a:endParaRPr kumimoji="0" lang="tr-TR" altLang="de-DE" sz="3000" b="0" i="0" u="none" strike="noStrike" kern="1200" cap="none" spc="0" normalizeH="0" baseline="0" noProof="0" dirty="0" smtClean="0">
              <a:ln>
                <a:noFill/>
              </a:ln>
              <a:solidFill>
                <a:srgbClr val="003399"/>
              </a:solidFill>
              <a:effectLst/>
              <a:uLnTx/>
              <a:uFillTx/>
              <a:latin typeface="Arial" charset="0"/>
              <a:ea typeface="+mn-ea"/>
              <a:cs typeface="+mn-cs"/>
            </a:endParaRP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de-DE" sz="3000" b="0" i="0" u="none" strike="noStrike" kern="1200" cap="none" spc="0" normalizeH="0" baseline="0" noProof="0" dirty="0">
                <a:ln>
                  <a:noFill/>
                </a:ln>
                <a:solidFill>
                  <a:srgbClr val="003399"/>
                </a:solidFill>
                <a:effectLst/>
                <a:uLnTx/>
                <a:uFillTx/>
                <a:latin typeface="Arial" charset="0"/>
                <a:ea typeface="+mn-ea"/>
                <a:cs typeface="+mn-cs"/>
              </a:rPr>
              <a:t>What are the main parameters involved in the design of an image acquisition solution? </a:t>
            </a: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076890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ußzeilenplatzhalt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altLang="en-US"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altLang="en-US"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altLang="en-US"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altLang="en-US"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endParaRPr>
          </a:p>
        </p:txBody>
      </p:sp>
      <p:sp>
        <p:nvSpPr>
          <p:cNvPr id="6147" name="Foliennummernplatzhalter 4"/>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72AA2C-F13B-4E6A-A1C5-6EEAE36DB36A}"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endParaRPr>
          </a:p>
        </p:txBody>
      </p:sp>
      <p:sp>
        <p:nvSpPr>
          <p:cNvPr id="6148" name="Rectangle 1026"/>
          <p:cNvSpPr>
            <a:spLocks noGrp="1" noChangeArrowheads="1"/>
          </p:cNvSpPr>
          <p:nvPr>
            <p:ph type="title"/>
          </p:nvPr>
        </p:nvSpPr>
        <p:spPr/>
        <p:txBody>
          <a:bodyPr/>
          <a:lstStyle/>
          <a:p>
            <a:pPr eaLnBrk="1" hangingPunct="1"/>
            <a:r>
              <a:rPr lang="tr-TR" altLang="de-DE" dirty="0" err="1" smtClean="0"/>
              <a:t>Objectives</a:t>
            </a:r>
            <a:r>
              <a:rPr lang="tr-TR" altLang="de-DE" dirty="0" smtClean="0"/>
              <a:t> (</a:t>
            </a:r>
            <a:r>
              <a:rPr lang="tr-TR" altLang="de-DE" dirty="0" err="1" smtClean="0"/>
              <a:t>cont</a:t>
            </a:r>
            <a:r>
              <a:rPr lang="tr-TR" altLang="de-DE" dirty="0" smtClean="0"/>
              <a:t>.)</a:t>
            </a:r>
            <a:endParaRPr lang="en-US" altLang="de-DE" dirty="0" smtClean="0"/>
          </a:p>
        </p:txBody>
      </p:sp>
      <p:sp>
        <p:nvSpPr>
          <p:cNvPr id="6149" name="Rectangle 1027"/>
          <p:cNvSpPr txBox="1">
            <a:spLocks noChangeArrowheads="1"/>
          </p:cNvSpPr>
          <p:nvPr/>
        </p:nvSpPr>
        <p:spPr bwMode="auto">
          <a:xfrm>
            <a:off x="461962" y="11430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de-DE" sz="3000" b="0" i="0" u="none" strike="noStrike" kern="1200" cap="none" spc="0" normalizeH="0" baseline="0" noProof="0" dirty="0">
                <a:ln>
                  <a:noFill/>
                </a:ln>
                <a:solidFill>
                  <a:srgbClr val="003399"/>
                </a:solidFill>
                <a:effectLst/>
                <a:uLnTx/>
                <a:uFillTx/>
                <a:latin typeface="Arial" charset="0"/>
                <a:ea typeface="+mn-ea"/>
                <a:cs typeface="+mn-cs"/>
              </a:rPr>
              <a:t>How do contemporary image sensors work? </a:t>
            </a: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de-DE" sz="3000" b="0" i="0" u="none" strike="noStrike" kern="1200" cap="none" spc="0" normalizeH="0" baseline="0" noProof="0" dirty="0">
                <a:ln>
                  <a:noFill/>
                </a:ln>
                <a:solidFill>
                  <a:srgbClr val="003399"/>
                </a:solidFill>
                <a:effectLst/>
                <a:uLnTx/>
                <a:uFillTx/>
                <a:latin typeface="Arial" charset="0"/>
                <a:ea typeface="+mn-ea"/>
                <a:cs typeface="+mn-cs"/>
              </a:rPr>
              <a:t>What is image digitization and what are the main parameters that impact the digitization of an </a:t>
            </a:r>
            <a:r>
              <a:rPr kumimoji="0" lang="en-US" altLang="de-DE" sz="3000" b="0" i="0" u="none" strike="noStrike" kern="1200" cap="none" spc="0" normalizeH="0" baseline="0" noProof="0" dirty="0" smtClean="0">
                <a:ln>
                  <a:noFill/>
                </a:ln>
                <a:solidFill>
                  <a:srgbClr val="003399"/>
                </a:solidFill>
                <a:effectLst/>
                <a:uLnTx/>
                <a:uFillTx/>
                <a:latin typeface="Arial" charset="0"/>
                <a:ea typeface="+mn-ea"/>
                <a:cs typeface="+mn-cs"/>
              </a:rPr>
              <a:t>image? </a:t>
            </a:r>
            <a:endParaRPr kumimoji="0" lang="en-US" altLang="de-DE" sz="3000" b="0" i="0" u="none" strike="noStrike" kern="1200" cap="none" spc="0" normalizeH="0" baseline="0" noProof="0" dirty="0">
              <a:ln>
                <a:noFill/>
              </a:ln>
              <a:solidFill>
                <a:srgbClr val="003399"/>
              </a:solidFill>
              <a:effectLst/>
              <a:uLnTx/>
              <a:uFillTx/>
              <a:latin typeface="Arial" charset="0"/>
              <a:ea typeface="+mn-ea"/>
              <a:cs typeface="+mn-cs"/>
            </a:endParaRP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de-DE" sz="3000" b="0" i="0" u="none" strike="noStrike" kern="1200" cap="none" spc="0" normalizeH="0" baseline="0" noProof="0" dirty="0">
                <a:ln>
                  <a:noFill/>
                </a:ln>
                <a:solidFill>
                  <a:srgbClr val="003399"/>
                </a:solidFill>
                <a:effectLst/>
                <a:uLnTx/>
                <a:uFillTx/>
                <a:latin typeface="Arial" charset="0"/>
                <a:ea typeface="+mn-ea"/>
                <a:cs typeface="+mn-cs"/>
              </a:rPr>
              <a:t>What is sampling? </a:t>
            </a: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de-DE" sz="3000" b="0" i="0" u="none" strike="noStrike" kern="1200" cap="none" spc="0" normalizeH="0" baseline="0" noProof="0" dirty="0">
                <a:ln>
                  <a:noFill/>
                </a:ln>
                <a:solidFill>
                  <a:srgbClr val="003399"/>
                </a:solidFill>
                <a:effectLst/>
                <a:uLnTx/>
                <a:uFillTx/>
                <a:latin typeface="Arial" charset="0"/>
                <a:ea typeface="+mn-ea"/>
                <a:cs typeface="+mn-cs"/>
              </a:rPr>
              <a:t>What is quantization? </a:t>
            </a: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de-DE" sz="3000" b="0" i="0" u="none" strike="noStrike" kern="1200" cap="none" spc="0" normalizeH="0" baseline="0" noProof="0" dirty="0">
                <a:ln>
                  <a:noFill/>
                </a:ln>
                <a:solidFill>
                  <a:srgbClr val="003399"/>
                </a:solidFill>
                <a:effectLst/>
                <a:uLnTx/>
                <a:uFillTx/>
                <a:latin typeface="Arial" charset="0"/>
                <a:ea typeface="+mn-ea"/>
                <a:cs typeface="+mn-cs"/>
              </a:rPr>
              <a:t>What are the most popular image file formats?</a:t>
            </a: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de-DE" sz="3000" b="0" i="0" u="none" strike="noStrike" kern="1200" cap="none" spc="0" normalizeH="0" baseline="0" noProof="0" dirty="0" smtClean="0">
                <a:ln>
                  <a:noFill/>
                </a:ln>
                <a:solidFill>
                  <a:srgbClr val="003399"/>
                </a:solidFill>
                <a:effectLst/>
                <a:uLnTx/>
                <a:uFillTx/>
                <a:latin typeface="Arial" charset="0"/>
                <a:ea typeface="+mn-ea"/>
                <a:cs typeface="+mn-cs"/>
              </a:rPr>
              <a:t>What </a:t>
            </a:r>
            <a:r>
              <a:rPr kumimoji="0" lang="en-US" altLang="de-DE" sz="3000" b="0" i="0" u="none" strike="noStrike" kern="1200" cap="none" spc="0" normalizeH="0" baseline="0" noProof="0" dirty="0">
                <a:ln>
                  <a:noFill/>
                </a:ln>
                <a:solidFill>
                  <a:srgbClr val="003399"/>
                </a:solidFill>
                <a:effectLst/>
                <a:uLnTx/>
                <a:uFillTx/>
                <a:latin typeface="Arial" charset="0"/>
                <a:ea typeface="+mn-ea"/>
                <a:cs typeface="+mn-cs"/>
              </a:rPr>
              <a:t>are the most common types of image processing operations and how do they affect pixel values</a:t>
            </a:r>
            <a:r>
              <a:rPr kumimoji="0" lang="en-US" altLang="de-DE" sz="3000" b="0" i="0" u="none" strike="noStrike" kern="1200" cap="none" spc="0" normalizeH="0" baseline="0" noProof="0" dirty="0" smtClean="0">
                <a:ln>
                  <a:noFill/>
                </a:ln>
                <a:solidFill>
                  <a:srgbClr val="003399"/>
                </a:solidFill>
                <a:effectLst/>
                <a:uLnTx/>
                <a:uFillTx/>
                <a:latin typeface="Arial" charset="0"/>
                <a:ea typeface="+mn-ea"/>
                <a:cs typeface="+mn-cs"/>
              </a:rPr>
              <a:t>?</a:t>
            </a:r>
            <a:endParaRPr kumimoji="0" lang="en-US" altLang="de-DE" sz="3000" b="0" i="0" u="none" strike="noStrike" kern="1200" cap="none" spc="0" normalizeH="0" baseline="0" noProof="0" dirty="0">
              <a:ln>
                <a:noFill/>
              </a:ln>
              <a:solidFill>
                <a:srgbClr val="003399"/>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030256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ußzeilenplatzhalter 3"/>
          <p:cNvSpPr>
            <a:spLocks noGrp="1"/>
          </p:cNvSpPr>
          <p:nvPr>
            <p:ph type="ftr" sz="quarter" idx="10"/>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altLang="en-US"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altLang="en-US"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altLang="en-US"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altLang="en-US"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endParaRPr>
          </a:p>
        </p:txBody>
      </p:sp>
      <p:sp>
        <p:nvSpPr>
          <p:cNvPr id="6147" name="Foliennummernplatzhalter 4"/>
          <p:cNvSpPr>
            <a:spLocks noGrp="1"/>
          </p:cNvSpPr>
          <p:nvPr>
            <p:ph type="sldNum" sz="quarter" idx="11"/>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72AA2C-F13B-4E6A-A1C5-6EEAE36DB36A}"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endParaRPr>
          </a:p>
        </p:txBody>
      </p:sp>
      <p:sp>
        <p:nvSpPr>
          <p:cNvPr id="6148" name="Rectangle 1026"/>
          <p:cNvSpPr>
            <a:spLocks noGrp="1" noChangeArrowheads="1"/>
          </p:cNvSpPr>
          <p:nvPr>
            <p:ph type="title"/>
          </p:nvPr>
        </p:nvSpPr>
        <p:spPr/>
        <p:txBody>
          <a:bodyPr/>
          <a:lstStyle/>
          <a:p>
            <a:pPr eaLnBrk="1" hangingPunct="1"/>
            <a:r>
              <a:rPr lang="tr-TR" altLang="de-DE" dirty="0" err="1" smtClean="0"/>
              <a:t>Objectives</a:t>
            </a:r>
            <a:r>
              <a:rPr lang="tr-TR" altLang="de-DE" dirty="0" smtClean="0"/>
              <a:t> (</a:t>
            </a:r>
            <a:r>
              <a:rPr lang="tr-TR" altLang="de-DE" dirty="0" err="1" smtClean="0"/>
              <a:t>cont</a:t>
            </a:r>
            <a:r>
              <a:rPr lang="tr-TR" altLang="de-DE" dirty="0" smtClean="0"/>
              <a:t>.)</a:t>
            </a:r>
            <a:endParaRPr lang="en-US" altLang="de-DE" dirty="0" smtClean="0"/>
          </a:p>
        </p:txBody>
      </p:sp>
      <p:sp>
        <p:nvSpPr>
          <p:cNvPr id="6149" name="Rectangle 1027"/>
          <p:cNvSpPr txBox="1">
            <a:spLocks noChangeArrowheads="1"/>
          </p:cNvSpPr>
          <p:nvPr/>
        </p:nvSpPr>
        <p:spPr bwMode="auto">
          <a:xfrm>
            <a:off x="461962" y="11430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tr-TR" sz="3000" b="0" i="0" u="none" strike="noStrike" kern="1200" cap="none" spc="0" normalizeH="0" baseline="0" noProof="0" dirty="0" smtClean="0">
                <a:ln>
                  <a:noFill/>
                </a:ln>
                <a:solidFill>
                  <a:srgbClr val="003399"/>
                </a:solidFill>
                <a:effectLst/>
                <a:uLnTx/>
                <a:uFillTx/>
                <a:latin typeface="Arial" charset="0"/>
                <a:ea typeface="+mn-ea"/>
                <a:cs typeface="+mn-cs"/>
              </a:rPr>
              <a:t>What </a:t>
            </a:r>
            <a:r>
              <a:rPr kumimoji="0" lang="en-US" altLang="tr-TR" sz="3000" b="0" i="0" u="none" strike="noStrike" kern="1200" cap="none" spc="0" normalizeH="0" baseline="0" noProof="0" dirty="0">
                <a:ln>
                  <a:noFill/>
                </a:ln>
                <a:solidFill>
                  <a:srgbClr val="003399"/>
                </a:solidFill>
                <a:effectLst/>
                <a:uLnTx/>
                <a:uFillTx/>
                <a:latin typeface="Arial" charset="0"/>
                <a:ea typeface="+mn-ea"/>
                <a:cs typeface="+mn-cs"/>
              </a:rPr>
              <a:t>do geometric operations do to an image and what are they used </a:t>
            </a:r>
            <a:r>
              <a:rPr kumimoji="0" lang="en-US" altLang="tr-TR" sz="3000" b="0" i="0" u="none" strike="noStrike" kern="1200" cap="none" spc="0" normalizeH="0" baseline="0" noProof="0" dirty="0" smtClean="0">
                <a:ln>
                  <a:noFill/>
                </a:ln>
                <a:solidFill>
                  <a:srgbClr val="003399"/>
                </a:solidFill>
                <a:effectLst/>
                <a:uLnTx/>
                <a:uFillTx/>
                <a:latin typeface="Arial" charset="0"/>
                <a:ea typeface="+mn-ea"/>
                <a:cs typeface="+mn-cs"/>
              </a:rPr>
              <a:t>for?</a:t>
            </a:r>
            <a:endParaRPr kumimoji="0" lang="tr-TR" altLang="tr-TR" sz="3000" b="0" i="0" u="none" strike="noStrike" kern="1200" cap="none" spc="0" normalizeH="0" baseline="0" noProof="0" dirty="0" smtClean="0">
              <a:ln>
                <a:noFill/>
              </a:ln>
              <a:solidFill>
                <a:srgbClr val="003399"/>
              </a:solidFill>
              <a:effectLst/>
              <a:uLnTx/>
              <a:uFillTx/>
              <a:latin typeface="Arial" charset="0"/>
              <a:ea typeface="+mn-ea"/>
              <a:cs typeface="+mn-cs"/>
            </a:endParaRP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tr-TR" sz="3000" b="0" i="0" u="none" strike="noStrike" kern="1200" cap="none" spc="0" normalizeH="0" baseline="0" noProof="0" dirty="0" smtClean="0">
                <a:ln>
                  <a:noFill/>
                </a:ln>
                <a:solidFill>
                  <a:srgbClr val="003399"/>
                </a:solidFill>
                <a:effectLst/>
                <a:uLnTx/>
                <a:uFillTx/>
                <a:latin typeface="Arial" charset="0"/>
                <a:ea typeface="+mn-ea"/>
                <a:cs typeface="+mn-cs"/>
              </a:rPr>
              <a:t>What </a:t>
            </a:r>
            <a:r>
              <a:rPr kumimoji="0" lang="en-US" altLang="tr-TR" sz="3000" b="0" i="0" u="none" strike="noStrike" kern="1200" cap="none" spc="0" normalizeH="0" baseline="0" noProof="0" dirty="0">
                <a:ln>
                  <a:noFill/>
                </a:ln>
                <a:solidFill>
                  <a:srgbClr val="003399"/>
                </a:solidFill>
                <a:effectLst/>
                <a:uLnTx/>
                <a:uFillTx/>
                <a:latin typeface="Arial" charset="0"/>
                <a:ea typeface="+mn-ea"/>
                <a:cs typeface="+mn-cs"/>
              </a:rPr>
              <a:t>are the techniques used to enlarge/reduce a digital image</a:t>
            </a:r>
            <a:r>
              <a:rPr kumimoji="0" lang="en-US" altLang="tr-TR" sz="3000" b="0" i="0" u="none" strike="noStrike" kern="1200" cap="none" spc="0" normalizeH="0" baseline="0" noProof="0" dirty="0" smtClean="0">
                <a:ln>
                  <a:noFill/>
                </a:ln>
                <a:solidFill>
                  <a:srgbClr val="003399"/>
                </a:solidFill>
                <a:effectLst/>
                <a:uLnTx/>
                <a:uFillTx/>
                <a:latin typeface="Arial" charset="0"/>
                <a:ea typeface="+mn-ea"/>
                <a:cs typeface="+mn-cs"/>
              </a:rPr>
              <a:t>?</a:t>
            </a:r>
            <a:endParaRPr kumimoji="0" lang="tr-TR" altLang="tr-TR" sz="3000" b="0" i="0" u="none" strike="noStrike" kern="1200" cap="none" spc="0" normalizeH="0" baseline="0" noProof="0" dirty="0" smtClean="0">
              <a:ln>
                <a:noFill/>
              </a:ln>
              <a:solidFill>
                <a:srgbClr val="003399"/>
              </a:solidFill>
              <a:effectLst/>
              <a:uLnTx/>
              <a:uFillTx/>
              <a:latin typeface="Arial" charset="0"/>
              <a:ea typeface="+mn-ea"/>
              <a:cs typeface="+mn-cs"/>
            </a:endParaRP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tr-TR" sz="3000" b="0" i="0" u="none" strike="noStrike" kern="1200" cap="none" spc="0" normalizeH="0" baseline="0" noProof="0" dirty="0">
                <a:ln>
                  <a:noFill/>
                </a:ln>
                <a:solidFill>
                  <a:srgbClr val="003399"/>
                </a:solidFill>
                <a:effectLst/>
                <a:uLnTx/>
                <a:uFillTx/>
                <a:latin typeface="Arial" charset="0"/>
                <a:ea typeface="+mn-ea"/>
                <a:cs typeface="+mn-cs"/>
              </a:rPr>
              <a:t>What are the main interpolation methods used in association with geometric operations?</a:t>
            </a:r>
            <a:endParaRPr kumimoji="0" lang="tr-TR" altLang="tr-TR" sz="3000" b="0" i="0" u="none" strike="noStrike" kern="1200" cap="none" spc="0" normalizeH="0" baseline="0" noProof="0" dirty="0">
              <a:ln>
                <a:noFill/>
              </a:ln>
              <a:solidFill>
                <a:srgbClr val="003399"/>
              </a:solidFill>
              <a:effectLst/>
              <a:uLnTx/>
              <a:uFillTx/>
              <a:latin typeface="Arial" charset="0"/>
              <a:ea typeface="+mn-ea"/>
              <a:cs typeface="+mn-cs"/>
            </a:endParaRP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tr-TR" sz="3000" b="0" i="0" u="none" strike="noStrike" kern="1200" cap="none" spc="0" normalizeH="0" baseline="0" noProof="0" dirty="0">
                <a:ln>
                  <a:noFill/>
                </a:ln>
                <a:solidFill>
                  <a:srgbClr val="003399"/>
                </a:solidFill>
                <a:effectLst/>
                <a:uLnTx/>
                <a:uFillTx/>
                <a:latin typeface="Arial" charset="0"/>
                <a:ea typeface="+mn-ea"/>
                <a:cs typeface="+mn-cs"/>
              </a:rPr>
              <a:t>What are affine transformations and how can they be performed using MATLAB?</a:t>
            </a:r>
            <a:r>
              <a:rPr kumimoji="0" lang="tr-TR" altLang="tr-TR" sz="3000" b="0" i="0" u="none" strike="noStrike" kern="1200" cap="none" spc="0" normalizeH="0" baseline="0" noProof="0" dirty="0">
                <a:ln>
                  <a:noFill/>
                </a:ln>
                <a:solidFill>
                  <a:srgbClr val="003399"/>
                </a:solidFill>
                <a:effectLst/>
                <a:uLnTx/>
                <a:uFillTx/>
                <a:latin typeface="Arial" charset="0"/>
                <a:ea typeface="+mn-ea"/>
                <a:cs typeface="+mn-cs"/>
              </a:rPr>
              <a:t> </a:t>
            </a: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en-US" altLang="tr-TR" sz="3000" b="0" i="0" u="none" strike="noStrike" kern="1200" cap="none" spc="0" normalizeH="0" baseline="0" noProof="0" dirty="0">
                <a:ln>
                  <a:noFill/>
                </a:ln>
                <a:solidFill>
                  <a:srgbClr val="003399"/>
                </a:solidFill>
                <a:effectLst/>
                <a:uLnTx/>
                <a:uFillTx/>
                <a:latin typeface="Arial" charset="0"/>
                <a:ea typeface="+mn-ea"/>
                <a:cs typeface="+mn-cs"/>
              </a:rPr>
              <a:t>What is image registration and where is it used?</a:t>
            </a: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endParaRPr kumimoji="0" lang="en-US" altLang="tr-TR" sz="3000" b="0" i="0" u="none" strike="noStrike" kern="1200" cap="none" spc="0" normalizeH="0" baseline="0" noProof="0" dirty="0">
              <a:ln>
                <a:noFill/>
              </a:ln>
              <a:solidFill>
                <a:srgbClr val="003399"/>
              </a:solidFill>
              <a:effectLst/>
              <a:uLnTx/>
              <a:uFillTx/>
              <a:latin typeface="Arial" charset="0"/>
              <a:ea typeface="+mn-ea"/>
              <a:cs typeface="+mn-cs"/>
            </a:endParaRPr>
          </a:p>
          <a:p>
            <a:pPr marL="0" marR="0" lvl="0" indent="0" algn="just" defTabSz="914400" rtl="0" eaLnBrk="1" fontAlgn="base" latinLnBrk="0" hangingPunct="1">
              <a:lnSpc>
                <a:spcPct val="100000"/>
              </a:lnSpc>
              <a:spcBef>
                <a:spcPct val="20000"/>
              </a:spcBef>
              <a:spcAft>
                <a:spcPct val="0"/>
              </a:spcAft>
              <a:buClr>
                <a:srgbClr val="3366CC"/>
              </a:buClr>
              <a:buSzPct val="65000"/>
              <a:buFontTx/>
              <a:buNone/>
              <a:tabLst/>
              <a:defRPr/>
            </a:pPr>
            <a:endParaRPr kumimoji="0" lang="en-US" altLang="de-DE" sz="3000" b="0" i="0" u="none" strike="noStrike" kern="1200" cap="none" spc="0" normalizeH="0" baseline="0" noProof="0" dirty="0" smtClean="0">
              <a:ln>
                <a:noFill/>
              </a:ln>
              <a:solidFill>
                <a:srgbClr val="003399"/>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464383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p:txBody>
          <a:bodyPr/>
          <a:lstStyle/>
          <a:p>
            <a:r>
              <a:rPr lang="en-US" altLang="tr-TR" smtClean="0"/>
              <a:t>The human eye</a:t>
            </a:r>
          </a:p>
        </p:txBody>
      </p:sp>
      <p:sp>
        <p:nvSpPr>
          <p:cNvPr id="11266" name="Content Placeholder 2"/>
          <p:cNvSpPr>
            <a:spLocks noGrp="1"/>
          </p:cNvSpPr>
          <p:nvPr>
            <p:ph sz="quarter" idx="1"/>
          </p:nvPr>
        </p:nvSpPr>
        <p:spPr/>
        <p:txBody>
          <a:bodyPr/>
          <a:lstStyle/>
          <a:p>
            <a:pPr algn="just"/>
            <a:r>
              <a:rPr lang="en-US" altLang="tr-TR" dirty="0" smtClean="0"/>
              <a:t>Simplified view of the connection from the eye to the brain via the optic nerve. </a:t>
            </a:r>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pic>
        <p:nvPicPr>
          <p:cNvPr id="11268" name="Picture 4" descr="Figure_AppA_0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56531" y="3048000"/>
            <a:ext cx="6230938" cy="295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269625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r>
              <a:rPr lang="en-US" altLang="tr-TR" dirty="0" smtClean="0"/>
              <a:t>The human eye</a:t>
            </a:r>
            <a:r>
              <a:rPr lang="tr-TR" altLang="tr-TR" dirty="0" smtClean="0"/>
              <a:t>: </a:t>
            </a:r>
            <a:r>
              <a:rPr lang="tr-TR" altLang="tr-TR" dirty="0" err="1" smtClean="0"/>
              <a:t>Anatomy</a:t>
            </a:r>
            <a:endParaRPr lang="en-US" altLang="tr-TR" dirty="0" smtClean="0"/>
          </a:p>
        </p:txBody>
      </p:sp>
      <p:sp>
        <p:nvSpPr>
          <p:cNvPr id="14338" name="Content Placeholder 2"/>
          <p:cNvSpPr>
            <a:spLocks noGrp="1"/>
          </p:cNvSpPr>
          <p:nvPr>
            <p:ph sz="quarter" idx="1"/>
          </p:nvPr>
        </p:nvSpPr>
        <p:spPr>
          <a:xfrm>
            <a:off x="457200" y="1295400"/>
            <a:ext cx="3810000" cy="4876800"/>
          </a:xfrm>
        </p:spPr>
        <p:txBody>
          <a:bodyPr>
            <a:normAutofit fontScale="40000" lnSpcReduction="20000"/>
          </a:bodyPr>
          <a:lstStyle/>
          <a:p>
            <a:pPr algn="just" eaLnBrk="1" hangingPunct="1">
              <a:defRPr/>
            </a:pPr>
            <a:r>
              <a:rPr lang="en-US" sz="4800" kern="1200" dirty="0">
                <a:latin typeface="Arial" charset="0"/>
              </a:rPr>
              <a:t>The eye: a cross section view. </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1 - sclera; </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2 - </a:t>
            </a:r>
            <a:r>
              <a:rPr lang="en-US" sz="4400" kern="1200" dirty="0" err="1">
                <a:latin typeface="Arial" charset="0"/>
                <a:ea typeface="+mn-ea"/>
                <a:cs typeface="+mn-cs"/>
              </a:rPr>
              <a:t>ciliary</a:t>
            </a:r>
            <a:r>
              <a:rPr lang="en-US" sz="4400" kern="1200" dirty="0">
                <a:latin typeface="Arial" charset="0"/>
                <a:ea typeface="+mn-ea"/>
                <a:cs typeface="+mn-cs"/>
              </a:rPr>
              <a:t> body; </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3 - iris; </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4 - pupil, and anterior chamber filled with aqueous humor; </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5 - optical axis; </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6 - line of sight; </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7 - cornea; </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8 - crystalline lens;</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9 - choroid; </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10 - optic nerve; </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11 - optic disc; </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12 - fovea; </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13 - retina; </a:t>
            </a:r>
          </a:p>
          <a:p>
            <a:pPr marL="923925" lvl="2" indent="-571500" algn="just" eaLnBrk="1" hangingPunct="1">
              <a:buFont typeface="Wingdings" panose="05000000000000000000" pitchFamily="2" charset="2"/>
              <a:buChar char="q"/>
              <a:defRPr/>
            </a:pPr>
            <a:r>
              <a:rPr lang="en-US" sz="4400" kern="1200" dirty="0">
                <a:latin typeface="Arial" charset="0"/>
                <a:ea typeface="+mn-ea"/>
                <a:cs typeface="+mn-cs"/>
              </a:rPr>
              <a:t>14 - vitreous humor. </a:t>
            </a:r>
          </a:p>
          <a:p>
            <a:pPr lvl="1">
              <a:defRPr/>
            </a:pPr>
            <a:endParaRPr lang="en-US" dirty="0">
              <a:ea typeface="ＭＳ Ｐゴシック" charset="0"/>
            </a:endParaRPr>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pic>
        <p:nvPicPr>
          <p:cNvPr id="12292" name="Picture 4" descr="Figure_AppA_02.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7600" y="2133600"/>
            <a:ext cx="5210175"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358096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p:txBody>
          <a:bodyPr/>
          <a:lstStyle/>
          <a:p>
            <a:r>
              <a:rPr lang="en-US" altLang="tr-TR" dirty="0" smtClean="0"/>
              <a:t>The human eye</a:t>
            </a:r>
            <a:r>
              <a:rPr lang="tr-TR" altLang="tr-TR" dirty="0" smtClean="0"/>
              <a:t>: </a:t>
            </a:r>
            <a:r>
              <a:rPr lang="tr-TR" altLang="tr-TR" dirty="0" err="1" smtClean="0"/>
              <a:t>Analogy</a:t>
            </a:r>
            <a:endParaRPr lang="en-US" altLang="tr-TR" dirty="0" smtClean="0"/>
          </a:p>
        </p:txBody>
      </p:sp>
      <p:sp>
        <p:nvSpPr>
          <p:cNvPr id="13314" name="Content Placeholder 2"/>
          <p:cNvSpPr>
            <a:spLocks noGrp="1"/>
          </p:cNvSpPr>
          <p:nvPr>
            <p:ph sz="quarter" idx="1"/>
          </p:nvPr>
        </p:nvSpPr>
        <p:spPr/>
        <p:txBody>
          <a:bodyPr/>
          <a:lstStyle/>
          <a:p>
            <a:pPr algn="just"/>
            <a:r>
              <a:rPr lang="en-US" altLang="tr-TR" dirty="0" smtClean="0"/>
              <a:t>The eye-camera analogy. </a:t>
            </a:r>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pic>
        <p:nvPicPr>
          <p:cNvPr id="13316" name="Picture 4" descr="Figure_AppA_03.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9187" y="2251074"/>
            <a:ext cx="4365625" cy="406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209218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altLang="tr-TR" dirty="0" smtClean="0"/>
              <a:t>The human eye</a:t>
            </a:r>
            <a:r>
              <a:rPr lang="tr-TR" altLang="tr-TR" dirty="0" smtClean="0"/>
              <a:t>: </a:t>
            </a:r>
            <a:r>
              <a:rPr lang="tr-TR" altLang="tr-TR" dirty="0" err="1" smtClean="0"/>
              <a:t>Rods</a:t>
            </a:r>
            <a:r>
              <a:rPr lang="tr-TR" altLang="tr-TR" dirty="0" smtClean="0"/>
              <a:t> &amp; </a:t>
            </a:r>
            <a:r>
              <a:rPr lang="tr-TR" altLang="tr-TR" dirty="0" err="1" smtClean="0"/>
              <a:t>Cones</a:t>
            </a:r>
            <a:endParaRPr lang="en-US" altLang="tr-TR" dirty="0" smtClean="0"/>
          </a:p>
        </p:txBody>
      </p:sp>
      <p:sp>
        <p:nvSpPr>
          <p:cNvPr id="15362" name="Content Placeholder 2"/>
          <p:cNvSpPr>
            <a:spLocks noGrp="1"/>
          </p:cNvSpPr>
          <p:nvPr>
            <p:ph sz="quarter" idx="1"/>
          </p:nvPr>
        </p:nvSpPr>
        <p:spPr/>
        <p:txBody>
          <a:bodyPr/>
          <a:lstStyle/>
          <a:p>
            <a:pPr algn="just"/>
            <a:r>
              <a:rPr lang="en-US" altLang="tr-TR" dirty="0" smtClean="0"/>
              <a:t>Distribution of rods and cones in the human retina for the right eye (seen from the bottom) </a:t>
            </a:r>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pic>
        <p:nvPicPr>
          <p:cNvPr id="15364" name="Picture 4" descr="Figure_AppA_05.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506" y="2684463"/>
            <a:ext cx="8662987"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651183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tr-TR" altLang="tr-TR" dirty="0" smtClean="0"/>
              <a:t>Image </a:t>
            </a:r>
            <a:r>
              <a:rPr lang="tr-TR" altLang="tr-TR" dirty="0" err="1" smtClean="0"/>
              <a:t>formation</a:t>
            </a:r>
            <a:r>
              <a:rPr lang="tr-TR" altLang="tr-TR" dirty="0" smtClean="0"/>
              <a:t> in </a:t>
            </a:r>
            <a:r>
              <a:rPr lang="tr-TR" altLang="tr-TR" dirty="0" err="1" smtClean="0"/>
              <a:t>the</a:t>
            </a:r>
            <a:r>
              <a:rPr lang="tr-TR" altLang="tr-TR" dirty="0" smtClean="0"/>
              <a:t> </a:t>
            </a:r>
            <a:r>
              <a:rPr lang="tr-TR" altLang="tr-TR" dirty="0" err="1" smtClean="0"/>
              <a:t>eye</a:t>
            </a:r>
            <a:endParaRPr lang="tr-TR" altLang="tr-TR" dirty="0" smtClean="0"/>
          </a:p>
        </p:txBody>
      </p:sp>
      <p:sp>
        <p:nvSpPr>
          <p:cNvPr id="2" name="Fußzeilenplatzhalter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2048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86000"/>
            <a:ext cx="8616950"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4971783"/>
      </p:ext>
    </p:extLst>
  </p:cSld>
  <p:clrMapOvr>
    <a:overrideClrMapping bg1="dk2" tx1="lt1" bg2="dk1" tx2="lt2" accent1="accent1" accent2="accent2" accent3="accent3" accent4="accent4" accent5="accent5" accent6="accent6" hlink="hlink" folHlink="folHlink"/>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tr-TR" altLang="tr-TR" dirty="0" err="1" smtClean="0"/>
              <a:t>Light</a:t>
            </a:r>
            <a:r>
              <a:rPr lang="tr-TR" altLang="tr-TR" dirty="0" smtClean="0"/>
              <a:t> </a:t>
            </a:r>
            <a:r>
              <a:rPr lang="tr-TR" altLang="tr-TR" dirty="0" err="1" smtClean="0"/>
              <a:t>and</a:t>
            </a:r>
            <a:r>
              <a:rPr lang="tr-TR" altLang="tr-TR" dirty="0" smtClean="0"/>
              <a:t> </a:t>
            </a:r>
            <a:r>
              <a:rPr lang="tr-TR" altLang="tr-TR" dirty="0" err="1" smtClean="0"/>
              <a:t>the</a:t>
            </a:r>
            <a:r>
              <a:rPr lang="tr-TR" altLang="tr-TR" dirty="0" smtClean="0"/>
              <a:t> </a:t>
            </a:r>
            <a:r>
              <a:rPr lang="tr-TR" altLang="tr-TR" dirty="0" err="1" smtClean="0"/>
              <a:t>electromagnetic</a:t>
            </a:r>
            <a:r>
              <a:rPr lang="tr-TR" altLang="tr-TR" dirty="0" smtClean="0"/>
              <a:t>  </a:t>
            </a:r>
            <a:r>
              <a:rPr lang="tr-TR" altLang="tr-TR" dirty="0" err="1" smtClean="0"/>
              <a:t>spectrum</a:t>
            </a:r>
            <a:endParaRPr lang="tr-TR" altLang="tr-TR" dirty="0" smtClean="0"/>
          </a:p>
        </p:txBody>
      </p:sp>
      <p:sp>
        <p:nvSpPr>
          <p:cNvPr id="21507" name="Rectangle 3"/>
          <p:cNvSpPr>
            <a:spLocks noGrp="1" noChangeArrowheads="1"/>
          </p:cNvSpPr>
          <p:nvPr>
            <p:ph type="body" idx="1"/>
          </p:nvPr>
        </p:nvSpPr>
        <p:spPr>
          <a:xfrm>
            <a:off x="468313" y="2133600"/>
            <a:ext cx="8135937" cy="4464050"/>
          </a:xfrm>
        </p:spPr>
        <p:txBody>
          <a:bodyPr/>
          <a:lstStyle/>
          <a:p>
            <a:pPr algn="just" eaLnBrk="1" hangingPunct="1"/>
            <a:r>
              <a:rPr lang="tr-TR" altLang="tr-TR" dirty="0" err="1" smtClean="0"/>
              <a:t>In</a:t>
            </a:r>
            <a:r>
              <a:rPr lang="tr-TR" altLang="tr-TR" dirty="0" smtClean="0"/>
              <a:t> 1666, Newton </a:t>
            </a:r>
            <a:r>
              <a:rPr lang="tr-TR" altLang="tr-TR" dirty="0" err="1" smtClean="0"/>
              <a:t>discovered</a:t>
            </a:r>
            <a:r>
              <a:rPr lang="tr-TR" altLang="tr-TR" dirty="0" smtClean="0"/>
              <a:t> </a:t>
            </a:r>
            <a:r>
              <a:rPr lang="tr-TR" altLang="tr-TR" dirty="0" err="1" smtClean="0"/>
              <a:t>that</a:t>
            </a:r>
            <a:r>
              <a:rPr lang="tr-TR" altLang="tr-TR" dirty="0" smtClean="0"/>
              <a:t> a </a:t>
            </a:r>
            <a:r>
              <a:rPr lang="tr-TR" altLang="tr-TR" dirty="0" err="1" smtClean="0"/>
              <a:t>spectrum</a:t>
            </a:r>
            <a:r>
              <a:rPr lang="tr-TR" altLang="tr-TR" dirty="0" smtClean="0"/>
              <a:t> of  </a:t>
            </a:r>
            <a:r>
              <a:rPr lang="tr-TR" altLang="tr-TR" dirty="0" err="1" smtClean="0"/>
              <a:t>light</a:t>
            </a:r>
            <a:r>
              <a:rPr lang="tr-TR" altLang="tr-TR" dirty="0" smtClean="0"/>
              <a:t> is </a:t>
            </a:r>
            <a:r>
              <a:rPr lang="tr-TR" altLang="tr-TR" dirty="0" err="1" smtClean="0"/>
              <a:t>developed</a:t>
            </a:r>
            <a:r>
              <a:rPr lang="tr-TR" altLang="tr-TR" dirty="0" smtClean="0"/>
              <a:t> </a:t>
            </a:r>
            <a:r>
              <a:rPr lang="tr-TR" altLang="tr-TR" dirty="0" err="1" smtClean="0"/>
              <a:t>when</a:t>
            </a:r>
            <a:r>
              <a:rPr lang="tr-TR" altLang="tr-TR" dirty="0" smtClean="0"/>
              <a:t> a </a:t>
            </a:r>
            <a:r>
              <a:rPr lang="tr-TR" altLang="tr-TR" dirty="0" err="1" smtClean="0"/>
              <a:t>beam</a:t>
            </a:r>
            <a:r>
              <a:rPr lang="tr-TR" altLang="tr-TR" dirty="0" smtClean="0"/>
              <a:t> of sun </a:t>
            </a:r>
            <a:r>
              <a:rPr lang="tr-TR" altLang="tr-TR" dirty="0" err="1" smtClean="0"/>
              <a:t>light</a:t>
            </a:r>
            <a:r>
              <a:rPr lang="tr-TR" altLang="tr-TR" dirty="0" smtClean="0"/>
              <a:t> is </a:t>
            </a:r>
            <a:r>
              <a:rPr lang="tr-TR" altLang="tr-TR" dirty="0" err="1" smtClean="0"/>
              <a:t>passed</a:t>
            </a:r>
            <a:r>
              <a:rPr lang="tr-TR" altLang="tr-TR" dirty="0" smtClean="0"/>
              <a:t> </a:t>
            </a:r>
            <a:r>
              <a:rPr lang="tr-TR" altLang="tr-TR" dirty="0" err="1" smtClean="0"/>
              <a:t>through</a:t>
            </a:r>
            <a:r>
              <a:rPr lang="tr-TR" altLang="tr-TR" dirty="0" smtClean="0"/>
              <a:t> a </a:t>
            </a:r>
            <a:r>
              <a:rPr lang="tr-TR" altLang="tr-TR" dirty="0" err="1" smtClean="0"/>
              <a:t>glass</a:t>
            </a:r>
            <a:r>
              <a:rPr lang="tr-TR" altLang="tr-TR" dirty="0" smtClean="0"/>
              <a:t> </a:t>
            </a:r>
            <a:r>
              <a:rPr lang="tr-TR" altLang="tr-TR" dirty="0" err="1" smtClean="0"/>
              <a:t>prizm</a:t>
            </a:r>
            <a:r>
              <a:rPr lang="tr-TR" altLang="tr-TR" dirty="0" smtClean="0"/>
              <a:t>.</a:t>
            </a:r>
          </a:p>
          <a:p>
            <a:pPr algn="just" eaLnBrk="1" hangingPunct="1"/>
            <a:endParaRPr lang="tr-TR" altLang="tr-TR" dirty="0" smtClean="0"/>
          </a:p>
          <a:p>
            <a:pPr algn="just" eaLnBrk="1" hangingPunct="1"/>
            <a:r>
              <a:rPr lang="tr-TR" altLang="tr-TR" dirty="0" err="1" smtClean="0"/>
              <a:t>The</a:t>
            </a:r>
            <a:r>
              <a:rPr lang="tr-TR" altLang="tr-TR" dirty="0" smtClean="0"/>
              <a:t> </a:t>
            </a:r>
            <a:r>
              <a:rPr lang="tr-TR" altLang="tr-TR" dirty="0" err="1" smtClean="0"/>
              <a:t>range</a:t>
            </a:r>
            <a:r>
              <a:rPr lang="tr-TR" altLang="tr-TR" dirty="0" smtClean="0"/>
              <a:t> of </a:t>
            </a:r>
            <a:r>
              <a:rPr lang="tr-TR" altLang="tr-TR" dirty="0" err="1" smtClean="0"/>
              <a:t>colors</a:t>
            </a:r>
            <a:r>
              <a:rPr lang="tr-TR" altLang="tr-TR" dirty="0" smtClean="0"/>
              <a:t> </a:t>
            </a:r>
            <a:r>
              <a:rPr lang="tr-TR" altLang="tr-TR" dirty="0" err="1" smtClean="0"/>
              <a:t>we</a:t>
            </a:r>
            <a:r>
              <a:rPr lang="tr-TR" altLang="tr-TR" dirty="0" smtClean="0"/>
              <a:t> </a:t>
            </a:r>
            <a:r>
              <a:rPr lang="tr-TR" altLang="tr-TR" dirty="0" err="1" smtClean="0"/>
              <a:t>perceive</a:t>
            </a:r>
            <a:r>
              <a:rPr lang="tr-TR" altLang="tr-TR" dirty="0" smtClean="0"/>
              <a:t> </a:t>
            </a:r>
            <a:r>
              <a:rPr lang="tr-TR" altLang="tr-TR" dirty="0" err="1" smtClean="0"/>
              <a:t>represents</a:t>
            </a:r>
            <a:r>
              <a:rPr lang="tr-TR" altLang="tr-TR" dirty="0" smtClean="0"/>
              <a:t> </a:t>
            </a:r>
            <a:r>
              <a:rPr lang="tr-TR" altLang="tr-TR" dirty="0" err="1" smtClean="0"/>
              <a:t>only</a:t>
            </a:r>
            <a:r>
              <a:rPr lang="tr-TR" altLang="tr-TR" dirty="0" smtClean="0"/>
              <a:t> a </a:t>
            </a:r>
            <a:r>
              <a:rPr lang="tr-TR" altLang="tr-TR" dirty="0" err="1" smtClean="0"/>
              <a:t>small</a:t>
            </a:r>
            <a:r>
              <a:rPr lang="tr-TR" altLang="tr-TR" dirty="0" smtClean="0"/>
              <a:t> </a:t>
            </a:r>
            <a:r>
              <a:rPr lang="tr-TR" altLang="tr-TR" dirty="0" err="1" smtClean="0"/>
              <a:t>portion</a:t>
            </a:r>
            <a:r>
              <a:rPr lang="tr-TR" altLang="tr-TR" dirty="0" smtClean="0"/>
              <a:t> of </a:t>
            </a:r>
            <a:r>
              <a:rPr lang="tr-TR" altLang="tr-TR" dirty="0" err="1" smtClean="0"/>
              <a:t>the</a:t>
            </a:r>
            <a:r>
              <a:rPr lang="tr-TR" altLang="tr-TR" dirty="0" smtClean="0"/>
              <a:t> </a:t>
            </a:r>
            <a:r>
              <a:rPr lang="tr-TR" altLang="tr-TR" dirty="0" err="1" smtClean="0"/>
              <a:t>electromagnetic</a:t>
            </a:r>
            <a:r>
              <a:rPr lang="tr-TR" altLang="tr-TR" dirty="0" smtClean="0"/>
              <a:t> </a:t>
            </a:r>
            <a:r>
              <a:rPr lang="tr-TR" altLang="tr-TR" dirty="0" err="1" smtClean="0"/>
              <a:t>spectrum</a:t>
            </a:r>
            <a:r>
              <a:rPr lang="tr-TR" altLang="tr-TR" dirty="0" smtClean="0"/>
              <a:t>.</a:t>
            </a:r>
          </a:p>
          <a:p>
            <a:pPr eaLnBrk="1" hangingPunct="1">
              <a:buFont typeface="Wingdings" panose="05000000000000000000" pitchFamily="2" charset="2"/>
              <a:buNone/>
            </a:pPr>
            <a:endParaRPr lang="tr-TR" altLang="tr-TR" sz="2200" dirty="0" smtClean="0"/>
          </a:p>
        </p:txBody>
      </p:sp>
      <p:sp>
        <p:nvSpPr>
          <p:cNvPr id="2" name="Fußzeilenplatzhalter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5454250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tr-TR" altLang="tr-TR" dirty="0" err="1" smtClean="0"/>
              <a:t>Light</a:t>
            </a:r>
            <a:r>
              <a:rPr lang="tr-TR" altLang="tr-TR" dirty="0" smtClean="0"/>
              <a:t> </a:t>
            </a:r>
            <a:r>
              <a:rPr lang="tr-TR" altLang="tr-TR" dirty="0" err="1" smtClean="0"/>
              <a:t>and</a:t>
            </a:r>
            <a:r>
              <a:rPr lang="tr-TR" altLang="tr-TR" dirty="0" smtClean="0"/>
              <a:t> </a:t>
            </a:r>
            <a:r>
              <a:rPr lang="tr-TR" altLang="tr-TR" dirty="0" err="1" smtClean="0"/>
              <a:t>the</a:t>
            </a:r>
            <a:r>
              <a:rPr lang="tr-TR" altLang="tr-TR" dirty="0" smtClean="0"/>
              <a:t> </a:t>
            </a:r>
            <a:r>
              <a:rPr lang="tr-TR" altLang="tr-TR" dirty="0" err="1" smtClean="0"/>
              <a:t>electromagnetic</a:t>
            </a:r>
            <a:r>
              <a:rPr lang="tr-TR" altLang="tr-TR" dirty="0" smtClean="0"/>
              <a:t> </a:t>
            </a:r>
            <a:r>
              <a:rPr lang="tr-TR" altLang="tr-TR" dirty="0" err="1" smtClean="0"/>
              <a:t>spectrum</a:t>
            </a:r>
            <a:r>
              <a:rPr lang="tr-TR" altLang="tr-TR" dirty="0" smtClean="0"/>
              <a:t> (</a:t>
            </a:r>
            <a:r>
              <a:rPr lang="tr-TR" altLang="tr-TR" dirty="0" err="1" smtClean="0"/>
              <a:t>cont</a:t>
            </a:r>
            <a:r>
              <a:rPr lang="tr-TR" altLang="tr-TR" dirty="0" smtClean="0"/>
              <a:t>.)</a:t>
            </a:r>
          </a:p>
        </p:txBody>
      </p:sp>
      <p:pic>
        <p:nvPicPr>
          <p:cNvPr id="2253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670" y="1730781"/>
            <a:ext cx="7691060" cy="4522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0430017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3"/>
          <p:cNvSpPr>
            <a:spLocks noGrp="1" noChangeArrowheads="1"/>
          </p:cNvSpPr>
          <p:nvPr>
            <p:ph type="body" sz="half" idx="1"/>
          </p:nvPr>
        </p:nvSpPr>
        <p:spPr>
          <a:xfrm>
            <a:off x="457200" y="1817688"/>
            <a:ext cx="8458200" cy="4114800"/>
          </a:xfrm>
        </p:spPr>
        <p:txBody>
          <a:bodyPr/>
          <a:lstStyle/>
          <a:p>
            <a:pPr algn="just" eaLnBrk="1" hangingPunct="1"/>
            <a:r>
              <a:rPr lang="tr-TR" altLang="tr-TR" dirty="0" err="1" smtClean="0"/>
              <a:t>Relationship</a:t>
            </a:r>
            <a:r>
              <a:rPr lang="tr-TR" altLang="tr-TR" dirty="0" smtClean="0"/>
              <a:t> </a:t>
            </a:r>
            <a:r>
              <a:rPr lang="tr-TR" altLang="tr-TR" dirty="0" err="1" smtClean="0"/>
              <a:t>between</a:t>
            </a:r>
            <a:r>
              <a:rPr lang="tr-TR" altLang="tr-TR" dirty="0" smtClean="0"/>
              <a:t> </a:t>
            </a:r>
            <a:r>
              <a:rPr lang="tr-TR" altLang="tr-TR" dirty="0" err="1" smtClean="0"/>
              <a:t>wavelength</a:t>
            </a:r>
            <a:r>
              <a:rPr lang="tr-TR" altLang="tr-TR" dirty="0" smtClean="0"/>
              <a:t> </a:t>
            </a:r>
            <a:r>
              <a:rPr lang="el-GR" altLang="tr-TR" dirty="0" smtClean="0"/>
              <a:t>λ</a:t>
            </a:r>
            <a:r>
              <a:rPr lang="tr-TR" altLang="tr-TR" dirty="0" smtClean="0"/>
              <a:t> </a:t>
            </a:r>
            <a:r>
              <a:rPr lang="tr-TR" altLang="tr-TR" dirty="0" err="1" smtClean="0">
                <a:cs typeface="Tahoma" panose="020B0604030504040204" pitchFamily="34" charset="0"/>
              </a:rPr>
              <a:t>and</a:t>
            </a:r>
            <a:r>
              <a:rPr lang="tr-TR" altLang="tr-TR" dirty="0" smtClean="0">
                <a:cs typeface="Tahoma" panose="020B0604030504040204" pitchFamily="34" charset="0"/>
              </a:rPr>
              <a:t> </a:t>
            </a:r>
            <a:r>
              <a:rPr lang="tr-TR" altLang="tr-TR" dirty="0" err="1" smtClean="0">
                <a:cs typeface="Tahoma" panose="020B0604030504040204" pitchFamily="34" charset="0"/>
              </a:rPr>
              <a:t>frequency</a:t>
            </a:r>
            <a:r>
              <a:rPr lang="tr-TR" altLang="tr-TR" dirty="0" smtClean="0">
                <a:cs typeface="Tahoma" panose="020B0604030504040204" pitchFamily="34" charset="0"/>
              </a:rPr>
              <a:t> </a:t>
            </a:r>
            <a:r>
              <a:rPr lang="tr-TR" altLang="tr-TR" i="1" dirty="0" smtClean="0">
                <a:latin typeface="Times New Roman" panose="02020603050405020304" pitchFamily="18" charset="0"/>
                <a:cs typeface="Tahoma" panose="020B0604030504040204" pitchFamily="34" charset="0"/>
              </a:rPr>
              <a:t>v </a:t>
            </a:r>
            <a:r>
              <a:rPr lang="tr-TR" altLang="tr-TR" dirty="0" smtClean="0">
                <a:cs typeface="Tahoma" panose="020B0604030504040204" pitchFamily="34" charset="0"/>
              </a:rPr>
              <a:t>: </a:t>
            </a:r>
            <a:endParaRPr lang="el-GR" altLang="tr-TR" dirty="0" smtClean="0">
              <a:cs typeface="Tahoma" panose="020B0604030504040204" pitchFamily="34" charset="0"/>
            </a:endParaRPr>
          </a:p>
        </p:txBody>
      </p:sp>
      <p:graphicFrame>
        <p:nvGraphicFramePr>
          <p:cNvPr id="1027" name="Object 6"/>
          <p:cNvGraphicFramePr>
            <a:graphicFrameLocks noGrp="1" noChangeAspect="1"/>
          </p:cNvGraphicFramePr>
          <p:nvPr>
            <p:ph sz="quarter" idx="3"/>
            <p:extLst/>
          </p:nvPr>
        </p:nvGraphicFramePr>
        <p:xfrm>
          <a:off x="688564" y="2879725"/>
          <a:ext cx="6940961" cy="3452813"/>
        </p:xfrm>
        <a:graphic>
          <a:graphicData uri="http://schemas.openxmlformats.org/presentationml/2006/ole">
            <mc:AlternateContent xmlns:mc="http://schemas.openxmlformats.org/markup-compatibility/2006">
              <mc:Choice xmlns:v="urn:schemas-microsoft-com:vml" Requires="v">
                <p:oleObj spid="_x0000_s1029" name="Formel" r:id="rId3" imgW="3124080" imgH="1815840" progId="Equation.3">
                  <p:embed/>
                </p:oleObj>
              </mc:Choice>
              <mc:Fallback>
                <p:oleObj name="Formel" r:id="rId3" imgW="3124080" imgH="1815840" progId="Equation.3">
                  <p:embed/>
                  <p:pic>
                    <p:nvPicPr>
                      <p:cNvPr id="1027" name="Object 6"/>
                      <p:cNvPicPr>
                        <a:picLocks noChangeAspect="1" noChangeArrowheads="1"/>
                      </p:cNvPicPr>
                      <p:nvPr/>
                    </p:nvPicPr>
                    <p:blipFill>
                      <a:blip r:embed="rId4"/>
                      <a:srcRect/>
                      <a:stretch>
                        <a:fillRect/>
                      </a:stretch>
                    </p:blipFill>
                    <p:spPr bwMode="auto">
                      <a:xfrm>
                        <a:off x="688564" y="2879725"/>
                        <a:ext cx="6940961" cy="3452813"/>
                      </a:xfrm>
                      <a:prstGeom prst="rect">
                        <a:avLst/>
                      </a:prstGeom>
                      <a:noFill/>
                      <a:ln>
                        <a:noFill/>
                      </a:ln>
                      <a:effectLst/>
                    </p:spPr>
                  </p:pic>
                </p:oleObj>
              </mc:Fallback>
            </mc:AlternateContent>
          </a:graphicData>
        </a:graphic>
      </p:graphicFrame>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9" name="Rectangle 2"/>
          <p:cNvSpPr>
            <a:spLocks noGrp="1" noChangeArrowheads="1"/>
          </p:cNvSpPr>
          <p:nvPr>
            <p:ph type="title"/>
          </p:nvPr>
        </p:nvSpPr>
        <p:spPr>
          <a:xfrm>
            <a:off x="457200" y="277813"/>
            <a:ext cx="8229600" cy="1139825"/>
          </a:xfrm>
        </p:spPr>
        <p:txBody>
          <a:bodyPr/>
          <a:lstStyle/>
          <a:p>
            <a:pPr eaLnBrk="1" hangingPunct="1"/>
            <a:r>
              <a:rPr lang="tr-TR" altLang="tr-TR" dirty="0" err="1" smtClean="0"/>
              <a:t>Light</a:t>
            </a:r>
            <a:r>
              <a:rPr lang="tr-TR" altLang="tr-TR" dirty="0" smtClean="0"/>
              <a:t> </a:t>
            </a:r>
            <a:r>
              <a:rPr lang="tr-TR" altLang="tr-TR" dirty="0" err="1" smtClean="0"/>
              <a:t>and</a:t>
            </a:r>
            <a:r>
              <a:rPr lang="tr-TR" altLang="tr-TR" dirty="0" smtClean="0"/>
              <a:t> </a:t>
            </a:r>
            <a:r>
              <a:rPr lang="tr-TR" altLang="tr-TR" dirty="0" err="1" smtClean="0"/>
              <a:t>the</a:t>
            </a:r>
            <a:r>
              <a:rPr lang="tr-TR" altLang="tr-TR" dirty="0" smtClean="0"/>
              <a:t> </a:t>
            </a:r>
            <a:r>
              <a:rPr lang="tr-TR" altLang="tr-TR" dirty="0" err="1" smtClean="0"/>
              <a:t>electromagnetic</a:t>
            </a:r>
            <a:r>
              <a:rPr lang="tr-TR" altLang="tr-TR" dirty="0" smtClean="0"/>
              <a:t> </a:t>
            </a:r>
            <a:r>
              <a:rPr lang="tr-TR" altLang="tr-TR" dirty="0" err="1" smtClean="0"/>
              <a:t>spectrum</a:t>
            </a:r>
            <a:r>
              <a:rPr lang="tr-TR" altLang="tr-TR" dirty="0" smtClean="0"/>
              <a:t> (</a:t>
            </a:r>
            <a:r>
              <a:rPr lang="tr-TR" altLang="tr-TR" dirty="0" err="1" smtClean="0"/>
              <a:t>cont</a:t>
            </a:r>
            <a:r>
              <a:rPr lang="tr-TR" altLang="tr-TR" dirty="0" smtClean="0"/>
              <a:t>.)</a:t>
            </a:r>
          </a:p>
        </p:txBody>
      </p:sp>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1351557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3"/>
          <p:cNvSpPr>
            <a:spLocks noGrp="1" noChangeArrowheads="1"/>
          </p:cNvSpPr>
          <p:nvPr>
            <p:ph type="body" sz="half" idx="1"/>
          </p:nvPr>
        </p:nvSpPr>
        <p:spPr>
          <a:xfrm>
            <a:off x="827088" y="2017713"/>
            <a:ext cx="7273925" cy="4114800"/>
          </a:xfrm>
        </p:spPr>
        <p:txBody>
          <a:bodyPr/>
          <a:lstStyle/>
          <a:p>
            <a:pPr algn="just" eaLnBrk="1" hangingPunct="1"/>
            <a:r>
              <a:rPr lang="tr-TR" altLang="tr-TR" dirty="0" err="1" smtClean="0"/>
              <a:t>Waves</a:t>
            </a:r>
            <a:r>
              <a:rPr lang="tr-TR" altLang="tr-TR" dirty="0" smtClean="0"/>
              <a:t> can be </a:t>
            </a:r>
            <a:r>
              <a:rPr lang="tr-TR" altLang="tr-TR" dirty="0" err="1" smtClean="0"/>
              <a:t>visualised</a:t>
            </a:r>
            <a:r>
              <a:rPr lang="tr-TR" altLang="tr-TR" dirty="0" smtClean="0"/>
              <a:t> as </a:t>
            </a:r>
            <a:r>
              <a:rPr lang="tr-TR" altLang="tr-TR" dirty="0" err="1" smtClean="0"/>
              <a:t>propagating</a:t>
            </a:r>
            <a:r>
              <a:rPr lang="tr-TR" altLang="tr-TR" dirty="0" smtClean="0"/>
              <a:t> </a:t>
            </a:r>
            <a:r>
              <a:rPr lang="tr-TR" altLang="tr-TR" dirty="0" err="1" smtClean="0"/>
              <a:t>sinusoidal</a:t>
            </a:r>
            <a:r>
              <a:rPr lang="tr-TR" altLang="tr-TR" dirty="0" smtClean="0"/>
              <a:t> </a:t>
            </a:r>
            <a:r>
              <a:rPr lang="tr-TR" altLang="tr-TR" dirty="0" err="1" smtClean="0"/>
              <a:t>wave</a:t>
            </a:r>
            <a:r>
              <a:rPr lang="tr-TR" altLang="tr-TR" dirty="0" smtClean="0"/>
              <a:t> </a:t>
            </a:r>
            <a:r>
              <a:rPr lang="tr-TR" altLang="tr-TR" dirty="0" err="1" smtClean="0"/>
              <a:t>with</a:t>
            </a:r>
            <a:r>
              <a:rPr lang="tr-TR" altLang="tr-TR" dirty="0" smtClean="0"/>
              <a:t> </a:t>
            </a:r>
            <a:r>
              <a:rPr lang="tr-TR" altLang="tr-TR" dirty="0" err="1" smtClean="0"/>
              <a:t>wavelength</a:t>
            </a:r>
            <a:r>
              <a:rPr lang="tr-TR" altLang="tr-TR" dirty="0" smtClean="0"/>
              <a:t> </a:t>
            </a:r>
            <a:r>
              <a:rPr lang="el-GR" altLang="tr-TR" dirty="0" smtClean="0"/>
              <a:t>λ</a:t>
            </a:r>
            <a:r>
              <a:rPr lang="tr-TR" altLang="tr-TR" dirty="0" smtClean="0"/>
              <a:t>  </a:t>
            </a:r>
            <a:r>
              <a:rPr lang="tr-TR" altLang="tr-TR" dirty="0" err="1" smtClean="0"/>
              <a:t>and</a:t>
            </a:r>
            <a:r>
              <a:rPr lang="tr-TR" altLang="tr-TR" dirty="0" smtClean="0"/>
              <a:t> </a:t>
            </a:r>
            <a:r>
              <a:rPr lang="tr-TR" altLang="tr-TR" dirty="0" err="1" smtClean="0"/>
              <a:t>with</a:t>
            </a:r>
            <a:r>
              <a:rPr lang="tr-TR" altLang="tr-TR" dirty="0" smtClean="0"/>
              <a:t> a </a:t>
            </a:r>
            <a:r>
              <a:rPr lang="tr-TR" altLang="tr-TR" dirty="0" err="1" smtClean="0"/>
              <a:t>speed</a:t>
            </a:r>
            <a:r>
              <a:rPr lang="tr-TR" altLang="tr-TR" dirty="0" smtClean="0"/>
              <a:t> of </a:t>
            </a:r>
            <a:r>
              <a:rPr lang="tr-TR" altLang="tr-TR" dirty="0" err="1" smtClean="0"/>
              <a:t>light</a:t>
            </a:r>
            <a:r>
              <a:rPr lang="tr-TR" altLang="tr-TR" dirty="0" smtClean="0"/>
              <a:t>.</a:t>
            </a:r>
          </a:p>
          <a:p>
            <a:pPr algn="just" eaLnBrk="1" hangingPunct="1">
              <a:buFont typeface="Wingdings" panose="05000000000000000000" pitchFamily="2" charset="2"/>
              <a:buNone/>
            </a:pPr>
            <a:endParaRPr lang="tr-TR" altLang="tr-TR" sz="2000" dirty="0" smtClean="0"/>
          </a:p>
          <a:p>
            <a:pPr algn="just" eaLnBrk="1" hangingPunct="1">
              <a:buFont typeface="Wingdings" panose="05000000000000000000" pitchFamily="2" charset="2"/>
              <a:buNone/>
            </a:pPr>
            <a:r>
              <a:rPr lang="tr-TR" altLang="tr-TR" sz="2000" dirty="0" smtClean="0"/>
              <a:t> </a:t>
            </a:r>
            <a:endParaRPr lang="el-GR" altLang="tr-TR" sz="2000" dirty="0" smtClean="0">
              <a:cs typeface="Tahoma" panose="020B0604030504040204" pitchFamily="34" charset="0"/>
            </a:endParaRPr>
          </a:p>
        </p:txBody>
      </p:sp>
      <p:pic>
        <p:nvPicPr>
          <p:cNvPr id="2053"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963" y="3768725"/>
            <a:ext cx="8135937"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9" name="Rectangle 2"/>
          <p:cNvSpPr>
            <a:spLocks noGrp="1" noChangeArrowheads="1"/>
          </p:cNvSpPr>
          <p:nvPr>
            <p:ph type="title"/>
          </p:nvPr>
        </p:nvSpPr>
        <p:spPr>
          <a:xfrm>
            <a:off x="457200" y="277813"/>
            <a:ext cx="8229600" cy="1139825"/>
          </a:xfrm>
        </p:spPr>
        <p:txBody>
          <a:bodyPr/>
          <a:lstStyle/>
          <a:p>
            <a:pPr eaLnBrk="1" hangingPunct="1"/>
            <a:r>
              <a:rPr lang="tr-TR" altLang="tr-TR" dirty="0" err="1" smtClean="0"/>
              <a:t>Light</a:t>
            </a:r>
            <a:r>
              <a:rPr lang="tr-TR" altLang="tr-TR" dirty="0" smtClean="0"/>
              <a:t> </a:t>
            </a:r>
            <a:r>
              <a:rPr lang="tr-TR" altLang="tr-TR" dirty="0" err="1" smtClean="0"/>
              <a:t>and</a:t>
            </a:r>
            <a:r>
              <a:rPr lang="tr-TR" altLang="tr-TR" dirty="0" smtClean="0"/>
              <a:t> </a:t>
            </a:r>
            <a:r>
              <a:rPr lang="tr-TR" altLang="tr-TR" dirty="0" err="1" smtClean="0"/>
              <a:t>the</a:t>
            </a:r>
            <a:r>
              <a:rPr lang="tr-TR" altLang="tr-TR" dirty="0" smtClean="0"/>
              <a:t> </a:t>
            </a:r>
            <a:r>
              <a:rPr lang="tr-TR" altLang="tr-TR" dirty="0" err="1" smtClean="0"/>
              <a:t>electromagnetic</a:t>
            </a:r>
            <a:r>
              <a:rPr lang="tr-TR" altLang="tr-TR" dirty="0" smtClean="0"/>
              <a:t> </a:t>
            </a:r>
            <a:r>
              <a:rPr lang="tr-TR" altLang="tr-TR" dirty="0" err="1" smtClean="0"/>
              <a:t>spectrum</a:t>
            </a:r>
            <a:r>
              <a:rPr lang="tr-TR" altLang="tr-TR" dirty="0" smtClean="0"/>
              <a:t> (</a:t>
            </a:r>
            <a:r>
              <a:rPr lang="tr-TR" altLang="tr-TR" dirty="0" err="1" smtClean="0"/>
              <a:t>cont</a:t>
            </a:r>
            <a:r>
              <a:rPr lang="tr-TR" altLang="tr-TR" dirty="0" smtClean="0"/>
              <a:t>.)</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201599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p:cNvSpPr>
            <a:spLocks noGrp="1" noChangeArrowheads="1"/>
          </p:cNvSpPr>
          <p:nvPr>
            <p:ph type="body" sz="half" idx="1"/>
          </p:nvPr>
        </p:nvSpPr>
        <p:spPr>
          <a:xfrm>
            <a:off x="152400" y="1828800"/>
            <a:ext cx="8839200" cy="4876800"/>
          </a:xfrm>
        </p:spPr>
        <p:txBody>
          <a:bodyPr/>
          <a:lstStyle/>
          <a:p>
            <a:pPr algn="just" eaLnBrk="1" hangingPunct="1">
              <a:lnSpc>
                <a:spcPct val="80000"/>
              </a:lnSpc>
            </a:pPr>
            <a:r>
              <a:rPr lang="tr-TR" altLang="tr-TR" sz="2600" dirty="0" err="1" smtClean="0"/>
              <a:t>The</a:t>
            </a:r>
            <a:r>
              <a:rPr lang="tr-TR" altLang="tr-TR" sz="2600" dirty="0" smtClean="0"/>
              <a:t> </a:t>
            </a:r>
            <a:r>
              <a:rPr lang="tr-TR" altLang="tr-TR" sz="2600" dirty="0" err="1" smtClean="0"/>
              <a:t>visible</a:t>
            </a:r>
            <a:r>
              <a:rPr lang="tr-TR" altLang="tr-TR" sz="2600" dirty="0" smtClean="0"/>
              <a:t> </a:t>
            </a:r>
            <a:r>
              <a:rPr lang="tr-TR" altLang="tr-TR" sz="2600" dirty="0" err="1" smtClean="0"/>
              <a:t>spectrum</a:t>
            </a:r>
            <a:r>
              <a:rPr lang="tr-TR" altLang="tr-TR" sz="2600" dirty="0" smtClean="0"/>
              <a:t> is </a:t>
            </a:r>
            <a:r>
              <a:rPr lang="tr-TR" altLang="tr-TR" sz="2600" dirty="0" err="1" smtClean="0"/>
              <a:t>the</a:t>
            </a:r>
            <a:r>
              <a:rPr lang="tr-TR" altLang="tr-TR" sz="2600" dirty="0" smtClean="0"/>
              <a:t> </a:t>
            </a:r>
            <a:r>
              <a:rPr lang="tr-TR" altLang="tr-TR" sz="2600" dirty="0" err="1" smtClean="0"/>
              <a:t>color</a:t>
            </a:r>
            <a:r>
              <a:rPr lang="tr-TR" altLang="tr-TR" sz="2600" dirty="0" smtClean="0"/>
              <a:t> </a:t>
            </a:r>
            <a:r>
              <a:rPr lang="tr-TR" altLang="tr-TR" sz="2600" dirty="0" err="1" smtClean="0"/>
              <a:t>spectrum</a:t>
            </a:r>
            <a:r>
              <a:rPr lang="tr-TR" altLang="tr-TR" sz="2600" dirty="0" smtClean="0"/>
              <a:t> </a:t>
            </a:r>
            <a:r>
              <a:rPr lang="tr-TR" altLang="tr-TR" sz="2600" dirty="0" err="1" smtClean="0"/>
              <a:t>which</a:t>
            </a:r>
            <a:r>
              <a:rPr lang="tr-TR" altLang="tr-TR" sz="2600" dirty="0" smtClean="0"/>
              <a:t> is </a:t>
            </a:r>
            <a:r>
              <a:rPr lang="tr-TR" altLang="tr-TR" sz="2600" dirty="0" err="1" smtClean="0"/>
              <a:t>divided</a:t>
            </a:r>
            <a:r>
              <a:rPr lang="tr-TR" altLang="tr-TR" sz="2600" dirty="0" smtClean="0"/>
              <a:t> </a:t>
            </a:r>
            <a:r>
              <a:rPr lang="tr-TR" altLang="tr-TR" sz="2600" dirty="0" err="1" smtClean="0"/>
              <a:t>into</a:t>
            </a:r>
            <a:r>
              <a:rPr lang="tr-TR" altLang="tr-TR" sz="2600" dirty="0" smtClean="0"/>
              <a:t> </a:t>
            </a:r>
            <a:r>
              <a:rPr lang="tr-TR" altLang="tr-TR" sz="2600" dirty="0" err="1" smtClean="0"/>
              <a:t>six</a:t>
            </a:r>
            <a:r>
              <a:rPr lang="tr-TR" altLang="tr-TR" sz="2600" dirty="0" smtClean="0"/>
              <a:t> </a:t>
            </a:r>
            <a:r>
              <a:rPr lang="tr-TR" altLang="tr-TR" sz="2600" dirty="0" err="1" smtClean="0"/>
              <a:t>regions</a:t>
            </a:r>
            <a:r>
              <a:rPr lang="tr-TR" altLang="tr-TR" sz="2600" dirty="0" smtClean="0"/>
              <a:t>:</a:t>
            </a:r>
          </a:p>
          <a:p>
            <a:pPr lvl="1" algn="just" eaLnBrk="1" hangingPunct="1">
              <a:lnSpc>
                <a:spcPct val="80000"/>
              </a:lnSpc>
            </a:pPr>
            <a:r>
              <a:rPr lang="tr-TR" altLang="tr-TR" sz="2200" dirty="0" smtClean="0"/>
              <a:t> </a:t>
            </a:r>
            <a:r>
              <a:rPr lang="tr-TR" altLang="tr-TR" sz="2200" dirty="0" err="1" smtClean="0">
                <a:solidFill>
                  <a:srgbClr val="6600CC"/>
                </a:solidFill>
              </a:rPr>
              <a:t>Violet</a:t>
            </a:r>
            <a:r>
              <a:rPr lang="tr-TR" altLang="tr-TR" sz="2200" dirty="0" smtClean="0"/>
              <a:t>, </a:t>
            </a:r>
            <a:r>
              <a:rPr lang="tr-TR" altLang="tr-TR" sz="2200" dirty="0" smtClean="0">
                <a:solidFill>
                  <a:srgbClr val="0099CC"/>
                </a:solidFill>
              </a:rPr>
              <a:t>Blue</a:t>
            </a:r>
            <a:r>
              <a:rPr lang="tr-TR" altLang="tr-TR" sz="2200" dirty="0" smtClean="0"/>
              <a:t>, </a:t>
            </a:r>
            <a:r>
              <a:rPr lang="tr-TR" altLang="tr-TR" sz="2200" dirty="0" err="1" smtClean="0">
                <a:solidFill>
                  <a:srgbClr val="009900"/>
                </a:solidFill>
              </a:rPr>
              <a:t>Green</a:t>
            </a:r>
            <a:r>
              <a:rPr lang="tr-TR" altLang="tr-TR" sz="2200" dirty="0" smtClean="0"/>
              <a:t>, </a:t>
            </a:r>
            <a:r>
              <a:rPr lang="tr-TR" altLang="tr-TR" sz="2200" dirty="0" err="1" smtClean="0">
                <a:solidFill>
                  <a:srgbClr val="FFFF00"/>
                </a:solidFill>
              </a:rPr>
              <a:t>Yellow</a:t>
            </a:r>
            <a:r>
              <a:rPr lang="tr-TR" altLang="tr-TR" sz="2200" dirty="0" smtClean="0"/>
              <a:t>, </a:t>
            </a:r>
            <a:r>
              <a:rPr lang="tr-TR" altLang="tr-TR" sz="2200" dirty="0" err="1" smtClean="0">
                <a:solidFill>
                  <a:srgbClr val="FF6600"/>
                </a:solidFill>
              </a:rPr>
              <a:t>Orange</a:t>
            </a:r>
            <a:r>
              <a:rPr lang="tr-TR" altLang="tr-TR" sz="2200" dirty="0" smtClean="0"/>
              <a:t> </a:t>
            </a:r>
            <a:r>
              <a:rPr lang="tr-TR" altLang="tr-TR" sz="2200" dirty="0" err="1" smtClean="0"/>
              <a:t>and</a:t>
            </a:r>
            <a:r>
              <a:rPr lang="tr-TR" altLang="tr-TR" sz="2200" dirty="0" smtClean="0"/>
              <a:t> </a:t>
            </a:r>
            <a:r>
              <a:rPr lang="tr-TR" altLang="tr-TR" sz="2200" dirty="0" err="1" smtClean="0">
                <a:solidFill>
                  <a:srgbClr val="FF0000"/>
                </a:solidFill>
              </a:rPr>
              <a:t>Red</a:t>
            </a:r>
            <a:endParaRPr lang="tr-TR" altLang="tr-TR" sz="2200" dirty="0" smtClean="0">
              <a:solidFill>
                <a:srgbClr val="FF0000"/>
              </a:solidFill>
            </a:endParaRPr>
          </a:p>
          <a:p>
            <a:pPr algn="just" eaLnBrk="1" hangingPunct="1">
              <a:lnSpc>
                <a:spcPct val="80000"/>
              </a:lnSpc>
            </a:pPr>
            <a:r>
              <a:rPr lang="tr-TR" altLang="tr-TR" sz="2600" dirty="0" err="1" smtClean="0"/>
              <a:t>The</a:t>
            </a:r>
            <a:r>
              <a:rPr lang="tr-TR" altLang="tr-TR" sz="2600" dirty="0" smtClean="0"/>
              <a:t> </a:t>
            </a:r>
            <a:r>
              <a:rPr lang="tr-TR" altLang="tr-TR" sz="2600" dirty="0" err="1" smtClean="0"/>
              <a:t>color</a:t>
            </a:r>
            <a:r>
              <a:rPr lang="tr-TR" altLang="tr-TR" sz="2600" dirty="0" smtClean="0"/>
              <a:t> of an </a:t>
            </a:r>
            <a:r>
              <a:rPr lang="tr-TR" altLang="tr-TR" sz="2600" dirty="0" err="1" smtClean="0"/>
              <a:t>object</a:t>
            </a:r>
            <a:r>
              <a:rPr lang="tr-TR" altLang="tr-TR" sz="2600" dirty="0" smtClean="0"/>
              <a:t> is </a:t>
            </a:r>
            <a:r>
              <a:rPr lang="tr-TR" altLang="tr-TR" sz="2600" dirty="0" err="1" smtClean="0"/>
              <a:t>the</a:t>
            </a:r>
            <a:r>
              <a:rPr lang="tr-TR" altLang="tr-TR" sz="2600" dirty="0" smtClean="0"/>
              <a:t> </a:t>
            </a:r>
            <a:r>
              <a:rPr lang="tr-TR" altLang="tr-TR" sz="2600" dirty="0" err="1" smtClean="0"/>
              <a:t>light</a:t>
            </a:r>
            <a:r>
              <a:rPr lang="tr-TR" altLang="tr-TR" sz="2600" dirty="0" smtClean="0"/>
              <a:t> </a:t>
            </a:r>
            <a:r>
              <a:rPr lang="tr-TR" altLang="tr-TR" sz="2600" dirty="0" err="1" smtClean="0"/>
              <a:t>reflected</a:t>
            </a:r>
            <a:r>
              <a:rPr lang="tr-TR" altLang="tr-TR" sz="2600" dirty="0" smtClean="0"/>
              <a:t> </a:t>
            </a:r>
            <a:r>
              <a:rPr lang="tr-TR" altLang="tr-TR" sz="2600" dirty="0" err="1" smtClean="0"/>
              <a:t>by</a:t>
            </a:r>
            <a:r>
              <a:rPr lang="tr-TR" altLang="tr-TR" sz="2600" dirty="0" smtClean="0"/>
              <a:t> </a:t>
            </a:r>
            <a:r>
              <a:rPr lang="tr-TR" altLang="tr-TR" sz="2600" dirty="0" err="1" smtClean="0"/>
              <a:t>that</a:t>
            </a:r>
            <a:r>
              <a:rPr lang="tr-TR" altLang="tr-TR" sz="2600" dirty="0" smtClean="0"/>
              <a:t> </a:t>
            </a:r>
            <a:r>
              <a:rPr lang="tr-TR" altLang="tr-TR" sz="2600" dirty="0" err="1" smtClean="0"/>
              <a:t>object</a:t>
            </a:r>
            <a:r>
              <a:rPr lang="tr-TR" altLang="tr-TR" sz="2600" dirty="0" smtClean="0"/>
              <a:t>.</a:t>
            </a:r>
          </a:p>
          <a:p>
            <a:pPr algn="just" eaLnBrk="1" hangingPunct="1">
              <a:lnSpc>
                <a:spcPct val="80000"/>
              </a:lnSpc>
            </a:pPr>
            <a:r>
              <a:rPr lang="tr-TR" altLang="tr-TR" sz="2600" dirty="0" err="1" smtClean="0"/>
              <a:t>Light</a:t>
            </a:r>
            <a:r>
              <a:rPr lang="tr-TR" altLang="tr-TR" sz="2600" dirty="0" smtClean="0"/>
              <a:t> </a:t>
            </a:r>
            <a:r>
              <a:rPr lang="tr-TR" altLang="tr-TR" sz="2600" dirty="0" err="1" smtClean="0"/>
              <a:t>with</a:t>
            </a:r>
            <a:r>
              <a:rPr lang="tr-TR" altLang="tr-TR" sz="2600" dirty="0" smtClean="0"/>
              <a:t> </a:t>
            </a:r>
            <a:r>
              <a:rPr lang="tr-TR" altLang="tr-TR" sz="2600" dirty="0" err="1" smtClean="0"/>
              <a:t>no</a:t>
            </a:r>
            <a:r>
              <a:rPr lang="tr-TR" altLang="tr-TR" sz="2600" dirty="0" smtClean="0"/>
              <a:t> </a:t>
            </a:r>
            <a:r>
              <a:rPr lang="tr-TR" altLang="tr-TR" sz="2600" dirty="0" err="1" smtClean="0"/>
              <a:t>color</a:t>
            </a:r>
            <a:r>
              <a:rPr lang="tr-TR" altLang="tr-TR" sz="2600" dirty="0" smtClean="0"/>
              <a:t> is </a:t>
            </a:r>
            <a:r>
              <a:rPr lang="tr-TR" altLang="tr-TR" sz="2600" dirty="0" err="1" smtClean="0"/>
              <a:t>called</a:t>
            </a:r>
            <a:r>
              <a:rPr lang="tr-TR" altLang="tr-TR" sz="2600" dirty="0" smtClean="0"/>
              <a:t> </a:t>
            </a:r>
            <a:r>
              <a:rPr lang="tr-TR" altLang="tr-TR" sz="2600" dirty="0" err="1" smtClean="0"/>
              <a:t>monochromatic</a:t>
            </a:r>
            <a:r>
              <a:rPr lang="tr-TR" altLang="tr-TR" sz="2600" dirty="0" smtClean="0"/>
              <a:t> </a:t>
            </a:r>
            <a:r>
              <a:rPr lang="tr-TR" altLang="tr-TR" sz="2600" dirty="0" err="1" smtClean="0"/>
              <a:t>light</a:t>
            </a:r>
            <a:r>
              <a:rPr lang="tr-TR" altLang="tr-TR" sz="2600" dirty="0" smtClean="0"/>
              <a:t>.</a:t>
            </a:r>
          </a:p>
          <a:p>
            <a:pPr algn="just" eaLnBrk="1" hangingPunct="1">
              <a:lnSpc>
                <a:spcPct val="80000"/>
              </a:lnSpc>
            </a:pPr>
            <a:r>
              <a:rPr lang="tr-TR" altLang="tr-TR" sz="2600" dirty="0" err="1" smtClean="0"/>
              <a:t>The</a:t>
            </a:r>
            <a:r>
              <a:rPr lang="tr-TR" altLang="tr-TR" sz="2600" dirty="0" smtClean="0"/>
              <a:t> main </a:t>
            </a:r>
            <a:r>
              <a:rPr lang="tr-TR" altLang="tr-TR" sz="2600" dirty="0" err="1" smtClean="0"/>
              <a:t>attribute</a:t>
            </a:r>
            <a:r>
              <a:rPr lang="tr-TR" altLang="tr-TR" sz="2600" dirty="0" smtClean="0"/>
              <a:t> of </a:t>
            </a:r>
            <a:r>
              <a:rPr lang="tr-TR" altLang="tr-TR" sz="2600" dirty="0" err="1" smtClean="0"/>
              <a:t>monochromatic</a:t>
            </a:r>
            <a:r>
              <a:rPr lang="tr-TR" altLang="tr-TR" sz="2600" dirty="0" smtClean="0"/>
              <a:t> </a:t>
            </a:r>
            <a:r>
              <a:rPr lang="tr-TR" altLang="tr-TR" sz="2600" dirty="0" err="1" smtClean="0"/>
              <a:t>light</a:t>
            </a:r>
            <a:r>
              <a:rPr lang="tr-TR" altLang="tr-TR" sz="2600" dirty="0" smtClean="0"/>
              <a:t> is </a:t>
            </a:r>
            <a:r>
              <a:rPr lang="tr-TR" altLang="tr-TR" sz="2600" dirty="0" err="1" smtClean="0"/>
              <a:t>its</a:t>
            </a:r>
            <a:r>
              <a:rPr lang="tr-TR" altLang="tr-TR" sz="2600" dirty="0" smtClean="0"/>
              <a:t> </a:t>
            </a:r>
            <a:r>
              <a:rPr lang="tr-TR" altLang="tr-TR" sz="2600" dirty="0" err="1" smtClean="0"/>
              <a:t>intensity</a:t>
            </a:r>
            <a:r>
              <a:rPr lang="tr-TR" altLang="tr-TR" sz="2600" dirty="0" smtClean="0"/>
              <a:t>.</a:t>
            </a:r>
          </a:p>
          <a:p>
            <a:pPr algn="just" eaLnBrk="1" hangingPunct="1">
              <a:lnSpc>
                <a:spcPct val="80000"/>
              </a:lnSpc>
            </a:pPr>
            <a:r>
              <a:rPr lang="tr-TR" altLang="tr-TR" sz="2600" dirty="0" err="1" smtClean="0"/>
              <a:t>The</a:t>
            </a:r>
            <a:r>
              <a:rPr lang="tr-TR" altLang="tr-TR" sz="2600" dirty="0" smtClean="0"/>
              <a:t> </a:t>
            </a:r>
            <a:r>
              <a:rPr lang="tr-TR" altLang="tr-TR" sz="2600" dirty="0" err="1" smtClean="0"/>
              <a:t>monochromatic</a:t>
            </a:r>
            <a:r>
              <a:rPr lang="tr-TR" altLang="tr-TR" sz="2600" dirty="0" smtClean="0"/>
              <a:t> </a:t>
            </a:r>
            <a:r>
              <a:rPr lang="tr-TR" altLang="tr-TR" sz="2600" dirty="0" err="1" smtClean="0"/>
              <a:t>light</a:t>
            </a:r>
            <a:r>
              <a:rPr lang="tr-TR" altLang="tr-TR" sz="2600" dirty="0" smtClean="0"/>
              <a:t> is </a:t>
            </a:r>
            <a:r>
              <a:rPr lang="tr-TR" altLang="tr-TR" sz="2600" dirty="0" err="1" smtClean="0"/>
              <a:t>perceived</a:t>
            </a:r>
            <a:r>
              <a:rPr lang="tr-TR" altLang="tr-TR" sz="2600" dirty="0" smtClean="0"/>
              <a:t> </a:t>
            </a:r>
            <a:r>
              <a:rPr lang="tr-TR" altLang="tr-TR" sz="2600" dirty="0" err="1" smtClean="0"/>
              <a:t>to</a:t>
            </a:r>
            <a:r>
              <a:rPr lang="tr-TR" altLang="tr-TR" sz="2600" dirty="0" smtClean="0"/>
              <a:t> </a:t>
            </a:r>
            <a:r>
              <a:rPr lang="tr-TR" altLang="tr-TR" sz="2600" dirty="0" err="1" smtClean="0"/>
              <a:t>vary</a:t>
            </a:r>
            <a:r>
              <a:rPr lang="tr-TR" altLang="tr-TR" sz="2600" dirty="0" smtClean="0"/>
              <a:t> </a:t>
            </a:r>
            <a:r>
              <a:rPr lang="tr-TR" altLang="tr-TR" sz="2600" dirty="0" err="1" smtClean="0"/>
              <a:t>from</a:t>
            </a:r>
            <a:r>
              <a:rPr lang="tr-TR" altLang="tr-TR" sz="2600" dirty="0" smtClean="0"/>
              <a:t> </a:t>
            </a:r>
            <a:r>
              <a:rPr lang="tr-TR" altLang="tr-TR" sz="2600" dirty="0" err="1" smtClean="0"/>
              <a:t>black</a:t>
            </a:r>
            <a:r>
              <a:rPr lang="tr-TR" altLang="tr-TR" sz="2600" dirty="0" smtClean="0"/>
              <a:t> </a:t>
            </a:r>
            <a:r>
              <a:rPr lang="tr-TR" altLang="tr-TR" sz="2600" dirty="0" err="1" smtClean="0"/>
              <a:t>to</a:t>
            </a:r>
            <a:r>
              <a:rPr lang="tr-TR" altLang="tr-TR" sz="2600" dirty="0" smtClean="0"/>
              <a:t> </a:t>
            </a:r>
            <a:r>
              <a:rPr lang="tr-TR" altLang="tr-TR" sz="2600" dirty="0" err="1" smtClean="0"/>
              <a:t>white</a:t>
            </a:r>
            <a:r>
              <a:rPr lang="tr-TR" altLang="tr-TR" sz="2600" dirty="0" smtClean="0"/>
              <a:t> </a:t>
            </a:r>
            <a:r>
              <a:rPr lang="tr-TR" altLang="tr-TR" sz="2600" dirty="0" err="1" smtClean="0"/>
              <a:t>with</a:t>
            </a:r>
            <a:r>
              <a:rPr lang="tr-TR" altLang="tr-TR" sz="2600" dirty="0" smtClean="0"/>
              <a:t> </a:t>
            </a:r>
            <a:r>
              <a:rPr lang="tr-TR" altLang="tr-TR" sz="2600" dirty="0" err="1" smtClean="0"/>
              <a:t>different</a:t>
            </a:r>
            <a:r>
              <a:rPr lang="tr-TR" altLang="tr-TR" sz="2600" dirty="0" smtClean="0"/>
              <a:t> </a:t>
            </a:r>
            <a:r>
              <a:rPr lang="tr-TR" altLang="tr-TR" sz="2600" dirty="0" err="1" smtClean="0"/>
              <a:t>tones</a:t>
            </a:r>
            <a:r>
              <a:rPr lang="tr-TR" altLang="tr-TR" sz="2600" dirty="0" smtClean="0"/>
              <a:t> of </a:t>
            </a:r>
            <a:r>
              <a:rPr lang="tr-TR" altLang="tr-TR" sz="2600" dirty="0" err="1" smtClean="0"/>
              <a:t>gray</a:t>
            </a:r>
            <a:r>
              <a:rPr lang="tr-TR" altLang="tr-TR" sz="2600" dirty="0" smtClean="0"/>
              <a:t>.</a:t>
            </a:r>
          </a:p>
          <a:p>
            <a:pPr algn="just" eaLnBrk="1" hangingPunct="1">
              <a:lnSpc>
                <a:spcPct val="80000"/>
              </a:lnSpc>
            </a:pPr>
            <a:r>
              <a:rPr lang="tr-TR" altLang="tr-TR" sz="2600" dirty="0" err="1" smtClean="0"/>
              <a:t>Intensity</a:t>
            </a:r>
            <a:r>
              <a:rPr lang="tr-TR" altLang="tr-TR" sz="2600" dirty="0" smtClean="0"/>
              <a:t> of </a:t>
            </a:r>
            <a:r>
              <a:rPr lang="tr-TR" altLang="tr-TR" sz="2600" dirty="0" err="1" smtClean="0"/>
              <a:t>light</a:t>
            </a:r>
            <a:r>
              <a:rPr lang="tr-TR" altLang="tr-TR" sz="2600" dirty="0" smtClean="0"/>
              <a:t> </a:t>
            </a:r>
            <a:r>
              <a:rPr lang="tr-TR" altLang="tr-TR" sz="2600" dirty="0" err="1" smtClean="0"/>
              <a:t>determines</a:t>
            </a:r>
            <a:r>
              <a:rPr lang="tr-TR" altLang="tr-TR" sz="2600" dirty="0" smtClean="0"/>
              <a:t> </a:t>
            </a:r>
            <a:r>
              <a:rPr lang="tr-TR" altLang="tr-TR" sz="2600" dirty="0" err="1" smtClean="0"/>
              <a:t>the</a:t>
            </a:r>
            <a:r>
              <a:rPr lang="tr-TR" altLang="tr-TR" sz="2600" dirty="0" smtClean="0"/>
              <a:t> </a:t>
            </a:r>
            <a:r>
              <a:rPr lang="tr-TR" altLang="tr-TR" sz="2600" dirty="0" err="1" smtClean="0"/>
              <a:t>corresponding</a:t>
            </a:r>
            <a:r>
              <a:rPr lang="tr-TR" altLang="tr-TR" sz="2600" dirty="0" smtClean="0"/>
              <a:t> </a:t>
            </a:r>
            <a:r>
              <a:rPr lang="tr-TR" altLang="tr-TR" sz="2600" dirty="0" err="1" smtClean="0"/>
              <a:t>level</a:t>
            </a:r>
            <a:r>
              <a:rPr lang="tr-TR" altLang="tr-TR" sz="2600" dirty="0" smtClean="0"/>
              <a:t> of </a:t>
            </a:r>
            <a:r>
              <a:rPr lang="tr-TR" altLang="tr-TR" sz="2600" dirty="0" err="1" smtClean="0"/>
              <a:t>gray</a:t>
            </a:r>
            <a:r>
              <a:rPr lang="tr-TR" altLang="tr-TR" sz="2600" dirty="0" smtClean="0"/>
              <a:t>.</a:t>
            </a:r>
          </a:p>
          <a:p>
            <a:pPr eaLnBrk="1" hangingPunct="1">
              <a:lnSpc>
                <a:spcPct val="80000"/>
              </a:lnSpc>
              <a:buFont typeface="Wingdings" panose="05000000000000000000" pitchFamily="2" charset="2"/>
              <a:buNone/>
            </a:pPr>
            <a:endParaRPr lang="el-GR" altLang="tr-TR" sz="2200" dirty="0" smtClean="0"/>
          </a:p>
        </p:txBody>
      </p:sp>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a:spLocks noGrp="1" noChangeArrowheads="1"/>
          </p:cNvSpPr>
          <p:nvPr>
            <p:ph type="title"/>
          </p:nvPr>
        </p:nvSpPr>
        <p:spPr>
          <a:xfrm>
            <a:off x="457200" y="277813"/>
            <a:ext cx="8229600" cy="1139825"/>
          </a:xfrm>
        </p:spPr>
        <p:txBody>
          <a:bodyPr/>
          <a:lstStyle/>
          <a:p>
            <a:pPr eaLnBrk="1" hangingPunct="1"/>
            <a:r>
              <a:rPr lang="tr-TR" altLang="tr-TR" dirty="0" err="1" smtClean="0"/>
              <a:t>Light</a:t>
            </a:r>
            <a:r>
              <a:rPr lang="tr-TR" altLang="tr-TR" dirty="0" smtClean="0"/>
              <a:t> </a:t>
            </a:r>
            <a:r>
              <a:rPr lang="tr-TR" altLang="tr-TR" dirty="0" err="1" smtClean="0"/>
              <a:t>and</a:t>
            </a:r>
            <a:r>
              <a:rPr lang="tr-TR" altLang="tr-TR" dirty="0" smtClean="0"/>
              <a:t> </a:t>
            </a:r>
            <a:r>
              <a:rPr lang="tr-TR" altLang="tr-TR" dirty="0" err="1" smtClean="0"/>
              <a:t>the</a:t>
            </a:r>
            <a:r>
              <a:rPr lang="tr-TR" altLang="tr-TR" dirty="0" smtClean="0"/>
              <a:t> </a:t>
            </a:r>
            <a:r>
              <a:rPr lang="tr-TR" altLang="tr-TR" dirty="0" err="1" smtClean="0"/>
              <a:t>electromagnetic</a:t>
            </a:r>
            <a:r>
              <a:rPr lang="tr-TR" altLang="tr-TR" dirty="0" smtClean="0"/>
              <a:t> </a:t>
            </a:r>
            <a:r>
              <a:rPr lang="tr-TR" altLang="tr-TR" dirty="0" err="1" smtClean="0"/>
              <a:t>spectrum</a:t>
            </a:r>
            <a:r>
              <a:rPr lang="tr-TR" altLang="tr-TR" dirty="0" smtClean="0"/>
              <a:t> (</a:t>
            </a:r>
            <a:r>
              <a:rPr lang="tr-TR" altLang="tr-TR" dirty="0" err="1" smtClean="0"/>
              <a:t>cont</a:t>
            </a:r>
            <a:r>
              <a:rPr lang="tr-TR" altLang="tr-TR" dirty="0" smtClean="0"/>
              <a:t>.)</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41338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Effect transition="in" filter="blinds(horizontal)">
                                      <p:cBhvr>
                                        <p:cTn id="7" dur="500"/>
                                        <p:tgtEl>
                                          <p:spTgt spid="132099">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32099">
                                            <p:txEl>
                                              <p:pRg st="1" end="1"/>
                                            </p:txEl>
                                          </p:spTgt>
                                        </p:tgtEl>
                                        <p:attrNameLst>
                                          <p:attrName>style.visibility</p:attrName>
                                        </p:attrNameLst>
                                      </p:cBhvr>
                                      <p:to>
                                        <p:strVal val="visible"/>
                                      </p:to>
                                    </p:set>
                                    <p:animEffect transition="in" filter="blinds(horizontal)">
                                      <p:cBhvr>
                                        <p:cTn id="10" dur="500"/>
                                        <p:tgtEl>
                                          <p:spTgt spid="132099">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132099">
                                            <p:txEl>
                                              <p:pRg st="2" end="2"/>
                                            </p:txEl>
                                          </p:spTgt>
                                        </p:tgtEl>
                                        <p:attrNameLst>
                                          <p:attrName>style.visibility</p:attrName>
                                        </p:attrNameLst>
                                      </p:cBhvr>
                                      <p:to>
                                        <p:strVal val="visible"/>
                                      </p:to>
                                    </p:set>
                                    <p:animEffect transition="in" filter="blinds(horizontal)">
                                      <p:cBhvr>
                                        <p:cTn id="15" dur="500"/>
                                        <p:tgtEl>
                                          <p:spTgt spid="132099">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132099">
                                            <p:txEl>
                                              <p:pRg st="3" end="3"/>
                                            </p:txEl>
                                          </p:spTgt>
                                        </p:tgtEl>
                                        <p:attrNameLst>
                                          <p:attrName>style.visibility</p:attrName>
                                        </p:attrNameLst>
                                      </p:cBhvr>
                                      <p:to>
                                        <p:strVal val="visible"/>
                                      </p:to>
                                    </p:set>
                                    <p:animEffect transition="in" filter="blinds(horizontal)">
                                      <p:cBhvr>
                                        <p:cTn id="20" dur="500"/>
                                        <p:tgtEl>
                                          <p:spTgt spid="132099">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132099">
                                            <p:txEl>
                                              <p:pRg st="4" end="4"/>
                                            </p:txEl>
                                          </p:spTgt>
                                        </p:tgtEl>
                                        <p:attrNameLst>
                                          <p:attrName>style.visibility</p:attrName>
                                        </p:attrNameLst>
                                      </p:cBhvr>
                                      <p:to>
                                        <p:strVal val="visible"/>
                                      </p:to>
                                    </p:set>
                                    <p:animEffect transition="in" filter="blinds(horizontal)">
                                      <p:cBhvr>
                                        <p:cTn id="25" dur="500"/>
                                        <p:tgtEl>
                                          <p:spTgt spid="132099">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132099">
                                            <p:txEl>
                                              <p:pRg st="5" end="5"/>
                                            </p:txEl>
                                          </p:spTgt>
                                        </p:tgtEl>
                                        <p:attrNameLst>
                                          <p:attrName>style.visibility</p:attrName>
                                        </p:attrNameLst>
                                      </p:cBhvr>
                                      <p:to>
                                        <p:strVal val="visible"/>
                                      </p:to>
                                    </p:set>
                                    <p:animEffect transition="in" filter="blinds(horizontal)">
                                      <p:cBhvr>
                                        <p:cTn id="30" dur="500"/>
                                        <p:tgtEl>
                                          <p:spTgt spid="132099">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132099">
                                            <p:txEl>
                                              <p:pRg st="6" end="6"/>
                                            </p:txEl>
                                          </p:spTgt>
                                        </p:tgtEl>
                                        <p:attrNameLst>
                                          <p:attrName>style.visibility</p:attrName>
                                        </p:attrNameLst>
                                      </p:cBhvr>
                                      <p:to>
                                        <p:strVal val="visible"/>
                                      </p:to>
                                    </p:set>
                                    <p:animEffect transition="in" filter="blinds(horizontal)">
                                      <p:cBhvr>
                                        <p:cTn id="35" dur="500"/>
                                        <p:tgtEl>
                                          <p:spTgt spid="1320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body" sz="half" idx="1"/>
          </p:nvPr>
        </p:nvSpPr>
        <p:spPr>
          <a:xfrm>
            <a:off x="381000" y="1752600"/>
            <a:ext cx="8458200" cy="4724400"/>
          </a:xfrm>
        </p:spPr>
        <p:txBody>
          <a:bodyPr/>
          <a:lstStyle/>
          <a:p>
            <a:pPr marL="533400" indent="-533400" algn="just" eaLnBrk="1" hangingPunct="1"/>
            <a:r>
              <a:rPr lang="tr-TR" altLang="tr-TR" sz="2400" dirty="0" err="1" smtClean="0"/>
              <a:t>Chromatic</a:t>
            </a:r>
            <a:r>
              <a:rPr lang="tr-TR" altLang="tr-TR" sz="2400" dirty="0" smtClean="0"/>
              <a:t> </a:t>
            </a:r>
            <a:r>
              <a:rPr lang="tr-TR" altLang="tr-TR" sz="2400" dirty="0" err="1" smtClean="0"/>
              <a:t>or</a:t>
            </a:r>
            <a:r>
              <a:rPr lang="tr-TR" altLang="tr-TR" sz="2400" dirty="0" smtClean="0"/>
              <a:t> </a:t>
            </a:r>
            <a:r>
              <a:rPr lang="tr-TR" altLang="tr-TR" sz="2400" dirty="0" err="1" smtClean="0"/>
              <a:t>color</a:t>
            </a:r>
            <a:r>
              <a:rPr lang="tr-TR" altLang="tr-TR" sz="2400" dirty="0" smtClean="0"/>
              <a:t> </a:t>
            </a:r>
            <a:r>
              <a:rPr lang="tr-TR" altLang="tr-TR" sz="2400" dirty="0" err="1" smtClean="0"/>
              <a:t>light</a:t>
            </a:r>
            <a:r>
              <a:rPr lang="tr-TR" altLang="tr-TR" sz="2400" dirty="0" smtClean="0"/>
              <a:t> </a:t>
            </a:r>
            <a:r>
              <a:rPr lang="tr-TR" altLang="tr-TR" sz="2400" dirty="0" err="1" smtClean="0"/>
              <a:t>spans</a:t>
            </a:r>
            <a:r>
              <a:rPr lang="tr-TR" altLang="tr-TR" sz="2400" dirty="0" smtClean="0"/>
              <a:t> </a:t>
            </a:r>
            <a:r>
              <a:rPr lang="tr-TR" altLang="tr-TR" sz="2400" dirty="0" err="1" smtClean="0"/>
              <a:t>the</a:t>
            </a:r>
            <a:r>
              <a:rPr lang="tr-TR" altLang="tr-TR" sz="2400" dirty="0" smtClean="0"/>
              <a:t> </a:t>
            </a:r>
            <a:r>
              <a:rPr lang="tr-TR" altLang="tr-TR" sz="2400" dirty="0" err="1" smtClean="0"/>
              <a:t>spectrum</a:t>
            </a:r>
            <a:r>
              <a:rPr lang="tr-TR" altLang="tr-TR" sz="2400" dirty="0" smtClean="0"/>
              <a:t> in </a:t>
            </a:r>
            <a:r>
              <a:rPr lang="tr-TR" altLang="tr-TR" sz="2400" dirty="0" err="1" smtClean="0"/>
              <a:t>the</a:t>
            </a:r>
            <a:r>
              <a:rPr lang="tr-TR" altLang="tr-TR" sz="2400" dirty="0" smtClean="0"/>
              <a:t> </a:t>
            </a:r>
            <a:r>
              <a:rPr lang="tr-TR" altLang="tr-TR" sz="2400" dirty="0" err="1" smtClean="0"/>
              <a:t>range</a:t>
            </a:r>
            <a:r>
              <a:rPr lang="tr-TR" altLang="tr-TR" sz="2400" dirty="0" smtClean="0"/>
              <a:t> 0.43x10</a:t>
            </a:r>
            <a:r>
              <a:rPr lang="tr-TR" altLang="tr-TR" sz="2400" baseline="30000" dirty="0" smtClean="0"/>
              <a:t>-6</a:t>
            </a:r>
            <a:r>
              <a:rPr lang="tr-TR" altLang="tr-TR" sz="2400" dirty="0" smtClean="0"/>
              <a:t> </a:t>
            </a:r>
            <a:r>
              <a:rPr lang="tr-TR" altLang="tr-TR" sz="2400" dirty="0" err="1" smtClean="0"/>
              <a:t>to</a:t>
            </a:r>
            <a:r>
              <a:rPr lang="tr-TR" altLang="tr-TR" sz="2400" dirty="0" smtClean="0"/>
              <a:t> 0.79x10</a:t>
            </a:r>
            <a:r>
              <a:rPr lang="tr-TR" altLang="tr-TR" sz="2400" baseline="30000" dirty="0" smtClean="0"/>
              <a:t>-6</a:t>
            </a:r>
            <a:r>
              <a:rPr lang="tr-TR" altLang="tr-TR" sz="2400" dirty="0" smtClean="0"/>
              <a:t> m.</a:t>
            </a:r>
          </a:p>
          <a:p>
            <a:pPr marL="533400" indent="-533400" algn="just" eaLnBrk="1" hangingPunct="1"/>
            <a:r>
              <a:rPr lang="tr-TR" altLang="tr-TR" sz="2400" dirty="0" err="1" smtClean="0"/>
              <a:t>The</a:t>
            </a:r>
            <a:r>
              <a:rPr lang="tr-TR" altLang="tr-TR" sz="2400" dirty="0" smtClean="0"/>
              <a:t> </a:t>
            </a:r>
            <a:r>
              <a:rPr lang="tr-TR" altLang="tr-TR" sz="2400" dirty="0" err="1" smtClean="0"/>
              <a:t>quality</a:t>
            </a:r>
            <a:r>
              <a:rPr lang="tr-TR" altLang="tr-TR" sz="2400" dirty="0" smtClean="0"/>
              <a:t> of a </a:t>
            </a:r>
            <a:r>
              <a:rPr lang="tr-TR" altLang="tr-TR" sz="2400" dirty="0" err="1" smtClean="0"/>
              <a:t>chromatic</a:t>
            </a:r>
            <a:r>
              <a:rPr lang="tr-TR" altLang="tr-TR" sz="2400" dirty="0" smtClean="0"/>
              <a:t> </a:t>
            </a:r>
            <a:r>
              <a:rPr lang="tr-TR" altLang="tr-TR" sz="2400" dirty="0" err="1" smtClean="0"/>
              <a:t>light</a:t>
            </a:r>
            <a:r>
              <a:rPr lang="tr-TR" altLang="tr-TR" sz="2400" dirty="0" smtClean="0"/>
              <a:t> is </a:t>
            </a:r>
            <a:r>
              <a:rPr lang="tr-TR" altLang="tr-TR" sz="2400" dirty="0" err="1" smtClean="0"/>
              <a:t>described</a:t>
            </a:r>
            <a:r>
              <a:rPr lang="tr-TR" altLang="tr-TR" sz="2400" dirty="0" smtClean="0"/>
              <a:t> </a:t>
            </a:r>
            <a:r>
              <a:rPr lang="tr-TR" altLang="tr-TR" sz="2400" dirty="0" err="1" smtClean="0"/>
              <a:t>by</a:t>
            </a:r>
            <a:r>
              <a:rPr lang="tr-TR" altLang="tr-TR" sz="2400" dirty="0" smtClean="0"/>
              <a:t> </a:t>
            </a:r>
            <a:r>
              <a:rPr lang="tr-TR" altLang="tr-TR" sz="2400" dirty="0" err="1" smtClean="0"/>
              <a:t>three</a:t>
            </a:r>
            <a:r>
              <a:rPr lang="tr-TR" altLang="tr-TR" sz="2400" dirty="0" smtClean="0"/>
              <a:t> </a:t>
            </a:r>
            <a:r>
              <a:rPr lang="tr-TR" altLang="tr-TR" sz="2400" dirty="0" err="1" smtClean="0"/>
              <a:t>basic</a:t>
            </a:r>
            <a:r>
              <a:rPr lang="tr-TR" altLang="tr-TR" sz="2400" dirty="0" smtClean="0"/>
              <a:t> </a:t>
            </a:r>
            <a:r>
              <a:rPr lang="tr-TR" altLang="tr-TR" sz="2400" dirty="0" err="1" smtClean="0"/>
              <a:t>quantities</a:t>
            </a:r>
            <a:r>
              <a:rPr lang="tr-TR" altLang="tr-TR" sz="2400" dirty="0" smtClean="0"/>
              <a:t>:</a:t>
            </a:r>
          </a:p>
          <a:p>
            <a:pPr marL="914400" lvl="1" indent="-457200" algn="just" eaLnBrk="1" hangingPunct="1"/>
            <a:r>
              <a:rPr lang="tr-TR" altLang="tr-TR" sz="2200" dirty="0" err="1" smtClean="0"/>
              <a:t>Radiance:The</a:t>
            </a:r>
            <a:r>
              <a:rPr lang="tr-TR" altLang="tr-TR" sz="2200" dirty="0" smtClean="0"/>
              <a:t> total </a:t>
            </a:r>
            <a:r>
              <a:rPr lang="tr-TR" altLang="tr-TR" sz="2200" dirty="0" err="1" smtClean="0"/>
              <a:t>amount</a:t>
            </a:r>
            <a:r>
              <a:rPr lang="tr-TR" altLang="tr-TR" sz="2200" dirty="0" smtClean="0"/>
              <a:t> of </a:t>
            </a:r>
            <a:r>
              <a:rPr lang="tr-TR" altLang="tr-TR" sz="2200" dirty="0" err="1" smtClean="0"/>
              <a:t>energy</a:t>
            </a:r>
            <a:r>
              <a:rPr lang="tr-TR" altLang="tr-TR" sz="2200" dirty="0" smtClean="0"/>
              <a:t> </a:t>
            </a:r>
            <a:r>
              <a:rPr lang="tr-TR" altLang="tr-TR" sz="2200" dirty="0" err="1" smtClean="0"/>
              <a:t>emitted</a:t>
            </a:r>
            <a:r>
              <a:rPr lang="tr-TR" altLang="tr-TR" sz="2200" dirty="0" smtClean="0"/>
              <a:t> </a:t>
            </a:r>
            <a:r>
              <a:rPr lang="tr-TR" altLang="tr-TR" sz="2200" dirty="0" err="1" smtClean="0"/>
              <a:t>from</a:t>
            </a:r>
            <a:r>
              <a:rPr lang="tr-TR" altLang="tr-TR" sz="2200" dirty="0" smtClean="0"/>
              <a:t> a </a:t>
            </a:r>
            <a:r>
              <a:rPr lang="tr-TR" altLang="tr-TR" sz="2200" dirty="0" err="1" smtClean="0"/>
              <a:t>light</a:t>
            </a:r>
            <a:r>
              <a:rPr lang="tr-TR" altLang="tr-TR" sz="2200" dirty="0" smtClean="0"/>
              <a:t> </a:t>
            </a:r>
            <a:r>
              <a:rPr lang="tr-TR" altLang="tr-TR" sz="2200" dirty="0" err="1" smtClean="0"/>
              <a:t>source</a:t>
            </a:r>
            <a:r>
              <a:rPr lang="tr-TR" altLang="tr-TR" sz="2200" dirty="0" smtClean="0"/>
              <a:t> (</a:t>
            </a:r>
            <a:r>
              <a:rPr lang="tr-TR" altLang="tr-TR" sz="2200" dirty="0" err="1" smtClean="0"/>
              <a:t>measured</a:t>
            </a:r>
            <a:r>
              <a:rPr lang="tr-TR" altLang="tr-TR" sz="2200" dirty="0" smtClean="0"/>
              <a:t> in </a:t>
            </a:r>
            <a:r>
              <a:rPr lang="tr-TR" altLang="tr-TR" sz="2200" dirty="0" err="1" smtClean="0"/>
              <a:t>watts</a:t>
            </a:r>
            <a:r>
              <a:rPr lang="tr-TR" altLang="tr-TR" sz="2200" dirty="0" smtClean="0"/>
              <a:t>).</a:t>
            </a:r>
          </a:p>
          <a:p>
            <a:pPr marL="914400" lvl="1" indent="-457200" algn="just" eaLnBrk="1" hangingPunct="1"/>
            <a:r>
              <a:rPr lang="tr-TR" altLang="tr-TR" sz="2200" dirty="0" err="1" smtClean="0"/>
              <a:t>Luminance</a:t>
            </a:r>
            <a:r>
              <a:rPr lang="tr-TR" altLang="tr-TR" sz="2200" dirty="0" smtClean="0"/>
              <a:t>: </a:t>
            </a:r>
            <a:r>
              <a:rPr lang="tr-TR" altLang="tr-TR" sz="2200" dirty="0" err="1" smtClean="0"/>
              <a:t>Amount</a:t>
            </a:r>
            <a:r>
              <a:rPr lang="tr-TR" altLang="tr-TR" sz="2200" dirty="0" smtClean="0"/>
              <a:t> of </a:t>
            </a:r>
            <a:r>
              <a:rPr lang="tr-TR" altLang="tr-TR" sz="2200" dirty="0" err="1" smtClean="0"/>
              <a:t>energy</a:t>
            </a:r>
            <a:r>
              <a:rPr lang="tr-TR" altLang="tr-TR" sz="2200" dirty="0" smtClean="0"/>
              <a:t> an </a:t>
            </a:r>
            <a:r>
              <a:rPr lang="tr-TR" altLang="tr-TR" sz="2200" dirty="0" err="1" smtClean="0"/>
              <a:t>observer</a:t>
            </a:r>
            <a:r>
              <a:rPr lang="tr-TR" altLang="tr-TR" sz="2200" dirty="0" smtClean="0"/>
              <a:t>. </a:t>
            </a:r>
            <a:r>
              <a:rPr lang="tr-TR" altLang="tr-TR" sz="2200" dirty="0" err="1" smtClean="0"/>
              <a:t>perceives</a:t>
            </a:r>
            <a:r>
              <a:rPr lang="tr-TR" altLang="tr-TR" sz="2200" dirty="0" smtClean="0"/>
              <a:t> </a:t>
            </a:r>
            <a:r>
              <a:rPr lang="tr-TR" altLang="tr-TR" sz="2200" dirty="0" err="1" smtClean="0"/>
              <a:t>from</a:t>
            </a:r>
            <a:r>
              <a:rPr lang="tr-TR" altLang="tr-TR" sz="2200" dirty="0" smtClean="0"/>
              <a:t> a </a:t>
            </a:r>
            <a:r>
              <a:rPr lang="tr-TR" altLang="tr-TR" sz="2200" dirty="0" err="1" smtClean="0"/>
              <a:t>light</a:t>
            </a:r>
            <a:r>
              <a:rPr lang="tr-TR" altLang="tr-TR" sz="2200" dirty="0" smtClean="0"/>
              <a:t> </a:t>
            </a:r>
            <a:r>
              <a:rPr lang="tr-TR" altLang="tr-TR" sz="2200" dirty="0" err="1" smtClean="0"/>
              <a:t>source</a:t>
            </a:r>
            <a:r>
              <a:rPr lang="tr-TR" altLang="tr-TR" sz="2200" dirty="0" smtClean="0"/>
              <a:t>(</a:t>
            </a:r>
            <a:r>
              <a:rPr lang="tr-TR" altLang="tr-TR" sz="2200" dirty="0" err="1" smtClean="0"/>
              <a:t>measured</a:t>
            </a:r>
            <a:r>
              <a:rPr lang="tr-TR" altLang="tr-TR" sz="2200" dirty="0" smtClean="0"/>
              <a:t> in </a:t>
            </a:r>
            <a:r>
              <a:rPr lang="tr-TR" altLang="tr-TR" sz="2200" dirty="0" err="1" smtClean="0"/>
              <a:t>lumens</a:t>
            </a:r>
            <a:r>
              <a:rPr lang="tr-TR" altLang="tr-TR" sz="2200" dirty="0" smtClean="0"/>
              <a:t>).</a:t>
            </a:r>
          </a:p>
          <a:p>
            <a:pPr marL="914400" lvl="1" indent="-457200" algn="just" eaLnBrk="1" hangingPunct="1"/>
            <a:r>
              <a:rPr lang="tr-TR" altLang="tr-TR" sz="2200" dirty="0" err="1" smtClean="0"/>
              <a:t>Brightness</a:t>
            </a:r>
            <a:r>
              <a:rPr lang="tr-TR" altLang="tr-TR" sz="2200" dirty="0" smtClean="0"/>
              <a:t>: A </a:t>
            </a:r>
            <a:r>
              <a:rPr lang="tr-TR" altLang="tr-TR" sz="2200" dirty="0" err="1" smtClean="0"/>
              <a:t>subjective</a:t>
            </a:r>
            <a:r>
              <a:rPr lang="tr-TR" altLang="tr-TR" sz="2200" dirty="0" smtClean="0"/>
              <a:t> </a:t>
            </a:r>
            <a:r>
              <a:rPr lang="tr-TR" altLang="tr-TR" sz="2200" dirty="0" err="1" smtClean="0"/>
              <a:t>descriptor</a:t>
            </a:r>
            <a:r>
              <a:rPr lang="tr-TR" altLang="tr-TR" sz="2200" dirty="0" smtClean="0"/>
              <a:t> of </a:t>
            </a:r>
            <a:r>
              <a:rPr lang="tr-TR" altLang="tr-TR" sz="2200" dirty="0" err="1" smtClean="0"/>
              <a:t>light</a:t>
            </a:r>
            <a:r>
              <a:rPr lang="tr-TR" altLang="tr-TR" sz="2200" dirty="0" smtClean="0"/>
              <a:t> </a:t>
            </a:r>
            <a:r>
              <a:rPr lang="tr-TR" altLang="tr-TR" sz="2200" dirty="0" err="1" smtClean="0"/>
              <a:t>perception</a:t>
            </a:r>
            <a:r>
              <a:rPr lang="tr-TR" altLang="tr-TR" sz="2200" dirty="0" smtClean="0"/>
              <a:t>.</a:t>
            </a:r>
          </a:p>
          <a:p>
            <a:pPr marL="533400" indent="-533400" eaLnBrk="1" hangingPunct="1">
              <a:buFont typeface="Wingdings" panose="05000000000000000000" pitchFamily="2" charset="2"/>
              <a:buNone/>
            </a:pPr>
            <a:endParaRPr lang="el-GR" altLang="tr-TR" sz="2200" dirty="0" smtClean="0"/>
          </a:p>
        </p:txBody>
      </p:sp>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a:spLocks noGrp="1" noChangeArrowheads="1"/>
          </p:cNvSpPr>
          <p:nvPr>
            <p:ph type="title"/>
          </p:nvPr>
        </p:nvSpPr>
        <p:spPr>
          <a:xfrm>
            <a:off x="457200" y="277813"/>
            <a:ext cx="8229600" cy="1139825"/>
          </a:xfrm>
        </p:spPr>
        <p:txBody>
          <a:bodyPr/>
          <a:lstStyle/>
          <a:p>
            <a:pPr eaLnBrk="1" hangingPunct="1"/>
            <a:r>
              <a:rPr lang="tr-TR" altLang="tr-TR" dirty="0" err="1" smtClean="0"/>
              <a:t>Light</a:t>
            </a:r>
            <a:r>
              <a:rPr lang="tr-TR" altLang="tr-TR" dirty="0" smtClean="0"/>
              <a:t> </a:t>
            </a:r>
            <a:r>
              <a:rPr lang="tr-TR" altLang="tr-TR" dirty="0" err="1" smtClean="0"/>
              <a:t>and</a:t>
            </a:r>
            <a:r>
              <a:rPr lang="tr-TR" altLang="tr-TR" dirty="0" smtClean="0"/>
              <a:t> </a:t>
            </a:r>
            <a:r>
              <a:rPr lang="tr-TR" altLang="tr-TR" dirty="0" err="1" smtClean="0"/>
              <a:t>the</a:t>
            </a:r>
            <a:r>
              <a:rPr lang="tr-TR" altLang="tr-TR" dirty="0" smtClean="0"/>
              <a:t> </a:t>
            </a:r>
            <a:r>
              <a:rPr lang="tr-TR" altLang="tr-TR" dirty="0" err="1" smtClean="0"/>
              <a:t>electromagnetic</a:t>
            </a:r>
            <a:r>
              <a:rPr lang="tr-TR" altLang="tr-TR" dirty="0" smtClean="0"/>
              <a:t> </a:t>
            </a:r>
            <a:r>
              <a:rPr lang="tr-TR" altLang="tr-TR" dirty="0" err="1" smtClean="0"/>
              <a:t>spectrum</a:t>
            </a:r>
            <a:r>
              <a:rPr lang="tr-TR" altLang="tr-TR" dirty="0" smtClean="0"/>
              <a:t> (</a:t>
            </a:r>
            <a:r>
              <a:rPr lang="tr-TR" altLang="tr-TR" dirty="0" err="1" smtClean="0"/>
              <a:t>cont</a:t>
            </a:r>
            <a:r>
              <a:rPr lang="tr-TR" altLang="tr-TR" dirty="0" smtClean="0"/>
              <a:t>.)</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708814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3123">
                                            <p:txEl>
                                              <p:pRg st="0" end="0"/>
                                            </p:txEl>
                                          </p:spTgt>
                                        </p:tgtEl>
                                        <p:attrNameLst>
                                          <p:attrName>style.visibility</p:attrName>
                                        </p:attrNameLst>
                                      </p:cBhvr>
                                      <p:to>
                                        <p:strVal val="visible"/>
                                      </p:to>
                                    </p:set>
                                    <p:animEffect transition="in" filter="blinds(horizontal)">
                                      <p:cBhvr>
                                        <p:cTn id="7" dur="500"/>
                                        <p:tgtEl>
                                          <p:spTgt spid="133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33123">
                                            <p:txEl>
                                              <p:pRg st="1" end="1"/>
                                            </p:txEl>
                                          </p:spTgt>
                                        </p:tgtEl>
                                        <p:attrNameLst>
                                          <p:attrName>style.visibility</p:attrName>
                                        </p:attrNameLst>
                                      </p:cBhvr>
                                      <p:to>
                                        <p:strVal val="visible"/>
                                      </p:to>
                                    </p:set>
                                    <p:animEffect transition="in" filter="blinds(horizontal)">
                                      <p:cBhvr>
                                        <p:cTn id="12" dur="500"/>
                                        <p:tgtEl>
                                          <p:spTgt spid="133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3123">
                                            <p:txEl>
                                              <p:pRg st="2" end="2"/>
                                            </p:txEl>
                                          </p:spTgt>
                                        </p:tgtEl>
                                        <p:attrNameLst>
                                          <p:attrName>style.visibility</p:attrName>
                                        </p:attrNameLst>
                                      </p:cBhvr>
                                      <p:to>
                                        <p:strVal val="visible"/>
                                      </p:to>
                                    </p:set>
                                    <p:animEffect transition="in" filter="blinds(horizontal)">
                                      <p:cBhvr>
                                        <p:cTn id="17" dur="500"/>
                                        <p:tgtEl>
                                          <p:spTgt spid="1331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33123">
                                            <p:txEl>
                                              <p:pRg st="3" end="3"/>
                                            </p:txEl>
                                          </p:spTgt>
                                        </p:tgtEl>
                                        <p:attrNameLst>
                                          <p:attrName>style.visibility</p:attrName>
                                        </p:attrNameLst>
                                      </p:cBhvr>
                                      <p:to>
                                        <p:strVal val="visible"/>
                                      </p:to>
                                    </p:set>
                                    <p:animEffect transition="in" filter="blinds(horizontal)">
                                      <p:cBhvr>
                                        <p:cTn id="22" dur="500"/>
                                        <p:tgtEl>
                                          <p:spTgt spid="1331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33123">
                                            <p:txEl>
                                              <p:pRg st="4" end="4"/>
                                            </p:txEl>
                                          </p:spTgt>
                                        </p:tgtEl>
                                        <p:attrNameLst>
                                          <p:attrName>style.visibility</p:attrName>
                                        </p:attrNameLst>
                                      </p:cBhvr>
                                      <p:to>
                                        <p:strVal val="visible"/>
                                      </p:to>
                                    </p:set>
                                    <p:animEffect transition="in" filter="blinds(horizontal)">
                                      <p:cBhvr>
                                        <p:cTn id="27" dur="500"/>
                                        <p:tgtEl>
                                          <p:spTgt spid="1331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5"/>
          <p:cNvSpPr>
            <a:spLocks noGrp="1" noChangeArrowheads="1"/>
          </p:cNvSpPr>
          <p:nvPr>
            <p:ph type="body" idx="1"/>
          </p:nvPr>
        </p:nvSpPr>
        <p:spPr>
          <a:xfrm>
            <a:off x="381000" y="1752600"/>
            <a:ext cx="8574088" cy="4379913"/>
          </a:xfrm>
          <a:noFill/>
        </p:spPr>
        <p:txBody>
          <a:bodyPr/>
          <a:lstStyle/>
          <a:p>
            <a:pPr algn="just" eaLnBrk="1" hangingPunct="1"/>
            <a:r>
              <a:rPr lang="tr-TR" altLang="tr-TR" sz="2800" dirty="0" smtClean="0"/>
              <a:t>Gamma </a:t>
            </a:r>
            <a:r>
              <a:rPr lang="tr-TR" altLang="tr-TR" sz="2800" dirty="0" err="1" smtClean="0"/>
              <a:t>radiation</a:t>
            </a:r>
            <a:r>
              <a:rPr lang="tr-TR" altLang="tr-TR" sz="2800" dirty="0" smtClean="0"/>
              <a:t> is </a:t>
            </a:r>
            <a:r>
              <a:rPr lang="tr-TR" altLang="tr-TR" sz="2800" dirty="0" err="1" smtClean="0"/>
              <a:t>used</a:t>
            </a:r>
            <a:r>
              <a:rPr lang="tr-TR" altLang="tr-TR" sz="2800" dirty="0" smtClean="0"/>
              <a:t> in </a:t>
            </a:r>
            <a:r>
              <a:rPr lang="tr-TR" altLang="tr-TR" sz="2800" dirty="0" err="1" smtClean="0"/>
              <a:t>medical</a:t>
            </a:r>
            <a:r>
              <a:rPr lang="tr-TR" altLang="tr-TR" sz="2800" dirty="0" smtClean="0"/>
              <a:t>, </a:t>
            </a:r>
            <a:r>
              <a:rPr lang="tr-TR" altLang="tr-TR" sz="2800" dirty="0" err="1" smtClean="0"/>
              <a:t>astronomical</a:t>
            </a:r>
            <a:r>
              <a:rPr lang="tr-TR" altLang="tr-TR" sz="2800" dirty="0" smtClean="0"/>
              <a:t> </a:t>
            </a:r>
            <a:r>
              <a:rPr lang="tr-TR" altLang="tr-TR" sz="2800" dirty="0" err="1" smtClean="0"/>
              <a:t>and</a:t>
            </a:r>
            <a:r>
              <a:rPr lang="tr-TR" altLang="tr-TR" sz="2800" dirty="0" smtClean="0"/>
              <a:t> </a:t>
            </a:r>
            <a:r>
              <a:rPr lang="tr-TR" altLang="tr-TR" sz="2800" dirty="0" err="1" smtClean="0"/>
              <a:t>nuclear</a:t>
            </a:r>
            <a:r>
              <a:rPr lang="tr-TR" altLang="tr-TR" sz="2800" dirty="0" smtClean="0"/>
              <a:t> </a:t>
            </a:r>
            <a:r>
              <a:rPr lang="tr-TR" altLang="tr-TR" sz="2800" dirty="0" err="1" smtClean="0"/>
              <a:t>imaging</a:t>
            </a:r>
            <a:r>
              <a:rPr lang="tr-TR" altLang="tr-TR" sz="2800" dirty="0" smtClean="0"/>
              <a:t>.</a:t>
            </a:r>
          </a:p>
          <a:p>
            <a:pPr algn="just" eaLnBrk="1" hangingPunct="1"/>
            <a:r>
              <a:rPr lang="tr-TR" altLang="tr-TR" sz="2800" dirty="0" smtClean="0"/>
              <a:t>Hard X-</a:t>
            </a:r>
            <a:r>
              <a:rPr lang="tr-TR" altLang="tr-TR" sz="2800" dirty="0" err="1" smtClean="0"/>
              <a:t>rays</a:t>
            </a:r>
            <a:r>
              <a:rPr lang="tr-TR" altLang="tr-TR" sz="2800" dirty="0" smtClean="0"/>
              <a:t> </a:t>
            </a:r>
            <a:r>
              <a:rPr lang="tr-TR" altLang="tr-TR" sz="2800" dirty="0" err="1" smtClean="0"/>
              <a:t>are</a:t>
            </a:r>
            <a:r>
              <a:rPr lang="tr-TR" altLang="tr-TR" sz="2800" dirty="0" smtClean="0"/>
              <a:t> </a:t>
            </a:r>
            <a:r>
              <a:rPr lang="tr-TR" altLang="tr-TR" sz="2800" dirty="0" err="1" smtClean="0"/>
              <a:t>used</a:t>
            </a:r>
            <a:r>
              <a:rPr lang="tr-TR" altLang="tr-TR" sz="2800" dirty="0" smtClean="0"/>
              <a:t> in </a:t>
            </a:r>
            <a:r>
              <a:rPr lang="tr-TR" altLang="tr-TR" sz="2800" dirty="0" err="1" smtClean="0"/>
              <a:t>industrial</a:t>
            </a:r>
            <a:r>
              <a:rPr lang="tr-TR" altLang="tr-TR" sz="2800" dirty="0" smtClean="0"/>
              <a:t> </a:t>
            </a:r>
            <a:r>
              <a:rPr lang="tr-TR" altLang="tr-TR" sz="2800" dirty="0" err="1" smtClean="0"/>
              <a:t>applications</a:t>
            </a:r>
            <a:r>
              <a:rPr lang="tr-TR" altLang="tr-TR" sz="2800" dirty="0" smtClean="0"/>
              <a:t>.</a:t>
            </a:r>
          </a:p>
          <a:p>
            <a:pPr algn="just" eaLnBrk="1" hangingPunct="1"/>
            <a:r>
              <a:rPr lang="tr-TR" altLang="tr-TR" sz="2800" dirty="0" err="1" smtClean="0"/>
              <a:t>Soft</a:t>
            </a:r>
            <a:r>
              <a:rPr lang="tr-TR" altLang="tr-TR" sz="2800" dirty="0" smtClean="0"/>
              <a:t> X-</a:t>
            </a:r>
            <a:r>
              <a:rPr lang="tr-TR" altLang="tr-TR" sz="2800" dirty="0" err="1" smtClean="0"/>
              <a:t>rays</a:t>
            </a:r>
            <a:r>
              <a:rPr lang="tr-TR" altLang="tr-TR" sz="2800" dirty="0" smtClean="0"/>
              <a:t> </a:t>
            </a:r>
            <a:r>
              <a:rPr lang="tr-TR" altLang="tr-TR" sz="2800" dirty="0" err="1" smtClean="0"/>
              <a:t>are</a:t>
            </a:r>
            <a:r>
              <a:rPr lang="tr-TR" altLang="tr-TR" sz="2800" dirty="0" smtClean="0"/>
              <a:t> </a:t>
            </a:r>
            <a:r>
              <a:rPr lang="tr-TR" altLang="tr-TR" sz="2800" dirty="0" err="1" smtClean="0"/>
              <a:t>used</a:t>
            </a:r>
            <a:r>
              <a:rPr lang="tr-TR" altLang="tr-TR" sz="2800" dirty="0" smtClean="0"/>
              <a:t> </a:t>
            </a:r>
            <a:r>
              <a:rPr lang="tr-TR" altLang="tr-TR" sz="2800" dirty="0" err="1" smtClean="0"/>
              <a:t>for</a:t>
            </a:r>
            <a:r>
              <a:rPr lang="tr-TR" altLang="tr-TR" sz="2800" dirty="0" smtClean="0"/>
              <a:t> </a:t>
            </a:r>
            <a:r>
              <a:rPr lang="tr-TR" altLang="tr-TR" sz="2800" dirty="0" err="1" smtClean="0"/>
              <a:t>dental</a:t>
            </a:r>
            <a:r>
              <a:rPr lang="tr-TR" altLang="tr-TR" sz="2800" dirty="0" smtClean="0"/>
              <a:t> </a:t>
            </a:r>
            <a:r>
              <a:rPr lang="tr-TR" altLang="tr-TR" sz="2800" dirty="0" err="1" smtClean="0"/>
              <a:t>and</a:t>
            </a:r>
            <a:r>
              <a:rPr lang="tr-TR" altLang="tr-TR" sz="2800" dirty="0" smtClean="0"/>
              <a:t> </a:t>
            </a:r>
            <a:r>
              <a:rPr lang="tr-TR" altLang="tr-TR" sz="2800" dirty="0" err="1" smtClean="0"/>
              <a:t>chest</a:t>
            </a:r>
            <a:r>
              <a:rPr lang="tr-TR" altLang="tr-TR" sz="2800" dirty="0" smtClean="0"/>
              <a:t> </a:t>
            </a:r>
            <a:r>
              <a:rPr lang="tr-TR" altLang="tr-TR" sz="2800" dirty="0" err="1" smtClean="0"/>
              <a:t>radiograpy</a:t>
            </a:r>
            <a:r>
              <a:rPr lang="tr-TR" altLang="tr-TR" sz="2800" dirty="0" smtClean="0"/>
              <a:t>.</a:t>
            </a:r>
          </a:p>
          <a:p>
            <a:pPr algn="just" eaLnBrk="1" hangingPunct="1"/>
            <a:r>
              <a:rPr lang="tr-TR" altLang="tr-TR" sz="2800" dirty="0" err="1" smtClean="0"/>
              <a:t>Infrared</a:t>
            </a:r>
            <a:r>
              <a:rPr lang="tr-TR" altLang="tr-TR" sz="2800" dirty="0" smtClean="0"/>
              <a:t> </a:t>
            </a:r>
            <a:r>
              <a:rPr lang="tr-TR" altLang="tr-TR" sz="2800" dirty="0" err="1" smtClean="0"/>
              <a:t>band</a:t>
            </a:r>
            <a:r>
              <a:rPr lang="tr-TR" altLang="tr-TR" sz="2800" dirty="0" smtClean="0"/>
              <a:t> </a:t>
            </a:r>
            <a:r>
              <a:rPr lang="tr-TR" altLang="tr-TR" sz="2800" dirty="0" err="1" smtClean="0"/>
              <a:t>radiates</a:t>
            </a:r>
            <a:r>
              <a:rPr lang="tr-TR" altLang="tr-TR" sz="2800" dirty="0" smtClean="0"/>
              <a:t> </a:t>
            </a:r>
            <a:r>
              <a:rPr lang="tr-TR" altLang="tr-TR" sz="2800" dirty="0" err="1" smtClean="0"/>
              <a:t>heat</a:t>
            </a:r>
            <a:r>
              <a:rPr lang="tr-TR" altLang="tr-TR" sz="2800" dirty="0" smtClean="0"/>
              <a:t> (</a:t>
            </a:r>
            <a:r>
              <a:rPr lang="tr-TR" altLang="tr-TR" sz="2800" dirty="0" err="1" smtClean="0"/>
              <a:t>radars</a:t>
            </a:r>
            <a:r>
              <a:rPr lang="tr-TR" altLang="tr-TR" sz="2800" dirty="0" smtClean="0"/>
              <a:t>, </a:t>
            </a:r>
            <a:r>
              <a:rPr lang="tr-TR" altLang="tr-TR" sz="2800" dirty="0" err="1" smtClean="0"/>
              <a:t>microwave</a:t>
            </a:r>
            <a:r>
              <a:rPr lang="tr-TR" altLang="tr-TR" sz="2800" dirty="0" smtClean="0"/>
              <a:t> </a:t>
            </a:r>
            <a:r>
              <a:rPr lang="tr-TR" altLang="tr-TR" sz="2800" dirty="0" err="1" smtClean="0"/>
              <a:t>ovens</a:t>
            </a:r>
            <a:r>
              <a:rPr lang="tr-TR" altLang="tr-TR" sz="2800" dirty="0" smtClean="0"/>
              <a:t>).</a:t>
            </a:r>
          </a:p>
          <a:p>
            <a:pPr algn="just" eaLnBrk="1" hangingPunct="1"/>
            <a:r>
              <a:rPr lang="tr-TR" altLang="tr-TR" sz="2800" dirty="0" err="1" smtClean="0"/>
              <a:t>The</a:t>
            </a:r>
            <a:r>
              <a:rPr lang="tr-TR" altLang="tr-TR" sz="2800" dirty="0" smtClean="0"/>
              <a:t> </a:t>
            </a:r>
            <a:r>
              <a:rPr lang="tr-TR" altLang="tr-TR" sz="2800" dirty="0" err="1" smtClean="0"/>
              <a:t>radio</a:t>
            </a:r>
            <a:r>
              <a:rPr lang="tr-TR" altLang="tr-TR" sz="2800" dirty="0" smtClean="0"/>
              <a:t> </a:t>
            </a:r>
            <a:r>
              <a:rPr lang="tr-TR" altLang="tr-TR" sz="2800" dirty="0" err="1" smtClean="0"/>
              <a:t>wave</a:t>
            </a:r>
            <a:r>
              <a:rPr lang="tr-TR" altLang="tr-TR" sz="2800" dirty="0" smtClean="0"/>
              <a:t> </a:t>
            </a:r>
            <a:r>
              <a:rPr lang="tr-TR" altLang="tr-TR" sz="2800" dirty="0" err="1" smtClean="0"/>
              <a:t>band</a:t>
            </a:r>
            <a:r>
              <a:rPr lang="tr-TR" altLang="tr-TR" sz="2800" dirty="0" smtClean="0"/>
              <a:t> (TV, </a:t>
            </a:r>
            <a:r>
              <a:rPr lang="tr-TR" altLang="tr-TR" sz="2800" dirty="0" err="1" smtClean="0"/>
              <a:t>Radio</a:t>
            </a:r>
            <a:r>
              <a:rPr lang="tr-TR" altLang="tr-TR" sz="2800" dirty="0" smtClean="0"/>
              <a:t> </a:t>
            </a:r>
            <a:r>
              <a:rPr lang="tr-TR" altLang="tr-TR" sz="2800" dirty="0" err="1" smtClean="0"/>
              <a:t>astronomical</a:t>
            </a:r>
            <a:r>
              <a:rPr lang="tr-TR" altLang="tr-TR" sz="2800" dirty="0" smtClean="0"/>
              <a:t> </a:t>
            </a:r>
            <a:r>
              <a:rPr lang="tr-TR" altLang="tr-TR" sz="2800" dirty="0" err="1" smtClean="0"/>
              <a:t>observations</a:t>
            </a:r>
            <a:r>
              <a:rPr lang="tr-TR" altLang="tr-TR" sz="2800" dirty="0" smtClean="0"/>
              <a:t>)</a:t>
            </a:r>
          </a:p>
          <a:p>
            <a:pPr eaLnBrk="1" hangingPunct="1"/>
            <a:endParaRPr lang="tr-TR" altLang="tr-TR" sz="2200" dirty="0" smtClean="0"/>
          </a:p>
        </p:txBody>
      </p:sp>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a:spLocks noGrp="1" noChangeArrowheads="1"/>
          </p:cNvSpPr>
          <p:nvPr>
            <p:ph type="title"/>
          </p:nvPr>
        </p:nvSpPr>
        <p:spPr>
          <a:xfrm>
            <a:off x="457200" y="277813"/>
            <a:ext cx="8229600" cy="1139825"/>
          </a:xfrm>
        </p:spPr>
        <p:txBody>
          <a:bodyPr/>
          <a:lstStyle/>
          <a:p>
            <a:pPr eaLnBrk="1" hangingPunct="1"/>
            <a:r>
              <a:rPr lang="tr-TR" altLang="tr-TR" dirty="0" err="1" smtClean="0"/>
              <a:t>Light</a:t>
            </a:r>
            <a:r>
              <a:rPr lang="tr-TR" altLang="tr-TR" dirty="0" smtClean="0"/>
              <a:t> </a:t>
            </a:r>
            <a:r>
              <a:rPr lang="tr-TR" altLang="tr-TR" dirty="0" err="1" smtClean="0"/>
              <a:t>and</a:t>
            </a:r>
            <a:r>
              <a:rPr lang="tr-TR" altLang="tr-TR" dirty="0" smtClean="0"/>
              <a:t> </a:t>
            </a:r>
            <a:r>
              <a:rPr lang="tr-TR" altLang="tr-TR" dirty="0" err="1" smtClean="0"/>
              <a:t>the</a:t>
            </a:r>
            <a:r>
              <a:rPr lang="tr-TR" altLang="tr-TR" dirty="0" smtClean="0"/>
              <a:t> </a:t>
            </a:r>
            <a:r>
              <a:rPr lang="tr-TR" altLang="tr-TR" dirty="0" err="1" smtClean="0"/>
              <a:t>electromagnetic</a:t>
            </a:r>
            <a:r>
              <a:rPr lang="tr-TR" altLang="tr-TR" dirty="0" smtClean="0"/>
              <a:t> </a:t>
            </a:r>
            <a:r>
              <a:rPr lang="tr-TR" altLang="tr-TR" dirty="0" err="1" smtClean="0"/>
              <a:t>spectrum</a:t>
            </a:r>
            <a:r>
              <a:rPr lang="tr-TR" altLang="tr-TR" dirty="0" smtClean="0"/>
              <a:t> (</a:t>
            </a:r>
            <a:r>
              <a:rPr lang="tr-TR" altLang="tr-TR" dirty="0" err="1" smtClean="0"/>
              <a:t>cont</a:t>
            </a:r>
            <a:r>
              <a:rPr lang="tr-TR" altLang="tr-TR" dirty="0" smtClean="0"/>
              <a:t>.)</a:t>
            </a: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73920026"/>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tLang="tr-TR" dirty="0" smtClean="0"/>
              <a:t>Implications and applications</a:t>
            </a:r>
          </a:p>
        </p:txBody>
      </p:sp>
      <p:sp>
        <p:nvSpPr>
          <p:cNvPr id="31746" name="Content Placeholder 2"/>
          <p:cNvSpPr>
            <a:spLocks noGrp="1"/>
          </p:cNvSpPr>
          <p:nvPr>
            <p:ph sz="quarter" idx="1"/>
          </p:nvPr>
        </p:nvSpPr>
        <p:spPr/>
        <p:txBody>
          <a:bodyPr/>
          <a:lstStyle/>
          <a:p>
            <a:pPr algn="just"/>
            <a:r>
              <a:rPr lang="en-US" altLang="tr-TR" dirty="0" smtClean="0"/>
              <a:t>The HVS is more sensitive to high contrast than low contrast regions within an image, which means that regions with large luminance variations (such as edges) are perceived as particularly important and should therefore be detected, preserved and/or enhanced. </a:t>
            </a:r>
          </a:p>
          <a:p>
            <a:endParaRPr lang="en-US" altLang="tr-TR" dirty="0" smtClean="0"/>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04736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altLang="tr-TR" dirty="0" smtClean="0"/>
              <a:t>Implications and applications</a:t>
            </a:r>
            <a:r>
              <a:rPr lang="tr-TR" altLang="tr-TR" dirty="0" smtClean="0"/>
              <a:t> (</a:t>
            </a:r>
            <a:r>
              <a:rPr lang="tr-TR" altLang="tr-TR" dirty="0" err="1" smtClean="0"/>
              <a:t>cont</a:t>
            </a:r>
            <a:r>
              <a:rPr lang="tr-TR" altLang="tr-TR" dirty="0" smtClean="0"/>
              <a:t>.)</a:t>
            </a:r>
            <a:endParaRPr lang="en-US" altLang="tr-TR" dirty="0" smtClean="0"/>
          </a:p>
        </p:txBody>
      </p:sp>
      <p:sp>
        <p:nvSpPr>
          <p:cNvPr id="32770" name="Content Placeholder 2"/>
          <p:cNvSpPr>
            <a:spLocks noGrp="1"/>
          </p:cNvSpPr>
          <p:nvPr>
            <p:ph sz="quarter" idx="1"/>
          </p:nvPr>
        </p:nvSpPr>
        <p:spPr/>
        <p:txBody>
          <a:bodyPr/>
          <a:lstStyle/>
          <a:p>
            <a:pPr algn="just"/>
            <a:r>
              <a:rPr lang="en-US" altLang="tr-TR" dirty="0" smtClean="0"/>
              <a:t>The HVS is more sensitive to low spatial frequencies (i.e., luminance changes over a large area) than high spatial frequencies (i.e., rapid changes within small areas), which is an often-exploited aspect of most image and video compression techniques. </a:t>
            </a:r>
          </a:p>
          <a:p>
            <a:pPr lvl="1" algn="just"/>
            <a:r>
              <a:rPr lang="en-US" altLang="tr-TR" dirty="0" smtClean="0"/>
              <a:t>Discarding redundant low spatial frequency contents (while preserving edges) leads to computational savings. </a:t>
            </a:r>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50897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altLang="tr-TR" dirty="0" smtClean="0"/>
              <a:t>Implications and applications</a:t>
            </a:r>
            <a:r>
              <a:rPr lang="tr-TR" altLang="tr-TR" dirty="0" smtClean="0"/>
              <a:t> (</a:t>
            </a:r>
            <a:r>
              <a:rPr lang="tr-TR" altLang="tr-TR" dirty="0" err="1" smtClean="0"/>
              <a:t>cont</a:t>
            </a:r>
            <a:r>
              <a:rPr lang="tr-TR" altLang="tr-TR" dirty="0" smtClean="0"/>
              <a:t>.)</a:t>
            </a:r>
            <a:endParaRPr lang="en-US" altLang="tr-TR" dirty="0" smtClean="0"/>
          </a:p>
        </p:txBody>
      </p:sp>
      <p:sp>
        <p:nvSpPr>
          <p:cNvPr id="33794" name="Content Placeholder 2"/>
          <p:cNvSpPr>
            <a:spLocks noGrp="1"/>
          </p:cNvSpPr>
          <p:nvPr>
            <p:ph sz="quarter" idx="1"/>
          </p:nvPr>
        </p:nvSpPr>
        <p:spPr/>
        <p:txBody>
          <a:bodyPr/>
          <a:lstStyle/>
          <a:p>
            <a:pPr algn="just"/>
            <a:r>
              <a:rPr lang="en-US" altLang="tr-TR" dirty="0" smtClean="0"/>
              <a:t>The HVS is more sensitive to image features that persist for a long duration, which means that it is important to employ techniques that minimize temporally persistent disturbances or artifacts in an image. </a:t>
            </a:r>
          </a:p>
          <a:p>
            <a:endParaRPr lang="en-US" altLang="tr-TR" dirty="0" smtClean="0"/>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9757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altLang="tr-TR" dirty="0" smtClean="0"/>
              <a:t>Implications and applications</a:t>
            </a:r>
            <a:r>
              <a:rPr lang="tr-TR" altLang="tr-TR" dirty="0" smtClean="0"/>
              <a:t> (</a:t>
            </a:r>
            <a:r>
              <a:rPr lang="tr-TR" altLang="tr-TR" dirty="0" err="1" smtClean="0"/>
              <a:t>cont</a:t>
            </a:r>
            <a:r>
              <a:rPr lang="tr-TR" altLang="tr-TR" dirty="0" smtClean="0"/>
              <a:t>.)</a:t>
            </a:r>
            <a:endParaRPr lang="en-US" altLang="tr-TR" dirty="0" smtClean="0"/>
          </a:p>
        </p:txBody>
      </p:sp>
      <p:sp>
        <p:nvSpPr>
          <p:cNvPr id="34818" name="Content Placeholder 2"/>
          <p:cNvSpPr>
            <a:spLocks noGrp="1"/>
          </p:cNvSpPr>
          <p:nvPr>
            <p:ph sz="quarter" idx="1"/>
          </p:nvPr>
        </p:nvSpPr>
        <p:spPr/>
        <p:txBody>
          <a:bodyPr/>
          <a:lstStyle/>
          <a:p>
            <a:pPr algn="just"/>
            <a:r>
              <a:rPr lang="en-US" altLang="tr-TR" dirty="0" smtClean="0"/>
              <a:t>HVS responses vary from one individual to the next, which means that subjective evaluations of image and video systems must be conducted with a large number of subjects. </a:t>
            </a:r>
          </a:p>
          <a:p>
            <a:pPr lvl="1" algn="just"/>
            <a:r>
              <a:rPr lang="en-US" altLang="tr-TR" dirty="0" smtClean="0"/>
              <a:t>This aspect also reinforces the need to find quantitative measures of image and video quality that can be automatically calculated from the pixel data and yet reflect the subjective notion of perceived quality. </a:t>
            </a:r>
          </a:p>
          <a:p>
            <a:pPr algn="just"/>
            <a:endParaRPr lang="en-US" altLang="tr-TR" dirty="0" smtClean="0"/>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84518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2"/>
          <p:cNvSpPr>
            <a:spLocks noGrp="1" noChangeArrowheads="1"/>
          </p:cNvSpPr>
          <p:nvPr>
            <p:ph type="title"/>
          </p:nvPr>
        </p:nvSpPr>
        <p:spPr/>
        <p:txBody>
          <a:bodyPr/>
          <a:lstStyle/>
          <a:p>
            <a:pPr eaLnBrk="1" hangingPunct="1"/>
            <a:r>
              <a:rPr lang="en-US" altLang="tr-TR" smtClean="0"/>
              <a:t>Digital image representation</a:t>
            </a:r>
          </a:p>
        </p:txBody>
      </p:sp>
      <p:sp>
        <p:nvSpPr>
          <p:cNvPr id="13314" name="Rectangle 3"/>
          <p:cNvSpPr>
            <a:spLocks noGrp="1" noChangeArrowheads="1"/>
          </p:cNvSpPr>
          <p:nvPr>
            <p:ph sz="quarter" idx="1"/>
          </p:nvPr>
        </p:nvSpPr>
        <p:spPr>
          <a:xfrm>
            <a:off x="685800" y="1295400"/>
            <a:ext cx="8077200" cy="1371600"/>
          </a:xfrm>
        </p:spPr>
        <p:txBody>
          <a:bodyPr/>
          <a:lstStyle/>
          <a:p>
            <a:pPr algn="just" eaLnBrk="1" hangingPunct="1"/>
            <a:r>
              <a:rPr lang="en-US" altLang="tr-TR" dirty="0" smtClean="0"/>
              <a:t>Image coordinate convention (not valid for MATLAB!)</a:t>
            </a:r>
          </a:p>
        </p:txBody>
      </p:sp>
      <p:pic>
        <p:nvPicPr>
          <p:cNvPr id="1331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839118"/>
            <a:ext cx="5486400" cy="401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flipH="1">
            <a:off x="762000" y="5986462"/>
            <a:ext cx="7620000" cy="338138"/>
          </a:xfrm>
          <a:prstGeom prst="rect">
            <a:avLst/>
          </a:prstGeom>
          <a:noFill/>
        </p:spPr>
        <p:txBody>
          <a:bodyPr>
            <a:spAutoFit/>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tr-TR" sz="1600" b="0" i="0" u="none" strike="noStrike" kern="1200" cap="none" spc="0" normalizeH="0" baseline="0" noProof="0" dirty="0">
                <a:ln>
                  <a:noFill/>
                </a:ln>
                <a:solidFill>
                  <a:srgbClr val="B80039"/>
                </a:solidFill>
                <a:effectLst>
                  <a:outerShdw blurRad="38100" dist="38100" dir="2700000" algn="tl">
                    <a:srgbClr val="C0C0C0"/>
                  </a:outerShdw>
                </a:effectLst>
                <a:uLnTx/>
                <a:uFillTx/>
                <a:latin typeface="Calibri" panose="020F0502020204030204" pitchFamily="34" charset="0"/>
                <a:ea typeface="MS PGothic" panose="020B0600070205080204" pitchFamily="34" charset="-128"/>
                <a:cs typeface="+mn-cs"/>
              </a:rPr>
              <a:t>NB: There is no universally accepted convention or notation. Always check carefully!</a:t>
            </a:r>
          </a:p>
        </p:txBody>
      </p:sp>
      <p:sp>
        <p:nvSpPr>
          <p:cNvPr id="8" name="Footer Placeholder 7"/>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995567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AutoShape 2"/>
          <p:cNvSpPr>
            <a:spLocks noGrp="1" noChangeArrowheads="1"/>
          </p:cNvSpPr>
          <p:nvPr>
            <p:ph type="title"/>
          </p:nvPr>
        </p:nvSpPr>
        <p:spPr/>
        <p:txBody>
          <a:bodyPr/>
          <a:lstStyle/>
          <a:p>
            <a:pPr eaLnBrk="1" hangingPunct="1"/>
            <a:r>
              <a:rPr lang="en-US" altLang="tr-TR" dirty="0" smtClean="0"/>
              <a:t>Digital image representation</a:t>
            </a:r>
            <a:r>
              <a:rPr lang="tr-TR" altLang="tr-TR" dirty="0" smtClean="0"/>
              <a:t> (</a:t>
            </a:r>
            <a:r>
              <a:rPr lang="tr-TR" altLang="tr-TR" dirty="0" err="1" smtClean="0"/>
              <a:t>cont</a:t>
            </a:r>
            <a:r>
              <a:rPr lang="tr-TR" altLang="tr-TR" dirty="0" smtClean="0"/>
              <a:t>.)</a:t>
            </a:r>
            <a:endParaRPr lang="en-US" altLang="tr-TR" dirty="0" smtClean="0"/>
          </a:p>
        </p:txBody>
      </p:sp>
      <p:sp>
        <p:nvSpPr>
          <p:cNvPr id="15362" name="Rectangle 3"/>
          <p:cNvSpPr>
            <a:spLocks noGrp="1" noChangeArrowheads="1"/>
          </p:cNvSpPr>
          <p:nvPr>
            <p:ph sz="quarter" idx="1"/>
          </p:nvPr>
        </p:nvSpPr>
        <p:spPr>
          <a:xfrm>
            <a:off x="622299" y="1614487"/>
            <a:ext cx="8001000" cy="4724400"/>
          </a:xfrm>
        </p:spPr>
        <p:txBody>
          <a:bodyPr/>
          <a:lstStyle/>
          <a:p>
            <a:pPr eaLnBrk="1" hangingPunct="1"/>
            <a:r>
              <a:rPr lang="pt-BR" altLang="tr-TR" dirty="0" smtClean="0"/>
              <a:t>Mathematical notation</a:t>
            </a:r>
            <a:endParaRPr lang="en-US" altLang="tr-TR" dirty="0" smtClean="0"/>
          </a:p>
        </p:txBody>
      </p:sp>
      <p:pic>
        <p:nvPicPr>
          <p:cNvPr id="153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299" y="2897981"/>
            <a:ext cx="8069263" cy="215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99890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AutoShape 2"/>
          <p:cNvSpPr>
            <a:spLocks noGrp="1" noChangeArrowheads="1"/>
          </p:cNvSpPr>
          <p:nvPr>
            <p:ph type="title"/>
          </p:nvPr>
        </p:nvSpPr>
        <p:spPr/>
        <p:txBody>
          <a:bodyPr/>
          <a:lstStyle/>
          <a:p>
            <a:pPr eaLnBrk="1" hangingPunct="1"/>
            <a:r>
              <a:rPr lang="en-US" altLang="tr-TR" dirty="0" smtClean="0"/>
              <a:t>Digital image representation</a:t>
            </a:r>
            <a:r>
              <a:rPr lang="tr-TR" altLang="tr-TR" dirty="0" smtClean="0"/>
              <a:t> (</a:t>
            </a:r>
            <a:r>
              <a:rPr lang="tr-TR" altLang="tr-TR" dirty="0" err="1" smtClean="0"/>
              <a:t>cont</a:t>
            </a:r>
            <a:r>
              <a:rPr lang="tr-TR" altLang="tr-TR" dirty="0" smtClean="0"/>
              <a:t>.)</a:t>
            </a:r>
            <a:endParaRPr lang="en-US" altLang="tr-TR" dirty="0" smtClean="0"/>
          </a:p>
        </p:txBody>
      </p:sp>
      <p:sp>
        <p:nvSpPr>
          <p:cNvPr id="17410" name="Rectangle 3"/>
          <p:cNvSpPr>
            <a:spLocks noGrp="1" noChangeArrowheads="1"/>
          </p:cNvSpPr>
          <p:nvPr>
            <p:ph sz="quarter" idx="1"/>
          </p:nvPr>
        </p:nvSpPr>
        <p:spPr>
          <a:xfrm>
            <a:off x="685800" y="1752600"/>
            <a:ext cx="8001000" cy="4724400"/>
          </a:xfrm>
        </p:spPr>
        <p:txBody>
          <a:bodyPr/>
          <a:lstStyle/>
          <a:p>
            <a:pPr eaLnBrk="1" hangingPunct="1"/>
            <a:r>
              <a:rPr lang="pt-BR" altLang="tr-TR" dirty="0" smtClean="0"/>
              <a:t>MATLAB representation</a:t>
            </a:r>
            <a:endParaRPr lang="en-US" altLang="tr-TR" dirty="0" smtClean="0"/>
          </a:p>
        </p:txBody>
      </p:sp>
      <p:pic>
        <p:nvPicPr>
          <p:cNvPr id="174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9706" y="2743200"/>
            <a:ext cx="6122987"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195353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AutoShape 2"/>
          <p:cNvSpPr>
            <a:spLocks noGrp="1" noChangeArrowheads="1"/>
          </p:cNvSpPr>
          <p:nvPr>
            <p:ph type="title"/>
          </p:nvPr>
        </p:nvSpPr>
        <p:spPr/>
        <p:txBody>
          <a:bodyPr/>
          <a:lstStyle/>
          <a:p>
            <a:pPr eaLnBrk="1" hangingPunct="1"/>
            <a:r>
              <a:rPr lang="en-US" altLang="tr-TR" dirty="0" smtClean="0"/>
              <a:t>Digital image representation</a:t>
            </a:r>
            <a:r>
              <a:rPr lang="tr-TR" altLang="tr-TR" dirty="0" smtClean="0"/>
              <a:t> (</a:t>
            </a:r>
            <a:r>
              <a:rPr lang="tr-TR" altLang="tr-TR" dirty="0" err="1" smtClean="0"/>
              <a:t>cont</a:t>
            </a:r>
            <a:r>
              <a:rPr lang="tr-TR" altLang="tr-TR" dirty="0" smtClean="0"/>
              <a:t>.)</a:t>
            </a:r>
            <a:endParaRPr lang="en-US" altLang="tr-TR" dirty="0" smtClean="0"/>
          </a:p>
        </p:txBody>
      </p:sp>
      <p:sp>
        <p:nvSpPr>
          <p:cNvPr id="19458" name="Rectangle 3"/>
          <p:cNvSpPr>
            <a:spLocks noGrp="1" noChangeArrowheads="1"/>
          </p:cNvSpPr>
          <p:nvPr>
            <p:ph type="body" idx="1"/>
          </p:nvPr>
        </p:nvSpPr>
        <p:spPr>
          <a:xfrm>
            <a:off x="457200" y="1512888"/>
            <a:ext cx="8229600" cy="2133600"/>
          </a:xfrm>
        </p:spPr>
        <p:txBody>
          <a:bodyPr/>
          <a:lstStyle/>
          <a:p>
            <a:pPr algn="just" eaLnBrk="1" hangingPunct="1"/>
            <a:r>
              <a:rPr lang="en-US" altLang="tr-TR" sz="2400" dirty="0" smtClean="0"/>
              <a:t>Binary (1-bit) images </a:t>
            </a:r>
          </a:p>
          <a:p>
            <a:pPr lvl="1" algn="just" eaLnBrk="1" hangingPunct="1"/>
            <a:r>
              <a:rPr lang="en-US" altLang="tr-TR" sz="2000" dirty="0" smtClean="0"/>
              <a:t>2D array, one bit per pixel, a 0 </a:t>
            </a:r>
            <a:r>
              <a:rPr lang="en-US" altLang="tr-TR" sz="2000" i="1" dirty="0" smtClean="0"/>
              <a:t>usually </a:t>
            </a:r>
            <a:r>
              <a:rPr lang="en-US" altLang="tr-TR" sz="2000" dirty="0" smtClean="0"/>
              <a:t>means </a:t>
            </a:r>
            <a:r>
              <a:rPr lang="ja-JP" altLang="en-US" sz="2000" dirty="0" smtClean="0">
                <a:ea typeface="ヒラギノ角ゴ Pro W3" pitchFamily="2" charset="-128"/>
              </a:rPr>
              <a:t>“</a:t>
            </a:r>
            <a:r>
              <a:rPr lang="en-US" altLang="ja-JP" sz="2000" dirty="0" smtClean="0"/>
              <a:t>black</a:t>
            </a:r>
            <a:r>
              <a:rPr lang="ja-JP" altLang="en-US" sz="2000" dirty="0" smtClean="0"/>
              <a:t>”</a:t>
            </a:r>
            <a:r>
              <a:rPr lang="en-US" altLang="ja-JP" sz="2000" dirty="0" smtClean="0"/>
              <a:t> and a 1 means </a:t>
            </a:r>
            <a:r>
              <a:rPr lang="ja-JP" altLang="en-US" sz="2000" dirty="0" smtClean="0">
                <a:ea typeface="ヒラギノ角ゴ Pro W3" pitchFamily="2" charset="-128"/>
              </a:rPr>
              <a:t>“</a:t>
            </a:r>
            <a:r>
              <a:rPr lang="en-US" altLang="ja-JP" sz="2000" dirty="0" smtClean="0"/>
              <a:t>white</a:t>
            </a:r>
            <a:r>
              <a:rPr lang="ja-JP" altLang="en-US" sz="2000" dirty="0" smtClean="0"/>
              <a:t>”</a:t>
            </a:r>
            <a:r>
              <a:rPr lang="en-US" altLang="ja-JP" sz="2000" dirty="0" smtClean="0"/>
              <a:t>.</a:t>
            </a:r>
          </a:p>
          <a:p>
            <a:pPr lvl="1" algn="just" eaLnBrk="1" hangingPunct="1"/>
            <a:r>
              <a:rPr lang="en-US" altLang="tr-TR" sz="2000" dirty="0" smtClean="0"/>
              <a:t>In MATLAB: binary images are represented using a </a:t>
            </a:r>
            <a:r>
              <a:rPr lang="en-US" altLang="tr-TR" sz="2000" b="1" dirty="0" smtClean="0">
                <a:latin typeface="Courier New" panose="02070309020205020404" pitchFamily="49" charset="0"/>
                <a:cs typeface="Courier New" panose="02070309020205020404" pitchFamily="49" charset="0"/>
              </a:rPr>
              <a:t>logical</a:t>
            </a:r>
            <a:r>
              <a:rPr lang="en-US" altLang="tr-TR" sz="2000" dirty="0" smtClean="0"/>
              <a:t> array of 0s and 1s. </a:t>
            </a:r>
          </a:p>
        </p:txBody>
      </p:sp>
      <p:pic>
        <p:nvPicPr>
          <p:cNvPr id="194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402013"/>
            <a:ext cx="6572250" cy="277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939025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AutoShape 2"/>
          <p:cNvSpPr>
            <a:spLocks noGrp="1" noChangeArrowheads="1"/>
          </p:cNvSpPr>
          <p:nvPr>
            <p:ph type="title"/>
          </p:nvPr>
        </p:nvSpPr>
        <p:spPr/>
        <p:txBody>
          <a:bodyPr/>
          <a:lstStyle/>
          <a:p>
            <a:pPr eaLnBrk="1" hangingPunct="1"/>
            <a:r>
              <a:rPr lang="en-US" altLang="tr-TR" dirty="0" smtClean="0"/>
              <a:t>Digital image representation</a:t>
            </a:r>
            <a:r>
              <a:rPr lang="tr-TR" altLang="tr-TR" dirty="0" smtClean="0"/>
              <a:t> (</a:t>
            </a:r>
            <a:r>
              <a:rPr lang="tr-TR" altLang="tr-TR" dirty="0" err="1" smtClean="0"/>
              <a:t>cont</a:t>
            </a:r>
            <a:r>
              <a:rPr lang="tr-TR" altLang="tr-TR" dirty="0" smtClean="0"/>
              <a:t>.)</a:t>
            </a:r>
            <a:endParaRPr lang="en-US" altLang="tr-TR" dirty="0" smtClean="0"/>
          </a:p>
        </p:txBody>
      </p:sp>
      <p:sp>
        <p:nvSpPr>
          <p:cNvPr id="21506" name="Rectangle 3"/>
          <p:cNvSpPr>
            <a:spLocks noGrp="1" noChangeArrowheads="1"/>
          </p:cNvSpPr>
          <p:nvPr>
            <p:ph type="body" idx="1"/>
          </p:nvPr>
        </p:nvSpPr>
        <p:spPr>
          <a:xfrm>
            <a:off x="457200" y="1443038"/>
            <a:ext cx="7772400" cy="2209800"/>
          </a:xfrm>
        </p:spPr>
        <p:txBody>
          <a:bodyPr/>
          <a:lstStyle/>
          <a:p>
            <a:pPr algn="just" eaLnBrk="1" hangingPunct="1"/>
            <a:r>
              <a:rPr lang="en-US" altLang="tr-TR" sz="2400" dirty="0" smtClean="0"/>
              <a:t>Gray-level (8-bit) images</a:t>
            </a:r>
          </a:p>
          <a:p>
            <a:pPr lvl="1" algn="just" eaLnBrk="1" hangingPunct="1"/>
            <a:r>
              <a:rPr lang="en-US" altLang="tr-TR" sz="2000" dirty="0" smtClean="0"/>
              <a:t>2D array, 8 bits per pixel, a 0 usually means </a:t>
            </a:r>
            <a:r>
              <a:rPr lang="ja-JP" altLang="en-US" sz="2000" dirty="0" smtClean="0">
                <a:ea typeface="ヒラギノ角ゴ Pro W3" pitchFamily="2" charset="-128"/>
              </a:rPr>
              <a:t>“</a:t>
            </a:r>
            <a:r>
              <a:rPr lang="en-US" altLang="ja-JP" sz="2000" dirty="0" smtClean="0"/>
              <a:t>black</a:t>
            </a:r>
            <a:r>
              <a:rPr lang="ja-JP" altLang="en-US" sz="2000" dirty="0" smtClean="0"/>
              <a:t>”</a:t>
            </a:r>
            <a:r>
              <a:rPr lang="en-US" altLang="ja-JP" sz="2000" dirty="0" smtClean="0"/>
              <a:t> and a 255 means </a:t>
            </a:r>
            <a:r>
              <a:rPr lang="ja-JP" altLang="en-US" sz="2000" dirty="0" smtClean="0">
                <a:ea typeface="ヒラギノ角ゴ Pro W3" pitchFamily="2" charset="-128"/>
              </a:rPr>
              <a:t>“</a:t>
            </a:r>
            <a:r>
              <a:rPr lang="en-US" altLang="ja-JP" sz="2000" dirty="0" smtClean="0"/>
              <a:t>white</a:t>
            </a:r>
            <a:r>
              <a:rPr lang="ja-JP" altLang="en-US" sz="2000" dirty="0" smtClean="0"/>
              <a:t>”</a:t>
            </a:r>
            <a:r>
              <a:rPr lang="en-US" altLang="ja-JP" sz="2000" dirty="0" smtClean="0"/>
              <a:t>.</a:t>
            </a:r>
          </a:p>
          <a:p>
            <a:pPr lvl="1" algn="just" eaLnBrk="1" hangingPunct="1"/>
            <a:r>
              <a:rPr lang="en-US" altLang="tr-TR" sz="2000" dirty="0" smtClean="0"/>
              <a:t>In MATLAB: intensity images can be represented using different data types (or classes): </a:t>
            </a:r>
            <a:r>
              <a:rPr lang="en-US" altLang="tr-TR" sz="2000" b="1" dirty="0" smtClean="0">
                <a:latin typeface="Courier New" panose="02070309020205020404" pitchFamily="49" charset="0"/>
                <a:cs typeface="Courier New" panose="02070309020205020404" pitchFamily="49" charset="0"/>
              </a:rPr>
              <a:t>uint8</a:t>
            </a:r>
            <a:r>
              <a:rPr lang="en-US" altLang="tr-TR" sz="2000" dirty="0" smtClean="0"/>
              <a:t>, </a:t>
            </a:r>
            <a:r>
              <a:rPr lang="en-US" altLang="tr-TR" sz="2000" b="1" dirty="0" smtClean="0">
                <a:latin typeface="Courier New" panose="02070309020205020404" pitchFamily="49" charset="0"/>
                <a:cs typeface="Courier New" panose="02070309020205020404" pitchFamily="49" charset="0"/>
              </a:rPr>
              <a:t>uint16</a:t>
            </a:r>
            <a:r>
              <a:rPr lang="en-US" altLang="tr-TR" sz="2000" dirty="0" smtClean="0"/>
              <a:t>, or </a:t>
            </a:r>
            <a:r>
              <a:rPr lang="en-US" altLang="tr-TR" sz="2000" b="1" dirty="0" smtClean="0">
                <a:latin typeface="Courier New" panose="02070309020205020404" pitchFamily="49" charset="0"/>
                <a:cs typeface="Courier New" panose="02070309020205020404" pitchFamily="49" charset="0"/>
              </a:rPr>
              <a:t>double</a:t>
            </a:r>
            <a:r>
              <a:rPr lang="en-US" altLang="tr-TR" sz="2000" dirty="0" smtClean="0"/>
              <a:t>. </a:t>
            </a:r>
          </a:p>
        </p:txBody>
      </p:sp>
      <p:pic>
        <p:nvPicPr>
          <p:cNvPr id="21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968" y="3267075"/>
            <a:ext cx="6748463"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816398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AutoShape 2"/>
          <p:cNvSpPr>
            <a:spLocks noGrp="1" noChangeArrowheads="1"/>
          </p:cNvSpPr>
          <p:nvPr>
            <p:ph type="title"/>
          </p:nvPr>
        </p:nvSpPr>
        <p:spPr/>
        <p:txBody>
          <a:bodyPr/>
          <a:lstStyle/>
          <a:p>
            <a:pPr eaLnBrk="1" hangingPunct="1"/>
            <a:r>
              <a:rPr lang="en-US" altLang="tr-TR" dirty="0" smtClean="0"/>
              <a:t>Digital image representation</a:t>
            </a:r>
            <a:r>
              <a:rPr lang="tr-TR" altLang="tr-TR" dirty="0" smtClean="0"/>
              <a:t> (</a:t>
            </a:r>
            <a:r>
              <a:rPr lang="tr-TR" altLang="tr-TR" dirty="0" err="1" smtClean="0"/>
              <a:t>cont</a:t>
            </a:r>
            <a:r>
              <a:rPr lang="tr-TR" altLang="tr-TR" dirty="0" smtClean="0"/>
              <a:t>.)</a:t>
            </a:r>
            <a:endParaRPr lang="en-US" altLang="tr-TR" dirty="0" smtClean="0"/>
          </a:p>
        </p:txBody>
      </p:sp>
      <p:sp>
        <p:nvSpPr>
          <p:cNvPr id="23554" name="Rectangle 3"/>
          <p:cNvSpPr>
            <a:spLocks noGrp="1" noChangeArrowheads="1"/>
          </p:cNvSpPr>
          <p:nvPr>
            <p:ph type="body" idx="1"/>
          </p:nvPr>
        </p:nvSpPr>
        <p:spPr/>
        <p:txBody>
          <a:bodyPr/>
          <a:lstStyle/>
          <a:p>
            <a:pPr algn="just" eaLnBrk="1" hangingPunct="1"/>
            <a:r>
              <a:rPr lang="en-US" altLang="tr-TR" dirty="0" smtClean="0"/>
              <a:t>Color images </a:t>
            </a:r>
          </a:p>
          <a:p>
            <a:pPr lvl="1" algn="just" eaLnBrk="1" hangingPunct="1"/>
            <a:r>
              <a:rPr lang="en-US" altLang="tr-TR" b="1" dirty="0" smtClean="0"/>
              <a:t>RGB representation</a:t>
            </a:r>
            <a:r>
              <a:rPr lang="en-US" altLang="tr-TR" dirty="0" smtClean="0"/>
              <a:t>: each pixel is usually represented by a 24-bit number containing the amount of its Red (R), Green (G), and Blue (B) components </a:t>
            </a:r>
          </a:p>
          <a:p>
            <a:pPr lvl="1" algn="just" eaLnBrk="1" hangingPunct="1"/>
            <a:endParaRPr lang="en-US" altLang="tr-TR" b="1" dirty="0" smtClean="0"/>
          </a:p>
          <a:p>
            <a:pPr lvl="1" algn="just" eaLnBrk="1" hangingPunct="1"/>
            <a:r>
              <a:rPr lang="en-US" altLang="tr-TR" b="1" dirty="0" smtClean="0"/>
              <a:t>Indexed representation</a:t>
            </a:r>
            <a:r>
              <a:rPr lang="en-US" altLang="tr-TR" dirty="0" smtClean="0"/>
              <a:t>: a 2D array contains indices to a color palette (or look-up table, LUT). </a:t>
            </a:r>
          </a:p>
        </p:txBody>
      </p:sp>
      <p:sp>
        <p:nvSpPr>
          <p:cNvPr id="6" name="Footer Placeholder 5"/>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410288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AutoShape 2"/>
          <p:cNvSpPr>
            <a:spLocks noGrp="1" noChangeArrowheads="1"/>
          </p:cNvSpPr>
          <p:nvPr>
            <p:ph type="title"/>
          </p:nvPr>
        </p:nvSpPr>
        <p:spPr/>
        <p:txBody>
          <a:bodyPr/>
          <a:lstStyle/>
          <a:p>
            <a:pPr eaLnBrk="1" hangingPunct="1"/>
            <a:r>
              <a:rPr lang="en-US" altLang="tr-TR" dirty="0" smtClean="0"/>
              <a:t>Digital image representation</a:t>
            </a:r>
            <a:r>
              <a:rPr lang="tr-TR" altLang="tr-TR" dirty="0" smtClean="0"/>
              <a:t> (</a:t>
            </a:r>
            <a:r>
              <a:rPr lang="tr-TR" altLang="tr-TR" dirty="0" err="1" smtClean="0"/>
              <a:t>cont</a:t>
            </a:r>
            <a:r>
              <a:rPr lang="tr-TR" altLang="tr-TR" dirty="0" smtClean="0"/>
              <a:t>.)</a:t>
            </a:r>
            <a:endParaRPr lang="en-US" altLang="tr-TR" dirty="0" smtClean="0"/>
          </a:p>
        </p:txBody>
      </p:sp>
      <p:sp>
        <p:nvSpPr>
          <p:cNvPr id="25602" name="Rectangle 3"/>
          <p:cNvSpPr>
            <a:spLocks noGrp="1" noChangeArrowheads="1"/>
          </p:cNvSpPr>
          <p:nvPr>
            <p:ph type="body" idx="1"/>
          </p:nvPr>
        </p:nvSpPr>
        <p:spPr>
          <a:xfrm>
            <a:off x="457200" y="1676400"/>
            <a:ext cx="1676400" cy="2362200"/>
          </a:xfrm>
        </p:spPr>
        <p:txBody>
          <a:bodyPr/>
          <a:lstStyle/>
          <a:p>
            <a:pPr eaLnBrk="1" hangingPunct="1"/>
            <a:r>
              <a:rPr lang="en-US" altLang="tr-TR" dirty="0" smtClean="0"/>
              <a:t>24-bit (true color) RGB images </a:t>
            </a:r>
          </a:p>
        </p:txBody>
      </p:sp>
      <p:pic>
        <p:nvPicPr>
          <p:cNvPr id="2560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446213"/>
            <a:ext cx="6729413" cy="496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809942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AutoShape 2"/>
          <p:cNvSpPr>
            <a:spLocks noGrp="1" noChangeArrowheads="1"/>
          </p:cNvSpPr>
          <p:nvPr>
            <p:ph type="title"/>
          </p:nvPr>
        </p:nvSpPr>
        <p:spPr/>
        <p:txBody>
          <a:bodyPr/>
          <a:lstStyle/>
          <a:p>
            <a:pPr eaLnBrk="1" hangingPunct="1"/>
            <a:r>
              <a:rPr lang="en-US" altLang="tr-TR" dirty="0" smtClean="0"/>
              <a:t>Digital image representation</a:t>
            </a:r>
            <a:r>
              <a:rPr lang="tr-TR" altLang="tr-TR" dirty="0" smtClean="0"/>
              <a:t> (</a:t>
            </a:r>
            <a:r>
              <a:rPr lang="tr-TR" altLang="tr-TR" dirty="0" err="1" smtClean="0"/>
              <a:t>cont</a:t>
            </a:r>
            <a:r>
              <a:rPr lang="tr-TR" altLang="tr-TR" dirty="0" smtClean="0"/>
              <a:t>.)</a:t>
            </a:r>
            <a:endParaRPr lang="en-US" altLang="tr-TR" dirty="0" smtClean="0"/>
          </a:p>
        </p:txBody>
      </p:sp>
      <p:sp>
        <p:nvSpPr>
          <p:cNvPr id="27650" name="Rectangle 3"/>
          <p:cNvSpPr>
            <a:spLocks noGrp="1" noChangeArrowheads="1"/>
          </p:cNvSpPr>
          <p:nvPr>
            <p:ph type="body" idx="1"/>
          </p:nvPr>
        </p:nvSpPr>
        <p:spPr/>
        <p:txBody>
          <a:bodyPr/>
          <a:lstStyle/>
          <a:p>
            <a:pPr eaLnBrk="1" hangingPunct="1"/>
            <a:r>
              <a:rPr lang="en-US" altLang="tr-TR" smtClean="0"/>
              <a:t>Indexed color images </a:t>
            </a:r>
          </a:p>
        </p:txBody>
      </p:sp>
      <p:pic>
        <p:nvPicPr>
          <p:cNvPr id="276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286000"/>
            <a:ext cx="79248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470847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33400" y="214313"/>
            <a:ext cx="8410575" cy="1462087"/>
          </a:xfrm>
        </p:spPr>
        <p:txBody>
          <a:bodyPr/>
          <a:lstStyle/>
          <a:p>
            <a:pPr eaLnBrk="1" hangingPunct="1"/>
            <a:r>
              <a:rPr lang="tr-TR" altLang="tr-TR" dirty="0" smtClean="0"/>
              <a:t>A </a:t>
            </a:r>
            <a:r>
              <a:rPr lang="tr-TR" altLang="tr-TR" dirty="0" err="1" smtClean="0"/>
              <a:t>simple</a:t>
            </a:r>
            <a:r>
              <a:rPr lang="tr-TR" altLang="tr-TR" dirty="0" smtClean="0"/>
              <a:t> </a:t>
            </a:r>
            <a:r>
              <a:rPr lang="tr-TR" altLang="tr-TR" dirty="0" err="1" smtClean="0"/>
              <a:t>image</a:t>
            </a:r>
            <a:r>
              <a:rPr lang="tr-TR" altLang="tr-TR" dirty="0" smtClean="0"/>
              <a:t> </a:t>
            </a:r>
            <a:r>
              <a:rPr lang="tr-TR" altLang="tr-TR" dirty="0" err="1" smtClean="0"/>
              <a:t>formation</a:t>
            </a:r>
            <a:r>
              <a:rPr lang="tr-TR" altLang="tr-TR" dirty="0" smtClean="0"/>
              <a:t> model</a:t>
            </a:r>
          </a:p>
        </p:txBody>
      </p:sp>
      <p:pic>
        <p:nvPicPr>
          <p:cNvPr id="2662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143000"/>
            <a:ext cx="6840538"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93861680"/>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533400" y="1676400"/>
            <a:ext cx="8421688" cy="4456113"/>
          </a:xfrm>
          <a:noFill/>
        </p:spPr>
        <p:txBody>
          <a:bodyPr/>
          <a:lstStyle/>
          <a:p>
            <a:pPr algn="just" eaLnBrk="1" hangingPunct="1"/>
            <a:r>
              <a:rPr lang="tr-TR" altLang="tr-TR" sz="2400" dirty="0" smtClean="0"/>
              <a:t>An </a:t>
            </a:r>
            <a:r>
              <a:rPr lang="tr-TR" altLang="tr-TR" sz="2400" dirty="0" err="1" smtClean="0"/>
              <a:t>image</a:t>
            </a:r>
            <a:r>
              <a:rPr lang="tr-TR" altLang="tr-TR" sz="2400" dirty="0" smtClean="0"/>
              <a:t> is </a:t>
            </a:r>
            <a:r>
              <a:rPr lang="tr-TR" altLang="tr-TR" sz="2400" dirty="0" err="1" smtClean="0"/>
              <a:t>defined</a:t>
            </a:r>
            <a:r>
              <a:rPr lang="tr-TR" altLang="tr-TR" sz="2400" dirty="0" smtClean="0"/>
              <a:t> </a:t>
            </a:r>
            <a:r>
              <a:rPr lang="tr-TR" altLang="tr-TR" sz="2400" dirty="0" err="1" smtClean="0"/>
              <a:t>by</a:t>
            </a:r>
            <a:r>
              <a:rPr lang="tr-TR" altLang="tr-TR" sz="2400" dirty="0" smtClean="0"/>
              <a:t> a 2D </a:t>
            </a:r>
            <a:r>
              <a:rPr lang="tr-TR" altLang="tr-TR" sz="2400" dirty="0" err="1" smtClean="0"/>
              <a:t>function</a:t>
            </a:r>
            <a:r>
              <a:rPr lang="tr-TR" altLang="tr-TR" sz="2400" dirty="0" smtClean="0"/>
              <a:t> </a:t>
            </a:r>
            <a:r>
              <a:rPr lang="tr-TR" altLang="tr-TR" sz="2400" i="1" dirty="0" smtClean="0">
                <a:latin typeface="Times New Roman" panose="02020603050405020304" pitchFamily="18" charset="0"/>
              </a:rPr>
              <a:t>f</a:t>
            </a:r>
            <a:r>
              <a:rPr lang="tr-TR" altLang="tr-TR" sz="2400" dirty="0" smtClean="0">
                <a:latin typeface="Times New Roman" panose="02020603050405020304" pitchFamily="18" charset="0"/>
              </a:rPr>
              <a:t>(</a:t>
            </a:r>
            <a:r>
              <a:rPr lang="tr-TR" altLang="tr-TR" sz="2400" i="1" dirty="0" smtClean="0">
                <a:latin typeface="Times New Roman" panose="02020603050405020304" pitchFamily="18" charset="0"/>
              </a:rPr>
              <a:t>x</a:t>
            </a:r>
            <a:r>
              <a:rPr lang="tr-TR" altLang="tr-TR" sz="2400" dirty="0" smtClean="0">
                <a:latin typeface="Times New Roman" panose="02020603050405020304" pitchFamily="18" charset="0"/>
              </a:rPr>
              <a:t>, </a:t>
            </a:r>
            <a:r>
              <a:rPr lang="tr-TR" altLang="tr-TR" sz="2400" i="1" dirty="0" smtClean="0">
                <a:latin typeface="Times New Roman" panose="02020603050405020304" pitchFamily="18" charset="0"/>
              </a:rPr>
              <a:t>y</a:t>
            </a:r>
            <a:r>
              <a:rPr lang="tr-TR" altLang="tr-TR" sz="2400" dirty="0" smtClean="0">
                <a:latin typeface="Times New Roman" panose="02020603050405020304" pitchFamily="18" charset="0"/>
              </a:rPr>
              <a:t>)</a:t>
            </a:r>
            <a:r>
              <a:rPr lang="tr-TR" altLang="tr-TR" sz="2400" dirty="0" smtClean="0"/>
              <a:t>  </a:t>
            </a:r>
            <a:r>
              <a:rPr lang="tr-TR" altLang="tr-TR" sz="2400" dirty="0" err="1" smtClean="0"/>
              <a:t>where</a:t>
            </a:r>
            <a:r>
              <a:rPr lang="tr-TR" altLang="tr-TR" sz="2400" dirty="0" smtClean="0"/>
              <a:t> </a:t>
            </a:r>
            <a:r>
              <a:rPr lang="tr-TR" altLang="tr-TR" sz="2400" dirty="0" smtClean="0">
                <a:latin typeface="Times New Roman" panose="02020603050405020304" pitchFamily="18" charset="0"/>
              </a:rPr>
              <a:t>(</a:t>
            </a:r>
            <a:r>
              <a:rPr lang="tr-TR" altLang="tr-TR" sz="2400" i="1" dirty="0" smtClean="0">
                <a:latin typeface="Times New Roman" panose="02020603050405020304" pitchFamily="18" charset="0"/>
              </a:rPr>
              <a:t>x</a:t>
            </a:r>
            <a:r>
              <a:rPr lang="tr-TR" altLang="tr-TR" sz="2400" dirty="0" smtClean="0">
                <a:latin typeface="Times New Roman" panose="02020603050405020304" pitchFamily="18" charset="0"/>
              </a:rPr>
              <a:t>, </a:t>
            </a:r>
            <a:r>
              <a:rPr lang="tr-TR" altLang="tr-TR" sz="2400" i="1" dirty="0" smtClean="0">
                <a:latin typeface="Times New Roman" panose="02020603050405020304" pitchFamily="18" charset="0"/>
              </a:rPr>
              <a:t>y</a:t>
            </a:r>
            <a:r>
              <a:rPr lang="tr-TR" altLang="tr-TR" sz="2400" dirty="0" smtClean="0">
                <a:latin typeface="Times New Roman" panose="02020603050405020304" pitchFamily="18" charset="0"/>
              </a:rPr>
              <a:t>)</a:t>
            </a:r>
            <a:r>
              <a:rPr lang="tr-TR" altLang="tr-TR" sz="2400" dirty="0" smtClean="0"/>
              <a:t> </a:t>
            </a:r>
            <a:r>
              <a:rPr lang="tr-TR" altLang="tr-TR" sz="2400" dirty="0" err="1" smtClean="0"/>
              <a:t>represents</a:t>
            </a:r>
            <a:r>
              <a:rPr lang="tr-TR" altLang="tr-TR" sz="2400" dirty="0" smtClean="0"/>
              <a:t> </a:t>
            </a:r>
            <a:r>
              <a:rPr lang="tr-TR" altLang="tr-TR" sz="2400" dirty="0" err="1" smtClean="0"/>
              <a:t>the</a:t>
            </a:r>
            <a:r>
              <a:rPr lang="tr-TR" altLang="tr-TR" sz="2400" dirty="0" smtClean="0"/>
              <a:t> </a:t>
            </a:r>
            <a:r>
              <a:rPr lang="tr-TR" altLang="tr-TR" sz="2400" dirty="0" err="1" smtClean="0"/>
              <a:t>spatial</a:t>
            </a:r>
            <a:r>
              <a:rPr lang="tr-TR" altLang="tr-TR" sz="2400" dirty="0" smtClean="0"/>
              <a:t> </a:t>
            </a:r>
            <a:r>
              <a:rPr lang="tr-TR" altLang="tr-TR" sz="2400" dirty="0" err="1" smtClean="0"/>
              <a:t>coordinates</a:t>
            </a:r>
            <a:r>
              <a:rPr lang="tr-TR" altLang="tr-TR" sz="2400" dirty="0" smtClean="0"/>
              <a:t>.</a:t>
            </a:r>
          </a:p>
          <a:p>
            <a:pPr marL="0" indent="0" algn="just" eaLnBrk="1" hangingPunct="1">
              <a:buNone/>
            </a:pPr>
            <a:r>
              <a:rPr lang="tr-TR" altLang="tr-TR" sz="2400" dirty="0" smtClean="0">
                <a:latin typeface="Times New Roman" panose="02020603050405020304" pitchFamily="18" charset="0"/>
              </a:rPr>
              <a:t>	</a:t>
            </a:r>
          </a:p>
          <a:p>
            <a:pPr marL="0" indent="0" algn="just" eaLnBrk="1" hangingPunct="1">
              <a:buNone/>
            </a:pPr>
            <a:r>
              <a:rPr lang="tr-TR" altLang="tr-TR" sz="2400" dirty="0">
                <a:latin typeface="Times New Roman" panose="02020603050405020304" pitchFamily="18" charset="0"/>
              </a:rPr>
              <a:t>	</a:t>
            </a:r>
            <a:r>
              <a:rPr lang="tr-TR" altLang="tr-TR" sz="2400" dirty="0" smtClean="0">
                <a:latin typeface="Times New Roman" panose="02020603050405020304" pitchFamily="18" charset="0"/>
              </a:rPr>
              <a:t>0 &lt; </a:t>
            </a:r>
            <a:r>
              <a:rPr lang="tr-TR" altLang="tr-TR" sz="2400" i="1" dirty="0" smtClean="0">
                <a:latin typeface="Times New Roman" panose="02020603050405020304" pitchFamily="18" charset="0"/>
              </a:rPr>
              <a:t>f</a:t>
            </a:r>
            <a:r>
              <a:rPr lang="tr-TR" altLang="tr-TR" sz="2400" dirty="0" smtClean="0">
                <a:latin typeface="Times New Roman" panose="02020603050405020304" pitchFamily="18" charset="0"/>
              </a:rPr>
              <a:t>(</a:t>
            </a:r>
            <a:r>
              <a:rPr lang="tr-TR" altLang="tr-TR" sz="2400" i="1" dirty="0" smtClean="0">
                <a:latin typeface="Times New Roman" panose="02020603050405020304" pitchFamily="18" charset="0"/>
              </a:rPr>
              <a:t>x</a:t>
            </a:r>
            <a:r>
              <a:rPr lang="tr-TR" altLang="tr-TR" sz="2400" dirty="0" smtClean="0">
                <a:latin typeface="Times New Roman" panose="02020603050405020304" pitchFamily="18" charset="0"/>
              </a:rPr>
              <a:t>, </a:t>
            </a:r>
            <a:r>
              <a:rPr lang="tr-TR" altLang="tr-TR" sz="2400" i="1" dirty="0" smtClean="0">
                <a:latin typeface="Times New Roman" panose="02020603050405020304" pitchFamily="18" charset="0"/>
              </a:rPr>
              <a:t>y</a:t>
            </a:r>
            <a:r>
              <a:rPr lang="tr-TR" altLang="tr-TR" sz="2400" dirty="0" smtClean="0">
                <a:latin typeface="Times New Roman" panose="02020603050405020304" pitchFamily="18" charset="0"/>
              </a:rPr>
              <a:t>) &lt; </a:t>
            </a:r>
            <a:r>
              <a:rPr lang="tr-TR" altLang="tr-TR" sz="2400" dirty="0" smtClean="0">
                <a:latin typeface="Times New Roman" panose="02020603050405020304" pitchFamily="18" charset="0"/>
                <a:cs typeface="Tahoma" panose="020B0604030504040204" pitchFamily="34" charset="0"/>
              </a:rPr>
              <a:t>∞</a:t>
            </a:r>
          </a:p>
          <a:p>
            <a:pPr algn="just" eaLnBrk="1" hangingPunct="1"/>
            <a:endParaRPr lang="tr-TR" altLang="tr-TR" sz="2400" dirty="0" smtClean="0">
              <a:cs typeface="Tahoma" panose="020B0604030504040204" pitchFamily="34" charset="0"/>
            </a:endParaRPr>
          </a:p>
          <a:p>
            <a:pPr algn="just" eaLnBrk="1" hangingPunct="1"/>
            <a:r>
              <a:rPr lang="tr-TR" altLang="tr-TR" sz="2400" dirty="0" err="1" smtClean="0">
                <a:cs typeface="Tahoma" panose="020B0604030504040204" pitchFamily="34" charset="0"/>
              </a:rPr>
              <a:t>The</a:t>
            </a:r>
            <a:r>
              <a:rPr lang="tr-TR" altLang="tr-TR" sz="2400" dirty="0" smtClean="0">
                <a:cs typeface="Tahoma" panose="020B0604030504040204" pitchFamily="34" charset="0"/>
              </a:rPr>
              <a:t> </a:t>
            </a:r>
            <a:r>
              <a:rPr lang="tr-TR" altLang="tr-TR" sz="2400" dirty="0" err="1" smtClean="0">
                <a:cs typeface="Tahoma" panose="020B0604030504040204" pitchFamily="34" charset="0"/>
              </a:rPr>
              <a:t>function</a:t>
            </a:r>
            <a:r>
              <a:rPr lang="tr-TR" altLang="tr-TR" sz="2400" dirty="0" smtClean="0">
                <a:latin typeface="Times New Roman" panose="02020603050405020304" pitchFamily="18" charset="0"/>
                <a:cs typeface="Tahoma" panose="020B0604030504040204" pitchFamily="34" charset="0"/>
              </a:rPr>
              <a:t> </a:t>
            </a:r>
            <a:r>
              <a:rPr lang="tr-TR" altLang="tr-TR" sz="2400" i="1" dirty="0" smtClean="0">
                <a:latin typeface="Times New Roman" panose="02020603050405020304" pitchFamily="18" charset="0"/>
                <a:cs typeface="Tahoma" panose="020B0604030504040204" pitchFamily="34" charset="0"/>
              </a:rPr>
              <a:t>f</a:t>
            </a:r>
            <a:r>
              <a:rPr lang="tr-TR" altLang="tr-TR" sz="2400" dirty="0" smtClean="0">
                <a:latin typeface="Times New Roman" panose="02020603050405020304" pitchFamily="18" charset="0"/>
                <a:cs typeface="Tahoma" panose="020B0604030504040204" pitchFamily="34" charset="0"/>
              </a:rPr>
              <a:t> </a:t>
            </a:r>
            <a:r>
              <a:rPr lang="tr-TR" altLang="tr-TR" sz="2400" dirty="0" smtClean="0">
                <a:cs typeface="Tahoma" panose="020B0604030504040204" pitchFamily="34" charset="0"/>
              </a:rPr>
              <a:t>is </a:t>
            </a:r>
            <a:r>
              <a:rPr lang="tr-TR" altLang="tr-TR" sz="2400" dirty="0" err="1" smtClean="0">
                <a:cs typeface="Tahoma" panose="020B0604030504040204" pitchFamily="34" charset="0"/>
              </a:rPr>
              <a:t>defined</a:t>
            </a:r>
            <a:r>
              <a:rPr lang="tr-TR" altLang="tr-TR" sz="2400" dirty="0" smtClean="0">
                <a:cs typeface="Tahoma" panose="020B0604030504040204" pitchFamily="34" charset="0"/>
              </a:rPr>
              <a:t> </a:t>
            </a:r>
            <a:r>
              <a:rPr lang="tr-TR" altLang="tr-TR" sz="2400" dirty="0" err="1" smtClean="0">
                <a:cs typeface="Tahoma" panose="020B0604030504040204" pitchFamily="34" charset="0"/>
              </a:rPr>
              <a:t>by</a:t>
            </a:r>
            <a:r>
              <a:rPr lang="tr-TR" altLang="tr-TR" sz="2400" dirty="0" smtClean="0">
                <a:cs typeface="Tahoma" panose="020B0604030504040204" pitchFamily="34" charset="0"/>
              </a:rPr>
              <a:t> </a:t>
            </a:r>
            <a:r>
              <a:rPr lang="tr-TR" altLang="tr-TR" sz="2400" dirty="0" err="1" smtClean="0">
                <a:cs typeface="Tahoma" panose="020B0604030504040204" pitchFamily="34" charset="0"/>
              </a:rPr>
              <a:t>the</a:t>
            </a:r>
            <a:r>
              <a:rPr lang="tr-TR" altLang="tr-TR" sz="2400" dirty="0" smtClean="0">
                <a:cs typeface="Tahoma" panose="020B0604030504040204" pitchFamily="34" charset="0"/>
              </a:rPr>
              <a:t> </a:t>
            </a:r>
            <a:r>
              <a:rPr lang="tr-TR" altLang="tr-TR" sz="2400" dirty="0" err="1" smtClean="0">
                <a:cs typeface="Tahoma" panose="020B0604030504040204" pitchFamily="34" charset="0"/>
              </a:rPr>
              <a:t>source</a:t>
            </a:r>
            <a:r>
              <a:rPr lang="tr-TR" altLang="tr-TR" sz="2400" dirty="0" smtClean="0">
                <a:cs typeface="Tahoma" panose="020B0604030504040204" pitchFamily="34" charset="0"/>
              </a:rPr>
              <a:t> </a:t>
            </a:r>
            <a:r>
              <a:rPr lang="tr-TR" altLang="tr-TR" sz="2400" dirty="0" err="1" smtClean="0">
                <a:cs typeface="Tahoma" panose="020B0604030504040204" pitchFamily="34" charset="0"/>
              </a:rPr>
              <a:t>illumination</a:t>
            </a:r>
            <a:r>
              <a:rPr lang="tr-TR" altLang="tr-TR" sz="2400" dirty="0" smtClean="0">
                <a:latin typeface="Times New Roman" panose="02020603050405020304" pitchFamily="18" charset="0"/>
                <a:cs typeface="Tahoma" panose="020B0604030504040204" pitchFamily="34" charset="0"/>
              </a:rPr>
              <a:t> (</a:t>
            </a:r>
            <a:r>
              <a:rPr lang="tr-TR" altLang="tr-TR" sz="2400" i="1" dirty="0" smtClean="0">
                <a:latin typeface="Times New Roman" panose="02020603050405020304" pitchFamily="18" charset="0"/>
                <a:cs typeface="Tahoma" panose="020B0604030504040204" pitchFamily="34" charset="0"/>
              </a:rPr>
              <a:t>i</a:t>
            </a:r>
            <a:r>
              <a:rPr lang="tr-TR" altLang="tr-TR" sz="2400" dirty="0" smtClean="0">
                <a:latin typeface="Times New Roman" panose="02020603050405020304" pitchFamily="18" charset="0"/>
                <a:cs typeface="Tahoma" panose="020B0604030504040204" pitchFamily="34" charset="0"/>
              </a:rPr>
              <a:t>) </a:t>
            </a:r>
            <a:r>
              <a:rPr lang="tr-TR" altLang="tr-TR" sz="2400" dirty="0" err="1" smtClean="0">
                <a:cs typeface="Tahoma" panose="020B0604030504040204" pitchFamily="34" charset="0"/>
              </a:rPr>
              <a:t>and</a:t>
            </a:r>
            <a:r>
              <a:rPr lang="tr-TR" altLang="tr-TR" sz="2400" dirty="0" smtClean="0">
                <a:cs typeface="Tahoma" panose="020B0604030504040204" pitchFamily="34" charset="0"/>
              </a:rPr>
              <a:t> </a:t>
            </a:r>
            <a:r>
              <a:rPr lang="tr-TR" altLang="tr-TR" sz="2400" dirty="0" err="1" smtClean="0">
                <a:cs typeface="Tahoma" panose="020B0604030504040204" pitchFamily="34" charset="0"/>
              </a:rPr>
              <a:t>reflectance</a:t>
            </a:r>
            <a:r>
              <a:rPr lang="tr-TR" altLang="tr-TR" sz="2400" dirty="0" smtClean="0">
                <a:latin typeface="Times New Roman" panose="02020603050405020304" pitchFamily="18" charset="0"/>
                <a:cs typeface="Tahoma" panose="020B0604030504040204" pitchFamily="34" charset="0"/>
              </a:rPr>
              <a:t> (</a:t>
            </a:r>
            <a:r>
              <a:rPr lang="tr-TR" altLang="tr-TR" sz="2400" i="1" dirty="0" smtClean="0">
                <a:latin typeface="Times New Roman" panose="02020603050405020304" pitchFamily="18" charset="0"/>
                <a:cs typeface="Tahoma" panose="020B0604030504040204" pitchFamily="34" charset="0"/>
              </a:rPr>
              <a:t>r</a:t>
            </a:r>
            <a:r>
              <a:rPr lang="tr-TR" altLang="tr-TR" sz="2400" dirty="0" smtClean="0">
                <a:latin typeface="Times New Roman" panose="02020603050405020304" pitchFamily="18" charset="0"/>
                <a:cs typeface="Tahoma" panose="020B0604030504040204" pitchFamily="34" charset="0"/>
              </a:rPr>
              <a:t>) </a:t>
            </a:r>
            <a:r>
              <a:rPr lang="tr-TR" altLang="tr-TR" sz="2400" dirty="0" err="1" smtClean="0">
                <a:cs typeface="Tahoma" panose="020B0604030504040204" pitchFamily="34" charset="0"/>
              </a:rPr>
              <a:t>components</a:t>
            </a:r>
            <a:r>
              <a:rPr lang="tr-TR" altLang="tr-TR" sz="2400" dirty="0" smtClean="0">
                <a:cs typeface="Tahoma" panose="020B0604030504040204" pitchFamily="34" charset="0"/>
              </a:rPr>
              <a:t> as</a:t>
            </a:r>
          </a:p>
          <a:p>
            <a:pPr algn="just" eaLnBrk="1" hangingPunct="1"/>
            <a:endParaRPr lang="tr-TR" altLang="tr-TR" sz="2400" dirty="0" smtClean="0">
              <a:cs typeface="Tahoma" panose="020B0604030504040204" pitchFamily="34" charset="0"/>
            </a:endParaRPr>
          </a:p>
          <a:p>
            <a:pPr algn="just" eaLnBrk="1" hangingPunct="1">
              <a:buFont typeface="Wingdings" panose="05000000000000000000" pitchFamily="2" charset="2"/>
              <a:buNone/>
            </a:pPr>
            <a:r>
              <a:rPr lang="tr-TR" altLang="tr-TR" sz="2400" dirty="0" smtClean="0">
                <a:cs typeface="Tahoma" panose="020B0604030504040204" pitchFamily="34" charset="0"/>
              </a:rPr>
              <a:t>	 </a:t>
            </a:r>
            <a:r>
              <a:rPr lang="tr-TR" altLang="tr-TR" sz="2400" i="1" dirty="0" smtClean="0">
                <a:latin typeface="Times New Roman" panose="02020603050405020304" pitchFamily="18" charset="0"/>
              </a:rPr>
              <a:t>f</a:t>
            </a:r>
            <a:r>
              <a:rPr lang="tr-TR" altLang="tr-TR" sz="2400" dirty="0" smtClean="0">
                <a:latin typeface="Times New Roman" panose="02020603050405020304" pitchFamily="18" charset="0"/>
              </a:rPr>
              <a:t>(</a:t>
            </a:r>
            <a:r>
              <a:rPr lang="tr-TR" altLang="tr-TR" sz="2400" i="1" dirty="0" smtClean="0">
                <a:latin typeface="Times New Roman" panose="02020603050405020304" pitchFamily="18" charset="0"/>
              </a:rPr>
              <a:t>x</a:t>
            </a:r>
            <a:r>
              <a:rPr lang="tr-TR" altLang="tr-TR" sz="2400" dirty="0" smtClean="0">
                <a:latin typeface="Times New Roman" panose="02020603050405020304" pitchFamily="18" charset="0"/>
              </a:rPr>
              <a:t>, </a:t>
            </a:r>
            <a:r>
              <a:rPr lang="tr-TR" altLang="tr-TR" sz="2400" i="1" dirty="0" smtClean="0">
                <a:latin typeface="Times New Roman" panose="02020603050405020304" pitchFamily="18" charset="0"/>
              </a:rPr>
              <a:t>y</a:t>
            </a:r>
            <a:r>
              <a:rPr lang="tr-TR" altLang="tr-TR" sz="2400" dirty="0" smtClean="0">
                <a:latin typeface="Times New Roman" panose="02020603050405020304" pitchFamily="18" charset="0"/>
              </a:rPr>
              <a:t>) = </a:t>
            </a:r>
            <a:r>
              <a:rPr lang="tr-TR" altLang="tr-TR" sz="2400" i="1" dirty="0" smtClean="0">
                <a:latin typeface="Times New Roman" panose="02020603050405020304" pitchFamily="18" charset="0"/>
              </a:rPr>
              <a:t>i</a:t>
            </a:r>
            <a:r>
              <a:rPr lang="tr-TR" altLang="tr-TR" sz="2400" dirty="0" smtClean="0">
                <a:latin typeface="Times New Roman" panose="02020603050405020304" pitchFamily="18" charset="0"/>
              </a:rPr>
              <a:t>(</a:t>
            </a:r>
            <a:r>
              <a:rPr lang="tr-TR" altLang="tr-TR" sz="2400" i="1" dirty="0" smtClean="0">
                <a:latin typeface="Times New Roman" panose="02020603050405020304" pitchFamily="18" charset="0"/>
              </a:rPr>
              <a:t>x</a:t>
            </a:r>
            <a:r>
              <a:rPr lang="tr-TR" altLang="tr-TR" sz="2400" dirty="0" smtClean="0">
                <a:latin typeface="Times New Roman" panose="02020603050405020304" pitchFamily="18" charset="0"/>
              </a:rPr>
              <a:t>, </a:t>
            </a:r>
            <a:r>
              <a:rPr lang="tr-TR" altLang="tr-TR" sz="2400" i="1" dirty="0" smtClean="0">
                <a:latin typeface="Times New Roman" panose="02020603050405020304" pitchFamily="18" charset="0"/>
              </a:rPr>
              <a:t>y</a:t>
            </a:r>
            <a:r>
              <a:rPr lang="tr-TR" altLang="tr-TR" sz="2400" dirty="0" smtClean="0">
                <a:latin typeface="Times New Roman" panose="02020603050405020304" pitchFamily="18" charset="0"/>
              </a:rPr>
              <a:t>) </a:t>
            </a:r>
            <a:r>
              <a:rPr lang="tr-TR" altLang="tr-TR" sz="2400" i="1" dirty="0" smtClean="0">
                <a:latin typeface="Times New Roman" panose="02020603050405020304" pitchFamily="18" charset="0"/>
              </a:rPr>
              <a:t>r</a:t>
            </a:r>
            <a:r>
              <a:rPr lang="tr-TR" altLang="tr-TR" sz="2400" dirty="0" smtClean="0">
                <a:latin typeface="Times New Roman" panose="02020603050405020304" pitchFamily="18" charset="0"/>
              </a:rPr>
              <a:t>(</a:t>
            </a:r>
            <a:r>
              <a:rPr lang="tr-TR" altLang="tr-TR" sz="2400" i="1" dirty="0" smtClean="0">
                <a:latin typeface="Times New Roman" panose="02020603050405020304" pitchFamily="18" charset="0"/>
              </a:rPr>
              <a:t>x</a:t>
            </a:r>
            <a:r>
              <a:rPr lang="tr-TR" altLang="tr-TR" sz="2400" dirty="0" smtClean="0">
                <a:latin typeface="Times New Roman" panose="02020603050405020304" pitchFamily="18" charset="0"/>
              </a:rPr>
              <a:t>, </a:t>
            </a:r>
            <a:r>
              <a:rPr lang="tr-TR" altLang="tr-TR" sz="2400" i="1" dirty="0" smtClean="0">
                <a:latin typeface="Times New Roman" panose="02020603050405020304" pitchFamily="18" charset="0"/>
              </a:rPr>
              <a:t>y</a:t>
            </a:r>
            <a:r>
              <a:rPr lang="tr-TR" altLang="tr-TR" sz="2400" dirty="0" smtClean="0">
                <a:latin typeface="Times New Roman" panose="02020603050405020304" pitchFamily="18" charset="0"/>
              </a:rPr>
              <a:t>) </a:t>
            </a:r>
          </a:p>
          <a:p>
            <a:pPr algn="just" eaLnBrk="1" hangingPunct="1">
              <a:buFont typeface="Wingdings" panose="05000000000000000000" pitchFamily="2" charset="2"/>
              <a:buNone/>
            </a:pPr>
            <a:r>
              <a:rPr lang="tr-TR" altLang="tr-TR" sz="2400" dirty="0" smtClean="0">
                <a:latin typeface="Times New Roman" panose="02020603050405020304" pitchFamily="18" charset="0"/>
              </a:rPr>
              <a:t>	</a:t>
            </a:r>
            <a:r>
              <a:rPr lang="tr-TR" altLang="tr-TR" sz="2400" dirty="0" err="1" smtClean="0">
                <a:latin typeface="Times New Roman" panose="02020603050405020304" pitchFamily="18" charset="0"/>
              </a:rPr>
              <a:t>where</a:t>
            </a:r>
            <a:r>
              <a:rPr lang="tr-TR" altLang="tr-TR" sz="2400" dirty="0" smtClean="0">
                <a:latin typeface="Times New Roman" panose="02020603050405020304" pitchFamily="18" charset="0"/>
              </a:rPr>
              <a:t> 0 &lt; </a:t>
            </a:r>
            <a:r>
              <a:rPr lang="tr-TR" altLang="tr-TR" sz="2400" i="1" dirty="0" smtClean="0">
                <a:latin typeface="Times New Roman" panose="02020603050405020304" pitchFamily="18" charset="0"/>
              </a:rPr>
              <a:t>i</a:t>
            </a:r>
            <a:r>
              <a:rPr lang="tr-TR" altLang="tr-TR" sz="2400" dirty="0" smtClean="0">
                <a:latin typeface="Times New Roman" panose="02020603050405020304" pitchFamily="18" charset="0"/>
              </a:rPr>
              <a:t>(</a:t>
            </a:r>
            <a:r>
              <a:rPr lang="tr-TR" altLang="tr-TR" sz="2400" i="1" dirty="0" smtClean="0">
                <a:latin typeface="Times New Roman" panose="02020603050405020304" pitchFamily="18" charset="0"/>
              </a:rPr>
              <a:t>x</a:t>
            </a:r>
            <a:r>
              <a:rPr lang="tr-TR" altLang="tr-TR" sz="2400" dirty="0" smtClean="0">
                <a:latin typeface="Times New Roman" panose="02020603050405020304" pitchFamily="18" charset="0"/>
              </a:rPr>
              <a:t>, </a:t>
            </a:r>
            <a:r>
              <a:rPr lang="tr-TR" altLang="tr-TR" sz="2400" i="1" dirty="0" smtClean="0">
                <a:latin typeface="Times New Roman" panose="02020603050405020304" pitchFamily="18" charset="0"/>
              </a:rPr>
              <a:t>y</a:t>
            </a:r>
            <a:r>
              <a:rPr lang="tr-TR" altLang="tr-TR" sz="2400" dirty="0" smtClean="0">
                <a:latin typeface="Times New Roman" panose="02020603050405020304" pitchFamily="18" charset="0"/>
              </a:rPr>
              <a:t>),  </a:t>
            </a:r>
            <a:r>
              <a:rPr lang="tr-TR" altLang="tr-TR" sz="2400" i="1" dirty="0" smtClean="0">
                <a:latin typeface="Times New Roman" panose="02020603050405020304" pitchFamily="18" charset="0"/>
              </a:rPr>
              <a:t>r</a:t>
            </a:r>
            <a:r>
              <a:rPr lang="tr-TR" altLang="tr-TR" sz="2400" dirty="0" smtClean="0">
                <a:latin typeface="Times New Roman" panose="02020603050405020304" pitchFamily="18" charset="0"/>
              </a:rPr>
              <a:t>(</a:t>
            </a:r>
            <a:r>
              <a:rPr lang="tr-TR" altLang="tr-TR" sz="2400" i="1" dirty="0" smtClean="0">
                <a:latin typeface="Times New Roman" panose="02020603050405020304" pitchFamily="18" charset="0"/>
              </a:rPr>
              <a:t>x</a:t>
            </a:r>
            <a:r>
              <a:rPr lang="tr-TR" altLang="tr-TR" sz="2400" dirty="0" smtClean="0">
                <a:latin typeface="Times New Roman" panose="02020603050405020304" pitchFamily="18" charset="0"/>
              </a:rPr>
              <a:t>, </a:t>
            </a:r>
            <a:r>
              <a:rPr lang="tr-TR" altLang="tr-TR" sz="2400" i="1" dirty="0" smtClean="0">
                <a:latin typeface="Times New Roman" panose="02020603050405020304" pitchFamily="18" charset="0"/>
              </a:rPr>
              <a:t>y</a:t>
            </a:r>
            <a:r>
              <a:rPr lang="tr-TR" altLang="tr-TR" sz="2400" dirty="0" smtClean="0">
                <a:latin typeface="Times New Roman" panose="02020603050405020304" pitchFamily="18" charset="0"/>
              </a:rPr>
              <a:t>) &lt; </a:t>
            </a:r>
            <a:r>
              <a:rPr lang="tr-TR" altLang="tr-TR" sz="2400" dirty="0" smtClean="0">
                <a:latin typeface="Times New Roman" panose="02020603050405020304" pitchFamily="18" charset="0"/>
                <a:cs typeface="Tahoma" panose="020B0604030504040204" pitchFamily="34" charset="0"/>
              </a:rPr>
              <a:t>∞</a:t>
            </a:r>
            <a:endParaRPr lang="tr-TR" altLang="tr-TR" sz="2400" dirty="0" smtClean="0">
              <a:latin typeface="Times New Roman" panose="02020603050405020304" pitchFamily="18" charset="0"/>
            </a:endParaRPr>
          </a:p>
          <a:p>
            <a:pPr eaLnBrk="1" hangingPunct="1"/>
            <a:endParaRPr lang="tr-TR" altLang="tr-TR" sz="2200" dirty="0" smtClean="0"/>
          </a:p>
        </p:txBody>
      </p:sp>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a:spLocks noGrp="1" noChangeArrowheads="1"/>
          </p:cNvSpPr>
          <p:nvPr>
            <p:ph type="title"/>
          </p:nvPr>
        </p:nvSpPr>
        <p:spPr>
          <a:xfrm>
            <a:off x="533400" y="214313"/>
            <a:ext cx="8410575" cy="1462087"/>
          </a:xfrm>
        </p:spPr>
        <p:txBody>
          <a:bodyPr/>
          <a:lstStyle/>
          <a:p>
            <a:pPr eaLnBrk="1" hangingPunct="1"/>
            <a:r>
              <a:rPr lang="tr-TR" altLang="tr-TR" dirty="0" smtClean="0"/>
              <a:t>A </a:t>
            </a:r>
            <a:r>
              <a:rPr lang="tr-TR" altLang="tr-TR" dirty="0" err="1" smtClean="0"/>
              <a:t>simple</a:t>
            </a:r>
            <a:r>
              <a:rPr lang="tr-TR" altLang="tr-TR" dirty="0" smtClean="0"/>
              <a:t> </a:t>
            </a:r>
            <a:r>
              <a:rPr lang="tr-TR" altLang="tr-TR" dirty="0" err="1" smtClean="0"/>
              <a:t>image</a:t>
            </a:r>
            <a:r>
              <a:rPr lang="tr-TR" altLang="tr-TR" dirty="0" smtClean="0"/>
              <a:t> </a:t>
            </a:r>
            <a:r>
              <a:rPr lang="tr-TR" altLang="tr-TR" dirty="0" err="1" smtClean="0"/>
              <a:t>formation</a:t>
            </a:r>
            <a:r>
              <a:rPr lang="tr-TR" altLang="tr-TR" dirty="0" smtClean="0"/>
              <a:t> model (</a:t>
            </a:r>
            <a:r>
              <a:rPr lang="tr-TR" altLang="tr-TR" dirty="0" err="1" smtClean="0"/>
              <a:t>cont</a:t>
            </a:r>
            <a:r>
              <a:rPr lang="tr-TR" altLang="tr-TR" dirty="0" smtClean="0"/>
              <a:t>.)</a:t>
            </a: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20521231"/>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14313"/>
            <a:ext cx="8486775" cy="1462087"/>
          </a:xfrm>
        </p:spPr>
        <p:txBody>
          <a:bodyPr/>
          <a:lstStyle/>
          <a:p>
            <a:pPr eaLnBrk="1" hangingPunct="1"/>
            <a:r>
              <a:rPr lang="tr-TR" altLang="tr-TR" dirty="0" smtClean="0"/>
              <a:t>Image </a:t>
            </a:r>
            <a:r>
              <a:rPr lang="tr-TR" altLang="tr-TR" dirty="0" err="1" smtClean="0"/>
              <a:t>sampling</a:t>
            </a:r>
            <a:r>
              <a:rPr lang="tr-TR" altLang="tr-TR" dirty="0" smtClean="0"/>
              <a:t> </a:t>
            </a:r>
            <a:r>
              <a:rPr lang="tr-TR" altLang="tr-TR" dirty="0" err="1" smtClean="0"/>
              <a:t>and</a:t>
            </a:r>
            <a:r>
              <a:rPr lang="tr-TR" altLang="tr-TR" dirty="0" smtClean="0"/>
              <a:t> </a:t>
            </a:r>
            <a:r>
              <a:rPr lang="tr-TR" altLang="tr-TR" dirty="0" err="1" smtClean="0"/>
              <a:t>quantization</a:t>
            </a:r>
            <a:endParaRPr lang="tr-TR" altLang="tr-TR" dirty="0" smtClean="0"/>
          </a:p>
        </p:txBody>
      </p:sp>
      <p:sp>
        <p:nvSpPr>
          <p:cNvPr id="137219" name="Rectangle 3"/>
          <p:cNvSpPr>
            <a:spLocks noGrp="1" noChangeArrowheads="1"/>
          </p:cNvSpPr>
          <p:nvPr>
            <p:ph type="body" idx="1"/>
          </p:nvPr>
        </p:nvSpPr>
        <p:spPr>
          <a:xfrm>
            <a:off x="452436" y="1295400"/>
            <a:ext cx="8386763" cy="4476750"/>
          </a:xfrm>
          <a:noFill/>
        </p:spPr>
        <p:txBody>
          <a:bodyPr/>
          <a:lstStyle/>
          <a:p>
            <a:pPr algn="just" eaLnBrk="1" hangingPunct="1"/>
            <a:r>
              <a:rPr lang="tr-TR" altLang="tr-TR" dirty="0" err="1" smtClean="0"/>
              <a:t>Generally</a:t>
            </a:r>
            <a:r>
              <a:rPr lang="tr-TR" altLang="tr-TR" dirty="0" smtClean="0"/>
              <a:t>, </a:t>
            </a:r>
            <a:r>
              <a:rPr lang="tr-TR" altLang="tr-TR" dirty="0" err="1" smtClean="0"/>
              <a:t>images</a:t>
            </a:r>
            <a:r>
              <a:rPr lang="tr-TR" altLang="tr-TR" dirty="0" smtClean="0"/>
              <a:t> </a:t>
            </a:r>
            <a:r>
              <a:rPr lang="tr-TR" altLang="tr-TR" dirty="0" err="1" smtClean="0"/>
              <a:t>are</a:t>
            </a:r>
            <a:r>
              <a:rPr lang="tr-TR" altLang="tr-TR" dirty="0" smtClean="0"/>
              <a:t> </a:t>
            </a:r>
            <a:r>
              <a:rPr lang="tr-TR" altLang="tr-TR" dirty="0" err="1" smtClean="0"/>
              <a:t>generated</a:t>
            </a:r>
            <a:r>
              <a:rPr lang="tr-TR" altLang="tr-TR" dirty="0" smtClean="0"/>
              <a:t> </a:t>
            </a:r>
            <a:r>
              <a:rPr lang="tr-TR" altLang="tr-TR" dirty="0" err="1" smtClean="0"/>
              <a:t>by</a:t>
            </a:r>
            <a:r>
              <a:rPr lang="tr-TR" altLang="tr-TR" dirty="0" smtClean="0"/>
              <a:t> </a:t>
            </a:r>
            <a:r>
              <a:rPr lang="tr-TR" altLang="tr-TR" dirty="0" err="1" smtClean="0"/>
              <a:t>certain</a:t>
            </a:r>
            <a:r>
              <a:rPr lang="tr-TR" altLang="tr-TR" dirty="0" smtClean="0"/>
              <a:t> </a:t>
            </a:r>
            <a:r>
              <a:rPr lang="tr-TR" altLang="tr-TR" dirty="0" err="1" smtClean="0"/>
              <a:t>sensors</a:t>
            </a:r>
            <a:r>
              <a:rPr lang="tr-TR" altLang="tr-TR" dirty="0" smtClean="0"/>
              <a:t>.</a:t>
            </a:r>
          </a:p>
          <a:p>
            <a:pPr algn="just" eaLnBrk="1" hangingPunct="1"/>
            <a:r>
              <a:rPr lang="tr-TR" altLang="tr-TR" dirty="0" err="1" smtClean="0"/>
              <a:t>The</a:t>
            </a:r>
            <a:r>
              <a:rPr lang="tr-TR" altLang="tr-TR" dirty="0" smtClean="0"/>
              <a:t> </a:t>
            </a:r>
            <a:r>
              <a:rPr lang="tr-TR" altLang="tr-TR" dirty="0" err="1" smtClean="0"/>
              <a:t>output</a:t>
            </a:r>
            <a:r>
              <a:rPr lang="tr-TR" altLang="tr-TR" dirty="0" smtClean="0"/>
              <a:t> of </a:t>
            </a:r>
            <a:r>
              <a:rPr lang="tr-TR" altLang="tr-TR" dirty="0" err="1" smtClean="0"/>
              <a:t>most</a:t>
            </a:r>
            <a:r>
              <a:rPr lang="tr-TR" altLang="tr-TR" dirty="0" smtClean="0"/>
              <a:t> </a:t>
            </a:r>
            <a:r>
              <a:rPr lang="tr-TR" altLang="tr-TR" dirty="0" err="1" smtClean="0"/>
              <a:t>sensors</a:t>
            </a:r>
            <a:r>
              <a:rPr lang="tr-TR" altLang="tr-TR" dirty="0" smtClean="0"/>
              <a:t> is a </a:t>
            </a:r>
            <a:r>
              <a:rPr lang="tr-TR" altLang="tr-TR" dirty="0" err="1" smtClean="0"/>
              <a:t>continuos</a:t>
            </a:r>
            <a:r>
              <a:rPr lang="tr-TR" altLang="tr-TR" dirty="0" smtClean="0"/>
              <a:t> </a:t>
            </a:r>
            <a:r>
              <a:rPr lang="tr-TR" altLang="tr-TR" dirty="0" err="1" smtClean="0"/>
              <a:t>voltage</a:t>
            </a:r>
            <a:r>
              <a:rPr lang="tr-TR" altLang="tr-TR" dirty="0" smtClean="0"/>
              <a:t> </a:t>
            </a:r>
            <a:r>
              <a:rPr lang="tr-TR" altLang="tr-TR" dirty="0" err="1" smtClean="0"/>
              <a:t>wave</a:t>
            </a:r>
            <a:r>
              <a:rPr lang="tr-TR" altLang="tr-TR" dirty="0" smtClean="0"/>
              <a:t> form.</a:t>
            </a:r>
          </a:p>
          <a:p>
            <a:pPr algn="just" eaLnBrk="1" hangingPunct="1"/>
            <a:r>
              <a:rPr lang="tr-TR" altLang="tr-TR" dirty="0" err="1" smtClean="0"/>
              <a:t>We</a:t>
            </a:r>
            <a:r>
              <a:rPr lang="tr-TR" altLang="tr-TR" dirty="0" smtClean="0"/>
              <a:t> </a:t>
            </a:r>
            <a:r>
              <a:rPr lang="tr-TR" altLang="tr-TR" dirty="0" err="1" smtClean="0"/>
              <a:t>need</a:t>
            </a:r>
            <a:r>
              <a:rPr lang="tr-TR" altLang="tr-TR" dirty="0" smtClean="0"/>
              <a:t> </a:t>
            </a:r>
            <a:r>
              <a:rPr lang="tr-TR" altLang="tr-TR" dirty="0" err="1" smtClean="0"/>
              <a:t>to</a:t>
            </a:r>
            <a:r>
              <a:rPr lang="tr-TR" altLang="tr-TR" dirty="0" smtClean="0"/>
              <a:t> </a:t>
            </a:r>
            <a:r>
              <a:rPr lang="tr-TR" altLang="tr-TR" dirty="0" err="1" smtClean="0"/>
              <a:t>covert</a:t>
            </a:r>
            <a:r>
              <a:rPr lang="tr-TR" altLang="tr-TR" dirty="0" smtClean="0"/>
              <a:t> </a:t>
            </a:r>
            <a:r>
              <a:rPr lang="tr-TR" altLang="tr-TR" dirty="0" err="1" smtClean="0"/>
              <a:t>the</a:t>
            </a:r>
            <a:r>
              <a:rPr lang="tr-TR" altLang="tr-TR" dirty="0" smtClean="0"/>
              <a:t> </a:t>
            </a:r>
            <a:r>
              <a:rPr lang="tr-TR" altLang="tr-TR" dirty="0" err="1" smtClean="0"/>
              <a:t>continuos</a:t>
            </a:r>
            <a:r>
              <a:rPr lang="tr-TR" altLang="tr-TR" dirty="0" smtClean="0"/>
              <a:t> data </a:t>
            </a:r>
            <a:r>
              <a:rPr lang="tr-TR" altLang="tr-TR" dirty="0" err="1" smtClean="0"/>
              <a:t>into</a:t>
            </a:r>
            <a:r>
              <a:rPr lang="tr-TR" altLang="tr-TR" dirty="0" smtClean="0"/>
              <a:t> </a:t>
            </a:r>
            <a:r>
              <a:rPr lang="tr-TR" altLang="tr-TR" dirty="0" err="1" smtClean="0"/>
              <a:t>digital</a:t>
            </a:r>
            <a:r>
              <a:rPr lang="tr-TR" altLang="tr-TR" dirty="0" smtClean="0"/>
              <a:t> form </a:t>
            </a:r>
            <a:r>
              <a:rPr lang="tr-TR" altLang="tr-TR" dirty="0" err="1" smtClean="0"/>
              <a:t>to</a:t>
            </a:r>
            <a:r>
              <a:rPr lang="tr-TR" altLang="tr-TR" dirty="0" smtClean="0"/>
              <a:t> </a:t>
            </a:r>
            <a:r>
              <a:rPr lang="tr-TR" altLang="tr-TR" dirty="0" err="1" smtClean="0"/>
              <a:t>create</a:t>
            </a:r>
            <a:r>
              <a:rPr lang="tr-TR" altLang="tr-TR" dirty="0" smtClean="0"/>
              <a:t> </a:t>
            </a:r>
            <a:r>
              <a:rPr lang="tr-TR" altLang="tr-TR" dirty="0" err="1" smtClean="0"/>
              <a:t>digital</a:t>
            </a:r>
            <a:r>
              <a:rPr lang="tr-TR" altLang="tr-TR" dirty="0" smtClean="0"/>
              <a:t> </a:t>
            </a:r>
            <a:r>
              <a:rPr lang="tr-TR" altLang="tr-TR" dirty="0" err="1" smtClean="0"/>
              <a:t>images</a:t>
            </a:r>
            <a:r>
              <a:rPr lang="tr-TR" altLang="tr-TR" dirty="0" smtClean="0"/>
              <a:t>.</a:t>
            </a:r>
          </a:p>
          <a:p>
            <a:pPr algn="just" eaLnBrk="1" hangingPunct="1"/>
            <a:r>
              <a:rPr lang="tr-TR" altLang="tr-TR" dirty="0" err="1" smtClean="0"/>
              <a:t>Such</a:t>
            </a:r>
            <a:r>
              <a:rPr lang="tr-TR" altLang="tr-TR" dirty="0" smtClean="0"/>
              <a:t> </a:t>
            </a:r>
            <a:r>
              <a:rPr lang="tr-TR" altLang="tr-TR" dirty="0" err="1" smtClean="0"/>
              <a:t>process</a:t>
            </a:r>
            <a:r>
              <a:rPr lang="tr-TR" altLang="tr-TR" dirty="0" smtClean="0"/>
              <a:t> </a:t>
            </a:r>
            <a:r>
              <a:rPr lang="tr-TR" altLang="tr-TR" dirty="0" err="1" smtClean="0"/>
              <a:t>consists</a:t>
            </a:r>
            <a:r>
              <a:rPr lang="tr-TR" altLang="tr-TR" dirty="0" smtClean="0"/>
              <a:t> of </a:t>
            </a:r>
            <a:r>
              <a:rPr lang="tr-TR" altLang="tr-TR" b="1" i="1" dirty="0" err="1" smtClean="0">
                <a:latin typeface="Times New Roman" panose="02020603050405020304" pitchFamily="18" charset="0"/>
              </a:rPr>
              <a:t>sampling</a:t>
            </a:r>
            <a:r>
              <a:rPr lang="tr-TR" altLang="tr-TR" dirty="0" smtClean="0"/>
              <a:t> </a:t>
            </a:r>
            <a:r>
              <a:rPr lang="tr-TR" altLang="tr-TR" dirty="0" err="1" smtClean="0"/>
              <a:t>and</a:t>
            </a:r>
            <a:r>
              <a:rPr lang="tr-TR" altLang="tr-TR" dirty="0" smtClean="0"/>
              <a:t> </a:t>
            </a:r>
            <a:r>
              <a:rPr lang="tr-TR" altLang="tr-TR" b="1" i="1" dirty="0" err="1" smtClean="0">
                <a:latin typeface="Times New Roman" panose="02020603050405020304" pitchFamily="18" charset="0"/>
              </a:rPr>
              <a:t>quantization</a:t>
            </a:r>
            <a:r>
              <a:rPr lang="tr-TR" altLang="tr-TR" i="1" dirty="0" smtClean="0">
                <a:latin typeface="Times New Roman" panose="02020603050405020304" pitchFamily="18" charset="0"/>
              </a:rPr>
              <a:t> </a:t>
            </a:r>
            <a:r>
              <a:rPr lang="tr-TR" altLang="tr-TR" dirty="0" err="1" smtClean="0"/>
              <a:t>processes</a:t>
            </a:r>
            <a:r>
              <a:rPr lang="tr-TR" altLang="tr-TR" dirty="0" smtClean="0"/>
              <a:t>. </a:t>
            </a:r>
          </a:p>
        </p:txBody>
      </p:sp>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644850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animEffect transition="in" filter="blinds(horizontal)">
                                      <p:cBhvr>
                                        <p:cTn id="7" dur="500"/>
                                        <p:tgtEl>
                                          <p:spTgt spid="1372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37219">
                                            <p:txEl>
                                              <p:pRg st="1" end="1"/>
                                            </p:txEl>
                                          </p:spTgt>
                                        </p:tgtEl>
                                        <p:attrNameLst>
                                          <p:attrName>style.visibility</p:attrName>
                                        </p:attrNameLst>
                                      </p:cBhvr>
                                      <p:to>
                                        <p:strVal val="visible"/>
                                      </p:to>
                                    </p:set>
                                    <p:animEffect transition="in" filter="blinds(horizontal)">
                                      <p:cBhvr>
                                        <p:cTn id="12" dur="500"/>
                                        <p:tgtEl>
                                          <p:spTgt spid="137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7219">
                                            <p:txEl>
                                              <p:pRg st="2" end="2"/>
                                            </p:txEl>
                                          </p:spTgt>
                                        </p:tgtEl>
                                        <p:attrNameLst>
                                          <p:attrName>style.visibility</p:attrName>
                                        </p:attrNameLst>
                                      </p:cBhvr>
                                      <p:to>
                                        <p:strVal val="visible"/>
                                      </p:to>
                                    </p:set>
                                    <p:animEffect transition="in" filter="blinds(horizontal)">
                                      <p:cBhvr>
                                        <p:cTn id="17" dur="500"/>
                                        <p:tgtEl>
                                          <p:spTgt spid="137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37219">
                                            <p:txEl>
                                              <p:pRg st="3" end="3"/>
                                            </p:txEl>
                                          </p:spTgt>
                                        </p:tgtEl>
                                        <p:attrNameLst>
                                          <p:attrName>style.visibility</p:attrName>
                                        </p:attrNameLst>
                                      </p:cBhvr>
                                      <p:to>
                                        <p:strVal val="visible"/>
                                      </p:to>
                                    </p:set>
                                    <p:animEffect transition="in" filter="blinds(horizontal)">
                                      <p:cBhvr>
                                        <p:cTn id="22" dur="500"/>
                                        <p:tgtEl>
                                          <p:spTgt spid="137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idx="1"/>
          </p:nvPr>
        </p:nvSpPr>
        <p:spPr>
          <a:xfrm>
            <a:off x="457200" y="1676400"/>
            <a:ext cx="8497888" cy="4456113"/>
          </a:xfrm>
          <a:noFill/>
        </p:spPr>
        <p:txBody>
          <a:bodyPr/>
          <a:lstStyle/>
          <a:p>
            <a:pPr algn="just" eaLnBrk="1" hangingPunct="1"/>
            <a:r>
              <a:rPr lang="tr-TR" altLang="tr-TR" dirty="0" err="1" smtClean="0"/>
              <a:t>Typically</a:t>
            </a:r>
            <a:r>
              <a:rPr lang="tr-TR" altLang="tr-TR" dirty="0" smtClean="0"/>
              <a:t> an </a:t>
            </a:r>
            <a:r>
              <a:rPr lang="tr-TR" altLang="tr-TR" dirty="0" err="1" smtClean="0"/>
              <a:t>image</a:t>
            </a:r>
            <a:r>
              <a:rPr lang="tr-TR" altLang="tr-TR" dirty="0" smtClean="0"/>
              <a:t> is </a:t>
            </a:r>
            <a:r>
              <a:rPr lang="tr-TR" altLang="tr-TR" dirty="0" err="1" smtClean="0"/>
              <a:t>continuous</a:t>
            </a:r>
            <a:r>
              <a:rPr lang="tr-TR" altLang="tr-TR" dirty="0" smtClean="0"/>
              <a:t> </a:t>
            </a:r>
            <a:r>
              <a:rPr lang="tr-TR" altLang="tr-TR" dirty="0" err="1" smtClean="0"/>
              <a:t>with</a:t>
            </a:r>
            <a:r>
              <a:rPr lang="tr-TR" altLang="tr-TR" dirty="0" smtClean="0"/>
              <a:t> </a:t>
            </a:r>
            <a:r>
              <a:rPr lang="tr-TR" altLang="tr-TR" dirty="0" err="1" smtClean="0"/>
              <a:t>respect</a:t>
            </a:r>
            <a:r>
              <a:rPr lang="tr-TR" altLang="tr-TR" dirty="0" smtClean="0"/>
              <a:t> </a:t>
            </a:r>
            <a:r>
              <a:rPr lang="tr-TR" altLang="tr-TR" dirty="0" err="1" smtClean="0"/>
              <a:t>to</a:t>
            </a:r>
            <a:r>
              <a:rPr lang="tr-TR" altLang="tr-TR" dirty="0" smtClean="0"/>
              <a:t> </a:t>
            </a:r>
            <a:r>
              <a:rPr lang="tr-TR" altLang="tr-TR" i="1" dirty="0" smtClean="0">
                <a:latin typeface="Times New Roman" panose="02020603050405020304" pitchFamily="18" charset="0"/>
              </a:rPr>
              <a:t>x</a:t>
            </a:r>
            <a:r>
              <a:rPr lang="tr-TR" altLang="tr-TR" dirty="0" smtClean="0"/>
              <a:t>, </a:t>
            </a:r>
            <a:r>
              <a:rPr lang="tr-TR" altLang="tr-TR" i="1" dirty="0" smtClean="0">
                <a:latin typeface="Times New Roman" panose="02020603050405020304" pitchFamily="18" charset="0"/>
              </a:rPr>
              <a:t>y</a:t>
            </a:r>
            <a:r>
              <a:rPr lang="tr-TR" altLang="tr-TR" dirty="0" smtClean="0"/>
              <a:t> </a:t>
            </a:r>
            <a:r>
              <a:rPr lang="tr-TR" altLang="tr-TR" dirty="0" err="1" smtClean="0"/>
              <a:t>and</a:t>
            </a:r>
            <a:r>
              <a:rPr lang="tr-TR" altLang="tr-TR" dirty="0" smtClean="0"/>
              <a:t> </a:t>
            </a:r>
            <a:r>
              <a:rPr lang="tr-TR" altLang="tr-TR" i="1" dirty="0" smtClean="0">
                <a:latin typeface="Times New Roman" panose="02020603050405020304" pitchFamily="18" charset="0"/>
              </a:rPr>
              <a:t>f</a:t>
            </a:r>
            <a:r>
              <a:rPr lang="tr-TR" altLang="tr-TR" dirty="0" smtClean="0"/>
              <a:t>. </a:t>
            </a:r>
          </a:p>
          <a:p>
            <a:pPr algn="just" eaLnBrk="1" hangingPunct="1"/>
            <a:r>
              <a:rPr lang="tr-TR" altLang="tr-TR" dirty="0" err="1" smtClean="0"/>
              <a:t>The</a:t>
            </a:r>
            <a:r>
              <a:rPr lang="tr-TR" altLang="tr-TR" dirty="0" smtClean="0"/>
              <a:t> </a:t>
            </a:r>
            <a:r>
              <a:rPr lang="tr-TR" altLang="tr-TR" dirty="0" err="1" smtClean="0"/>
              <a:t>image</a:t>
            </a:r>
            <a:r>
              <a:rPr lang="tr-TR" altLang="tr-TR" dirty="0" smtClean="0"/>
              <a:t> is </a:t>
            </a:r>
            <a:r>
              <a:rPr lang="tr-TR" altLang="tr-TR" dirty="0" err="1" smtClean="0"/>
              <a:t>sampled</a:t>
            </a:r>
            <a:r>
              <a:rPr lang="tr-TR" altLang="tr-TR" dirty="0" smtClean="0"/>
              <a:t> in </a:t>
            </a:r>
            <a:r>
              <a:rPr lang="tr-TR" altLang="tr-TR" dirty="0" err="1" smtClean="0"/>
              <a:t>both</a:t>
            </a:r>
            <a:r>
              <a:rPr lang="tr-TR" altLang="tr-TR" dirty="0" smtClean="0"/>
              <a:t> </a:t>
            </a:r>
            <a:r>
              <a:rPr lang="tr-TR" altLang="tr-TR" dirty="0" err="1" smtClean="0"/>
              <a:t>coordinates</a:t>
            </a:r>
            <a:r>
              <a:rPr lang="tr-TR" altLang="tr-TR" dirty="0" smtClean="0"/>
              <a:t> </a:t>
            </a:r>
            <a:r>
              <a:rPr lang="tr-TR" altLang="tr-TR" dirty="0" err="1" smtClean="0"/>
              <a:t>and</a:t>
            </a:r>
            <a:r>
              <a:rPr lang="tr-TR" altLang="tr-TR" dirty="0" smtClean="0"/>
              <a:t> in </a:t>
            </a:r>
            <a:r>
              <a:rPr lang="tr-TR" altLang="tr-TR" dirty="0" err="1" smtClean="0"/>
              <a:t>amplitude</a:t>
            </a:r>
            <a:r>
              <a:rPr lang="tr-TR" altLang="tr-TR" dirty="0" smtClean="0"/>
              <a:t> </a:t>
            </a:r>
            <a:r>
              <a:rPr lang="tr-TR" altLang="tr-TR" i="1" dirty="0" smtClean="0">
                <a:latin typeface="Times New Roman" panose="02020603050405020304" pitchFamily="18" charset="0"/>
              </a:rPr>
              <a:t>f</a:t>
            </a:r>
            <a:r>
              <a:rPr lang="tr-TR" altLang="tr-TR" dirty="0" smtClean="0"/>
              <a:t>.</a:t>
            </a:r>
          </a:p>
          <a:p>
            <a:pPr algn="just" eaLnBrk="1" hangingPunct="1"/>
            <a:r>
              <a:rPr lang="tr-TR" altLang="tr-TR" dirty="0" err="1" smtClean="0"/>
              <a:t>Digitizing</a:t>
            </a:r>
            <a:r>
              <a:rPr lang="tr-TR" altLang="tr-TR" dirty="0" smtClean="0"/>
              <a:t> </a:t>
            </a:r>
            <a:r>
              <a:rPr lang="tr-TR" altLang="tr-TR" dirty="0" err="1" smtClean="0"/>
              <a:t>the</a:t>
            </a:r>
            <a:r>
              <a:rPr lang="tr-TR" altLang="tr-TR" dirty="0" smtClean="0"/>
              <a:t> </a:t>
            </a:r>
            <a:r>
              <a:rPr lang="tr-TR" altLang="tr-TR" dirty="0" err="1" smtClean="0"/>
              <a:t>coordinate</a:t>
            </a:r>
            <a:r>
              <a:rPr lang="tr-TR" altLang="tr-TR" dirty="0" smtClean="0"/>
              <a:t> </a:t>
            </a:r>
            <a:r>
              <a:rPr lang="tr-TR" altLang="tr-TR" dirty="0" err="1" smtClean="0"/>
              <a:t>values</a:t>
            </a:r>
            <a:r>
              <a:rPr lang="tr-TR" altLang="tr-TR" dirty="0" smtClean="0"/>
              <a:t> is </a:t>
            </a:r>
            <a:r>
              <a:rPr lang="tr-TR" altLang="tr-TR" dirty="0" err="1" smtClean="0"/>
              <a:t>called</a:t>
            </a:r>
            <a:r>
              <a:rPr lang="tr-TR" altLang="tr-TR" dirty="0" smtClean="0"/>
              <a:t> </a:t>
            </a:r>
            <a:r>
              <a:rPr lang="tr-TR" altLang="tr-TR" b="1" i="1" dirty="0" err="1" smtClean="0">
                <a:latin typeface="Times New Roman" panose="02020603050405020304" pitchFamily="18" charset="0"/>
              </a:rPr>
              <a:t>sampling</a:t>
            </a:r>
            <a:r>
              <a:rPr lang="tr-TR" altLang="tr-TR" dirty="0" smtClean="0"/>
              <a:t>.</a:t>
            </a:r>
          </a:p>
          <a:p>
            <a:pPr algn="just" eaLnBrk="1" hangingPunct="1"/>
            <a:r>
              <a:rPr lang="tr-TR" altLang="tr-TR" dirty="0" err="1" smtClean="0"/>
              <a:t>Digitizing</a:t>
            </a:r>
            <a:r>
              <a:rPr lang="tr-TR" altLang="tr-TR" dirty="0" smtClean="0"/>
              <a:t> </a:t>
            </a:r>
            <a:r>
              <a:rPr lang="tr-TR" altLang="tr-TR" dirty="0" err="1" smtClean="0"/>
              <a:t>the</a:t>
            </a:r>
            <a:r>
              <a:rPr lang="tr-TR" altLang="tr-TR" dirty="0" smtClean="0"/>
              <a:t> </a:t>
            </a:r>
            <a:r>
              <a:rPr lang="tr-TR" altLang="tr-TR" dirty="0" err="1" smtClean="0"/>
              <a:t>amplitude</a:t>
            </a:r>
            <a:r>
              <a:rPr lang="tr-TR" altLang="tr-TR" dirty="0" smtClean="0"/>
              <a:t> </a:t>
            </a:r>
            <a:r>
              <a:rPr lang="tr-TR" altLang="tr-TR" dirty="0" err="1" smtClean="0"/>
              <a:t>values</a:t>
            </a:r>
            <a:r>
              <a:rPr lang="tr-TR" altLang="tr-TR" dirty="0" smtClean="0"/>
              <a:t> is </a:t>
            </a:r>
            <a:r>
              <a:rPr lang="tr-TR" altLang="tr-TR" dirty="0" err="1" smtClean="0"/>
              <a:t>called</a:t>
            </a:r>
            <a:r>
              <a:rPr lang="tr-TR" altLang="tr-TR" dirty="0" smtClean="0"/>
              <a:t> </a:t>
            </a:r>
            <a:r>
              <a:rPr lang="tr-TR" altLang="tr-TR" b="1" i="1" dirty="0" err="1" smtClean="0">
                <a:latin typeface="Times New Roman" panose="02020603050405020304" pitchFamily="18" charset="0"/>
              </a:rPr>
              <a:t>quantization</a:t>
            </a:r>
            <a:r>
              <a:rPr lang="tr-TR" altLang="tr-TR" dirty="0" smtClean="0"/>
              <a:t>.</a:t>
            </a:r>
          </a:p>
          <a:p>
            <a:pPr eaLnBrk="1" hangingPunct="1"/>
            <a:endParaRPr lang="tr-TR" altLang="tr-TR" sz="2200" dirty="0" smtClean="0"/>
          </a:p>
          <a:p>
            <a:pPr eaLnBrk="1" hangingPunct="1"/>
            <a:endParaRPr lang="tr-TR" altLang="tr-TR" sz="2200" dirty="0" smtClean="0"/>
          </a:p>
        </p:txBody>
      </p:sp>
      <p:sp>
        <p:nvSpPr>
          <p:cNvPr id="5" name="Rectangle 2"/>
          <p:cNvSpPr>
            <a:spLocks noGrp="1" noChangeArrowheads="1"/>
          </p:cNvSpPr>
          <p:nvPr>
            <p:ph type="title"/>
          </p:nvPr>
        </p:nvSpPr>
        <p:spPr>
          <a:xfrm>
            <a:off x="457200" y="214313"/>
            <a:ext cx="8486775" cy="1462087"/>
          </a:xfrm>
        </p:spPr>
        <p:txBody>
          <a:bodyPr/>
          <a:lstStyle/>
          <a:p>
            <a:pPr eaLnBrk="1" hangingPunct="1"/>
            <a:r>
              <a:rPr lang="tr-TR" altLang="tr-TR" dirty="0" smtClean="0"/>
              <a:t>Image </a:t>
            </a:r>
            <a:r>
              <a:rPr lang="tr-TR" altLang="tr-TR" dirty="0" err="1" smtClean="0"/>
              <a:t>sampling</a:t>
            </a:r>
            <a:r>
              <a:rPr lang="tr-TR" altLang="tr-TR" dirty="0" smtClean="0"/>
              <a:t> </a:t>
            </a:r>
            <a:r>
              <a:rPr lang="tr-TR" altLang="tr-TR" dirty="0" err="1" smtClean="0"/>
              <a:t>and</a:t>
            </a:r>
            <a:r>
              <a:rPr lang="tr-TR" altLang="tr-TR" dirty="0" smtClean="0"/>
              <a:t> </a:t>
            </a:r>
            <a:r>
              <a:rPr lang="tr-TR" altLang="tr-TR" dirty="0" err="1" smtClean="0"/>
              <a:t>quantization</a:t>
            </a:r>
            <a:r>
              <a:rPr lang="tr-TR" altLang="tr-TR" dirty="0" smtClean="0"/>
              <a:t>: Basic </a:t>
            </a:r>
            <a:r>
              <a:rPr lang="tr-TR" altLang="tr-TR" dirty="0" err="1" smtClean="0"/>
              <a:t>concepts</a:t>
            </a:r>
            <a:endParaRPr lang="tr-TR" altLang="tr-TR" dirty="0" smtClean="0"/>
          </a:p>
        </p:txBody>
      </p:sp>
      <p:sp>
        <p:nvSpPr>
          <p:cNvPr id="3" name="Fußzeilenplatzhalter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4" name="Foliennummernplatzhalt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63831139"/>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676400"/>
            <a:ext cx="5194300"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9750" y="1671637"/>
            <a:ext cx="1779588" cy="453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Grp="1" noChangeArrowheads="1"/>
          </p:cNvSpPr>
          <p:nvPr>
            <p:ph type="title"/>
          </p:nvPr>
        </p:nvSpPr>
        <p:spPr>
          <a:xfrm>
            <a:off x="457200" y="214313"/>
            <a:ext cx="8486775" cy="1462087"/>
          </a:xfrm>
        </p:spPr>
        <p:txBody>
          <a:bodyPr/>
          <a:lstStyle/>
          <a:p>
            <a:pPr eaLnBrk="1" hangingPunct="1"/>
            <a:r>
              <a:rPr lang="tr-TR" altLang="tr-TR" dirty="0" smtClean="0"/>
              <a:t>Image </a:t>
            </a:r>
            <a:r>
              <a:rPr lang="tr-TR" altLang="tr-TR" dirty="0" err="1" smtClean="0"/>
              <a:t>sampling</a:t>
            </a:r>
            <a:r>
              <a:rPr lang="tr-TR" altLang="tr-TR" dirty="0" smtClean="0"/>
              <a:t> </a:t>
            </a:r>
            <a:r>
              <a:rPr lang="tr-TR" altLang="tr-TR" dirty="0" err="1" smtClean="0"/>
              <a:t>and</a:t>
            </a:r>
            <a:r>
              <a:rPr lang="tr-TR" altLang="tr-TR" dirty="0" smtClean="0"/>
              <a:t> </a:t>
            </a:r>
            <a:r>
              <a:rPr lang="tr-TR" altLang="tr-TR" dirty="0" err="1" smtClean="0"/>
              <a:t>quantization</a:t>
            </a:r>
            <a:r>
              <a:rPr lang="tr-TR" altLang="tr-TR" dirty="0" smtClean="0"/>
              <a:t>: Basic </a:t>
            </a:r>
            <a:r>
              <a:rPr lang="tr-TR" altLang="tr-TR" dirty="0" err="1" smtClean="0"/>
              <a:t>concepts</a:t>
            </a:r>
            <a:r>
              <a:rPr lang="tr-TR" altLang="tr-TR" dirty="0" smtClean="0"/>
              <a:t> (</a:t>
            </a:r>
            <a:r>
              <a:rPr lang="tr-TR" altLang="tr-TR" dirty="0" err="1" smtClean="0"/>
              <a:t>cont</a:t>
            </a:r>
            <a:r>
              <a:rPr lang="tr-TR" altLang="tr-TR" dirty="0" smtClean="0"/>
              <a:t>.)</a:t>
            </a:r>
          </a:p>
        </p:txBody>
      </p:sp>
      <p:sp>
        <p:nvSpPr>
          <p:cNvPr id="3" name="Fußzeilenplatzhalter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4" name="Foliennummernplatzhalt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4534713"/>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828800"/>
            <a:ext cx="6121400" cy="435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Grp="1" noChangeArrowheads="1"/>
          </p:cNvSpPr>
          <p:nvPr>
            <p:ph type="title"/>
          </p:nvPr>
        </p:nvSpPr>
        <p:spPr>
          <a:xfrm>
            <a:off x="457200" y="214313"/>
            <a:ext cx="8486775" cy="1462087"/>
          </a:xfrm>
        </p:spPr>
        <p:txBody>
          <a:bodyPr/>
          <a:lstStyle/>
          <a:p>
            <a:pPr eaLnBrk="1" hangingPunct="1"/>
            <a:r>
              <a:rPr lang="tr-TR" altLang="tr-TR" dirty="0" smtClean="0"/>
              <a:t>Image </a:t>
            </a:r>
            <a:r>
              <a:rPr lang="tr-TR" altLang="tr-TR" dirty="0" err="1" smtClean="0"/>
              <a:t>sampling</a:t>
            </a:r>
            <a:r>
              <a:rPr lang="tr-TR" altLang="tr-TR" dirty="0" smtClean="0"/>
              <a:t> </a:t>
            </a:r>
            <a:r>
              <a:rPr lang="tr-TR" altLang="tr-TR" dirty="0" err="1" smtClean="0"/>
              <a:t>and</a:t>
            </a:r>
            <a:r>
              <a:rPr lang="tr-TR" altLang="tr-TR" dirty="0" smtClean="0"/>
              <a:t> </a:t>
            </a:r>
            <a:r>
              <a:rPr lang="tr-TR" altLang="tr-TR" dirty="0" err="1" smtClean="0"/>
              <a:t>quantization</a:t>
            </a:r>
            <a:r>
              <a:rPr lang="tr-TR" altLang="tr-TR" dirty="0" smtClean="0"/>
              <a:t>: Basic </a:t>
            </a:r>
            <a:r>
              <a:rPr lang="tr-TR" altLang="tr-TR" dirty="0" err="1" smtClean="0"/>
              <a:t>concepts</a:t>
            </a:r>
            <a:r>
              <a:rPr lang="tr-TR" altLang="tr-TR" dirty="0" smtClean="0"/>
              <a:t> (</a:t>
            </a:r>
            <a:r>
              <a:rPr lang="tr-TR" altLang="tr-TR" dirty="0" err="1" smtClean="0"/>
              <a:t>cont</a:t>
            </a:r>
            <a:r>
              <a:rPr lang="tr-TR" altLang="tr-TR" dirty="0" smtClean="0"/>
              <a:t>.)</a:t>
            </a:r>
          </a:p>
        </p:txBody>
      </p:sp>
      <p:sp>
        <p:nvSpPr>
          <p:cNvPr id="3" name="Fußzeilenplatzhalter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4" name="Foliennummernplatzhalt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28882259"/>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68313" y="260350"/>
            <a:ext cx="8675687" cy="792163"/>
          </a:xfrm>
        </p:spPr>
        <p:txBody>
          <a:bodyPr/>
          <a:lstStyle/>
          <a:p>
            <a:r>
              <a:rPr lang="en-US" altLang="tr-TR" dirty="0" smtClean="0"/>
              <a:t>Signal Processing and Sampling</a:t>
            </a:r>
          </a:p>
        </p:txBody>
      </p:sp>
      <p:sp>
        <p:nvSpPr>
          <p:cNvPr id="43011" name="Rectangle 5"/>
          <p:cNvSpPr>
            <a:spLocks noGrp="1" noChangeArrowheads="1"/>
          </p:cNvSpPr>
          <p:nvPr>
            <p:ph type="body" idx="1"/>
          </p:nvPr>
        </p:nvSpPr>
        <p:spPr/>
        <p:txBody>
          <a:bodyPr/>
          <a:lstStyle/>
          <a:p>
            <a:endParaRPr lang="de-DE" altLang="tr-TR" smtClean="0"/>
          </a:p>
        </p:txBody>
      </p:sp>
      <p:pic>
        <p:nvPicPr>
          <p:cNvPr id="388103" name="Picture 7" descr="Lueke31(bearb-e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031875"/>
            <a:ext cx="7489825" cy="582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8EA7115-6E16-4FD1-8462-D6224B6DCADE}" type="slidenum">
              <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endParaRPr>
          </a:p>
        </p:txBody>
      </p:sp>
      <p:sp>
        <p:nvSpPr>
          <p:cNvPr id="2" name="Fußzeilenplatzhalter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636822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388103"/>
                                        </p:tgtEl>
                                        <p:attrNameLst>
                                          <p:attrName>style.visibility</p:attrName>
                                        </p:attrNameLst>
                                      </p:cBhvr>
                                      <p:to>
                                        <p:strVal val="visible"/>
                                      </p:to>
                                    </p:set>
                                    <p:anim calcmode="lin" valueType="num">
                                      <p:cBhvr>
                                        <p:cTn id="7" dur="2000" fill="hold"/>
                                        <p:tgtEl>
                                          <p:spTgt spid="38810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2000" fill="hold"/>
                                        <p:tgtEl>
                                          <p:spTgt spid="388103"/>
                                        </p:tgtEl>
                                        <p:attrNameLst>
                                          <p:attrName>ppt_x</p:attrName>
                                        </p:attrNameLst>
                                      </p:cBhvr>
                                      <p:tavLst>
                                        <p:tav tm="0">
                                          <p:val>
                                            <p:fltVal val="-1"/>
                                          </p:val>
                                        </p:tav>
                                        <p:tav tm="50000">
                                          <p:val>
                                            <p:fltVal val="0.95"/>
                                          </p:val>
                                        </p:tav>
                                        <p:tav tm="100000">
                                          <p:val>
                                            <p:strVal val="#ppt_x"/>
                                          </p:val>
                                        </p:tav>
                                      </p:tavLst>
                                    </p:anim>
                                    <p:anim calcmode="lin" valueType="num">
                                      <p:cBhvr>
                                        <p:cTn id="9" dur="2000" fill="hold"/>
                                        <p:tgtEl>
                                          <p:spTgt spid="388103"/>
                                        </p:tgtEl>
                                        <p:attrNameLst>
                                          <p:attrName>ppt_y</p:attrName>
                                        </p:attrNameLst>
                                      </p:cBhvr>
                                      <p:tavLst>
                                        <p:tav tm="0">
                                          <p:val>
                                            <p:strVal val="#ppt_y"/>
                                          </p:val>
                                        </p:tav>
                                        <p:tav tm="100000">
                                          <p:val>
                                            <p:strVal val="#ppt_y"/>
                                          </p:val>
                                        </p:tav>
                                      </p:tavLst>
                                    </p:anim>
                                    <p:animEffect transition="in" filter="fade">
                                      <p:cBhvr>
                                        <p:cTn id="10" dur="2000"/>
                                        <p:tgtEl>
                                          <p:spTgt spid="388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68313" y="260350"/>
            <a:ext cx="8675687" cy="792163"/>
          </a:xfrm>
        </p:spPr>
        <p:txBody>
          <a:bodyPr/>
          <a:lstStyle/>
          <a:p>
            <a:r>
              <a:rPr lang="en-US" altLang="tr-TR" dirty="0" smtClean="0"/>
              <a:t>Signal Processing and Sampling</a:t>
            </a:r>
            <a:r>
              <a:rPr lang="tr-TR" altLang="tr-TR" dirty="0" smtClean="0"/>
              <a:t> (</a:t>
            </a:r>
            <a:r>
              <a:rPr lang="tr-TR" altLang="tr-TR" dirty="0" err="1" smtClean="0"/>
              <a:t>cont</a:t>
            </a:r>
            <a:r>
              <a:rPr lang="tr-TR" altLang="tr-TR" dirty="0" smtClean="0"/>
              <a:t>.)</a:t>
            </a:r>
            <a:endParaRPr lang="en-US" altLang="tr-TR" dirty="0" smtClean="0"/>
          </a:p>
        </p:txBody>
      </p:sp>
      <p:pic>
        <p:nvPicPr>
          <p:cNvPr id="389125" name="Picture 5" descr="5-zurmultip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513553"/>
            <a:ext cx="6935787" cy="4871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26" name="Picture 6" descr="Lueke38(bear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176" y="1548017"/>
            <a:ext cx="7205556" cy="5010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27" name="Picture 7" descr="FliegeS18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12" y="1513553"/>
            <a:ext cx="6859588" cy="476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702AB97-4EBF-48BC-BB6F-8655C9153034}" type="slidenum">
              <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endParaRPr>
          </a:p>
        </p:txBody>
      </p:sp>
      <p:sp>
        <p:nvSpPr>
          <p:cNvPr id="2" name="Fußzeilenplatzhalter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724016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389125"/>
                                        </p:tgtEl>
                                        <p:attrNameLst>
                                          <p:attrName>style.visibility</p:attrName>
                                        </p:attrNameLst>
                                      </p:cBhvr>
                                      <p:to>
                                        <p:strVal val="visible"/>
                                      </p:to>
                                    </p:set>
                                    <p:animEffect transition="in" filter="diamond(in)">
                                      <p:cBhvr>
                                        <p:cTn id="7" dur="2000"/>
                                        <p:tgtEl>
                                          <p:spTgt spid="3891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2000"/>
                                        <p:tgtEl>
                                          <p:spTgt spid="389125"/>
                                        </p:tgtEl>
                                      </p:cBhvr>
                                    </p:animEffect>
                                    <p:set>
                                      <p:cBhvr>
                                        <p:cTn id="12" dur="1" fill="hold">
                                          <p:stCondLst>
                                            <p:cond delay="1999"/>
                                          </p:stCondLst>
                                        </p:cTn>
                                        <p:tgtEl>
                                          <p:spTgt spid="389125"/>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89127"/>
                                        </p:tgtEl>
                                        <p:attrNameLst>
                                          <p:attrName>style.visibility</p:attrName>
                                        </p:attrNameLst>
                                      </p:cBhvr>
                                      <p:to>
                                        <p:strVal val="visible"/>
                                      </p:to>
                                    </p:set>
                                    <p:animEffect transition="in" filter="fade">
                                      <p:cBhvr>
                                        <p:cTn id="17" dur="2000"/>
                                        <p:tgtEl>
                                          <p:spTgt spid="3891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7" presetClass="exit" presetSubtype="4" fill="hold" nodeType="clickEffect">
                                  <p:stCondLst>
                                    <p:cond delay="0"/>
                                  </p:stCondLst>
                                  <p:childTnLst>
                                    <p:anim calcmode="lin" valueType="num">
                                      <p:cBhvr additive="base">
                                        <p:cTn id="21" dur="5000"/>
                                        <p:tgtEl>
                                          <p:spTgt spid="389127"/>
                                        </p:tgtEl>
                                        <p:attrNameLst>
                                          <p:attrName>ppt_x</p:attrName>
                                        </p:attrNameLst>
                                      </p:cBhvr>
                                      <p:tavLst>
                                        <p:tav tm="0">
                                          <p:val>
                                            <p:strVal val="ppt_x"/>
                                          </p:val>
                                        </p:tav>
                                        <p:tav tm="100000">
                                          <p:val>
                                            <p:strVal val="ppt_x"/>
                                          </p:val>
                                        </p:tav>
                                      </p:tavLst>
                                    </p:anim>
                                    <p:anim calcmode="lin" valueType="num">
                                      <p:cBhvr additive="base">
                                        <p:cTn id="22" dur="5000"/>
                                        <p:tgtEl>
                                          <p:spTgt spid="389127"/>
                                        </p:tgtEl>
                                        <p:attrNameLst>
                                          <p:attrName>ppt_y</p:attrName>
                                        </p:attrNameLst>
                                      </p:cBhvr>
                                      <p:tavLst>
                                        <p:tav tm="0">
                                          <p:val>
                                            <p:strVal val="ppt_y"/>
                                          </p:val>
                                        </p:tav>
                                        <p:tav tm="100000">
                                          <p:val>
                                            <p:strVal val="1+ppt_h/2"/>
                                          </p:val>
                                        </p:tav>
                                      </p:tavLst>
                                    </p:anim>
                                    <p:set>
                                      <p:cBhvr>
                                        <p:cTn id="23" dur="1" fill="hold">
                                          <p:stCondLst>
                                            <p:cond delay="4999"/>
                                          </p:stCondLst>
                                        </p:cTn>
                                        <p:tgtEl>
                                          <p:spTgt spid="389127"/>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nodeType="clickEffect">
                                  <p:stCondLst>
                                    <p:cond delay="0"/>
                                  </p:stCondLst>
                                  <p:childTnLst>
                                    <p:set>
                                      <p:cBhvr>
                                        <p:cTn id="27" dur="1" fill="hold">
                                          <p:stCondLst>
                                            <p:cond delay="0"/>
                                          </p:stCondLst>
                                        </p:cTn>
                                        <p:tgtEl>
                                          <p:spTgt spid="389126"/>
                                        </p:tgtEl>
                                        <p:attrNameLst>
                                          <p:attrName>style.visibility</p:attrName>
                                        </p:attrNameLst>
                                      </p:cBhvr>
                                      <p:to>
                                        <p:strVal val="visible"/>
                                      </p:to>
                                    </p:set>
                                    <p:anim calcmode="lin" valueType="num">
                                      <p:cBhvr>
                                        <p:cTn id="28" dur="1000" fill="hold"/>
                                        <p:tgtEl>
                                          <p:spTgt spid="389126"/>
                                        </p:tgtEl>
                                        <p:attrNameLst>
                                          <p:attrName>ppt_w</p:attrName>
                                        </p:attrNameLst>
                                      </p:cBhvr>
                                      <p:tavLst>
                                        <p:tav tm="0">
                                          <p:val>
                                            <p:strVal val="#ppt_w*0.70"/>
                                          </p:val>
                                        </p:tav>
                                        <p:tav tm="100000">
                                          <p:val>
                                            <p:strVal val="#ppt_w"/>
                                          </p:val>
                                        </p:tav>
                                      </p:tavLst>
                                    </p:anim>
                                    <p:anim calcmode="lin" valueType="num">
                                      <p:cBhvr>
                                        <p:cTn id="29" dur="1000" fill="hold"/>
                                        <p:tgtEl>
                                          <p:spTgt spid="389126"/>
                                        </p:tgtEl>
                                        <p:attrNameLst>
                                          <p:attrName>ppt_h</p:attrName>
                                        </p:attrNameLst>
                                      </p:cBhvr>
                                      <p:tavLst>
                                        <p:tav tm="0">
                                          <p:val>
                                            <p:strVal val="#ppt_h"/>
                                          </p:val>
                                        </p:tav>
                                        <p:tav tm="100000">
                                          <p:val>
                                            <p:strVal val="#ppt_h"/>
                                          </p:val>
                                        </p:tav>
                                      </p:tavLst>
                                    </p:anim>
                                    <p:animEffect transition="in" filter="fade">
                                      <p:cBhvr>
                                        <p:cTn id="30" dur="1000"/>
                                        <p:tgtEl>
                                          <p:spTgt spid="389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r>
              <a:rPr lang="en-US" altLang="tr-TR" smtClean="0"/>
              <a:t>Image digitization</a:t>
            </a:r>
          </a:p>
        </p:txBody>
      </p:sp>
      <p:sp>
        <p:nvSpPr>
          <p:cNvPr id="50178" name="Content Placeholder 2"/>
          <p:cNvSpPr>
            <a:spLocks noGrp="1"/>
          </p:cNvSpPr>
          <p:nvPr>
            <p:ph sz="quarter" idx="1"/>
          </p:nvPr>
        </p:nvSpPr>
        <p:spPr/>
        <p:txBody>
          <a:bodyPr/>
          <a:lstStyle/>
          <a:p>
            <a:r>
              <a:rPr lang="en-US" altLang="tr-TR" dirty="0" smtClean="0"/>
              <a:t>Digitization = sampling + quantization</a:t>
            </a:r>
          </a:p>
        </p:txBody>
      </p:sp>
      <p:pic>
        <p:nvPicPr>
          <p:cNvPr id="5017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9587" y="2514600"/>
            <a:ext cx="5483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643626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r>
              <a:rPr lang="en-US" altLang="tr-TR" dirty="0" smtClean="0"/>
              <a:t>Sampling</a:t>
            </a:r>
          </a:p>
        </p:txBody>
      </p:sp>
      <p:sp>
        <p:nvSpPr>
          <p:cNvPr id="52226" name="Content Placeholder 2"/>
          <p:cNvSpPr>
            <a:spLocks noGrp="1"/>
          </p:cNvSpPr>
          <p:nvPr>
            <p:ph sz="quarter" idx="1"/>
          </p:nvPr>
        </p:nvSpPr>
        <p:spPr/>
        <p:txBody>
          <a:bodyPr/>
          <a:lstStyle/>
          <a:p>
            <a:pPr algn="just"/>
            <a:r>
              <a:rPr lang="en-US" altLang="tr-TR" dirty="0" smtClean="0"/>
              <a:t>The process of measuring the value of a 2D function at discrete intervals along the </a:t>
            </a:r>
            <a:r>
              <a:rPr lang="en-US" altLang="tr-TR" i="1" dirty="0" smtClean="0"/>
              <a:t>x </a:t>
            </a:r>
            <a:r>
              <a:rPr lang="en-US" altLang="tr-TR" dirty="0" smtClean="0"/>
              <a:t>and </a:t>
            </a:r>
            <a:r>
              <a:rPr lang="en-US" altLang="tr-TR" i="1" dirty="0" smtClean="0"/>
              <a:t>y</a:t>
            </a:r>
            <a:r>
              <a:rPr lang="en-US" altLang="tr-TR" dirty="0" smtClean="0"/>
              <a:t> dimensions. </a:t>
            </a:r>
          </a:p>
          <a:p>
            <a:pPr algn="just"/>
            <a:r>
              <a:rPr lang="en-US" altLang="tr-TR" dirty="0" smtClean="0"/>
              <a:t>Parameters:</a:t>
            </a:r>
          </a:p>
          <a:p>
            <a:pPr lvl="1" algn="just"/>
            <a:r>
              <a:rPr lang="en-US" altLang="tr-TR" dirty="0" smtClean="0"/>
              <a:t>Sampling rate: number of samples across the height and width of the image.</a:t>
            </a:r>
          </a:p>
          <a:p>
            <a:pPr lvl="1" algn="just"/>
            <a:r>
              <a:rPr lang="en-US" altLang="tr-TR" dirty="0" smtClean="0"/>
              <a:t>Sampling pattern: physical arrangement of the samples.</a:t>
            </a:r>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33098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altLang="tr-TR" dirty="0" smtClean="0"/>
              <a:t>Sampling</a:t>
            </a:r>
            <a:r>
              <a:rPr lang="tr-TR" altLang="tr-TR" dirty="0" smtClean="0"/>
              <a:t> (</a:t>
            </a:r>
            <a:r>
              <a:rPr lang="tr-TR" altLang="tr-TR" dirty="0" err="1" smtClean="0"/>
              <a:t>cont</a:t>
            </a:r>
            <a:r>
              <a:rPr lang="tr-TR" altLang="tr-TR" dirty="0" smtClean="0"/>
              <a:t>.)</a:t>
            </a:r>
            <a:endParaRPr lang="en-US" altLang="tr-TR" dirty="0" smtClean="0"/>
          </a:p>
        </p:txBody>
      </p:sp>
      <p:sp>
        <p:nvSpPr>
          <p:cNvPr id="54274" name="Content Placeholder 2"/>
          <p:cNvSpPr>
            <a:spLocks noGrp="1"/>
          </p:cNvSpPr>
          <p:nvPr>
            <p:ph sz="quarter" idx="1"/>
          </p:nvPr>
        </p:nvSpPr>
        <p:spPr/>
        <p:txBody>
          <a:bodyPr/>
          <a:lstStyle/>
          <a:p>
            <a:r>
              <a:rPr lang="en-US" altLang="tr-TR" smtClean="0"/>
              <a:t>Aliasing and Nyquist theorem</a:t>
            </a:r>
          </a:p>
        </p:txBody>
      </p:sp>
      <p:pic>
        <p:nvPicPr>
          <p:cNvPr id="542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438400"/>
            <a:ext cx="7675563"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492569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528638" y="304800"/>
            <a:ext cx="8578850" cy="695325"/>
          </a:xfrm>
        </p:spPr>
        <p:txBody>
          <a:bodyPr anchor="b"/>
          <a:lstStyle/>
          <a:p>
            <a:r>
              <a:rPr lang="en-US" altLang="ko-KR" dirty="0" smtClean="0">
                <a:latin typeface="Times New Roman" panose="02020603050405020304" pitchFamily="18" charset="0"/>
                <a:ea typeface="Gulim" panose="020B0600000101010101" pitchFamily="34" charset="-127"/>
                <a:cs typeface="Times New Roman" panose="02020603050405020304" pitchFamily="18" charset="0"/>
              </a:rPr>
              <a:t>Antialiasing</a:t>
            </a:r>
          </a:p>
        </p:txBody>
      </p:sp>
      <p:sp>
        <p:nvSpPr>
          <p:cNvPr id="387075" name="Rectangle 3"/>
          <p:cNvSpPr>
            <a:spLocks noGrp="1" noChangeArrowheads="1"/>
          </p:cNvSpPr>
          <p:nvPr>
            <p:ph type="body" idx="4294967295"/>
          </p:nvPr>
        </p:nvSpPr>
        <p:spPr>
          <a:xfrm>
            <a:off x="323850" y="908050"/>
            <a:ext cx="8351838" cy="3527425"/>
          </a:xfrm>
        </p:spPr>
        <p:txBody>
          <a:bodyPr/>
          <a:lstStyle/>
          <a:p>
            <a:pPr marL="273050" indent="-273050"/>
            <a:r>
              <a:rPr lang="tr-TR" altLang="ko-KR" dirty="0" smtClean="0">
                <a:solidFill>
                  <a:schemeClr val="bg1"/>
                </a:solidFill>
                <a:latin typeface="Times New Roman" panose="02020603050405020304" pitchFamily="18" charset="0"/>
                <a:ea typeface="Batang" panose="02030600000101010101" pitchFamily="18" charset="-127"/>
                <a:cs typeface="Times New Roman" panose="02020603050405020304" pitchFamily="18" charset="0"/>
              </a:rPr>
              <a:t>A</a:t>
            </a:r>
            <a:r>
              <a:rPr lang="en-US" altLang="ko-KR" dirty="0" err="1" smtClean="0">
                <a:solidFill>
                  <a:schemeClr val="bg1"/>
                </a:solidFill>
                <a:latin typeface="Times New Roman" panose="02020603050405020304" pitchFamily="18" charset="0"/>
                <a:ea typeface="Gulim" panose="020B0600000101010101" pitchFamily="34" charset="-127"/>
                <a:cs typeface="Times New Roman" panose="02020603050405020304" pitchFamily="18" charset="0"/>
              </a:rPr>
              <a:t>liasing</a:t>
            </a:r>
            <a:r>
              <a:rPr lang="tr-TR" altLang="ko-KR" dirty="0" smtClean="0">
                <a:latin typeface="Times New Roman" panose="02020603050405020304" pitchFamily="18" charset="0"/>
                <a:ea typeface="Batang" panose="02030600000101010101" pitchFamily="18" charset="-127"/>
                <a:cs typeface="Times New Roman" panose="02020603050405020304" pitchFamily="18" charset="0"/>
              </a:rPr>
              <a:t/>
            </a:r>
            <a:br>
              <a:rPr lang="tr-TR" altLang="ko-KR" dirty="0" smtClean="0">
                <a:latin typeface="Times New Roman" panose="02020603050405020304" pitchFamily="18" charset="0"/>
                <a:ea typeface="Batang" panose="02030600000101010101" pitchFamily="18" charset="-127"/>
                <a:cs typeface="Times New Roman" panose="02020603050405020304" pitchFamily="18" charset="0"/>
              </a:rPr>
            </a:br>
            <a:r>
              <a:rPr lang="tr-TR" altLang="ko-KR" sz="2900" dirty="0" smtClean="0">
                <a:solidFill>
                  <a:srgbClr val="FF0000"/>
                </a:solidFill>
                <a:latin typeface="Times New Roman" panose="02020603050405020304" pitchFamily="18" charset="0"/>
                <a:ea typeface="Batang" panose="02030600000101010101" pitchFamily="18" charset="-127"/>
                <a:cs typeface="Times New Roman" panose="02020603050405020304" pitchFamily="18" charset="0"/>
              </a:rPr>
              <a:t>	I</a:t>
            </a:r>
            <a:r>
              <a:rPr lang="en-US" altLang="ko-KR" sz="2900" dirty="0" err="1" smtClean="0">
                <a:solidFill>
                  <a:srgbClr val="FF0000"/>
                </a:solidFill>
                <a:latin typeface="Times New Roman" panose="02020603050405020304" pitchFamily="18" charset="0"/>
                <a:ea typeface="Gulim" panose="020B0600000101010101" pitchFamily="34" charset="-127"/>
                <a:cs typeface="Times New Roman" panose="02020603050405020304" pitchFamily="18" charset="0"/>
              </a:rPr>
              <a:t>nformation</a:t>
            </a:r>
            <a:r>
              <a:rPr lang="en-US" altLang="ko-KR" sz="2900" dirty="0" smtClean="0">
                <a:solidFill>
                  <a:srgbClr val="FF0000"/>
                </a:solidFill>
                <a:latin typeface="Times New Roman" panose="02020603050405020304" pitchFamily="18" charset="0"/>
                <a:ea typeface="Gulim" panose="020B0600000101010101" pitchFamily="34" charset="-127"/>
                <a:cs typeface="Times New Roman" panose="02020603050405020304" pitchFamily="18" charset="0"/>
              </a:rPr>
              <a:t> loss due to </a:t>
            </a:r>
            <a:r>
              <a:rPr lang="en-US" altLang="ko-KR" sz="2900" dirty="0" smtClean="0">
                <a:solidFill>
                  <a:srgbClr val="006600"/>
                </a:solidFill>
                <a:latin typeface="Times New Roman" panose="02020603050405020304" pitchFamily="18" charset="0"/>
                <a:ea typeface="Gulim" panose="020B0600000101010101" pitchFamily="34" charset="-127"/>
                <a:cs typeface="Times New Roman" panose="02020603050405020304" pitchFamily="18" charset="0"/>
              </a:rPr>
              <a:t>low-frequency sampling</a:t>
            </a:r>
            <a:r>
              <a:rPr lang="tr-TR" altLang="ko-KR" sz="2900" dirty="0" smtClean="0">
                <a:solidFill>
                  <a:schemeClr val="tx2"/>
                </a:solidFill>
                <a:latin typeface="Times New Roman" panose="02020603050405020304" pitchFamily="18" charset="0"/>
                <a:ea typeface="Batang" panose="02030600000101010101" pitchFamily="18" charset="-127"/>
                <a:cs typeface="Times New Roman" panose="02020603050405020304" pitchFamily="18" charset="0"/>
              </a:rPr>
              <a:t/>
            </a:r>
            <a:br>
              <a:rPr lang="tr-TR" altLang="ko-KR" sz="2900" dirty="0" smtClean="0">
                <a:solidFill>
                  <a:schemeClr val="tx2"/>
                </a:solidFill>
                <a:latin typeface="Times New Roman" panose="02020603050405020304" pitchFamily="18" charset="0"/>
                <a:ea typeface="Batang" panose="02030600000101010101" pitchFamily="18" charset="-127"/>
                <a:cs typeface="Times New Roman" panose="02020603050405020304" pitchFamily="18" charset="0"/>
              </a:rPr>
            </a:br>
            <a:r>
              <a:rPr lang="tr-TR" altLang="ko-KR" sz="2900" dirty="0" smtClean="0">
                <a:solidFill>
                  <a:srgbClr val="FF0000"/>
                </a:solidFill>
                <a:latin typeface="Times New Roman" panose="02020603050405020304" pitchFamily="18" charset="0"/>
                <a:ea typeface="Batang" panose="02030600000101010101" pitchFamily="18" charset="-127"/>
                <a:cs typeface="Times New Roman" panose="02020603050405020304" pitchFamily="18" charset="0"/>
              </a:rPr>
              <a:t>	J</a:t>
            </a:r>
            <a:r>
              <a:rPr lang="en-US" altLang="ko-KR" sz="2900" dirty="0" err="1" smtClean="0">
                <a:solidFill>
                  <a:srgbClr val="FF0000"/>
                </a:solidFill>
                <a:latin typeface="Times New Roman" panose="02020603050405020304" pitchFamily="18" charset="0"/>
                <a:ea typeface="Gulim" panose="020B0600000101010101" pitchFamily="34" charset="-127"/>
                <a:cs typeface="Times New Roman" panose="02020603050405020304" pitchFamily="18" charset="0"/>
              </a:rPr>
              <a:t>agged</a:t>
            </a:r>
            <a:r>
              <a:rPr lang="en-US" altLang="ko-KR" sz="2900" dirty="0" smtClean="0">
                <a:solidFill>
                  <a:srgbClr val="FF0000"/>
                </a:solidFill>
                <a:latin typeface="Times New Roman" panose="02020603050405020304" pitchFamily="18" charset="0"/>
                <a:ea typeface="Gulim" panose="020B0600000101010101" pitchFamily="34" charset="-127"/>
                <a:cs typeface="Times New Roman" panose="02020603050405020304" pitchFamily="18" charset="0"/>
              </a:rPr>
              <a:t> or stair-step appearance</a:t>
            </a:r>
          </a:p>
          <a:p>
            <a:pPr marL="273050" indent="-273050"/>
            <a:endParaRPr lang="en-US" altLang="ko-KR" sz="2900" dirty="0" smtClean="0">
              <a:solidFill>
                <a:schemeClr val="tx2"/>
              </a:solidFill>
              <a:ea typeface="Gulim" panose="020B0600000101010101" pitchFamily="34" charset="-127"/>
            </a:endParaRPr>
          </a:p>
        </p:txBody>
      </p:sp>
      <p:pic>
        <p:nvPicPr>
          <p:cNvPr id="387076" name="Picture 4" descr="an07f5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332" y="2817812"/>
            <a:ext cx="7637462"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4CED5AA-CBD1-40B1-B704-A9A89086FFAB}" type="slidenum">
              <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endParaRPr>
          </a:p>
        </p:txBody>
      </p:sp>
      <p:sp>
        <p:nvSpPr>
          <p:cNvPr id="2" name="Fußzeilenplatzhalter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859370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7075">
                                            <p:txEl>
                                              <p:pRg st="0" end="0"/>
                                            </p:txEl>
                                          </p:spTgt>
                                        </p:tgtEl>
                                        <p:attrNameLst>
                                          <p:attrName>style.visibility</p:attrName>
                                        </p:attrNameLst>
                                      </p:cBhvr>
                                      <p:to>
                                        <p:strVal val="visible"/>
                                      </p:to>
                                    </p:set>
                                    <p:anim calcmode="lin" valueType="num">
                                      <p:cBhvr additive="base">
                                        <p:cTn id="7" dur="2000" fill="hold"/>
                                        <p:tgtEl>
                                          <p:spTgt spid="387075">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870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32" fill="hold" nodeType="clickEffect">
                                  <p:stCondLst>
                                    <p:cond delay="0"/>
                                  </p:stCondLst>
                                  <p:childTnLst>
                                    <p:set>
                                      <p:cBhvr>
                                        <p:cTn id="12" dur="1" fill="hold">
                                          <p:stCondLst>
                                            <p:cond delay="0"/>
                                          </p:stCondLst>
                                        </p:cTn>
                                        <p:tgtEl>
                                          <p:spTgt spid="387076"/>
                                        </p:tgtEl>
                                        <p:attrNameLst>
                                          <p:attrName>style.visibility</p:attrName>
                                        </p:attrNameLst>
                                      </p:cBhvr>
                                      <p:to>
                                        <p:strVal val="visible"/>
                                      </p:to>
                                    </p:set>
                                    <p:animEffect transition="in" filter="circle(out)">
                                      <p:cBhvr>
                                        <p:cTn id="13" dur="2000"/>
                                        <p:tgtEl>
                                          <p:spTgt spid="387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75"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68313" y="333375"/>
            <a:ext cx="8229600" cy="1069975"/>
          </a:xfrm>
        </p:spPr>
        <p:txBody>
          <a:bodyPr/>
          <a:lstStyle/>
          <a:p>
            <a:r>
              <a:rPr lang="en-US" altLang="tr-TR" dirty="0" smtClean="0"/>
              <a:t>Antialiasing</a:t>
            </a:r>
            <a:r>
              <a:rPr lang="tr-TR" altLang="tr-TR" dirty="0" smtClean="0"/>
              <a:t> (</a:t>
            </a:r>
            <a:r>
              <a:rPr lang="tr-TR" altLang="tr-TR" dirty="0" err="1" smtClean="0"/>
              <a:t>cont</a:t>
            </a:r>
            <a:r>
              <a:rPr lang="tr-TR" altLang="tr-TR" dirty="0" smtClean="0"/>
              <a:t>.)</a:t>
            </a:r>
            <a:endParaRPr lang="en-US" altLang="tr-TR" dirty="0" smtClean="0"/>
          </a:p>
        </p:txBody>
      </p:sp>
      <p:sp>
        <p:nvSpPr>
          <p:cNvPr id="45059" name="Rectangle 3"/>
          <p:cNvSpPr>
            <a:spLocks noGrp="1" noChangeArrowheads="1"/>
          </p:cNvSpPr>
          <p:nvPr>
            <p:ph type="body" idx="1"/>
          </p:nvPr>
        </p:nvSpPr>
        <p:spPr>
          <a:xfrm>
            <a:off x="611188" y="1412875"/>
            <a:ext cx="7772400" cy="4419600"/>
          </a:xfrm>
          <a:solidFill>
            <a:schemeClr val="bg1"/>
          </a:solidFill>
        </p:spPr>
        <p:txBody>
          <a:bodyPr/>
          <a:lstStyle/>
          <a:p>
            <a:r>
              <a:rPr lang="en-US" altLang="tr-TR" smtClean="0"/>
              <a:t>Used to improve the appearance of lines.</a:t>
            </a:r>
          </a:p>
        </p:txBody>
      </p:sp>
      <p:pic>
        <p:nvPicPr>
          <p:cNvPr id="3747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2492375"/>
            <a:ext cx="5688012" cy="4110038"/>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61"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30F5CFD-3A89-4BAF-B77F-A14AA042BBFD}" type="slidenum">
              <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endParaRPr>
          </a:p>
        </p:txBody>
      </p:sp>
      <p:sp>
        <p:nvSpPr>
          <p:cNvPr id="2" name="Fußzeilenplatzhalter 1"/>
          <p:cNvSpPr>
            <a:spLocks noGrp="1"/>
          </p:cNvSpPr>
          <p:nvPr>
            <p:ph type="ftr"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549064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374788"/>
                                        </p:tgtEl>
                                        <p:attrNameLst>
                                          <p:attrName>style.visibility</p:attrName>
                                        </p:attrNameLst>
                                      </p:cBhvr>
                                      <p:to>
                                        <p:strVal val="visible"/>
                                      </p:to>
                                    </p:set>
                                    <p:anim calcmode="lin" valueType="num">
                                      <p:cBhvr>
                                        <p:cTn id="7" dur="2000" fill="hold"/>
                                        <p:tgtEl>
                                          <p:spTgt spid="374788"/>
                                        </p:tgtEl>
                                        <p:attrNameLst>
                                          <p:attrName>ppt_w</p:attrName>
                                        </p:attrNameLst>
                                      </p:cBhvr>
                                      <p:tavLst>
                                        <p:tav tm="0">
                                          <p:val>
                                            <p:fltVal val="0"/>
                                          </p:val>
                                        </p:tav>
                                        <p:tav tm="100000">
                                          <p:val>
                                            <p:strVal val="#ppt_w"/>
                                          </p:val>
                                        </p:tav>
                                      </p:tavLst>
                                    </p:anim>
                                    <p:anim calcmode="lin" valueType="num">
                                      <p:cBhvr>
                                        <p:cTn id="8" dur="2000" fill="hold"/>
                                        <p:tgtEl>
                                          <p:spTgt spid="374788"/>
                                        </p:tgtEl>
                                        <p:attrNameLst>
                                          <p:attrName>ppt_h</p:attrName>
                                        </p:attrNameLst>
                                      </p:cBhvr>
                                      <p:tavLst>
                                        <p:tav tm="0">
                                          <p:val>
                                            <p:fltVal val="0"/>
                                          </p:val>
                                        </p:tav>
                                        <p:tav tm="100000">
                                          <p:val>
                                            <p:strVal val="#ppt_h"/>
                                          </p:val>
                                        </p:tav>
                                      </p:tavLst>
                                    </p:anim>
                                    <p:animEffect transition="in" filter="fade">
                                      <p:cBhvr>
                                        <p:cTn id="9" dur="2000"/>
                                        <p:tgtEl>
                                          <p:spTgt spid="3747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68313" y="188913"/>
            <a:ext cx="8675687" cy="1295400"/>
          </a:xfrm>
        </p:spPr>
        <p:txBody>
          <a:bodyPr/>
          <a:lstStyle/>
          <a:p>
            <a:r>
              <a:rPr lang="tr-TR" altLang="tr-TR" dirty="0" err="1" smtClean="0"/>
              <a:t>Nyquist</a:t>
            </a:r>
            <a:r>
              <a:rPr lang="tr-TR" altLang="tr-TR" dirty="0" smtClean="0"/>
              <a:t>?</a:t>
            </a:r>
            <a:endParaRPr lang="en-US" altLang="tr-TR" dirty="0" smtClean="0"/>
          </a:p>
        </p:txBody>
      </p:sp>
      <p:sp>
        <p:nvSpPr>
          <p:cNvPr id="365571" name="Rectangle 3"/>
          <p:cNvSpPr>
            <a:spLocks noGrp="1" noChangeArrowheads="1"/>
          </p:cNvSpPr>
          <p:nvPr>
            <p:ph type="body" idx="1"/>
          </p:nvPr>
        </p:nvSpPr>
        <p:spPr>
          <a:xfrm>
            <a:off x="609600" y="1143000"/>
            <a:ext cx="7772400" cy="5410200"/>
          </a:xfrm>
          <a:noFill/>
        </p:spPr>
        <p:txBody>
          <a:bodyPr/>
          <a:lstStyle/>
          <a:p>
            <a:pPr>
              <a:lnSpc>
                <a:spcPct val="90000"/>
              </a:lnSpc>
            </a:pPr>
            <a:r>
              <a:rPr lang="tr-TR" altLang="tr-TR" sz="2800" smtClean="0">
                <a:solidFill>
                  <a:schemeClr val="bg1"/>
                </a:solidFill>
              </a:rPr>
              <a:t>Harry Nyquist: 7. February 1889 in Nilsby, Sweden; † 4. April 1976 in Harlingen, Texas </a:t>
            </a:r>
          </a:p>
          <a:p>
            <a:pPr>
              <a:lnSpc>
                <a:spcPct val="90000"/>
              </a:lnSpc>
            </a:pPr>
            <a:r>
              <a:rPr lang="tr-TR" altLang="tr-TR" sz="2800" smtClean="0">
                <a:solidFill>
                  <a:schemeClr val="bg1"/>
                </a:solidFill>
              </a:rPr>
              <a:t>Claude Elwood Shannon:  30. April 1916 in Petoskey, Michigan; † 24. Februar 2001 in Medford, Massachusetts</a:t>
            </a:r>
          </a:p>
          <a:p>
            <a:pPr>
              <a:lnSpc>
                <a:spcPct val="90000"/>
              </a:lnSpc>
            </a:pPr>
            <a:r>
              <a:rPr lang="tr-TR" altLang="tr-TR" sz="2800" smtClean="0">
                <a:solidFill>
                  <a:schemeClr val="bg1"/>
                </a:solidFill>
              </a:rPr>
              <a:t>Nyquist-Shannon-Sample Theorem: Set the sampling frequency to at least twice that of the highest frequency occurring in the object</a:t>
            </a:r>
          </a:p>
          <a:p>
            <a:pPr>
              <a:lnSpc>
                <a:spcPct val="90000"/>
              </a:lnSpc>
            </a:pPr>
            <a:r>
              <a:rPr lang="tr-TR" altLang="tr-TR" sz="2800" smtClean="0">
                <a:solidFill>
                  <a:schemeClr val="bg1"/>
                </a:solidFill>
              </a:rPr>
              <a:t>Nyquist sampling frequency:</a:t>
            </a:r>
            <a:r>
              <a:rPr lang="tr-TR" altLang="tr-TR" sz="2800" i="1" smtClean="0">
                <a:solidFill>
                  <a:schemeClr val="bg1"/>
                </a:solidFill>
              </a:rPr>
              <a:t> f</a:t>
            </a:r>
            <a:r>
              <a:rPr lang="tr-TR" altLang="tr-TR" sz="2800" i="1" baseline="-25000" smtClean="0">
                <a:solidFill>
                  <a:schemeClr val="bg1"/>
                </a:solidFill>
              </a:rPr>
              <a:t>s</a:t>
            </a:r>
            <a:r>
              <a:rPr lang="tr-TR" altLang="tr-TR" sz="2800" i="1" smtClean="0">
                <a:solidFill>
                  <a:schemeClr val="bg1"/>
                </a:solidFill>
              </a:rPr>
              <a:t> = 2f</a:t>
            </a:r>
            <a:r>
              <a:rPr lang="tr-TR" altLang="tr-TR" sz="2800" i="1" baseline="-25000" smtClean="0">
                <a:solidFill>
                  <a:schemeClr val="bg1"/>
                </a:solidFill>
              </a:rPr>
              <a:t>max</a:t>
            </a:r>
            <a:r>
              <a:rPr lang="tr-TR" altLang="tr-TR" sz="2800" smtClean="0">
                <a:solidFill>
                  <a:schemeClr val="bg1"/>
                </a:solidFill>
              </a:rPr>
              <a:t>  </a:t>
            </a:r>
          </a:p>
          <a:p>
            <a:pPr>
              <a:lnSpc>
                <a:spcPct val="90000"/>
              </a:lnSpc>
            </a:pPr>
            <a:r>
              <a:rPr lang="tr-TR" altLang="tr-TR" sz="2800" smtClean="0">
                <a:solidFill>
                  <a:schemeClr val="bg1"/>
                </a:solidFill>
              </a:rPr>
              <a:t>Nyquist sampling interval: </a:t>
            </a:r>
            <a:r>
              <a:rPr lang="tr-TR" altLang="tr-TR" sz="2800" i="1" smtClean="0">
                <a:solidFill>
                  <a:schemeClr val="bg1"/>
                </a:solidFill>
              </a:rPr>
              <a:t>∆x = ∆x</a:t>
            </a:r>
            <a:r>
              <a:rPr lang="tr-TR" altLang="tr-TR" sz="2800" i="1" baseline="-25000" smtClean="0">
                <a:solidFill>
                  <a:schemeClr val="bg1"/>
                </a:solidFill>
              </a:rPr>
              <a:t>cycle </a:t>
            </a:r>
            <a:r>
              <a:rPr lang="tr-TR" altLang="tr-TR" sz="2800" i="1" smtClean="0">
                <a:solidFill>
                  <a:schemeClr val="bg1"/>
                </a:solidFill>
              </a:rPr>
              <a:t>/ 2</a:t>
            </a:r>
          </a:p>
          <a:p>
            <a:pPr>
              <a:lnSpc>
                <a:spcPct val="90000"/>
              </a:lnSpc>
            </a:pPr>
            <a:endParaRPr lang="tr-TR" altLang="tr-TR" sz="2800" smtClean="0">
              <a:solidFill>
                <a:schemeClr val="bg1"/>
              </a:solidFill>
            </a:endParaRPr>
          </a:p>
          <a:p>
            <a:pPr>
              <a:lnSpc>
                <a:spcPct val="90000"/>
              </a:lnSpc>
            </a:pPr>
            <a:endParaRPr lang="en-US" altLang="tr-TR" sz="2800" smtClean="0">
              <a:solidFill>
                <a:schemeClr val="bg1"/>
              </a:solidFill>
            </a:endParaRPr>
          </a:p>
        </p:txBody>
      </p:sp>
      <p:sp>
        <p:nvSpPr>
          <p:cNvPr id="141316"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EB9A6D9-DC3A-46B3-B4AE-C2F2DAA9E2E3}" type="slidenum">
              <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endParaRPr>
          </a:p>
        </p:txBody>
      </p:sp>
      <p:sp>
        <p:nvSpPr>
          <p:cNvPr id="2" name="Fußzeilenplatzhalter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416189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5571">
                                            <p:txEl>
                                              <p:pRg st="0" end="0"/>
                                            </p:txEl>
                                          </p:spTgt>
                                        </p:tgtEl>
                                        <p:attrNameLst>
                                          <p:attrName>style.visibility</p:attrName>
                                        </p:attrNameLst>
                                      </p:cBhvr>
                                      <p:to>
                                        <p:strVal val="visible"/>
                                      </p:to>
                                    </p:set>
                                    <p:anim calcmode="lin" valueType="num">
                                      <p:cBhvr additive="base">
                                        <p:cTn id="7" dur="2000" fill="hold"/>
                                        <p:tgtEl>
                                          <p:spTgt spid="365571">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655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5571">
                                            <p:txEl>
                                              <p:pRg st="1" end="1"/>
                                            </p:txEl>
                                          </p:spTgt>
                                        </p:tgtEl>
                                        <p:attrNameLst>
                                          <p:attrName>style.visibility</p:attrName>
                                        </p:attrNameLst>
                                      </p:cBhvr>
                                      <p:to>
                                        <p:strVal val="visible"/>
                                      </p:to>
                                    </p:set>
                                    <p:anim calcmode="lin" valueType="num">
                                      <p:cBhvr additive="base">
                                        <p:cTn id="13" dur="2000" fill="hold"/>
                                        <p:tgtEl>
                                          <p:spTgt spid="365571">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655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65571">
                                            <p:txEl>
                                              <p:pRg st="2" end="2"/>
                                            </p:txEl>
                                          </p:spTgt>
                                        </p:tgtEl>
                                        <p:attrNameLst>
                                          <p:attrName>style.visibility</p:attrName>
                                        </p:attrNameLst>
                                      </p:cBhvr>
                                      <p:to>
                                        <p:strVal val="visible"/>
                                      </p:to>
                                    </p:set>
                                    <p:anim calcmode="lin" valueType="num">
                                      <p:cBhvr additive="base">
                                        <p:cTn id="19" dur="2000" fill="hold"/>
                                        <p:tgtEl>
                                          <p:spTgt spid="365571">
                                            <p:txEl>
                                              <p:pRg st="2" end="2"/>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3655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65571">
                                            <p:txEl>
                                              <p:pRg st="3" end="3"/>
                                            </p:txEl>
                                          </p:spTgt>
                                        </p:tgtEl>
                                        <p:attrNameLst>
                                          <p:attrName>style.visibility</p:attrName>
                                        </p:attrNameLst>
                                      </p:cBhvr>
                                      <p:to>
                                        <p:strVal val="visible"/>
                                      </p:to>
                                    </p:set>
                                    <p:anim calcmode="lin" valueType="num">
                                      <p:cBhvr additive="base">
                                        <p:cTn id="25" dur="2000" fill="hold"/>
                                        <p:tgtEl>
                                          <p:spTgt spid="365571">
                                            <p:txEl>
                                              <p:pRg st="3" end="3"/>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36557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65571">
                                            <p:txEl>
                                              <p:pRg st="4" end="4"/>
                                            </p:txEl>
                                          </p:spTgt>
                                        </p:tgtEl>
                                        <p:attrNameLst>
                                          <p:attrName>style.visibility</p:attrName>
                                        </p:attrNameLst>
                                      </p:cBhvr>
                                      <p:to>
                                        <p:strVal val="visible"/>
                                      </p:to>
                                    </p:set>
                                    <p:anim calcmode="lin" valueType="num">
                                      <p:cBhvr additive="base">
                                        <p:cTn id="31" dur="2000" fill="hold"/>
                                        <p:tgtEl>
                                          <p:spTgt spid="365571">
                                            <p:txEl>
                                              <p:pRg st="4" end="4"/>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36557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1"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lstStyle/>
          <a:p>
            <a:pPr eaLnBrk="1" hangingPunct="1"/>
            <a:r>
              <a:rPr lang="en-US" altLang="tr-TR" dirty="0" smtClean="0"/>
              <a:t>Sampling</a:t>
            </a:r>
          </a:p>
        </p:txBody>
      </p:sp>
      <p:pic>
        <p:nvPicPr>
          <p:cNvPr id="142339" name="AADGHAL0.jpg" descr="AADGHAL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5525" y="1066800"/>
            <a:ext cx="7094538"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0" name="Rechteck 1"/>
          <p:cNvSpPr>
            <a:spLocks noChangeArrowheads="1"/>
          </p:cNvSpPr>
          <p:nvPr/>
        </p:nvSpPr>
        <p:spPr bwMode="auto">
          <a:xfrm>
            <a:off x="838200" y="5771357"/>
            <a:ext cx="79660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altLang="tr-TR" sz="1800" b="0" i="0" u="none" strike="noStrike" kern="1200" cap="none" spc="0" normalizeH="0" baseline="0" noProof="0" dirty="0" err="1">
                <a:ln>
                  <a:noFill/>
                </a:ln>
                <a:solidFill>
                  <a:srgbClr val="0B0506"/>
                </a:solidFill>
                <a:effectLst/>
                <a:uLnTx/>
                <a:uFillTx/>
                <a:latin typeface="Arial" panose="020B0604020202020204" pitchFamily="34" charset="0"/>
                <a:ea typeface="+mn-ea"/>
                <a:cs typeface="+mn-cs"/>
              </a:rPr>
              <a:t>Sampling</a:t>
            </a:r>
            <a:r>
              <a:rPr kumimoji="0" lang="tr-TR" altLang="tr-TR" sz="1800" b="0" i="0" u="none" strike="noStrike" kern="1200" cap="none" spc="0" normalizeH="0" baseline="0" noProof="0" dirty="0">
                <a:ln>
                  <a:noFill/>
                </a:ln>
                <a:solidFill>
                  <a:srgbClr val="0B0506"/>
                </a:solidFill>
                <a:effectLst/>
                <a:uLnTx/>
                <a:uFillTx/>
                <a:latin typeface="Arial" panose="020B0604020202020204" pitchFamily="34" charset="0"/>
                <a:ea typeface="+mn-ea"/>
                <a:cs typeface="+mn-cs"/>
              </a:rPr>
              <a:t> </a:t>
            </a:r>
            <a:r>
              <a:rPr kumimoji="0" lang="en-US" altLang="tr-TR" sz="1800" b="0" i="0" u="none" strike="noStrike" kern="1200" cap="none" spc="0" normalizeH="0" baseline="0" noProof="0" dirty="0">
                <a:ln>
                  <a:noFill/>
                </a:ln>
                <a:solidFill>
                  <a:srgbClr val="0B0506"/>
                </a:solidFill>
                <a:effectLst/>
                <a:uLnTx/>
                <a:uFillTx/>
                <a:latin typeface="Arial" panose="020B0604020202020204" pitchFamily="34" charset="0"/>
                <a:ea typeface="+mn-ea"/>
                <a:cs typeface="+mn-cs"/>
              </a:rPr>
              <a:t>the periodic shape in (a) at the indicated positions produces the aliased lower-frequency representation in (b).</a:t>
            </a:r>
            <a:endParaRPr kumimoji="0" lang="de-DE" altLang="tr-TR" sz="1800" b="0" i="0" u="none" strike="noStrike" kern="1200" cap="none" spc="0" normalizeH="0" baseline="0" noProof="0" dirty="0">
              <a:ln>
                <a:noFill/>
              </a:ln>
              <a:solidFill>
                <a:srgbClr val="0B0506"/>
              </a:solidFill>
              <a:effectLst/>
              <a:uLnTx/>
              <a:uFillTx/>
              <a:latin typeface="Arial" panose="020B0604020202020204" pitchFamily="34" charset="0"/>
              <a:ea typeface="+mn-ea"/>
              <a:cs typeface="+mn-cs"/>
            </a:endParaRPr>
          </a:p>
        </p:txBody>
      </p:sp>
      <p:sp>
        <p:nvSpPr>
          <p:cNvPr id="142341"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85A25BD-FF8C-4188-B3CE-2E8C07C0E683}" type="slidenum">
              <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endParaRPr>
          </a:p>
        </p:txBody>
      </p:sp>
      <p:sp>
        <p:nvSpPr>
          <p:cNvPr id="2" name="Fußzeilenplatzhalter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408928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r>
              <a:rPr lang="en-US" altLang="tr-TR" smtClean="0"/>
              <a:t>Quantization</a:t>
            </a:r>
          </a:p>
        </p:txBody>
      </p:sp>
      <p:sp>
        <p:nvSpPr>
          <p:cNvPr id="56322" name="Content Placeholder 2"/>
          <p:cNvSpPr>
            <a:spLocks noGrp="1"/>
          </p:cNvSpPr>
          <p:nvPr>
            <p:ph sz="quarter" idx="1"/>
          </p:nvPr>
        </p:nvSpPr>
        <p:spPr>
          <a:xfrm>
            <a:off x="466725" y="1295400"/>
            <a:ext cx="8229600" cy="4530725"/>
          </a:xfrm>
        </p:spPr>
        <p:txBody>
          <a:bodyPr/>
          <a:lstStyle/>
          <a:p>
            <a:pPr algn="just"/>
            <a:r>
              <a:rPr lang="en-US" altLang="tr-TR" dirty="0" smtClean="0"/>
              <a:t>The process of replacing a continuously varying function with a discrete set of quantization levels.</a:t>
            </a:r>
          </a:p>
        </p:txBody>
      </p:sp>
      <p:pic>
        <p:nvPicPr>
          <p:cNvPr id="563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6100" y="2847974"/>
            <a:ext cx="5410200" cy="362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341379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381000" y="214313"/>
            <a:ext cx="8562975" cy="1462087"/>
          </a:xfrm>
        </p:spPr>
        <p:txBody>
          <a:bodyPr/>
          <a:lstStyle/>
          <a:p>
            <a:pPr eaLnBrk="1" hangingPunct="1"/>
            <a:r>
              <a:rPr lang="tr-TR" altLang="tr-TR" dirty="0" err="1" smtClean="0"/>
              <a:t>Representing</a:t>
            </a:r>
            <a:r>
              <a:rPr lang="tr-TR" altLang="tr-TR" dirty="0" smtClean="0"/>
              <a:t> </a:t>
            </a:r>
            <a:r>
              <a:rPr lang="tr-TR" altLang="tr-TR" dirty="0" err="1" smtClean="0"/>
              <a:t>digital</a:t>
            </a:r>
            <a:r>
              <a:rPr lang="tr-TR" altLang="tr-TR" dirty="0" smtClean="0"/>
              <a:t> </a:t>
            </a:r>
            <a:r>
              <a:rPr lang="tr-TR" altLang="tr-TR" dirty="0" err="1" smtClean="0"/>
              <a:t>images</a:t>
            </a:r>
            <a:endParaRPr lang="tr-TR" altLang="tr-TR" dirty="0" smtClean="0"/>
          </a:p>
        </p:txBody>
      </p:sp>
      <p:sp>
        <p:nvSpPr>
          <p:cNvPr id="32771" name="Rectangle 3"/>
          <p:cNvSpPr>
            <a:spLocks noGrp="1" noChangeArrowheads="1"/>
          </p:cNvSpPr>
          <p:nvPr>
            <p:ph type="body" idx="1"/>
          </p:nvPr>
        </p:nvSpPr>
        <p:spPr>
          <a:xfrm>
            <a:off x="381000" y="1371600"/>
            <a:ext cx="8574088" cy="4760913"/>
          </a:xfrm>
          <a:noFill/>
        </p:spPr>
        <p:txBody>
          <a:bodyPr/>
          <a:lstStyle/>
          <a:p>
            <a:pPr algn="just" eaLnBrk="1" hangingPunct="1"/>
            <a:r>
              <a:rPr lang="tr-TR" altLang="tr-TR" dirty="0" err="1" smtClean="0"/>
              <a:t>Suppose</a:t>
            </a:r>
            <a:r>
              <a:rPr lang="tr-TR" altLang="tr-TR" dirty="0" smtClean="0"/>
              <a:t> </a:t>
            </a:r>
            <a:r>
              <a:rPr lang="tr-TR" altLang="tr-TR" dirty="0" err="1" smtClean="0"/>
              <a:t>that</a:t>
            </a:r>
            <a:r>
              <a:rPr lang="tr-TR" altLang="tr-TR" dirty="0" smtClean="0"/>
              <a:t> an </a:t>
            </a:r>
            <a:r>
              <a:rPr lang="tr-TR" altLang="tr-TR" dirty="0" err="1" smtClean="0"/>
              <a:t>image</a:t>
            </a:r>
            <a:r>
              <a:rPr lang="tr-TR" altLang="tr-TR" dirty="0" smtClean="0"/>
              <a:t> </a:t>
            </a:r>
            <a:r>
              <a:rPr lang="tr-TR" altLang="tr-TR" dirty="0" err="1" smtClean="0"/>
              <a:t>represented</a:t>
            </a:r>
            <a:r>
              <a:rPr lang="tr-TR" altLang="tr-TR" dirty="0" smtClean="0"/>
              <a:t> </a:t>
            </a:r>
            <a:r>
              <a:rPr lang="tr-TR" altLang="tr-TR" dirty="0" err="1" smtClean="0"/>
              <a:t>by</a:t>
            </a:r>
            <a:r>
              <a:rPr lang="tr-TR" altLang="tr-TR" dirty="0" smtClean="0"/>
              <a:t> a </a:t>
            </a:r>
            <a:r>
              <a:rPr lang="tr-TR" altLang="tr-TR" dirty="0" err="1" smtClean="0"/>
              <a:t>continuous</a:t>
            </a:r>
            <a:r>
              <a:rPr lang="tr-TR" altLang="tr-TR" dirty="0" smtClean="0"/>
              <a:t> </a:t>
            </a:r>
            <a:r>
              <a:rPr lang="tr-TR" altLang="tr-TR" dirty="0" err="1" smtClean="0"/>
              <a:t>function</a:t>
            </a:r>
            <a:r>
              <a:rPr lang="tr-TR" altLang="tr-TR" dirty="0" smtClean="0"/>
              <a:t> </a:t>
            </a:r>
            <a:r>
              <a:rPr lang="tr-TR" altLang="tr-TR" i="1" dirty="0" smtClean="0">
                <a:latin typeface="Times New Roman" panose="02020603050405020304" pitchFamily="18" charset="0"/>
              </a:rPr>
              <a:t>f</a:t>
            </a:r>
            <a:r>
              <a:rPr lang="tr-TR" altLang="tr-TR" dirty="0" smtClean="0">
                <a:latin typeface="Times New Roman" panose="02020603050405020304" pitchFamily="18" charset="0"/>
              </a:rPr>
              <a:t>(</a:t>
            </a:r>
            <a:r>
              <a:rPr lang="tr-TR" altLang="tr-TR" i="1" dirty="0" smtClean="0">
                <a:latin typeface="Times New Roman" panose="02020603050405020304" pitchFamily="18" charset="0"/>
              </a:rPr>
              <a:t>s</a:t>
            </a:r>
            <a:r>
              <a:rPr lang="tr-TR" altLang="tr-TR" dirty="0" smtClean="0">
                <a:latin typeface="Times New Roman" panose="02020603050405020304" pitchFamily="18" charset="0"/>
              </a:rPr>
              <a:t>, </a:t>
            </a:r>
            <a:r>
              <a:rPr lang="tr-TR" altLang="tr-TR" i="1" dirty="0" smtClean="0">
                <a:latin typeface="Times New Roman" panose="02020603050405020304" pitchFamily="18" charset="0"/>
              </a:rPr>
              <a:t>t</a:t>
            </a:r>
            <a:r>
              <a:rPr lang="tr-TR" altLang="tr-TR" dirty="0" smtClean="0">
                <a:latin typeface="Times New Roman" panose="02020603050405020304" pitchFamily="18" charset="0"/>
              </a:rPr>
              <a:t>)</a:t>
            </a:r>
            <a:r>
              <a:rPr lang="tr-TR" altLang="tr-TR" dirty="0" smtClean="0"/>
              <a:t> of </a:t>
            </a:r>
            <a:r>
              <a:rPr lang="tr-TR" altLang="tr-TR" dirty="0" err="1" smtClean="0"/>
              <a:t>continuous</a:t>
            </a:r>
            <a:r>
              <a:rPr lang="tr-TR" altLang="tr-TR" dirty="0" smtClean="0"/>
              <a:t> </a:t>
            </a:r>
            <a:r>
              <a:rPr lang="tr-TR" altLang="tr-TR" dirty="0" err="1" smtClean="0"/>
              <a:t>variables</a:t>
            </a:r>
            <a:r>
              <a:rPr lang="tr-TR" altLang="tr-TR" dirty="0" smtClean="0"/>
              <a:t> </a:t>
            </a:r>
            <a:r>
              <a:rPr lang="tr-TR" altLang="tr-TR" i="1" dirty="0" smtClean="0">
                <a:latin typeface="Times New Roman" panose="02020603050405020304" pitchFamily="18" charset="0"/>
              </a:rPr>
              <a:t>s</a:t>
            </a:r>
            <a:r>
              <a:rPr lang="tr-TR" altLang="tr-TR" dirty="0" smtClean="0"/>
              <a:t> </a:t>
            </a:r>
            <a:r>
              <a:rPr lang="tr-TR" altLang="tr-TR" dirty="0" err="1" smtClean="0"/>
              <a:t>and</a:t>
            </a:r>
            <a:r>
              <a:rPr lang="tr-TR" altLang="tr-TR" dirty="0" smtClean="0"/>
              <a:t> </a:t>
            </a:r>
            <a:r>
              <a:rPr lang="tr-TR" altLang="tr-TR" i="1" dirty="0" smtClean="0">
                <a:latin typeface="Times New Roman" panose="02020603050405020304" pitchFamily="18" charset="0"/>
              </a:rPr>
              <a:t>t</a:t>
            </a:r>
            <a:r>
              <a:rPr lang="tr-TR" altLang="tr-TR" dirty="0" smtClean="0"/>
              <a:t>. </a:t>
            </a:r>
          </a:p>
          <a:p>
            <a:pPr algn="just" eaLnBrk="1" hangingPunct="1"/>
            <a:r>
              <a:rPr lang="tr-TR" altLang="tr-TR" dirty="0" err="1" smtClean="0"/>
              <a:t>Suppose</a:t>
            </a:r>
            <a:r>
              <a:rPr lang="tr-TR" altLang="tr-TR" dirty="0" smtClean="0"/>
              <a:t> </a:t>
            </a:r>
            <a:r>
              <a:rPr lang="tr-TR" altLang="tr-TR" dirty="0" err="1" smtClean="0"/>
              <a:t>also</a:t>
            </a:r>
            <a:r>
              <a:rPr lang="tr-TR" altLang="tr-TR" dirty="0" smtClean="0"/>
              <a:t> </a:t>
            </a:r>
            <a:r>
              <a:rPr lang="tr-TR" altLang="tr-TR" dirty="0" err="1" smtClean="0"/>
              <a:t>that</a:t>
            </a:r>
            <a:r>
              <a:rPr lang="tr-TR" altLang="tr-TR" dirty="0" smtClean="0"/>
              <a:t> </a:t>
            </a:r>
            <a:r>
              <a:rPr lang="tr-TR" altLang="tr-TR" dirty="0" err="1" smtClean="0"/>
              <a:t>this</a:t>
            </a:r>
            <a:r>
              <a:rPr lang="tr-TR" altLang="tr-TR" dirty="0" smtClean="0"/>
              <a:t> </a:t>
            </a:r>
            <a:r>
              <a:rPr lang="tr-TR" altLang="tr-TR" dirty="0" err="1" smtClean="0"/>
              <a:t>image</a:t>
            </a:r>
            <a:r>
              <a:rPr lang="tr-TR" altLang="tr-TR" dirty="0" smtClean="0"/>
              <a:t> is </a:t>
            </a:r>
            <a:r>
              <a:rPr lang="tr-TR" altLang="tr-TR" dirty="0" err="1" smtClean="0"/>
              <a:t>sampled</a:t>
            </a:r>
            <a:r>
              <a:rPr lang="tr-TR" altLang="tr-TR" dirty="0" smtClean="0"/>
              <a:t> </a:t>
            </a:r>
            <a:r>
              <a:rPr lang="tr-TR" altLang="tr-TR" dirty="0" err="1" smtClean="0"/>
              <a:t>into</a:t>
            </a:r>
            <a:r>
              <a:rPr lang="tr-TR" altLang="tr-TR" dirty="0" smtClean="0"/>
              <a:t> a 2d </a:t>
            </a:r>
            <a:r>
              <a:rPr lang="tr-TR" altLang="tr-TR" dirty="0" err="1" smtClean="0"/>
              <a:t>array</a:t>
            </a:r>
            <a:r>
              <a:rPr lang="tr-TR" altLang="tr-TR" dirty="0" smtClean="0"/>
              <a:t> </a:t>
            </a:r>
            <a:r>
              <a:rPr lang="tr-TR" altLang="tr-TR" dirty="0" err="1" smtClean="0"/>
              <a:t>containing</a:t>
            </a:r>
            <a:r>
              <a:rPr lang="tr-TR" altLang="tr-TR" dirty="0" smtClean="0"/>
              <a:t> </a:t>
            </a:r>
            <a:r>
              <a:rPr lang="tr-TR" altLang="tr-TR" i="1" dirty="0" smtClean="0">
                <a:latin typeface="Times New Roman" panose="02020603050405020304" pitchFamily="18" charset="0"/>
              </a:rPr>
              <a:t>M</a:t>
            </a:r>
            <a:r>
              <a:rPr lang="tr-TR" altLang="tr-TR" dirty="0" smtClean="0"/>
              <a:t> </a:t>
            </a:r>
            <a:r>
              <a:rPr lang="tr-TR" altLang="tr-TR" dirty="0" err="1" smtClean="0"/>
              <a:t>rows</a:t>
            </a:r>
            <a:r>
              <a:rPr lang="tr-TR" altLang="tr-TR" dirty="0" smtClean="0"/>
              <a:t> </a:t>
            </a:r>
            <a:r>
              <a:rPr lang="tr-TR" altLang="tr-TR" dirty="0" err="1" smtClean="0"/>
              <a:t>and</a:t>
            </a:r>
            <a:r>
              <a:rPr lang="tr-TR" altLang="tr-TR" dirty="0" smtClean="0"/>
              <a:t> </a:t>
            </a:r>
            <a:r>
              <a:rPr lang="tr-TR" altLang="tr-TR" i="1" dirty="0" smtClean="0">
                <a:latin typeface="Times New Roman" panose="02020603050405020304" pitchFamily="18" charset="0"/>
              </a:rPr>
              <a:t>N</a:t>
            </a:r>
            <a:r>
              <a:rPr lang="tr-TR" altLang="tr-TR" dirty="0" smtClean="0"/>
              <a:t> </a:t>
            </a:r>
            <a:r>
              <a:rPr lang="tr-TR" altLang="tr-TR" dirty="0" err="1" smtClean="0"/>
              <a:t>columns</a:t>
            </a:r>
            <a:r>
              <a:rPr lang="tr-TR" altLang="tr-TR" dirty="0" smtClean="0"/>
              <a:t>.</a:t>
            </a:r>
          </a:p>
          <a:p>
            <a:pPr algn="just" eaLnBrk="1" hangingPunct="1"/>
            <a:r>
              <a:rPr lang="tr-TR" altLang="tr-TR" dirty="0" err="1" smtClean="0"/>
              <a:t>For</a:t>
            </a:r>
            <a:r>
              <a:rPr lang="tr-TR" altLang="tr-TR" dirty="0" smtClean="0"/>
              <a:t> </a:t>
            </a:r>
            <a:r>
              <a:rPr lang="tr-TR" altLang="tr-TR" dirty="0" err="1" smtClean="0"/>
              <a:t>convenience</a:t>
            </a:r>
            <a:r>
              <a:rPr lang="tr-TR" altLang="tr-TR" dirty="0" smtClean="0"/>
              <a:t> </a:t>
            </a:r>
            <a:r>
              <a:rPr lang="tr-TR" altLang="tr-TR" dirty="0" err="1" smtClean="0"/>
              <a:t>we</a:t>
            </a:r>
            <a:r>
              <a:rPr lang="tr-TR" altLang="tr-TR" dirty="0" smtClean="0"/>
              <a:t> </a:t>
            </a:r>
            <a:r>
              <a:rPr lang="tr-TR" altLang="tr-TR" dirty="0" err="1" smtClean="0"/>
              <a:t>use</a:t>
            </a:r>
            <a:r>
              <a:rPr lang="tr-TR" altLang="tr-TR" dirty="0" smtClean="0"/>
              <a:t> </a:t>
            </a:r>
            <a:r>
              <a:rPr lang="tr-TR" altLang="tr-TR" dirty="0" err="1" smtClean="0"/>
              <a:t>integer</a:t>
            </a:r>
            <a:r>
              <a:rPr lang="tr-TR" altLang="tr-TR" dirty="0" smtClean="0"/>
              <a:t> </a:t>
            </a:r>
            <a:r>
              <a:rPr lang="tr-TR" altLang="tr-TR" dirty="0" err="1" smtClean="0"/>
              <a:t>values</a:t>
            </a:r>
            <a:r>
              <a:rPr lang="tr-TR" altLang="tr-TR" dirty="0" smtClean="0"/>
              <a:t> </a:t>
            </a:r>
            <a:r>
              <a:rPr lang="tr-TR" altLang="tr-TR" dirty="0" err="1" smtClean="0"/>
              <a:t>for</a:t>
            </a:r>
            <a:r>
              <a:rPr lang="tr-TR" altLang="tr-TR" dirty="0" smtClean="0"/>
              <a:t> </a:t>
            </a:r>
            <a:r>
              <a:rPr lang="tr-TR" altLang="tr-TR" dirty="0" err="1" smtClean="0"/>
              <a:t>the</a:t>
            </a:r>
            <a:r>
              <a:rPr lang="tr-TR" altLang="tr-TR" dirty="0" smtClean="0"/>
              <a:t> </a:t>
            </a:r>
            <a:r>
              <a:rPr lang="tr-TR" altLang="tr-TR" dirty="0" err="1" smtClean="0"/>
              <a:t>discrete</a:t>
            </a:r>
            <a:r>
              <a:rPr lang="tr-TR" altLang="tr-TR" dirty="0" smtClean="0"/>
              <a:t> </a:t>
            </a:r>
            <a:r>
              <a:rPr lang="tr-TR" altLang="tr-TR" dirty="0" err="1" smtClean="0"/>
              <a:t>coordinates</a:t>
            </a:r>
            <a:r>
              <a:rPr lang="tr-TR" altLang="tr-TR" dirty="0" smtClean="0"/>
              <a:t> as</a:t>
            </a:r>
          </a:p>
          <a:p>
            <a:pPr algn="just" eaLnBrk="1" hangingPunct="1">
              <a:buFont typeface="Wingdings" panose="05000000000000000000" pitchFamily="2" charset="2"/>
              <a:buNone/>
            </a:pPr>
            <a:r>
              <a:rPr lang="tr-TR" altLang="tr-TR" dirty="0" smtClean="0"/>
              <a:t>	</a:t>
            </a:r>
            <a:r>
              <a:rPr lang="tr-TR" altLang="tr-TR" i="1" dirty="0" smtClean="0">
                <a:latin typeface="Times New Roman" panose="02020603050405020304" pitchFamily="18" charset="0"/>
              </a:rPr>
              <a:t>x</a:t>
            </a:r>
            <a:r>
              <a:rPr lang="tr-TR" altLang="tr-TR" dirty="0" smtClean="0">
                <a:latin typeface="Times New Roman" panose="02020603050405020304" pitchFamily="18" charset="0"/>
              </a:rPr>
              <a:t>: 0, 1, 2, ..., </a:t>
            </a:r>
            <a:r>
              <a:rPr lang="tr-TR" altLang="tr-TR" i="1" dirty="0" smtClean="0">
                <a:latin typeface="Times New Roman" panose="02020603050405020304" pitchFamily="18" charset="0"/>
              </a:rPr>
              <a:t>M</a:t>
            </a:r>
            <a:r>
              <a:rPr lang="tr-TR" altLang="tr-TR" dirty="0" smtClean="0">
                <a:latin typeface="Times New Roman" panose="02020603050405020304" pitchFamily="18" charset="0"/>
              </a:rPr>
              <a:t>-1</a:t>
            </a:r>
          </a:p>
          <a:p>
            <a:pPr algn="just" eaLnBrk="1" hangingPunct="1">
              <a:buFont typeface="Wingdings" panose="05000000000000000000" pitchFamily="2" charset="2"/>
              <a:buNone/>
            </a:pPr>
            <a:r>
              <a:rPr lang="tr-TR" altLang="tr-TR" dirty="0" smtClean="0">
                <a:latin typeface="Times New Roman" panose="02020603050405020304" pitchFamily="18" charset="0"/>
              </a:rPr>
              <a:t>	</a:t>
            </a:r>
            <a:r>
              <a:rPr lang="tr-TR" altLang="tr-TR" i="1" dirty="0" smtClean="0">
                <a:latin typeface="Times New Roman" panose="02020603050405020304" pitchFamily="18" charset="0"/>
              </a:rPr>
              <a:t>y</a:t>
            </a:r>
            <a:r>
              <a:rPr lang="tr-TR" altLang="tr-TR" dirty="0" smtClean="0">
                <a:latin typeface="Times New Roman" panose="02020603050405020304" pitchFamily="18" charset="0"/>
              </a:rPr>
              <a:t>: 0, 1, 2, ..., </a:t>
            </a:r>
            <a:r>
              <a:rPr lang="tr-TR" altLang="tr-TR" i="1" dirty="0" smtClean="0">
                <a:latin typeface="Times New Roman" panose="02020603050405020304" pitchFamily="18" charset="0"/>
              </a:rPr>
              <a:t>N</a:t>
            </a:r>
            <a:r>
              <a:rPr lang="tr-TR" altLang="tr-TR" dirty="0" smtClean="0">
                <a:latin typeface="Times New Roman" panose="02020603050405020304" pitchFamily="18" charset="0"/>
              </a:rPr>
              <a:t>-1</a:t>
            </a:r>
          </a:p>
          <a:p>
            <a:pPr eaLnBrk="1" hangingPunct="1"/>
            <a:endParaRPr lang="tr-TR" altLang="tr-TR" sz="2200" dirty="0" smtClean="0">
              <a:latin typeface="Times New Roman" panose="02020603050405020304" pitchFamily="18" charset="0"/>
            </a:endParaRPr>
          </a:p>
          <a:p>
            <a:pPr eaLnBrk="1" hangingPunct="1"/>
            <a:endParaRPr lang="tr-TR" altLang="tr-TR" sz="2200" dirty="0" smtClean="0"/>
          </a:p>
        </p:txBody>
      </p:sp>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27450030"/>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3"/>
          <p:cNvSpPr>
            <a:spLocks noGrp="1" noChangeArrowheads="1"/>
          </p:cNvSpPr>
          <p:nvPr>
            <p:ph type="body" sz="half" idx="1"/>
          </p:nvPr>
        </p:nvSpPr>
        <p:spPr>
          <a:xfrm>
            <a:off x="609600" y="1524000"/>
            <a:ext cx="8077200" cy="2590799"/>
          </a:xfrm>
          <a:noFill/>
        </p:spPr>
        <p:txBody>
          <a:bodyPr/>
          <a:lstStyle/>
          <a:p>
            <a:pPr eaLnBrk="1" hangingPunct="1"/>
            <a:r>
              <a:rPr lang="tr-TR" altLang="tr-TR" dirty="0" err="1" smtClean="0"/>
              <a:t>Thus</a:t>
            </a:r>
            <a:r>
              <a:rPr lang="tr-TR" altLang="tr-TR" dirty="0" smtClean="0"/>
              <a:t> </a:t>
            </a:r>
            <a:r>
              <a:rPr lang="tr-TR" altLang="tr-TR" dirty="0" err="1" smtClean="0"/>
              <a:t>we</a:t>
            </a:r>
            <a:r>
              <a:rPr lang="tr-TR" altLang="tr-TR" dirty="0" smtClean="0"/>
              <a:t> can </a:t>
            </a:r>
            <a:r>
              <a:rPr lang="tr-TR" altLang="tr-TR" dirty="0" err="1" smtClean="0"/>
              <a:t>represent</a:t>
            </a:r>
            <a:r>
              <a:rPr lang="tr-TR" altLang="tr-TR" dirty="0" smtClean="0"/>
              <a:t> an </a:t>
            </a:r>
            <a:r>
              <a:rPr lang="tr-TR" altLang="tr-TR" i="1" dirty="0" err="1" smtClean="0">
                <a:latin typeface="Times New Roman" panose="02020603050405020304" pitchFamily="18" charset="0"/>
              </a:rPr>
              <a:t>M</a:t>
            </a:r>
            <a:r>
              <a:rPr lang="tr-TR" altLang="tr-TR" dirty="0" err="1" smtClean="0"/>
              <a:t>x</a:t>
            </a:r>
            <a:r>
              <a:rPr lang="tr-TR" altLang="tr-TR" i="1" dirty="0" err="1" smtClean="0">
                <a:latin typeface="Times New Roman" panose="02020603050405020304" pitchFamily="18" charset="0"/>
              </a:rPr>
              <a:t>N</a:t>
            </a:r>
            <a:r>
              <a:rPr lang="tr-TR" altLang="tr-TR" dirty="0" smtClean="0"/>
              <a:t> </a:t>
            </a:r>
            <a:r>
              <a:rPr lang="tr-TR" altLang="tr-TR" dirty="0" err="1" smtClean="0"/>
              <a:t>digital</a:t>
            </a:r>
            <a:r>
              <a:rPr lang="tr-TR" altLang="tr-TR" dirty="0" smtClean="0"/>
              <a:t> </a:t>
            </a:r>
            <a:r>
              <a:rPr lang="tr-TR" altLang="tr-TR" dirty="0" err="1" smtClean="0"/>
              <a:t>image</a:t>
            </a:r>
            <a:r>
              <a:rPr lang="tr-TR" altLang="tr-TR" dirty="0" smtClean="0"/>
              <a:t> </a:t>
            </a:r>
            <a:r>
              <a:rPr lang="tr-TR" altLang="tr-TR" dirty="0" err="1" smtClean="0"/>
              <a:t>by</a:t>
            </a:r>
            <a:r>
              <a:rPr lang="tr-TR" altLang="tr-TR" dirty="0" smtClean="0"/>
              <a:t> a </a:t>
            </a:r>
            <a:r>
              <a:rPr lang="tr-TR" altLang="tr-TR" dirty="0" err="1" smtClean="0"/>
              <a:t>matrix</a:t>
            </a:r>
            <a:r>
              <a:rPr lang="tr-TR" altLang="tr-TR" dirty="0" smtClean="0"/>
              <a:t>.</a:t>
            </a:r>
          </a:p>
          <a:p>
            <a:pPr eaLnBrk="1" hangingPunct="1"/>
            <a:r>
              <a:rPr lang="tr-TR" altLang="tr-TR" dirty="0" err="1" smtClean="0"/>
              <a:t>Each</a:t>
            </a:r>
            <a:r>
              <a:rPr lang="tr-TR" altLang="tr-TR" dirty="0" smtClean="0"/>
              <a:t> element of </a:t>
            </a:r>
            <a:r>
              <a:rPr lang="tr-TR" altLang="tr-TR" dirty="0" err="1" smtClean="0"/>
              <a:t>this</a:t>
            </a:r>
            <a:r>
              <a:rPr lang="tr-TR" altLang="tr-TR" dirty="0" smtClean="0"/>
              <a:t> </a:t>
            </a:r>
            <a:r>
              <a:rPr lang="tr-TR" altLang="tr-TR" dirty="0" err="1" smtClean="0"/>
              <a:t>matrix</a:t>
            </a:r>
            <a:r>
              <a:rPr lang="tr-TR" altLang="tr-TR" dirty="0" smtClean="0"/>
              <a:t> is </a:t>
            </a:r>
            <a:r>
              <a:rPr lang="tr-TR" altLang="tr-TR" dirty="0" err="1" smtClean="0"/>
              <a:t>called</a:t>
            </a:r>
            <a:r>
              <a:rPr lang="tr-TR" altLang="tr-TR" dirty="0" smtClean="0"/>
              <a:t> </a:t>
            </a:r>
            <a:r>
              <a:rPr lang="tr-TR" altLang="tr-TR" i="1" dirty="0" err="1" smtClean="0">
                <a:latin typeface="Times New Roman" panose="02020603050405020304" pitchFamily="18" charset="0"/>
              </a:rPr>
              <a:t>image</a:t>
            </a:r>
            <a:r>
              <a:rPr lang="tr-TR" altLang="tr-TR" i="1" dirty="0" smtClean="0">
                <a:latin typeface="Times New Roman" panose="02020603050405020304" pitchFamily="18" charset="0"/>
              </a:rPr>
              <a:t> element, </a:t>
            </a:r>
            <a:r>
              <a:rPr lang="tr-TR" altLang="tr-TR" i="1" dirty="0" err="1" smtClean="0">
                <a:latin typeface="Times New Roman" panose="02020603050405020304" pitchFamily="18" charset="0"/>
              </a:rPr>
              <a:t>picture</a:t>
            </a:r>
            <a:r>
              <a:rPr lang="tr-TR" altLang="tr-TR" i="1" dirty="0" smtClean="0">
                <a:latin typeface="Times New Roman" panose="02020603050405020304" pitchFamily="18" charset="0"/>
              </a:rPr>
              <a:t> element, </a:t>
            </a:r>
            <a:r>
              <a:rPr lang="tr-TR" altLang="tr-TR" i="1" dirty="0" err="1" smtClean="0">
                <a:latin typeface="Times New Roman" panose="02020603050405020304" pitchFamily="18" charset="0"/>
              </a:rPr>
              <a:t>pixel</a:t>
            </a:r>
            <a:r>
              <a:rPr lang="tr-TR" altLang="tr-TR" i="1" dirty="0" smtClean="0">
                <a:latin typeface="Times New Roman" panose="02020603050405020304" pitchFamily="18" charset="0"/>
              </a:rPr>
              <a:t> </a:t>
            </a:r>
            <a:r>
              <a:rPr lang="tr-TR" altLang="tr-TR" i="1" dirty="0" err="1" smtClean="0">
                <a:latin typeface="Times New Roman" panose="02020603050405020304" pitchFamily="18" charset="0"/>
              </a:rPr>
              <a:t>or</a:t>
            </a:r>
            <a:r>
              <a:rPr lang="tr-TR" altLang="tr-TR" i="1" dirty="0" smtClean="0">
                <a:latin typeface="Times New Roman" panose="02020603050405020304" pitchFamily="18" charset="0"/>
              </a:rPr>
              <a:t> </a:t>
            </a:r>
            <a:r>
              <a:rPr lang="tr-TR" altLang="tr-TR" i="1" dirty="0" err="1" smtClean="0">
                <a:latin typeface="Times New Roman" panose="02020603050405020304" pitchFamily="18" charset="0"/>
              </a:rPr>
              <a:t>pel</a:t>
            </a:r>
            <a:r>
              <a:rPr lang="tr-TR" altLang="tr-TR" i="1" dirty="0" smtClean="0">
                <a:latin typeface="Times New Roman" panose="02020603050405020304" pitchFamily="18" charset="0"/>
              </a:rPr>
              <a:t>.</a:t>
            </a:r>
          </a:p>
        </p:txBody>
      </p:sp>
      <p:graphicFrame>
        <p:nvGraphicFramePr>
          <p:cNvPr id="144388" name="Object 4"/>
          <p:cNvGraphicFramePr>
            <a:graphicFrameLocks noGrp="1" noChangeAspect="1"/>
          </p:cNvGraphicFramePr>
          <p:nvPr>
            <p:ph sz="half" idx="2"/>
            <p:extLst/>
          </p:nvPr>
        </p:nvGraphicFramePr>
        <p:xfrm>
          <a:off x="776287" y="4110036"/>
          <a:ext cx="7489825" cy="1660525"/>
        </p:xfrm>
        <a:graphic>
          <a:graphicData uri="http://schemas.openxmlformats.org/presentationml/2006/ole">
            <mc:AlternateContent xmlns:mc="http://schemas.openxmlformats.org/markup-compatibility/2006">
              <mc:Choice xmlns:v="urn:schemas-microsoft-com:vml" Requires="v">
                <p:oleObj spid="_x0000_s2053" name="Equation" r:id="rId3" imgW="4127400" imgH="914400" progId="Equation.3">
                  <p:embed/>
                </p:oleObj>
              </mc:Choice>
              <mc:Fallback>
                <p:oleObj name="Equation" r:id="rId3" imgW="4127400" imgH="914400" progId="Equation.3">
                  <p:embed/>
                  <p:pic>
                    <p:nvPicPr>
                      <p:cNvPr id="14438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287" y="4110036"/>
                        <a:ext cx="7489825" cy="166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6721DF-DE55-4776-8C75-6F8D85F7B616}"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8" name="Rectangle 2"/>
          <p:cNvSpPr>
            <a:spLocks noGrp="1" noChangeArrowheads="1"/>
          </p:cNvSpPr>
          <p:nvPr>
            <p:ph type="title"/>
          </p:nvPr>
        </p:nvSpPr>
        <p:spPr>
          <a:xfrm>
            <a:off x="381000" y="214313"/>
            <a:ext cx="8562975" cy="1462087"/>
          </a:xfrm>
        </p:spPr>
        <p:txBody>
          <a:bodyPr/>
          <a:lstStyle/>
          <a:p>
            <a:pPr eaLnBrk="1" hangingPunct="1"/>
            <a:r>
              <a:rPr lang="tr-TR" altLang="tr-TR" dirty="0" err="1" smtClean="0"/>
              <a:t>Representing</a:t>
            </a:r>
            <a:r>
              <a:rPr lang="tr-TR" altLang="tr-TR" dirty="0" smtClean="0"/>
              <a:t> </a:t>
            </a:r>
            <a:r>
              <a:rPr lang="tr-TR" altLang="tr-TR" dirty="0" err="1" smtClean="0"/>
              <a:t>digital</a:t>
            </a:r>
            <a:r>
              <a:rPr lang="tr-TR" altLang="tr-TR" dirty="0" smtClean="0"/>
              <a:t> </a:t>
            </a:r>
            <a:r>
              <a:rPr lang="tr-TR" altLang="tr-TR" dirty="0" err="1" smtClean="0"/>
              <a:t>images</a:t>
            </a:r>
            <a:r>
              <a:rPr lang="tr-TR" altLang="tr-TR" dirty="0" smtClean="0"/>
              <a:t> (</a:t>
            </a:r>
            <a:r>
              <a:rPr lang="tr-TR" altLang="tr-TR" dirty="0" err="1" smtClean="0"/>
              <a:t>cont</a:t>
            </a:r>
            <a:r>
              <a:rPr lang="tr-TR" altLang="tr-TR" dirty="0" smtClean="0"/>
              <a:t>.)</a:t>
            </a:r>
          </a:p>
        </p:txBody>
      </p:sp>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444291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animEffect transition="in" filter="blinds(horizontal)">
                                      <p:cBhvr>
                                        <p:cTn id="7" dur="500"/>
                                        <p:tgtEl>
                                          <p:spTgt spid="144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44387">
                                            <p:txEl>
                                              <p:pRg st="1" end="1"/>
                                            </p:txEl>
                                          </p:spTgt>
                                        </p:tgtEl>
                                        <p:attrNameLst>
                                          <p:attrName>style.visibility</p:attrName>
                                        </p:attrNameLst>
                                      </p:cBhvr>
                                      <p:to>
                                        <p:strVal val="visible"/>
                                      </p:to>
                                    </p:set>
                                    <p:animEffect transition="in" filter="blinds(horizontal)">
                                      <p:cBhvr>
                                        <p:cTn id="12" dur="500"/>
                                        <p:tgtEl>
                                          <p:spTgt spid="144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44388"/>
                                        </p:tgtEl>
                                        <p:attrNameLst>
                                          <p:attrName>style.visibility</p:attrName>
                                        </p:attrNameLst>
                                      </p:cBhvr>
                                      <p:to>
                                        <p:strVal val="visible"/>
                                      </p:to>
                                    </p:set>
                                    <p:animEffect transition="in" filter="blinds(horizontal)">
                                      <p:cBhvr>
                                        <p:cTn id="17" dur="500"/>
                                        <p:tgtEl>
                                          <p:spTgt spid="144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3"/>
          <p:cNvSpPr>
            <a:spLocks noGrp="1" noChangeArrowheads="1"/>
          </p:cNvSpPr>
          <p:nvPr>
            <p:ph type="body" sz="half" idx="1"/>
          </p:nvPr>
        </p:nvSpPr>
        <p:spPr>
          <a:xfrm>
            <a:off x="533399" y="1676400"/>
            <a:ext cx="8410575" cy="2058987"/>
          </a:xfrm>
          <a:noFill/>
        </p:spPr>
        <p:txBody>
          <a:bodyPr/>
          <a:lstStyle/>
          <a:p>
            <a:pPr algn="just" eaLnBrk="1" hangingPunct="1"/>
            <a:r>
              <a:rPr lang="tr-TR" altLang="tr-TR" dirty="0" smtClean="0"/>
              <a:t>A </a:t>
            </a:r>
            <a:r>
              <a:rPr lang="tr-TR" altLang="tr-TR" dirty="0" err="1" smtClean="0"/>
              <a:t>common</a:t>
            </a:r>
            <a:r>
              <a:rPr lang="tr-TR" altLang="tr-TR" dirty="0" smtClean="0"/>
              <a:t> </a:t>
            </a:r>
            <a:r>
              <a:rPr lang="tr-TR" altLang="tr-TR" dirty="0" err="1" smtClean="0"/>
              <a:t>notation</a:t>
            </a:r>
            <a:r>
              <a:rPr lang="tr-TR" altLang="tr-TR" dirty="0" smtClean="0"/>
              <a:t> </a:t>
            </a:r>
            <a:r>
              <a:rPr lang="tr-TR" altLang="tr-TR" dirty="0" err="1" smtClean="0"/>
              <a:t>for</a:t>
            </a:r>
            <a:r>
              <a:rPr lang="tr-TR" altLang="tr-TR" dirty="0" smtClean="0"/>
              <a:t> </a:t>
            </a:r>
            <a:r>
              <a:rPr lang="tr-TR" altLang="tr-TR" dirty="0" err="1" smtClean="0"/>
              <a:t>the</a:t>
            </a:r>
            <a:r>
              <a:rPr lang="tr-TR" altLang="tr-TR" dirty="0" smtClean="0"/>
              <a:t> </a:t>
            </a:r>
            <a:r>
              <a:rPr lang="tr-TR" altLang="tr-TR" dirty="0" err="1" smtClean="0"/>
              <a:t>previous</a:t>
            </a:r>
            <a:r>
              <a:rPr lang="tr-TR" altLang="tr-TR" dirty="0" smtClean="0"/>
              <a:t> </a:t>
            </a:r>
            <a:r>
              <a:rPr lang="tr-TR" altLang="tr-TR" dirty="0" err="1" smtClean="0"/>
              <a:t>representation</a:t>
            </a:r>
            <a:r>
              <a:rPr lang="tr-TR" altLang="tr-TR" dirty="0" smtClean="0"/>
              <a:t> is </a:t>
            </a:r>
            <a:r>
              <a:rPr lang="tr-TR" altLang="tr-TR" dirty="0" err="1" smtClean="0"/>
              <a:t>also</a:t>
            </a:r>
            <a:r>
              <a:rPr lang="tr-TR" altLang="tr-TR" dirty="0" smtClean="0"/>
              <a:t> </a:t>
            </a:r>
            <a:r>
              <a:rPr lang="tr-TR" altLang="tr-TR" dirty="0" err="1" smtClean="0"/>
              <a:t>used</a:t>
            </a:r>
            <a:r>
              <a:rPr lang="tr-TR" altLang="tr-TR" dirty="0" smtClean="0"/>
              <a:t>  </a:t>
            </a:r>
            <a:endParaRPr lang="tr-TR" altLang="tr-TR" i="1" dirty="0" smtClean="0">
              <a:latin typeface="Times New Roman" panose="02020603050405020304" pitchFamily="18" charset="0"/>
            </a:endParaRPr>
          </a:p>
        </p:txBody>
      </p:sp>
      <p:graphicFrame>
        <p:nvGraphicFramePr>
          <p:cNvPr id="4098" name="Object 4"/>
          <p:cNvGraphicFramePr>
            <a:graphicFrameLocks noGrp="1" noChangeAspect="1"/>
          </p:cNvGraphicFramePr>
          <p:nvPr>
            <p:ph sz="half" idx="2"/>
          </p:nvPr>
        </p:nvGraphicFramePr>
        <p:xfrm>
          <a:off x="1639888" y="3644900"/>
          <a:ext cx="5668962" cy="1881188"/>
        </p:xfrm>
        <a:graphic>
          <a:graphicData uri="http://schemas.openxmlformats.org/presentationml/2006/ole">
            <mc:AlternateContent xmlns:mc="http://schemas.openxmlformats.org/markup-compatibility/2006">
              <mc:Choice xmlns:v="urn:schemas-microsoft-com:vml" Requires="v">
                <p:oleObj spid="_x0000_s3077" name="Equation" r:id="rId3" imgW="2984400" imgH="990360" progId="Equation.3">
                  <p:embed/>
                </p:oleObj>
              </mc:Choice>
              <mc:Fallback>
                <p:oleObj name="Equation" r:id="rId3" imgW="2984400" imgH="990360" progId="Equation.3">
                  <p:embed/>
                  <p:pic>
                    <p:nvPicPr>
                      <p:cNvPr id="409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9888" y="3644900"/>
                        <a:ext cx="5668962" cy="1881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6721DF-DE55-4776-8C75-6F8D85F7B616}"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8" name="Rectangle 2"/>
          <p:cNvSpPr>
            <a:spLocks noGrp="1" noChangeArrowheads="1"/>
          </p:cNvSpPr>
          <p:nvPr>
            <p:ph type="title"/>
          </p:nvPr>
        </p:nvSpPr>
        <p:spPr>
          <a:xfrm>
            <a:off x="381000" y="214313"/>
            <a:ext cx="8562975" cy="1462087"/>
          </a:xfrm>
        </p:spPr>
        <p:txBody>
          <a:bodyPr/>
          <a:lstStyle/>
          <a:p>
            <a:pPr eaLnBrk="1" hangingPunct="1"/>
            <a:r>
              <a:rPr lang="tr-TR" altLang="tr-TR" dirty="0" err="1" smtClean="0"/>
              <a:t>Representing</a:t>
            </a:r>
            <a:r>
              <a:rPr lang="tr-TR" altLang="tr-TR" dirty="0" smtClean="0"/>
              <a:t> </a:t>
            </a:r>
            <a:r>
              <a:rPr lang="tr-TR" altLang="tr-TR" dirty="0" err="1" smtClean="0"/>
              <a:t>digital</a:t>
            </a:r>
            <a:r>
              <a:rPr lang="tr-TR" altLang="tr-TR" dirty="0" smtClean="0"/>
              <a:t> </a:t>
            </a:r>
            <a:r>
              <a:rPr lang="tr-TR" altLang="tr-TR" dirty="0" err="1" smtClean="0"/>
              <a:t>images</a:t>
            </a:r>
            <a:r>
              <a:rPr lang="tr-TR" altLang="tr-TR" dirty="0" smtClean="0"/>
              <a:t> (</a:t>
            </a:r>
            <a:r>
              <a:rPr lang="tr-TR" altLang="tr-TR" dirty="0" err="1" smtClean="0"/>
              <a:t>cont</a:t>
            </a:r>
            <a:r>
              <a:rPr lang="tr-TR" altLang="tr-TR" dirty="0" smtClean="0"/>
              <a:t>.)</a:t>
            </a:r>
          </a:p>
        </p:txBody>
      </p:sp>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90964590"/>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8050" y="1371600"/>
            <a:ext cx="4375150"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8" name="Rectangle 2"/>
          <p:cNvSpPr>
            <a:spLocks noGrp="1" noChangeArrowheads="1"/>
          </p:cNvSpPr>
          <p:nvPr>
            <p:ph type="title"/>
          </p:nvPr>
        </p:nvSpPr>
        <p:spPr>
          <a:xfrm>
            <a:off x="381000" y="214313"/>
            <a:ext cx="8562975" cy="1462087"/>
          </a:xfrm>
        </p:spPr>
        <p:txBody>
          <a:bodyPr/>
          <a:lstStyle/>
          <a:p>
            <a:pPr eaLnBrk="1" hangingPunct="1"/>
            <a:r>
              <a:rPr lang="tr-TR" altLang="tr-TR" dirty="0" smtClean="0"/>
              <a:t>Basic </a:t>
            </a:r>
            <a:r>
              <a:rPr lang="tr-TR" altLang="tr-TR" dirty="0" err="1" smtClean="0"/>
              <a:t>concepts</a:t>
            </a:r>
            <a:endParaRPr lang="tr-TR" altLang="tr-TR" dirty="0" smtClean="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02092108"/>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381000" y="1676400"/>
            <a:ext cx="8421688" cy="3124200"/>
          </a:xfrm>
          <a:noFill/>
        </p:spPr>
        <p:txBody>
          <a:bodyPr/>
          <a:lstStyle/>
          <a:p>
            <a:pPr eaLnBrk="1" hangingPunct="1">
              <a:lnSpc>
                <a:spcPct val="90000"/>
              </a:lnSpc>
            </a:pPr>
            <a:r>
              <a:rPr lang="tr-TR" altLang="tr-TR" sz="2600" b="1" dirty="0" smtClean="0"/>
              <a:t>Mathematical </a:t>
            </a:r>
            <a:r>
              <a:rPr lang="tr-TR" altLang="tr-TR" sz="2600" b="1" dirty="0" err="1" smtClean="0"/>
              <a:t>formulation</a:t>
            </a:r>
            <a:r>
              <a:rPr lang="tr-TR" altLang="tr-TR" sz="2600" b="1" dirty="0" smtClean="0"/>
              <a:t> of a </a:t>
            </a:r>
            <a:r>
              <a:rPr lang="tr-TR" altLang="tr-TR" sz="2600" b="1" dirty="0" err="1" smtClean="0"/>
              <a:t>digital</a:t>
            </a:r>
            <a:r>
              <a:rPr lang="tr-TR" altLang="tr-TR" sz="2600" b="1" dirty="0" smtClean="0"/>
              <a:t> </a:t>
            </a:r>
            <a:r>
              <a:rPr lang="tr-TR" altLang="tr-TR" sz="2600" b="1" dirty="0" err="1" smtClean="0"/>
              <a:t>image</a:t>
            </a:r>
            <a:r>
              <a:rPr lang="tr-TR" altLang="tr-TR" sz="2600" b="1" dirty="0" smtClean="0"/>
              <a:t>:</a:t>
            </a:r>
          </a:p>
          <a:p>
            <a:pPr eaLnBrk="1" hangingPunct="1">
              <a:lnSpc>
                <a:spcPct val="90000"/>
              </a:lnSpc>
            </a:pPr>
            <a:endParaRPr lang="tr-TR" altLang="tr-TR" sz="2600" dirty="0" smtClean="0"/>
          </a:p>
          <a:p>
            <a:pPr eaLnBrk="1" hangingPunct="1">
              <a:lnSpc>
                <a:spcPct val="90000"/>
              </a:lnSpc>
            </a:pPr>
            <a:r>
              <a:rPr lang="tr-TR" altLang="tr-TR" sz="2600" dirty="0" err="1" smtClean="0"/>
              <a:t>Let</a:t>
            </a:r>
            <a:r>
              <a:rPr lang="tr-TR" altLang="tr-TR" sz="2600" dirty="0" smtClean="0"/>
              <a:t> </a:t>
            </a:r>
            <a:r>
              <a:rPr lang="tr-TR" altLang="tr-TR" sz="2600" i="1" dirty="0" smtClean="0">
                <a:latin typeface="Times New Roman" panose="02020603050405020304" pitchFamily="18" charset="0"/>
                <a:cs typeface="Times New Roman" panose="02020603050405020304" pitchFamily="18" charset="0"/>
              </a:rPr>
              <a:t>Z</a:t>
            </a:r>
            <a:r>
              <a:rPr lang="tr-TR" altLang="tr-TR" sz="2600" dirty="0" smtClean="0"/>
              <a:t> </a:t>
            </a:r>
            <a:r>
              <a:rPr lang="tr-TR" altLang="tr-TR" sz="2600" dirty="0" err="1" smtClean="0"/>
              <a:t>and</a:t>
            </a:r>
            <a:r>
              <a:rPr lang="tr-TR" altLang="tr-TR" sz="2600" dirty="0" smtClean="0"/>
              <a:t> </a:t>
            </a:r>
            <a:r>
              <a:rPr lang="tr-TR" altLang="tr-TR" sz="2600" i="1" dirty="0" smtClean="0">
                <a:latin typeface="Times New Roman" panose="02020603050405020304" pitchFamily="18" charset="0"/>
                <a:cs typeface="Times New Roman" panose="02020603050405020304" pitchFamily="18" charset="0"/>
              </a:rPr>
              <a:t>R</a:t>
            </a:r>
            <a:r>
              <a:rPr lang="tr-TR" altLang="tr-TR" sz="2600" dirty="0" smtClean="0"/>
              <a:t> </a:t>
            </a:r>
            <a:r>
              <a:rPr lang="tr-TR" altLang="tr-TR" sz="2600" dirty="0" err="1" smtClean="0"/>
              <a:t>denote</a:t>
            </a:r>
            <a:r>
              <a:rPr lang="tr-TR" altLang="tr-TR" sz="2600" dirty="0" smtClean="0"/>
              <a:t> a set of </a:t>
            </a:r>
            <a:r>
              <a:rPr lang="tr-TR" altLang="tr-TR" sz="2600" dirty="0" err="1" smtClean="0"/>
              <a:t>integers</a:t>
            </a:r>
            <a:r>
              <a:rPr lang="tr-TR" altLang="tr-TR" sz="2600" dirty="0" smtClean="0"/>
              <a:t> </a:t>
            </a:r>
            <a:r>
              <a:rPr lang="tr-TR" altLang="tr-TR" sz="2600" dirty="0" err="1" smtClean="0"/>
              <a:t>and</a:t>
            </a:r>
            <a:r>
              <a:rPr lang="tr-TR" altLang="tr-TR" sz="2600" dirty="0" smtClean="0"/>
              <a:t> </a:t>
            </a:r>
            <a:r>
              <a:rPr lang="tr-TR" altLang="tr-TR" sz="2600" dirty="0" err="1" smtClean="0"/>
              <a:t>real</a:t>
            </a:r>
            <a:r>
              <a:rPr lang="tr-TR" altLang="tr-TR" sz="2600" dirty="0" smtClean="0"/>
              <a:t> </a:t>
            </a:r>
            <a:r>
              <a:rPr lang="tr-TR" altLang="tr-TR" sz="2600" dirty="0" err="1" smtClean="0"/>
              <a:t>numbers</a:t>
            </a:r>
            <a:r>
              <a:rPr lang="tr-TR" altLang="tr-TR" sz="2600" dirty="0" smtClean="0"/>
              <a:t> </a:t>
            </a:r>
            <a:r>
              <a:rPr lang="tr-TR" altLang="tr-TR" sz="2600" dirty="0" err="1" smtClean="0"/>
              <a:t>respectively</a:t>
            </a:r>
            <a:r>
              <a:rPr lang="tr-TR" altLang="tr-TR" sz="2600" dirty="0" smtClean="0"/>
              <a:t>.</a:t>
            </a:r>
          </a:p>
          <a:p>
            <a:pPr eaLnBrk="1" hangingPunct="1">
              <a:lnSpc>
                <a:spcPct val="90000"/>
              </a:lnSpc>
            </a:pPr>
            <a:endParaRPr lang="tr-TR" altLang="tr-TR" sz="2600" dirty="0" smtClean="0"/>
          </a:p>
          <a:p>
            <a:pPr eaLnBrk="1" hangingPunct="1">
              <a:lnSpc>
                <a:spcPct val="90000"/>
              </a:lnSpc>
            </a:pPr>
            <a:r>
              <a:rPr lang="tr-TR" altLang="tr-TR" sz="2600" dirty="0" err="1" smtClean="0"/>
              <a:t>The</a:t>
            </a:r>
            <a:r>
              <a:rPr lang="tr-TR" altLang="tr-TR" sz="2600" dirty="0" smtClean="0"/>
              <a:t> </a:t>
            </a:r>
            <a:r>
              <a:rPr lang="tr-TR" altLang="tr-TR" sz="2600" dirty="0" err="1" smtClean="0"/>
              <a:t>sampled</a:t>
            </a:r>
            <a:r>
              <a:rPr lang="tr-TR" altLang="tr-TR" sz="2600" dirty="0" smtClean="0"/>
              <a:t> </a:t>
            </a:r>
            <a:r>
              <a:rPr lang="tr-TR" altLang="tr-TR" sz="2600" dirty="0" err="1" smtClean="0"/>
              <a:t>image</a:t>
            </a:r>
            <a:r>
              <a:rPr lang="tr-TR" altLang="tr-TR" sz="2600" dirty="0" smtClean="0"/>
              <a:t> </a:t>
            </a:r>
            <a:r>
              <a:rPr lang="tr-TR" altLang="tr-TR" sz="2600" dirty="0" err="1" smtClean="0"/>
              <a:t>may</a:t>
            </a:r>
            <a:r>
              <a:rPr lang="tr-TR" altLang="tr-TR" sz="2600" dirty="0" smtClean="0"/>
              <a:t> be </a:t>
            </a:r>
            <a:r>
              <a:rPr lang="tr-TR" altLang="tr-TR" sz="2600" dirty="0" err="1" smtClean="0"/>
              <a:t>viewed</a:t>
            </a:r>
            <a:r>
              <a:rPr lang="tr-TR" altLang="tr-TR" sz="2600" dirty="0" smtClean="0"/>
              <a:t> as a </a:t>
            </a:r>
            <a:r>
              <a:rPr lang="tr-TR" altLang="tr-TR" sz="2600" dirty="0" err="1" smtClean="0"/>
              <a:t>partitioned</a:t>
            </a:r>
            <a:r>
              <a:rPr lang="tr-TR" altLang="tr-TR" sz="2600" dirty="0" smtClean="0"/>
              <a:t> </a:t>
            </a:r>
            <a:r>
              <a:rPr lang="tr-TR" altLang="tr-TR" sz="2600" i="1" dirty="0" err="1" smtClean="0">
                <a:latin typeface="Times New Roman" panose="02020603050405020304" pitchFamily="18" charset="0"/>
              </a:rPr>
              <a:t>xy</a:t>
            </a:r>
            <a:r>
              <a:rPr lang="tr-TR" altLang="tr-TR" sz="2600" dirty="0" smtClean="0"/>
              <a:t> </a:t>
            </a:r>
            <a:r>
              <a:rPr lang="tr-TR" altLang="tr-TR" sz="2600" dirty="0" err="1" smtClean="0"/>
              <a:t>plane</a:t>
            </a:r>
            <a:r>
              <a:rPr lang="tr-TR" altLang="tr-TR" sz="2600" dirty="0" smtClean="0"/>
              <a:t> </a:t>
            </a:r>
            <a:r>
              <a:rPr lang="tr-TR" altLang="tr-TR" sz="2600" dirty="0" err="1" smtClean="0"/>
              <a:t>into</a:t>
            </a:r>
            <a:r>
              <a:rPr lang="tr-TR" altLang="tr-TR" sz="2600" dirty="0" smtClean="0"/>
              <a:t> a </a:t>
            </a:r>
            <a:r>
              <a:rPr lang="tr-TR" altLang="tr-TR" sz="2600" dirty="0" err="1" smtClean="0"/>
              <a:t>grid</a:t>
            </a:r>
            <a:r>
              <a:rPr lang="tr-TR" altLang="tr-TR" sz="2600" dirty="0" smtClean="0"/>
              <a:t> </a:t>
            </a:r>
            <a:r>
              <a:rPr lang="tr-TR" altLang="tr-TR" sz="2600" dirty="0" err="1" smtClean="0"/>
              <a:t>with</a:t>
            </a:r>
            <a:r>
              <a:rPr lang="tr-TR" altLang="tr-TR" sz="2600" dirty="0" smtClean="0"/>
              <a:t> </a:t>
            </a:r>
            <a:r>
              <a:rPr lang="tr-TR" altLang="tr-TR" sz="2600" dirty="0" err="1" smtClean="0"/>
              <a:t>the</a:t>
            </a:r>
            <a:r>
              <a:rPr lang="tr-TR" altLang="tr-TR" sz="2600" dirty="0" smtClean="0"/>
              <a:t> </a:t>
            </a:r>
            <a:r>
              <a:rPr lang="tr-TR" altLang="tr-TR" sz="2600" dirty="0" err="1" smtClean="0"/>
              <a:t>coordinates</a:t>
            </a:r>
            <a:r>
              <a:rPr lang="tr-TR" altLang="tr-TR" sz="2600" dirty="0" smtClean="0"/>
              <a:t> of </a:t>
            </a:r>
            <a:r>
              <a:rPr lang="tr-TR" altLang="tr-TR" sz="2600" dirty="0" err="1" smtClean="0"/>
              <a:t>the</a:t>
            </a:r>
            <a:r>
              <a:rPr lang="tr-TR" altLang="tr-TR" sz="2600" dirty="0" smtClean="0"/>
              <a:t> </a:t>
            </a:r>
            <a:r>
              <a:rPr lang="tr-TR" altLang="tr-TR" sz="2600" dirty="0" err="1" smtClean="0"/>
              <a:t>center</a:t>
            </a:r>
            <a:r>
              <a:rPr lang="tr-TR" altLang="tr-TR" sz="2600" dirty="0" smtClean="0"/>
              <a:t> of </a:t>
            </a:r>
            <a:r>
              <a:rPr lang="tr-TR" altLang="tr-TR" sz="2600" dirty="0" err="1" smtClean="0"/>
              <a:t>each</a:t>
            </a:r>
            <a:r>
              <a:rPr lang="tr-TR" altLang="tr-TR" sz="2600" dirty="0" smtClean="0"/>
              <a:t> </a:t>
            </a:r>
            <a:r>
              <a:rPr lang="tr-TR" altLang="tr-TR" sz="2600" dirty="0" err="1" smtClean="0"/>
              <a:t>cell</a:t>
            </a:r>
            <a:r>
              <a:rPr lang="tr-TR" altLang="tr-TR" sz="2600" dirty="0" smtClean="0"/>
              <a:t> </a:t>
            </a:r>
            <a:r>
              <a:rPr lang="tr-TR" altLang="tr-TR" sz="2600" dirty="0" err="1" smtClean="0"/>
              <a:t>being</a:t>
            </a:r>
            <a:r>
              <a:rPr lang="tr-TR" altLang="tr-TR" sz="2600" dirty="0" smtClean="0"/>
              <a:t> a </a:t>
            </a:r>
            <a:r>
              <a:rPr lang="tr-TR" altLang="tr-TR" sz="2600" dirty="0" err="1" smtClean="0"/>
              <a:t>pair</a:t>
            </a:r>
            <a:r>
              <a:rPr lang="tr-TR" altLang="tr-TR" sz="2600" dirty="0" smtClean="0"/>
              <a:t> of </a:t>
            </a:r>
            <a:r>
              <a:rPr lang="tr-TR" altLang="tr-TR" sz="2600" dirty="0" err="1" smtClean="0"/>
              <a:t>elements</a:t>
            </a:r>
            <a:r>
              <a:rPr lang="tr-TR" altLang="tr-TR" sz="2600" dirty="0" smtClean="0"/>
              <a:t> </a:t>
            </a:r>
            <a:r>
              <a:rPr lang="tr-TR" altLang="tr-TR" sz="2600" dirty="0" err="1" smtClean="0"/>
              <a:t>from</a:t>
            </a:r>
            <a:r>
              <a:rPr lang="tr-TR" altLang="tr-TR" sz="2600" dirty="0" smtClean="0"/>
              <a:t> </a:t>
            </a:r>
            <a:r>
              <a:rPr lang="tr-TR" altLang="tr-TR" sz="2600" i="1" dirty="0" smtClean="0">
                <a:latin typeface="Times New Roman" panose="02020603050405020304" pitchFamily="18" charset="0"/>
              </a:rPr>
              <a:t>Z</a:t>
            </a:r>
            <a:r>
              <a:rPr lang="tr-TR" altLang="tr-TR" sz="2600" baseline="30000" dirty="0" smtClean="0">
                <a:latin typeface="Times New Roman" panose="02020603050405020304" pitchFamily="18" charset="0"/>
              </a:rPr>
              <a:t>2</a:t>
            </a:r>
            <a:r>
              <a:rPr lang="tr-TR" altLang="tr-TR" sz="2600" dirty="0" smtClean="0"/>
              <a:t>. </a:t>
            </a:r>
            <a:r>
              <a:rPr lang="tr-TR" altLang="tr-TR" sz="2600" dirty="0" err="1" smtClean="0"/>
              <a:t>That</a:t>
            </a:r>
            <a:r>
              <a:rPr lang="tr-TR" altLang="tr-TR" sz="2600" dirty="0" smtClean="0"/>
              <a:t> is </a:t>
            </a:r>
            <a:r>
              <a:rPr lang="tr-TR" altLang="tr-TR" sz="2600" dirty="0" smtClean="0">
                <a:latin typeface="Times New Roman" panose="02020603050405020304" pitchFamily="18" charset="0"/>
              </a:rPr>
              <a:t>(</a:t>
            </a:r>
            <a:r>
              <a:rPr lang="tr-TR" altLang="tr-TR" sz="2600" i="1" dirty="0" err="1" smtClean="0">
                <a:latin typeface="Times New Roman" panose="02020603050405020304" pitchFamily="18" charset="0"/>
              </a:rPr>
              <a:t>z</a:t>
            </a:r>
            <a:r>
              <a:rPr lang="tr-TR" altLang="tr-TR" sz="2600" i="1" baseline="-25000" dirty="0" err="1" smtClean="0">
                <a:latin typeface="Times New Roman" panose="02020603050405020304" pitchFamily="18" charset="0"/>
              </a:rPr>
              <a:t>i</a:t>
            </a:r>
            <a:r>
              <a:rPr lang="tr-TR" altLang="tr-TR" sz="2600" dirty="0" smtClean="0">
                <a:latin typeface="Times New Roman" panose="02020603050405020304" pitchFamily="18" charset="0"/>
              </a:rPr>
              <a:t>, </a:t>
            </a:r>
            <a:r>
              <a:rPr lang="tr-TR" altLang="tr-TR" sz="2600" i="1" dirty="0" err="1" smtClean="0">
                <a:latin typeface="Times New Roman" panose="02020603050405020304" pitchFamily="18" charset="0"/>
              </a:rPr>
              <a:t>z</a:t>
            </a:r>
            <a:r>
              <a:rPr lang="tr-TR" altLang="tr-TR" sz="2600" i="1" baseline="-25000" dirty="0" err="1" smtClean="0">
                <a:latin typeface="Times New Roman" panose="02020603050405020304" pitchFamily="18" charset="0"/>
              </a:rPr>
              <a:t>j</a:t>
            </a:r>
            <a:r>
              <a:rPr lang="tr-TR" altLang="tr-TR" sz="2600" dirty="0" smtClean="0">
                <a:latin typeface="Times New Roman" panose="02020603050405020304" pitchFamily="18" charset="0"/>
              </a:rPr>
              <a:t>)</a:t>
            </a:r>
            <a:r>
              <a:rPr lang="el-GR" altLang="tr-TR" sz="2600" dirty="0" smtClean="0"/>
              <a:t>ϵ</a:t>
            </a:r>
            <a:r>
              <a:rPr lang="tr-TR" altLang="tr-TR" sz="2600" i="1" dirty="0" smtClean="0">
                <a:latin typeface="Times New Roman" panose="02020603050405020304" pitchFamily="18" charset="0"/>
              </a:rPr>
              <a:t>Z</a:t>
            </a:r>
            <a:r>
              <a:rPr lang="tr-TR" altLang="tr-TR" sz="2600" baseline="30000" dirty="0" smtClean="0">
                <a:latin typeface="Times New Roman" panose="02020603050405020304" pitchFamily="18" charset="0"/>
              </a:rPr>
              <a:t>2</a:t>
            </a:r>
            <a:r>
              <a:rPr lang="tr-TR" altLang="tr-TR" sz="2600" dirty="0" smtClean="0">
                <a:cs typeface="Tahoma" panose="020B0604030504040204" pitchFamily="34" charset="0"/>
              </a:rPr>
              <a:t>.</a:t>
            </a:r>
          </a:p>
          <a:p>
            <a:pPr eaLnBrk="1" hangingPunct="1">
              <a:lnSpc>
                <a:spcPct val="90000"/>
              </a:lnSpc>
              <a:buFont typeface="Wingdings" panose="05000000000000000000" pitchFamily="2" charset="2"/>
              <a:buNone/>
            </a:pPr>
            <a:endParaRPr lang="tr-TR" altLang="tr-TR" sz="2200" dirty="0" smtClean="0">
              <a:latin typeface="Times New Roman" panose="02020603050405020304" pitchFamily="18" charset="0"/>
            </a:endParaRPr>
          </a:p>
        </p:txBody>
      </p:sp>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a:spLocks noGrp="1" noChangeArrowheads="1"/>
          </p:cNvSpPr>
          <p:nvPr>
            <p:ph type="title"/>
          </p:nvPr>
        </p:nvSpPr>
        <p:spPr>
          <a:xfrm>
            <a:off x="381000" y="214313"/>
            <a:ext cx="8562975" cy="1462087"/>
          </a:xfrm>
        </p:spPr>
        <p:txBody>
          <a:bodyPr/>
          <a:lstStyle/>
          <a:p>
            <a:pPr eaLnBrk="1" hangingPunct="1"/>
            <a:r>
              <a:rPr lang="tr-TR" altLang="tr-TR" dirty="0" err="1" smtClean="0"/>
              <a:t>Representing</a:t>
            </a:r>
            <a:r>
              <a:rPr lang="tr-TR" altLang="tr-TR" dirty="0" smtClean="0"/>
              <a:t> </a:t>
            </a:r>
            <a:r>
              <a:rPr lang="tr-TR" altLang="tr-TR" dirty="0" err="1" smtClean="0"/>
              <a:t>digital</a:t>
            </a:r>
            <a:r>
              <a:rPr lang="tr-TR" altLang="tr-TR" dirty="0" smtClean="0"/>
              <a:t> </a:t>
            </a:r>
            <a:r>
              <a:rPr lang="tr-TR" altLang="tr-TR" dirty="0" err="1" smtClean="0"/>
              <a:t>images</a:t>
            </a:r>
            <a:r>
              <a:rPr lang="tr-TR" altLang="tr-TR" dirty="0" smtClean="0"/>
              <a:t> (</a:t>
            </a:r>
            <a:r>
              <a:rPr lang="tr-TR" altLang="tr-TR" dirty="0" err="1" smtClean="0"/>
              <a:t>cont</a:t>
            </a:r>
            <a:r>
              <a:rPr lang="tr-TR" altLang="tr-TR" dirty="0" smtClean="0"/>
              <a:t>.)</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035269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4819">
                                            <p:txEl>
                                              <p:pRg st="2" end="2"/>
                                            </p:txEl>
                                          </p:spTgt>
                                        </p:tgtEl>
                                        <p:attrNameLst>
                                          <p:attrName>style.visibility</p:attrName>
                                        </p:attrNameLst>
                                      </p:cBhvr>
                                      <p:to>
                                        <p:strVal val="visible"/>
                                      </p:to>
                                    </p:set>
                                    <p:animEffect transition="in" filter="blinds(horizontal)">
                                      <p:cBhvr>
                                        <p:cTn id="7" dur="500"/>
                                        <p:tgtEl>
                                          <p:spTgt spid="34819">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4819">
                                            <p:txEl>
                                              <p:pRg st="4" end="4"/>
                                            </p:txEl>
                                          </p:spTgt>
                                        </p:tgtEl>
                                        <p:attrNameLst>
                                          <p:attrName>style.visibility</p:attrName>
                                        </p:attrNameLst>
                                      </p:cBhvr>
                                      <p:to>
                                        <p:strVal val="visible"/>
                                      </p:to>
                                    </p:set>
                                    <p:animEffect transition="in" filter="blinds(horizontal)">
                                      <p:cBhvr>
                                        <p:cTn id="12" dur="500"/>
                                        <p:tgtEl>
                                          <p:spTgt spid="348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a:xfrm>
            <a:off x="381000" y="1447800"/>
            <a:ext cx="8574088" cy="4684713"/>
          </a:xfrm>
          <a:noFill/>
        </p:spPr>
        <p:txBody>
          <a:bodyPr/>
          <a:lstStyle/>
          <a:p>
            <a:pPr algn="just" eaLnBrk="1" hangingPunct="1"/>
            <a:r>
              <a:rPr lang="tr-TR" altLang="tr-TR" i="1" dirty="0" smtClean="0">
                <a:latin typeface="Times New Roman" panose="02020603050405020304" pitchFamily="18" charset="0"/>
              </a:rPr>
              <a:t>f</a:t>
            </a:r>
            <a:r>
              <a:rPr lang="tr-TR" altLang="tr-TR" dirty="0" smtClean="0">
                <a:latin typeface="Times New Roman" panose="02020603050405020304" pitchFamily="18" charset="0"/>
              </a:rPr>
              <a:t>(</a:t>
            </a:r>
            <a:r>
              <a:rPr lang="tr-TR" altLang="tr-TR" i="1" dirty="0" smtClean="0">
                <a:latin typeface="Times New Roman" panose="02020603050405020304" pitchFamily="18" charset="0"/>
              </a:rPr>
              <a:t>x</a:t>
            </a:r>
            <a:r>
              <a:rPr lang="tr-TR" altLang="tr-TR" dirty="0" smtClean="0">
                <a:latin typeface="Times New Roman" panose="02020603050405020304" pitchFamily="18" charset="0"/>
              </a:rPr>
              <a:t>, </a:t>
            </a:r>
            <a:r>
              <a:rPr lang="tr-TR" altLang="tr-TR" i="1" dirty="0" smtClean="0">
                <a:latin typeface="Times New Roman" panose="02020603050405020304" pitchFamily="18" charset="0"/>
              </a:rPr>
              <a:t>y</a:t>
            </a:r>
            <a:r>
              <a:rPr lang="tr-TR" altLang="tr-TR" dirty="0" smtClean="0">
                <a:latin typeface="Times New Roman" panose="02020603050405020304" pitchFamily="18" charset="0"/>
              </a:rPr>
              <a:t>) </a:t>
            </a:r>
            <a:r>
              <a:rPr lang="tr-TR" altLang="tr-TR" dirty="0" smtClean="0">
                <a:cs typeface="Tahoma" panose="020B0604030504040204" pitchFamily="34" charset="0"/>
              </a:rPr>
              <a:t>is </a:t>
            </a:r>
            <a:r>
              <a:rPr lang="tr-TR" altLang="tr-TR" dirty="0" err="1" smtClean="0">
                <a:cs typeface="Tahoma" panose="020B0604030504040204" pitchFamily="34" charset="0"/>
              </a:rPr>
              <a:t>considered</a:t>
            </a:r>
            <a:r>
              <a:rPr lang="tr-TR" altLang="tr-TR" dirty="0" smtClean="0">
                <a:cs typeface="Tahoma" panose="020B0604030504040204" pitchFamily="34" charset="0"/>
              </a:rPr>
              <a:t> </a:t>
            </a:r>
            <a:r>
              <a:rPr lang="tr-TR" altLang="tr-TR" dirty="0" err="1" smtClean="0">
                <a:cs typeface="Tahoma" panose="020B0604030504040204" pitchFamily="34" charset="0"/>
              </a:rPr>
              <a:t>to</a:t>
            </a:r>
            <a:r>
              <a:rPr lang="tr-TR" altLang="tr-TR" dirty="0" smtClean="0">
                <a:cs typeface="Tahoma" panose="020B0604030504040204" pitchFamily="34" charset="0"/>
              </a:rPr>
              <a:t> be </a:t>
            </a:r>
            <a:r>
              <a:rPr lang="tr-TR" altLang="tr-TR" dirty="0" err="1" smtClean="0">
                <a:cs typeface="Tahoma" panose="020B0604030504040204" pitchFamily="34" charset="0"/>
              </a:rPr>
              <a:t>digital</a:t>
            </a:r>
            <a:r>
              <a:rPr lang="tr-TR" altLang="tr-TR" dirty="0" smtClean="0">
                <a:cs typeface="Tahoma" panose="020B0604030504040204" pitchFamily="34" charset="0"/>
              </a:rPr>
              <a:t> </a:t>
            </a:r>
            <a:r>
              <a:rPr lang="tr-TR" altLang="tr-TR" dirty="0" err="1" smtClean="0">
                <a:cs typeface="Tahoma" panose="020B0604030504040204" pitchFamily="34" charset="0"/>
              </a:rPr>
              <a:t>image</a:t>
            </a:r>
            <a:r>
              <a:rPr lang="tr-TR" altLang="tr-TR" dirty="0" smtClean="0">
                <a:cs typeface="Tahoma" panose="020B0604030504040204" pitchFamily="34" charset="0"/>
              </a:rPr>
              <a:t> </a:t>
            </a:r>
            <a:r>
              <a:rPr lang="tr-TR" altLang="tr-TR" dirty="0" err="1" smtClean="0">
                <a:cs typeface="Tahoma" panose="020B0604030504040204" pitchFamily="34" charset="0"/>
              </a:rPr>
              <a:t>if</a:t>
            </a:r>
            <a:r>
              <a:rPr lang="tr-TR" altLang="tr-TR" dirty="0" smtClean="0">
                <a:cs typeface="Tahoma" panose="020B0604030504040204" pitchFamily="34" charset="0"/>
              </a:rPr>
              <a:t> </a:t>
            </a:r>
            <a:r>
              <a:rPr lang="tr-TR" altLang="tr-TR" dirty="0" smtClean="0">
                <a:latin typeface="Times New Roman" panose="02020603050405020304" pitchFamily="18" charset="0"/>
              </a:rPr>
              <a:t>(</a:t>
            </a:r>
            <a:r>
              <a:rPr lang="tr-TR" altLang="tr-TR" i="1" dirty="0" smtClean="0">
                <a:latin typeface="Times New Roman" panose="02020603050405020304" pitchFamily="18" charset="0"/>
              </a:rPr>
              <a:t>x</a:t>
            </a:r>
            <a:r>
              <a:rPr lang="tr-TR" altLang="tr-TR" i="1" baseline="-25000" dirty="0" smtClean="0">
                <a:latin typeface="Times New Roman" panose="02020603050405020304" pitchFamily="18" charset="0"/>
              </a:rPr>
              <a:t>i</a:t>
            </a:r>
            <a:r>
              <a:rPr lang="tr-TR" altLang="tr-TR" dirty="0" smtClean="0">
                <a:latin typeface="Times New Roman" panose="02020603050405020304" pitchFamily="18" charset="0"/>
              </a:rPr>
              <a:t>, </a:t>
            </a:r>
            <a:r>
              <a:rPr lang="tr-TR" altLang="tr-TR" i="1" dirty="0" err="1" smtClean="0">
                <a:latin typeface="Times New Roman" panose="02020603050405020304" pitchFamily="18" charset="0"/>
              </a:rPr>
              <a:t>y</a:t>
            </a:r>
            <a:r>
              <a:rPr lang="tr-TR" altLang="tr-TR" i="1" baseline="-25000" dirty="0" err="1" smtClean="0">
                <a:latin typeface="Times New Roman" panose="02020603050405020304" pitchFamily="18" charset="0"/>
              </a:rPr>
              <a:t>j</a:t>
            </a:r>
            <a:r>
              <a:rPr lang="tr-TR" altLang="tr-TR" dirty="0" smtClean="0">
                <a:latin typeface="Times New Roman" panose="02020603050405020304" pitchFamily="18" charset="0"/>
              </a:rPr>
              <a:t>) </a:t>
            </a:r>
            <a:r>
              <a:rPr lang="tr-TR" altLang="tr-TR" dirty="0" err="1" smtClean="0"/>
              <a:t>are</a:t>
            </a:r>
            <a:r>
              <a:rPr lang="tr-TR" altLang="tr-TR" dirty="0" smtClean="0"/>
              <a:t> </a:t>
            </a:r>
            <a:r>
              <a:rPr lang="tr-TR" altLang="tr-TR" dirty="0" err="1" smtClean="0"/>
              <a:t>integers</a:t>
            </a:r>
            <a:r>
              <a:rPr lang="tr-TR" altLang="tr-TR" dirty="0" smtClean="0"/>
              <a:t> </a:t>
            </a:r>
            <a:r>
              <a:rPr lang="tr-TR" altLang="tr-TR" dirty="0" err="1" smtClean="0"/>
              <a:t>from</a:t>
            </a:r>
            <a:r>
              <a:rPr lang="tr-TR" altLang="tr-TR" dirty="0" smtClean="0"/>
              <a:t> </a:t>
            </a:r>
            <a:r>
              <a:rPr lang="tr-TR" altLang="tr-TR" i="1" dirty="0" smtClean="0">
                <a:latin typeface="Times New Roman" panose="02020603050405020304" pitchFamily="18" charset="0"/>
              </a:rPr>
              <a:t>Z</a:t>
            </a:r>
            <a:r>
              <a:rPr lang="tr-TR" altLang="tr-TR" baseline="30000" dirty="0" smtClean="0">
                <a:latin typeface="Times New Roman" panose="02020603050405020304" pitchFamily="18" charset="0"/>
              </a:rPr>
              <a:t>2</a:t>
            </a:r>
            <a:r>
              <a:rPr lang="tr-TR" altLang="tr-TR" dirty="0" smtClean="0">
                <a:latin typeface="Times New Roman" panose="02020603050405020304" pitchFamily="18" charset="0"/>
              </a:rPr>
              <a:t> </a:t>
            </a:r>
            <a:r>
              <a:rPr lang="tr-TR" altLang="tr-TR" dirty="0" err="1" smtClean="0"/>
              <a:t>and</a:t>
            </a:r>
            <a:r>
              <a:rPr lang="tr-TR" altLang="tr-TR" dirty="0" smtClean="0"/>
              <a:t> </a:t>
            </a:r>
            <a:r>
              <a:rPr lang="tr-TR" altLang="tr-TR" dirty="0" err="1" smtClean="0"/>
              <a:t>the</a:t>
            </a:r>
            <a:r>
              <a:rPr lang="tr-TR" altLang="tr-TR" dirty="0" smtClean="0"/>
              <a:t> </a:t>
            </a:r>
            <a:r>
              <a:rPr lang="tr-TR" altLang="tr-TR" dirty="0" err="1" smtClean="0"/>
              <a:t>function</a:t>
            </a:r>
            <a:r>
              <a:rPr lang="tr-TR" altLang="tr-TR" dirty="0" smtClean="0">
                <a:latin typeface="Times New Roman" panose="02020603050405020304" pitchFamily="18" charset="0"/>
              </a:rPr>
              <a:t> </a:t>
            </a:r>
            <a:r>
              <a:rPr lang="tr-TR" altLang="tr-TR" i="1" dirty="0" smtClean="0">
                <a:latin typeface="Times New Roman" panose="02020603050405020304" pitchFamily="18" charset="0"/>
              </a:rPr>
              <a:t>f</a:t>
            </a:r>
            <a:r>
              <a:rPr lang="tr-TR" altLang="tr-TR" dirty="0" smtClean="0">
                <a:latin typeface="Times New Roman" panose="02020603050405020304" pitchFamily="18" charset="0"/>
              </a:rPr>
              <a:t> </a:t>
            </a:r>
            <a:r>
              <a:rPr lang="tr-TR" altLang="tr-TR" dirty="0" err="1" smtClean="0"/>
              <a:t>assigns</a:t>
            </a:r>
            <a:r>
              <a:rPr lang="tr-TR" altLang="tr-TR" dirty="0" smtClean="0"/>
              <a:t> an </a:t>
            </a:r>
            <a:r>
              <a:rPr lang="tr-TR" altLang="tr-TR" dirty="0" err="1" smtClean="0"/>
              <a:t>intensity</a:t>
            </a:r>
            <a:r>
              <a:rPr lang="tr-TR" altLang="tr-TR" dirty="0" smtClean="0"/>
              <a:t> </a:t>
            </a:r>
            <a:r>
              <a:rPr lang="tr-TR" altLang="tr-TR" dirty="0" err="1" smtClean="0"/>
              <a:t>value</a:t>
            </a:r>
            <a:r>
              <a:rPr lang="tr-TR" altLang="tr-TR" dirty="0" smtClean="0"/>
              <a:t>.</a:t>
            </a:r>
          </a:p>
          <a:p>
            <a:pPr algn="just" eaLnBrk="1" hangingPunct="1"/>
            <a:r>
              <a:rPr lang="tr-TR" altLang="tr-TR" dirty="0" err="1" smtClean="0"/>
              <a:t>If</a:t>
            </a:r>
            <a:r>
              <a:rPr lang="tr-TR" altLang="tr-TR" dirty="0" smtClean="0"/>
              <a:t> </a:t>
            </a:r>
            <a:r>
              <a:rPr lang="tr-TR" altLang="tr-TR" dirty="0" err="1" smtClean="0"/>
              <a:t>the</a:t>
            </a:r>
            <a:r>
              <a:rPr lang="tr-TR" altLang="tr-TR" dirty="0" smtClean="0"/>
              <a:t> </a:t>
            </a:r>
            <a:r>
              <a:rPr lang="tr-TR" altLang="tr-TR" dirty="0" err="1" smtClean="0"/>
              <a:t>intensity</a:t>
            </a:r>
            <a:r>
              <a:rPr lang="tr-TR" altLang="tr-TR" dirty="0" smtClean="0"/>
              <a:t> </a:t>
            </a:r>
            <a:r>
              <a:rPr lang="tr-TR" altLang="tr-TR" dirty="0" err="1" smtClean="0"/>
              <a:t>levels</a:t>
            </a:r>
            <a:r>
              <a:rPr lang="tr-TR" altLang="tr-TR" dirty="0" smtClean="0"/>
              <a:t> </a:t>
            </a:r>
            <a:r>
              <a:rPr lang="tr-TR" altLang="tr-TR" dirty="0" err="1" smtClean="0"/>
              <a:t>also</a:t>
            </a:r>
            <a:r>
              <a:rPr lang="tr-TR" altLang="tr-TR" dirty="0" smtClean="0"/>
              <a:t> </a:t>
            </a:r>
            <a:r>
              <a:rPr lang="tr-TR" altLang="tr-TR" dirty="0" err="1" smtClean="0"/>
              <a:t>are</a:t>
            </a:r>
            <a:r>
              <a:rPr lang="tr-TR" altLang="tr-TR" dirty="0" smtClean="0"/>
              <a:t> </a:t>
            </a:r>
            <a:r>
              <a:rPr lang="tr-TR" altLang="tr-TR" dirty="0" err="1" smtClean="0"/>
              <a:t>integers</a:t>
            </a:r>
            <a:r>
              <a:rPr lang="tr-TR" altLang="tr-TR" dirty="0" smtClean="0"/>
              <a:t>, </a:t>
            </a:r>
            <a:r>
              <a:rPr lang="tr-TR" altLang="tr-TR" dirty="0" err="1" smtClean="0"/>
              <a:t>then</a:t>
            </a:r>
            <a:r>
              <a:rPr lang="tr-TR" altLang="tr-TR" dirty="0" smtClean="0"/>
              <a:t> a </a:t>
            </a:r>
            <a:r>
              <a:rPr lang="tr-TR" altLang="tr-TR" dirty="0" err="1" smtClean="0"/>
              <a:t>digital</a:t>
            </a:r>
            <a:r>
              <a:rPr lang="tr-TR" altLang="tr-TR" dirty="0" smtClean="0"/>
              <a:t> </a:t>
            </a:r>
            <a:r>
              <a:rPr lang="tr-TR" altLang="tr-TR" dirty="0" err="1" smtClean="0"/>
              <a:t>image</a:t>
            </a:r>
            <a:r>
              <a:rPr lang="tr-TR" altLang="tr-TR" dirty="0" smtClean="0"/>
              <a:t> </a:t>
            </a:r>
            <a:r>
              <a:rPr lang="tr-TR" altLang="tr-TR" dirty="0" err="1" smtClean="0"/>
              <a:t>becomes</a:t>
            </a:r>
            <a:r>
              <a:rPr lang="tr-TR" altLang="tr-TR" dirty="0" smtClean="0"/>
              <a:t> a 2D </a:t>
            </a:r>
            <a:r>
              <a:rPr lang="tr-TR" altLang="tr-TR" dirty="0" err="1" smtClean="0"/>
              <a:t>function</a:t>
            </a:r>
            <a:r>
              <a:rPr lang="tr-TR" altLang="tr-TR" dirty="0" smtClean="0"/>
              <a:t> </a:t>
            </a:r>
            <a:r>
              <a:rPr lang="tr-TR" altLang="tr-TR" dirty="0" err="1" smtClean="0"/>
              <a:t>whose</a:t>
            </a:r>
            <a:r>
              <a:rPr lang="tr-TR" altLang="tr-TR" dirty="0" smtClean="0"/>
              <a:t> </a:t>
            </a:r>
            <a:r>
              <a:rPr lang="tr-TR" altLang="tr-TR" dirty="0" err="1" smtClean="0"/>
              <a:t>coordinates</a:t>
            </a:r>
            <a:r>
              <a:rPr lang="tr-TR" altLang="tr-TR" dirty="0" smtClean="0"/>
              <a:t> </a:t>
            </a:r>
            <a:r>
              <a:rPr lang="tr-TR" altLang="tr-TR" dirty="0" err="1" smtClean="0"/>
              <a:t>and</a:t>
            </a:r>
            <a:r>
              <a:rPr lang="tr-TR" altLang="tr-TR" dirty="0" smtClean="0"/>
              <a:t> </a:t>
            </a:r>
            <a:r>
              <a:rPr lang="tr-TR" altLang="tr-TR" dirty="0" err="1" smtClean="0"/>
              <a:t>amplitude</a:t>
            </a:r>
            <a:r>
              <a:rPr lang="tr-TR" altLang="tr-TR" dirty="0" smtClean="0"/>
              <a:t> </a:t>
            </a:r>
            <a:r>
              <a:rPr lang="tr-TR" altLang="tr-TR" dirty="0" err="1" smtClean="0"/>
              <a:t>values</a:t>
            </a:r>
            <a:r>
              <a:rPr lang="tr-TR" altLang="tr-TR" dirty="0" smtClean="0"/>
              <a:t> </a:t>
            </a:r>
            <a:r>
              <a:rPr lang="tr-TR" altLang="tr-TR" dirty="0" err="1" smtClean="0"/>
              <a:t>are</a:t>
            </a:r>
            <a:r>
              <a:rPr lang="tr-TR" altLang="tr-TR" dirty="0" smtClean="0"/>
              <a:t> </a:t>
            </a:r>
            <a:r>
              <a:rPr lang="tr-TR" altLang="tr-TR" dirty="0" err="1" smtClean="0"/>
              <a:t>integers</a:t>
            </a:r>
            <a:r>
              <a:rPr lang="tr-TR" altLang="tr-TR" dirty="0" smtClean="0"/>
              <a:t>.</a:t>
            </a:r>
          </a:p>
          <a:p>
            <a:pPr eaLnBrk="1" hangingPunct="1">
              <a:buFont typeface="Wingdings" panose="05000000000000000000" pitchFamily="2" charset="2"/>
              <a:buNone/>
            </a:pPr>
            <a:endParaRPr lang="tr-TR" altLang="tr-TR" sz="2200" dirty="0" smtClean="0">
              <a:latin typeface="Times New Roman" panose="02020603050405020304" pitchFamily="18" charset="0"/>
            </a:endParaRPr>
          </a:p>
          <a:p>
            <a:pPr eaLnBrk="1" hangingPunct="1"/>
            <a:endParaRPr lang="tr-TR" altLang="tr-TR" sz="2200" dirty="0" smtClean="0"/>
          </a:p>
        </p:txBody>
      </p:sp>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a:spLocks noGrp="1" noChangeArrowheads="1"/>
          </p:cNvSpPr>
          <p:nvPr>
            <p:ph type="title"/>
          </p:nvPr>
        </p:nvSpPr>
        <p:spPr>
          <a:xfrm>
            <a:off x="381000" y="214313"/>
            <a:ext cx="8562975" cy="1462087"/>
          </a:xfrm>
        </p:spPr>
        <p:txBody>
          <a:bodyPr/>
          <a:lstStyle/>
          <a:p>
            <a:pPr eaLnBrk="1" hangingPunct="1"/>
            <a:r>
              <a:rPr lang="tr-TR" altLang="tr-TR" dirty="0" err="1" smtClean="0"/>
              <a:t>Representing</a:t>
            </a:r>
            <a:r>
              <a:rPr lang="tr-TR" altLang="tr-TR" dirty="0" smtClean="0"/>
              <a:t> </a:t>
            </a:r>
            <a:r>
              <a:rPr lang="tr-TR" altLang="tr-TR" dirty="0" err="1" smtClean="0"/>
              <a:t>digital</a:t>
            </a:r>
            <a:r>
              <a:rPr lang="tr-TR" altLang="tr-TR" dirty="0" smtClean="0"/>
              <a:t> </a:t>
            </a:r>
            <a:r>
              <a:rPr lang="tr-TR" altLang="tr-TR" dirty="0" err="1" smtClean="0"/>
              <a:t>images</a:t>
            </a:r>
            <a:r>
              <a:rPr lang="tr-TR" altLang="tr-TR" dirty="0" smtClean="0"/>
              <a:t> (</a:t>
            </a:r>
            <a:r>
              <a:rPr lang="tr-TR" altLang="tr-TR" dirty="0" err="1" smtClean="0"/>
              <a:t>cont</a:t>
            </a:r>
            <a:r>
              <a:rPr lang="tr-TR" altLang="tr-TR" dirty="0" smtClean="0"/>
              <a:t>.)</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732350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mph" presetSubtype="0" nodeType="clickEffect">
                                  <p:stCondLst>
                                    <p:cond delay="0"/>
                                  </p:stCondLst>
                                  <p:childTnLst>
                                    <p:set>
                                      <p:cBhvr override="childStyle">
                                        <p:cTn id="6" dur="indefinite"/>
                                        <p:tgtEl>
                                          <p:spTgt spid="35843">
                                            <p:txEl>
                                              <p:pRg st="0" end="0"/>
                                            </p:txEl>
                                          </p:spTgt>
                                        </p:tgtEl>
                                        <p:attrNameLst>
                                          <p:attrName>style.fontFamily</p:attrName>
                                        </p:attrNameLst>
                                      </p:cBhvr>
                                      <p:to>
                                        <p:strVal val="Times New Roma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5843">
                                            <p:txEl>
                                              <p:pRg st="1" end="1"/>
                                            </p:txEl>
                                          </p:spTgt>
                                        </p:tgtEl>
                                        <p:attrNameLst>
                                          <p:attrName>style.visibility</p:attrName>
                                        </p:attrNameLst>
                                      </p:cBhvr>
                                      <p:to>
                                        <p:strVal val="visible"/>
                                      </p:to>
                                    </p:set>
                                    <p:animEffect transition="in" filter="blinds(horizontal)">
                                      <p:cBhvr>
                                        <p:cTn id="11" dur="500"/>
                                        <p:tgtEl>
                                          <p:spTgt spid="358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3"/>
          <p:cNvSpPr>
            <a:spLocks noGrp="1" noChangeArrowheads="1"/>
          </p:cNvSpPr>
          <p:nvPr>
            <p:ph type="body" idx="1"/>
          </p:nvPr>
        </p:nvSpPr>
        <p:spPr>
          <a:xfrm>
            <a:off x="381000" y="1447800"/>
            <a:ext cx="8574088" cy="4684713"/>
          </a:xfrm>
          <a:noFill/>
        </p:spPr>
        <p:txBody>
          <a:bodyPr/>
          <a:lstStyle/>
          <a:p>
            <a:pPr algn="just" eaLnBrk="1" hangingPunct="1"/>
            <a:r>
              <a:rPr lang="tr-TR" altLang="tr-TR" sz="2600" dirty="0" err="1" smtClean="0"/>
              <a:t>Let</a:t>
            </a:r>
            <a:r>
              <a:rPr lang="tr-TR" altLang="tr-TR" sz="2600" dirty="0" smtClean="0"/>
              <a:t> </a:t>
            </a:r>
            <a:r>
              <a:rPr lang="tr-TR" altLang="tr-TR" sz="2600" i="1" dirty="0" smtClean="0">
                <a:latin typeface="Times New Roman" panose="02020603050405020304" pitchFamily="18" charset="0"/>
              </a:rPr>
              <a:t>L</a:t>
            </a:r>
            <a:r>
              <a:rPr lang="tr-TR" altLang="tr-TR" sz="2600" dirty="0" smtClean="0"/>
              <a:t> </a:t>
            </a:r>
            <a:r>
              <a:rPr lang="tr-TR" altLang="tr-TR" sz="2600" dirty="0" err="1" smtClean="0"/>
              <a:t>denote</a:t>
            </a:r>
            <a:r>
              <a:rPr lang="tr-TR" altLang="tr-TR" sz="2600" i="1" dirty="0" smtClean="0">
                <a:latin typeface="Times New Roman" panose="02020603050405020304" pitchFamily="18" charset="0"/>
              </a:rPr>
              <a:t> </a:t>
            </a:r>
            <a:r>
              <a:rPr lang="tr-TR" altLang="tr-TR" sz="2600" dirty="0" err="1" smtClean="0"/>
              <a:t>the</a:t>
            </a:r>
            <a:r>
              <a:rPr lang="tr-TR" altLang="tr-TR" sz="2600" i="1" dirty="0" smtClean="0">
                <a:latin typeface="Times New Roman" panose="02020603050405020304" pitchFamily="18" charset="0"/>
              </a:rPr>
              <a:t> </a:t>
            </a:r>
            <a:r>
              <a:rPr lang="tr-TR" altLang="tr-TR" sz="2600" dirty="0" err="1" smtClean="0"/>
              <a:t>number</a:t>
            </a:r>
            <a:r>
              <a:rPr lang="tr-TR" altLang="tr-TR" sz="2600" dirty="0" smtClean="0"/>
              <a:t> of </a:t>
            </a:r>
            <a:r>
              <a:rPr lang="tr-TR" altLang="tr-TR" sz="2600" dirty="0" err="1" smtClean="0"/>
              <a:t>discrete</a:t>
            </a:r>
            <a:r>
              <a:rPr lang="tr-TR" altLang="tr-TR" sz="2600" dirty="0" smtClean="0"/>
              <a:t> </a:t>
            </a:r>
            <a:r>
              <a:rPr lang="tr-TR" altLang="tr-TR" sz="2600" dirty="0" err="1" smtClean="0"/>
              <a:t>intensity</a:t>
            </a:r>
            <a:r>
              <a:rPr lang="tr-TR" altLang="tr-TR" sz="2600" dirty="0" smtClean="0"/>
              <a:t> </a:t>
            </a:r>
            <a:r>
              <a:rPr lang="tr-TR" altLang="tr-TR" sz="2600" dirty="0" err="1" smtClean="0"/>
              <a:t>levels</a:t>
            </a:r>
            <a:r>
              <a:rPr lang="tr-TR" altLang="tr-TR" sz="2600" dirty="0" smtClean="0"/>
              <a:t>.</a:t>
            </a:r>
          </a:p>
          <a:p>
            <a:pPr algn="just" eaLnBrk="1" hangingPunct="1"/>
            <a:r>
              <a:rPr lang="tr-TR" altLang="tr-TR" sz="2600" dirty="0" err="1" smtClean="0"/>
              <a:t>In</a:t>
            </a:r>
            <a:r>
              <a:rPr lang="tr-TR" altLang="tr-TR" sz="2600" dirty="0" smtClean="0"/>
              <a:t> a </a:t>
            </a:r>
            <a:r>
              <a:rPr lang="tr-TR" altLang="tr-TR" sz="2600" dirty="0" err="1" smtClean="0"/>
              <a:t>digitization</a:t>
            </a:r>
            <a:r>
              <a:rPr lang="tr-TR" altLang="tr-TR" sz="2600" dirty="0" smtClean="0"/>
              <a:t> </a:t>
            </a:r>
            <a:r>
              <a:rPr lang="tr-TR" altLang="tr-TR" sz="2600" dirty="0" err="1" smtClean="0"/>
              <a:t>process</a:t>
            </a:r>
            <a:r>
              <a:rPr lang="tr-TR" altLang="tr-TR" sz="2600" dirty="0" smtClean="0"/>
              <a:t> </a:t>
            </a:r>
            <a:r>
              <a:rPr lang="tr-TR" altLang="tr-TR" sz="2600" dirty="0" err="1" smtClean="0"/>
              <a:t>we</a:t>
            </a:r>
            <a:r>
              <a:rPr lang="tr-TR" altLang="tr-TR" sz="2600" dirty="0" smtClean="0"/>
              <a:t> </a:t>
            </a:r>
            <a:r>
              <a:rPr lang="tr-TR" altLang="tr-TR" sz="2600" dirty="0" err="1" smtClean="0"/>
              <a:t>need</a:t>
            </a:r>
            <a:r>
              <a:rPr lang="tr-TR" altLang="tr-TR" sz="2600" dirty="0" smtClean="0"/>
              <a:t> </a:t>
            </a:r>
            <a:r>
              <a:rPr lang="tr-TR" altLang="tr-TR" sz="2600" dirty="0" err="1" smtClean="0"/>
              <a:t>to</a:t>
            </a:r>
            <a:r>
              <a:rPr lang="tr-TR" altLang="tr-TR" sz="2600" dirty="0" smtClean="0"/>
              <a:t> </a:t>
            </a:r>
            <a:r>
              <a:rPr lang="tr-TR" altLang="tr-TR" sz="2600" dirty="0" err="1" smtClean="0"/>
              <a:t>decide</a:t>
            </a:r>
            <a:r>
              <a:rPr lang="tr-TR" altLang="tr-TR" sz="2600" dirty="0" smtClean="0"/>
              <a:t> on </a:t>
            </a:r>
            <a:r>
              <a:rPr lang="tr-TR" altLang="tr-TR" sz="2600" dirty="0" err="1" smtClean="0"/>
              <a:t>the</a:t>
            </a:r>
            <a:r>
              <a:rPr lang="tr-TR" altLang="tr-TR" sz="2600" dirty="0" smtClean="0"/>
              <a:t> </a:t>
            </a:r>
            <a:r>
              <a:rPr lang="tr-TR" altLang="tr-TR" sz="2600" dirty="0" err="1" smtClean="0"/>
              <a:t>choices</a:t>
            </a:r>
            <a:r>
              <a:rPr lang="tr-TR" altLang="tr-TR" sz="2600" dirty="0" smtClean="0"/>
              <a:t> </a:t>
            </a:r>
            <a:r>
              <a:rPr lang="tr-TR" altLang="tr-TR" sz="2600" dirty="0" err="1" smtClean="0"/>
              <a:t>for</a:t>
            </a:r>
            <a:r>
              <a:rPr lang="tr-TR" altLang="tr-TR" sz="2600" dirty="0" smtClean="0"/>
              <a:t> </a:t>
            </a:r>
            <a:r>
              <a:rPr lang="tr-TR" altLang="tr-TR" sz="2600" dirty="0" err="1" smtClean="0"/>
              <a:t>the</a:t>
            </a:r>
            <a:r>
              <a:rPr lang="tr-TR" altLang="tr-TR" sz="2600" dirty="0" smtClean="0"/>
              <a:t> </a:t>
            </a:r>
            <a:r>
              <a:rPr lang="tr-TR" altLang="tr-TR" sz="2600" dirty="0" err="1" smtClean="0"/>
              <a:t>values</a:t>
            </a:r>
            <a:r>
              <a:rPr lang="tr-TR" altLang="tr-TR" sz="2600" dirty="0" smtClean="0"/>
              <a:t> of </a:t>
            </a:r>
            <a:r>
              <a:rPr lang="tr-TR" altLang="tr-TR" sz="2600" i="1" dirty="0" smtClean="0">
                <a:latin typeface="Times New Roman" panose="02020603050405020304" pitchFamily="18" charset="0"/>
              </a:rPr>
              <a:t>M</a:t>
            </a:r>
            <a:r>
              <a:rPr lang="tr-TR" altLang="tr-TR" sz="2600" dirty="0" smtClean="0"/>
              <a:t>, </a:t>
            </a:r>
            <a:r>
              <a:rPr lang="tr-TR" altLang="tr-TR" sz="2600" i="1" dirty="0" smtClean="0">
                <a:latin typeface="Times New Roman" panose="02020603050405020304" pitchFamily="18" charset="0"/>
              </a:rPr>
              <a:t>N</a:t>
            </a:r>
            <a:r>
              <a:rPr lang="tr-TR" altLang="tr-TR" sz="2600" dirty="0" smtClean="0"/>
              <a:t> </a:t>
            </a:r>
            <a:r>
              <a:rPr lang="tr-TR" altLang="tr-TR" sz="2600" dirty="0" err="1" smtClean="0"/>
              <a:t>and</a:t>
            </a:r>
            <a:r>
              <a:rPr lang="tr-TR" altLang="tr-TR" sz="2600" dirty="0" smtClean="0"/>
              <a:t> </a:t>
            </a:r>
            <a:r>
              <a:rPr lang="tr-TR" altLang="tr-TR" sz="2600" i="1" dirty="0" smtClean="0">
                <a:latin typeface="Times New Roman" panose="02020603050405020304" pitchFamily="18" charset="0"/>
              </a:rPr>
              <a:t>L</a:t>
            </a:r>
            <a:r>
              <a:rPr lang="tr-TR" altLang="tr-TR" sz="2600" dirty="0" smtClean="0"/>
              <a:t>.</a:t>
            </a:r>
          </a:p>
          <a:p>
            <a:pPr algn="just" eaLnBrk="1" hangingPunct="1"/>
            <a:r>
              <a:rPr lang="tr-TR" altLang="tr-TR" sz="2600" dirty="0" err="1" smtClean="0"/>
              <a:t>Commonly</a:t>
            </a:r>
            <a:r>
              <a:rPr lang="tr-TR" altLang="tr-TR" sz="2600" dirty="0" smtClean="0"/>
              <a:t>, </a:t>
            </a:r>
            <a:r>
              <a:rPr lang="tr-TR" altLang="tr-TR" sz="2600" i="1" dirty="0" smtClean="0">
                <a:latin typeface="Times New Roman" panose="02020603050405020304" pitchFamily="18" charset="0"/>
              </a:rPr>
              <a:t>L</a:t>
            </a:r>
            <a:r>
              <a:rPr lang="tr-TR" altLang="tr-TR" sz="2600" dirty="0" smtClean="0"/>
              <a:t> is </a:t>
            </a:r>
            <a:r>
              <a:rPr lang="tr-TR" altLang="tr-TR" sz="2600" dirty="0" err="1" smtClean="0"/>
              <a:t>chosen</a:t>
            </a:r>
            <a:r>
              <a:rPr lang="tr-TR" altLang="tr-TR" sz="2600" dirty="0" smtClean="0"/>
              <a:t> </a:t>
            </a:r>
            <a:r>
              <a:rPr lang="tr-TR" altLang="tr-TR" sz="2600" dirty="0" err="1" smtClean="0"/>
              <a:t>to</a:t>
            </a:r>
            <a:r>
              <a:rPr lang="tr-TR" altLang="tr-TR" sz="2600" dirty="0" smtClean="0"/>
              <a:t> be an </a:t>
            </a:r>
            <a:r>
              <a:rPr lang="tr-TR" altLang="tr-TR" sz="2600" dirty="0" err="1" smtClean="0"/>
              <a:t>integer</a:t>
            </a:r>
            <a:r>
              <a:rPr lang="tr-TR" altLang="tr-TR" sz="2600" dirty="0" smtClean="0"/>
              <a:t> </a:t>
            </a:r>
            <a:r>
              <a:rPr lang="tr-TR" altLang="tr-TR" sz="2600" dirty="0" err="1" smtClean="0"/>
              <a:t>power</a:t>
            </a:r>
            <a:r>
              <a:rPr lang="tr-TR" altLang="tr-TR" sz="2600" dirty="0" smtClean="0"/>
              <a:t> of 2 </a:t>
            </a:r>
            <a:r>
              <a:rPr lang="tr-TR" altLang="tr-TR" sz="2600" dirty="0" err="1" smtClean="0"/>
              <a:t>that</a:t>
            </a:r>
            <a:r>
              <a:rPr lang="tr-TR" altLang="tr-TR" sz="2600" dirty="0" smtClean="0"/>
              <a:t> is</a:t>
            </a:r>
          </a:p>
          <a:p>
            <a:pPr algn="just" eaLnBrk="1" hangingPunct="1">
              <a:buFont typeface="Wingdings" panose="05000000000000000000" pitchFamily="2" charset="2"/>
              <a:buNone/>
            </a:pPr>
            <a:r>
              <a:rPr lang="tr-TR" altLang="tr-TR" sz="2600" i="1" dirty="0" smtClean="0">
                <a:latin typeface="Times New Roman" panose="02020603050405020304" pitchFamily="18" charset="0"/>
              </a:rPr>
              <a:t>	L</a:t>
            </a:r>
            <a:r>
              <a:rPr lang="tr-TR" altLang="tr-TR" sz="2600" dirty="0" smtClean="0">
                <a:latin typeface="Times New Roman" panose="02020603050405020304" pitchFamily="18" charset="0"/>
              </a:rPr>
              <a:t>=2</a:t>
            </a:r>
            <a:r>
              <a:rPr lang="tr-TR" altLang="tr-TR" sz="2600" i="1" baseline="30000" dirty="0" smtClean="0">
                <a:latin typeface="Times New Roman" panose="02020603050405020304" pitchFamily="18" charset="0"/>
              </a:rPr>
              <a:t>k</a:t>
            </a:r>
          </a:p>
          <a:p>
            <a:pPr algn="just" eaLnBrk="1" hangingPunct="1">
              <a:buFont typeface="Wingdings" panose="05000000000000000000" pitchFamily="2" charset="2"/>
              <a:buNone/>
            </a:pPr>
            <a:r>
              <a:rPr lang="tr-TR" altLang="tr-TR" sz="2600" dirty="0" err="1" smtClean="0"/>
              <a:t>and</a:t>
            </a:r>
            <a:r>
              <a:rPr lang="tr-TR" altLang="tr-TR" sz="2600" dirty="0" smtClean="0"/>
              <a:t> </a:t>
            </a:r>
            <a:r>
              <a:rPr lang="tr-TR" altLang="tr-TR" sz="2600" dirty="0" err="1" smtClean="0"/>
              <a:t>the</a:t>
            </a:r>
            <a:r>
              <a:rPr lang="tr-TR" altLang="tr-TR" sz="2600" dirty="0" smtClean="0"/>
              <a:t> </a:t>
            </a:r>
            <a:r>
              <a:rPr lang="tr-TR" altLang="tr-TR" sz="2600" dirty="0" err="1" smtClean="0"/>
              <a:t>discrete</a:t>
            </a:r>
            <a:r>
              <a:rPr lang="tr-TR" altLang="tr-TR" sz="2600" dirty="0" smtClean="0"/>
              <a:t> </a:t>
            </a:r>
            <a:r>
              <a:rPr lang="tr-TR" altLang="tr-TR" sz="2600" dirty="0" err="1" smtClean="0"/>
              <a:t>levels</a:t>
            </a:r>
            <a:r>
              <a:rPr lang="tr-TR" altLang="tr-TR" sz="2600" dirty="0" smtClean="0"/>
              <a:t> </a:t>
            </a:r>
            <a:r>
              <a:rPr lang="tr-TR" altLang="tr-TR" sz="2600" dirty="0" err="1" smtClean="0"/>
              <a:t>are</a:t>
            </a:r>
            <a:r>
              <a:rPr lang="tr-TR" altLang="tr-TR" sz="2600" dirty="0" smtClean="0"/>
              <a:t> </a:t>
            </a:r>
            <a:r>
              <a:rPr lang="tr-TR" altLang="tr-TR" sz="2600" dirty="0" err="1" smtClean="0"/>
              <a:t>uniformly</a:t>
            </a:r>
            <a:r>
              <a:rPr lang="tr-TR" altLang="tr-TR" sz="2600" dirty="0" smtClean="0"/>
              <a:t> </a:t>
            </a:r>
            <a:r>
              <a:rPr lang="tr-TR" altLang="tr-TR" sz="2600" dirty="0" err="1" smtClean="0"/>
              <a:t>spaced</a:t>
            </a:r>
            <a:r>
              <a:rPr lang="tr-TR" altLang="tr-TR" sz="2600" dirty="0" smtClean="0"/>
              <a:t> in </a:t>
            </a:r>
            <a:r>
              <a:rPr lang="tr-TR" altLang="tr-TR" sz="2600" dirty="0" err="1" smtClean="0"/>
              <a:t>the</a:t>
            </a:r>
            <a:r>
              <a:rPr lang="tr-TR" altLang="tr-TR" sz="2600" dirty="0" smtClean="0"/>
              <a:t> </a:t>
            </a:r>
            <a:r>
              <a:rPr lang="tr-TR" altLang="tr-TR" sz="2600" dirty="0" err="1" smtClean="0"/>
              <a:t>interval</a:t>
            </a:r>
            <a:r>
              <a:rPr lang="tr-TR" altLang="tr-TR" sz="2600" dirty="0" smtClean="0"/>
              <a:t> [</a:t>
            </a:r>
            <a:r>
              <a:rPr lang="tr-TR" altLang="tr-TR" sz="2600" dirty="0" smtClean="0">
                <a:latin typeface="Times New Roman" panose="02020603050405020304" pitchFamily="18" charset="0"/>
              </a:rPr>
              <a:t>0, </a:t>
            </a:r>
            <a:r>
              <a:rPr lang="tr-TR" altLang="tr-TR" sz="2600" i="1" dirty="0" smtClean="0">
                <a:latin typeface="Times New Roman" panose="02020603050405020304" pitchFamily="18" charset="0"/>
              </a:rPr>
              <a:t>L</a:t>
            </a:r>
            <a:r>
              <a:rPr lang="tr-TR" altLang="tr-TR" sz="2600" dirty="0" smtClean="0">
                <a:latin typeface="Times New Roman" panose="02020603050405020304" pitchFamily="18" charset="0"/>
              </a:rPr>
              <a:t>-1</a:t>
            </a:r>
            <a:r>
              <a:rPr lang="tr-TR" altLang="tr-TR" sz="2600" dirty="0" smtClean="0"/>
              <a:t>].</a:t>
            </a:r>
          </a:p>
          <a:p>
            <a:pPr algn="just" eaLnBrk="1" hangingPunct="1"/>
            <a:r>
              <a:rPr lang="tr-TR" altLang="tr-TR" sz="2600" dirty="0" err="1" smtClean="0"/>
              <a:t>The</a:t>
            </a:r>
            <a:r>
              <a:rPr lang="tr-TR" altLang="tr-TR" sz="2600" dirty="0" smtClean="0"/>
              <a:t> </a:t>
            </a:r>
            <a:r>
              <a:rPr lang="tr-TR" altLang="tr-TR" sz="2600" dirty="0" err="1" smtClean="0"/>
              <a:t>number</a:t>
            </a:r>
            <a:r>
              <a:rPr lang="tr-TR" altLang="tr-TR" sz="2600" dirty="0" smtClean="0"/>
              <a:t> of </a:t>
            </a:r>
            <a:r>
              <a:rPr lang="tr-TR" altLang="tr-TR" sz="2600" dirty="0" err="1" smtClean="0"/>
              <a:t>bits</a:t>
            </a:r>
            <a:r>
              <a:rPr lang="tr-TR" altLang="tr-TR" sz="2600" dirty="0" smtClean="0"/>
              <a:t> </a:t>
            </a:r>
            <a:r>
              <a:rPr lang="tr-TR" altLang="tr-TR" sz="2600" dirty="0" err="1" smtClean="0"/>
              <a:t>required</a:t>
            </a:r>
            <a:r>
              <a:rPr lang="tr-TR" altLang="tr-TR" sz="2600" dirty="0" smtClean="0"/>
              <a:t> </a:t>
            </a:r>
            <a:r>
              <a:rPr lang="tr-TR" altLang="tr-TR" sz="2600" dirty="0" err="1" smtClean="0"/>
              <a:t>to</a:t>
            </a:r>
            <a:r>
              <a:rPr lang="tr-TR" altLang="tr-TR" sz="2600" dirty="0" smtClean="0"/>
              <a:t> </a:t>
            </a:r>
            <a:r>
              <a:rPr lang="tr-TR" altLang="tr-TR" sz="2600" dirty="0" err="1" smtClean="0"/>
              <a:t>store</a:t>
            </a:r>
            <a:r>
              <a:rPr lang="tr-TR" altLang="tr-TR" sz="2600" dirty="0" smtClean="0"/>
              <a:t> a </a:t>
            </a:r>
            <a:r>
              <a:rPr lang="tr-TR" altLang="tr-TR" sz="2600" dirty="0" err="1" smtClean="0"/>
              <a:t>digitized</a:t>
            </a:r>
            <a:r>
              <a:rPr lang="tr-TR" altLang="tr-TR" sz="2600" dirty="0" smtClean="0"/>
              <a:t> </a:t>
            </a:r>
            <a:r>
              <a:rPr lang="tr-TR" altLang="tr-TR" sz="2600" dirty="0" err="1" smtClean="0"/>
              <a:t>image</a:t>
            </a:r>
            <a:r>
              <a:rPr lang="tr-TR" altLang="tr-TR" sz="2600" dirty="0" smtClean="0"/>
              <a:t> is </a:t>
            </a:r>
          </a:p>
          <a:p>
            <a:pPr algn="just" eaLnBrk="1" hangingPunct="1">
              <a:buFont typeface="Wingdings" panose="05000000000000000000" pitchFamily="2" charset="2"/>
              <a:buNone/>
            </a:pPr>
            <a:r>
              <a:rPr lang="tr-TR" altLang="tr-TR" sz="2600" i="1" dirty="0" smtClean="0">
                <a:latin typeface="Times New Roman" panose="02020603050405020304" pitchFamily="18" charset="0"/>
              </a:rPr>
              <a:t>	b</a:t>
            </a:r>
            <a:r>
              <a:rPr lang="tr-TR" altLang="tr-TR" sz="2600" dirty="0" smtClean="0">
                <a:latin typeface="Times New Roman" panose="02020603050405020304" pitchFamily="18" charset="0"/>
              </a:rPr>
              <a:t>=</a:t>
            </a:r>
            <a:r>
              <a:rPr lang="tr-TR" altLang="tr-TR" sz="2600" i="1" dirty="0" err="1" smtClean="0">
                <a:latin typeface="Times New Roman" panose="02020603050405020304" pitchFamily="18" charset="0"/>
              </a:rPr>
              <a:t>MNk</a:t>
            </a:r>
            <a:endParaRPr lang="tr-TR" altLang="tr-TR" sz="2600" i="1" dirty="0" smtClean="0">
              <a:latin typeface="Times New Roman" panose="02020603050405020304" pitchFamily="18" charset="0"/>
            </a:endParaRPr>
          </a:p>
          <a:p>
            <a:pPr eaLnBrk="1" hangingPunct="1">
              <a:buFont typeface="Wingdings" panose="05000000000000000000" pitchFamily="2" charset="2"/>
              <a:buNone/>
            </a:pPr>
            <a:endParaRPr lang="tr-TR" altLang="tr-TR" sz="2200" dirty="0" smtClean="0"/>
          </a:p>
        </p:txBody>
      </p:sp>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a:spLocks noGrp="1" noChangeArrowheads="1"/>
          </p:cNvSpPr>
          <p:nvPr>
            <p:ph type="title"/>
          </p:nvPr>
        </p:nvSpPr>
        <p:spPr>
          <a:xfrm>
            <a:off x="381000" y="214313"/>
            <a:ext cx="8562975" cy="1462087"/>
          </a:xfrm>
        </p:spPr>
        <p:txBody>
          <a:bodyPr/>
          <a:lstStyle/>
          <a:p>
            <a:pPr eaLnBrk="1" hangingPunct="1"/>
            <a:r>
              <a:rPr lang="tr-TR" altLang="tr-TR" dirty="0" err="1" smtClean="0"/>
              <a:t>Representing</a:t>
            </a:r>
            <a:r>
              <a:rPr lang="tr-TR" altLang="tr-TR" dirty="0" smtClean="0"/>
              <a:t> </a:t>
            </a:r>
            <a:r>
              <a:rPr lang="tr-TR" altLang="tr-TR" dirty="0" err="1" smtClean="0"/>
              <a:t>digital</a:t>
            </a:r>
            <a:r>
              <a:rPr lang="tr-TR" altLang="tr-TR" dirty="0" smtClean="0"/>
              <a:t> </a:t>
            </a:r>
            <a:r>
              <a:rPr lang="tr-TR" altLang="tr-TR" dirty="0" err="1" smtClean="0"/>
              <a:t>images</a:t>
            </a:r>
            <a:r>
              <a:rPr lang="tr-TR" altLang="tr-TR" dirty="0" smtClean="0"/>
              <a:t> (</a:t>
            </a:r>
            <a:r>
              <a:rPr lang="tr-TR" altLang="tr-TR" dirty="0" err="1" smtClean="0"/>
              <a:t>cont</a:t>
            </a:r>
            <a:r>
              <a:rPr lang="tr-TR" altLang="tr-TR" dirty="0" smtClean="0"/>
              <a:t>.)</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013877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49507">
                                            <p:txEl>
                                              <p:pRg st="0" end="0"/>
                                            </p:txEl>
                                          </p:spTgt>
                                        </p:tgtEl>
                                        <p:attrNameLst>
                                          <p:attrName>style.visibility</p:attrName>
                                        </p:attrNameLst>
                                      </p:cBhvr>
                                      <p:to>
                                        <p:strVal val="visible"/>
                                      </p:to>
                                    </p:set>
                                    <p:animEffect transition="in" filter="blinds(horizontal)">
                                      <p:cBhvr>
                                        <p:cTn id="7" dur="500"/>
                                        <p:tgtEl>
                                          <p:spTgt spid="1495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49507">
                                            <p:txEl>
                                              <p:pRg st="1" end="1"/>
                                            </p:txEl>
                                          </p:spTgt>
                                        </p:tgtEl>
                                        <p:attrNameLst>
                                          <p:attrName>style.visibility</p:attrName>
                                        </p:attrNameLst>
                                      </p:cBhvr>
                                      <p:to>
                                        <p:strVal val="visible"/>
                                      </p:to>
                                    </p:set>
                                    <p:animEffect transition="in" filter="blinds(horizontal)">
                                      <p:cBhvr>
                                        <p:cTn id="12" dur="500"/>
                                        <p:tgtEl>
                                          <p:spTgt spid="1495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49507">
                                            <p:txEl>
                                              <p:pRg st="2" end="2"/>
                                            </p:txEl>
                                          </p:spTgt>
                                        </p:tgtEl>
                                        <p:attrNameLst>
                                          <p:attrName>style.visibility</p:attrName>
                                        </p:attrNameLst>
                                      </p:cBhvr>
                                      <p:to>
                                        <p:strVal val="visible"/>
                                      </p:to>
                                    </p:set>
                                    <p:animEffect transition="in" filter="blinds(horizontal)">
                                      <p:cBhvr>
                                        <p:cTn id="17" dur="500"/>
                                        <p:tgtEl>
                                          <p:spTgt spid="149507">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149507">
                                            <p:txEl>
                                              <p:pRg st="3" end="3"/>
                                            </p:txEl>
                                          </p:spTgt>
                                        </p:tgtEl>
                                        <p:attrNameLst>
                                          <p:attrName>style.visibility</p:attrName>
                                        </p:attrNameLst>
                                      </p:cBhvr>
                                      <p:to>
                                        <p:strVal val="visible"/>
                                      </p:to>
                                    </p:set>
                                    <p:animEffect transition="in" filter="blinds(horizontal)">
                                      <p:cBhvr>
                                        <p:cTn id="20" dur="500"/>
                                        <p:tgtEl>
                                          <p:spTgt spid="149507">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149507">
                                            <p:txEl>
                                              <p:pRg st="4" end="4"/>
                                            </p:txEl>
                                          </p:spTgt>
                                        </p:tgtEl>
                                        <p:attrNameLst>
                                          <p:attrName>style.visibility</p:attrName>
                                        </p:attrNameLst>
                                      </p:cBhvr>
                                      <p:to>
                                        <p:strVal val="visible"/>
                                      </p:to>
                                    </p:set>
                                    <p:animEffect transition="in" filter="blinds(horizontal)">
                                      <p:cBhvr>
                                        <p:cTn id="23" dur="500"/>
                                        <p:tgtEl>
                                          <p:spTgt spid="149507">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149507">
                                            <p:txEl>
                                              <p:pRg st="5" end="5"/>
                                            </p:txEl>
                                          </p:spTgt>
                                        </p:tgtEl>
                                        <p:attrNameLst>
                                          <p:attrName>style.visibility</p:attrName>
                                        </p:attrNameLst>
                                      </p:cBhvr>
                                      <p:to>
                                        <p:strVal val="visible"/>
                                      </p:to>
                                    </p:set>
                                    <p:animEffect transition="in" filter="blinds(horizontal)">
                                      <p:cBhvr>
                                        <p:cTn id="28" dur="500"/>
                                        <p:tgtEl>
                                          <p:spTgt spid="149507">
                                            <p:txEl>
                                              <p:pRg st="5" end="5"/>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149507">
                                            <p:txEl>
                                              <p:pRg st="6" end="6"/>
                                            </p:txEl>
                                          </p:spTgt>
                                        </p:tgtEl>
                                        <p:attrNameLst>
                                          <p:attrName>style.visibility</p:attrName>
                                        </p:attrNameLst>
                                      </p:cBhvr>
                                      <p:to>
                                        <p:strVal val="visible"/>
                                      </p:to>
                                    </p:set>
                                    <p:animEffect transition="in" filter="blinds(horizontal)">
                                      <p:cBhvr>
                                        <p:cTn id="31" dur="500"/>
                                        <p:tgtEl>
                                          <p:spTgt spid="1495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593" y="1700212"/>
            <a:ext cx="8713788" cy="366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a:spLocks noGrp="1" noChangeArrowheads="1"/>
          </p:cNvSpPr>
          <p:nvPr>
            <p:ph type="title"/>
          </p:nvPr>
        </p:nvSpPr>
        <p:spPr>
          <a:xfrm>
            <a:off x="381000" y="214313"/>
            <a:ext cx="8562975" cy="1462087"/>
          </a:xfrm>
        </p:spPr>
        <p:txBody>
          <a:bodyPr/>
          <a:lstStyle/>
          <a:p>
            <a:pPr eaLnBrk="1" hangingPunct="1"/>
            <a:r>
              <a:rPr lang="tr-TR" altLang="tr-TR" dirty="0" err="1" smtClean="0"/>
              <a:t>Representing</a:t>
            </a:r>
            <a:r>
              <a:rPr lang="tr-TR" altLang="tr-TR" dirty="0" smtClean="0"/>
              <a:t> </a:t>
            </a:r>
            <a:r>
              <a:rPr lang="tr-TR" altLang="tr-TR" dirty="0" err="1" smtClean="0"/>
              <a:t>digital</a:t>
            </a:r>
            <a:r>
              <a:rPr lang="tr-TR" altLang="tr-TR" dirty="0" smtClean="0"/>
              <a:t> </a:t>
            </a:r>
            <a:r>
              <a:rPr lang="tr-TR" altLang="tr-TR" dirty="0" err="1" smtClean="0"/>
              <a:t>images</a:t>
            </a:r>
            <a:r>
              <a:rPr lang="tr-TR" altLang="tr-TR" dirty="0" smtClean="0"/>
              <a:t> (</a:t>
            </a:r>
            <a:r>
              <a:rPr lang="tr-TR" altLang="tr-TR" dirty="0" err="1" smtClean="0"/>
              <a:t>cont</a:t>
            </a:r>
            <a:r>
              <a:rPr lang="tr-TR" altLang="tr-TR" dirty="0" smtClean="0"/>
              <a:t>.)</a:t>
            </a: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41978281"/>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body" idx="1"/>
          </p:nvPr>
        </p:nvSpPr>
        <p:spPr>
          <a:xfrm>
            <a:off x="381000" y="1295400"/>
            <a:ext cx="8578850" cy="4808538"/>
          </a:xfrm>
          <a:noFill/>
        </p:spPr>
        <p:txBody>
          <a:bodyPr/>
          <a:lstStyle/>
          <a:p>
            <a:pPr algn="just" eaLnBrk="1" hangingPunct="1"/>
            <a:r>
              <a:rPr lang="tr-TR" altLang="tr-TR" dirty="0" err="1" smtClean="0"/>
              <a:t>The</a:t>
            </a:r>
            <a:r>
              <a:rPr lang="tr-TR" altLang="tr-TR" dirty="0" smtClean="0"/>
              <a:t> </a:t>
            </a:r>
            <a:r>
              <a:rPr lang="tr-TR" altLang="tr-TR" dirty="0" err="1" smtClean="0"/>
              <a:t>ratio</a:t>
            </a:r>
            <a:r>
              <a:rPr lang="tr-TR" altLang="tr-TR" dirty="0" smtClean="0"/>
              <a:t> of </a:t>
            </a:r>
            <a:r>
              <a:rPr lang="tr-TR" altLang="tr-TR" dirty="0" err="1" smtClean="0"/>
              <a:t>the</a:t>
            </a:r>
            <a:r>
              <a:rPr lang="tr-TR" altLang="tr-TR" dirty="0" smtClean="0"/>
              <a:t> </a:t>
            </a:r>
            <a:r>
              <a:rPr lang="tr-TR" altLang="tr-TR" dirty="0" err="1" smtClean="0"/>
              <a:t>maximum</a:t>
            </a:r>
            <a:r>
              <a:rPr lang="tr-TR" altLang="tr-TR" dirty="0" smtClean="0"/>
              <a:t> </a:t>
            </a:r>
            <a:r>
              <a:rPr lang="tr-TR" altLang="tr-TR" dirty="0" err="1" smtClean="0"/>
              <a:t>measurable</a:t>
            </a:r>
            <a:r>
              <a:rPr lang="tr-TR" altLang="tr-TR" dirty="0" smtClean="0"/>
              <a:t> </a:t>
            </a:r>
            <a:r>
              <a:rPr lang="tr-TR" altLang="tr-TR" dirty="0" err="1" smtClean="0"/>
              <a:t>intensity</a:t>
            </a:r>
            <a:r>
              <a:rPr lang="tr-TR" altLang="tr-TR" dirty="0" smtClean="0"/>
              <a:t> </a:t>
            </a:r>
            <a:r>
              <a:rPr lang="tr-TR" altLang="tr-TR" dirty="0" err="1" smtClean="0"/>
              <a:t>to</a:t>
            </a:r>
            <a:r>
              <a:rPr lang="tr-TR" altLang="tr-TR" dirty="0" smtClean="0"/>
              <a:t> </a:t>
            </a:r>
            <a:r>
              <a:rPr lang="tr-TR" altLang="tr-TR" dirty="0" err="1" smtClean="0"/>
              <a:t>the</a:t>
            </a:r>
            <a:r>
              <a:rPr lang="tr-TR" altLang="tr-TR" dirty="0" smtClean="0"/>
              <a:t> minimum </a:t>
            </a:r>
            <a:r>
              <a:rPr lang="tr-TR" altLang="tr-TR" dirty="0" err="1" smtClean="0"/>
              <a:t>measurable</a:t>
            </a:r>
            <a:r>
              <a:rPr lang="tr-TR" altLang="tr-TR" dirty="0" smtClean="0"/>
              <a:t> </a:t>
            </a:r>
            <a:r>
              <a:rPr lang="tr-TR" altLang="tr-TR" dirty="0" err="1" smtClean="0"/>
              <a:t>intensity</a:t>
            </a:r>
            <a:r>
              <a:rPr lang="tr-TR" altLang="tr-TR" dirty="0" smtClean="0"/>
              <a:t> is </a:t>
            </a:r>
            <a:r>
              <a:rPr lang="tr-TR" altLang="tr-TR" dirty="0" err="1" smtClean="0"/>
              <a:t>refered</a:t>
            </a:r>
            <a:r>
              <a:rPr lang="tr-TR" altLang="tr-TR" dirty="0" smtClean="0"/>
              <a:t> as </a:t>
            </a:r>
            <a:r>
              <a:rPr lang="tr-TR" altLang="tr-TR" b="1" i="1" dirty="0" err="1" smtClean="0"/>
              <a:t>dynamic</a:t>
            </a:r>
            <a:r>
              <a:rPr lang="tr-TR" altLang="tr-TR" b="1" i="1" dirty="0" smtClean="0"/>
              <a:t> </a:t>
            </a:r>
            <a:r>
              <a:rPr lang="tr-TR" altLang="tr-TR" b="1" i="1" dirty="0" err="1" smtClean="0"/>
              <a:t>range</a:t>
            </a:r>
            <a:r>
              <a:rPr lang="tr-TR" altLang="tr-TR" b="1" i="1" dirty="0" smtClean="0"/>
              <a:t>.</a:t>
            </a:r>
          </a:p>
          <a:p>
            <a:pPr algn="just" eaLnBrk="1" hangingPunct="1"/>
            <a:r>
              <a:rPr lang="tr-TR" altLang="tr-TR" dirty="0" err="1" smtClean="0"/>
              <a:t>In</a:t>
            </a:r>
            <a:r>
              <a:rPr lang="tr-TR" altLang="tr-TR" dirty="0" smtClean="0"/>
              <a:t> an </a:t>
            </a:r>
            <a:r>
              <a:rPr lang="tr-TR" altLang="tr-TR" dirty="0" err="1" smtClean="0"/>
              <a:t>image</a:t>
            </a:r>
            <a:r>
              <a:rPr lang="tr-TR" altLang="tr-TR" dirty="0" smtClean="0"/>
              <a:t>, </a:t>
            </a:r>
            <a:r>
              <a:rPr lang="tr-TR" altLang="tr-TR" dirty="0" err="1" smtClean="0"/>
              <a:t>the</a:t>
            </a:r>
            <a:r>
              <a:rPr lang="tr-TR" altLang="tr-TR" dirty="0" smtClean="0"/>
              <a:t> </a:t>
            </a:r>
            <a:r>
              <a:rPr lang="tr-TR" altLang="tr-TR" dirty="0" err="1" smtClean="0"/>
              <a:t>upper</a:t>
            </a:r>
            <a:r>
              <a:rPr lang="tr-TR" altLang="tr-TR" dirty="0" smtClean="0"/>
              <a:t> limit</a:t>
            </a:r>
            <a:r>
              <a:rPr lang="tr-TR" altLang="tr-TR" b="1" i="1" dirty="0" smtClean="0"/>
              <a:t> </a:t>
            </a:r>
            <a:r>
              <a:rPr lang="tr-TR" altLang="tr-TR" dirty="0" smtClean="0"/>
              <a:t>is </a:t>
            </a:r>
            <a:r>
              <a:rPr lang="tr-TR" altLang="tr-TR" dirty="0" err="1" smtClean="0"/>
              <a:t>determined</a:t>
            </a:r>
            <a:r>
              <a:rPr lang="tr-TR" altLang="tr-TR" dirty="0" smtClean="0"/>
              <a:t> </a:t>
            </a:r>
            <a:r>
              <a:rPr lang="tr-TR" altLang="tr-TR" dirty="0" err="1" smtClean="0"/>
              <a:t>by</a:t>
            </a:r>
            <a:r>
              <a:rPr lang="tr-TR" altLang="tr-TR" dirty="0" smtClean="0"/>
              <a:t> </a:t>
            </a:r>
            <a:r>
              <a:rPr lang="tr-TR" altLang="tr-TR" b="1" i="1" dirty="0" err="1" smtClean="0"/>
              <a:t>saturation</a:t>
            </a:r>
            <a:r>
              <a:rPr lang="tr-TR" altLang="tr-TR" dirty="0" smtClean="0"/>
              <a:t> </a:t>
            </a:r>
            <a:r>
              <a:rPr lang="tr-TR" altLang="tr-TR" dirty="0" err="1" smtClean="0"/>
              <a:t>and</a:t>
            </a:r>
            <a:r>
              <a:rPr lang="tr-TR" altLang="tr-TR" dirty="0" smtClean="0"/>
              <a:t> </a:t>
            </a:r>
            <a:r>
              <a:rPr lang="tr-TR" altLang="tr-TR" dirty="0" err="1" smtClean="0"/>
              <a:t>the</a:t>
            </a:r>
            <a:r>
              <a:rPr lang="tr-TR" altLang="tr-TR" dirty="0" smtClean="0"/>
              <a:t> </a:t>
            </a:r>
            <a:r>
              <a:rPr lang="tr-TR" altLang="tr-TR" dirty="0" err="1" smtClean="0"/>
              <a:t>lower</a:t>
            </a:r>
            <a:r>
              <a:rPr lang="tr-TR" altLang="tr-TR" dirty="0" smtClean="0"/>
              <a:t> limit is </a:t>
            </a:r>
            <a:r>
              <a:rPr lang="tr-TR" altLang="tr-TR" dirty="0" err="1" smtClean="0"/>
              <a:t>determined</a:t>
            </a:r>
            <a:r>
              <a:rPr lang="tr-TR" altLang="tr-TR" dirty="0" smtClean="0"/>
              <a:t> </a:t>
            </a:r>
            <a:r>
              <a:rPr lang="tr-TR" altLang="tr-TR" dirty="0" err="1" smtClean="0"/>
              <a:t>by</a:t>
            </a:r>
            <a:r>
              <a:rPr lang="tr-TR" altLang="tr-TR" dirty="0" smtClean="0"/>
              <a:t> </a:t>
            </a:r>
            <a:r>
              <a:rPr lang="tr-TR" altLang="tr-TR" b="1" i="1" dirty="0" err="1" smtClean="0"/>
              <a:t>noise</a:t>
            </a:r>
            <a:r>
              <a:rPr lang="tr-TR" altLang="tr-TR" dirty="0" smtClean="0"/>
              <a:t>.</a:t>
            </a:r>
          </a:p>
          <a:p>
            <a:pPr algn="just" eaLnBrk="1" hangingPunct="1"/>
            <a:r>
              <a:rPr lang="tr-TR" altLang="tr-TR" dirty="0" err="1" smtClean="0"/>
              <a:t>The</a:t>
            </a:r>
            <a:r>
              <a:rPr lang="tr-TR" altLang="tr-TR" dirty="0" smtClean="0"/>
              <a:t> </a:t>
            </a:r>
            <a:r>
              <a:rPr lang="tr-TR" altLang="tr-TR" dirty="0" err="1" smtClean="0"/>
              <a:t>difference</a:t>
            </a:r>
            <a:r>
              <a:rPr lang="tr-TR" altLang="tr-TR" dirty="0" smtClean="0"/>
              <a:t> </a:t>
            </a:r>
            <a:r>
              <a:rPr lang="tr-TR" altLang="tr-TR" dirty="0" err="1" smtClean="0"/>
              <a:t>between</a:t>
            </a:r>
            <a:r>
              <a:rPr lang="tr-TR" altLang="tr-TR" dirty="0" smtClean="0"/>
              <a:t> </a:t>
            </a:r>
            <a:r>
              <a:rPr lang="tr-TR" altLang="tr-TR" dirty="0" err="1" smtClean="0"/>
              <a:t>the</a:t>
            </a:r>
            <a:r>
              <a:rPr lang="tr-TR" altLang="tr-TR" dirty="0" smtClean="0"/>
              <a:t> </a:t>
            </a:r>
            <a:r>
              <a:rPr lang="tr-TR" altLang="tr-TR" dirty="0" err="1" smtClean="0"/>
              <a:t>maximum</a:t>
            </a:r>
            <a:r>
              <a:rPr lang="tr-TR" altLang="tr-TR" dirty="0" smtClean="0"/>
              <a:t> </a:t>
            </a:r>
            <a:r>
              <a:rPr lang="tr-TR" altLang="tr-TR" dirty="0" err="1" smtClean="0"/>
              <a:t>end</a:t>
            </a:r>
            <a:r>
              <a:rPr lang="tr-TR" altLang="tr-TR" dirty="0" smtClean="0"/>
              <a:t> minimum </a:t>
            </a:r>
            <a:r>
              <a:rPr lang="tr-TR" altLang="tr-TR" dirty="0" err="1" smtClean="0"/>
              <a:t>intensities</a:t>
            </a:r>
            <a:r>
              <a:rPr lang="tr-TR" altLang="tr-TR" dirty="0" smtClean="0"/>
              <a:t> is </a:t>
            </a:r>
            <a:r>
              <a:rPr lang="tr-TR" altLang="tr-TR" dirty="0" err="1" smtClean="0"/>
              <a:t>defined</a:t>
            </a:r>
            <a:r>
              <a:rPr lang="tr-TR" altLang="tr-TR" dirty="0" smtClean="0"/>
              <a:t> as </a:t>
            </a:r>
            <a:r>
              <a:rPr lang="tr-TR" altLang="tr-TR" dirty="0" err="1" smtClean="0"/>
              <a:t>image</a:t>
            </a:r>
            <a:r>
              <a:rPr lang="tr-TR" altLang="tr-TR" dirty="0" smtClean="0"/>
              <a:t> </a:t>
            </a:r>
            <a:r>
              <a:rPr lang="tr-TR" altLang="tr-TR" b="1" i="1" dirty="0" err="1" smtClean="0"/>
              <a:t>contrast</a:t>
            </a:r>
            <a:r>
              <a:rPr lang="tr-TR" altLang="tr-TR" dirty="0" smtClean="0"/>
              <a:t>. </a:t>
            </a:r>
            <a:r>
              <a:rPr lang="tr-TR" altLang="tr-TR" dirty="0" err="1" smtClean="0"/>
              <a:t>The</a:t>
            </a:r>
            <a:r>
              <a:rPr lang="tr-TR" altLang="tr-TR" dirty="0" smtClean="0"/>
              <a:t> </a:t>
            </a:r>
            <a:r>
              <a:rPr lang="tr-TR" altLang="tr-TR" dirty="0" err="1" smtClean="0"/>
              <a:t>higher</a:t>
            </a:r>
            <a:r>
              <a:rPr lang="tr-TR" altLang="tr-TR" dirty="0" smtClean="0"/>
              <a:t> </a:t>
            </a:r>
            <a:r>
              <a:rPr lang="tr-TR" altLang="tr-TR" dirty="0" err="1" smtClean="0"/>
              <a:t>the</a:t>
            </a:r>
            <a:r>
              <a:rPr lang="tr-TR" altLang="tr-TR" dirty="0" smtClean="0"/>
              <a:t> </a:t>
            </a:r>
            <a:r>
              <a:rPr lang="tr-TR" altLang="tr-TR" dirty="0" err="1" smtClean="0"/>
              <a:t>dynamic</a:t>
            </a:r>
            <a:r>
              <a:rPr lang="tr-TR" altLang="tr-TR" dirty="0" smtClean="0"/>
              <a:t> </a:t>
            </a:r>
            <a:r>
              <a:rPr lang="tr-TR" altLang="tr-TR" dirty="0" err="1" smtClean="0"/>
              <a:t>range</a:t>
            </a:r>
            <a:r>
              <a:rPr lang="tr-TR" altLang="tr-TR" dirty="0" smtClean="0"/>
              <a:t> </a:t>
            </a:r>
            <a:r>
              <a:rPr lang="tr-TR" altLang="tr-TR" dirty="0" err="1" smtClean="0"/>
              <a:t>the</a:t>
            </a:r>
            <a:r>
              <a:rPr lang="tr-TR" altLang="tr-TR" dirty="0" smtClean="0"/>
              <a:t> </a:t>
            </a:r>
            <a:r>
              <a:rPr lang="tr-TR" altLang="tr-TR" dirty="0" err="1" smtClean="0"/>
              <a:t>higher</a:t>
            </a:r>
            <a:r>
              <a:rPr lang="tr-TR" altLang="tr-TR" dirty="0" smtClean="0"/>
              <a:t> </a:t>
            </a:r>
            <a:r>
              <a:rPr lang="tr-TR" altLang="tr-TR" dirty="0" err="1" smtClean="0"/>
              <a:t>the</a:t>
            </a:r>
            <a:r>
              <a:rPr lang="tr-TR" altLang="tr-TR" dirty="0" smtClean="0"/>
              <a:t> </a:t>
            </a:r>
            <a:r>
              <a:rPr lang="tr-TR" altLang="tr-TR" dirty="0" err="1" smtClean="0"/>
              <a:t>contrast</a:t>
            </a:r>
            <a:r>
              <a:rPr lang="tr-TR" altLang="tr-TR" dirty="0" smtClean="0"/>
              <a:t>.</a:t>
            </a:r>
          </a:p>
          <a:p>
            <a:pPr eaLnBrk="1" hangingPunct="1"/>
            <a:endParaRPr lang="tr-TR" altLang="tr-TR" sz="2200" dirty="0" smtClean="0"/>
          </a:p>
          <a:p>
            <a:pPr eaLnBrk="1" hangingPunct="1">
              <a:buFont typeface="Wingdings" panose="05000000000000000000" pitchFamily="2" charset="2"/>
              <a:buNone/>
            </a:pPr>
            <a:endParaRPr lang="tr-TR" altLang="tr-TR" sz="2200" dirty="0" smtClean="0"/>
          </a:p>
        </p:txBody>
      </p:sp>
      <p:sp>
        <p:nvSpPr>
          <p:cNvPr id="2" name="Fußzeilenplatzhalter 1"/>
          <p:cNvSpPr>
            <a:spLocks noGrp="1"/>
          </p:cNvSpPr>
          <p:nvPr>
            <p:ph type="ftr" sz="quarter" idx="1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smtClean="0">
                <a:ln>
                  <a:noFill/>
                </a:ln>
                <a:solidFill>
                  <a:srgbClr val="6699FF"/>
                </a:solidFill>
                <a:effectLst/>
                <a:uLnTx/>
                <a:uFillTx/>
                <a:latin typeface="Arial" charset="0"/>
                <a:ea typeface="+mn-ea"/>
                <a:cs typeface="+mn-cs"/>
              </a:rPr>
              <a:t>Lecture #2  The Fundamentals</a:t>
            </a:r>
            <a:endParaRPr kumimoji="0" 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a:spLocks noGrp="1" noChangeArrowheads="1"/>
          </p:cNvSpPr>
          <p:nvPr>
            <p:ph type="title"/>
          </p:nvPr>
        </p:nvSpPr>
        <p:spPr>
          <a:xfrm>
            <a:off x="381000" y="214313"/>
            <a:ext cx="8562975" cy="1462087"/>
          </a:xfrm>
        </p:spPr>
        <p:txBody>
          <a:bodyPr/>
          <a:lstStyle/>
          <a:p>
            <a:pPr eaLnBrk="1" hangingPunct="1"/>
            <a:r>
              <a:rPr lang="tr-TR" altLang="tr-TR" dirty="0" err="1" smtClean="0"/>
              <a:t>Representing</a:t>
            </a:r>
            <a:r>
              <a:rPr lang="tr-TR" altLang="tr-TR" dirty="0" smtClean="0"/>
              <a:t> </a:t>
            </a:r>
            <a:r>
              <a:rPr lang="tr-TR" altLang="tr-TR" dirty="0" err="1" smtClean="0"/>
              <a:t>digital</a:t>
            </a:r>
            <a:r>
              <a:rPr lang="tr-TR" altLang="tr-TR" dirty="0" smtClean="0"/>
              <a:t> </a:t>
            </a:r>
            <a:r>
              <a:rPr lang="tr-TR" altLang="tr-TR" dirty="0" err="1" smtClean="0"/>
              <a:t>images</a:t>
            </a:r>
            <a:r>
              <a:rPr lang="tr-TR" altLang="tr-TR" dirty="0" smtClean="0"/>
              <a:t> (</a:t>
            </a:r>
            <a:r>
              <a:rPr lang="tr-TR" altLang="tr-TR" dirty="0" err="1" smtClean="0"/>
              <a:t>cont</a:t>
            </a:r>
            <a:r>
              <a:rPr lang="tr-TR" altLang="tr-TR" dirty="0" smtClean="0"/>
              <a:t>.)</a:t>
            </a: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6407756"/>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295400"/>
            <a:ext cx="4098925" cy="432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1295400"/>
            <a:ext cx="1803400"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4555E4-47AA-4F57-8E48-8F0B2A0BC76A}"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txBox="1">
            <a:spLocks noChangeArrowheads="1"/>
          </p:cNvSpPr>
          <p:nvPr/>
        </p:nvSpPr>
        <p:spPr>
          <a:xfrm>
            <a:off x="381000" y="214313"/>
            <a:ext cx="8562975" cy="1462087"/>
          </a:xfrm>
          <a:prstGeom prst="rect">
            <a:avLst/>
          </a:prstGeom>
        </p:spPr>
        <p:txBody>
          <a:bodyPr/>
          <a:lstStyle>
            <a:lvl1pPr algn="l" rtl="0" eaLnBrk="0" fontAlgn="base" hangingPunct="0">
              <a:spcBef>
                <a:spcPct val="0"/>
              </a:spcBef>
              <a:spcAft>
                <a:spcPct val="0"/>
              </a:spcAft>
              <a:defRPr sz="4200">
                <a:solidFill>
                  <a:schemeClr val="bg1"/>
                </a:solidFill>
                <a:latin typeface="+mj-lt"/>
                <a:ea typeface="+mj-ea"/>
                <a:cs typeface="+mj-cs"/>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altLang="tr-TR" sz="4200" b="0" i="0" u="none" strike="noStrike" kern="0" cap="none" spc="0" normalizeH="0" baseline="0" noProof="0" smtClean="0">
                <a:ln>
                  <a:noFill/>
                </a:ln>
                <a:solidFill>
                  <a:srgbClr val="0B0506"/>
                </a:solidFill>
                <a:effectLst/>
                <a:uLnTx/>
                <a:uFillTx/>
                <a:latin typeface="Arial"/>
                <a:ea typeface="+mj-ea"/>
                <a:cs typeface="+mj-cs"/>
              </a:rPr>
              <a:t>Representing digital images (cont.)</a:t>
            </a:r>
            <a:endParaRPr kumimoji="0" lang="tr-TR" altLang="tr-TR" sz="4200" b="0" i="0" u="none" strike="noStrike" kern="0" cap="none" spc="0" normalizeH="0" baseline="0" noProof="0" dirty="0" smtClean="0">
              <a:ln>
                <a:noFill/>
              </a:ln>
              <a:solidFill>
                <a:srgbClr val="0B0506"/>
              </a:solidFill>
              <a:effectLst/>
              <a:uLnTx/>
              <a:uFillTx/>
              <a:latin typeface="Arial"/>
              <a:ea typeface="+mj-ea"/>
              <a:cs typeface="+mj-cs"/>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7697896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228600"/>
            <a:ext cx="7793037" cy="1462087"/>
          </a:xfrm>
        </p:spPr>
        <p:txBody>
          <a:bodyPr/>
          <a:lstStyle/>
          <a:p>
            <a:pPr eaLnBrk="1" hangingPunct="1"/>
            <a:r>
              <a:rPr lang="tr-TR" altLang="tr-TR" dirty="0" err="1" smtClean="0"/>
              <a:t>Spatial</a:t>
            </a:r>
            <a:r>
              <a:rPr lang="tr-TR" altLang="tr-TR" dirty="0" smtClean="0"/>
              <a:t> </a:t>
            </a:r>
            <a:r>
              <a:rPr lang="tr-TR" altLang="tr-TR" dirty="0" err="1" smtClean="0"/>
              <a:t>and</a:t>
            </a:r>
            <a:r>
              <a:rPr lang="tr-TR" altLang="tr-TR" dirty="0" smtClean="0"/>
              <a:t> </a:t>
            </a:r>
            <a:r>
              <a:rPr lang="tr-TR" altLang="tr-TR" dirty="0" err="1" smtClean="0"/>
              <a:t>Intensity</a:t>
            </a:r>
            <a:r>
              <a:rPr lang="tr-TR" altLang="tr-TR" dirty="0" smtClean="0"/>
              <a:t> </a:t>
            </a:r>
            <a:r>
              <a:rPr lang="tr-TR" altLang="tr-TR" dirty="0" err="1" smtClean="0"/>
              <a:t>resolution</a:t>
            </a:r>
            <a:endParaRPr lang="tr-TR" altLang="tr-TR" dirty="0" smtClean="0"/>
          </a:p>
        </p:txBody>
      </p:sp>
      <p:sp>
        <p:nvSpPr>
          <p:cNvPr id="40963" name="Rectangle 3"/>
          <p:cNvSpPr>
            <a:spLocks noGrp="1" noChangeArrowheads="1"/>
          </p:cNvSpPr>
          <p:nvPr>
            <p:ph type="body" idx="1"/>
          </p:nvPr>
        </p:nvSpPr>
        <p:spPr>
          <a:xfrm>
            <a:off x="457200" y="1447800"/>
            <a:ext cx="8502650" cy="4656138"/>
          </a:xfrm>
          <a:noFill/>
        </p:spPr>
        <p:txBody>
          <a:bodyPr/>
          <a:lstStyle/>
          <a:p>
            <a:pPr algn="just" eaLnBrk="1" hangingPunct="1"/>
            <a:r>
              <a:rPr lang="tr-TR" altLang="tr-TR" sz="2800" dirty="0" err="1" smtClean="0"/>
              <a:t>Spatial</a:t>
            </a:r>
            <a:r>
              <a:rPr lang="tr-TR" altLang="tr-TR" sz="2800" dirty="0" smtClean="0"/>
              <a:t> </a:t>
            </a:r>
            <a:r>
              <a:rPr lang="tr-TR" altLang="tr-TR" sz="2800" dirty="0" err="1" smtClean="0"/>
              <a:t>resolution</a:t>
            </a:r>
            <a:r>
              <a:rPr lang="tr-TR" altLang="tr-TR" sz="2800" dirty="0" smtClean="0"/>
              <a:t> is </a:t>
            </a:r>
            <a:r>
              <a:rPr lang="tr-TR" altLang="tr-TR" sz="2800" dirty="0" err="1" smtClean="0"/>
              <a:t>defined</a:t>
            </a:r>
            <a:r>
              <a:rPr lang="tr-TR" altLang="tr-TR" sz="2800" dirty="0" smtClean="0"/>
              <a:t> as </a:t>
            </a:r>
            <a:r>
              <a:rPr lang="tr-TR" altLang="tr-TR" sz="2800" dirty="0" err="1" smtClean="0"/>
              <a:t>dots</a:t>
            </a:r>
            <a:r>
              <a:rPr lang="tr-TR" altLang="tr-TR" sz="2800" dirty="0" smtClean="0"/>
              <a:t> (</a:t>
            </a:r>
            <a:r>
              <a:rPr lang="tr-TR" altLang="tr-TR" sz="2800" dirty="0" err="1" smtClean="0"/>
              <a:t>pixels</a:t>
            </a:r>
            <a:r>
              <a:rPr lang="tr-TR" altLang="tr-TR" sz="2800" dirty="0" smtClean="0"/>
              <a:t>) </a:t>
            </a:r>
            <a:r>
              <a:rPr lang="tr-TR" altLang="tr-TR" sz="2800" dirty="0" err="1" smtClean="0"/>
              <a:t>per</a:t>
            </a:r>
            <a:r>
              <a:rPr lang="tr-TR" altLang="tr-TR" sz="2800" dirty="0" smtClean="0"/>
              <a:t> </a:t>
            </a:r>
            <a:r>
              <a:rPr lang="tr-TR" altLang="tr-TR" sz="2800" dirty="0" err="1" smtClean="0"/>
              <a:t>unit</a:t>
            </a:r>
            <a:r>
              <a:rPr lang="tr-TR" altLang="tr-TR" sz="2800" dirty="0" smtClean="0"/>
              <a:t> </a:t>
            </a:r>
            <a:r>
              <a:rPr lang="tr-TR" altLang="tr-TR" sz="2800" dirty="0" err="1" smtClean="0"/>
              <a:t>distance</a:t>
            </a:r>
            <a:r>
              <a:rPr lang="tr-TR" altLang="tr-TR" sz="2800" dirty="0" smtClean="0"/>
              <a:t>  </a:t>
            </a:r>
            <a:r>
              <a:rPr lang="tr-TR" altLang="tr-TR" sz="2800" dirty="0" err="1" smtClean="0"/>
              <a:t>or</a:t>
            </a:r>
            <a:r>
              <a:rPr lang="tr-TR" altLang="tr-TR" sz="2800" dirty="0" smtClean="0"/>
              <a:t> </a:t>
            </a:r>
            <a:r>
              <a:rPr lang="tr-TR" altLang="tr-TR" sz="2800" dirty="0" err="1" smtClean="0"/>
              <a:t>shortly</a:t>
            </a:r>
            <a:r>
              <a:rPr lang="tr-TR" altLang="tr-TR" sz="2800" dirty="0" smtClean="0"/>
              <a:t> </a:t>
            </a:r>
            <a:r>
              <a:rPr lang="tr-TR" altLang="tr-TR" sz="2800" b="1" dirty="0" err="1" smtClean="0"/>
              <a:t>dpi</a:t>
            </a:r>
            <a:r>
              <a:rPr lang="tr-TR" altLang="tr-TR" sz="2800" dirty="0" smtClean="0"/>
              <a:t>. (This </a:t>
            </a:r>
            <a:r>
              <a:rPr lang="tr-TR" altLang="tr-TR" sz="2800" dirty="0" smtClean="0"/>
              <a:t>defin</a:t>
            </a:r>
            <a:r>
              <a:rPr lang="de-DE" altLang="tr-TR" sz="2800" dirty="0"/>
              <a:t>i</a:t>
            </a:r>
            <a:r>
              <a:rPr lang="tr-TR" altLang="tr-TR" sz="2800" dirty="0" smtClean="0"/>
              <a:t>tion </a:t>
            </a:r>
            <a:r>
              <a:rPr lang="tr-TR" altLang="tr-TR" sz="2800" dirty="0" smtClean="0"/>
              <a:t>is used in printing industry)</a:t>
            </a:r>
          </a:p>
          <a:p>
            <a:pPr algn="just" eaLnBrk="1" hangingPunct="1"/>
            <a:r>
              <a:rPr lang="tr-TR" altLang="tr-TR" sz="2800" dirty="0" err="1" smtClean="0"/>
              <a:t>Another</a:t>
            </a:r>
            <a:r>
              <a:rPr lang="tr-TR" altLang="tr-TR" sz="2800" dirty="0" smtClean="0"/>
              <a:t> </a:t>
            </a:r>
            <a:r>
              <a:rPr lang="tr-TR" altLang="tr-TR" sz="2800" dirty="0" err="1" smtClean="0"/>
              <a:t>definition</a:t>
            </a:r>
            <a:r>
              <a:rPr lang="tr-TR" altLang="tr-TR" sz="2800" dirty="0" smtClean="0"/>
              <a:t>: </a:t>
            </a:r>
            <a:r>
              <a:rPr lang="tr-TR" altLang="tr-TR" sz="2800" dirty="0" err="1" smtClean="0"/>
              <a:t>The</a:t>
            </a:r>
            <a:r>
              <a:rPr lang="tr-TR" altLang="tr-TR" sz="2800" dirty="0" smtClean="0"/>
              <a:t> </a:t>
            </a:r>
            <a:r>
              <a:rPr lang="tr-TR" altLang="tr-TR" sz="2800" dirty="0" err="1" smtClean="0"/>
              <a:t>largest</a:t>
            </a:r>
            <a:r>
              <a:rPr lang="tr-TR" altLang="tr-TR" sz="2800" dirty="0" smtClean="0"/>
              <a:t> </a:t>
            </a:r>
            <a:r>
              <a:rPr lang="tr-TR" altLang="tr-TR" sz="2800" dirty="0" err="1" smtClean="0"/>
              <a:t>number</a:t>
            </a:r>
            <a:r>
              <a:rPr lang="tr-TR" altLang="tr-TR" sz="2800" dirty="0" smtClean="0"/>
              <a:t> of </a:t>
            </a:r>
            <a:r>
              <a:rPr lang="tr-TR" altLang="tr-TR" sz="2800" dirty="0" err="1" smtClean="0"/>
              <a:t>discernible</a:t>
            </a:r>
            <a:r>
              <a:rPr lang="tr-TR" altLang="tr-TR" sz="2800" dirty="0" smtClean="0"/>
              <a:t> </a:t>
            </a:r>
            <a:r>
              <a:rPr lang="tr-TR" altLang="tr-TR" sz="2800" dirty="0" err="1" smtClean="0"/>
              <a:t>line</a:t>
            </a:r>
            <a:r>
              <a:rPr lang="tr-TR" altLang="tr-TR" sz="2800" dirty="0" smtClean="0"/>
              <a:t> </a:t>
            </a:r>
            <a:r>
              <a:rPr lang="tr-TR" altLang="tr-TR" sz="2800" dirty="0" err="1" smtClean="0"/>
              <a:t>pairs</a:t>
            </a:r>
            <a:r>
              <a:rPr lang="tr-TR" altLang="tr-TR" sz="2800" dirty="0" smtClean="0"/>
              <a:t> </a:t>
            </a:r>
            <a:r>
              <a:rPr lang="tr-TR" altLang="tr-TR" sz="2800" dirty="0" err="1" smtClean="0"/>
              <a:t>per</a:t>
            </a:r>
            <a:r>
              <a:rPr lang="tr-TR" altLang="tr-TR" sz="2800" dirty="0" smtClean="0"/>
              <a:t> </a:t>
            </a:r>
            <a:r>
              <a:rPr lang="tr-TR" altLang="tr-TR" sz="2800" dirty="0" err="1" smtClean="0"/>
              <a:t>unit</a:t>
            </a:r>
            <a:r>
              <a:rPr lang="tr-TR" altLang="tr-TR" sz="2800" dirty="0" smtClean="0"/>
              <a:t> </a:t>
            </a:r>
            <a:r>
              <a:rPr lang="tr-TR" altLang="tr-TR" sz="2800" dirty="0" err="1" smtClean="0"/>
              <a:t>distance</a:t>
            </a:r>
            <a:r>
              <a:rPr lang="tr-TR" altLang="tr-TR" sz="2800" dirty="0" smtClean="0"/>
              <a:t>). (</a:t>
            </a:r>
            <a:r>
              <a:rPr lang="tr-TR" altLang="tr-TR" sz="2800" dirty="0" err="1" smtClean="0"/>
              <a:t>This</a:t>
            </a:r>
            <a:r>
              <a:rPr lang="tr-TR" altLang="tr-TR" sz="2800" dirty="0" smtClean="0"/>
              <a:t> </a:t>
            </a:r>
            <a:r>
              <a:rPr lang="tr-TR" altLang="tr-TR" sz="2800" dirty="0" err="1" smtClean="0"/>
              <a:t>definition</a:t>
            </a:r>
            <a:r>
              <a:rPr lang="tr-TR" altLang="tr-TR" sz="2800" dirty="0" smtClean="0"/>
              <a:t> </a:t>
            </a:r>
            <a:r>
              <a:rPr lang="tr-TR" altLang="tr-TR" sz="2800" dirty="0" err="1" smtClean="0"/>
              <a:t>commonly</a:t>
            </a:r>
            <a:r>
              <a:rPr lang="tr-TR" altLang="tr-TR" sz="2800" dirty="0" smtClean="0"/>
              <a:t> </a:t>
            </a:r>
            <a:r>
              <a:rPr lang="tr-TR" altLang="tr-TR" sz="2800" dirty="0" err="1" smtClean="0"/>
              <a:t>used</a:t>
            </a:r>
            <a:r>
              <a:rPr lang="tr-TR" altLang="tr-TR" sz="2800" dirty="0" smtClean="0"/>
              <a:t> in </a:t>
            </a:r>
            <a:r>
              <a:rPr lang="tr-TR" altLang="tr-TR" sz="2800" dirty="0" err="1" smtClean="0"/>
              <a:t>image</a:t>
            </a:r>
            <a:r>
              <a:rPr lang="tr-TR" altLang="tr-TR" sz="2800" dirty="0" smtClean="0"/>
              <a:t> </a:t>
            </a:r>
            <a:r>
              <a:rPr lang="tr-TR" altLang="tr-TR" sz="2800" dirty="0" err="1" smtClean="0"/>
              <a:t>resolution</a:t>
            </a:r>
            <a:r>
              <a:rPr lang="tr-TR" altLang="tr-TR" sz="2800" dirty="0" smtClean="0"/>
              <a:t>)</a:t>
            </a:r>
          </a:p>
          <a:p>
            <a:pPr eaLnBrk="1" hangingPunct="1"/>
            <a:endParaRPr lang="tr-TR" altLang="tr-TR" sz="2200" dirty="0" smtClean="0"/>
          </a:p>
          <a:p>
            <a:pPr eaLnBrk="1" hangingPunct="1">
              <a:buFont typeface="Wingdings" panose="05000000000000000000" pitchFamily="2" charset="2"/>
              <a:buNone/>
            </a:pPr>
            <a:r>
              <a:rPr lang="tr-TR" altLang="tr-TR" sz="2200" dirty="0" err="1" smtClean="0"/>
              <a:t>Examples</a:t>
            </a:r>
            <a:r>
              <a:rPr lang="tr-TR" altLang="tr-TR" sz="2200" dirty="0" smtClean="0"/>
              <a:t>: </a:t>
            </a:r>
            <a:r>
              <a:rPr lang="tr-TR" altLang="tr-TR" sz="2200" dirty="0" err="1" smtClean="0"/>
              <a:t>Newspapers</a:t>
            </a:r>
            <a:r>
              <a:rPr lang="tr-TR" altLang="tr-TR" sz="2200" dirty="0" smtClean="0"/>
              <a:t> </a:t>
            </a:r>
            <a:r>
              <a:rPr lang="tr-TR" altLang="tr-TR" sz="2200" dirty="0" err="1" smtClean="0"/>
              <a:t>are</a:t>
            </a:r>
            <a:r>
              <a:rPr lang="tr-TR" altLang="tr-TR" sz="2200" dirty="0" smtClean="0"/>
              <a:t> </a:t>
            </a:r>
            <a:r>
              <a:rPr lang="tr-TR" altLang="tr-TR" sz="2200" dirty="0" err="1" smtClean="0"/>
              <a:t>printed</a:t>
            </a:r>
            <a:r>
              <a:rPr lang="tr-TR" altLang="tr-TR" sz="2200" dirty="0" smtClean="0"/>
              <a:t> </a:t>
            </a:r>
            <a:r>
              <a:rPr lang="tr-TR" altLang="tr-TR" sz="2200" dirty="0" err="1" smtClean="0"/>
              <a:t>with</a:t>
            </a:r>
            <a:r>
              <a:rPr lang="tr-TR" altLang="tr-TR" sz="2200" dirty="0" smtClean="0"/>
              <a:t> a </a:t>
            </a:r>
            <a:r>
              <a:rPr lang="tr-TR" altLang="tr-TR" sz="2200" dirty="0" err="1" smtClean="0"/>
              <a:t>resolution</a:t>
            </a:r>
            <a:r>
              <a:rPr lang="tr-TR" altLang="tr-TR" sz="2200" dirty="0" smtClean="0"/>
              <a:t> at 75 </a:t>
            </a:r>
            <a:r>
              <a:rPr lang="tr-TR" altLang="tr-TR" sz="2200" dirty="0" err="1" smtClean="0"/>
              <a:t>dpi</a:t>
            </a:r>
            <a:endParaRPr lang="tr-TR" altLang="tr-TR" sz="2200" dirty="0" smtClean="0"/>
          </a:p>
          <a:p>
            <a:pPr eaLnBrk="1" hangingPunct="1">
              <a:buFont typeface="Wingdings" panose="05000000000000000000" pitchFamily="2" charset="2"/>
              <a:buNone/>
            </a:pPr>
            <a:r>
              <a:rPr lang="tr-TR" altLang="tr-TR" sz="2200" dirty="0" smtClean="0"/>
              <a:t>		     </a:t>
            </a:r>
            <a:r>
              <a:rPr lang="tr-TR" altLang="tr-TR" sz="2200" dirty="0" err="1" smtClean="0"/>
              <a:t>Magzines</a:t>
            </a:r>
            <a:r>
              <a:rPr lang="tr-TR" altLang="tr-TR" sz="2200" dirty="0" smtClean="0"/>
              <a:t> </a:t>
            </a:r>
            <a:r>
              <a:rPr lang="tr-TR" altLang="tr-TR" sz="2200" dirty="0" err="1" smtClean="0"/>
              <a:t>are</a:t>
            </a:r>
            <a:r>
              <a:rPr lang="tr-TR" altLang="tr-TR" sz="2200" dirty="0" smtClean="0"/>
              <a:t> </a:t>
            </a:r>
            <a:r>
              <a:rPr lang="tr-TR" altLang="tr-TR" sz="2200" dirty="0" err="1" smtClean="0"/>
              <a:t>printed</a:t>
            </a:r>
            <a:r>
              <a:rPr lang="tr-TR" altLang="tr-TR" sz="2200" dirty="0" smtClean="0"/>
              <a:t> </a:t>
            </a:r>
            <a:r>
              <a:rPr lang="tr-TR" altLang="tr-TR" sz="2200" dirty="0" err="1" smtClean="0"/>
              <a:t>with</a:t>
            </a:r>
            <a:r>
              <a:rPr lang="tr-TR" altLang="tr-TR" sz="2200" dirty="0" smtClean="0"/>
              <a:t> a </a:t>
            </a:r>
            <a:r>
              <a:rPr lang="tr-TR" altLang="tr-TR" sz="2200" dirty="0" err="1" smtClean="0"/>
              <a:t>resolution</a:t>
            </a:r>
            <a:r>
              <a:rPr lang="tr-TR" altLang="tr-TR" sz="2200" dirty="0" smtClean="0"/>
              <a:t> at   133 </a:t>
            </a:r>
            <a:r>
              <a:rPr lang="tr-TR" altLang="tr-TR" sz="2200" dirty="0" err="1" smtClean="0"/>
              <a:t>dpi</a:t>
            </a:r>
            <a:endParaRPr lang="tr-TR" altLang="tr-TR" sz="2200" dirty="0" smtClean="0"/>
          </a:p>
          <a:p>
            <a:pPr eaLnBrk="1" hangingPunct="1">
              <a:buFont typeface="Wingdings" panose="05000000000000000000" pitchFamily="2" charset="2"/>
              <a:buNone/>
            </a:pPr>
            <a:r>
              <a:rPr lang="tr-TR" altLang="tr-TR" sz="2200" dirty="0" smtClean="0"/>
              <a:t>		     </a:t>
            </a:r>
            <a:r>
              <a:rPr lang="tr-TR" altLang="tr-TR" sz="2200" dirty="0" err="1" smtClean="0"/>
              <a:t>Glossy</a:t>
            </a:r>
            <a:r>
              <a:rPr lang="tr-TR" altLang="tr-TR" sz="2200" dirty="0" smtClean="0"/>
              <a:t> </a:t>
            </a:r>
            <a:r>
              <a:rPr lang="tr-TR" altLang="tr-TR" sz="2200" dirty="0" err="1" smtClean="0"/>
              <a:t>brochures</a:t>
            </a:r>
            <a:r>
              <a:rPr lang="tr-TR" altLang="tr-TR" sz="2200" dirty="0" smtClean="0"/>
              <a:t> at			   175 </a:t>
            </a:r>
            <a:r>
              <a:rPr lang="tr-TR" altLang="tr-TR" sz="2200" dirty="0" err="1" smtClean="0"/>
              <a:t>dpi</a:t>
            </a:r>
            <a:endParaRPr lang="tr-TR" altLang="tr-TR" sz="2200" dirty="0" smtClean="0"/>
          </a:p>
          <a:p>
            <a:pPr eaLnBrk="1" hangingPunct="1">
              <a:buFont typeface="Wingdings" panose="05000000000000000000" pitchFamily="2" charset="2"/>
              <a:buNone/>
            </a:pPr>
            <a:endParaRPr lang="tr-TR" altLang="tr-TR" sz="2200" dirty="0" smtClean="0"/>
          </a:p>
        </p:txBody>
      </p:sp>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21017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blinds(horizontal)">
                                      <p:cBhvr>
                                        <p:cTn id="7" dur="500"/>
                                        <p:tgtEl>
                                          <p:spTgt spid="409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0963">
                                            <p:txEl>
                                              <p:pRg st="1" end="1"/>
                                            </p:txEl>
                                          </p:spTgt>
                                        </p:tgtEl>
                                        <p:attrNameLst>
                                          <p:attrName>style.visibility</p:attrName>
                                        </p:attrNameLst>
                                      </p:cBhvr>
                                      <p:to>
                                        <p:strVal val="visible"/>
                                      </p:to>
                                    </p:set>
                                    <p:animEffect transition="in" filter="blinds(horizontal)">
                                      <p:cBhvr>
                                        <p:cTn id="12" dur="500"/>
                                        <p:tgtEl>
                                          <p:spTgt spid="4096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40963">
                                            <p:txEl>
                                              <p:pRg st="3" end="3"/>
                                            </p:txEl>
                                          </p:spTgt>
                                        </p:tgtEl>
                                        <p:attrNameLst>
                                          <p:attrName>style.visibility</p:attrName>
                                        </p:attrNameLst>
                                      </p:cBhvr>
                                      <p:to>
                                        <p:strVal val="visible"/>
                                      </p:to>
                                    </p:set>
                                    <p:animEffect transition="in" filter="blinds(horizontal)">
                                      <p:cBhvr>
                                        <p:cTn id="17" dur="500"/>
                                        <p:tgtEl>
                                          <p:spTgt spid="40963">
                                            <p:txEl>
                                              <p:pRg st="3" end="3"/>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40963">
                                            <p:txEl>
                                              <p:pRg st="4" end="4"/>
                                            </p:txEl>
                                          </p:spTgt>
                                        </p:tgtEl>
                                        <p:attrNameLst>
                                          <p:attrName>style.visibility</p:attrName>
                                        </p:attrNameLst>
                                      </p:cBhvr>
                                      <p:to>
                                        <p:strVal val="visible"/>
                                      </p:to>
                                    </p:set>
                                    <p:animEffect transition="in" filter="blinds(horizontal)">
                                      <p:cBhvr>
                                        <p:cTn id="20" dur="500"/>
                                        <p:tgtEl>
                                          <p:spTgt spid="40963">
                                            <p:txEl>
                                              <p:pRg st="4" end="4"/>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40963">
                                            <p:txEl>
                                              <p:pRg st="5" end="5"/>
                                            </p:txEl>
                                          </p:spTgt>
                                        </p:tgtEl>
                                        <p:attrNameLst>
                                          <p:attrName>style.visibility</p:attrName>
                                        </p:attrNameLst>
                                      </p:cBhvr>
                                      <p:to>
                                        <p:strVal val="visible"/>
                                      </p:to>
                                    </p:set>
                                    <p:animEffect transition="in" filter="blinds(horizontal)">
                                      <p:cBhvr>
                                        <p:cTn id="23" dur="500"/>
                                        <p:tgtEl>
                                          <p:spTgt spid="409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2"/>
          <p:cNvSpPr>
            <a:spLocks noGrp="1"/>
          </p:cNvSpPr>
          <p:nvPr>
            <p:ph sz="quarter" idx="1"/>
          </p:nvPr>
        </p:nvSpPr>
        <p:spPr>
          <a:xfrm>
            <a:off x="457200" y="1371600"/>
            <a:ext cx="8229600" cy="4530725"/>
          </a:xfrm>
        </p:spPr>
        <p:txBody>
          <a:bodyPr/>
          <a:lstStyle/>
          <a:p>
            <a:pPr algn="just"/>
            <a:r>
              <a:rPr lang="en-US" altLang="tr-TR" sz="2800" dirty="0" smtClean="0"/>
              <a:t>A way of expressing the density of pixels in an image using units such as dots per inch (dpi). </a:t>
            </a:r>
          </a:p>
          <a:p>
            <a:pPr algn="just"/>
            <a:r>
              <a:rPr lang="en-US" altLang="tr-TR" sz="2800" dirty="0" smtClean="0"/>
              <a:t>The greater the spatial resolution, the more pixels are used to display the image within a certain fixed physical size. </a:t>
            </a:r>
          </a:p>
          <a:p>
            <a:pPr algn="just"/>
            <a:r>
              <a:rPr lang="en-US" altLang="tr-TR" sz="2800" dirty="0" smtClean="0"/>
              <a:t>Artifacts associated with poor spatial </a:t>
            </a:r>
            <a:r>
              <a:rPr lang="en-US" altLang="tr-TR" sz="2800" dirty="0" smtClean="0"/>
              <a:t>resolution:</a:t>
            </a:r>
            <a:endParaRPr lang="en-US" altLang="tr-TR" sz="2800" dirty="0" smtClean="0"/>
          </a:p>
          <a:p>
            <a:pPr lvl="1" algn="just"/>
            <a:r>
              <a:rPr lang="en-US" altLang="tr-TR" dirty="0" err="1" smtClean="0"/>
              <a:t>Pixelation</a:t>
            </a:r>
            <a:endParaRPr lang="en-US" altLang="tr-TR" dirty="0" smtClean="0"/>
          </a:p>
          <a:p>
            <a:pPr lvl="1" algn="just"/>
            <a:r>
              <a:rPr lang="en-US" altLang="tr-TR" dirty="0" smtClean="0"/>
              <a:t>Jaggedness</a:t>
            </a:r>
          </a:p>
          <a:p>
            <a:pPr lvl="1" algn="just"/>
            <a:r>
              <a:rPr lang="en-US" altLang="tr-TR" dirty="0" smtClean="0"/>
              <a:t>Loss of detail</a:t>
            </a:r>
          </a:p>
          <a:p>
            <a:pPr lvl="1" algn="just"/>
            <a:r>
              <a:rPr lang="en-US" altLang="tr-TR" dirty="0" err="1" smtClean="0"/>
              <a:t>Moir</a:t>
            </a:r>
            <a:r>
              <a:rPr lang="pt-BR" altLang="tr-TR" dirty="0" smtClean="0"/>
              <a:t>é</a:t>
            </a:r>
            <a:r>
              <a:rPr lang="en-US" altLang="tr-TR" dirty="0" smtClean="0"/>
              <a:t> patterns</a:t>
            </a:r>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a:spLocks noGrp="1" noChangeArrowheads="1"/>
          </p:cNvSpPr>
          <p:nvPr>
            <p:ph type="title"/>
          </p:nvPr>
        </p:nvSpPr>
        <p:spPr>
          <a:xfrm>
            <a:off x="457200" y="228600"/>
            <a:ext cx="7793037" cy="1462087"/>
          </a:xfrm>
        </p:spPr>
        <p:txBody>
          <a:bodyPr/>
          <a:lstStyle/>
          <a:p>
            <a:pPr eaLnBrk="1" hangingPunct="1"/>
            <a:r>
              <a:rPr lang="tr-TR" altLang="tr-TR" dirty="0" err="1" smtClean="0"/>
              <a:t>Spatial</a:t>
            </a:r>
            <a:r>
              <a:rPr lang="tr-TR" altLang="tr-TR" dirty="0" smtClean="0"/>
              <a:t> </a:t>
            </a:r>
            <a:r>
              <a:rPr lang="tr-TR" altLang="tr-TR" dirty="0" err="1" smtClean="0"/>
              <a:t>and</a:t>
            </a:r>
            <a:r>
              <a:rPr lang="tr-TR" altLang="tr-TR" dirty="0" smtClean="0"/>
              <a:t> </a:t>
            </a:r>
            <a:r>
              <a:rPr lang="tr-TR" altLang="tr-TR" dirty="0" err="1" smtClean="0"/>
              <a:t>Intensity</a:t>
            </a:r>
            <a:r>
              <a:rPr lang="tr-TR" altLang="tr-TR" dirty="0" smtClean="0"/>
              <a:t> </a:t>
            </a:r>
            <a:r>
              <a:rPr lang="tr-TR" altLang="tr-TR" dirty="0" err="1" smtClean="0"/>
              <a:t>resolution</a:t>
            </a:r>
            <a:r>
              <a:rPr lang="tr-TR" altLang="tr-TR" dirty="0" smtClean="0"/>
              <a:t> (</a:t>
            </a:r>
            <a:r>
              <a:rPr lang="tr-TR" altLang="tr-TR" dirty="0" err="1" smtClean="0"/>
              <a:t>cont</a:t>
            </a:r>
            <a:r>
              <a:rPr lang="tr-TR" altLang="tr-TR" dirty="0" smtClean="0"/>
              <a:t>.)</a:t>
            </a: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2683609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837" y="1283494"/>
            <a:ext cx="6629400"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a:spLocks noGrp="1" noChangeArrowheads="1"/>
          </p:cNvSpPr>
          <p:nvPr>
            <p:ph type="title"/>
          </p:nvPr>
        </p:nvSpPr>
        <p:spPr>
          <a:xfrm>
            <a:off x="457200" y="228600"/>
            <a:ext cx="7793037" cy="1462087"/>
          </a:xfrm>
        </p:spPr>
        <p:txBody>
          <a:bodyPr/>
          <a:lstStyle/>
          <a:p>
            <a:pPr eaLnBrk="1" hangingPunct="1"/>
            <a:r>
              <a:rPr lang="tr-TR" altLang="tr-TR" dirty="0" err="1" smtClean="0"/>
              <a:t>Spatial</a:t>
            </a:r>
            <a:r>
              <a:rPr lang="tr-TR" altLang="tr-TR" dirty="0" smtClean="0"/>
              <a:t> </a:t>
            </a:r>
            <a:r>
              <a:rPr lang="tr-TR" altLang="tr-TR" dirty="0" err="1" smtClean="0"/>
              <a:t>and</a:t>
            </a:r>
            <a:r>
              <a:rPr lang="tr-TR" altLang="tr-TR" dirty="0" smtClean="0"/>
              <a:t> </a:t>
            </a:r>
            <a:r>
              <a:rPr lang="tr-TR" altLang="tr-TR" dirty="0" err="1" smtClean="0"/>
              <a:t>Intensity</a:t>
            </a:r>
            <a:r>
              <a:rPr lang="tr-TR" altLang="tr-TR" dirty="0" smtClean="0"/>
              <a:t> </a:t>
            </a:r>
            <a:r>
              <a:rPr lang="tr-TR" altLang="tr-TR" dirty="0" err="1" smtClean="0"/>
              <a:t>resolution</a:t>
            </a:r>
            <a:r>
              <a:rPr lang="tr-TR" altLang="tr-TR" dirty="0" smtClean="0"/>
              <a:t> (</a:t>
            </a:r>
            <a:r>
              <a:rPr lang="tr-TR" altLang="tr-TR" dirty="0" err="1" smtClean="0"/>
              <a:t>cont</a:t>
            </a:r>
            <a:r>
              <a:rPr lang="tr-TR" altLang="tr-TR" dirty="0" smtClean="0"/>
              <a:t>.)</a:t>
            </a: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4591520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3" y="1739900"/>
            <a:ext cx="3573462" cy="465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75" y="4267200"/>
            <a:ext cx="5508625"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8" name="Rectangle 2"/>
          <p:cNvSpPr>
            <a:spLocks noGrp="1" noChangeArrowheads="1"/>
          </p:cNvSpPr>
          <p:nvPr>
            <p:ph type="title"/>
          </p:nvPr>
        </p:nvSpPr>
        <p:spPr>
          <a:xfrm>
            <a:off x="457200" y="228600"/>
            <a:ext cx="7793037" cy="1462087"/>
          </a:xfrm>
        </p:spPr>
        <p:txBody>
          <a:bodyPr/>
          <a:lstStyle/>
          <a:p>
            <a:pPr eaLnBrk="1" hangingPunct="1"/>
            <a:r>
              <a:rPr lang="tr-TR" altLang="tr-TR" dirty="0" err="1" smtClean="0"/>
              <a:t>Spatial</a:t>
            </a:r>
            <a:r>
              <a:rPr lang="tr-TR" altLang="tr-TR" dirty="0" smtClean="0"/>
              <a:t> </a:t>
            </a:r>
            <a:r>
              <a:rPr lang="tr-TR" altLang="tr-TR" dirty="0" err="1" smtClean="0"/>
              <a:t>and</a:t>
            </a:r>
            <a:r>
              <a:rPr lang="tr-TR" altLang="tr-TR" dirty="0" smtClean="0"/>
              <a:t> </a:t>
            </a:r>
            <a:r>
              <a:rPr lang="tr-TR" altLang="tr-TR" dirty="0" err="1" smtClean="0"/>
              <a:t>Intensity</a:t>
            </a:r>
            <a:r>
              <a:rPr lang="tr-TR" altLang="tr-TR" dirty="0" smtClean="0"/>
              <a:t> </a:t>
            </a:r>
            <a:r>
              <a:rPr lang="tr-TR" altLang="tr-TR" dirty="0" err="1" smtClean="0"/>
              <a:t>resolution</a:t>
            </a:r>
            <a:r>
              <a:rPr lang="tr-TR" altLang="tr-TR" dirty="0" smtClean="0"/>
              <a:t> (</a:t>
            </a:r>
            <a:r>
              <a:rPr lang="tr-TR" altLang="tr-TR" dirty="0" err="1" smtClean="0"/>
              <a:t>cont</a:t>
            </a:r>
            <a:r>
              <a:rPr lang="tr-TR" altLang="tr-TR" dirty="0" smtClean="0"/>
              <a:t>.)</a:t>
            </a: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0456198"/>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255713"/>
            <a:ext cx="5122863"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ext Box 4"/>
          <p:cNvSpPr txBox="1">
            <a:spLocks noChangeArrowheads="1"/>
          </p:cNvSpPr>
          <p:nvPr/>
        </p:nvSpPr>
        <p:spPr bwMode="auto">
          <a:xfrm>
            <a:off x="900113" y="2276475"/>
            <a:ext cx="1584325"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tr-TR" altLang="tr-TR" sz="1800" b="0" i="0" u="none" strike="noStrike" kern="1200" cap="none" spc="0" normalizeH="0" baseline="0" noProof="0" dirty="0" err="1">
                <a:ln>
                  <a:noFill/>
                </a:ln>
                <a:solidFill>
                  <a:srgbClr val="0B0506"/>
                </a:solidFill>
                <a:effectLst/>
                <a:uLnTx/>
                <a:uFillTx/>
                <a:latin typeface="Arial"/>
                <a:ea typeface="+mn-ea"/>
                <a:cs typeface="+mn-cs"/>
              </a:rPr>
              <a:t>Effects</a:t>
            </a:r>
            <a:r>
              <a:rPr kumimoji="0" lang="tr-TR" altLang="tr-TR" sz="1800" b="0" i="0" u="none" strike="noStrike" kern="1200" cap="none" spc="0" normalizeH="0" baseline="0" noProof="0" dirty="0">
                <a:ln>
                  <a:noFill/>
                </a:ln>
                <a:solidFill>
                  <a:srgbClr val="0B0506"/>
                </a:solidFill>
                <a:effectLst/>
                <a:uLnTx/>
                <a:uFillTx/>
                <a:latin typeface="Arial"/>
                <a:ea typeface="+mn-ea"/>
                <a:cs typeface="+mn-cs"/>
              </a:rPr>
              <a:t> of </a:t>
            </a:r>
            <a:r>
              <a:rPr kumimoji="0" lang="tr-TR" altLang="tr-TR" sz="1800" b="0" i="0" u="none" strike="noStrike" kern="1200" cap="none" spc="0" normalizeH="0" baseline="0" noProof="0" dirty="0" err="1">
                <a:ln>
                  <a:noFill/>
                </a:ln>
                <a:solidFill>
                  <a:srgbClr val="0B0506"/>
                </a:solidFill>
                <a:effectLst/>
                <a:uLnTx/>
                <a:uFillTx/>
                <a:latin typeface="Arial"/>
                <a:ea typeface="+mn-ea"/>
                <a:cs typeface="+mn-cs"/>
              </a:rPr>
              <a:t>varying</a:t>
            </a:r>
            <a:r>
              <a:rPr kumimoji="0" lang="tr-TR" altLang="tr-TR" sz="1800" b="0" i="0" u="none" strike="noStrike" kern="1200" cap="none" spc="0" normalizeH="0" baseline="0" noProof="0" dirty="0">
                <a:ln>
                  <a:noFill/>
                </a:ln>
                <a:solidFill>
                  <a:srgbClr val="0B0506"/>
                </a:solidFill>
                <a:effectLst/>
                <a:uLnTx/>
                <a:uFillTx/>
                <a:latin typeface="Arial"/>
                <a:ea typeface="+mn-ea"/>
                <a:cs typeface="+mn-cs"/>
              </a:rPr>
              <a:t> </a:t>
            </a:r>
            <a:r>
              <a:rPr kumimoji="0" lang="tr-TR" altLang="tr-TR" sz="1800" b="0" i="0" u="none" strike="noStrike" kern="1200" cap="none" spc="0" normalizeH="0" baseline="0" noProof="0" dirty="0" err="1">
                <a:ln>
                  <a:noFill/>
                </a:ln>
                <a:solidFill>
                  <a:srgbClr val="0B0506"/>
                </a:solidFill>
                <a:effectLst/>
                <a:uLnTx/>
                <a:uFillTx/>
                <a:latin typeface="Arial"/>
                <a:ea typeface="+mn-ea"/>
                <a:cs typeface="+mn-cs"/>
              </a:rPr>
              <a:t>intensity</a:t>
            </a:r>
            <a:r>
              <a:rPr kumimoji="0" lang="tr-TR" altLang="tr-TR" sz="1800" b="0" i="0" u="none" strike="noStrike" kern="1200" cap="none" spc="0" normalizeH="0" baseline="0" noProof="0" dirty="0">
                <a:ln>
                  <a:noFill/>
                </a:ln>
                <a:solidFill>
                  <a:srgbClr val="0B0506"/>
                </a:solidFill>
                <a:effectLst/>
                <a:uLnTx/>
                <a:uFillTx/>
                <a:latin typeface="Arial"/>
                <a:ea typeface="+mn-ea"/>
                <a:cs typeface="+mn-cs"/>
              </a:rPr>
              <a:t> </a:t>
            </a:r>
            <a:r>
              <a:rPr kumimoji="0" lang="tr-TR" altLang="tr-TR" sz="1800" b="0" i="0" u="none" strike="noStrike" kern="1200" cap="none" spc="0" normalizeH="0" baseline="0" noProof="0" dirty="0" err="1">
                <a:ln>
                  <a:noFill/>
                </a:ln>
                <a:solidFill>
                  <a:srgbClr val="0B0506"/>
                </a:solidFill>
                <a:effectLst/>
                <a:uLnTx/>
                <a:uFillTx/>
                <a:latin typeface="Arial"/>
                <a:ea typeface="+mn-ea"/>
                <a:cs typeface="+mn-cs"/>
              </a:rPr>
              <a:t>levels</a:t>
            </a:r>
            <a:r>
              <a:rPr kumimoji="0" lang="tr-TR" altLang="tr-TR" sz="1800" b="0" i="0" u="none" strike="noStrike" kern="1200" cap="none" spc="0" normalizeH="0" baseline="0" noProof="0" dirty="0">
                <a:ln>
                  <a:noFill/>
                </a:ln>
                <a:solidFill>
                  <a:srgbClr val="0B0506"/>
                </a:solidFill>
                <a:effectLst/>
                <a:uLnTx/>
                <a:uFillTx/>
                <a:latin typeface="Arial"/>
                <a:ea typeface="+mn-ea"/>
                <a:cs typeface="+mn-cs"/>
              </a:rPr>
              <a:t> in a </a:t>
            </a:r>
            <a:r>
              <a:rPr kumimoji="0" lang="tr-TR" altLang="tr-TR" sz="1800" b="0" i="0" u="none" strike="noStrike" kern="1200" cap="none" spc="0" normalizeH="0" baseline="0" noProof="0" dirty="0" err="1">
                <a:ln>
                  <a:noFill/>
                </a:ln>
                <a:solidFill>
                  <a:srgbClr val="0B0506"/>
                </a:solidFill>
                <a:effectLst/>
                <a:uLnTx/>
                <a:uFillTx/>
                <a:latin typeface="Arial"/>
                <a:ea typeface="+mn-ea"/>
                <a:cs typeface="+mn-cs"/>
              </a:rPr>
              <a:t>digital</a:t>
            </a:r>
            <a:r>
              <a:rPr kumimoji="0" lang="tr-TR" altLang="tr-TR" sz="1800" b="0" i="0" u="none" strike="noStrike" kern="1200" cap="none" spc="0" normalizeH="0" baseline="0" noProof="0" dirty="0">
                <a:ln>
                  <a:noFill/>
                </a:ln>
                <a:solidFill>
                  <a:srgbClr val="0B0506"/>
                </a:solidFill>
                <a:effectLst/>
                <a:uLnTx/>
                <a:uFillTx/>
                <a:latin typeface="Arial"/>
                <a:ea typeface="+mn-ea"/>
                <a:cs typeface="+mn-cs"/>
              </a:rPr>
              <a:t> </a:t>
            </a:r>
            <a:r>
              <a:rPr kumimoji="0" lang="tr-TR" altLang="tr-TR" sz="1800" b="0" i="0" u="none" strike="noStrike" kern="1200" cap="none" spc="0" normalizeH="0" baseline="0" noProof="0" dirty="0" err="1">
                <a:ln>
                  <a:noFill/>
                </a:ln>
                <a:solidFill>
                  <a:srgbClr val="0B0506"/>
                </a:solidFill>
                <a:effectLst/>
                <a:uLnTx/>
                <a:uFillTx/>
                <a:latin typeface="Arial"/>
                <a:ea typeface="+mn-ea"/>
                <a:cs typeface="+mn-cs"/>
              </a:rPr>
              <a:t>image</a:t>
            </a:r>
            <a:endParaRPr kumimoji="0" lang="tr-TR" altLang="tr-TR" sz="1800" b="0" i="0" u="none" strike="noStrike" kern="1200" cap="none" spc="0" normalizeH="0" baseline="0" noProof="0" dirty="0">
              <a:ln>
                <a:noFill/>
              </a:ln>
              <a:solidFill>
                <a:srgbClr val="0B0506"/>
              </a:solidFill>
              <a:effectLst/>
              <a:uLnTx/>
              <a:uFillTx/>
              <a:latin typeface="Arial"/>
              <a:ea typeface="+mn-ea"/>
              <a:cs typeface="+mn-cs"/>
            </a:endParaRPr>
          </a:p>
        </p:txBody>
      </p:sp>
      <p:sp>
        <p:nvSpPr>
          <p:cNvPr id="2" name="Fußzeilenplatzhalter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4555E4-47AA-4F57-8E48-8F0B2A0BC76A}"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txBox="1">
            <a:spLocks noChangeArrowheads="1"/>
          </p:cNvSpPr>
          <p:nvPr/>
        </p:nvSpPr>
        <p:spPr>
          <a:xfrm>
            <a:off x="457200" y="228600"/>
            <a:ext cx="7793037" cy="1462087"/>
          </a:xfrm>
          <a:prstGeom prst="rect">
            <a:avLst/>
          </a:prstGeom>
        </p:spPr>
        <p:txBody>
          <a:bodyPr/>
          <a:lstStyle>
            <a:lvl1pPr algn="l" rtl="0" eaLnBrk="0" fontAlgn="base" hangingPunct="0">
              <a:spcBef>
                <a:spcPct val="0"/>
              </a:spcBef>
              <a:spcAft>
                <a:spcPct val="0"/>
              </a:spcAft>
              <a:defRPr sz="4200">
                <a:solidFill>
                  <a:schemeClr val="bg1"/>
                </a:solidFill>
                <a:latin typeface="+mj-lt"/>
                <a:ea typeface="+mj-ea"/>
                <a:cs typeface="+mj-cs"/>
              </a:defRPr>
            </a:lvl1pPr>
            <a:lvl2pPr algn="l" rtl="0" eaLnBrk="0" fontAlgn="base" hangingPunct="0">
              <a:spcBef>
                <a:spcPct val="0"/>
              </a:spcBef>
              <a:spcAft>
                <a:spcPct val="0"/>
              </a:spcAft>
              <a:defRPr sz="4200">
                <a:solidFill>
                  <a:schemeClr val="bg1"/>
                </a:solidFill>
                <a:latin typeface="Arial" charset="0"/>
              </a:defRPr>
            </a:lvl2pPr>
            <a:lvl3pPr algn="l" rtl="0" eaLnBrk="0" fontAlgn="base" hangingPunct="0">
              <a:spcBef>
                <a:spcPct val="0"/>
              </a:spcBef>
              <a:spcAft>
                <a:spcPct val="0"/>
              </a:spcAft>
              <a:defRPr sz="4200">
                <a:solidFill>
                  <a:schemeClr val="bg1"/>
                </a:solidFill>
                <a:latin typeface="Arial" charset="0"/>
              </a:defRPr>
            </a:lvl3pPr>
            <a:lvl4pPr algn="l" rtl="0" eaLnBrk="0" fontAlgn="base" hangingPunct="0">
              <a:spcBef>
                <a:spcPct val="0"/>
              </a:spcBef>
              <a:spcAft>
                <a:spcPct val="0"/>
              </a:spcAft>
              <a:defRPr sz="4200">
                <a:solidFill>
                  <a:schemeClr val="bg1"/>
                </a:solidFill>
                <a:latin typeface="Arial" charset="0"/>
              </a:defRPr>
            </a:lvl4pPr>
            <a:lvl5pPr algn="l" rtl="0" eaLnBrk="0" fontAlgn="base" hangingPunct="0">
              <a:spcBef>
                <a:spcPct val="0"/>
              </a:spcBef>
              <a:spcAft>
                <a:spcPct val="0"/>
              </a:spcAft>
              <a:defRPr sz="4200">
                <a:solidFill>
                  <a:schemeClr val="bg1"/>
                </a:solidFill>
                <a:latin typeface="Arial" charset="0"/>
              </a:defRPr>
            </a:lvl5pPr>
            <a:lvl6pPr marL="457200" algn="l" rtl="0" fontAlgn="base">
              <a:spcBef>
                <a:spcPct val="0"/>
              </a:spcBef>
              <a:spcAft>
                <a:spcPct val="0"/>
              </a:spcAft>
              <a:defRPr sz="4200">
                <a:solidFill>
                  <a:schemeClr val="bg1"/>
                </a:solidFill>
                <a:latin typeface="Arial" charset="0"/>
              </a:defRPr>
            </a:lvl6pPr>
            <a:lvl7pPr marL="914400" algn="l" rtl="0" fontAlgn="base">
              <a:spcBef>
                <a:spcPct val="0"/>
              </a:spcBef>
              <a:spcAft>
                <a:spcPct val="0"/>
              </a:spcAft>
              <a:defRPr sz="4200">
                <a:solidFill>
                  <a:schemeClr val="bg1"/>
                </a:solidFill>
                <a:latin typeface="Arial" charset="0"/>
              </a:defRPr>
            </a:lvl7pPr>
            <a:lvl8pPr marL="1371600" algn="l" rtl="0" fontAlgn="base">
              <a:spcBef>
                <a:spcPct val="0"/>
              </a:spcBef>
              <a:spcAft>
                <a:spcPct val="0"/>
              </a:spcAft>
              <a:defRPr sz="4200">
                <a:solidFill>
                  <a:schemeClr val="bg1"/>
                </a:solidFill>
                <a:latin typeface="Arial" charset="0"/>
              </a:defRPr>
            </a:lvl8pPr>
            <a:lvl9pPr marL="1828800" algn="l" rtl="0" fontAlgn="base">
              <a:spcBef>
                <a:spcPct val="0"/>
              </a:spcBef>
              <a:spcAft>
                <a:spcPct val="0"/>
              </a:spcAft>
              <a:defRPr sz="4200">
                <a:solidFill>
                  <a:schemeClr val="bg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altLang="tr-TR" sz="4200" b="0" i="0" u="none" strike="noStrike" kern="0" cap="none" spc="0" normalizeH="0" baseline="0" noProof="0" smtClean="0">
                <a:ln>
                  <a:noFill/>
                </a:ln>
                <a:solidFill>
                  <a:srgbClr val="0B0506"/>
                </a:solidFill>
                <a:effectLst/>
                <a:uLnTx/>
                <a:uFillTx/>
                <a:latin typeface="Arial"/>
                <a:ea typeface="+mj-ea"/>
                <a:cs typeface="+mj-cs"/>
              </a:rPr>
              <a:t>Spatial and Intensity resolution (cont.)</a:t>
            </a:r>
            <a:endParaRPr kumimoji="0" lang="tr-TR" altLang="tr-TR" sz="4200" b="0" i="0" u="none" strike="noStrike" kern="0" cap="none" spc="0" normalizeH="0" baseline="0" noProof="0" dirty="0" smtClean="0">
              <a:ln>
                <a:noFill/>
              </a:ln>
              <a:solidFill>
                <a:srgbClr val="0B0506"/>
              </a:solidFill>
              <a:effectLst/>
              <a:uLnTx/>
              <a:uFillTx/>
              <a:latin typeface="Arial"/>
              <a:ea typeface="+mj-ea"/>
              <a:cs typeface="+mj-cs"/>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1622010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466850"/>
            <a:ext cx="5141913" cy="496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a:spLocks noGrp="1" noChangeArrowheads="1"/>
          </p:cNvSpPr>
          <p:nvPr>
            <p:ph type="title"/>
          </p:nvPr>
        </p:nvSpPr>
        <p:spPr>
          <a:xfrm>
            <a:off x="457200" y="228600"/>
            <a:ext cx="7793037" cy="1462087"/>
          </a:xfrm>
        </p:spPr>
        <p:txBody>
          <a:bodyPr/>
          <a:lstStyle/>
          <a:p>
            <a:pPr eaLnBrk="1" hangingPunct="1"/>
            <a:r>
              <a:rPr lang="tr-TR" altLang="tr-TR" dirty="0" err="1" smtClean="0"/>
              <a:t>Spatial</a:t>
            </a:r>
            <a:r>
              <a:rPr lang="tr-TR" altLang="tr-TR" dirty="0" smtClean="0"/>
              <a:t> </a:t>
            </a:r>
            <a:r>
              <a:rPr lang="tr-TR" altLang="tr-TR" dirty="0" err="1" smtClean="0"/>
              <a:t>and</a:t>
            </a:r>
            <a:r>
              <a:rPr lang="tr-TR" altLang="tr-TR" dirty="0" smtClean="0"/>
              <a:t> </a:t>
            </a:r>
            <a:r>
              <a:rPr lang="tr-TR" altLang="tr-TR" dirty="0" err="1" smtClean="0"/>
              <a:t>Intensity</a:t>
            </a:r>
            <a:r>
              <a:rPr lang="tr-TR" altLang="tr-TR" dirty="0" smtClean="0"/>
              <a:t> </a:t>
            </a:r>
            <a:r>
              <a:rPr lang="tr-TR" altLang="tr-TR" dirty="0" err="1" smtClean="0"/>
              <a:t>resolution</a:t>
            </a:r>
            <a:r>
              <a:rPr lang="tr-TR" altLang="tr-TR" dirty="0" smtClean="0"/>
              <a:t> (</a:t>
            </a:r>
            <a:r>
              <a:rPr lang="tr-TR" altLang="tr-TR" dirty="0" err="1" smtClean="0"/>
              <a:t>cont</a:t>
            </a:r>
            <a:r>
              <a:rPr lang="tr-TR" altLang="tr-TR" dirty="0" smtClean="0"/>
              <a:t>.)</a:t>
            </a: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08087429"/>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50" y="1828800"/>
            <a:ext cx="838835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sp>
        <p:nvSpPr>
          <p:cNvPr id="7" name="Rectangle 2"/>
          <p:cNvSpPr>
            <a:spLocks noGrp="1" noChangeArrowheads="1"/>
          </p:cNvSpPr>
          <p:nvPr>
            <p:ph type="title"/>
          </p:nvPr>
        </p:nvSpPr>
        <p:spPr>
          <a:xfrm>
            <a:off x="457200" y="228600"/>
            <a:ext cx="7793037" cy="1462087"/>
          </a:xfrm>
        </p:spPr>
        <p:txBody>
          <a:bodyPr/>
          <a:lstStyle/>
          <a:p>
            <a:pPr eaLnBrk="1" hangingPunct="1"/>
            <a:r>
              <a:rPr lang="tr-TR" altLang="tr-TR" dirty="0" err="1" smtClean="0"/>
              <a:t>Spatial</a:t>
            </a:r>
            <a:r>
              <a:rPr lang="tr-TR" altLang="tr-TR" dirty="0" smtClean="0"/>
              <a:t> </a:t>
            </a:r>
            <a:r>
              <a:rPr lang="tr-TR" altLang="tr-TR" dirty="0" err="1" smtClean="0"/>
              <a:t>and</a:t>
            </a:r>
            <a:r>
              <a:rPr lang="tr-TR" altLang="tr-TR" dirty="0" smtClean="0"/>
              <a:t> </a:t>
            </a:r>
            <a:r>
              <a:rPr lang="tr-TR" altLang="tr-TR" dirty="0" err="1" smtClean="0"/>
              <a:t>Intensity</a:t>
            </a:r>
            <a:r>
              <a:rPr lang="tr-TR" altLang="tr-TR" dirty="0" smtClean="0"/>
              <a:t> </a:t>
            </a:r>
            <a:r>
              <a:rPr lang="tr-TR" altLang="tr-TR" dirty="0" err="1" smtClean="0"/>
              <a:t>resolution</a:t>
            </a:r>
            <a:r>
              <a:rPr lang="tr-TR" altLang="tr-TR" dirty="0" smtClean="0"/>
              <a:t> (</a:t>
            </a:r>
            <a:r>
              <a:rPr lang="tr-TR" altLang="tr-TR" dirty="0" err="1" smtClean="0"/>
              <a:t>cont</a:t>
            </a:r>
            <a:r>
              <a:rPr lang="tr-TR" altLang="tr-TR" dirty="0" smtClean="0"/>
              <a:t>.)</a:t>
            </a: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01682181"/>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Grp="1" noChangeArrowheads="1"/>
          </p:cNvSpPr>
          <p:nvPr>
            <p:ph type="title"/>
          </p:nvPr>
        </p:nvSpPr>
        <p:spPr>
          <a:xfrm>
            <a:off x="457200" y="152400"/>
            <a:ext cx="8153400" cy="1143000"/>
          </a:xfrm>
        </p:spPr>
        <p:txBody>
          <a:bodyPr>
            <a:normAutofit/>
          </a:bodyPr>
          <a:lstStyle/>
          <a:p>
            <a:pPr eaLnBrk="1" hangingPunct="1">
              <a:defRPr/>
            </a:pPr>
            <a:r>
              <a:rPr lang="en-US" dirty="0" smtClean="0">
                <a:ea typeface="+mj-ea"/>
                <a:cs typeface="+mj-cs"/>
              </a:rPr>
              <a:t>Image acquisition</a:t>
            </a:r>
          </a:p>
        </p:txBody>
      </p:sp>
      <p:pic>
        <p:nvPicPr>
          <p:cNvPr id="1331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238" y="1571625"/>
            <a:ext cx="7629525"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6255437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AutoShape 2"/>
          <p:cNvSpPr>
            <a:spLocks noGrp="1" noChangeArrowheads="1"/>
          </p:cNvSpPr>
          <p:nvPr>
            <p:ph type="title"/>
          </p:nvPr>
        </p:nvSpPr>
        <p:spPr/>
        <p:txBody>
          <a:bodyPr/>
          <a:lstStyle/>
          <a:p>
            <a:pPr eaLnBrk="1" hangingPunct="1"/>
            <a:r>
              <a:rPr lang="en-US" altLang="tr-TR" dirty="0" smtClean="0"/>
              <a:t>Types of images</a:t>
            </a:r>
          </a:p>
        </p:txBody>
      </p:sp>
      <p:sp>
        <p:nvSpPr>
          <p:cNvPr id="17410" name="Rectangle 3"/>
          <p:cNvSpPr>
            <a:spLocks noGrp="1" noChangeArrowheads="1"/>
          </p:cNvSpPr>
          <p:nvPr>
            <p:ph sz="quarter" idx="1"/>
          </p:nvPr>
        </p:nvSpPr>
        <p:spPr>
          <a:xfrm>
            <a:off x="533400" y="1828800"/>
            <a:ext cx="2362200" cy="3886200"/>
          </a:xfrm>
        </p:spPr>
        <p:txBody>
          <a:bodyPr/>
          <a:lstStyle/>
          <a:p>
            <a:pPr eaLnBrk="1" hangingPunct="1"/>
            <a:r>
              <a:rPr lang="pt-BR" altLang="tr-TR" smtClean="0"/>
              <a:t>Reflection images</a:t>
            </a:r>
          </a:p>
          <a:p>
            <a:pPr eaLnBrk="1" hangingPunct="1"/>
            <a:endParaRPr lang="pt-BR" altLang="tr-TR" smtClean="0"/>
          </a:p>
          <a:p>
            <a:pPr eaLnBrk="1" hangingPunct="1"/>
            <a:r>
              <a:rPr lang="pt-BR" altLang="tr-TR" smtClean="0"/>
              <a:t>Emission images</a:t>
            </a:r>
          </a:p>
          <a:p>
            <a:pPr eaLnBrk="1" hangingPunct="1"/>
            <a:endParaRPr lang="pt-BR" altLang="tr-TR" smtClean="0"/>
          </a:p>
          <a:p>
            <a:pPr eaLnBrk="1" hangingPunct="1"/>
            <a:r>
              <a:rPr lang="pt-BR" altLang="tr-TR" smtClean="0"/>
              <a:t>Absorption images</a:t>
            </a:r>
            <a:endParaRPr lang="en-US" altLang="tr-TR" smtClean="0"/>
          </a:p>
        </p:txBody>
      </p:sp>
      <p:pic>
        <p:nvPicPr>
          <p:cNvPr id="174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9275" y="1066800"/>
            <a:ext cx="5902325" cy="493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7654949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AutoShape 2"/>
          <p:cNvSpPr>
            <a:spLocks noGrp="1" noChangeArrowheads="1"/>
          </p:cNvSpPr>
          <p:nvPr>
            <p:ph type="title"/>
          </p:nvPr>
        </p:nvSpPr>
        <p:spPr/>
        <p:txBody>
          <a:bodyPr/>
          <a:lstStyle/>
          <a:p>
            <a:pPr eaLnBrk="1" hangingPunct="1"/>
            <a:r>
              <a:rPr lang="en-US" altLang="tr-TR" smtClean="0"/>
              <a:t>Newton</a:t>
            </a:r>
            <a:r>
              <a:rPr lang="en-US" altLang="en-US" smtClean="0"/>
              <a:t>’</a:t>
            </a:r>
            <a:r>
              <a:rPr lang="en-US" altLang="tr-TR" smtClean="0"/>
              <a:t>s prism</a:t>
            </a: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2700" y="1304925"/>
            <a:ext cx="4038600" cy="456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6096880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a:xfrm>
            <a:off x="457200" y="304800"/>
            <a:ext cx="8153400" cy="944563"/>
          </a:xfrm>
        </p:spPr>
        <p:txBody>
          <a:bodyPr>
            <a:normAutofit fontScale="90000"/>
          </a:bodyPr>
          <a:lstStyle/>
          <a:p>
            <a:pPr eaLnBrk="1" hangingPunct="1">
              <a:defRPr/>
            </a:pPr>
            <a:r>
              <a:rPr lang="en-US" dirty="0" smtClean="0">
                <a:ea typeface="+mj-ea"/>
                <a:cs typeface="+mj-cs"/>
              </a:rPr>
              <a:t>Spectral Power Distribution (SPD) for common light sources</a:t>
            </a: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900" y="1468437"/>
            <a:ext cx="4800600" cy="502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7231070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AutoShape 2"/>
          <p:cNvSpPr>
            <a:spLocks noGrp="1" noChangeArrowheads="1"/>
          </p:cNvSpPr>
          <p:nvPr>
            <p:ph type="title"/>
          </p:nvPr>
        </p:nvSpPr>
        <p:spPr/>
        <p:txBody>
          <a:bodyPr/>
          <a:lstStyle/>
          <a:p>
            <a:pPr eaLnBrk="1" hangingPunct="1"/>
            <a:r>
              <a:rPr lang="en-US" altLang="tr-TR" smtClean="0"/>
              <a:t>Color properties</a:t>
            </a:r>
          </a:p>
        </p:txBody>
      </p:sp>
      <p:sp>
        <p:nvSpPr>
          <p:cNvPr id="23554" name="Rectangle 3"/>
          <p:cNvSpPr>
            <a:spLocks noGrp="1" noChangeArrowheads="1"/>
          </p:cNvSpPr>
          <p:nvPr>
            <p:ph type="body" idx="1"/>
          </p:nvPr>
        </p:nvSpPr>
        <p:spPr>
          <a:xfrm>
            <a:off x="304800" y="1371600"/>
            <a:ext cx="8610600" cy="5105400"/>
          </a:xfrm>
        </p:spPr>
        <p:txBody>
          <a:bodyPr/>
          <a:lstStyle/>
          <a:p>
            <a:pPr algn="just" eaLnBrk="1" hangingPunct="1"/>
            <a:r>
              <a:rPr lang="en-US" altLang="tr-TR" dirty="0" smtClean="0"/>
              <a:t>Brightness</a:t>
            </a:r>
          </a:p>
          <a:p>
            <a:pPr lvl="1" algn="just" eaLnBrk="1" hangingPunct="1"/>
            <a:r>
              <a:rPr lang="en-US" altLang="tr-TR" i="1" dirty="0" smtClean="0"/>
              <a:t>subjective</a:t>
            </a:r>
            <a:r>
              <a:rPr lang="en-US" altLang="tr-TR" dirty="0" smtClean="0"/>
              <a:t> perception of luminous intensity, or </a:t>
            </a:r>
            <a:r>
              <a:rPr lang="ja-JP" altLang="en-US" dirty="0" smtClean="0"/>
              <a:t>“</a:t>
            </a:r>
            <a:r>
              <a:rPr lang="en-US" altLang="ja-JP" dirty="0" smtClean="0"/>
              <a:t>the attribute of a visual sensation according to which an area appears to emit more or less light</a:t>
            </a:r>
            <a:r>
              <a:rPr lang="ja-JP" altLang="en-US" dirty="0" smtClean="0"/>
              <a:t>”</a:t>
            </a:r>
            <a:r>
              <a:rPr lang="en-US" altLang="ja-JP" dirty="0" smtClean="0"/>
              <a:t>.</a:t>
            </a:r>
          </a:p>
          <a:p>
            <a:pPr algn="just" eaLnBrk="1" hangingPunct="1"/>
            <a:endParaRPr lang="en-US" altLang="tr-TR" dirty="0" smtClean="0"/>
          </a:p>
          <a:p>
            <a:pPr algn="just" eaLnBrk="1" hangingPunct="1"/>
            <a:r>
              <a:rPr lang="en-US" altLang="tr-TR" dirty="0" smtClean="0"/>
              <a:t>Hue</a:t>
            </a:r>
          </a:p>
          <a:p>
            <a:pPr lvl="1" algn="just" eaLnBrk="1" hangingPunct="1"/>
            <a:r>
              <a:rPr lang="ja-JP" altLang="en-US" dirty="0" smtClean="0"/>
              <a:t>“</a:t>
            </a:r>
            <a:r>
              <a:rPr lang="en-US" altLang="ja-JP" dirty="0" smtClean="0"/>
              <a:t>the attribute of a visual sensation according to which an area appears to be similar to one of the perceived colors, red, yellow, green and blue, or a combination of two of them</a:t>
            </a:r>
            <a:r>
              <a:rPr lang="ja-JP" altLang="en-US" dirty="0" smtClean="0"/>
              <a:t>”</a:t>
            </a:r>
            <a:r>
              <a:rPr lang="en-US" altLang="ja-JP" dirty="0" smtClean="0"/>
              <a:t>.  </a:t>
            </a:r>
          </a:p>
          <a:p>
            <a:pPr lvl="1" algn="just" eaLnBrk="1" hangingPunct="1"/>
            <a:r>
              <a:rPr lang="en-US" altLang="tr-TR" dirty="0" smtClean="0"/>
              <a:t>the dominant wavelength of an SPD.</a:t>
            </a:r>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8418197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altLang="tr-TR" smtClean="0"/>
              <a:t>Image sensors</a:t>
            </a:r>
          </a:p>
        </p:txBody>
      </p:sp>
      <p:sp>
        <p:nvSpPr>
          <p:cNvPr id="27650" name="Content Placeholder 2"/>
          <p:cNvSpPr>
            <a:spLocks noGrp="1"/>
          </p:cNvSpPr>
          <p:nvPr>
            <p:ph sz="quarter" idx="1"/>
          </p:nvPr>
        </p:nvSpPr>
        <p:spPr/>
        <p:txBody>
          <a:bodyPr/>
          <a:lstStyle/>
          <a:p>
            <a:pPr algn="just"/>
            <a:r>
              <a:rPr lang="en-US" altLang="tr-TR" dirty="0" smtClean="0"/>
              <a:t>Goal: to convert EM energy into electrical signals that can be processed, displayed and/or interpreted as images. </a:t>
            </a:r>
          </a:p>
          <a:p>
            <a:pPr algn="just"/>
            <a:endParaRPr lang="en-US" altLang="tr-TR" dirty="0" smtClean="0"/>
          </a:p>
          <a:p>
            <a:pPr algn="just"/>
            <a:r>
              <a:rPr lang="en-US" altLang="tr-TR" dirty="0" smtClean="0"/>
              <a:t>Common technologies:</a:t>
            </a:r>
          </a:p>
          <a:p>
            <a:pPr lvl="1" algn="just"/>
            <a:r>
              <a:rPr lang="en-US" altLang="tr-TR" dirty="0" smtClean="0"/>
              <a:t>CCDs (charge-coupled devices) </a:t>
            </a:r>
          </a:p>
          <a:p>
            <a:pPr lvl="1" algn="just"/>
            <a:r>
              <a:rPr lang="en-US" altLang="tr-TR" dirty="0" smtClean="0"/>
              <a:t>CMOS (complementary metal oxide semiconductor) </a:t>
            </a:r>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3317231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altLang="tr-TR" smtClean="0"/>
              <a:t>CCD image sensors</a:t>
            </a:r>
          </a:p>
        </p:txBody>
      </p:sp>
      <p:sp>
        <p:nvSpPr>
          <p:cNvPr id="29698" name="Content Placeholder 2"/>
          <p:cNvSpPr>
            <a:spLocks noGrp="1"/>
          </p:cNvSpPr>
          <p:nvPr>
            <p:ph sz="quarter" idx="1"/>
          </p:nvPr>
        </p:nvSpPr>
        <p:spPr>
          <a:xfrm>
            <a:off x="406400" y="1417638"/>
            <a:ext cx="8229600" cy="4530725"/>
          </a:xfrm>
        </p:spPr>
        <p:txBody>
          <a:bodyPr/>
          <a:lstStyle/>
          <a:p>
            <a:pPr algn="just"/>
            <a:r>
              <a:rPr lang="en-US" altLang="tr-TR" sz="2800" dirty="0" smtClean="0"/>
              <a:t>Digital cameras typically use 2D (area) CCD sensors. </a:t>
            </a:r>
          </a:p>
          <a:p>
            <a:pPr algn="just"/>
            <a:endParaRPr lang="en-US" altLang="tr-TR" sz="2800" dirty="0" smtClean="0"/>
          </a:p>
          <a:p>
            <a:pPr algn="just"/>
            <a:r>
              <a:rPr lang="en-US" altLang="tr-TR" sz="2800" dirty="0" smtClean="0"/>
              <a:t>Flat-bed scanners employ 1D (line) CCDs that move across the image as each row is scanned. </a:t>
            </a:r>
          </a:p>
          <a:p>
            <a:pPr algn="just"/>
            <a:endParaRPr lang="en-US" altLang="tr-TR" sz="2800" dirty="0" smtClean="0"/>
          </a:p>
          <a:p>
            <a:pPr algn="just"/>
            <a:r>
              <a:rPr lang="en-US" altLang="tr-TR" sz="2800" dirty="0" smtClean="0"/>
              <a:t>A CCD sensor is made up of an array of light-sensitive cells called </a:t>
            </a:r>
            <a:r>
              <a:rPr lang="en-US" altLang="tr-TR" sz="2800" i="1" dirty="0" err="1" smtClean="0"/>
              <a:t>photosites</a:t>
            </a:r>
            <a:r>
              <a:rPr lang="en-US" altLang="tr-TR" sz="2800" dirty="0" smtClean="0"/>
              <a:t>, manufactured in silicon, each of which produces a voltage proportional to the intensity of light falling on them. </a:t>
            </a:r>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1041432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tLang="tr-TR" smtClean="0"/>
              <a:t>CCD image sensors</a:t>
            </a:r>
          </a:p>
        </p:txBody>
      </p:sp>
      <p:sp>
        <p:nvSpPr>
          <p:cNvPr id="31746" name="Content Placeholder 2"/>
          <p:cNvSpPr>
            <a:spLocks noGrp="1"/>
          </p:cNvSpPr>
          <p:nvPr>
            <p:ph sz="quarter" idx="1"/>
          </p:nvPr>
        </p:nvSpPr>
        <p:spPr>
          <a:xfrm>
            <a:off x="457200" y="1143000"/>
            <a:ext cx="8229600" cy="4835525"/>
          </a:xfrm>
        </p:spPr>
        <p:txBody>
          <a:bodyPr/>
          <a:lstStyle/>
          <a:p>
            <a:pPr algn="just"/>
            <a:r>
              <a:rPr lang="en-US" altLang="tr-TR" dirty="0" smtClean="0"/>
              <a:t>The </a:t>
            </a:r>
            <a:r>
              <a:rPr lang="en-US" altLang="tr-TR" i="1" dirty="0" smtClean="0"/>
              <a:t>nominal resolution</a:t>
            </a:r>
            <a:r>
              <a:rPr lang="en-US" altLang="tr-TR" dirty="0" smtClean="0"/>
              <a:t> of a CCD sensor is the size of the scene element that images to a single pixel on the image plane. </a:t>
            </a:r>
          </a:p>
          <a:p>
            <a:pPr lvl="1" algn="just"/>
            <a:r>
              <a:rPr lang="en-US" altLang="tr-TR" dirty="0" smtClean="0"/>
              <a:t>Example, if a 20 cm square sheet of paper is imaged to form a 500×500 digital image, then the nominal resolution of the sensor is 0.04 cm.</a:t>
            </a:r>
          </a:p>
          <a:p>
            <a:pPr algn="just"/>
            <a:r>
              <a:rPr lang="en-US" altLang="tr-TR" dirty="0" smtClean="0"/>
              <a:t>The </a:t>
            </a:r>
            <a:r>
              <a:rPr lang="en-US" altLang="tr-TR" i="1" dirty="0" smtClean="0"/>
              <a:t>field of view </a:t>
            </a:r>
            <a:r>
              <a:rPr lang="en-US" altLang="tr-TR" dirty="0" smtClean="0"/>
              <a:t>(FOV) is a measure of how much of a scene it can see, e.g. 10 cm × 10 cm. </a:t>
            </a:r>
          </a:p>
          <a:p>
            <a:pPr lvl="1" algn="just"/>
            <a:r>
              <a:rPr lang="en-US" altLang="tr-TR" dirty="0" smtClean="0"/>
              <a:t>Since this may vary with depth, it is often more meaningful to refer to the </a:t>
            </a:r>
            <a:r>
              <a:rPr lang="en-US" altLang="tr-TR" i="1" dirty="0" smtClean="0"/>
              <a:t>angular field of view</a:t>
            </a:r>
            <a:r>
              <a:rPr lang="en-US" altLang="tr-TR" dirty="0" smtClean="0"/>
              <a:t>, e.g. 55° × 40°.</a:t>
            </a:r>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1713622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altLang="tr-TR" dirty="0" smtClean="0"/>
              <a:t>CCD image sensors</a:t>
            </a:r>
            <a:r>
              <a:rPr lang="tr-TR" altLang="tr-TR" dirty="0" smtClean="0"/>
              <a:t> (</a:t>
            </a:r>
            <a:r>
              <a:rPr lang="tr-TR" altLang="tr-TR" dirty="0" err="1" smtClean="0"/>
              <a:t>cont</a:t>
            </a:r>
            <a:r>
              <a:rPr lang="tr-TR" altLang="tr-TR" dirty="0" smtClean="0"/>
              <a:t>.)</a:t>
            </a:r>
            <a:endParaRPr lang="en-US" altLang="tr-TR" dirty="0" smtClean="0"/>
          </a:p>
        </p:txBody>
      </p:sp>
      <p:sp>
        <p:nvSpPr>
          <p:cNvPr id="33794" name="Content Placeholder 2"/>
          <p:cNvSpPr>
            <a:spLocks noGrp="1"/>
          </p:cNvSpPr>
          <p:nvPr>
            <p:ph sz="quarter" idx="1"/>
          </p:nvPr>
        </p:nvSpPr>
        <p:spPr>
          <a:xfrm>
            <a:off x="457200" y="1295400"/>
            <a:ext cx="8229600" cy="4530725"/>
          </a:xfrm>
        </p:spPr>
        <p:txBody>
          <a:bodyPr/>
          <a:lstStyle/>
          <a:p>
            <a:pPr algn="just"/>
            <a:r>
              <a:rPr lang="en-US" altLang="tr-TR" sz="2600" dirty="0" smtClean="0"/>
              <a:t>A CCD camera sometimes plugs into a computer board, called  </a:t>
            </a:r>
            <a:r>
              <a:rPr lang="en-US" altLang="tr-TR" sz="2600" i="1" dirty="0" smtClean="0"/>
              <a:t>frame buffer</a:t>
            </a:r>
            <a:r>
              <a:rPr lang="en-US" altLang="tr-TR" sz="2600" dirty="0" smtClean="0"/>
              <a:t>, which contains fast access memory (typically 0.1 </a:t>
            </a:r>
            <a:r>
              <a:rPr lang="en-US" altLang="tr-TR" sz="2600" dirty="0" err="1" smtClean="0"/>
              <a:t>ms</a:t>
            </a:r>
            <a:r>
              <a:rPr lang="en-US" altLang="tr-TR" sz="2600" dirty="0" smtClean="0"/>
              <a:t> per image) for the images captured by the camera. </a:t>
            </a:r>
          </a:p>
          <a:p>
            <a:pPr algn="just"/>
            <a:r>
              <a:rPr lang="en-US" altLang="tr-TR" sz="2600" dirty="0" smtClean="0"/>
              <a:t>After being captured and temporarily stored in the frame buffer, images can be processed or copied to a long-term storage device, e.g., a hard drive.  </a:t>
            </a:r>
          </a:p>
          <a:p>
            <a:pPr algn="just"/>
            <a:r>
              <a:rPr lang="en-US" altLang="tr-TR" sz="2600" dirty="0" smtClean="0"/>
              <a:t>Fast standardized digital interfaces include </a:t>
            </a:r>
            <a:r>
              <a:rPr lang="en-US" altLang="tr-TR" sz="2600" dirty="0" err="1" smtClean="0"/>
              <a:t>Firewire</a:t>
            </a:r>
            <a:r>
              <a:rPr lang="en-US" altLang="tr-TR" sz="2600" dirty="0" smtClean="0"/>
              <a:t> (IEEE 1394), Camera Link, or fast Ethernet. </a:t>
            </a:r>
          </a:p>
          <a:p>
            <a:pPr lvl="1"/>
            <a:r>
              <a:rPr lang="en-US" altLang="tr-TR" sz="2400" dirty="0" smtClean="0"/>
              <a:t>Such interfaces are already digital, and therefore do not require a </a:t>
            </a:r>
            <a:r>
              <a:rPr lang="en-US" altLang="tr-TR" sz="2400" i="1" dirty="0" smtClean="0"/>
              <a:t>frame grabber</a:t>
            </a:r>
            <a:r>
              <a:rPr lang="en-US" altLang="tr-TR" sz="2400" dirty="0" smtClean="0"/>
              <a:t>. </a:t>
            </a:r>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8625075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altLang="tr-TR" smtClean="0"/>
              <a:t>Color CCD cameras</a:t>
            </a:r>
          </a:p>
        </p:txBody>
      </p:sp>
      <p:sp>
        <p:nvSpPr>
          <p:cNvPr id="35842" name="Content Placeholder 2"/>
          <p:cNvSpPr>
            <a:spLocks noGrp="1"/>
          </p:cNvSpPr>
          <p:nvPr>
            <p:ph sz="quarter" idx="1"/>
          </p:nvPr>
        </p:nvSpPr>
        <p:spPr>
          <a:xfrm>
            <a:off x="685800" y="1447800"/>
            <a:ext cx="2514600" cy="4572000"/>
          </a:xfrm>
        </p:spPr>
        <p:txBody>
          <a:bodyPr/>
          <a:lstStyle/>
          <a:p>
            <a:r>
              <a:rPr lang="en-US" altLang="tr-TR" smtClean="0"/>
              <a:t>Bayer pattern (single-CCD cameras)</a:t>
            </a:r>
          </a:p>
        </p:txBody>
      </p:sp>
      <p:pic>
        <p:nvPicPr>
          <p:cNvPr id="35843" name="Picture 4" descr="Figure05_06.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6200" y="1447800"/>
            <a:ext cx="4745038"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8459116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altLang="tr-TR" dirty="0" smtClean="0"/>
              <a:t>Color CCD cameras</a:t>
            </a:r>
            <a:r>
              <a:rPr lang="tr-TR" altLang="tr-TR" dirty="0" smtClean="0"/>
              <a:t> (</a:t>
            </a:r>
            <a:r>
              <a:rPr lang="tr-TR" altLang="tr-TR" dirty="0" err="1" smtClean="0"/>
              <a:t>cont</a:t>
            </a:r>
            <a:r>
              <a:rPr lang="tr-TR" altLang="tr-TR" dirty="0" smtClean="0"/>
              <a:t>.)</a:t>
            </a:r>
            <a:endParaRPr lang="en-US" altLang="tr-TR" dirty="0" smtClean="0"/>
          </a:p>
        </p:txBody>
      </p:sp>
      <p:sp>
        <p:nvSpPr>
          <p:cNvPr id="37890" name="Content Placeholder 2"/>
          <p:cNvSpPr>
            <a:spLocks noGrp="1"/>
          </p:cNvSpPr>
          <p:nvPr>
            <p:ph sz="quarter" idx="1"/>
          </p:nvPr>
        </p:nvSpPr>
        <p:spPr>
          <a:xfrm>
            <a:off x="685800" y="1447800"/>
            <a:ext cx="7162800" cy="1371600"/>
          </a:xfrm>
        </p:spPr>
        <p:txBody>
          <a:bodyPr/>
          <a:lstStyle/>
          <a:p>
            <a:r>
              <a:rPr lang="en-US" altLang="tr-TR" smtClean="0"/>
              <a:t>Beam splitter (three-CCD cameras)</a:t>
            </a:r>
          </a:p>
        </p:txBody>
      </p:sp>
      <p:pic>
        <p:nvPicPr>
          <p:cNvPr id="37891" name="Picture 4" descr="Figure05_07.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2438400"/>
            <a:ext cx="5638800" cy="29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1317547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ltLang="tr-TR" dirty="0" smtClean="0"/>
              <a:t>Color CCD cameras</a:t>
            </a:r>
            <a:r>
              <a:rPr lang="tr-TR" altLang="tr-TR" dirty="0" smtClean="0"/>
              <a:t> (</a:t>
            </a:r>
            <a:r>
              <a:rPr lang="tr-TR" altLang="tr-TR" dirty="0" err="1" smtClean="0"/>
              <a:t>cont</a:t>
            </a:r>
            <a:r>
              <a:rPr lang="tr-TR" altLang="tr-TR" dirty="0" smtClean="0"/>
              <a:t>.)</a:t>
            </a:r>
            <a:endParaRPr lang="en-US" altLang="tr-TR" dirty="0" smtClean="0"/>
          </a:p>
        </p:txBody>
      </p:sp>
      <p:sp>
        <p:nvSpPr>
          <p:cNvPr id="39938" name="Content Placeholder 2"/>
          <p:cNvSpPr>
            <a:spLocks noGrp="1"/>
          </p:cNvSpPr>
          <p:nvPr>
            <p:ph sz="quarter" idx="1"/>
          </p:nvPr>
        </p:nvSpPr>
        <p:spPr>
          <a:xfrm>
            <a:off x="685800" y="1447800"/>
            <a:ext cx="2057400" cy="1371600"/>
          </a:xfrm>
        </p:spPr>
        <p:txBody>
          <a:bodyPr/>
          <a:lstStyle/>
          <a:p>
            <a:r>
              <a:rPr lang="en-US" altLang="tr-TR" dirty="0" smtClean="0"/>
              <a:t>X3 color sensor (</a:t>
            </a:r>
            <a:r>
              <a:rPr lang="en-US" altLang="tr-TR" dirty="0" err="1" smtClean="0"/>
              <a:t>Foveon</a:t>
            </a:r>
            <a:r>
              <a:rPr lang="en-US" altLang="tr-TR" dirty="0" smtClean="0"/>
              <a:t>)</a:t>
            </a:r>
          </a:p>
        </p:txBody>
      </p:sp>
      <p:pic>
        <p:nvPicPr>
          <p:cNvPr id="39939" name="Picture 4" descr="Figure05_08.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600" y="1676400"/>
            <a:ext cx="5332413"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8827179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altLang="tr-TR" smtClean="0"/>
              <a:t>Camera optics</a:t>
            </a:r>
          </a:p>
        </p:txBody>
      </p:sp>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625" y="1752600"/>
            <a:ext cx="612457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800600"/>
            <a:ext cx="19145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4876800"/>
            <a:ext cx="1376363"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5"/>
          <p:cNvPicPr>
            <a:picLocks noGrp="1" noChangeAspect="1" noChangeArrowheads="1"/>
          </p:cNvPicPr>
          <p:nvPr>
            <p:ph sz="quarter" idx="1"/>
          </p:nvPr>
        </p:nvPicPr>
        <p:blipFill>
          <a:blip r:embed="rId6">
            <a:extLst>
              <a:ext uri="{28A0092B-C50C-407E-A947-70E740481C1C}">
                <a14:useLocalDpi xmlns:a14="http://schemas.microsoft.com/office/drawing/2010/main" val="0"/>
              </a:ext>
            </a:extLst>
          </a:blip>
          <a:srcRect/>
          <a:stretch>
            <a:fillRect/>
          </a:stretch>
        </p:blipFill>
        <p:spPr>
          <a:xfrm>
            <a:off x="5562600" y="4648200"/>
            <a:ext cx="1936750" cy="1066800"/>
          </a:xfrm>
          <a:noFill/>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9" name="Grafik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7278431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en-US" altLang="tr-TR" dirty="0" smtClean="0"/>
              <a:t>Camera optics</a:t>
            </a:r>
            <a:r>
              <a:rPr lang="tr-TR" altLang="tr-TR" dirty="0" smtClean="0"/>
              <a:t> (</a:t>
            </a:r>
            <a:r>
              <a:rPr lang="tr-TR" altLang="tr-TR" dirty="0" err="1" smtClean="0"/>
              <a:t>cont</a:t>
            </a:r>
            <a:r>
              <a:rPr lang="tr-TR" altLang="tr-TR" dirty="0" smtClean="0"/>
              <a:t>.)</a:t>
            </a:r>
            <a:endParaRPr lang="en-US" altLang="tr-TR" dirty="0" smtClean="0"/>
          </a:p>
        </p:txBody>
      </p:sp>
      <p:sp>
        <p:nvSpPr>
          <p:cNvPr id="44034" name="Content Placeholder 2"/>
          <p:cNvSpPr>
            <a:spLocks noGrp="1"/>
          </p:cNvSpPr>
          <p:nvPr>
            <p:ph sz="quarter" idx="1"/>
          </p:nvPr>
        </p:nvSpPr>
        <p:spPr/>
        <p:txBody>
          <a:bodyPr/>
          <a:lstStyle/>
          <a:p>
            <a:r>
              <a:rPr lang="en-US" altLang="tr-TR" smtClean="0"/>
              <a:t>Aberrations</a:t>
            </a:r>
          </a:p>
          <a:p>
            <a:pPr lvl="1"/>
            <a:r>
              <a:rPr lang="en-US" altLang="tr-TR" smtClean="0"/>
              <a:t>(a) Pincushion</a:t>
            </a:r>
          </a:p>
          <a:p>
            <a:pPr lvl="1"/>
            <a:r>
              <a:rPr lang="en-US" altLang="tr-TR" smtClean="0"/>
              <a:t>(b) Barrel</a:t>
            </a:r>
          </a:p>
        </p:txBody>
      </p:sp>
      <p:pic>
        <p:nvPicPr>
          <p:cNvPr id="440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1675" y="3200400"/>
            <a:ext cx="52006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7347891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US" altLang="tr-TR" smtClean="0"/>
              <a:t>MATLAB Image Acquisition Toolbox </a:t>
            </a:r>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pic>
        <p:nvPicPr>
          <p:cNvPr id="46083" name="Picture 3" descr="Figure05_1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1143000"/>
            <a:ext cx="3629025" cy="526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859951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rmAutofit fontScale="90000"/>
          </a:bodyPr>
          <a:lstStyle/>
          <a:p>
            <a:pPr>
              <a:defRPr/>
            </a:pPr>
            <a:r>
              <a:rPr lang="en-US" dirty="0" smtClean="0">
                <a:ea typeface="ＭＳ Ｐゴシック" charset="0"/>
              </a:rPr>
              <a:t>Pixel arrays of several imaging standards</a:t>
            </a:r>
            <a:endParaRPr lang="en-US" dirty="0">
              <a:ea typeface="ＭＳ Ｐゴシック" charset="0"/>
            </a:endParaRPr>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pic>
        <p:nvPicPr>
          <p:cNvPr id="48131" name="Picture 2" descr="Figure05_13.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1681558"/>
            <a:ext cx="7086600" cy="4564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4561888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AutoShape 2"/>
          <p:cNvSpPr>
            <a:spLocks noGrp="1" noChangeArrowheads="1"/>
          </p:cNvSpPr>
          <p:nvPr>
            <p:ph type="title"/>
          </p:nvPr>
        </p:nvSpPr>
        <p:spPr/>
        <p:txBody>
          <a:bodyPr/>
          <a:lstStyle/>
          <a:p>
            <a:pPr eaLnBrk="1" hangingPunct="1"/>
            <a:r>
              <a:rPr lang="en-US" altLang="tr-TR" smtClean="0"/>
              <a:t>Compression</a:t>
            </a:r>
          </a:p>
        </p:txBody>
      </p:sp>
      <p:sp>
        <p:nvSpPr>
          <p:cNvPr id="29698" name="Rectangle 3"/>
          <p:cNvSpPr>
            <a:spLocks noGrp="1" noChangeArrowheads="1"/>
          </p:cNvSpPr>
          <p:nvPr>
            <p:ph type="body" idx="1"/>
          </p:nvPr>
        </p:nvSpPr>
        <p:spPr>
          <a:xfrm>
            <a:off x="414338" y="1143000"/>
            <a:ext cx="8577262" cy="4872038"/>
          </a:xfrm>
        </p:spPr>
        <p:txBody>
          <a:bodyPr/>
          <a:lstStyle/>
          <a:p>
            <a:pPr algn="just" eaLnBrk="1" hangingPunct="1">
              <a:lnSpc>
                <a:spcPct val="90000"/>
              </a:lnSpc>
            </a:pPr>
            <a:r>
              <a:rPr lang="en-US" altLang="tr-TR" dirty="0" smtClean="0"/>
              <a:t>Most image file formats employ some type of compression. </a:t>
            </a:r>
          </a:p>
          <a:p>
            <a:pPr algn="just" eaLnBrk="1" hangingPunct="1">
              <a:lnSpc>
                <a:spcPct val="90000"/>
              </a:lnSpc>
            </a:pPr>
            <a:r>
              <a:rPr lang="en-US" altLang="tr-TR" dirty="0" smtClean="0"/>
              <a:t>Compression methods can be:</a:t>
            </a:r>
          </a:p>
          <a:p>
            <a:pPr lvl="1" algn="just" eaLnBrk="1" hangingPunct="1">
              <a:lnSpc>
                <a:spcPct val="90000"/>
              </a:lnSpc>
            </a:pPr>
            <a:r>
              <a:rPr lang="en-US" altLang="tr-TR" b="1" dirty="0" err="1" smtClean="0"/>
              <a:t>Lossy</a:t>
            </a:r>
            <a:r>
              <a:rPr lang="en-US" altLang="tr-TR" dirty="0" smtClean="0"/>
              <a:t>: a tolerable degree of deterioration in the visual quality of the resulting image is acceptable.</a:t>
            </a:r>
          </a:p>
          <a:p>
            <a:pPr lvl="1" algn="just" eaLnBrk="1" hangingPunct="1">
              <a:lnSpc>
                <a:spcPct val="90000"/>
              </a:lnSpc>
            </a:pPr>
            <a:r>
              <a:rPr lang="en-US" altLang="tr-TR" b="1" dirty="0" smtClean="0"/>
              <a:t>Lossless</a:t>
            </a:r>
            <a:r>
              <a:rPr lang="en-US" altLang="tr-TR" dirty="0" smtClean="0"/>
              <a:t>: the image is encoded in its full quality. </a:t>
            </a:r>
          </a:p>
          <a:p>
            <a:pPr algn="just" eaLnBrk="1" hangingPunct="1">
              <a:lnSpc>
                <a:spcPct val="90000"/>
              </a:lnSpc>
            </a:pPr>
            <a:r>
              <a:rPr lang="en-US" altLang="tr-TR" dirty="0" smtClean="0"/>
              <a:t>As a general guideline:</a:t>
            </a:r>
          </a:p>
          <a:p>
            <a:pPr lvl="1" algn="just" eaLnBrk="1" hangingPunct="1">
              <a:lnSpc>
                <a:spcPct val="90000"/>
              </a:lnSpc>
            </a:pPr>
            <a:r>
              <a:rPr lang="en-US" altLang="tr-TR" b="1" dirty="0" err="1" smtClean="0"/>
              <a:t>lossy</a:t>
            </a:r>
            <a:r>
              <a:rPr lang="en-US" altLang="tr-TR" dirty="0" smtClean="0"/>
              <a:t> compression should be used for general purpose photographic images; </a:t>
            </a:r>
          </a:p>
          <a:p>
            <a:pPr lvl="1" algn="just" eaLnBrk="1" hangingPunct="1">
              <a:lnSpc>
                <a:spcPct val="90000"/>
              </a:lnSpc>
            </a:pPr>
            <a:r>
              <a:rPr lang="en-US" altLang="tr-TR" b="1" dirty="0" smtClean="0"/>
              <a:t>lossless</a:t>
            </a:r>
            <a:r>
              <a:rPr lang="en-US" altLang="tr-TR" dirty="0" smtClean="0"/>
              <a:t> compression should be used for line art, drawings, facsimiles, or images in which no loss of detail may be tolerable (e.g., space images and medical images).</a:t>
            </a:r>
          </a:p>
        </p:txBody>
      </p:sp>
      <p:sp>
        <p:nvSpPr>
          <p:cNvPr id="6" name="Footer Placeholder 5"/>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502711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AutoShape 2"/>
          <p:cNvSpPr>
            <a:spLocks noGrp="1" noChangeArrowheads="1"/>
          </p:cNvSpPr>
          <p:nvPr>
            <p:ph type="title"/>
          </p:nvPr>
        </p:nvSpPr>
        <p:spPr/>
        <p:txBody>
          <a:bodyPr/>
          <a:lstStyle/>
          <a:p>
            <a:pPr eaLnBrk="1" hangingPunct="1"/>
            <a:r>
              <a:rPr lang="en-US" altLang="tr-TR" smtClean="0"/>
              <a:t>Image file formats</a:t>
            </a:r>
          </a:p>
        </p:txBody>
      </p:sp>
      <p:sp>
        <p:nvSpPr>
          <p:cNvPr id="31746" name="Rectangle 3"/>
          <p:cNvSpPr>
            <a:spLocks noGrp="1" noChangeArrowheads="1"/>
          </p:cNvSpPr>
          <p:nvPr>
            <p:ph type="body" idx="1"/>
          </p:nvPr>
        </p:nvSpPr>
        <p:spPr/>
        <p:txBody>
          <a:bodyPr/>
          <a:lstStyle/>
          <a:p>
            <a:pPr algn="just" eaLnBrk="1" hangingPunct="1">
              <a:lnSpc>
                <a:spcPct val="90000"/>
              </a:lnSpc>
            </a:pPr>
            <a:r>
              <a:rPr lang="en-US" altLang="tr-TR" dirty="0" smtClean="0"/>
              <a:t>Image file contents:</a:t>
            </a:r>
          </a:p>
          <a:p>
            <a:pPr lvl="1" algn="just" eaLnBrk="1" hangingPunct="1">
              <a:lnSpc>
                <a:spcPct val="90000"/>
              </a:lnSpc>
            </a:pPr>
            <a:r>
              <a:rPr lang="en-US" altLang="tr-TR" dirty="0" smtClean="0"/>
              <a:t>File header</a:t>
            </a:r>
          </a:p>
          <a:p>
            <a:pPr lvl="1" algn="just" eaLnBrk="1" hangingPunct="1">
              <a:lnSpc>
                <a:spcPct val="90000"/>
              </a:lnSpc>
            </a:pPr>
            <a:r>
              <a:rPr lang="en-US" altLang="tr-TR" dirty="0" smtClean="0"/>
              <a:t>Pixel data (often compressed)</a:t>
            </a:r>
          </a:p>
          <a:p>
            <a:pPr algn="just" eaLnBrk="1" hangingPunct="1">
              <a:lnSpc>
                <a:spcPct val="90000"/>
              </a:lnSpc>
            </a:pPr>
            <a:r>
              <a:rPr lang="en-US" altLang="tr-TR" dirty="0" smtClean="0"/>
              <a:t>Most common file types:</a:t>
            </a:r>
          </a:p>
          <a:p>
            <a:pPr lvl="1" algn="just" eaLnBrk="1" hangingPunct="1">
              <a:lnSpc>
                <a:spcPct val="90000"/>
              </a:lnSpc>
            </a:pPr>
            <a:r>
              <a:rPr lang="en-US" altLang="tr-TR" dirty="0" smtClean="0"/>
              <a:t>BIN, PPM, PBM, PGM, PNM, BMP,  JPEG, GIF, TIFF, PNG </a:t>
            </a:r>
          </a:p>
          <a:p>
            <a:pPr algn="just" eaLnBrk="1" hangingPunct="1">
              <a:lnSpc>
                <a:spcPct val="90000"/>
              </a:lnSpc>
            </a:pPr>
            <a:endParaRPr lang="pt-BR" altLang="tr-TR" dirty="0" smtClean="0"/>
          </a:p>
          <a:p>
            <a:pPr algn="just" eaLnBrk="1" hangingPunct="1">
              <a:lnSpc>
                <a:spcPct val="90000"/>
              </a:lnSpc>
            </a:pPr>
            <a:r>
              <a:rPr lang="pt-BR" altLang="tr-TR" dirty="0" smtClean="0"/>
              <a:t>From a MATLAB perspective, it doesn</a:t>
            </a:r>
            <a:r>
              <a:rPr lang="pt-BR" altLang="en-US" dirty="0" smtClean="0"/>
              <a:t>’</a:t>
            </a:r>
            <a:r>
              <a:rPr lang="pt-BR" altLang="tr-TR" dirty="0" smtClean="0"/>
              <a:t>t really matter much...</a:t>
            </a:r>
          </a:p>
        </p:txBody>
      </p:sp>
      <p:sp>
        <p:nvSpPr>
          <p:cNvPr id="6" name="Footer Placeholder 5"/>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316613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AutoShape 2"/>
          <p:cNvSpPr>
            <a:spLocks noGrp="1" noChangeArrowheads="1"/>
          </p:cNvSpPr>
          <p:nvPr>
            <p:ph type="title"/>
          </p:nvPr>
        </p:nvSpPr>
        <p:spPr/>
        <p:txBody>
          <a:bodyPr/>
          <a:lstStyle/>
          <a:p>
            <a:pPr eaLnBrk="1" hangingPunct="1"/>
            <a:r>
              <a:rPr lang="en-US" altLang="tr-TR" smtClean="0"/>
              <a:t>Basic terminology</a:t>
            </a:r>
          </a:p>
        </p:txBody>
      </p:sp>
      <p:sp>
        <p:nvSpPr>
          <p:cNvPr id="33794" name="Rectangle 3"/>
          <p:cNvSpPr>
            <a:spLocks noGrp="1" noChangeArrowheads="1"/>
          </p:cNvSpPr>
          <p:nvPr>
            <p:ph type="body" idx="1"/>
          </p:nvPr>
        </p:nvSpPr>
        <p:spPr>
          <a:xfrm>
            <a:off x="457200" y="1143000"/>
            <a:ext cx="8229600" cy="4876800"/>
          </a:xfrm>
        </p:spPr>
        <p:txBody>
          <a:bodyPr/>
          <a:lstStyle/>
          <a:p>
            <a:pPr algn="just" eaLnBrk="1" hangingPunct="1"/>
            <a:r>
              <a:rPr lang="en-US" altLang="tr-TR" sz="2000" dirty="0" smtClean="0"/>
              <a:t>Image topology</a:t>
            </a:r>
          </a:p>
          <a:p>
            <a:pPr lvl="1" algn="just" eaLnBrk="1" hangingPunct="1"/>
            <a:r>
              <a:rPr lang="en-US" altLang="tr-TR" sz="1800" dirty="0" smtClean="0"/>
              <a:t>The investigation of fundamental image properties </a:t>
            </a:r>
            <a:r>
              <a:rPr lang="en-US" altLang="tr-TR" sz="1800" dirty="0" smtClean="0">
                <a:ea typeface="ヒラギノ角ゴ Pro W3" pitchFamily="2" charset="-128"/>
              </a:rPr>
              <a:t>(</a:t>
            </a:r>
            <a:r>
              <a:rPr lang="en-US" altLang="tr-TR" sz="1800" dirty="0" smtClean="0"/>
              <a:t>usually done on binary images and with the help of morphological operators), such as: number of occurrences of a particular object, number of separate (not connected) regions, number of holes.</a:t>
            </a:r>
          </a:p>
          <a:p>
            <a:pPr algn="just" eaLnBrk="1" hangingPunct="1"/>
            <a:r>
              <a:rPr lang="en-US" altLang="tr-TR" sz="2000" dirty="0" smtClean="0"/>
              <a:t>Neighborhood </a:t>
            </a:r>
          </a:p>
          <a:p>
            <a:pPr lvl="1" algn="just" eaLnBrk="1" hangingPunct="1"/>
            <a:r>
              <a:rPr lang="en-US" altLang="tr-TR" sz="1800" dirty="0" smtClean="0"/>
              <a:t>The pixels surrounding a given pixel. Most neighborhoods used in image processing algorithms are small square arrays with an odd number of pixels.</a:t>
            </a:r>
          </a:p>
        </p:txBody>
      </p:sp>
      <p:pic>
        <p:nvPicPr>
          <p:cNvPr id="337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4238625"/>
            <a:ext cx="592455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6409446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AutoShape 2"/>
          <p:cNvSpPr>
            <a:spLocks noGrp="1" noChangeArrowheads="1"/>
          </p:cNvSpPr>
          <p:nvPr>
            <p:ph type="title"/>
          </p:nvPr>
        </p:nvSpPr>
        <p:spPr/>
        <p:txBody>
          <a:bodyPr/>
          <a:lstStyle/>
          <a:p>
            <a:pPr eaLnBrk="1" hangingPunct="1"/>
            <a:r>
              <a:rPr lang="en-US" altLang="tr-TR" dirty="0" smtClean="0"/>
              <a:t>Basic terminology</a:t>
            </a:r>
            <a:r>
              <a:rPr lang="tr-TR" altLang="tr-TR" dirty="0" smtClean="0"/>
              <a:t> (</a:t>
            </a:r>
            <a:r>
              <a:rPr lang="tr-TR" altLang="tr-TR" dirty="0" err="1" smtClean="0"/>
              <a:t>cont</a:t>
            </a:r>
            <a:r>
              <a:rPr lang="tr-TR" altLang="tr-TR" dirty="0" smtClean="0"/>
              <a:t>.)</a:t>
            </a:r>
            <a:endParaRPr lang="en-US" altLang="tr-TR" dirty="0" smtClean="0"/>
          </a:p>
        </p:txBody>
      </p:sp>
      <p:sp>
        <p:nvSpPr>
          <p:cNvPr id="35842" name="Rectangle 3"/>
          <p:cNvSpPr>
            <a:spLocks noGrp="1" noChangeArrowheads="1"/>
          </p:cNvSpPr>
          <p:nvPr>
            <p:ph type="body" idx="1"/>
          </p:nvPr>
        </p:nvSpPr>
        <p:spPr>
          <a:xfrm>
            <a:off x="533400" y="1295400"/>
            <a:ext cx="8153400" cy="4724400"/>
          </a:xfrm>
        </p:spPr>
        <p:txBody>
          <a:bodyPr/>
          <a:lstStyle/>
          <a:p>
            <a:pPr algn="just" eaLnBrk="1" hangingPunct="1"/>
            <a:r>
              <a:rPr lang="en-US" altLang="tr-TR" sz="2400" dirty="0" smtClean="0"/>
              <a:t>Neighborhood </a:t>
            </a:r>
          </a:p>
          <a:p>
            <a:pPr lvl="1" algn="just" eaLnBrk="1" hangingPunct="1"/>
            <a:r>
              <a:rPr lang="en-US" altLang="tr-TR" sz="2000" dirty="0" smtClean="0"/>
              <a:t>In the context of image topology, neighborhood has a different meaning:</a:t>
            </a:r>
          </a:p>
          <a:p>
            <a:pPr lvl="2" algn="just" eaLnBrk="1" hangingPunct="1"/>
            <a:r>
              <a:rPr lang="en-US" altLang="tr-TR" sz="1800" dirty="0" smtClean="0"/>
              <a:t>4-neighborhood</a:t>
            </a:r>
          </a:p>
          <a:p>
            <a:pPr lvl="2" algn="just" eaLnBrk="1" hangingPunct="1"/>
            <a:r>
              <a:rPr lang="en-US" altLang="tr-TR" sz="1800" dirty="0" smtClean="0"/>
              <a:t>Diagonal neighborhood</a:t>
            </a:r>
          </a:p>
          <a:p>
            <a:pPr lvl="2" algn="just" eaLnBrk="1" hangingPunct="1"/>
            <a:r>
              <a:rPr lang="en-US" altLang="tr-TR" sz="1800" dirty="0" smtClean="0"/>
              <a:t>8-neighborhood</a:t>
            </a:r>
          </a:p>
        </p:txBody>
      </p:sp>
      <p:pic>
        <p:nvPicPr>
          <p:cNvPr id="358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886200"/>
            <a:ext cx="566737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6659119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p:cNvSpPr>
            <a:spLocks noGrp="1"/>
          </p:cNvSpPr>
          <p:nvPr>
            <p:ph type="title"/>
          </p:nvPr>
        </p:nvSpPr>
        <p:spPr/>
        <p:txBody>
          <a:bodyPr/>
          <a:lstStyle/>
          <a:p>
            <a:pPr eaLnBrk="1" hangingPunct="1"/>
            <a:r>
              <a:rPr lang="tr-TR" altLang="tr-TR" dirty="0" err="1" smtClean="0"/>
              <a:t>Neighbors</a:t>
            </a:r>
            <a:r>
              <a:rPr lang="tr-TR" altLang="tr-TR" dirty="0" smtClean="0"/>
              <a:t>?</a:t>
            </a:r>
            <a:endParaRPr lang="en-US" altLang="tr-TR" dirty="0" smtClean="0"/>
          </a:p>
        </p:txBody>
      </p:sp>
      <p:pic>
        <p:nvPicPr>
          <p:cNvPr id="135171" name="AADGGYO0.jpg" descr="AADGGYO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914400"/>
            <a:ext cx="3581400" cy="530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hteck 1"/>
          <p:cNvSpPr/>
          <p:nvPr/>
        </p:nvSpPr>
        <p:spPr>
          <a:xfrm>
            <a:off x="0" y="5689600"/>
            <a:ext cx="9448800" cy="1201738"/>
          </a:xfrm>
          <a:prstGeom prst="rect">
            <a:avLst/>
          </a:prstGeom>
        </p:spPr>
        <p:txBody>
          <a:bodyPr>
            <a:spAutoFit/>
          </a:bodyPr>
          <a:lstStyle/>
          <a:p>
            <a:pPr marL="342900" marR="0" lvl="0" indent="-342900" algn="l" defTabSz="914400" rtl="0" eaLnBrk="1" fontAlgn="base" latinLnBrk="0" hangingPunct="1">
              <a:lnSpc>
                <a:spcPct val="100000"/>
              </a:lnSpc>
              <a:spcBef>
                <a:spcPct val="0"/>
              </a:spcBef>
              <a:spcAft>
                <a:spcPct val="0"/>
              </a:spcAft>
              <a:buClrTx/>
              <a:buSzTx/>
              <a:buFontTx/>
              <a:buAutoNum type="alphaLcParenBoth"/>
              <a:tabLst/>
              <a:defRPr/>
            </a:pPr>
            <a:r>
              <a:rPr kumimoji="0" lang="en-US" sz="1800" b="0" i="0" u="none" strike="noStrike" kern="1200" cap="none" spc="0" normalizeH="0" baseline="0" noProof="0" dirty="0">
                <a:ln>
                  <a:noFill/>
                </a:ln>
                <a:solidFill>
                  <a:srgbClr val="0B0506"/>
                </a:solidFill>
                <a:effectLst/>
                <a:uLnTx/>
                <a:uFillTx/>
                <a:latin typeface="Arial" charset="0"/>
                <a:ea typeface="+mn-ea"/>
                <a:cs typeface="+mn-cs"/>
              </a:rPr>
              <a:t>4-connected area </a:t>
            </a:r>
            <a:endParaRPr kumimoji="0" lang="tr-TR" sz="1800" b="0" i="0" u="none" strike="noStrike" kern="1200" cap="none" spc="0" normalizeH="0" baseline="0" noProof="0" dirty="0">
              <a:ln>
                <a:noFill/>
              </a:ln>
              <a:solidFill>
                <a:srgbClr val="0B0506"/>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Tx/>
              <a:buAutoNum type="alphaLcParenBoth"/>
              <a:tabLst/>
              <a:defRPr/>
            </a:pPr>
            <a:r>
              <a:rPr kumimoji="0" lang="en-US" sz="1800" b="0" i="0" u="none" strike="noStrike" kern="1200" cap="none" spc="0" normalizeH="0" baseline="0" noProof="0" dirty="0">
                <a:ln>
                  <a:noFill/>
                </a:ln>
                <a:solidFill>
                  <a:srgbClr val="0B0506"/>
                </a:solidFill>
                <a:effectLst/>
                <a:uLnTx/>
                <a:uFillTx/>
                <a:latin typeface="Arial" charset="0"/>
                <a:ea typeface="+mn-ea"/>
                <a:cs typeface="+mn-cs"/>
              </a:rPr>
              <a:t>8-connected area </a:t>
            </a:r>
            <a:endParaRPr kumimoji="0" lang="tr-TR" sz="1800" b="0" i="0" u="none" strike="noStrike" kern="1200" cap="none" spc="0" normalizeH="0" baseline="0" noProof="0" dirty="0">
              <a:ln>
                <a:noFill/>
              </a:ln>
              <a:solidFill>
                <a:srgbClr val="0B0506"/>
              </a:solidFill>
              <a:effectLst/>
              <a:uLnTx/>
              <a:uFillTx/>
              <a:latin typeface="Arial"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B0506"/>
                </a:solidFill>
                <a:effectLst/>
                <a:uLnTx/>
                <a:uFillTx/>
                <a:latin typeface="Arial" charset="0"/>
                <a:ea typeface="+mn-ea"/>
                <a:cs typeface="+mn-cs"/>
              </a:rPr>
              <a:t>Hollow circles represent pixels to be tested from the current test position, shown as a solid color.</a:t>
            </a:r>
            <a:endParaRPr kumimoji="0" lang="de-DE" sz="1800" b="0" i="0" u="none" strike="noStrike" kern="1200" cap="none" spc="0" normalizeH="0" baseline="0" noProof="0" dirty="0">
              <a:ln>
                <a:noFill/>
              </a:ln>
              <a:solidFill>
                <a:srgbClr val="0B0506"/>
              </a:solidFill>
              <a:effectLst/>
              <a:uLnTx/>
              <a:uFillTx/>
              <a:latin typeface="Arial" charset="0"/>
              <a:ea typeface="+mn-ea"/>
              <a:cs typeface="+mn-cs"/>
            </a:endParaRPr>
          </a:p>
        </p:txBody>
      </p:sp>
      <p:sp>
        <p:nvSpPr>
          <p:cNvPr id="135173" name="Foliennummernplatzhalter 2"/>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1C85D39-7030-4B6E-9225-A14597665918}" type="slidenum">
              <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endParaRPr>
          </a:p>
        </p:txBody>
      </p:sp>
      <p:sp>
        <p:nvSpPr>
          <p:cNvPr id="3" name="Fußzeilenplatzhalter 2"/>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6705637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idx="4294967295"/>
          </p:nvPr>
        </p:nvSpPr>
        <p:spPr>
          <a:xfrm>
            <a:off x="494278" y="280988"/>
            <a:ext cx="8578850" cy="695325"/>
          </a:xfrm>
        </p:spPr>
        <p:txBody>
          <a:bodyPr anchor="b"/>
          <a:lstStyle/>
          <a:p>
            <a:r>
              <a:rPr lang="en-US" altLang="ko-KR" dirty="0" smtClean="0">
                <a:ea typeface="Gulim" panose="020B0600000101010101" pitchFamily="34" charset="-127"/>
              </a:rPr>
              <a:t>4-connected vs. 8-connected</a:t>
            </a:r>
          </a:p>
        </p:txBody>
      </p:sp>
      <p:sp>
        <p:nvSpPr>
          <p:cNvPr id="384003" name="Rectangle 3"/>
          <p:cNvSpPr>
            <a:spLocks noGrp="1" noChangeArrowheads="1"/>
          </p:cNvSpPr>
          <p:nvPr>
            <p:ph type="body" sz="half" idx="4294967295"/>
          </p:nvPr>
        </p:nvSpPr>
        <p:spPr>
          <a:xfrm>
            <a:off x="1187450" y="3933825"/>
            <a:ext cx="3241675" cy="431800"/>
          </a:xfrm>
        </p:spPr>
        <p:txBody>
          <a:bodyPr/>
          <a:lstStyle/>
          <a:p>
            <a:pPr marL="273050" indent="-273050"/>
            <a:r>
              <a:rPr lang="en-US" altLang="ko-KR" sz="3500" smtClean="0">
                <a:solidFill>
                  <a:schemeClr val="bg1"/>
                </a:solidFill>
                <a:ea typeface="Gulim" panose="020B0600000101010101" pitchFamily="34" charset="-127"/>
              </a:rPr>
              <a:t>4-connected</a:t>
            </a:r>
          </a:p>
        </p:txBody>
      </p:sp>
      <p:sp>
        <p:nvSpPr>
          <p:cNvPr id="384004" name="Rectangle 4"/>
          <p:cNvSpPr>
            <a:spLocks noGrp="1" noChangeArrowheads="1"/>
          </p:cNvSpPr>
          <p:nvPr>
            <p:ph type="body" sz="half" idx="4294967295"/>
          </p:nvPr>
        </p:nvSpPr>
        <p:spPr>
          <a:xfrm>
            <a:off x="5867400" y="3860800"/>
            <a:ext cx="3028950" cy="493713"/>
          </a:xfrm>
        </p:spPr>
        <p:txBody>
          <a:bodyPr/>
          <a:lstStyle/>
          <a:p>
            <a:pPr marL="273050" indent="-273050"/>
            <a:r>
              <a:rPr lang="en-US" altLang="ko-KR" sz="3500" smtClean="0">
                <a:solidFill>
                  <a:schemeClr val="bg1"/>
                </a:solidFill>
                <a:ea typeface="Gulim" panose="020B0600000101010101" pitchFamily="34" charset="-127"/>
              </a:rPr>
              <a:t>8-connected</a:t>
            </a:r>
          </a:p>
        </p:txBody>
      </p:sp>
      <p:grpSp>
        <p:nvGrpSpPr>
          <p:cNvPr id="384005" name="Group 5"/>
          <p:cNvGrpSpPr>
            <a:grpSpLocks/>
          </p:cNvGrpSpPr>
          <p:nvPr/>
        </p:nvGrpSpPr>
        <p:grpSpPr bwMode="auto">
          <a:xfrm>
            <a:off x="6299200" y="4419600"/>
            <a:ext cx="2133600" cy="1868488"/>
            <a:chOff x="2954" y="1440"/>
            <a:chExt cx="1724" cy="1510"/>
          </a:xfrm>
        </p:grpSpPr>
        <p:sp>
          <p:nvSpPr>
            <p:cNvPr id="136336" name="Oval 6"/>
            <p:cNvSpPr>
              <a:spLocks noChangeArrowheads="1"/>
            </p:cNvSpPr>
            <p:nvPr/>
          </p:nvSpPr>
          <p:spPr bwMode="auto">
            <a:xfrm>
              <a:off x="3168" y="1440"/>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37" name="Oval 7"/>
            <p:cNvSpPr>
              <a:spLocks noChangeArrowheads="1"/>
            </p:cNvSpPr>
            <p:nvPr/>
          </p:nvSpPr>
          <p:spPr bwMode="auto">
            <a:xfrm>
              <a:off x="3386" y="1440"/>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38" name="Oval 8"/>
            <p:cNvSpPr>
              <a:spLocks noChangeArrowheads="1"/>
            </p:cNvSpPr>
            <p:nvPr/>
          </p:nvSpPr>
          <p:spPr bwMode="auto">
            <a:xfrm>
              <a:off x="2954" y="1440"/>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39" name="Oval 9"/>
            <p:cNvSpPr>
              <a:spLocks noChangeArrowheads="1"/>
            </p:cNvSpPr>
            <p:nvPr/>
          </p:nvSpPr>
          <p:spPr bwMode="auto">
            <a:xfrm>
              <a:off x="3168" y="1658"/>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40" name="Oval 10"/>
            <p:cNvSpPr>
              <a:spLocks noChangeArrowheads="1"/>
            </p:cNvSpPr>
            <p:nvPr/>
          </p:nvSpPr>
          <p:spPr bwMode="auto">
            <a:xfrm>
              <a:off x="3386" y="1658"/>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41" name="Oval 11"/>
            <p:cNvSpPr>
              <a:spLocks noChangeArrowheads="1"/>
            </p:cNvSpPr>
            <p:nvPr/>
          </p:nvSpPr>
          <p:spPr bwMode="auto">
            <a:xfrm>
              <a:off x="2954" y="1658"/>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42" name="Oval 12"/>
            <p:cNvSpPr>
              <a:spLocks noChangeArrowheads="1"/>
            </p:cNvSpPr>
            <p:nvPr/>
          </p:nvSpPr>
          <p:spPr bwMode="auto">
            <a:xfrm>
              <a:off x="3168" y="1872"/>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43" name="Oval 13"/>
            <p:cNvSpPr>
              <a:spLocks noChangeArrowheads="1"/>
            </p:cNvSpPr>
            <p:nvPr/>
          </p:nvSpPr>
          <p:spPr bwMode="auto">
            <a:xfrm>
              <a:off x="3386" y="1872"/>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44" name="Oval 14"/>
            <p:cNvSpPr>
              <a:spLocks noChangeArrowheads="1"/>
            </p:cNvSpPr>
            <p:nvPr/>
          </p:nvSpPr>
          <p:spPr bwMode="auto">
            <a:xfrm>
              <a:off x="2954" y="1872"/>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45" name="Oval 15"/>
            <p:cNvSpPr>
              <a:spLocks noChangeArrowheads="1"/>
            </p:cNvSpPr>
            <p:nvPr/>
          </p:nvSpPr>
          <p:spPr bwMode="auto">
            <a:xfrm>
              <a:off x="3818" y="1440"/>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46" name="Oval 16"/>
            <p:cNvSpPr>
              <a:spLocks noChangeArrowheads="1"/>
            </p:cNvSpPr>
            <p:nvPr/>
          </p:nvSpPr>
          <p:spPr bwMode="auto">
            <a:xfrm>
              <a:off x="4036" y="1440"/>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47" name="Oval 17"/>
            <p:cNvSpPr>
              <a:spLocks noChangeArrowheads="1"/>
            </p:cNvSpPr>
            <p:nvPr/>
          </p:nvSpPr>
          <p:spPr bwMode="auto">
            <a:xfrm>
              <a:off x="3604" y="1440"/>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48" name="Oval 18"/>
            <p:cNvSpPr>
              <a:spLocks noChangeArrowheads="1"/>
            </p:cNvSpPr>
            <p:nvPr/>
          </p:nvSpPr>
          <p:spPr bwMode="auto">
            <a:xfrm>
              <a:off x="3818" y="1658"/>
              <a:ext cx="214" cy="214"/>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49" name="Oval 19"/>
            <p:cNvSpPr>
              <a:spLocks noChangeArrowheads="1"/>
            </p:cNvSpPr>
            <p:nvPr/>
          </p:nvSpPr>
          <p:spPr bwMode="auto">
            <a:xfrm>
              <a:off x="4036" y="1658"/>
              <a:ext cx="214" cy="214"/>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50" name="Oval 20"/>
            <p:cNvSpPr>
              <a:spLocks noChangeArrowheads="1"/>
            </p:cNvSpPr>
            <p:nvPr/>
          </p:nvSpPr>
          <p:spPr bwMode="auto">
            <a:xfrm>
              <a:off x="3604" y="1658"/>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51" name="Oval 21"/>
            <p:cNvSpPr>
              <a:spLocks noChangeArrowheads="1"/>
            </p:cNvSpPr>
            <p:nvPr/>
          </p:nvSpPr>
          <p:spPr bwMode="auto">
            <a:xfrm>
              <a:off x="3818" y="1872"/>
              <a:ext cx="214" cy="214"/>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52" name="Oval 22"/>
            <p:cNvSpPr>
              <a:spLocks noChangeArrowheads="1"/>
            </p:cNvSpPr>
            <p:nvPr/>
          </p:nvSpPr>
          <p:spPr bwMode="auto">
            <a:xfrm>
              <a:off x="4036" y="1872"/>
              <a:ext cx="214" cy="214"/>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53" name="Oval 23"/>
            <p:cNvSpPr>
              <a:spLocks noChangeArrowheads="1"/>
            </p:cNvSpPr>
            <p:nvPr/>
          </p:nvSpPr>
          <p:spPr bwMode="auto">
            <a:xfrm>
              <a:off x="3604" y="1872"/>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54" name="Oval 24"/>
            <p:cNvSpPr>
              <a:spLocks noChangeArrowheads="1"/>
            </p:cNvSpPr>
            <p:nvPr/>
          </p:nvSpPr>
          <p:spPr bwMode="auto">
            <a:xfrm>
              <a:off x="4464" y="1440"/>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55" name="Oval 25"/>
            <p:cNvSpPr>
              <a:spLocks noChangeArrowheads="1"/>
            </p:cNvSpPr>
            <p:nvPr/>
          </p:nvSpPr>
          <p:spPr bwMode="auto">
            <a:xfrm>
              <a:off x="4250" y="1440"/>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56" name="Oval 26"/>
            <p:cNvSpPr>
              <a:spLocks noChangeArrowheads="1"/>
            </p:cNvSpPr>
            <p:nvPr/>
          </p:nvSpPr>
          <p:spPr bwMode="auto">
            <a:xfrm>
              <a:off x="4464" y="1658"/>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57" name="Oval 27"/>
            <p:cNvSpPr>
              <a:spLocks noChangeArrowheads="1"/>
            </p:cNvSpPr>
            <p:nvPr/>
          </p:nvSpPr>
          <p:spPr bwMode="auto">
            <a:xfrm>
              <a:off x="4250" y="1658"/>
              <a:ext cx="214" cy="214"/>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58" name="Oval 28"/>
            <p:cNvSpPr>
              <a:spLocks noChangeArrowheads="1"/>
            </p:cNvSpPr>
            <p:nvPr/>
          </p:nvSpPr>
          <p:spPr bwMode="auto">
            <a:xfrm>
              <a:off x="4464" y="1872"/>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59" name="Oval 29"/>
            <p:cNvSpPr>
              <a:spLocks noChangeArrowheads="1"/>
            </p:cNvSpPr>
            <p:nvPr/>
          </p:nvSpPr>
          <p:spPr bwMode="auto">
            <a:xfrm>
              <a:off x="4250" y="1872"/>
              <a:ext cx="214" cy="214"/>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60" name="Oval 30"/>
            <p:cNvSpPr>
              <a:spLocks noChangeArrowheads="1"/>
            </p:cNvSpPr>
            <p:nvPr/>
          </p:nvSpPr>
          <p:spPr bwMode="auto">
            <a:xfrm>
              <a:off x="3168" y="2090"/>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61" name="Oval 31"/>
            <p:cNvSpPr>
              <a:spLocks noChangeArrowheads="1"/>
            </p:cNvSpPr>
            <p:nvPr/>
          </p:nvSpPr>
          <p:spPr bwMode="auto">
            <a:xfrm>
              <a:off x="3386" y="2090"/>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62" name="Oval 32"/>
            <p:cNvSpPr>
              <a:spLocks noChangeArrowheads="1"/>
            </p:cNvSpPr>
            <p:nvPr/>
          </p:nvSpPr>
          <p:spPr bwMode="auto">
            <a:xfrm>
              <a:off x="2954" y="2090"/>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63" name="Oval 33"/>
            <p:cNvSpPr>
              <a:spLocks noChangeArrowheads="1"/>
            </p:cNvSpPr>
            <p:nvPr/>
          </p:nvSpPr>
          <p:spPr bwMode="auto">
            <a:xfrm>
              <a:off x="3168" y="2308"/>
              <a:ext cx="214" cy="214"/>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64" name="Oval 34"/>
            <p:cNvSpPr>
              <a:spLocks noChangeArrowheads="1"/>
            </p:cNvSpPr>
            <p:nvPr/>
          </p:nvSpPr>
          <p:spPr bwMode="auto">
            <a:xfrm>
              <a:off x="3386" y="2308"/>
              <a:ext cx="214" cy="214"/>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65" name="Oval 35"/>
            <p:cNvSpPr>
              <a:spLocks noChangeArrowheads="1"/>
            </p:cNvSpPr>
            <p:nvPr/>
          </p:nvSpPr>
          <p:spPr bwMode="auto">
            <a:xfrm>
              <a:off x="2954" y="2308"/>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66" name="Oval 36"/>
            <p:cNvSpPr>
              <a:spLocks noChangeArrowheads="1"/>
            </p:cNvSpPr>
            <p:nvPr/>
          </p:nvSpPr>
          <p:spPr bwMode="auto">
            <a:xfrm>
              <a:off x="3168" y="2522"/>
              <a:ext cx="214" cy="214"/>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67" name="Oval 37"/>
            <p:cNvSpPr>
              <a:spLocks noChangeArrowheads="1"/>
            </p:cNvSpPr>
            <p:nvPr/>
          </p:nvSpPr>
          <p:spPr bwMode="auto">
            <a:xfrm>
              <a:off x="3386" y="2522"/>
              <a:ext cx="214" cy="214"/>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68" name="Oval 38"/>
            <p:cNvSpPr>
              <a:spLocks noChangeArrowheads="1"/>
            </p:cNvSpPr>
            <p:nvPr/>
          </p:nvSpPr>
          <p:spPr bwMode="auto">
            <a:xfrm>
              <a:off x="2954" y="2522"/>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69" name="Oval 39"/>
            <p:cNvSpPr>
              <a:spLocks noChangeArrowheads="1"/>
            </p:cNvSpPr>
            <p:nvPr/>
          </p:nvSpPr>
          <p:spPr bwMode="auto">
            <a:xfrm>
              <a:off x="3818" y="2090"/>
              <a:ext cx="214" cy="214"/>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70" name="Oval 40"/>
            <p:cNvSpPr>
              <a:spLocks noChangeArrowheads="1"/>
            </p:cNvSpPr>
            <p:nvPr/>
          </p:nvSpPr>
          <p:spPr bwMode="auto">
            <a:xfrm>
              <a:off x="4036" y="2090"/>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71" name="Oval 41"/>
            <p:cNvSpPr>
              <a:spLocks noChangeArrowheads="1"/>
            </p:cNvSpPr>
            <p:nvPr/>
          </p:nvSpPr>
          <p:spPr bwMode="auto">
            <a:xfrm>
              <a:off x="3604" y="2090"/>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72" name="Oval 42"/>
            <p:cNvSpPr>
              <a:spLocks noChangeArrowheads="1"/>
            </p:cNvSpPr>
            <p:nvPr/>
          </p:nvSpPr>
          <p:spPr bwMode="auto">
            <a:xfrm>
              <a:off x="3818" y="2308"/>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73" name="Oval 43"/>
            <p:cNvSpPr>
              <a:spLocks noChangeArrowheads="1"/>
            </p:cNvSpPr>
            <p:nvPr/>
          </p:nvSpPr>
          <p:spPr bwMode="auto">
            <a:xfrm>
              <a:off x="4036" y="2308"/>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74" name="Oval 44"/>
            <p:cNvSpPr>
              <a:spLocks noChangeArrowheads="1"/>
            </p:cNvSpPr>
            <p:nvPr/>
          </p:nvSpPr>
          <p:spPr bwMode="auto">
            <a:xfrm>
              <a:off x="3604" y="2308"/>
              <a:ext cx="214" cy="214"/>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75" name="Oval 45"/>
            <p:cNvSpPr>
              <a:spLocks noChangeArrowheads="1"/>
            </p:cNvSpPr>
            <p:nvPr/>
          </p:nvSpPr>
          <p:spPr bwMode="auto">
            <a:xfrm>
              <a:off x="3818" y="2522"/>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76" name="Oval 46"/>
            <p:cNvSpPr>
              <a:spLocks noChangeArrowheads="1"/>
            </p:cNvSpPr>
            <p:nvPr/>
          </p:nvSpPr>
          <p:spPr bwMode="auto">
            <a:xfrm>
              <a:off x="4036" y="2522"/>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77" name="Oval 47"/>
            <p:cNvSpPr>
              <a:spLocks noChangeArrowheads="1"/>
            </p:cNvSpPr>
            <p:nvPr/>
          </p:nvSpPr>
          <p:spPr bwMode="auto">
            <a:xfrm>
              <a:off x="3604" y="2522"/>
              <a:ext cx="214" cy="214"/>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78" name="Oval 48"/>
            <p:cNvSpPr>
              <a:spLocks noChangeArrowheads="1"/>
            </p:cNvSpPr>
            <p:nvPr/>
          </p:nvSpPr>
          <p:spPr bwMode="auto">
            <a:xfrm>
              <a:off x="4464" y="2090"/>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79" name="Oval 49"/>
            <p:cNvSpPr>
              <a:spLocks noChangeArrowheads="1"/>
            </p:cNvSpPr>
            <p:nvPr/>
          </p:nvSpPr>
          <p:spPr bwMode="auto">
            <a:xfrm>
              <a:off x="4250" y="2090"/>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80" name="Oval 50"/>
            <p:cNvSpPr>
              <a:spLocks noChangeArrowheads="1"/>
            </p:cNvSpPr>
            <p:nvPr/>
          </p:nvSpPr>
          <p:spPr bwMode="auto">
            <a:xfrm>
              <a:off x="4464" y="2308"/>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81" name="Oval 51"/>
            <p:cNvSpPr>
              <a:spLocks noChangeArrowheads="1"/>
            </p:cNvSpPr>
            <p:nvPr/>
          </p:nvSpPr>
          <p:spPr bwMode="auto">
            <a:xfrm>
              <a:off x="4250" y="2308"/>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82" name="Oval 52"/>
            <p:cNvSpPr>
              <a:spLocks noChangeArrowheads="1"/>
            </p:cNvSpPr>
            <p:nvPr/>
          </p:nvSpPr>
          <p:spPr bwMode="auto">
            <a:xfrm>
              <a:off x="4464" y="2522"/>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83" name="Oval 53"/>
            <p:cNvSpPr>
              <a:spLocks noChangeArrowheads="1"/>
            </p:cNvSpPr>
            <p:nvPr/>
          </p:nvSpPr>
          <p:spPr bwMode="auto">
            <a:xfrm>
              <a:off x="4250" y="2522"/>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84" name="Oval 54"/>
            <p:cNvSpPr>
              <a:spLocks noChangeArrowheads="1"/>
            </p:cNvSpPr>
            <p:nvPr/>
          </p:nvSpPr>
          <p:spPr bwMode="auto">
            <a:xfrm>
              <a:off x="3168" y="2736"/>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85" name="Oval 55"/>
            <p:cNvSpPr>
              <a:spLocks noChangeArrowheads="1"/>
            </p:cNvSpPr>
            <p:nvPr/>
          </p:nvSpPr>
          <p:spPr bwMode="auto">
            <a:xfrm>
              <a:off x="3386" y="2736"/>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86" name="Oval 56"/>
            <p:cNvSpPr>
              <a:spLocks noChangeArrowheads="1"/>
            </p:cNvSpPr>
            <p:nvPr/>
          </p:nvSpPr>
          <p:spPr bwMode="auto">
            <a:xfrm>
              <a:off x="2954" y="2736"/>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87" name="Oval 57"/>
            <p:cNvSpPr>
              <a:spLocks noChangeArrowheads="1"/>
            </p:cNvSpPr>
            <p:nvPr/>
          </p:nvSpPr>
          <p:spPr bwMode="auto">
            <a:xfrm>
              <a:off x="3818" y="2736"/>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88" name="Oval 58"/>
            <p:cNvSpPr>
              <a:spLocks noChangeArrowheads="1"/>
            </p:cNvSpPr>
            <p:nvPr/>
          </p:nvSpPr>
          <p:spPr bwMode="auto">
            <a:xfrm>
              <a:off x="4036" y="2736"/>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89" name="Oval 59"/>
            <p:cNvSpPr>
              <a:spLocks noChangeArrowheads="1"/>
            </p:cNvSpPr>
            <p:nvPr/>
          </p:nvSpPr>
          <p:spPr bwMode="auto">
            <a:xfrm>
              <a:off x="3604" y="2736"/>
              <a:ext cx="214"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90" name="Oval 60"/>
            <p:cNvSpPr>
              <a:spLocks noChangeArrowheads="1"/>
            </p:cNvSpPr>
            <p:nvPr/>
          </p:nvSpPr>
          <p:spPr bwMode="auto">
            <a:xfrm>
              <a:off x="4464" y="2736"/>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91" name="Oval 61"/>
            <p:cNvSpPr>
              <a:spLocks noChangeArrowheads="1"/>
            </p:cNvSpPr>
            <p:nvPr/>
          </p:nvSpPr>
          <p:spPr bwMode="auto">
            <a:xfrm>
              <a:off x="4250" y="2736"/>
              <a:ext cx="214"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grpSp>
      <p:grpSp>
        <p:nvGrpSpPr>
          <p:cNvPr id="384062" name="Group 62"/>
          <p:cNvGrpSpPr>
            <a:grpSpLocks/>
          </p:cNvGrpSpPr>
          <p:nvPr/>
        </p:nvGrpSpPr>
        <p:grpSpPr bwMode="auto">
          <a:xfrm>
            <a:off x="1619250" y="4581525"/>
            <a:ext cx="2133600" cy="1868488"/>
            <a:chOff x="1176" y="2784"/>
            <a:chExt cx="1512" cy="1177"/>
          </a:xfrm>
        </p:grpSpPr>
        <p:sp>
          <p:nvSpPr>
            <p:cNvPr id="136276" name="Oval 63"/>
            <p:cNvSpPr>
              <a:spLocks noChangeArrowheads="1"/>
            </p:cNvSpPr>
            <p:nvPr/>
          </p:nvSpPr>
          <p:spPr bwMode="auto">
            <a:xfrm>
              <a:off x="1364" y="2784"/>
              <a:ext cx="187"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77" name="Oval 64"/>
            <p:cNvSpPr>
              <a:spLocks noChangeArrowheads="1"/>
            </p:cNvSpPr>
            <p:nvPr/>
          </p:nvSpPr>
          <p:spPr bwMode="auto">
            <a:xfrm>
              <a:off x="1555" y="2784"/>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78" name="Oval 65"/>
            <p:cNvSpPr>
              <a:spLocks noChangeArrowheads="1"/>
            </p:cNvSpPr>
            <p:nvPr/>
          </p:nvSpPr>
          <p:spPr bwMode="auto">
            <a:xfrm>
              <a:off x="1176" y="2784"/>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79" name="Oval 66"/>
            <p:cNvSpPr>
              <a:spLocks noChangeArrowheads="1"/>
            </p:cNvSpPr>
            <p:nvPr/>
          </p:nvSpPr>
          <p:spPr bwMode="auto">
            <a:xfrm>
              <a:off x="1364" y="2954"/>
              <a:ext cx="187"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80" name="Oval 67"/>
            <p:cNvSpPr>
              <a:spLocks noChangeArrowheads="1"/>
            </p:cNvSpPr>
            <p:nvPr/>
          </p:nvSpPr>
          <p:spPr bwMode="auto">
            <a:xfrm>
              <a:off x="1555" y="2954"/>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81" name="Oval 68"/>
            <p:cNvSpPr>
              <a:spLocks noChangeArrowheads="1"/>
            </p:cNvSpPr>
            <p:nvPr/>
          </p:nvSpPr>
          <p:spPr bwMode="auto">
            <a:xfrm>
              <a:off x="1176" y="2954"/>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82" name="Oval 69"/>
            <p:cNvSpPr>
              <a:spLocks noChangeArrowheads="1"/>
            </p:cNvSpPr>
            <p:nvPr/>
          </p:nvSpPr>
          <p:spPr bwMode="auto">
            <a:xfrm>
              <a:off x="1364" y="3121"/>
              <a:ext cx="187"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83" name="Oval 70"/>
            <p:cNvSpPr>
              <a:spLocks noChangeArrowheads="1"/>
            </p:cNvSpPr>
            <p:nvPr/>
          </p:nvSpPr>
          <p:spPr bwMode="auto">
            <a:xfrm>
              <a:off x="1555" y="3121"/>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84" name="Oval 71"/>
            <p:cNvSpPr>
              <a:spLocks noChangeArrowheads="1"/>
            </p:cNvSpPr>
            <p:nvPr/>
          </p:nvSpPr>
          <p:spPr bwMode="auto">
            <a:xfrm>
              <a:off x="1176" y="3121"/>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85" name="Oval 72"/>
            <p:cNvSpPr>
              <a:spLocks noChangeArrowheads="1"/>
            </p:cNvSpPr>
            <p:nvPr/>
          </p:nvSpPr>
          <p:spPr bwMode="auto">
            <a:xfrm>
              <a:off x="1934" y="2784"/>
              <a:ext cx="187"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86" name="Oval 73"/>
            <p:cNvSpPr>
              <a:spLocks noChangeArrowheads="1"/>
            </p:cNvSpPr>
            <p:nvPr/>
          </p:nvSpPr>
          <p:spPr bwMode="auto">
            <a:xfrm>
              <a:off x="2125" y="2784"/>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87" name="Oval 74"/>
            <p:cNvSpPr>
              <a:spLocks noChangeArrowheads="1"/>
            </p:cNvSpPr>
            <p:nvPr/>
          </p:nvSpPr>
          <p:spPr bwMode="auto">
            <a:xfrm>
              <a:off x="1746" y="2784"/>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88" name="Oval 75"/>
            <p:cNvSpPr>
              <a:spLocks noChangeArrowheads="1"/>
            </p:cNvSpPr>
            <p:nvPr/>
          </p:nvSpPr>
          <p:spPr bwMode="auto">
            <a:xfrm>
              <a:off x="1934" y="2954"/>
              <a:ext cx="187"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89" name="Oval 76"/>
            <p:cNvSpPr>
              <a:spLocks noChangeArrowheads="1"/>
            </p:cNvSpPr>
            <p:nvPr/>
          </p:nvSpPr>
          <p:spPr bwMode="auto">
            <a:xfrm>
              <a:off x="2125" y="2954"/>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90" name="Oval 77"/>
            <p:cNvSpPr>
              <a:spLocks noChangeArrowheads="1"/>
            </p:cNvSpPr>
            <p:nvPr/>
          </p:nvSpPr>
          <p:spPr bwMode="auto">
            <a:xfrm>
              <a:off x="1746" y="2954"/>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91" name="Oval 78"/>
            <p:cNvSpPr>
              <a:spLocks noChangeArrowheads="1"/>
            </p:cNvSpPr>
            <p:nvPr/>
          </p:nvSpPr>
          <p:spPr bwMode="auto">
            <a:xfrm>
              <a:off x="1934" y="3121"/>
              <a:ext cx="187"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92" name="Oval 79"/>
            <p:cNvSpPr>
              <a:spLocks noChangeArrowheads="1"/>
            </p:cNvSpPr>
            <p:nvPr/>
          </p:nvSpPr>
          <p:spPr bwMode="auto">
            <a:xfrm>
              <a:off x="2125" y="3121"/>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93" name="Oval 80"/>
            <p:cNvSpPr>
              <a:spLocks noChangeArrowheads="1"/>
            </p:cNvSpPr>
            <p:nvPr/>
          </p:nvSpPr>
          <p:spPr bwMode="auto">
            <a:xfrm>
              <a:off x="1746" y="3121"/>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94" name="Oval 81"/>
            <p:cNvSpPr>
              <a:spLocks noChangeArrowheads="1"/>
            </p:cNvSpPr>
            <p:nvPr/>
          </p:nvSpPr>
          <p:spPr bwMode="auto">
            <a:xfrm>
              <a:off x="2500" y="2784"/>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95" name="Oval 82"/>
            <p:cNvSpPr>
              <a:spLocks noChangeArrowheads="1"/>
            </p:cNvSpPr>
            <p:nvPr/>
          </p:nvSpPr>
          <p:spPr bwMode="auto">
            <a:xfrm>
              <a:off x="2313" y="2784"/>
              <a:ext cx="187"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96" name="Oval 83"/>
            <p:cNvSpPr>
              <a:spLocks noChangeArrowheads="1"/>
            </p:cNvSpPr>
            <p:nvPr/>
          </p:nvSpPr>
          <p:spPr bwMode="auto">
            <a:xfrm>
              <a:off x="2500" y="2954"/>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97" name="Oval 84"/>
            <p:cNvSpPr>
              <a:spLocks noChangeArrowheads="1"/>
            </p:cNvSpPr>
            <p:nvPr/>
          </p:nvSpPr>
          <p:spPr bwMode="auto">
            <a:xfrm>
              <a:off x="2313" y="2954"/>
              <a:ext cx="187"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98" name="Oval 85"/>
            <p:cNvSpPr>
              <a:spLocks noChangeArrowheads="1"/>
            </p:cNvSpPr>
            <p:nvPr/>
          </p:nvSpPr>
          <p:spPr bwMode="auto">
            <a:xfrm>
              <a:off x="2500" y="3121"/>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99" name="Oval 86"/>
            <p:cNvSpPr>
              <a:spLocks noChangeArrowheads="1"/>
            </p:cNvSpPr>
            <p:nvPr/>
          </p:nvSpPr>
          <p:spPr bwMode="auto">
            <a:xfrm>
              <a:off x="2313" y="3121"/>
              <a:ext cx="187"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00" name="Oval 87"/>
            <p:cNvSpPr>
              <a:spLocks noChangeArrowheads="1"/>
            </p:cNvSpPr>
            <p:nvPr/>
          </p:nvSpPr>
          <p:spPr bwMode="auto">
            <a:xfrm>
              <a:off x="1364" y="3291"/>
              <a:ext cx="187"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01" name="Oval 88"/>
            <p:cNvSpPr>
              <a:spLocks noChangeArrowheads="1"/>
            </p:cNvSpPr>
            <p:nvPr/>
          </p:nvSpPr>
          <p:spPr bwMode="auto">
            <a:xfrm>
              <a:off x="1555" y="3291"/>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02" name="Oval 89"/>
            <p:cNvSpPr>
              <a:spLocks noChangeArrowheads="1"/>
            </p:cNvSpPr>
            <p:nvPr/>
          </p:nvSpPr>
          <p:spPr bwMode="auto">
            <a:xfrm>
              <a:off x="1176" y="3291"/>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03" name="Oval 90"/>
            <p:cNvSpPr>
              <a:spLocks noChangeArrowheads="1"/>
            </p:cNvSpPr>
            <p:nvPr/>
          </p:nvSpPr>
          <p:spPr bwMode="auto">
            <a:xfrm>
              <a:off x="1364" y="3461"/>
              <a:ext cx="187" cy="166"/>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04" name="Oval 91"/>
            <p:cNvSpPr>
              <a:spLocks noChangeArrowheads="1"/>
            </p:cNvSpPr>
            <p:nvPr/>
          </p:nvSpPr>
          <p:spPr bwMode="auto">
            <a:xfrm>
              <a:off x="1555" y="3461"/>
              <a:ext cx="188" cy="166"/>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05" name="Oval 92"/>
            <p:cNvSpPr>
              <a:spLocks noChangeArrowheads="1"/>
            </p:cNvSpPr>
            <p:nvPr/>
          </p:nvSpPr>
          <p:spPr bwMode="auto">
            <a:xfrm>
              <a:off x="1176" y="3461"/>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06" name="Oval 93"/>
            <p:cNvSpPr>
              <a:spLocks noChangeArrowheads="1"/>
            </p:cNvSpPr>
            <p:nvPr/>
          </p:nvSpPr>
          <p:spPr bwMode="auto">
            <a:xfrm>
              <a:off x="1364" y="3627"/>
              <a:ext cx="187" cy="167"/>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07" name="Oval 94"/>
            <p:cNvSpPr>
              <a:spLocks noChangeArrowheads="1"/>
            </p:cNvSpPr>
            <p:nvPr/>
          </p:nvSpPr>
          <p:spPr bwMode="auto">
            <a:xfrm>
              <a:off x="1555" y="3627"/>
              <a:ext cx="188" cy="167"/>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08" name="Oval 95"/>
            <p:cNvSpPr>
              <a:spLocks noChangeArrowheads="1"/>
            </p:cNvSpPr>
            <p:nvPr/>
          </p:nvSpPr>
          <p:spPr bwMode="auto">
            <a:xfrm>
              <a:off x="1176" y="3627"/>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09" name="Oval 96"/>
            <p:cNvSpPr>
              <a:spLocks noChangeArrowheads="1"/>
            </p:cNvSpPr>
            <p:nvPr/>
          </p:nvSpPr>
          <p:spPr bwMode="auto">
            <a:xfrm>
              <a:off x="1934" y="3291"/>
              <a:ext cx="187" cy="166"/>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10" name="Oval 97"/>
            <p:cNvSpPr>
              <a:spLocks noChangeArrowheads="1"/>
            </p:cNvSpPr>
            <p:nvPr/>
          </p:nvSpPr>
          <p:spPr bwMode="auto">
            <a:xfrm>
              <a:off x="2125" y="3291"/>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11" name="Oval 98"/>
            <p:cNvSpPr>
              <a:spLocks noChangeArrowheads="1"/>
            </p:cNvSpPr>
            <p:nvPr/>
          </p:nvSpPr>
          <p:spPr bwMode="auto">
            <a:xfrm>
              <a:off x="1746" y="3291"/>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12" name="Oval 99"/>
            <p:cNvSpPr>
              <a:spLocks noChangeArrowheads="1"/>
            </p:cNvSpPr>
            <p:nvPr/>
          </p:nvSpPr>
          <p:spPr bwMode="auto">
            <a:xfrm>
              <a:off x="1934" y="3461"/>
              <a:ext cx="187"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13" name="Oval 100"/>
            <p:cNvSpPr>
              <a:spLocks noChangeArrowheads="1"/>
            </p:cNvSpPr>
            <p:nvPr/>
          </p:nvSpPr>
          <p:spPr bwMode="auto">
            <a:xfrm>
              <a:off x="2125" y="3461"/>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14" name="Oval 101"/>
            <p:cNvSpPr>
              <a:spLocks noChangeArrowheads="1"/>
            </p:cNvSpPr>
            <p:nvPr/>
          </p:nvSpPr>
          <p:spPr bwMode="auto">
            <a:xfrm>
              <a:off x="1746" y="3461"/>
              <a:ext cx="188" cy="166"/>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15" name="Oval 102"/>
            <p:cNvSpPr>
              <a:spLocks noChangeArrowheads="1"/>
            </p:cNvSpPr>
            <p:nvPr/>
          </p:nvSpPr>
          <p:spPr bwMode="auto">
            <a:xfrm>
              <a:off x="1934" y="3627"/>
              <a:ext cx="187"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16" name="Oval 103"/>
            <p:cNvSpPr>
              <a:spLocks noChangeArrowheads="1"/>
            </p:cNvSpPr>
            <p:nvPr/>
          </p:nvSpPr>
          <p:spPr bwMode="auto">
            <a:xfrm>
              <a:off x="2125" y="3627"/>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17" name="Oval 104"/>
            <p:cNvSpPr>
              <a:spLocks noChangeArrowheads="1"/>
            </p:cNvSpPr>
            <p:nvPr/>
          </p:nvSpPr>
          <p:spPr bwMode="auto">
            <a:xfrm>
              <a:off x="1746" y="3627"/>
              <a:ext cx="188" cy="167"/>
            </a:xfrm>
            <a:prstGeom prst="ellipse">
              <a:avLst/>
            </a:prstGeom>
            <a:solidFill>
              <a:srgbClr val="00CCFF"/>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18" name="Oval 105"/>
            <p:cNvSpPr>
              <a:spLocks noChangeArrowheads="1"/>
            </p:cNvSpPr>
            <p:nvPr/>
          </p:nvSpPr>
          <p:spPr bwMode="auto">
            <a:xfrm>
              <a:off x="2500" y="3291"/>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19" name="Oval 106"/>
            <p:cNvSpPr>
              <a:spLocks noChangeArrowheads="1"/>
            </p:cNvSpPr>
            <p:nvPr/>
          </p:nvSpPr>
          <p:spPr bwMode="auto">
            <a:xfrm>
              <a:off x="2313" y="3291"/>
              <a:ext cx="187"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20" name="Oval 107"/>
            <p:cNvSpPr>
              <a:spLocks noChangeArrowheads="1"/>
            </p:cNvSpPr>
            <p:nvPr/>
          </p:nvSpPr>
          <p:spPr bwMode="auto">
            <a:xfrm>
              <a:off x="2500" y="3461"/>
              <a:ext cx="188" cy="166"/>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21" name="Oval 108"/>
            <p:cNvSpPr>
              <a:spLocks noChangeArrowheads="1"/>
            </p:cNvSpPr>
            <p:nvPr/>
          </p:nvSpPr>
          <p:spPr bwMode="auto">
            <a:xfrm>
              <a:off x="2313" y="3461"/>
              <a:ext cx="187" cy="166"/>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22" name="Oval 109"/>
            <p:cNvSpPr>
              <a:spLocks noChangeArrowheads="1"/>
            </p:cNvSpPr>
            <p:nvPr/>
          </p:nvSpPr>
          <p:spPr bwMode="auto">
            <a:xfrm>
              <a:off x="2500" y="3627"/>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23" name="Oval 110"/>
            <p:cNvSpPr>
              <a:spLocks noChangeArrowheads="1"/>
            </p:cNvSpPr>
            <p:nvPr/>
          </p:nvSpPr>
          <p:spPr bwMode="auto">
            <a:xfrm>
              <a:off x="2313" y="3627"/>
              <a:ext cx="187"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24" name="Oval 111"/>
            <p:cNvSpPr>
              <a:spLocks noChangeArrowheads="1"/>
            </p:cNvSpPr>
            <p:nvPr/>
          </p:nvSpPr>
          <p:spPr bwMode="auto">
            <a:xfrm>
              <a:off x="1364" y="3794"/>
              <a:ext cx="187"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25" name="Oval 112"/>
            <p:cNvSpPr>
              <a:spLocks noChangeArrowheads="1"/>
            </p:cNvSpPr>
            <p:nvPr/>
          </p:nvSpPr>
          <p:spPr bwMode="auto">
            <a:xfrm>
              <a:off x="1555" y="3794"/>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26" name="Oval 113"/>
            <p:cNvSpPr>
              <a:spLocks noChangeArrowheads="1"/>
            </p:cNvSpPr>
            <p:nvPr/>
          </p:nvSpPr>
          <p:spPr bwMode="auto">
            <a:xfrm>
              <a:off x="1176" y="3794"/>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27" name="Oval 114"/>
            <p:cNvSpPr>
              <a:spLocks noChangeArrowheads="1"/>
            </p:cNvSpPr>
            <p:nvPr/>
          </p:nvSpPr>
          <p:spPr bwMode="auto">
            <a:xfrm>
              <a:off x="1934" y="3794"/>
              <a:ext cx="187"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28" name="Oval 115"/>
            <p:cNvSpPr>
              <a:spLocks noChangeArrowheads="1"/>
            </p:cNvSpPr>
            <p:nvPr/>
          </p:nvSpPr>
          <p:spPr bwMode="auto">
            <a:xfrm>
              <a:off x="2125" y="3794"/>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29" name="Oval 116"/>
            <p:cNvSpPr>
              <a:spLocks noChangeArrowheads="1"/>
            </p:cNvSpPr>
            <p:nvPr/>
          </p:nvSpPr>
          <p:spPr bwMode="auto">
            <a:xfrm>
              <a:off x="1746" y="3794"/>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30" name="Oval 117"/>
            <p:cNvSpPr>
              <a:spLocks noChangeArrowheads="1"/>
            </p:cNvSpPr>
            <p:nvPr/>
          </p:nvSpPr>
          <p:spPr bwMode="auto">
            <a:xfrm>
              <a:off x="2500" y="3794"/>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31" name="Oval 118"/>
            <p:cNvSpPr>
              <a:spLocks noChangeArrowheads="1"/>
            </p:cNvSpPr>
            <p:nvPr/>
          </p:nvSpPr>
          <p:spPr bwMode="auto">
            <a:xfrm>
              <a:off x="2313" y="3794"/>
              <a:ext cx="187"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332" name="Line 119"/>
            <p:cNvSpPr>
              <a:spLocks noChangeShapeType="1"/>
            </p:cNvSpPr>
            <p:nvPr/>
          </p:nvSpPr>
          <p:spPr bwMode="auto">
            <a:xfrm>
              <a:off x="1869" y="3549"/>
              <a:ext cx="168" cy="0"/>
            </a:xfrm>
            <a:prstGeom prst="line">
              <a:avLst/>
            </a:prstGeom>
            <a:noFill/>
            <a:ln w="38100">
              <a:solidFill>
                <a:srgbClr val="FF0066"/>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CCCCFF"/>
                </a:solidFill>
                <a:effectLst/>
                <a:uLnTx/>
                <a:uFillTx/>
                <a:latin typeface="Arial" charset="0"/>
                <a:ea typeface="+mn-ea"/>
                <a:cs typeface="+mn-cs"/>
              </a:endParaRPr>
            </a:p>
          </p:txBody>
        </p:sp>
        <p:sp>
          <p:nvSpPr>
            <p:cNvPr id="136333" name="Line 120"/>
            <p:cNvSpPr>
              <a:spLocks noChangeShapeType="1"/>
            </p:cNvSpPr>
            <p:nvPr/>
          </p:nvSpPr>
          <p:spPr bwMode="auto">
            <a:xfrm>
              <a:off x="1658" y="3549"/>
              <a:ext cx="169" cy="0"/>
            </a:xfrm>
            <a:prstGeom prst="line">
              <a:avLst/>
            </a:prstGeom>
            <a:noFill/>
            <a:ln w="38100">
              <a:solidFill>
                <a:srgbClr val="FF0066"/>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CCCCFF"/>
                </a:solidFill>
                <a:effectLst/>
                <a:uLnTx/>
                <a:uFillTx/>
                <a:latin typeface="Arial" charset="0"/>
                <a:ea typeface="+mn-ea"/>
                <a:cs typeface="+mn-cs"/>
              </a:endParaRPr>
            </a:p>
          </p:txBody>
        </p:sp>
        <p:sp>
          <p:nvSpPr>
            <p:cNvPr id="136334" name="Line 121"/>
            <p:cNvSpPr>
              <a:spLocks noChangeShapeType="1"/>
            </p:cNvSpPr>
            <p:nvPr/>
          </p:nvSpPr>
          <p:spPr bwMode="auto">
            <a:xfrm rot="-5400000">
              <a:off x="1773" y="3662"/>
              <a:ext cx="150" cy="0"/>
            </a:xfrm>
            <a:prstGeom prst="line">
              <a:avLst/>
            </a:prstGeom>
            <a:noFill/>
            <a:ln w="38100">
              <a:solidFill>
                <a:srgbClr val="FF0066"/>
              </a:solidFill>
              <a:round/>
              <a:headEnd type="triangle" w="med" len="me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CCCCFF"/>
                </a:solidFill>
                <a:effectLst/>
                <a:uLnTx/>
                <a:uFillTx/>
                <a:latin typeface="Arial" charset="0"/>
                <a:ea typeface="+mn-ea"/>
                <a:cs typeface="+mn-cs"/>
              </a:endParaRPr>
            </a:p>
          </p:txBody>
        </p:sp>
        <p:sp>
          <p:nvSpPr>
            <p:cNvPr id="136335" name="Line 122"/>
            <p:cNvSpPr>
              <a:spLocks noChangeShapeType="1"/>
            </p:cNvSpPr>
            <p:nvPr/>
          </p:nvSpPr>
          <p:spPr bwMode="auto">
            <a:xfrm rot="-5400000">
              <a:off x="1778" y="3437"/>
              <a:ext cx="150" cy="0"/>
            </a:xfrm>
            <a:prstGeom prst="line">
              <a:avLst/>
            </a:prstGeom>
            <a:noFill/>
            <a:ln w="38100">
              <a:solidFill>
                <a:srgbClr val="FF0066"/>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srgbClr val="CCCCFF"/>
                </a:solidFill>
                <a:effectLst/>
                <a:uLnTx/>
                <a:uFillTx/>
                <a:latin typeface="Arial" charset="0"/>
                <a:ea typeface="+mn-ea"/>
                <a:cs typeface="+mn-cs"/>
              </a:endParaRPr>
            </a:p>
          </p:txBody>
        </p:sp>
      </p:grpSp>
      <p:grpSp>
        <p:nvGrpSpPr>
          <p:cNvPr id="136199" name="Group 123"/>
          <p:cNvGrpSpPr>
            <a:grpSpLocks/>
          </p:cNvGrpSpPr>
          <p:nvPr/>
        </p:nvGrpSpPr>
        <p:grpSpPr bwMode="auto">
          <a:xfrm>
            <a:off x="1323975" y="1676400"/>
            <a:ext cx="3857625" cy="1868488"/>
            <a:chOff x="938" y="1415"/>
            <a:chExt cx="2734" cy="1177"/>
          </a:xfrm>
        </p:grpSpPr>
        <p:grpSp>
          <p:nvGrpSpPr>
            <p:cNvPr id="136217" name="Group 124"/>
            <p:cNvGrpSpPr>
              <a:grpSpLocks/>
            </p:cNvGrpSpPr>
            <p:nvPr/>
          </p:nvGrpSpPr>
          <p:grpSpPr bwMode="auto">
            <a:xfrm>
              <a:off x="2160" y="1415"/>
              <a:ext cx="1512" cy="1177"/>
              <a:chOff x="2160" y="2832"/>
              <a:chExt cx="1512" cy="1177"/>
            </a:xfrm>
          </p:grpSpPr>
          <p:sp>
            <p:nvSpPr>
              <p:cNvPr id="136220" name="Oval 125"/>
              <p:cNvSpPr>
                <a:spLocks noChangeArrowheads="1"/>
              </p:cNvSpPr>
              <p:nvPr/>
            </p:nvSpPr>
            <p:spPr bwMode="auto">
              <a:xfrm>
                <a:off x="2348" y="2832"/>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21" name="Oval 126"/>
              <p:cNvSpPr>
                <a:spLocks noChangeArrowheads="1"/>
              </p:cNvSpPr>
              <p:nvPr/>
            </p:nvSpPr>
            <p:spPr bwMode="auto">
              <a:xfrm>
                <a:off x="2539" y="2832"/>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22" name="Oval 127"/>
              <p:cNvSpPr>
                <a:spLocks noChangeArrowheads="1"/>
              </p:cNvSpPr>
              <p:nvPr/>
            </p:nvSpPr>
            <p:spPr bwMode="auto">
              <a:xfrm>
                <a:off x="2160" y="2832"/>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23" name="Oval 128"/>
              <p:cNvSpPr>
                <a:spLocks noChangeArrowheads="1"/>
              </p:cNvSpPr>
              <p:nvPr/>
            </p:nvSpPr>
            <p:spPr bwMode="auto">
              <a:xfrm>
                <a:off x="2348" y="3002"/>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24" name="Oval 129"/>
              <p:cNvSpPr>
                <a:spLocks noChangeArrowheads="1"/>
              </p:cNvSpPr>
              <p:nvPr/>
            </p:nvSpPr>
            <p:spPr bwMode="auto">
              <a:xfrm>
                <a:off x="2539" y="3002"/>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25" name="Oval 130"/>
              <p:cNvSpPr>
                <a:spLocks noChangeArrowheads="1"/>
              </p:cNvSpPr>
              <p:nvPr/>
            </p:nvSpPr>
            <p:spPr bwMode="auto">
              <a:xfrm>
                <a:off x="2160" y="3002"/>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26" name="Oval 131"/>
              <p:cNvSpPr>
                <a:spLocks noChangeArrowheads="1"/>
              </p:cNvSpPr>
              <p:nvPr/>
            </p:nvSpPr>
            <p:spPr bwMode="auto">
              <a:xfrm>
                <a:off x="2348" y="3169"/>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27" name="Oval 132"/>
              <p:cNvSpPr>
                <a:spLocks noChangeArrowheads="1"/>
              </p:cNvSpPr>
              <p:nvPr/>
            </p:nvSpPr>
            <p:spPr bwMode="auto">
              <a:xfrm>
                <a:off x="2539" y="3169"/>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28" name="Oval 133"/>
              <p:cNvSpPr>
                <a:spLocks noChangeArrowheads="1"/>
              </p:cNvSpPr>
              <p:nvPr/>
            </p:nvSpPr>
            <p:spPr bwMode="auto">
              <a:xfrm>
                <a:off x="2160" y="3169"/>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29" name="Oval 134"/>
              <p:cNvSpPr>
                <a:spLocks noChangeArrowheads="1"/>
              </p:cNvSpPr>
              <p:nvPr/>
            </p:nvSpPr>
            <p:spPr bwMode="auto">
              <a:xfrm>
                <a:off x="2918" y="2832"/>
                <a:ext cx="187"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30" name="Oval 135"/>
              <p:cNvSpPr>
                <a:spLocks noChangeArrowheads="1"/>
              </p:cNvSpPr>
              <p:nvPr/>
            </p:nvSpPr>
            <p:spPr bwMode="auto">
              <a:xfrm>
                <a:off x="3110" y="2832"/>
                <a:ext cx="186"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31" name="Oval 136"/>
              <p:cNvSpPr>
                <a:spLocks noChangeArrowheads="1"/>
              </p:cNvSpPr>
              <p:nvPr/>
            </p:nvSpPr>
            <p:spPr bwMode="auto">
              <a:xfrm>
                <a:off x="2730" y="2832"/>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32" name="Oval 137"/>
              <p:cNvSpPr>
                <a:spLocks noChangeArrowheads="1"/>
              </p:cNvSpPr>
              <p:nvPr/>
            </p:nvSpPr>
            <p:spPr bwMode="auto">
              <a:xfrm>
                <a:off x="2918" y="3002"/>
                <a:ext cx="187"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33" name="Oval 138"/>
              <p:cNvSpPr>
                <a:spLocks noChangeArrowheads="1"/>
              </p:cNvSpPr>
              <p:nvPr/>
            </p:nvSpPr>
            <p:spPr bwMode="auto">
              <a:xfrm>
                <a:off x="3110" y="3002"/>
                <a:ext cx="186"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34" name="Oval 139"/>
              <p:cNvSpPr>
                <a:spLocks noChangeArrowheads="1"/>
              </p:cNvSpPr>
              <p:nvPr/>
            </p:nvSpPr>
            <p:spPr bwMode="auto">
              <a:xfrm>
                <a:off x="2730" y="3002"/>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35" name="Oval 140"/>
              <p:cNvSpPr>
                <a:spLocks noChangeArrowheads="1"/>
              </p:cNvSpPr>
              <p:nvPr/>
            </p:nvSpPr>
            <p:spPr bwMode="auto">
              <a:xfrm>
                <a:off x="2918" y="3169"/>
                <a:ext cx="187"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36" name="Oval 141"/>
              <p:cNvSpPr>
                <a:spLocks noChangeArrowheads="1"/>
              </p:cNvSpPr>
              <p:nvPr/>
            </p:nvSpPr>
            <p:spPr bwMode="auto">
              <a:xfrm>
                <a:off x="3110" y="3169"/>
                <a:ext cx="186"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37" name="Oval 142"/>
              <p:cNvSpPr>
                <a:spLocks noChangeArrowheads="1"/>
              </p:cNvSpPr>
              <p:nvPr/>
            </p:nvSpPr>
            <p:spPr bwMode="auto">
              <a:xfrm>
                <a:off x="2730" y="3169"/>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38" name="Oval 143"/>
              <p:cNvSpPr>
                <a:spLocks noChangeArrowheads="1"/>
              </p:cNvSpPr>
              <p:nvPr/>
            </p:nvSpPr>
            <p:spPr bwMode="auto">
              <a:xfrm>
                <a:off x="3484" y="2832"/>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39" name="Oval 144"/>
              <p:cNvSpPr>
                <a:spLocks noChangeArrowheads="1"/>
              </p:cNvSpPr>
              <p:nvPr/>
            </p:nvSpPr>
            <p:spPr bwMode="auto">
              <a:xfrm>
                <a:off x="3296" y="2832"/>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40" name="Oval 145"/>
              <p:cNvSpPr>
                <a:spLocks noChangeArrowheads="1"/>
              </p:cNvSpPr>
              <p:nvPr/>
            </p:nvSpPr>
            <p:spPr bwMode="auto">
              <a:xfrm>
                <a:off x="3484" y="3002"/>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41" name="Oval 146"/>
              <p:cNvSpPr>
                <a:spLocks noChangeArrowheads="1"/>
              </p:cNvSpPr>
              <p:nvPr/>
            </p:nvSpPr>
            <p:spPr bwMode="auto">
              <a:xfrm>
                <a:off x="3296" y="3002"/>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42" name="Oval 147"/>
              <p:cNvSpPr>
                <a:spLocks noChangeArrowheads="1"/>
              </p:cNvSpPr>
              <p:nvPr/>
            </p:nvSpPr>
            <p:spPr bwMode="auto">
              <a:xfrm>
                <a:off x="3484" y="3169"/>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43" name="Oval 148"/>
              <p:cNvSpPr>
                <a:spLocks noChangeArrowheads="1"/>
              </p:cNvSpPr>
              <p:nvPr/>
            </p:nvSpPr>
            <p:spPr bwMode="auto">
              <a:xfrm>
                <a:off x="3296" y="3169"/>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44" name="Oval 149"/>
              <p:cNvSpPr>
                <a:spLocks noChangeArrowheads="1"/>
              </p:cNvSpPr>
              <p:nvPr/>
            </p:nvSpPr>
            <p:spPr bwMode="auto">
              <a:xfrm>
                <a:off x="2348" y="3339"/>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45" name="Oval 150"/>
              <p:cNvSpPr>
                <a:spLocks noChangeArrowheads="1"/>
              </p:cNvSpPr>
              <p:nvPr/>
            </p:nvSpPr>
            <p:spPr bwMode="auto">
              <a:xfrm>
                <a:off x="2539" y="3339"/>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46" name="Oval 151"/>
              <p:cNvSpPr>
                <a:spLocks noChangeArrowheads="1"/>
              </p:cNvSpPr>
              <p:nvPr/>
            </p:nvSpPr>
            <p:spPr bwMode="auto">
              <a:xfrm>
                <a:off x="2160" y="3339"/>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47" name="Oval 152"/>
              <p:cNvSpPr>
                <a:spLocks noChangeArrowheads="1"/>
              </p:cNvSpPr>
              <p:nvPr/>
            </p:nvSpPr>
            <p:spPr bwMode="auto">
              <a:xfrm>
                <a:off x="2348" y="3509"/>
                <a:ext cx="188" cy="166"/>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48" name="Oval 153"/>
              <p:cNvSpPr>
                <a:spLocks noChangeArrowheads="1"/>
              </p:cNvSpPr>
              <p:nvPr/>
            </p:nvSpPr>
            <p:spPr bwMode="auto">
              <a:xfrm>
                <a:off x="2539" y="3509"/>
                <a:ext cx="188" cy="166"/>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49" name="Oval 154"/>
              <p:cNvSpPr>
                <a:spLocks noChangeArrowheads="1"/>
              </p:cNvSpPr>
              <p:nvPr/>
            </p:nvSpPr>
            <p:spPr bwMode="auto">
              <a:xfrm>
                <a:off x="2160" y="3509"/>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50" name="Oval 155"/>
              <p:cNvSpPr>
                <a:spLocks noChangeArrowheads="1"/>
              </p:cNvSpPr>
              <p:nvPr/>
            </p:nvSpPr>
            <p:spPr bwMode="auto">
              <a:xfrm>
                <a:off x="2348" y="3675"/>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51" name="Oval 156"/>
              <p:cNvSpPr>
                <a:spLocks noChangeArrowheads="1"/>
              </p:cNvSpPr>
              <p:nvPr/>
            </p:nvSpPr>
            <p:spPr bwMode="auto">
              <a:xfrm>
                <a:off x="2539" y="3675"/>
                <a:ext cx="188" cy="167"/>
              </a:xfrm>
              <a:prstGeom prst="ellipse">
                <a:avLst/>
              </a:prstGeom>
              <a:solidFill>
                <a:srgbClr val="FF66CC"/>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52" name="Oval 157"/>
              <p:cNvSpPr>
                <a:spLocks noChangeArrowheads="1"/>
              </p:cNvSpPr>
              <p:nvPr/>
            </p:nvSpPr>
            <p:spPr bwMode="auto">
              <a:xfrm>
                <a:off x="2160" y="3675"/>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53" name="Oval 158"/>
              <p:cNvSpPr>
                <a:spLocks noChangeArrowheads="1"/>
              </p:cNvSpPr>
              <p:nvPr/>
            </p:nvSpPr>
            <p:spPr bwMode="auto">
              <a:xfrm>
                <a:off x="2918" y="3339"/>
                <a:ext cx="187" cy="166"/>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54" name="Oval 159"/>
              <p:cNvSpPr>
                <a:spLocks noChangeArrowheads="1"/>
              </p:cNvSpPr>
              <p:nvPr/>
            </p:nvSpPr>
            <p:spPr bwMode="auto">
              <a:xfrm>
                <a:off x="3110" y="3339"/>
                <a:ext cx="186"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55" name="Oval 160"/>
              <p:cNvSpPr>
                <a:spLocks noChangeArrowheads="1"/>
              </p:cNvSpPr>
              <p:nvPr/>
            </p:nvSpPr>
            <p:spPr bwMode="auto">
              <a:xfrm>
                <a:off x="2730" y="3339"/>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56" name="Oval 161"/>
              <p:cNvSpPr>
                <a:spLocks noChangeArrowheads="1"/>
              </p:cNvSpPr>
              <p:nvPr/>
            </p:nvSpPr>
            <p:spPr bwMode="auto">
              <a:xfrm>
                <a:off x="2918" y="3509"/>
                <a:ext cx="187"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57" name="Oval 162"/>
              <p:cNvSpPr>
                <a:spLocks noChangeArrowheads="1"/>
              </p:cNvSpPr>
              <p:nvPr/>
            </p:nvSpPr>
            <p:spPr bwMode="auto">
              <a:xfrm>
                <a:off x="3110" y="3509"/>
                <a:ext cx="186"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58" name="Oval 163"/>
              <p:cNvSpPr>
                <a:spLocks noChangeArrowheads="1"/>
              </p:cNvSpPr>
              <p:nvPr/>
            </p:nvSpPr>
            <p:spPr bwMode="auto">
              <a:xfrm>
                <a:off x="2730" y="3509"/>
                <a:ext cx="188" cy="166"/>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59" name="Oval 164"/>
              <p:cNvSpPr>
                <a:spLocks noChangeArrowheads="1"/>
              </p:cNvSpPr>
              <p:nvPr/>
            </p:nvSpPr>
            <p:spPr bwMode="auto">
              <a:xfrm>
                <a:off x="2918" y="3675"/>
                <a:ext cx="187"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60" name="Oval 165"/>
              <p:cNvSpPr>
                <a:spLocks noChangeArrowheads="1"/>
              </p:cNvSpPr>
              <p:nvPr/>
            </p:nvSpPr>
            <p:spPr bwMode="auto">
              <a:xfrm>
                <a:off x="3110" y="3675"/>
                <a:ext cx="186"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61" name="Oval 166"/>
              <p:cNvSpPr>
                <a:spLocks noChangeArrowheads="1"/>
              </p:cNvSpPr>
              <p:nvPr/>
            </p:nvSpPr>
            <p:spPr bwMode="auto">
              <a:xfrm>
                <a:off x="2730" y="3675"/>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62" name="Oval 167"/>
              <p:cNvSpPr>
                <a:spLocks noChangeArrowheads="1"/>
              </p:cNvSpPr>
              <p:nvPr/>
            </p:nvSpPr>
            <p:spPr bwMode="auto">
              <a:xfrm>
                <a:off x="3484" y="3339"/>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63" name="Oval 168"/>
              <p:cNvSpPr>
                <a:spLocks noChangeArrowheads="1"/>
              </p:cNvSpPr>
              <p:nvPr/>
            </p:nvSpPr>
            <p:spPr bwMode="auto">
              <a:xfrm>
                <a:off x="3296" y="3339"/>
                <a:ext cx="188" cy="166"/>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64" name="Oval 169"/>
              <p:cNvSpPr>
                <a:spLocks noChangeArrowheads="1"/>
              </p:cNvSpPr>
              <p:nvPr/>
            </p:nvSpPr>
            <p:spPr bwMode="auto">
              <a:xfrm>
                <a:off x="3484" y="3509"/>
                <a:ext cx="188" cy="166"/>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65" name="Oval 170"/>
              <p:cNvSpPr>
                <a:spLocks noChangeArrowheads="1"/>
              </p:cNvSpPr>
              <p:nvPr/>
            </p:nvSpPr>
            <p:spPr bwMode="auto">
              <a:xfrm>
                <a:off x="3296" y="3509"/>
                <a:ext cx="188" cy="166"/>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66" name="Oval 171"/>
              <p:cNvSpPr>
                <a:spLocks noChangeArrowheads="1"/>
              </p:cNvSpPr>
              <p:nvPr/>
            </p:nvSpPr>
            <p:spPr bwMode="auto">
              <a:xfrm>
                <a:off x="3484" y="3675"/>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67" name="Oval 172"/>
              <p:cNvSpPr>
                <a:spLocks noChangeArrowheads="1"/>
              </p:cNvSpPr>
              <p:nvPr/>
            </p:nvSpPr>
            <p:spPr bwMode="auto">
              <a:xfrm>
                <a:off x="3296" y="3675"/>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68" name="Oval 173"/>
              <p:cNvSpPr>
                <a:spLocks noChangeArrowheads="1"/>
              </p:cNvSpPr>
              <p:nvPr/>
            </p:nvSpPr>
            <p:spPr bwMode="auto">
              <a:xfrm>
                <a:off x="2348" y="3842"/>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69" name="Oval 174"/>
              <p:cNvSpPr>
                <a:spLocks noChangeArrowheads="1"/>
              </p:cNvSpPr>
              <p:nvPr/>
            </p:nvSpPr>
            <p:spPr bwMode="auto">
              <a:xfrm>
                <a:off x="2539" y="3842"/>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70" name="Oval 175"/>
              <p:cNvSpPr>
                <a:spLocks noChangeArrowheads="1"/>
              </p:cNvSpPr>
              <p:nvPr/>
            </p:nvSpPr>
            <p:spPr bwMode="auto">
              <a:xfrm>
                <a:off x="2160" y="3842"/>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71" name="Oval 176"/>
              <p:cNvSpPr>
                <a:spLocks noChangeArrowheads="1"/>
              </p:cNvSpPr>
              <p:nvPr/>
            </p:nvSpPr>
            <p:spPr bwMode="auto">
              <a:xfrm>
                <a:off x="2918" y="3842"/>
                <a:ext cx="187"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72" name="Oval 177"/>
              <p:cNvSpPr>
                <a:spLocks noChangeArrowheads="1"/>
              </p:cNvSpPr>
              <p:nvPr/>
            </p:nvSpPr>
            <p:spPr bwMode="auto">
              <a:xfrm>
                <a:off x="3110" y="3842"/>
                <a:ext cx="186"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73" name="Oval 178"/>
              <p:cNvSpPr>
                <a:spLocks noChangeArrowheads="1"/>
              </p:cNvSpPr>
              <p:nvPr/>
            </p:nvSpPr>
            <p:spPr bwMode="auto">
              <a:xfrm>
                <a:off x="2730" y="3842"/>
                <a:ext cx="188" cy="167"/>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74" name="Oval 179"/>
              <p:cNvSpPr>
                <a:spLocks noChangeArrowheads="1"/>
              </p:cNvSpPr>
              <p:nvPr/>
            </p:nvSpPr>
            <p:spPr bwMode="auto">
              <a:xfrm>
                <a:off x="3484" y="3842"/>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75" name="Oval 180"/>
              <p:cNvSpPr>
                <a:spLocks noChangeArrowheads="1"/>
              </p:cNvSpPr>
              <p:nvPr/>
            </p:nvSpPr>
            <p:spPr bwMode="auto">
              <a:xfrm>
                <a:off x="3296" y="3842"/>
                <a:ext cx="188" cy="167"/>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grpSp>
        <p:sp>
          <p:nvSpPr>
            <p:cNvPr id="136218" name="Text Box 181"/>
            <p:cNvSpPr txBox="1">
              <a:spLocks noChangeArrowheads="1"/>
            </p:cNvSpPr>
            <p:nvPr/>
          </p:nvSpPr>
          <p:spPr bwMode="auto">
            <a:xfrm>
              <a:off x="938" y="2183"/>
              <a:ext cx="83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1" hangingPunct="1">
                <a:lnSpc>
                  <a:spcPct val="100000"/>
                </a:lnSpc>
                <a:spcBef>
                  <a:spcPct val="20000"/>
                </a:spcBef>
                <a:spcAft>
                  <a:spcPct val="0"/>
                </a:spcAft>
                <a:buClr>
                  <a:srgbClr val="3366CC"/>
                </a:buClr>
                <a:buSzPct val="75000"/>
                <a:buFont typeface="Monotype Sorts"/>
                <a:buChar char="l"/>
                <a:tabLst/>
                <a:defRPr/>
              </a:pPr>
              <a:r>
                <a:rPr kumimoji="1" lang="tr-TR" altLang="ko-KR" sz="2400" b="0" i="1" u="none" strike="noStrike" kern="1200" cap="none" spc="0" normalizeH="0" baseline="-25000" noProof="0">
                  <a:ln>
                    <a:noFill/>
                  </a:ln>
                  <a:solidFill>
                    <a:srgbClr val="0B0506"/>
                  </a:solidFill>
                  <a:effectLst/>
                  <a:uLnTx/>
                  <a:uFillTx/>
                  <a:latin typeface="Arial" panose="020B0604020202020204" pitchFamily="34" charset="0"/>
                  <a:ea typeface="Batang" panose="02030600000101010101" pitchFamily="18" charset="-127"/>
                  <a:cs typeface="+mn-cs"/>
                </a:rPr>
                <a:t>S</a:t>
              </a:r>
              <a:r>
                <a:rPr kumimoji="1" lang="en-US" altLang="ko-KR" sz="2400" b="0" i="1" u="none" strike="noStrike" kern="1200" cap="none" spc="0" normalizeH="0" baseline="-25000" noProof="0">
                  <a:ln>
                    <a:noFill/>
                  </a:ln>
                  <a:solidFill>
                    <a:srgbClr val="0B0506"/>
                  </a:solidFill>
                  <a:effectLst/>
                  <a:uLnTx/>
                  <a:uFillTx/>
                  <a:latin typeface="Arial" panose="020B0604020202020204" pitchFamily="34" charset="0"/>
                  <a:ea typeface="Gulim" panose="020B0600000101010101" pitchFamily="34" charset="-127"/>
                  <a:cs typeface="+mn-cs"/>
                </a:rPr>
                <a:t>tart point</a:t>
              </a:r>
            </a:p>
          </p:txBody>
        </p:sp>
        <p:cxnSp>
          <p:nvCxnSpPr>
            <p:cNvPr id="136219" name="AutoShape 182"/>
            <p:cNvCxnSpPr>
              <a:cxnSpLocks noChangeShapeType="1"/>
              <a:stCxn id="136218" idx="3"/>
              <a:endCxn id="136251" idx="2"/>
            </p:cNvCxnSpPr>
            <p:nvPr/>
          </p:nvCxnSpPr>
          <p:spPr bwMode="auto">
            <a:xfrm>
              <a:off x="1769" y="2289"/>
              <a:ext cx="770" cy="52"/>
            </a:xfrm>
            <a:prstGeom prst="straightConnector1">
              <a:avLst/>
            </a:prstGeom>
            <a:noFill/>
            <a:ln w="28575">
              <a:solidFill>
                <a:srgbClr val="FF66CC"/>
              </a:solidFill>
              <a:round/>
              <a:headEnd/>
              <a:tailEnd type="triangle" w="med" len="med"/>
            </a:ln>
            <a:extLst>
              <a:ext uri="{909E8E84-426E-40DD-AFC4-6F175D3DCCD1}">
                <a14:hiddenFill xmlns:a14="http://schemas.microsoft.com/office/drawing/2010/main">
                  <a:noFill/>
                </a14:hiddenFill>
              </a:ext>
            </a:extLst>
          </p:spPr>
        </p:cxnSp>
      </p:grpSp>
      <p:grpSp>
        <p:nvGrpSpPr>
          <p:cNvPr id="384183" name="Group 183"/>
          <p:cNvGrpSpPr>
            <a:grpSpLocks/>
          </p:cNvGrpSpPr>
          <p:nvPr/>
        </p:nvGrpSpPr>
        <p:grpSpPr bwMode="auto">
          <a:xfrm>
            <a:off x="508000" y="4953000"/>
            <a:ext cx="1023938" cy="1025525"/>
            <a:chOff x="360" y="3120"/>
            <a:chExt cx="726" cy="646"/>
          </a:xfrm>
        </p:grpSpPr>
        <p:sp>
          <p:nvSpPr>
            <p:cNvPr id="136212" name="Oval 184"/>
            <p:cNvSpPr>
              <a:spLocks noChangeArrowheads="1"/>
            </p:cNvSpPr>
            <p:nvPr/>
          </p:nvSpPr>
          <p:spPr bwMode="auto">
            <a:xfrm>
              <a:off x="600" y="3120"/>
              <a:ext cx="241"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13" name="Oval 185"/>
            <p:cNvSpPr>
              <a:spLocks noChangeArrowheads="1"/>
            </p:cNvSpPr>
            <p:nvPr/>
          </p:nvSpPr>
          <p:spPr bwMode="auto">
            <a:xfrm>
              <a:off x="600" y="3338"/>
              <a:ext cx="241"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14" name="Oval 186"/>
            <p:cNvSpPr>
              <a:spLocks noChangeArrowheads="1"/>
            </p:cNvSpPr>
            <p:nvPr/>
          </p:nvSpPr>
          <p:spPr bwMode="auto">
            <a:xfrm>
              <a:off x="846" y="3338"/>
              <a:ext cx="240"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15" name="Oval 187"/>
            <p:cNvSpPr>
              <a:spLocks noChangeArrowheads="1"/>
            </p:cNvSpPr>
            <p:nvPr/>
          </p:nvSpPr>
          <p:spPr bwMode="auto">
            <a:xfrm>
              <a:off x="360" y="3338"/>
              <a:ext cx="240"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16" name="Oval 188"/>
            <p:cNvSpPr>
              <a:spLocks noChangeArrowheads="1"/>
            </p:cNvSpPr>
            <p:nvPr/>
          </p:nvSpPr>
          <p:spPr bwMode="auto">
            <a:xfrm>
              <a:off x="600" y="3552"/>
              <a:ext cx="241"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grpSp>
      <p:grpSp>
        <p:nvGrpSpPr>
          <p:cNvPr id="384189" name="Group 189"/>
          <p:cNvGrpSpPr>
            <a:grpSpLocks/>
          </p:cNvGrpSpPr>
          <p:nvPr/>
        </p:nvGrpSpPr>
        <p:grpSpPr bwMode="auto">
          <a:xfrm>
            <a:off x="5103813" y="4953000"/>
            <a:ext cx="1025525" cy="1025525"/>
            <a:chOff x="4377" y="2668"/>
            <a:chExt cx="727" cy="646"/>
          </a:xfrm>
        </p:grpSpPr>
        <p:sp>
          <p:nvSpPr>
            <p:cNvPr id="136203" name="Oval 190"/>
            <p:cNvSpPr>
              <a:spLocks noChangeArrowheads="1"/>
            </p:cNvSpPr>
            <p:nvPr/>
          </p:nvSpPr>
          <p:spPr bwMode="auto">
            <a:xfrm>
              <a:off x="4618" y="2668"/>
              <a:ext cx="241"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04" name="Oval 191"/>
            <p:cNvSpPr>
              <a:spLocks noChangeArrowheads="1"/>
            </p:cNvSpPr>
            <p:nvPr/>
          </p:nvSpPr>
          <p:spPr bwMode="auto">
            <a:xfrm>
              <a:off x="4863" y="2668"/>
              <a:ext cx="241"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05" name="Oval 192"/>
            <p:cNvSpPr>
              <a:spLocks noChangeArrowheads="1"/>
            </p:cNvSpPr>
            <p:nvPr/>
          </p:nvSpPr>
          <p:spPr bwMode="auto">
            <a:xfrm>
              <a:off x="4377" y="2668"/>
              <a:ext cx="241"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06" name="Oval 193"/>
            <p:cNvSpPr>
              <a:spLocks noChangeArrowheads="1"/>
            </p:cNvSpPr>
            <p:nvPr/>
          </p:nvSpPr>
          <p:spPr bwMode="auto">
            <a:xfrm>
              <a:off x="4618" y="2886"/>
              <a:ext cx="241" cy="214"/>
            </a:xfrm>
            <a:prstGeom prst="ellipse">
              <a:avLst/>
            </a:prstGeom>
            <a:solidFill>
              <a:schemeClr val="hlink"/>
            </a:solidFill>
            <a:ln w="2857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07" name="Oval 194"/>
            <p:cNvSpPr>
              <a:spLocks noChangeArrowheads="1"/>
            </p:cNvSpPr>
            <p:nvPr/>
          </p:nvSpPr>
          <p:spPr bwMode="auto">
            <a:xfrm>
              <a:off x="4863" y="2886"/>
              <a:ext cx="241"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08" name="Oval 195"/>
            <p:cNvSpPr>
              <a:spLocks noChangeArrowheads="1"/>
            </p:cNvSpPr>
            <p:nvPr/>
          </p:nvSpPr>
          <p:spPr bwMode="auto">
            <a:xfrm>
              <a:off x="4377" y="2886"/>
              <a:ext cx="241"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09" name="Oval 196"/>
            <p:cNvSpPr>
              <a:spLocks noChangeArrowheads="1"/>
            </p:cNvSpPr>
            <p:nvPr/>
          </p:nvSpPr>
          <p:spPr bwMode="auto">
            <a:xfrm>
              <a:off x="4618" y="3100"/>
              <a:ext cx="241"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10" name="Oval 197"/>
            <p:cNvSpPr>
              <a:spLocks noChangeArrowheads="1"/>
            </p:cNvSpPr>
            <p:nvPr/>
          </p:nvSpPr>
          <p:spPr bwMode="auto">
            <a:xfrm>
              <a:off x="4863" y="3100"/>
              <a:ext cx="241"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sp>
          <p:nvSpPr>
            <p:cNvPr id="136211" name="Oval 198"/>
            <p:cNvSpPr>
              <a:spLocks noChangeArrowheads="1"/>
            </p:cNvSpPr>
            <p:nvPr/>
          </p:nvSpPr>
          <p:spPr bwMode="auto">
            <a:xfrm>
              <a:off x="4377" y="3100"/>
              <a:ext cx="241" cy="214"/>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 typeface="Monotype Sorts"/>
                <a:buChar char="l"/>
                <a:tabLst/>
                <a:defRPr/>
              </a:pPr>
              <a:endParaRPr kumimoji="0" lang="tr-TR" altLang="tr-TR" sz="2400" b="0" i="1" u="none" strike="noStrike" kern="1200" cap="none" spc="0" normalizeH="0" baseline="-25000" noProof="0">
                <a:ln>
                  <a:noFill/>
                </a:ln>
                <a:solidFill>
                  <a:srgbClr val="0B0506"/>
                </a:solidFill>
                <a:effectLst/>
                <a:uLnTx/>
                <a:uFillTx/>
                <a:latin typeface="Arial" panose="020B0604020202020204" pitchFamily="34" charset="0"/>
                <a:ea typeface="+mn-ea"/>
                <a:cs typeface="+mn-cs"/>
              </a:endParaRPr>
            </a:p>
          </p:txBody>
        </p:sp>
      </p:grpSp>
      <p:sp>
        <p:nvSpPr>
          <p:cNvPr id="136202"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0F8E6D-D2CB-44D8-B97D-5BD1A1BE1B0E}" type="slidenum">
              <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endParaRPr>
          </a:p>
        </p:txBody>
      </p:sp>
      <p:sp>
        <p:nvSpPr>
          <p:cNvPr id="2" name="Fußzeilenplatzhalter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pic>
        <p:nvPicPr>
          <p:cNvPr id="201" name="Grafik 20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02" name="Grafik 20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359211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4003">
                                            <p:txEl>
                                              <p:pRg st="0" end="0"/>
                                            </p:txEl>
                                          </p:spTgt>
                                        </p:tgtEl>
                                        <p:attrNameLst>
                                          <p:attrName>style.visibility</p:attrName>
                                        </p:attrNameLst>
                                      </p:cBhvr>
                                      <p:to>
                                        <p:strVal val="visible"/>
                                      </p:to>
                                    </p:set>
                                    <p:anim calcmode="lin" valueType="num">
                                      <p:cBhvr additive="base">
                                        <p:cTn id="7" dur="2000" fill="hold"/>
                                        <p:tgtEl>
                                          <p:spTgt spid="38400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840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384183"/>
                                        </p:tgtEl>
                                        <p:attrNameLst>
                                          <p:attrName>style.visibility</p:attrName>
                                        </p:attrNameLst>
                                      </p:cBhvr>
                                      <p:to>
                                        <p:strVal val="visible"/>
                                      </p:to>
                                    </p:set>
                                    <p:animEffect transition="in" filter="wipe(down)">
                                      <p:cBhvr>
                                        <p:cTn id="13" dur="500"/>
                                        <p:tgtEl>
                                          <p:spTgt spid="38418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384062"/>
                                        </p:tgtEl>
                                        <p:attrNameLst>
                                          <p:attrName>style.visibility</p:attrName>
                                        </p:attrNameLst>
                                      </p:cBhvr>
                                      <p:to>
                                        <p:strVal val="visible"/>
                                      </p:to>
                                    </p:set>
                                    <p:animEffect transition="in" filter="circle(in)">
                                      <p:cBhvr>
                                        <p:cTn id="18" dur="2000"/>
                                        <p:tgtEl>
                                          <p:spTgt spid="38406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384004">
                                            <p:txEl>
                                              <p:pRg st="0" end="0"/>
                                            </p:txEl>
                                          </p:spTgt>
                                        </p:tgtEl>
                                        <p:attrNameLst>
                                          <p:attrName>style.visibility</p:attrName>
                                        </p:attrNameLst>
                                      </p:cBhvr>
                                      <p:to>
                                        <p:strVal val="visible"/>
                                      </p:to>
                                    </p:set>
                                    <p:anim calcmode="lin" valueType="num">
                                      <p:cBhvr additive="base">
                                        <p:cTn id="23" dur="2000" fill="hold"/>
                                        <p:tgtEl>
                                          <p:spTgt spid="384004">
                                            <p:txEl>
                                              <p:pRg st="0" end="0"/>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38400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51" presetClass="entr" presetSubtype="0" fill="hold" nodeType="clickEffect">
                                  <p:stCondLst>
                                    <p:cond delay="0"/>
                                  </p:stCondLst>
                                  <p:childTnLst>
                                    <p:set>
                                      <p:cBhvr>
                                        <p:cTn id="28" dur="1" fill="hold">
                                          <p:stCondLst>
                                            <p:cond delay="0"/>
                                          </p:stCondLst>
                                        </p:cTn>
                                        <p:tgtEl>
                                          <p:spTgt spid="384189"/>
                                        </p:tgtEl>
                                        <p:attrNameLst>
                                          <p:attrName>style.visibility</p:attrName>
                                        </p:attrNameLst>
                                      </p:cBhvr>
                                      <p:to>
                                        <p:strVal val="visible"/>
                                      </p:to>
                                    </p:set>
                                    <p:animEffect transition="in" filter="fade">
                                      <p:cBhvr>
                                        <p:cTn id="29" dur="770" decel="100000"/>
                                        <p:tgtEl>
                                          <p:spTgt spid="384189"/>
                                        </p:tgtEl>
                                      </p:cBhvr>
                                    </p:animEffect>
                                    <p:animScale>
                                      <p:cBhvr>
                                        <p:cTn id="30" dur="770" decel="100000"/>
                                        <p:tgtEl>
                                          <p:spTgt spid="384189"/>
                                        </p:tgtEl>
                                      </p:cBhvr>
                                      <p:from x="10000" y="10000"/>
                                      <p:to x="200000" y="450000"/>
                                    </p:animScale>
                                    <p:animScale>
                                      <p:cBhvr>
                                        <p:cTn id="31" dur="1230" accel="100000" fill="hold">
                                          <p:stCondLst>
                                            <p:cond delay="770"/>
                                          </p:stCondLst>
                                        </p:cTn>
                                        <p:tgtEl>
                                          <p:spTgt spid="384189"/>
                                        </p:tgtEl>
                                      </p:cBhvr>
                                      <p:from x="200000" y="450000"/>
                                      <p:to x="100000" y="100000"/>
                                    </p:animScale>
                                    <p:set>
                                      <p:cBhvr>
                                        <p:cTn id="32" dur="770" fill="hold"/>
                                        <p:tgtEl>
                                          <p:spTgt spid="384189"/>
                                        </p:tgtEl>
                                        <p:attrNameLst>
                                          <p:attrName>ppt_x</p:attrName>
                                        </p:attrNameLst>
                                      </p:cBhvr>
                                      <p:to>
                                        <p:strVal val="(0.5)"/>
                                      </p:to>
                                    </p:set>
                                    <p:anim from="(0.5)" to="(#ppt_x)" calcmode="lin" valueType="num">
                                      <p:cBhvr>
                                        <p:cTn id="33" dur="1230" accel="100000" fill="hold">
                                          <p:stCondLst>
                                            <p:cond delay="770"/>
                                          </p:stCondLst>
                                        </p:cTn>
                                        <p:tgtEl>
                                          <p:spTgt spid="384189"/>
                                        </p:tgtEl>
                                        <p:attrNameLst>
                                          <p:attrName>ppt_x</p:attrName>
                                        </p:attrNameLst>
                                      </p:cBhvr>
                                    </p:anim>
                                    <p:set>
                                      <p:cBhvr>
                                        <p:cTn id="34" dur="770" fill="hold"/>
                                        <p:tgtEl>
                                          <p:spTgt spid="384189"/>
                                        </p:tgtEl>
                                        <p:attrNameLst>
                                          <p:attrName>ppt_y</p:attrName>
                                        </p:attrNameLst>
                                      </p:cBhvr>
                                      <p:to>
                                        <p:strVal val="(#ppt_y+0.4)"/>
                                      </p:to>
                                    </p:set>
                                    <p:anim from="(#ppt_y+0.4)" to="(#ppt_y)" calcmode="lin" valueType="num">
                                      <p:cBhvr>
                                        <p:cTn id="35" dur="1230" accel="100000" fill="hold">
                                          <p:stCondLst>
                                            <p:cond delay="770"/>
                                          </p:stCondLst>
                                        </p:cTn>
                                        <p:tgtEl>
                                          <p:spTgt spid="384189"/>
                                        </p:tgtEl>
                                        <p:attrNameLst>
                                          <p:attrName>ppt_y</p:attrName>
                                        </p:attrNameLst>
                                      </p:cBhvr>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5" presetClass="entr" presetSubtype="10" fill="hold" nodeType="clickEffect">
                                  <p:stCondLst>
                                    <p:cond delay="0"/>
                                  </p:stCondLst>
                                  <p:childTnLst>
                                    <p:set>
                                      <p:cBhvr>
                                        <p:cTn id="39" dur="1" fill="hold">
                                          <p:stCondLst>
                                            <p:cond delay="0"/>
                                          </p:stCondLst>
                                        </p:cTn>
                                        <p:tgtEl>
                                          <p:spTgt spid="384005"/>
                                        </p:tgtEl>
                                        <p:attrNameLst>
                                          <p:attrName>style.visibility</p:attrName>
                                        </p:attrNameLst>
                                      </p:cBhvr>
                                      <p:to>
                                        <p:strVal val="visible"/>
                                      </p:to>
                                    </p:set>
                                    <p:animEffect transition="in" filter="checkerboard(across)">
                                      <p:cBhvr>
                                        <p:cTn id="40" dur="500"/>
                                        <p:tgtEl>
                                          <p:spTgt spid="384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03" grpId="0" build="p"/>
      <p:bldP spid="384004"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AutoShape 2"/>
          <p:cNvSpPr>
            <a:spLocks noGrp="1" noChangeArrowheads="1"/>
          </p:cNvSpPr>
          <p:nvPr>
            <p:ph type="title"/>
          </p:nvPr>
        </p:nvSpPr>
        <p:spPr/>
        <p:txBody>
          <a:bodyPr/>
          <a:lstStyle/>
          <a:p>
            <a:pPr eaLnBrk="1" hangingPunct="1"/>
            <a:r>
              <a:rPr lang="en-US" altLang="tr-TR" dirty="0" smtClean="0"/>
              <a:t>Basic terminology</a:t>
            </a:r>
            <a:r>
              <a:rPr lang="tr-TR" altLang="tr-TR" dirty="0" smtClean="0"/>
              <a:t> (</a:t>
            </a:r>
            <a:r>
              <a:rPr lang="tr-TR" altLang="tr-TR" dirty="0" err="1" smtClean="0"/>
              <a:t>cont</a:t>
            </a:r>
            <a:r>
              <a:rPr lang="tr-TR" altLang="tr-TR" dirty="0" smtClean="0"/>
              <a:t>.)</a:t>
            </a:r>
            <a:endParaRPr lang="en-US" altLang="tr-TR" dirty="0" smtClean="0"/>
          </a:p>
        </p:txBody>
      </p:sp>
      <p:sp>
        <p:nvSpPr>
          <p:cNvPr id="487427" name="Rectangle 3"/>
          <p:cNvSpPr>
            <a:spLocks noGrp="1" noChangeArrowheads="1"/>
          </p:cNvSpPr>
          <p:nvPr>
            <p:ph type="body" idx="1"/>
          </p:nvPr>
        </p:nvSpPr>
        <p:spPr>
          <a:xfrm>
            <a:off x="304800" y="1143000"/>
            <a:ext cx="8610600" cy="5029200"/>
          </a:xfrm>
        </p:spPr>
        <p:txBody>
          <a:bodyPr/>
          <a:lstStyle/>
          <a:p>
            <a:pPr algn="just" eaLnBrk="1" hangingPunct="1">
              <a:lnSpc>
                <a:spcPct val="90000"/>
              </a:lnSpc>
            </a:pPr>
            <a:r>
              <a:rPr lang="en-US" altLang="tr-TR" sz="2400" dirty="0" smtClean="0"/>
              <a:t>Adjacency</a:t>
            </a:r>
            <a:endParaRPr lang="en-US" altLang="tr-TR" sz="2000" dirty="0" smtClean="0"/>
          </a:p>
          <a:p>
            <a:pPr lvl="1" algn="just" eaLnBrk="1" hangingPunct="1">
              <a:lnSpc>
                <a:spcPct val="90000"/>
              </a:lnSpc>
            </a:pPr>
            <a:r>
              <a:rPr lang="en-US" altLang="tr-TR" sz="2000" dirty="0" smtClean="0"/>
              <a:t>2 pixels </a:t>
            </a:r>
            <a:r>
              <a:rPr lang="en-US" altLang="tr-TR" sz="2000" i="1" dirty="0" smtClean="0"/>
              <a:t>p</a:t>
            </a:r>
            <a:r>
              <a:rPr lang="en-US" altLang="tr-TR" sz="2000" dirty="0" smtClean="0"/>
              <a:t> and </a:t>
            </a:r>
            <a:r>
              <a:rPr lang="en-US" altLang="tr-TR" sz="2000" i="1" dirty="0" smtClean="0"/>
              <a:t>q</a:t>
            </a:r>
            <a:r>
              <a:rPr lang="en-US" altLang="tr-TR" sz="2000" dirty="0" smtClean="0"/>
              <a:t> are 4-adjacent if they are 4-neighbors of each other and 8-adjacent if they are 8-neighbors of one another. </a:t>
            </a:r>
          </a:p>
          <a:p>
            <a:pPr lvl="1" algn="just" eaLnBrk="1" hangingPunct="1">
              <a:lnSpc>
                <a:spcPct val="90000"/>
              </a:lnSpc>
            </a:pPr>
            <a:r>
              <a:rPr lang="en-US" altLang="tr-TR" sz="2000" dirty="0" smtClean="0"/>
              <a:t>A third type of adjacency (</a:t>
            </a:r>
            <a:r>
              <a:rPr lang="en-US" altLang="tr-TR" sz="2000" i="1" dirty="0" smtClean="0"/>
              <a:t>m</a:t>
            </a:r>
            <a:r>
              <a:rPr lang="en-US" altLang="tr-TR" sz="2000" dirty="0" smtClean="0"/>
              <a:t>-adjacency) is often used to eliminate ambiguities that may arise when 8-adjacency is used. </a:t>
            </a:r>
          </a:p>
          <a:p>
            <a:pPr algn="just" eaLnBrk="1" hangingPunct="1">
              <a:lnSpc>
                <a:spcPct val="90000"/>
              </a:lnSpc>
            </a:pPr>
            <a:r>
              <a:rPr lang="en-US" altLang="tr-TR" sz="2400" dirty="0" smtClean="0"/>
              <a:t>Paths </a:t>
            </a:r>
          </a:p>
          <a:p>
            <a:pPr lvl="1" algn="just" eaLnBrk="1" hangingPunct="1">
              <a:lnSpc>
                <a:spcPct val="90000"/>
              </a:lnSpc>
            </a:pPr>
            <a:r>
              <a:rPr lang="en-US" altLang="tr-TR" sz="2000" dirty="0" smtClean="0"/>
              <a:t>A 4-path between two pixels </a:t>
            </a:r>
            <a:r>
              <a:rPr lang="en-US" altLang="tr-TR" sz="2000" i="1" dirty="0" smtClean="0"/>
              <a:t>p</a:t>
            </a:r>
            <a:r>
              <a:rPr lang="en-US" altLang="tr-TR" sz="2000" dirty="0" smtClean="0"/>
              <a:t> and </a:t>
            </a:r>
            <a:r>
              <a:rPr lang="en-US" altLang="tr-TR" sz="2000" i="1" dirty="0" smtClean="0"/>
              <a:t>q</a:t>
            </a:r>
            <a:r>
              <a:rPr lang="en-US" altLang="tr-TR" sz="2000" dirty="0" smtClean="0"/>
              <a:t> is a sequence of pixels starting with </a:t>
            </a:r>
            <a:r>
              <a:rPr lang="en-US" altLang="tr-TR" sz="2000" i="1" dirty="0" smtClean="0"/>
              <a:t>p</a:t>
            </a:r>
            <a:r>
              <a:rPr lang="en-US" altLang="tr-TR" sz="2000" dirty="0" smtClean="0"/>
              <a:t> and ending with </a:t>
            </a:r>
            <a:r>
              <a:rPr lang="en-US" altLang="tr-TR" sz="2000" i="1" dirty="0" smtClean="0"/>
              <a:t>q</a:t>
            </a:r>
            <a:r>
              <a:rPr lang="en-US" altLang="tr-TR" sz="2000" dirty="0" smtClean="0"/>
              <a:t> such that each pixel in the sequence is 4-adjacent to its predecessor in the sequence. </a:t>
            </a:r>
          </a:p>
          <a:p>
            <a:pPr lvl="1" algn="just" eaLnBrk="1" hangingPunct="1">
              <a:lnSpc>
                <a:spcPct val="90000"/>
              </a:lnSpc>
            </a:pPr>
            <a:r>
              <a:rPr lang="en-US" altLang="tr-TR" sz="2000" dirty="0" smtClean="0"/>
              <a:t>Similarly, an 8-path indicates that each pixel in the sequence is 8-adjacent to its predecessor. </a:t>
            </a:r>
          </a:p>
          <a:p>
            <a:pPr algn="just" eaLnBrk="1" hangingPunct="1">
              <a:lnSpc>
                <a:spcPct val="90000"/>
              </a:lnSpc>
            </a:pPr>
            <a:r>
              <a:rPr lang="en-US" altLang="tr-TR" sz="2400" dirty="0" smtClean="0"/>
              <a:t>Connectivity </a:t>
            </a:r>
          </a:p>
          <a:p>
            <a:pPr lvl="1" algn="just" eaLnBrk="1" hangingPunct="1">
              <a:lnSpc>
                <a:spcPct val="90000"/>
              </a:lnSpc>
            </a:pPr>
            <a:r>
              <a:rPr lang="en-US" altLang="tr-TR" sz="2000" dirty="0" smtClean="0"/>
              <a:t>If there is a 4-path between pixels </a:t>
            </a:r>
            <a:r>
              <a:rPr lang="en-US" altLang="tr-TR" sz="2000" i="1" dirty="0" smtClean="0"/>
              <a:t>p</a:t>
            </a:r>
            <a:r>
              <a:rPr lang="en-US" altLang="tr-TR" sz="2000" dirty="0" smtClean="0"/>
              <a:t> and </a:t>
            </a:r>
            <a:r>
              <a:rPr lang="en-US" altLang="tr-TR" sz="2000" i="1" dirty="0" smtClean="0"/>
              <a:t>q</a:t>
            </a:r>
            <a:r>
              <a:rPr lang="en-US" altLang="tr-TR" sz="2000" dirty="0" smtClean="0"/>
              <a:t>, they are said to be 4-connected. </a:t>
            </a:r>
          </a:p>
          <a:p>
            <a:pPr lvl="1" algn="just" eaLnBrk="1" hangingPunct="1">
              <a:lnSpc>
                <a:spcPct val="90000"/>
              </a:lnSpc>
            </a:pPr>
            <a:r>
              <a:rPr lang="en-US" altLang="tr-TR" sz="2000" dirty="0" smtClean="0"/>
              <a:t>Similarly, the existence of an 8-path between them means that they are 8-connected. </a:t>
            </a:r>
          </a:p>
          <a:p>
            <a:pPr lvl="1" eaLnBrk="1" hangingPunct="1">
              <a:lnSpc>
                <a:spcPct val="90000"/>
              </a:lnSpc>
            </a:pPr>
            <a:endParaRPr lang="en-US" altLang="tr-TR" sz="2000" dirty="0" smtClean="0"/>
          </a:p>
        </p:txBody>
      </p:sp>
      <p:sp>
        <p:nvSpPr>
          <p:cNvPr id="6" name="Footer Placeholder 5"/>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13644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74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74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742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742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742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7427">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742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742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74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27"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AutoShape 2"/>
          <p:cNvSpPr>
            <a:spLocks noGrp="1" noChangeArrowheads="1"/>
          </p:cNvSpPr>
          <p:nvPr>
            <p:ph type="title"/>
          </p:nvPr>
        </p:nvSpPr>
        <p:spPr/>
        <p:txBody>
          <a:bodyPr/>
          <a:lstStyle/>
          <a:p>
            <a:pPr eaLnBrk="1" hangingPunct="1"/>
            <a:r>
              <a:rPr lang="en-US" altLang="tr-TR" dirty="0" smtClean="0"/>
              <a:t>Basic terminology</a:t>
            </a:r>
            <a:r>
              <a:rPr lang="tr-TR" altLang="tr-TR" dirty="0" smtClean="0"/>
              <a:t> (</a:t>
            </a:r>
            <a:r>
              <a:rPr lang="tr-TR" altLang="tr-TR" dirty="0" err="1" smtClean="0"/>
              <a:t>cont</a:t>
            </a:r>
            <a:r>
              <a:rPr lang="tr-TR" altLang="tr-TR" dirty="0" smtClean="0"/>
              <a:t>.)</a:t>
            </a:r>
            <a:endParaRPr lang="en-US" altLang="tr-TR" dirty="0" smtClean="0"/>
          </a:p>
        </p:txBody>
      </p:sp>
      <p:sp>
        <p:nvSpPr>
          <p:cNvPr id="39938" name="Rectangle 3"/>
          <p:cNvSpPr>
            <a:spLocks noGrp="1" noChangeArrowheads="1"/>
          </p:cNvSpPr>
          <p:nvPr>
            <p:ph type="body" idx="1"/>
          </p:nvPr>
        </p:nvSpPr>
        <p:spPr>
          <a:xfrm>
            <a:off x="304800" y="1219200"/>
            <a:ext cx="8610600" cy="4953000"/>
          </a:xfrm>
        </p:spPr>
        <p:txBody>
          <a:bodyPr/>
          <a:lstStyle/>
          <a:p>
            <a:pPr algn="just" eaLnBrk="1" hangingPunct="1">
              <a:lnSpc>
                <a:spcPct val="90000"/>
              </a:lnSpc>
            </a:pPr>
            <a:r>
              <a:rPr lang="en-US" altLang="tr-TR" dirty="0" smtClean="0"/>
              <a:t>Components </a:t>
            </a:r>
          </a:p>
          <a:p>
            <a:pPr lvl="1" algn="just" eaLnBrk="1" hangingPunct="1">
              <a:lnSpc>
                <a:spcPct val="90000"/>
              </a:lnSpc>
            </a:pPr>
            <a:r>
              <a:rPr lang="en-US" altLang="tr-TR" dirty="0" smtClean="0"/>
              <a:t>A set of pixels which are connected to each other is called a component. </a:t>
            </a:r>
          </a:p>
          <a:p>
            <a:pPr lvl="1" algn="just" eaLnBrk="1" hangingPunct="1">
              <a:lnSpc>
                <a:spcPct val="90000"/>
              </a:lnSpc>
            </a:pPr>
            <a:r>
              <a:rPr lang="en-US" altLang="tr-TR" dirty="0" smtClean="0"/>
              <a:t>If the pixels are 4-connected, the expression 4-component is used; if the pixels are 8-connected, the set is called an 8-component. </a:t>
            </a:r>
          </a:p>
          <a:p>
            <a:pPr lvl="1" algn="just" eaLnBrk="1" hangingPunct="1">
              <a:lnSpc>
                <a:spcPct val="90000"/>
              </a:lnSpc>
            </a:pPr>
            <a:r>
              <a:rPr lang="en-US" altLang="tr-TR" dirty="0" smtClean="0"/>
              <a:t>Components are often labeled in a unique way, resulting in a labeled image, L(x, y) whose pixel values are symbols of a chosen alphabet. </a:t>
            </a:r>
          </a:p>
          <a:p>
            <a:pPr lvl="2" algn="just" eaLnBrk="1" hangingPunct="1">
              <a:lnSpc>
                <a:spcPct val="90000"/>
              </a:lnSpc>
            </a:pPr>
            <a:r>
              <a:rPr lang="en-US" altLang="tr-TR" dirty="0" smtClean="0"/>
              <a:t>The symbol value of a pixel typically denotes the outcome of a decision made for that pixel, in this case, the unique number of the component to which it belongs. </a:t>
            </a:r>
          </a:p>
        </p:txBody>
      </p:sp>
      <p:sp>
        <p:nvSpPr>
          <p:cNvPr id="6" name="Footer Placeholder 5"/>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1602905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AutoShape 2"/>
          <p:cNvSpPr>
            <a:spLocks noGrp="1" noChangeArrowheads="1"/>
          </p:cNvSpPr>
          <p:nvPr>
            <p:ph type="title"/>
          </p:nvPr>
        </p:nvSpPr>
        <p:spPr/>
        <p:txBody>
          <a:bodyPr/>
          <a:lstStyle/>
          <a:p>
            <a:pPr eaLnBrk="1" hangingPunct="1"/>
            <a:r>
              <a:rPr lang="en-US" altLang="tr-TR" dirty="0" smtClean="0"/>
              <a:t>Basic terminology</a:t>
            </a:r>
            <a:r>
              <a:rPr lang="tr-TR" altLang="tr-TR" dirty="0" smtClean="0"/>
              <a:t> (</a:t>
            </a:r>
            <a:r>
              <a:rPr lang="tr-TR" altLang="tr-TR" dirty="0" err="1" smtClean="0"/>
              <a:t>cont</a:t>
            </a:r>
            <a:r>
              <a:rPr lang="tr-TR" altLang="tr-TR" dirty="0" smtClean="0"/>
              <a:t>.)</a:t>
            </a:r>
            <a:endParaRPr lang="en-US" altLang="tr-TR" dirty="0" smtClean="0"/>
          </a:p>
        </p:txBody>
      </p:sp>
      <p:sp>
        <p:nvSpPr>
          <p:cNvPr id="41986" name="Rectangle 3"/>
          <p:cNvSpPr>
            <a:spLocks noGrp="1" noChangeArrowheads="1"/>
          </p:cNvSpPr>
          <p:nvPr>
            <p:ph type="body" idx="1"/>
          </p:nvPr>
        </p:nvSpPr>
        <p:spPr>
          <a:xfrm>
            <a:off x="304800" y="1219200"/>
            <a:ext cx="8610600" cy="4953000"/>
          </a:xfrm>
        </p:spPr>
        <p:txBody>
          <a:bodyPr/>
          <a:lstStyle/>
          <a:p>
            <a:pPr eaLnBrk="1" hangingPunct="1">
              <a:lnSpc>
                <a:spcPct val="90000"/>
              </a:lnSpc>
            </a:pPr>
            <a:r>
              <a:rPr lang="en-US" altLang="tr-TR" smtClean="0"/>
              <a:t>Components in MATLAB: </a:t>
            </a:r>
            <a:r>
              <a:rPr lang="en-US" altLang="tr-TR" b="1" smtClean="0">
                <a:latin typeface="Courier New" panose="02070309020205020404" pitchFamily="49" charset="0"/>
                <a:cs typeface="Courier New" panose="02070309020205020404" pitchFamily="49" charset="0"/>
              </a:rPr>
              <a:t>bwlabel </a:t>
            </a:r>
            <a:r>
              <a:rPr lang="en-US" altLang="tr-TR" smtClean="0"/>
              <a:t>and </a:t>
            </a:r>
            <a:r>
              <a:rPr lang="en-US" altLang="tr-TR" b="1" smtClean="0">
                <a:latin typeface="Courier New" panose="02070309020205020404" pitchFamily="49" charset="0"/>
                <a:cs typeface="Courier New" panose="02070309020205020404" pitchFamily="49" charset="0"/>
              </a:rPr>
              <a:t>label2rgb</a:t>
            </a:r>
          </a:p>
          <a:p>
            <a:pPr eaLnBrk="1" hangingPunct="1">
              <a:lnSpc>
                <a:spcPct val="90000"/>
              </a:lnSpc>
            </a:pPr>
            <a:endParaRPr lang="en-US" altLang="tr-TR" smtClean="0"/>
          </a:p>
          <a:p>
            <a:pPr eaLnBrk="1" hangingPunct="1">
              <a:lnSpc>
                <a:spcPct val="90000"/>
              </a:lnSpc>
            </a:pPr>
            <a:endParaRPr lang="en-US" altLang="tr-TR" smtClean="0"/>
          </a:p>
          <a:p>
            <a:pPr eaLnBrk="1" hangingPunct="1">
              <a:lnSpc>
                <a:spcPct val="90000"/>
              </a:lnSpc>
            </a:pPr>
            <a:endParaRPr lang="en-US" altLang="tr-TR" smtClean="0"/>
          </a:p>
          <a:p>
            <a:pPr eaLnBrk="1" hangingPunct="1">
              <a:lnSpc>
                <a:spcPct val="90000"/>
              </a:lnSpc>
            </a:pPr>
            <a:endParaRPr lang="en-US" altLang="tr-TR" smtClean="0"/>
          </a:p>
          <a:p>
            <a:pPr eaLnBrk="1" hangingPunct="1">
              <a:lnSpc>
                <a:spcPct val="90000"/>
              </a:lnSpc>
            </a:pPr>
            <a:endParaRPr lang="en-US" altLang="tr-TR" smtClean="0"/>
          </a:p>
          <a:p>
            <a:pPr eaLnBrk="1" hangingPunct="1">
              <a:lnSpc>
                <a:spcPct val="90000"/>
              </a:lnSpc>
            </a:pPr>
            <a:endParaRPr lang="en-US" altLang="tr-TR" smtClean="0"/>
          </a:p>
          <a:p>
            <a:pPr eaLnBrk="1" hangingPunct="1">
              <a:lnSpc>
                <a:spcPct val="90000"/>
              </a:lnSpc>
            </a:pPr>
            <a:endParaRPr lang="en-US" altLang="tr-TR" smtClean="0"/>
          </a:p>
          <a:p>
            <a:pPr eaLnBrk="1" hangingPunct="1">
              <a:lnSpc>
                <a:spcPct val="90000"/>
              </a:lnSpc>
            </a:pPr>
            <a:endParaRPr lang="en-US" altLang="tr-TR" smtClean="0"/>
          </a:p>
          <a:p>
            <a:pPr eaLnBrk="1" hangingPunct="1">
              <a:lnSpc>
                <a:spcPct val="90000"/>
              </a:lnSpc>
            </a:pPr>
            <a:endParaRPr lang="en-US" altLang="tr-TR" smtClean="0"/>
          </a:p>
        </p:txBody>
      </p:sp>
      <p:sp>
        <p:nvSpPr>
          <p:cNvPr id="7" name="TextBox 6"/>
          <p:cNvSpPr txBox="1"/>
          <p:nvPr/>
        </p:nvSpPr>
        <p:spPr>
          <a:xfrm>
            <a:off x="1066800" y="2359025"/>
            <a:ext cx="7375525" cy="3416300"/>
          </a:xfrm>
          <a:prstGeom prst="rect">
            <a:avLst/>
          </a:prstGeom>
          <a:solidFill>
            <a:schemeClr val="accent2">
              <a:lumMod val="20000"/>
              <a:lumOff val="80000"/>
              <a:alpha val="50000"/>
            </a:schemeClr>
          </a:solidFill>
          <a:ln>
            <a:solidFill>
              <a:schemeClr val="accent2">
                <a:lumMod val="20000"/>
                <a:lumOff val="80000"/>
              </a:schemeClr>
            </a:solidFill>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I = </a:t>
            </a:r>
            <a:r>
              <a:rPr kumimoji="0" lang="en-US" sz="2400" b="1" i="0" u="none" strike="noStrike" kern="1200" cap="none" spc="0" normalizeH="0" baseline="0" noProof="0" dirty="0" err="1">
                <a:ln>
                  <a:noFill/>
                </a:ln>
                <a:solidFill>
                  <a:srgbClr val="0B0506"/>
                </a:solidFill>
                <a:effectLst/>
                <a:uLnTx/>
                <a:uFillTx/>
                <a:latin typeface="Courier New" pitchFamily="49" charset="0"/>
                <a:ea typeface="ＭＳ Ｐゴシック" pitchFamily="-1" charset="-128"/>
                <a:cs typeface="Courier New" pitchFamily="49" charset="0"/>
              </a:rPr>
              <a:t>imread</a:t>
            </a: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('test_bw_label.png');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J = logical(I);</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L1 = </a:t>
            </a:r>
            <a:r>
              <a:rPr kumimoji="0" lang="en-US" sz="2400" b="1" i="0" u="none" strike="noStrike" kern="1200" cap="none" spc="0" normalizeH="0" baseline="0" noProof="0" dirty="0" err="1">
                <a:ln>
                  <a:noFill/>
                </a:ln>
                <a:solidFill>
                  <a:srgbClr val="0B0506"/>
                </a:solidFill>
                <a:effectLst/>
                <a:uLnTx/>
                <a:uFillTx/>
                <a:latin typeface="Courier New" pitchFamily="49" charset="0"/>
                <a:ea typeface="ＭＳ Ｐゴシック" pitchFamily="-1" charset="-128"/>
                <a:cs typeface="Courier New" pitchFamily="49" charset="0"/>
              </a:rPr>
              <a:t>bwlabel</a:t>
            </a: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(J,4);</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L1_color = label2rgb(L1, 'lines', 'w');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L2 = </a:t>
            </a:r>
            <a:r>
              <a:rPr kumimoji="0" lang="en-US" sz="2400" b="1" i="0" u="none" strike="noStrike" kern="1200" cap="none" spc="0" normalizeH="0" baseline="0" noProof="0" dirty="0" err="1">
                <a:ln>
                  <a:noFill/>
                </a:ln>
                <a:solidFill>
                  <a:srgbClr val="0B0506"/>
                </a:solidFill>
                <a:effectLst/>
                <a:uLnTx/>
                <a:uFillTx/>
                <a:latin typeface="Courier New" pitchFamily="49" charset="0"/>
                <a:ea typeface="ＭＳ Ｐゴシック" pitchFamily="-1" charset="-128"/>
                <a:cs typeface="Courier New" pitchFamily="49" charset="0"/>
              </a:rPr>
              <a:t>bwlabel</a:t>
            </a: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(J,8);</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L2_color = label2rgb(L2, 'lines', 'w');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err="1">
                <a:ln>
                  <a:noFill/>
                </a:ln>
                <a:solidFill>
                  <a:srgbClr val="0B0506"/>
                </a:solidFill>
                <a:effectLst/>
                <a:uLnTx/>
                <a:uFillTx/>
                <a:latin typeface="Courier New" pitchFamily="49" charset="0"/>
                <a:ea typeface="ＭＳ Ｐゴシック" pitchFamily="-1" charset="-128"/>
                <a:cs typeface="Courier New" pitchFamily="49" charset="0"/>
              </a:rPr>
              <a:t>imshow</a:t>
            </a: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(I)</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figure, </a:t>
            </a:r>
            <a:r>
              <a:rPr kumimoji="0" lang="en-US" sz="2400" b="1" i="0" u="none" strike="noStrike" kern="1200" cap="none" spc="0" normalizeH="0" baseline="0" noProof="0" dirty="0" err="1">
                <a:ln>
                  <a:noFill/>
                </a:ln>
                <a:solidFill>
                  <a:srgbClr val="0B0506"/>
                </a:solidFill>
                <a:effectLst/>
                <a:uLnTx/>
                <a:uFillTx/>
                <a:latin typeface="Courier New" pitchFamily="49" charset="0"/>
                <a:ea typeface="ＭＳ Ｐゴシック" pitchFamily="-1" charset="-128"/>
                <a:cs typeface="Courier New" pitchFamily="49" charset="0"/>
              </a:rPr>
              <a:t>imshow</a:t>
            </a: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(L1_color)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figure, </a:t>
            </a:r>
            <a:r>
              <a:rPr kumimoji="0" lang="en-US" sz="2400" b="1" i="0" u="none" strike="noStrike" kern="1200" cap="none" spc="0" normalizeH="0" baseline="0" noProof="0" dirty="0" err="1">
                <a:ln>
                  <a:noFill/>
                </a:ln>
                <a:solidFill>
                  <a:srgbClr val="0B0506"/>
                </a:solidFill>
                <a:effectLst/>
                <a:uLnTx/>
                <a:uFillTx/>
                <a:latin typeface="Courier New" pitchFamily="49" charset="0"/>
                <a:ea typeface="ＭＳ Ｐゴシック" pitchFamily="-1" charset="-128"/>
                <a:cs typeface="Courier New" pitchFamily="49" charset="0"/>
              </a:rPr>
              <a:t>imshow</a:t>
            </a:r>
            <a:r>
              <a:rPr kumimoji="0" lang="en-US" sz="2400" b="1" i="0" u="none" strike="noStrike" kern="1200" cap="none" spc="0" normalizeH="0" baseline="0" noProof="0" dirty="0">
                <a:ln>
                  <a:noFill/>
                </a:ln>
                <a:solidFill>
                  <a:srgbClr val="0B0506"/>
                </a:solidFill>
                <a:effectLst/>
                <a:uLnTx/>
                <a:uFillTx/>
                <a:latin typeface="Courier New" pitchFamily="49" charset="0"/>
                <a:ea typeface="ＭＳ Ｐゴシック" pitchFamily="-1" charset="-128"/>
                <a:cs typeface="Courier New" pitchFamily="49" charset="0"/>
              </a:rPr>
              <a:t>(L2_color)</a:t>
            </a:r>
          </a:p>
        </p:txBody>
      </p:sp>
      <p:sp>
        <p:nvSpPr>
          <p:cNvPr id="8" name="Footer Placeholder 7"/>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257606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AutoShape 2"/>
          <p:cNvSpPr>
            <a:spLocks noGrp="1" noChangeArrowheads="1"/>
          </p:cNvSpPr>
          <p:nvPr>
            <p:ph type="title"/>
          </p:nvPr>
        </p:nvSpPr>
        <p:spPr/>
        <p:txBody>
          <a:bodyPr/>
          <a:lstStyle/>
          <a:p>
            <a:pPr eaLnBrk="1" hangingPunct="1"/>
            <a:r>
              <a:rPr lang="en-US" altLang="tr-TR" dirty="0" smtClean="0"/>
              <a:t>Basic terminology</a:t>
            </a:r>
            <a:r>
              <a:rPr lang="tr-TR" altLang="tr-TR" dirty="0" smtClean="0"/>
              <a:t> (</a:t>
            </a:r>
            <a:r>
              <a:rPr lang="tr-TR" altLang="tr-TR" dirty="0" err="1" smtClean="0"/>
              <a:t>cont</a:t>
            </a:r>
            <a:r>
              <a:rPr lang="tr-TR" altLang="tr-TR" dirty="0" smtClean="0"/>
              <a:t>.)</a:t>
            </a:r>
            <a:endParaRPr lang="en-US" altLang="tr-TR" dirty="0" smtClean="0"/>
          </a:p>
        </p:txBody>
      </p:sp>
      <p:sp>
        <p:nvSpPr>
          <p:cNvPr id="44034" name="Rectangle 3"/>
          <p:cNvSpPr>
            <a:spLocks noGrp="1" noChangeArrowheads="1"/>
          </p:cNvSpPr>
          <p:nvPr>
            <p:ph type="body" idx="1"/>
          </p:nvPr>
        </p:nvSpPr>
        <p:spPr>
          <a:xfrm>
            <a:off x="304800" y="1219200"/>
            <a:ext cx="8610600" cy="4953000"/>
          </a:xfrm>
        </p:spPr>
        <p:txBody>
          <a:bodyPr/>
          <a:lstStyle/>
          <a:p>
            <a:pPr eaLnBrk="1" hangingPunct="1">
              <a:lnSpc>
                <a:spcPct val="90000"/>
              </a:lnSpc>
            </a:pPr>
            <a:r>
              <a:rPr lang="en-US" altLang="tr-TR" dirty="0" smtClean="0"/>
              <a:t>Components in MATLAB: </a:t>
            </a:r>
            <a:r>
              <a:rPr lang="en-US" altLang="tr-TR" b="1" dirty="0" err="1" smtClean="0">
                <a:latin typeface="Courier New" panose="02070309020205020404" pitchFamily="49" charset="0"/>
                <a:cs typeface="Courier New" panose="02070309020205020404" pitchFamily="49" charset="0"/>
              </a:rPr>
              <a:t>bwlabel</a:t>
            </a:r>
            <a:r>
              <a:rPr lang="en-US" altLang="tr-TR" b="1" dirty="0" smtClean="0">
                <a:latin typeface="Courier New" panose="02070309020205020404" pitchFamily="49" charset="0"/>
                <a:cs typeface="Courier New" panose="02070309020205020404" pitchFamily="49" charset="0"/>
              </a:rPr>
              <a:t> </a:t>
            </a:r>
            <a:r>
              <a:rPr lang="en-US" altLang="tr-TR" dirty="0" smtClean="0"/>
              <a:t>and </a:t>
            </a:r>
            <a:r>
              <a:rPr lang="en-US" altLang="tr-TR" b="1" dirty="0" smtClean="0">
                <a:latin typeface="Courier New" panose="02070309020205020404" pitchFamily="49" charset="0"/>
                <a:cs typeface="Courier New" panose="02070309020205020404" pitchFamily="49" charset="0"/>
              </a:rPr>
              <a:t>label2rgb</a:t>
            </a:r>
          </a:p>
          <a:p>
            <a:pPr eaLnBrk="1" hangingPunct="1">
              <a:lnSpc>
                <a:spcPct val="90000"/>
              </a:lnSpc>
            </a:pPr>
            <a:endParaRPr lang="en-US" altLang="tr-TR" dirty="0" smtClean="0"/>
          </a:p>
          <a:p>
            <a:pPr eaLnBrk="1" hangingPunct="1">
              <a:lnSpc>
                <a:spcPct val="90000"/>
              </a:lnSpc>
            </a:pPr>
            <a:r>
              <a:rPr lang="en-US" altLang="tr-TR" dirty="0" smtClean="0"/>
              <a:t>Result </a:t>
            </a:r>
            <a:endParaRPr lang="en-US" altLang="tr-TR" b="1" dirty="0" smtClean="0">
              <a:latin typeface="Courier New" panose="02070309020205020404" pitchFamily="49" charset="0"/>
              <a:cs typeface="Courier New" panose="02070309020205020404" pitchFamily="49" charset="0"/>
            </a:endParaRPr>
          </a:p>
        </p:txBody>
      </p:sp>
      <p:sp>
        <p:nvSpPr>
          <p:cNvPr id="8" name="Footer Placeholder 7"/>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pic>
        <p:nvPicPr>
          <p:cNvPr id="44036" name="Picture 5" descr="Figure02_08_a.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4088" y="3206750"/>
            <a:ext cx="1941512"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8" descr="Figure02_08_b.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73488" y="3206750"/>
            <a:ext cx="1941512"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9" descr="Figure02_08_c.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92888" y="3206750"/>
            <a:ext cx="1941512"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9" name="Grafik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2525122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AutoShape 2"/>
          <p:cNvSpPr>
            <a:spLocks noGrp="1" noChangeArrowheads="1"/>
          </p:cNvSpPr>
          <p:nvPr>
            <p:ph type="title"/>
          </p:nvPr>
        </p:nvSpPr>
        <p:spPr/>
        <p:txBody>
          <a:bodyPr/>
          <a:lstStyle/>
          <a:p>
            <a:pPr eaLnBrk="1" hangingPunct="1"/>
            <a:r>
              <a:rPr lang="en-US" altLang="tr-TR" dirty="0" smtClean="0"/>
              <a:t>Basic terminology</a:t>
            </a:r>
            <a:r>
              <a:rPr lang="tr-TR" altLang="tr-TR" dirty="0" smtClean="0"/>
              <a:t> (</a:t>
            </a:r>
            <a:r>
              <a:rPr lang="tr-TR" altLang="tr-TR" dirty="0" err="1" smtClean="0"/>
              <a:t>cont</a:t>
            </a:r>
            <a:r>
              <a:rPr lang="tr-TR" altLang="tr-TR" dirty="0" smtClean="0"/>
              <a:t>.)</a:t>
            </a:r>
            <a:endParaRPr lang="en-US" altLang="tr-TR" dirty="0" smtClean="0"/>
          </a:p>
        </p:txBody>
      </p:sp>
      <p:sp>
        <p:nvSpPr>
          <p:cNvPr id="46082" name="Rectangle 3"/>
          <p:cNvSpPr>
            <a:spLocks noGrp="1" noChangeArrowheads="1"/>
          </p:cNvSpPr>
          <p:nvPr>
            <p:ph type="body" idx="1"/>
          </p:nvPr>
        </p:nvSpPr>
        <p:spPr>
          <a:xfrm>
            <a:off x="304800" y="1219200"/>
            <a:ext cx="8610600" cy="4953000"/>
          </a:xfrm>
        </p:spPr>
        <p:txBody>
          <a:bodyPr/>
          <a:lstStyle/>
          <a:p>
            <a:pPr eaLnBrk="1" hangingPunct="1"/>
            <a:r>
              <a:rPr lang="en-US" altLang="tr-TR" dirty="0" smtClean="0"/>
              <a:t>Distances </a:t>
            </a:r>
            <a:br>
              <a:rPr lang="en-US" altLang="tr-TR" dirty="0" smtClean="0"/>
            </a:br>
            <a:r>
              <a:rPr lang="en-US" altLang="tr-TR" dirty="0" smtClean="0"/>
              <a:t>between </a:t>
            </a:r>
            <a:br>
              <a:rPr lang="en-US" altLang="tr-TR" dirty="0" smtClean="0"/>
            </a:br>
            <a:r>
              <a:rPr lang="en-US" altLang="tr-TR" dirty="0" smtClean="0"/>
              <a:t>pixels </a:t>
            </a:r>
          </a:p>
          <a:p>
            <a:pPr lvl="2" eaLnBrk="1" hangingPunct="1"/>
            <a:endParaRPr lang="pt-BR" altLang="tr-TR" dirty="0" smtClean="0"/>
          </a:p>
          <a:p>
            <a:pPr lvl="2" eaLnBrk="1" hangingPunct="1"/>
            <a:endParaRPr lang="pt-BR" altLang="tr-TR" dirty="0" smtClean="0"/>
          </a:p>
          <a:p>
            <a:pPr lvl="2" eaLnBrk="1" hangingPunct="1"/>
            <a:endParaRPr lang="pt-BR" altLang="tr-TR" dirty="0" smtClean="0"/>
          </a:p>
          <a:p>
            <a:pPr lvl="2" eaLnBrk="1" hangingPunct="1"/>
            <a:endParaRPr lang="pt-BR" altLang="tr-TR" dirty="0" smtClean="0"/>
          </a:p>
          <a:p>
            <a:pPr marL="671512" lvl="2" indent="0" eaLnBrk="1" hangingPunct="1">
              <a:buNone/>
            </a:pPr>
            <a:endParaRPr lang="en-US" altLang="tr-TR" dirty="0" smtClean="0"/>
          </a:p>
          <a:p>
            <a:pPr eaLnBrk="1" hangingPunct="1"/>
            <a:r>
              <a:rPr lang="en-US" altLang="tr-TR" sz="2800" dirty="0" smtClean="0"/>
              <a:t>Important! The distance between two pixels depend only on their coordinates, not their values</a:t>
            </a:r>
            <a:r>
              <a:rPr lang="en-US" altLang="tr-TR" dirty="0" smtClean="0"/>
              <a:t>. </a:t>
            </a:r>
          </a:p>
          <a:p>
            <a:pPr lvl="1" eaLnBrk="1" hangingPunct="1"/>
            <a:r>
              <a:rPr lang="en-US" altLang="tr-TR" sz="2200" dirty="0" smtClean="0"/>
              <a:t>Exception: the </a:t>
            </a:r>
            <a:r>
              <a:rPr lang="en-US" altLang="tr-TR" sz="2200" dirty="0" err="1" smtClean="0"/>
              <a:t>D</a:t>
            </a:r>
            <a:r>
              <a:rPr lang="en-US" altLang="tr-TR" sz="2200" baseline="-25000" dirty="0" err="1" smtClean="0"/>
              <a:t>m</a:t>
            </a:r>
            <a:r>
              <a:rPr lang="en-US" altLang="tr-TR" sz="2200" dirty="0" smtClean="0"/>
              <a:t> distance, defined as </a:t>
            </a:r>
            <a:r>
              <a:rPr lang="ja-JP" altLang="en-US" sz="2200" dirty="0" smtClean="0">
                <a:ea typeface="ヒラギノ角ゴ Pro W3" pitchFamily="2" charset="-128"/>
              </a:rPr>
              <a:t>“</a:t>
            </a:r>
            <a:r>
              <a:rPr lang="en-US" altLang="ja-JP" sz="2200" dirty="0" smtClean="0"/>
              <a:t>the shortest m-path between two m-connected pixels.</a:t>
            </a:r>
            <a:r>
              <a:rPr lang="ja-JP" altLang="en-US" sz="2200" dirty="0" smtClean="0">
                <a:ea typeface="ヒラギノ角ゴ Pro W3" pitchFamily="2" charset="-128"/>
              </a:rPr>
              <a:t>”</a:t>
            </a:r>
            <a:endParaRPr lang="en-US" altLang="tr-TR" sz="2200" dirty="0" smtClean="0"/>
          </a:p>
        </p:txBody>
      </p:sp>
      <p:pic>
        <p:nvPicPr>
          <p:cNvPr id="4608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8412" y="1417638"/>
            <a:ext cx="6334125" cy="332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0181819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AutoShape 2"/>
          <p:cNvSpPr>
            <a:spLocks noGrp="1" noChangeArrowheads="1"/>
          </p:cNvSpPr>
          <p:nvPr>
            <p:ph type="title"/>
          </p:nvPr>
        </p:nvSpPr>
        <p:spPr/>
        <p:txBody>
          <a:bodyPr/>
          <a:lstStyle/>
          <a:p>
            <a:pPr eaLnBrk="1" hangingPunct="1"/>
            <a:r>
              <a:rPr lang="en-US" altLang="tr-TR" dirty="0" smtClean="0"/>
              <a:t>Overview of image processing op</a:t>
            </a:r>
            <a:r>
              <a:rPr lang="tr-TR" altLang="tr-TR" dirty="0" err="1" smtClean="0"/>
              <a:t>eration</a:t>
            </a:r>
            <a:r>
              <a:rPr lang="en-US" altLang="tr-TR" dirty="0" smtClean="0"/>
              <a:t>s</a:t>
            </a:r>
          </a:p>
        </p:txBody>
      </p:sp>
      <p:sp>
        <p:nvSpPr>
          <p:cNvPr id="48130" name="Rectangle 3"/>
          <p:cNvSpPr>
            <a:spLocks noGrp="1" noChangeArrowheads="1"/>
          </p:cNvSpPr>
          <p:nvPr>
            <p:ph type="body" idx="1"/>
          </p:nvPr>
        </p:nvSpPr>
        <p:spPr>
          <a:xfrm>
            <a:off x="457200" y="1689100"/>
            <a:ext cx="8229600" cy="4530725"/>
          </a:xfrm>
        </p:spPr>
        <p:txBody>
          <a:bodyPr/>
          <a:lstStyle/>
          <a:p>
            <a:pPr eaLnBrk="1" hangingPunct="1"/>
            <a:r>
              <a:rPr lang="en-US" altLang="tr-TR" dirty="0" smtClean="0"/>
              <a:t>Spatial domain</a:t>
            </a:r>
          </a:p>
          <a:p>
            <a:pPr lvl="1" eaLnBrk="1" hangingPunct="1"/>
            <a:r>
              <a:rPr lang="en-US" altLang="tr-TR" dirty="0" smtClean="0"/>
              <a:t>Global (point) operations</a:t>
            </a:r>
          </a:p>
          <a:p>
            <a:pPr lvl="1" eaLnBrk="1" hangingPunct="1"/>
            <a:r>
              <a:rPr lang="en-US" altLang="tr-TR" dirty="0" smtClean="0"/>
              <a:t>Neighborhood-oriented (local) (area) operations</a:t>
            </a:r>
          </a:p>
          <a:p>
            <a:pPr lvl="1" eaLnBrk="1" hangingPunct="1"/>
            <a:r>
              <a:rPr lang="en-US" altLang="tr-TR" dirty="0" smtClean="0"/>
              <a:t>Operations combining multiple images</a:t>
            </a:r>
          </a:p>
          <a:p>
            <a:pPr eaLnBrk="1" hangingPunct="1"/>
            <a:endParaRPr lang="en-US" altLang="tr-TR" dirty="0" smtClean="0"/>
          </a:p>
          <a:p>
            <a:pPr eaLnBrk="1" hangingPunct="1"/>
            <a:r>
              <a:rPr lang="en-US" altLang="tr-TR" dirty="0" smtClean="0"/>
              <a:t>Transform domain</a:t>
            </a:r>
          </a:p>
        </p:txBody>
      </p:sp>
      <p:sp>
        <p:nvSpPr>
          <p:cNvPr id="8" name="Footer Placeholder 7"/>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6798791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AutoShape 2"/>
          <p:cNvSpPr>
            <a:spLocks noGrp="1" noChangeArrowheads="1"/>
          </p:cNvSpPr>
          <p:nvPr>
            <p:ph type="title"/>
          </p:nvPr>
        </p:nvSpPr>
        <p:spPr/>
        <p:txBody>
          <a:bodyPr/>
          <a:lstStyle/>
          <a:p>
            <a:pPr eaLnBrk="1" hangingPunct="1"/>
            <a:r>
              <a:rPr lang="en-US" altLang="tr-TR" smtClean="0"/>
              <a:t>Global (point) operations</a:t>
            </a:r>
          </a:p>
        </p:txBody>
      </p:sp>
      <p:sp>
        <p:nvSpPr>
          <p:cNvPr id="50178" name="Rectangle 3"/>
          <p:cNvSpPr>
            <a:spLocks noGrp="1" noChangeArrowheads="1"/>
          </p:cNvSpPr>
          <p:nvPr>
            <p:ph type="body" idx="1"/>
          </p:nvPr>
        </p:nvSpPr>
        <p:spPr>
          <a:xfrm>
            <a:off x="457200" y="1295400"/>
            <a:ext cx="8229600" cy="4724400"/>
          </a:xfrm>
        </p:spPr>
        <p:txBody>
          <a:bodyPr/>
          <a:lstStyle/>
          <a:p>
            <a:pPr algn="just" eaLnBrk="1" hangingPunct="1"/>
            <a:r>
              <a:rPr lang="en-US" altLang="tr-TR" dirty="0" smtClean="0"/>
              <a:t>Point operations apply the same mathematical function </a:t>
            </a:r>
            <a:r>
              <a:rPr lang="en-US" altLang="tr-TR" dirty="0" smtClean="0">
                <a:ea typeface="ヒラギノ角ゴ Pro W3" pitchFamily="2" charset="-128"/>
              </a:rPr>
              <a:t>(</a:t>
            </a:r>
            <a:r>
              <a:rPr lang="en-US" altLang="tr-TR" dirty="0" smtClean="0"/>
              <a:t>transformation function) to all pixels, regardless of their location in the image or the values of their neighbors. </a:t>
            </a:r>
          </a:p>
        </p:txBody>
      </p:sp>
      <p:pic>
        <p:nvPicPr>
          <p:cNvPr id="5017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8768" y="3696494"/>
            <a:ext cx="3344863"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0475" y="4601369"/>
            <a:ext cx="154305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3708319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AutoShape 2"/>
          <p:cNvSpPr>
            <a:spLocks noGrp="1" noChangeArrowheads="1"/>
          </p:cNvSpPr>
          <p:nvPr>
            <p:ph type="title"/>
          </p:nvPr>
        </p:nvSpPr>
        <p:spPr/>
        <p:txBody>
          <a:bodyPr/>
          <a:lstStyle/>
          <a:p>
            <a:pPr eaLnBrk="1" hangingPunct="1"/>
            <a:r>
              <a:rPr lang="en-US" altLang="tr-TR" dirty="0" smtClean="0"/>
              <a:t>Global (point) operations</a:t>
            </a:r>
            <a:r>
              <a:rPr lang="tr-TR" altLang="tr-TR" dirty="0" smtClean="0"/>
              <a:t> (</a:t>
            </a:r>
            <a:r>
              <a:rPr lang="tr-TR" altLang="tr-TR" dirty="0" err="1" smtClean="0"/>
              <a:t>cont</a:t>
            </a:r>
            <a:r>
              <a:rPr lang="tr-TR" altLang="tr-TR" dirty="0" smtClean="0"/>
              <a:t>.)</a:t>
            </a:r>
            <a:endParaRPr lang="en-US" altLang="tr-TR" dirty="0" smtClean="0"/>
          </a:p>
        </p:txBody>
      </p:sp>
      <p:sp>
        <p:nvSpPr>
          <p:cNvPr id="52226" name="Rectangle 3"/>
          <p:cNvSpPr>
            <a:spLocks noGrp="1" noChangeArrowheads="1"/>
          </p:cNvSpPr>
          <p:nvPr>
            <p:ph type="body" idx="1"/>
          </p:nvPr>
        </p:nvSpPr>
        <p:spPr>
          <a:xfrm>
            <a:off x="228600" y="1143000"/>
            <a:ext cx="3048000" cy="914400"/>
          </a:xfrm>
        </p:spPr>
        <p:txBody>
          <a:bodyPr/>
          <a:lstStyle/>
          <a:p>
            <a:pPr eaLnBrk="1" hangingPunct="1"/>
            <a:r>
              <a:rPr lang="en-US" altLang="tr-TR" smtClean="0"/>
              <a:t>Example: </a:t>
            </a:r>
            <a:br>
              <a:rPr lang="en-US" altLang="tr-TR" smtClean="0"/>
            </a:br>
            <a:r>
              <a:rPr lang="en-US" altLang="tr-TR" smtClean="0"/>
              <a:t>s = r/2</a:t>
            </a:r>
          </a:p>
        </p:txBody>
      </p:sp>
      <p:pic>
        <p:nvPicPr>
          <p:cNvPr id="52227" name="Picture 8" descr="darkening_example_outpu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828800"/>
            <a:ext cx="3198813" cy="426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9" descr="darkening_example_input.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828800"/>
            <a:ext cx="3198813" cy="426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5666350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AutoShape 2"/>
          <p:cNvSpPr>
            <a:spLocks noGrp="1" noChangeArrowheads="1"/>
          </p:cNvSpPr>
          <p:nvPr>
            <p:ph type="title"/>
          </p:nvPr>
        </p:nvSpPr>
        <p:spPr/>
        <p:txBody>
          <a:bodyPr/>
          <a:lstStyle/>
          <a:p>
            <a:pPr eaLnBrk="1" hangingPunct="1"/>
            <a:r>
              <a:rPr lang="en-US" altLang="tr-TR" dirty="0" smtClean="0"/>
              <a:t>Neighborhood-oriented operations</a:t>
            </a:r>
          </a:p>
        </p:txBody>
      </p:sp>
      <p:sp>
        <p:nvSpPr>
          <p:cNvPr id="54274" name="Rectangle 3"/>
          <p:cNvSpPr>
            <a:spLocks noGrp="1" noChangeArrowheads="1"/>
          </p:cNvSpPr>
          <p:nvPr>
            <p:ph type="body" idx="1"/>
          </p:nvPr>
        </p:nvSpPr>
        <p:spPr>
          <a:xfrm>
            <a:off x="457200" y="1541463"/>
            <a:ext cx="8229600" cy="4724400"/>
          </a:xfrm>
        </p:spPr>
        <p:txBody>
          <a:bodyPr/>
          <a:lstStyle/>
          <a:p>
            <a:pPr algn="just" eaLnBrk="1" hangingPunct="1"/>
            <a:r>
              <a:rPr lang="en-US" altLang="tr-TR" sz="2400" dirty="0" smtClean="0"/>
              <a:t>Neighborhood-oriented operations consist of determining the resulting pixel value at coordinates (</a:t>
            </a:r>
            <a:r>
              <a:rPr lang="en-US" altLang="tr-TR" sz="2400" dirty="0" err="1" smtClean="0"/>
              <a:t>x,y</a:t>
            </a:r>
            <a:r>
              <a:rPr lang="en-US" altLang="tr-TR" sz="2400" dirty="0" smtClean="0"/>
              <a:t>) as a function of its original value and the value of (some of) its neighbors, using a </a:t>
            </a:r>
            <a:r>
              <a:rPr lang="en-US" altLang="tr-TR" sz="2400" i="1" dirty="0" smtClean="0"/>
              <a:t>convolution</a:t>
            </a:r>
            <a:r>
              <a:rPr lang="en-US" altLang="tr-TR" sz="2400" dirty="0" smtClean="0"/>
              <a:t> operation. </a:t>
            </a:r>
          </a:p>
          <a:p>
            <a:pPr algn="just" eaLnBrk="1" hangingPunct="1"/>
            <a:r>
              <a:rPr lang="en-US" altLang="tr-TR" sz="2400" dirty="0" smtClean="0"/>
              <a:t>The convolution of a source image with a small 2D array (mask or kernel) produces a destination image in which each pixel value depends on its original value and the value of (some of) its neighbors. </a:t>
            </a:r>
          </a:p>
          <a:p>
            <a:pPr algn="just" eaLnBrk="1" hangingPunct="1"/>
            <a:r>
              <a:rPr lang="en-US" altLang="tr-TR" sz="2400" dirty="0" smtClean="0"/>
              <a:t>The convolution mask determines which neighbors are used as well as the relative weight of their original values. </a:t>
            </a:r>
          </a:p>
        </p:txBody>
      </p:sp>
      <p:sp>
        <p:nvSpPr>
          <p:cNvPr id="6" name="Footer Placeholder 5"/>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582256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AutoShape 2"/>
          <p:cNvSpPr>
            <a:spLocks noGrp="1" noChangeArrowheads="1"/>
          </p:cNvSpPr>
          <p:nvPr>
            <p:ph type="title"/>
          </p:nvPr>
        </p:nvSpPr>
        <p:spPr/>
        <p:txBody>
          <a:bodyPr/>
          <a:lstStyle/>
          <a:p>
            <a:pPr eaLnBrk="1" hangingPunct="1"/>
            <a:r>
              <a:rPr lang="en-US" altLang="tr-TR" dirty="0" smtClean="0"/>
              <a:t>Neighborhood-oriented operations</a:t>
            </a:r>
            <a:r>
              <a:rPr lang="tr-TR" altLang="tr-TR" dirty="0" smtClean="0"/>
              <a:t> (</a:t>
            </a:r>
            <a:r>
              <a:rPr lang="tr-TR" altLang="tr-TR" dirty="0" err="1" smtClean="0"/>
              <a:t>cont</a:t>
            </a:r>
            <a:r>
              <a:rPr lang="tr-TR" altLang="tr-TR" dirty="0" smtClean="0"/>
              <a:t>.)</a:t>
            </a:r>
            <a:endParaRPr lang="en-US" altLang="tr-TR" dirty="0" smtClean="0"/>
          </a:p>
        </p:txBody>
      </p:sp>
      <p:sp>
        <p:nvSpPr>
          <p:cNvPr id="56322" name="Rectangle 3"/>
          <p:cNvSpPr>
            <a:spLocks noGrp="1" noChangeArrowheads="1"/>
          </p:cNvSpPr>
          <p:nvPr>
            <p:ph type="body" idx="1"/>
          </p:nvPr>
        </p:nvSpPr>
        <p:spPr>
          <a:xfrm>
            <a:off x="533400" y="1752600"/>
            <a:ext cx="8077200" cy="4724400"/>
          </a:xfrm>
        </p:spPr>
        <p:txBody>
          <a:bodyPr/>
          <a:lstStyle/>
          <a:p>
            <a:pPr eaLnBrk="1" hangingPunct="1"/>
            <a:r>
              <a:rPr lang="en-US" altLang="tr-TR" dirty="0" smtClean="0"/>
              <a:t>Masks are normally 3×3. </a:t>
            </a:r>
          </a:p>
          <a:p>
            <a:pPr eaLnBrk="1" hangingPunct="1"/>
            <a:r>
              <a:rPr lang="en-US" altLang="tr-TR" dirty="0" smtClean="0"/>
              <a:t>Each mask coefficient can be interpreted as a weight. </a:t>
            </a:r>
          </a:p>
        </p:txBody>
      </p:sp>
      <p:pic>
        <p:nvPicPr>
          <p:cNvPr id="563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7275" y="3233737"/>
            <a:ext cx="1847850"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8850739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idx="4294967295"/>
          </p:nvPr>
        </p:nvSpPr>
        <p:spPr>
          <a:xfrm>
            <a:off x="457200" y="228600"/>
            <a:ext cx="8820150" cy="935038"/>
          </a:xfrm>
        </p:spPr>
        <p:txBody>
          <a:bodyPr anchor="b"/>
          <a:lstStyle/>
          <a:p>
            <a:r>
              <a:rPr lang="en-US" altLang="ko-KR" dirty="0" smtClean="0">
                <a:ea typeface="Gulim" panose="020B0600000101010101" pitchFamily="34" charset="-127"/>
                <a:cs typeface="Times New Roman" panose="02020603050405020304" pitchFamily="18" charset="0"/>
              </a:rPr>
              <a:t>Weighting </a:t>
            </a:r>
            <a:r>
              <a:rPr lang="en-US" altLang="ko-KR" dirty="0" err="1" smtClean="0">
                <a:ea typeface="Gulim" panose="020B0600000101010101" pitchFamily="34" charset="-127"/>
                <a:cs typeface="Times New Roman" panose="02020603050405020304" pitchFamily="18" charset="0"/>
              </a:rPr>
              <a:t>Subpixel</a:t>
            </a:r>
            <a:r>
              <a:rPr lang="tr-TR" altLang="ko-KR" dirty="0" smtClean="0">
                <a:ea typeface="Gulim" panose="020B0600000101010101" pitchFamily="34" charset="-127"/>
                <a:cs typeface="Times New Roman" panose="02020603050405020304" pitchFamily="18" charset="0"/>
              </a:rPr>
              <a:t>s</a:t>
            </a:r>
            <a:endParaRPr lang="en-US" altLang="ko-KR" dirty="0" smtClean="0">
              <a:ea typeface="Gulim" panose="020B0600000101010101" pitchFamily="34" charset="-127"/>
              <a:cs typeface="Times New Roman" panose="02020603050405020304" pitchFamily="18" charset="0"/>
            </a:endParaRPr>
          </a:p>
        </p:txBody>
      </p:sp>
      <p:sp>
        <p:nvSpPr>
          <p:cNvPr id="390147" name="Rectangle 3"/>
          <p:cNvSpPr>
            <a:spLocks noGrp="1" noChangeArrowheads="1"/>
          </p:cNvSpPr>
          <p:nvPr>
            <p:ph type="body" idx="4294967295"/>
          </p:nvPr>
        </p:nvSpPr>
        <p:spPr>
          <a:xfrm>
            <a:off x="250825" y="2060575"/>
            <a:ext cx="7634288" cy="3527425"/>
          </a:xfrm>
        </p:spPr>
        <p:txBody>
          <a:bodyPr/>
          <a:lstStyle/>
          <a:p>
            <a:pPr marL="273050" indent="-273050"/>
            <a:r>
              <a:rPr lang="de-DE" altLang="ko-KR" dirty="0" err="1"/>
              <a:t>Multiply</a:t>
            </a:r>
            <a:r>
              <a:rPr lang="de-DE" altLang="ko-KR" dirty="0"/>
              <a:t> </a:t>
            </a:r>
            <a:r>
              <a:rPr lang="de-DE" altLang="ko-KR" dirty="0" err="1"/>
              <a:t>each</a:t>
            </a:r>
            <a:r>
              <a:rPr lang="de-DE" altLang="ko-KR" dirty="0"/>
              <a:t> </a:t>
            </a:r>
            <a:r>
              <a:rPr lang="de-DE" altLang="ko-KR" dirty="0" err="1"/>
              <a:t>pixel</a:t>
            </a:r>
            <a:r>
              <a:rPr lang="de-DE" altLang="ko-KR" dirty="0"/>
              <a:t> </a:t>
            </a:r>
            <a:r>
              <a:rPr lang="de-DE" altLang="ko-KR" dirty="0" err="1"/>
              <a:t>with</a:t>
            </a:r>
            <a:r>
              <a:rPr lang="de-DE" altLang="ko-KR" dirty="0"/>
              <a:t> a </a:t>
            </a:r>
            <a:r>
              <a:rPr lang="de-DE" altLang="ko-KR" dirty="0" err="1"/>
              <a:t>weighted</a:t>
            </a:r>
            <a:r>
              <a:rPr lang="de-DE" altLang="ko-KR" dirty="0"/>
              <a:t> </a:t>
            </a:r>
            <a:r>
              <a:rPr lang="de-DE" altLang="ko-KR" dirty="0" err="1"/>
              <a:t>mask</a:t>
            </a:r>
            <a:r>
              <a:rPr lang="de-DE" altLang="ko-KR" dirty="0"/>
              <a:t> </a:t>
            </a:r>
            <a:endParaRPr lang="en-US" altLang="ko-KR" dirty="0"/>
          </a:p>
          <a:p>
            <a:pPr marL="273050" indent="-273050"/>
            <a:endParaRPr lang="en-US" altLang="ko-KR" sz="2900" dirty="0" smtClean="0">
              <a:solidFill>
                <a:schemeClr val="tx2"/>
              </a:solidFill>
              <a:ea typeface="Gulim" panose="020B0600000101010101" pitchFamily="34" charset="-127"/>
            </a:endParaRPr>
          </a:p>
        </p:txBody>
      </p:sp>
      <p:grpSp>
        <p:nvGrpSpPr>
          <p:cNvPr id="390149" name="Group 5"/>
          <p:cNvGrpSpPr>
            <a:grpSpLocks/>
          </p:cNvGrpSpPr>
          <p:nvPr/>
        </p:nvGrpSpPr>
        <p:grpSpPr bwMode="auto">
          <a:xfrm>
            <a:off x="2987675" y="2997200"/>
            <a:ext cx="2520950" cy="3141663"/>
            <a:chOff x="5344" y="1224"/>
            <a:chExt cx="736" cy="994"/>
          </a:xfrm>
        </p:grpSpPr>
        <p:sp>
          <p:nvSpPr>
            <p:cNvPr id="146438" name="Text Box 6"/>
            <p:cNvSpPr txBox="1">
              <a:spLocks noChangeArrowheads="1"/>
            </p:cNvSpPr>
            <p:nvPr/>
          </p:nvSpPr>
          <p:spPr bwMode="auto">
            <a:xfrm>
              <a:off x="5344" y="1488"/>
              <a:ext cx="240" cy="96"/>
            </a:xfrm>
            <a:prstGeom prst="rect">
              <a:avLst/>
            </a:prstGeom>
            <a:solidFill>
              <a:srgbClr val="FF9900"/>
            </a:solidFill>
            <a:ln w="12700">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
                  <a:srgbClr val="3366CC"/>
                </a:buClr>
                <a:buSzPct val="75000"/>
                <a:buFont typeface="Monotype Sorts"/>
                <a:buChar char="l"/>
                <a:tabLst/>
                <a:defRPr/>
              </a:pPr>
              <a:r>
                <a:rPr kumimoji="0" lang="tr-TR"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rPr>
                <a:t>2</a:t>
              </a:r>
              <a:endParaRPr kumimoji="0" lang="en-US"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endParaRPr>
            </a:p>
          </p:txBody>
        </p:sp>
        <p:sp>
          <p:nvSpPr>
            <p:cNvPr id="146439" name="Text Box 7"/>
            <p:cNvSpPr txBox="1">
              <a:spLocks noChangeArrowheads="1"/>
            </p:cNvSpPr>
            <p:nvPr/>
          </p:nvSpPr>
          <p:spPr bwMode="auto">
            <a:xfrm>
              <a:off x="5592" y="1488"/>
              <a:ext cx="240" cy="96"/>
            </a:xfrm>
            <a:prstGeom prst="rect">
              <a:avLst/>
            </a:prstGeom>
            <a:solidFill>
              <a:srgbClr val="D65700"/>
            </a:solidFill>
            <a:ln w="12700">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
                  <a:srgbClr val="3366CC"/>
                </a:buClr>
                <a:buSzPct val="75000"/>
                <a:buFont typeface="Monotype Sorts"/>
                <a:buChar char="l"/>
                <a:tabLst/>
                <a:defRPr/>
              </a:pPr>
              <a:r>
                <a:rPr kumimoji="0" lang="tr-TR" altLang="tr-TR" sz="2000" b="0" i="1" u="none" strike="noStrike" kern="1200" cap="none" spc="0" normalizeH="0" baseline="-25000" noProof="0">
                  <a:ln>
                    <a:noFill/>
                  </a:ln>
                  <a:solidFill>
                    <a:srgbClr val="CCCCFF"/>
                  </a:solidFill>
                  <a:effectLst/>
                  <a:uLnTx/>
                  <a:uFillTx/>
                  <a:latin typeface="Arial" panose="020B0604020202020204" pitchFamily="34" charset="0"/>
                  <a:ea typeface="+mn-ea"/>
                  <a:cs typeface="+mn-cs"/>
                </a:rPr>
                <a:t>4</a:t>
              </a:r>
              <a:endParaRPr kumimoji="0" lang="en-US" altLang="tr-TR" sz="2000" b="0" i="1" u="none" strike="noStrike" kern="1200" cap="none" spc="0" normalizeH="0" baseline="-25000" noProof="0">
                <a:ln>
                  <a:noFill/>
                </a:ln>
                <a:solidFill>
                  <a:srgbClr val="CCCCFF"/>
                </a:solidFill>
                <a:effectLst/>
                <a:uLnTx/>
                <a:uFillTx/>
                <a:latin typeface="Arial" panose="020B0604020202020204" pitchFamily="34" charset="0"/>
                <a:ea typeface="+mn-ea"/>
                <a:cs typeface="+mn-cs"/>
              </a:endParaRPr>
            </a:p>
          </p:txBody>
        </p:sp>
        <p:sp>
          <p:nvSpPr>
            <p:cNvPr id="146440" name="Text Box 8"/>
            <p:cNvSpPr txBox="1">
              <a:spLocks noChangeArrowheads="1"/>
            </p:cNvSpPr>
            <p:nvPr/>
          </p:nvSpPr>
          <p:spPr bwMode="auto">
            <a:xfrm>
              <a:off x="5344" y="1758"/>
              <a:ext cx="240" cy="96"/>
            </a:xfrm>
            <a:prstGeom prst="rect">
              <a:avLst/>
            </a:prstGeom>
            <a:solidFill>
              <a:srgbClr val="FFCC99"/>
            </a:solidFill>
            <a:ln w="12700">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
                  <a:srgbClr val="3366CC"/>
                </a:buClr>
                <a:buSzPct val="75000"/>
                <a:buFont typeface="Monotype Sorts"/>
                <a:buChar char="l"/>
                <a:tabLst/>
                <a:defRPr/>
              </a:pPr>
              <a:r>
                <a:rPr kumimoji="0" lang="tr-TR"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rPr>
                <a:t>1</a:t>
              </a:r>
              <a:endParaRPr kumimoji="0" lang="en-US"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endParaRPr>
            </a:p>
          </p:txBody>
        </p:sp>
        <p:sp>
          <p:nvSpPr>
            <p:cNvPr id="146441" name="Text Box 9"/>
            <p:cNvSpPr txBox="1">
              <a:spLocks noChangeArrowheads="1"/>
            </p:cNvSpPr>
            <p:nvPr/>
          </p:nvSpPr>
          <p:spPr bwMode="auto">
            <a:xfrm>
              <a:off x="5592" y="1758"/>
              <a:ext cx="240" cy="96"/>
            </a:xfrm>
            <a:prstGeom prst="rect">
              <a:avLst/>
            </a:prstGeom>
            <a:solidFill>
              <a:srgbClr val="FF9900"/>
            </a:solidFill>
            <a:ln w="12700">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
                  <a:srgbClr val="3366CC"/>
                </a:buClr>
                <a:buSzPct val="75000"/>
                <a:buFont typeface="Monotype Sorts"/>
                <a:buChar char="l"/>
                <a:tabLst/>
                <a:defRPr/>
              </a:pPr>
              <a:r>
                <a:rPr kumimoji="0" lang="tr-TR"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rPr>
                <a:t>2</a:t>
              </a:r>
              <a:endParaRPr kumimoji="0" lang="en-US"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endParaRPr>
            </a:p>
          </p:txBody>
        </p:sp>
        <p:sp>
          <p:nvSpPr>
            <p:cNvPr id="146442" name="Text Box 10"/>
            <p:cNvSpPr txBox="1">
              <a:spLocks noChangeArrowheads="1"/>
            </p:cNvSpPr>
            <p:nvPr/>
          </p:nvSpPr>
          <p:spPr bwMode="auto">
            <a:xfrm>
              <a:off x="5840" y="1758"/>
              <a:ext cx="240" cy="96"/>
            </a:xfrm>
            <a:prstGeom prst="rect">
              <a:avLst/>
            </a:prstGeom>
            <a:solidFill>
              <a:srgbClr val="FFCC99"/>
            </a:solidFill>
            <a:ln w="12700">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
                  <a:srgbClr val="3366CC"/>
                </a:buClr>
                <a:buSzPct val="75000"/>
                <a:buFont typeface="Monotype Sorts"/>
                <a:buChar char="l"/>
                <a:tabLst/>
                <a:defRPr/>
              </a:pPr>
              <a:r>
                <a:rPr kumimoji="0" lang="tr-TR"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rPr>
                <a:t>1</a:t>
              </a:r>
              <a:endParaRPr kumimoji="0" lang="en-US"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endParaRPr>
            </a:p>
          </p:txBody>
        </p:sp>
        <p:sp>
          <p:nvSpPr>
            <p:cNvPr id="146443" name="Text Box 11"/>
            <p:cNvSpPr txBox="1">
              <a:spLocks noChangeArrowheads="1"/>
            </p:cNvSpPr>
            <p:nvPr/>
          </p:nvSpPr>
          <p:spPr bwMode="auto">
            <a:xfrm>
              <a:off x="5344" y="1224"/>
              <a:ext cx="240" cy="96"/>
            </a:xfrm>
            <a:prstGeom prst="rect">
              <a:avLst/>
            </a:prstGeom>
            <a:solidFill>
              <a:srgbClr val="FFCC99"/>
            </a:solidFill>
            <a:ln w="12700">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
                  <a:srgbClr val="3366CC"/>
                </a:buClr>
                <a:buSzPct val="75000"/>
                <a:buFont typeface="Monotype Sorts"/>
                <a:buChar char="l"/>
                <a:tabLst/>
                <a:defRPr/>
              </a:pPr>
              <a:r>
                <a:rPr kumimoji="0" lang="tr-TR"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rPr>
                <a:t>1</a:t>
              </a:r>
              <a:endParaRPr kumimoji="0" lang="en-US"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endParaRPr>
            </a:p>
          </p:txBody>
        </p:sp>
        <p:sp>
          <p:nvSpPr>
            <p:cNvPr id="146444" name="Text Box 12"/>
            <p:cNvSpPr txBox="1">
              <a:spLocks noChangeArrowheads="1"/>
            </p:cNvSpPr>
            <p:nvPr/>
          </p:nvSpPr>
          <p:spPr bwMode="auto">
            <a:xfrm>
              <a:off x="5592" y="1224"/>
              <a:ext cx="240" cy="96"/>
            </a:xfrm>
            <a:prstGeom prst="rect">
              <a:avLst/>
            </a:prstGeom>
            <a:solidFill>
              <a:srgbClr val="FF9900"/>
            </a:solidFill>
            <a:ln w="12700">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
                  <a:srgbClr val="3366CC"/>
                </a:buClr>
                <a:buSzPct val="75000"/>
                <a:buFont typeface="Monotype Sorts"/>
                <a:buChar char="l"/>
                <a:tabLst/>
                <a:defRPr/>
              </a:pPr>
              <a:r>
                <a:rPr kumimoji="0" lang="tr-TR"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rPr>
                <a:t>2</a:t>
              </a:r>
              <a:endParaRPr kumimoji="0" lang="en-US"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endParaRPr>
            </a:p>
          </p:txBody>
        </p:sp>
        <p:sp>
          <p:nvSpPr>
            <p:cNvPr id="146445" name="Text Box 13"/>
            <p:cNvSpPr txBox="1">
              <a:spLocks noChangeArrowheads="1"/>
            </p:cNvSpPr>
            <p:nvPr/>
          </p:nvSpPr>
          <p:spPr bwMode="auto">
            <a:xfrm>
              <a:off x="5840" y="1224"/>
              <a:ext cx="240" cy="96"/>
            </a:xfrm>
            <a:prstGeom prst="rect">
              <a:avLst/>
            </a:prstGeom>
            <a:solidFill>
              <a:srgbClr val="FFCC99"/>
            </a:solidFill>
            <a:ln w="12700">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
                  <a:srgbClr val="3366CC"/>
                </a:buClr>
                <a:buSzPct val="75000"/>
                <a:buFont typeface="Monotype Sorts"/>
                <a:buChar char="l"/>
                <a:tabLst/>
                <a:defRPr/>
              </a:pPr>
              <a:r>
                <a:rPr kumimoji="0" lang="tr-TR"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rPr>
                <a:t>1</a:t>
              </a:r>
              <a:endParaRPr kumimoji="0" lang="en-US"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endParaRPr>
            </a:p>
          </p:txBody>
        </p:sp>
        <p:sp>
          <p:nvSpPr>
            <p:cNvPr id="146446" name="Text Box 14"/>
            <p:cNvSpPr txBox="1">
              <a:spLocks noChangeArrowheads="1"/>
            </p:cNvSpPr>
            <p:nvPr/>
          </p:nvSpPr>
          <p:spPr bwMode="auto">
            <a:xfrm>
              <a:off x="5840" y="1488"/>
              <a:ext cx="240" cy="96"/>
            </a:xfrm>
            <a:prstGeom prst="rect">
              <a:avLst/>
            </a:prstGeom>
            <a:solidFill>
              <a:srgbClr val="FF9900"/>
            </a:solidFill>
            <a:ln w="12700">
              <a:solidFill>
                <a:schemeClr val="bg2"/>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50000"/>
                </a:spcBef>
                <a:spcAft>
                  <a:spcPct val="0"/>
                </a:spcAft>
                <a:buClr>
                  <a:srgbClr val="3366CC"/>
                </a:buClr>
                <a:buSzPct val="75000"/>
                <a:buFont typeface="Monotype Sorts"/>
                <a:buChar char="l"/>
                <a:tabLst/>
                <a:defRPr/>
              </a:pPr>
              <a:r>
                <a:rPr kumimoji="0" lang="tr-TR"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rPr>
                <a:t>2</a:t>
              </a:r>
              <a:endParaRPr kumimoji="0" lang="en-US" altLang="tr-TR" sz="2000" b="0" i="1" u="none" strike="noStrike" kern="1200" cap="none" spc="0" normalizeH="0" baseline="-25000" noProof="0">
                <a:ln>
                  <a:noFill/>
                </a:ln>
                <a:solidFill>
                  <a:srgbClr val="333333"/>
                </a:solidFill>
                <a:effectLst/>
                <a:uLnTx/>
                <a:uFillTx/>
                <a:latin typeface="Arial" panose="020B0604020202020204" pitchFamily="34" charset="0"/>
                <a:ea typeface="+mn-ea"/>
                <a:cs typeface="+mn-cs"/>
              </a:endParaRPr>
            </a:p>
          </p:txBody>
        </p:sp>
        <p:sp>
          <p:nvSpPr>
            <p:cNvPr id="146447" name="Text Box 15"/>
            <p:cNvSpPr txBox="1">
              <a:spLocks noChangeArrowheads="1"/>
            </p:cNvSpPr>
            <p:nvPr/>
          </p:nvSpPr>
          <p:spPr bwMode="auto">
            <a:xfrm>
              <a:off x="5566" y="1968"/>
              <a:ext cx="26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rgbClr val="3366CC"/>
                </a:buClr>
                <a:buSzPct val="75000"/>
                <a:buFontTx/>
                <a:buNone/>
                <a:tabLst/>
                <a:defRPr/>
              </a:pPr>
              <a:r>
                <a:rPr kumimoji="0" lang="tr-TR" altLang="tr-TR" sz="2000" b="0" i="1" u="none" strike="noStrike" kern="1200" cap="none" spc="0" normalizeH="0" baseline="-25000" noProof="0" dirty="0" err="1">
                  <a:ln>
                    <a:noFill/>
                  </a:ln>
                  <a:solidFill>
                    <a:srgbClr val="0B0506"/>
                  </a:solidFill>
                  <a:effectLst/>
                  <a:uLnTx/>
                  <a:uFillTx/>
                  <a:latin typeface="Arial" panose="020B0604020202020204" pitchFamily="34" charset="0"/>
                  <a:ea typeface="+mn-ea"/>
                  <a:cs typeface="+mn-cs"/>
                </a:rPr>
                <a:t>Subpixel</a:t>
              </a:r>
              <a:endParaRPr kumimoji="0" lang="tr-TR" altLang="tr-TR" sz="2000" b="0" i="1" u="none" strike="noStrike" kern="1200" cap="none" spc="0" normalizeH="0" baseline="-25000" noProof="0" dirty="0">
                <a:ln>
                  <a:noFill/>
                </a:ln>
                <a:solidFill>
                  <a:srgbClr val="0B0506"/>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20000"/>
                </a:spcBef>
                <a:spcAft>
                  <a:spcPct val="0"/>
                </a:spcAft>
                <a:buClr>
                  <a:srgbClr val="3366CC"/>
                </a:buClr>
                <a:buSzPct val="75000"/>
                <a:buFontTx/>
                <a:buNone/>
                <a:tabLst/>
                <a:defRPr/>
              </a:pPr>
              <a:r>
                <a:rPr kumimoji="0" lang="tr-TR" altLang="tr-TR" sz="2000" b="0" i="1" u="none" strike="noStrike" kern="1200" cap="none" spc="0" normalizeH="0" baseline="-25000" noProof="0" dirty="0" err="1">
                  <a:ln>
                    <a:noFill/>
                  </a:ln>
                  <a:solidFill>
                    <a:srgbClr val="0B0506"/>
                  </a:solidFill>
                  <a:effectLst/>
                  <a:uLnTx/>
                  <a:uFillTx/>
                  <a:latin typeface="Arial" panose="020B0604020202020204" pitchFamily="34" charset="0"/>
                  <a:ea typeface="+mn-ea"/>
                  <a:cs typeface="+mn-cs"/>
                </a:rPr>
                <a:t>weighting</a:t>
              </a:r>
              <a:endParaRPr kumimoji="0" lang="tr-TR" altLang="tr-TR" sz="2000" b="0" i="1" u="none" strike="noStrike" kern="1200" cap="none" spc="0" normalizeH="0" baseline="-25000" noProof="0" dirty="0">
                <a:ln>
                  <a:noFill/>
                </a:ln>
                <a:solidFill>
                  <a:srgbClr val="0B0506"/>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20000"/>
                </a:spcBef>
                <a:spcAft>
                  <a:spcPct val="0"/>
                </a:spcAft>
                <a:buClr>
                  <a:srgbClr val="3366CC"/>
                </a:buClr>
                <a:buSzPct val="75000"/>
                <a:buFontTx/>
                <a:buNone/>
                <a:tabLst/>
                <a:defRPr/>
              </a:pPr>
              <a:r>
                <a:rPr kumimoji="0" lang="tr-TR" altLang="tr-TR" sz="2000" b="0" i="1" u="none" strike="noStrike" kern="1200" cap="none" spc="0" normalizeH="0" baseline="-25000" noProof="0" dirty="0">
                  <a:ln>
                    <a:noFill/>
                  </a:ln>
                  <a:solidFill>
                    <a:srgbClr val="0B0506"/>
                  </a:solidFill>
                  <a:effectLst/>
                  <a:uLnTx/>
                  <a:uFillTx/>
                  <a:latin typeface="Arial" panose="020B0604020202020204" pitchFamily="34" charset="0"/>
                  <a:ea typeface="+mn-ea"/>
                  <a:cs typeface="+mn-cs"/>
                </a:rPr>
                <a:t>mask</a:t>
              </a:r>
              <a:endParaRPr kumimoji="0" lang="en-US" altLang="tr-TR" sz="2000" b="0" i="1" u="none" strike="noStrike" kern="1200" cap="none" spc="0" normalizeH="0" baseline="-25000" noProof="0" dirty="0">
                <a:ln>
                  <a:noFill/>
                </a:ln>
                <a:solidFill>
                  <a:srgbClr val="0B0506"/>
                </a:solidFill>
                <a:effectLst/>
                <a:uLnTx/>
                <a:uFillTx/>
                <a:latin typeface="Arial" panose="020B0604020202020204" pitchFamily="34" charset="0"/>
                <a:ea typeface="+mn-ea"/>
                <a:cs typeface="+mn-cs"/>
              </a:endParaRPr>
            </a:p>
          </p:txBody>
        </p:sp>
      </p:grpSp>
      <p:sp>
        <p:nvSpPr>
          <p:cNvPr id="146437" name="Foliennummernplatzhalter 1"/>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04A0F55-D546-44F6-9127-2EF59A6A5E3A}" type="slidenum">
              <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endParaRPr>
          </a:p>
        </p:txBody>
      </p:sp>
      <p:sp>
        <p:nvSpPr>
          <p:cNvPr id="2" name="Fußzeilenplatzhalter 1"/>
          <p:cNvSpPr>
            <a:spLocks noGrp="1"/>
          </p:cNvSpPr>
          <p:nvPr>
            <p:ph type="ftr" sz="quarter"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smtClean="0">
                <a:ln>
                  <a:noFill/>
                </a:ln>
                <a:solidFill>
                  <a:srgbClr val="6699FF"/>
                </a:solidFill>
                <a:effectLst/>
                <a:uLnTx/>
                <a:uFillTx/>
                <a:latin typeface="Arial" charset="0"/>
                <a:ea typeface="+mn-ea"/>
                <a:cs typeface="+mn-cs"/>
              </a:rPr>
              <a:t>Lecture #2  The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pic>
        <p:nvPicPr>
          <p:cNvPr id="17" name="Grafi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8" name="Grafik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229689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0147">
                                            <p:txEl>
                                              <p:pRg st="0" end="0"/>
                                            </p:txEl>
                                          </p:spTgt>
                                        </p:tgtEl>
                                        <p:attrNameLst>
                                          <p:attrName>style.visibility</p:attrName>
                                        </p:attrNameLst>
                                      </p:cBhvr>
                                      <p:to>
                                        <p:strVal val="visible"/>
                                      </p:to>
                                    </p:set>
                                    <p:anim calcmode="lin" valueType="num">
                                      <p:cBhvr additive="base">
                                        <p:cTn id="7" dur="2000" fill="hold"/>
                                        <p:tgtEl>
                                          <p:spTgt spid="390147">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901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1" presetClass="entr" presetSubtype="0" fill="hold" nodeType="clickEffect">
                                  <p:stCondLst>
                                    <p:cond delay="0"/>
                                  </p:stCondLst>
                                  <p:childTnLst>
                                    <p:set>
                                      <p:cBhvr>
                                        <p:cTn id="12" dur="1" fill="hold">
                                          <p:stCondLst>
                                            <p:cond delay="0"/>
                                          </p:stCondLst>
                                        </p:cTn>
                                        <p:tgtEl>
                                          <p:spTgt spid="390149"/>
                                        </p:tgtEl>
                                        <p:attrNameLst>
                                          <p:attrName>style.visibility</p:attrName>
                                        </p:attrNameLst>
                                      </p:cBhvr>
                                      <p:to>
                                        <p:strVal val="visible"/>
                                      </p:to>
                                    </p:set>
                                    <p:animEffect transition="in" filter="fade">
                                      <p:cBhvr>
                                        <p:cTn id="13" dur="770" decel="100000"/>
                                        <p:tgtEl>
                                          <p:spTgt spid="390149"/>
                                        </p:tgtEl>
                                      </p:cBhvr>
                                    </p:animEffect>
                                    <p:animScale>
                                      <p:cBhvr>
                                        <p:cTn id="14" dur="770" decel="100000"/>
                                        <p:tgtEl>
                                          <p:spTgt spid="390149"/>
                                        </p:tgtEl>
                                      </p:cBhvr>
                                      <p:from x="10000" y="10000"/>
                                      <p:to x="200000" y="450000"/>
                                    </p:animScale>
                                    <p:animScale>
                                      <p:cBhvr>
                                        <p:cTn id="15" dur="1230" accel="100000" fill="hold">
                                          <p:stCondLst>
                                            <p:cond delay="770"/>
                                          </p:stCondLst>
                                        </p:cTn>
                                        <p:tgtEl>
                                          <p:spTgt spid="390149"/>
                                        </p:tgtEl>
                                      </p:cBhvr>
                                      <p:from x="200000" y="450000"/>
                                      <p:to x="100000" y="100000"/>
                                    </p:animScale>
                                    <p:set>
                                      <p:cBhvr>
                                        <p:cTn id="16" dur="770" fill="hold"/>
                                        <p:tgtEl>
                                          <p:spTgt spid="390149"/>
                                        </p:tgtEl>
                                        <p:attrNameLst>
                                          <p:attrName>ppt_x</p:attrName>
                                        </p:attrNameLst>
                                      </p:cBhvr>
                                      <p:to>
                                        <p:strVal val="(0.5)"/>
                                      </p:to>
                                    </p:set>
                                    <p:anim from="(0.5)" to="(#ppt_x)" calcmode="lin" valueType="num">
                                      <p:cBhvr>
                                        <p:cTn id="17" dur="1230" accel="100000" fill="hold">
                                          <p:stCondLst>
                                            <p:cond delay="770"/>
                                          </p:stCondLst>
                                        </p:cTn>
                                        <p:tgtEl>
                                          <p:spTgt spid="390149"/>
                                        </p:tgtEl>
                                        <p:attrNameLst>
                                          <p:attrName>ppt_x</p:attrName>
                                        </p:attrNameLst>
                                      </p:cBhvr>
                                    </p:anim>
                                    <p:set>
                                      <p:cBhvr>
                                        <p:cTn id="18" dur="770" fill="hold"/>
                                        <p:tgtEl>
                                          <p:spTgt spid="390149"/>
                                        </p:tgtEl>
                                        <p:attrNameLst>
                                          <p:attrName>ppt_y</p:attrName>
                                        </p:attrNameLst>
                                      </p:cBhvr>
                                      <p:to>
                                        <p:strVal val="(#ppt_y+0.4)"/>
                                      </p:to>
                                    </p:set>
                                    <p:anim from="(#ppt_y+0.4)" to="(#ppt_y)" calcmode="lin" valueType="num">
                                      <p:cBhvr>
                                        <p:cTn id="19" dur="1230" accel="100000" fill="hold">
                                          <p:stCondLst>
                                            <p:cond delay="770"/>
                                          </p:stCondLst>
                                        </p:cTn>
                                        <p:tgtEl>
                                          <p:spTgt spid="39014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47"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AutoShape 2"/>
          <p:cNvSpPr>
            <a:spLocks noGrp="1" noChangeArrowheads="1"/>
          </p:cNvSpPr>
          <p:nvPr>
            <p:ph type="title"/>
          </p:nvPr>
        </p:nvSpPr>
        <p:spPr/>
        <p:txBody>
          <a:bodyPr>
            <a:normAutofit fontScale="90000"/>
          </a:bodyPr>
          <a:lstStyle/>
          <a:p>
            <a:pPr eaLnBrk="1" hangingPunct="1">
              <a:defRPr/>
            </a:pPr>
            <a:r>
              <a:rPr lang="en-US" dirty="0">
                <a:ea typeface="ＭＳ Ｐゴシック" charset="0"/>
              </a:rPr>
              <a:t>Operations combining multiple images</a:t>
            </a:r>
          </a:p>
        </p:txBody>
      </p:sp>
      <p:sp>
        <p:nvSpPr>
          <p:cNvPr id="58370" name="Rectangle 3"/>
          <p:cNvSpPr>
            <a:spLocks noGrp="1" noChangeArrowheads="1"/>
          </p:cNvSpPr>
          <p:nvPr>
            <p:ph type="body" idx="1"/>
          </p:nvPr>
        </p:nvSpPr>
        <p:spPr>
          <a:xfrm>
            <a:off x="304800" y="1371600"/>
            <a:ext cx="8610600" cy="1905000"/>
          </a:xfrm>
        </p:spPr>
        <p:txBody>
          <a:bodyPr/>
          <a:lstStyle/>
          <a:p>
            <a:pPr eaLnBrk="1" hangingPunct="1"/>
            <a:r>
              <a:rPr lang="en-US" altLang="tr-TR" smtClean="0"/>
              <a:t>There are many image processing application that combine two images, pixel-by-pixel, using an arithmetic or logical operator, resulting in a third image, Z: </a:t>
            </a:r>
          </a:p>
          <a:p>
            <a:pPr lvl="1" algn="ctr" eaLnBrk="1" hangingPunct="1">
              <a:buFontTx/>
              <a:buNone/>
            </a:pPr>
            <a:r>
              <a:rPr lang="en-US" altLang="tr-TR" i="1" smtClean="0"/>
              <a:t>X opn Y = Z </a:t>
            </a:r>
          </a:p>
        </p:txBody>
      </p:sp>
      <p:pic>
        <p:nvPicPr>
          <p:cNvPr id="583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3163888"/>
            <a:ext cx="4895850" cy="30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2753207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AutoShape 2"/>
          <p:cNvSpPr>
            <a:spLocks noGrp="1" noChangeArrowheads="1"/>
          </p:cNvSpPr>
          <p:nvPr>
            <p:ph type="title"/>
          </p:nvPr>
        </p:nvSpPr>
        <p:spPr/>
        <p:txBody>
          <a:bodyPr/>
          <a:lstStyle/>
          <a:p>
            <a:pPr eaLnBrk="1" hangingPunct="1"/>
            <a:r>
              <a:rPr lang="en-US" altLang="tr-TR" smtClean="0"/>
              <a:t>Operations in a transform domain</a:t>
            </a:r>
          </a:p>
        </p:txBody>
      </p:sp>
      <p:sp>
        <p:nvSpPr>
          <p:cNvPr id="60418" name="Rectangle 3"/>
          <p:cNvSpPr>
            <a:spLocks noGrp="1" noChangeArrowheads="1"/>
          </p:cNvSpPr>
          <p:nvPr>
            <p:ph type="body" idx="1"/>
          </p:nvPr>
        </p:nvSpPr>
        <p:spPr>
          <a:xfrm>
            <a:off x="304800" y="1371600"/>
            <a:ext cx="8610600" cy="2286000"/>
          </a:xfrm>
        </p:spPr>
        <p:txBody>
          <a:bodyPr/>
          <a:lstStyle/>
          <a:p>
            <a:pPr eaLnBrk="1" hangingPunct="1"/>
            <a:r>
              <a:rPr lang="en-US" altLang="tr-TR" dirty="0" smtClean="0"/>
              <a:t>A </a:t>
            </a:r>
            <a:r>
              <a:rPr lang="en-US" altLang="tr-TR" i="1" dirty="0" smtClean="0"/>
              <a:t>transform</a:t>
            </a:r>
            <a:r>
              <a:rPr lang="en-US" altLang="tr-TR" dirty="0" smtClean="0"/>
              <a:t> is a mathematical tool that allows the conversion of a set of values to another set of values, creating, therefore, a new way of representing the same information.</a:t>
            </a:r>
          </a:p>
        </p:txBody>
      </p:sp>
      <p:pic>
        <p:nvPicPr>
          <p:cNvPr id="604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25" y="3962400"/>
            <a:ext cx="782955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0075942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33375" y="228600"/>
            <a:ext cx="7793037" cy="1462087"/>
          </a:xfrm>
        </p:spPr>
        <p:txBody>
          <a:bodyPr/>
          <a:lstStyle/>
          <a:p>
            <a:pPr eaLnBrk="1" hangingPunct="1"/>
            <a:r>
              <a:rPr lang="tr-TR" altLang="tr-TR" dirty="0" smtClean="0"/>
              <a:t>Mathematical </a:t>
            </a:r>
            <a:r>
              <a:rPr lang="tr-TR" altLang="tr-TR" dirty="0" err="1" smtClean="0"/>
              <a:t>tools</a:t>
            </a:r>
            <a:endParaRPr lang="tr-TR" altLang="tr-TR" dirty="0" smtClean="0"/>
          </a:p>
        </p:txBody>
      </p:sp>
      <p:sp>
        <p:nvSpPr>
          <p:cNvPr id="8" name="Rectangle 3"/>
          <p:cNvSpPr>
            <a:spLocks noGrp="1" noChangeArrowheads="1"/>
          </p:cNvSpPr>
          <p:nvPr>
            <p:ph type="body" idx="1"/>
          </p:nvPr>
        </p:nvSpPr>
        <p:spPr>
          <a:xfrm>
            <a:off x="333375" y="1538287"/>
            <a:ext cx="8610600" cy="2286000"/>
          </a:xfrm>
        </p:spPr>
        <p:txBody>
          <a:bodyPr/>
          <a:lstStyle/>
          <a:p>
            <a:pPr algn="just" eaLnBrk="1" hangingPunct="1"/>
            <a:r>
              <a:rPr lang="tr-TR" altLang="tr-TR" dirty="0" err="1"/>
              <a:t>In</a:t>
            </a:r>
            <a:r>
              <a:rPr lang="tr-TR" altLang="tr-TR" dirty="0"/>
              <a:t> </a:t>
            </a:r>
            <a:r>
              <a:rPr lang="tr-TR" altLang="tr-TR" dirty="0" err="1"/>
              <a:t>this</a:t>
            </a:r>
            <a:r>
              <a:rPr lang="tr-TR" altLang="tr-TR" dirty="0"/>
              <a:t> </a:t>
            </a:r>
            <a:r>
              <a:rPr lang="tr-TR" altLang="tr-TR" dirty="0" err="1"/>
              <a:t>section</a:t>
            </a:r>
            <a:r>
              <a:rPr lang="tr-TR" altLang="tr-TR" dirty="0"/>
              <a:t> </a:t>
            </a:r>
            <a:r>
              <a:rPr lang="tr-TR" altLang="tr-TR" dirty="0" err="1"/>
              <a:t>we</a:t>
            </a:r>
            <a:r>
              <a:rPr lang="tr-TR" altLang="tr-TR" dirty="0"/>
              <a:t> </a:t>
            </a:r>
            <a:r>
              <a:rPr lang="tr-TR" altLang="tr-TR" dirty="0" err="1"/>
              <a:t>introduce</a:t>
            </a:r>
            <a:r>
              <a:rPr lang="tr-TR" altLang="tr-TR" dirty="0"/>
              <a:t> </a:t>
            </a:r>
            <a:r>
              <a:rPr lang="tr-TR" altLang="tr-TR" dirty="0" err="1"/>
              <a:t>several</a:t>
            </a:r>
            <a:r>
              <a:rPr lang="tr-TR" altLang="tr-TR" dirty="0"/>
              <a:t> </a:t>
            </a:r>
            <a:r>
              <a:rPr lang="tr-TR" altLang="tr-TR" dirty="0" err="1"/>
              <a:t>mathematical</a:t>
            </a:r>
            <a:r>
              <a:rPr lang="tr-TR" altLang="tr-TR" dirty="0"/>
              <a:t> </a:t>
            </a:r>
            <a:r>
              <a:rPr lang="tr-TR" altLang="tr-TR" dirty="0" err="1"/>
              <a:t>tools</a:t>
            </a:r>
            <a:r>
              <a:rPr lang="tr-TR" altLang="tr-TR" dirty="0"/>
              <a:t> </a:t>
            </a:r>
            <a:r>
              <a:rPr lang="tr-TR" altLang="tr-TR" dirty="0" err="1"/>
              <a:t>which</a:t>
            </a:r>
            <a:r>
              <a:rPr lang="tr-TR" altLang="tr-TR" dirty="0"/>
              <a:t> </a:t>
            </a:r>
            <a:r>
              <a:rPr lang="tr-TR" altLang="tr-TR" dirty="0" err="1"/>
              <a:t>will</a:t>
            </a:r>
            <a:r>
              <a:rPr lang="tr-TR" altLang="tr-TR" dirty="0"/>
              <a:t> be </a:t>
            </a:r>
            <a:r>
              <a:rPr lang="tr-TR" altLang="tr-TR" dirty="0" err="1"/>
              <a:t>used</a:t>
            </a:r>
            <a:r>
              <a:rPr lang="tr-TR" altLang="tr-TR" dirty="0"/>
              <a:t> </a:t>
            </a:r>
            <a:r>
              <a:rPr lang="tr-TR" altLang="tr-TR" smtClean="0"/>
              <a:t>through </a:t>
            </a:r>
            <a:r>
              <a:rPr lang="tr-TR" altLang="tr-TR" dirty="0" err="1"/>
              <a:t>the</a:t>
            </a:r>
            <a:r>
              <a:rPr lang="tr-TR" altLang="tr-TR" dirty="0"/>
              <a:t> </a:t>
            </a:r>
            <a:r>
              <a:rPr lang="tr-TR" altLang="tr-TR" dirty="0" err="1"/>
              <a:t>course</a:t>
            </a:r>
            <a:r>
              <a:rPr lang="tr-TR" altLang="tr-TR" dirty="0" smtClean="0"/>
              <a:t>.</a:t>
            </a:r>
            <a:endParaRPr lang="tr-TR" altLang="tr-TR" dirty="0"/>
          </a:p>
        </p:txBody>
      </p:sp>
      <p:sp>
        <p:nvSpPr>
          <p:cNvPr id="4" name="Fußzeilenplatzhalter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5" name="Foliennummernplatzhalter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04606298"/>
      </p:ext>
    </p:ext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333376" y="214313"/>
            <a:ext cx="8375720" cy="1462087"/>
          </a:xfrm>
        </p:spPr>
        <p:txBody>
          <a:bodyPr/>
          <a:lstStyle/>
          <a:p>
            <a:pPr eaLnBrk="1" hangingPunct="1"/>
            <a:r>
              <a:rPr lang="tr-TR" altLang="tr-TR" dirty="0" err="1" smtClean="0"/>
              <a:t>Matrix</a:t>
            </a:r>
            <a:r>
              <a:rPr lang="tr-TR" altLang="tr-TR" dirty="0" smtClean="0"/>
              <a:t> </a:t>
            </a:r>
            <a:r>
              <a:rPr lang="tr-TR" altLang="tr-TR" dirty="0" err="1" smtClean="0"/>
              <a:t>representation</a:t>
            </a:r>
            <a:r>
              <a:rPr lang="tr-TR" altLang="tr-TR" dirty="0" smtClean="0"/>
              <a:t> of an </a:t>
            </a:r>
            <a:r>
              <a:rPr lang="tr-TR" altLang="tr-TR" dirty="0" err="1" smtClean="0"/>
              <a:t>image</a:t>
            </a:r>
            <a:endParaRPr lang="tr-TR" altLang="tr-TR" dirty="0" smtClean="0"/>
          </a:p>
        </p:txBody>
      </p:sp>
      <p:sp>
        <p:nvSpPr>
          <p:cNvPr id="7173" name="Rectangle 4"/>
          <p:cNvSpPr>
            <a:spLocks noChangeArrowheads="1"/>
          </p:cNvSpPr>
          <p:nvPr/>
        </p:nvSpPr>
        <p:spPr bwMode="auto">
          <a:xfrm>
            <a:off x="1042988" y="2122488"/>
            <a:ext cx="81010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graphicFrame>
        <p:nvGraphicFramePr>
          <p:cNvPr id="7170" name="Object 6"/>
          <p:cNvGraphicFramePr>
            <a:graphicFrameLocks noGrp="1" noChangeAspect="1"/>
          </p:cNvGraphicFramePr>
          <p:nvPr>
            <p:ph sz="half" idx="2"/>
            <p:extLst/>
          </p:nvPr>
        </p:nvGraphicFramePr>
        <p:xfrm>
          <a:off x="568253" y="3514726"/>
          <a:ext cx="8140843" cy="1501775"/>
        </p:xfrm>
        <a:graphic>
          <a:graphicData uri="http://schemas.openxmlformats.org/presentationml/2006/ole">
            <mc:AlternateContent xmlns:mc="http://schemas.openxmlformats.org/markup-compatibility/2006">
              <mc:Choice xmlns:v="urn:schemas-microsoft-com:vml" Requires="v">
                <p:oleObj spid="_x0000_s4101" name="Equation" r:id="rId4" imgW="2616120" imgH="482400" progId="Equation.3">
                  <p:embed/>
                </p:oleObj>
              </mc:Choice>
              <mc:Fallback>
                <p:oleObj name="Equation" r:id="rId4" imgW="2616120" imgH="482400" progId="Equation.3">
                  <p:embed/>
                  <p:pic>
                    <p:nvPicPr>
                      <p:cNvPr id="717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253" y="3514726"/>
                        <a:ext cx="8140843" cy="1501775"/>
                      </a:xfrm>
                      <a:prstGeom prst="rect">
                        <a:avLst/>
                      </a:prstGeom>
                      <a:noFill/>
                      <a:ln>
                        <a:noFill/>
                      </a:ln>
                      <a:effectLst/>
                    </p:spPr>
                  </p:pic>
                </p:oleObj>
              </mc:Fallback>
            </mc:AlternateContent>
          </a:graphicData>
        </a:graphic>
      </p:graphicFrame>
      <p:sp>
        <p:nvSpPr>
          <p:cNvPr id="9" name="Rectangle 3"/>
          <p:cNvSpPr>
            <a:spLocks noGrp="1" noChangeArrowheads="1"/>
          </p:cNvSpPr>
          <p:nvPr>
            <p:ph type="body" idx="1"/>
          </p:nvPr>
        </p:nvSpPr>
        <p:spPr>
          <a:xfrm>
            <a:off x="333375" y="1676400"/>
            <a:ext cx="8610600" cy="2286000"/>
          </a:xfrm>
        </p:spPr>
        <p:txBody>
          <a:bodyPr/>
          <a:lstStyle/>
          <a:p>
            <a:pPr algn="just" eaLnBrk="1" hangingPunct="1"/>
            <a:r>
              <a:rPr lang="en-US" altLang="tr-TR" dirty="0"/>
              <a:t>An </a:t>
            </a:r>
            <a:r>
              <a:rPr lang="en-US" altLang="tr-TR" dirty="0" err="1"/>
              <a:t>MxN</a:t>
            </a:r>
            <a:r>
              <a:rPr lang="en-US" altLang="tr-TR" dirty="0"/>
              <a:t> image can be viewed as an </a:t>
            </a:r>
            <a:r>
              <a:rPr lang="en-US" altLang="tr-TR" dirty="0" err="1"/>
              <a:t>MxN</a:t>
            </a:r>
            <a:r>
              <a:rPr lang="en-US" altLang="tr-TR" dirty="0"/>
              <a:t> matrix. Images A and B can be represented by matrix notation as</a:t>
            </a:r>
          </a:p>
        </p:txBody>
      </p:sp>
      <p:sp>
        <p:nvSpPr>
          <p:cNvPr id="4" name="Fußzeilenplatzhalter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5" name="Foliennummernplatzhalter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6721DF-DE55-4776-8C75-6F8D85F7B616}"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73042775"/>
      </p:ext>
    </p:extLst>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381000" y="214313"/>
            <a:ext cx="8562975" cy="1462087"/>
          </a:xfrm>
        </p:spPr>
        <p:txBody>
          <a:bodyPr/>
          <a:lstStyle/>
          <a:p>
            <a:pPr eaLnBrk="1" hangingPunct="1"/>
            <a:r>
              <a:rPr lang="tr-TR" altLang="tr-TR" dirty="0" err="1" smtClean="0"/>
              <a:t>Matrix</a:t>
            </a:r>
            <a:r>
              <a:rPr lang="tr-TR" altLang="tr-TR" dirty="0" smtClean="0"/>
              <a:t> </a:t>
            </a:r>
            <a:r>
              <a:rPr lang="tr-TR" altLang="tr-TR" dirty="0" err="1" smtClean="0"/>
              <a:t>representation</a:t>
            </a:r>
            <a:r>
              <a:rPr lang="tr-TR" altLang="tr-TR" dirty="0" smtClean="0"/>
              <a:t> of an </a:t>
            </a:r>
            <a:r>
              <a:rPr lang="tr-TR" altLang="tr-TR" dirty="0" err="1" smtClean="0"/>
              <a:t>image</a:t>
            </a:r>
            <a:r>
              <a:rPr lang="tr-TR" altLang="tr-TR" dirty="0" smtClean="0"/>
              <a:t> (</a:t>
            </a:r>
            <a:r>
              <a:rPr lang="tr-TR" altLang="tr-TR" dirty="0" err="1" smtClean="0"/>
              <a:t>cont</a:t>
            </a:r>
            <a:r>
              <a:rPr lang="tr-TR" altLang="tr-TR" dirty="0" smtClean="0"/>
              <a:t>.)</a:t>
            </a:r>
          </a:p>
        </p:txBody>
      </p:sp>
      <p:sp>
        <p:nvSpPr>
          <p:cNvPr id="8197" name="Rectangle 3"/>
          <p:cNvSpPr>
            <a:spLocks noGrp="1" noChangeArrowheads="1"/>
          </p:cNvSpPr>
          <p:nvPr>
            <p:ph type="body" sz="half" idx="1"/>
          </p:nvPr>
        </p:nvSpPr>
        <p:spPr>
          <a:noFill/>
        </p:spPr>
        <p:txBody>
          <a:bodyPr/>
          <a:lstStyle/>
          <a:p>
            <a:pPr eaLnBrk="1" hangingPunct="1"/>
            <a:endParaRPr lang="tr-TR" altLang="tr-TR" sz="2000" smtClean="0"/>
          </a:p>
          <a:p>
            <a:pPr eaLnBrk="1" hangingPunct="1"/>
            <a:endParaRPr lang="tr-TR" altLang="tr-TR" sz="2000" smtClean="0"/>
          </a:p>
        </p:txBody>
      </p:sp>
      <p:graphicFrame>
        <p:nvGraphicFramePr>
          <p:cNvPr id="8194" name="Object 6"/>
          <p:cNvGraphicFramePr>
            <a:graphicFrameLocks noGrp="1" noChangeAspect="1"/>
          </p:cNvGraphicFramePr>
          <p:nvPr>
            <p:ph sz="quarter" idx="2"/>
            <p:extLst/>
          </p:nvPr>
        </p:nvGraphicFramePr>
        <p:xfrm>
          <a:off x="685800" y="2975770"/>
          <a:ext cx="6433332" cy="1062830"/>
        </p:xfrm>
        <a:graphic>
          <a:graphicData uri="http://schemas.openxmlformats.org/presentationml/2006/ole">
            <mc:AlternateContent xmlns:mc="http://schemas.openxmlformats.org/markup-compatibility/2006">
              <mc:Choice xmlns:v="urn:schemas-microsoft-com:vml" Requires="v">
                <p:oleObj spid="_x0000_s5128" name="Equation" r:id="rId3" imgW="2920680" imgH="482400" progId="Equation.3">
                  <p:embed/>
                </p:oleObj>
              </mc:Choice>
              <mc:Fallback>
                <p:oleObj name="Equation" r:id="rId3" imgW="2920680" imgH="482400" progId="Equation.3">
                  <p:embed/>
                  <p:pic>
                    <p:nvPicPr>
                      <p:cNvPr id="819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975770"/>
                        <a:ext cx="6433332" cy="1062830"/>
                      </a:xfrm>
                      <a:prstGeom prst="rect">
                        <a:avLst/>
                      </a:prstGeom>
                      <a:noFill/>
                      <a:ln>
                        <a:noFill/>
                      </a:ln>
                      <a:effectLst/>
                    </p:spPr>
                  </p:pic>
                </p:oleObj>
              </mc:Fallback>
            </mc:AlternateContent>
          </a:graphicData>
        </a:graphic>
      </p:graphicFrame>
      <p:sp>
        <p:nvSpPr>
          <p:cNvPr id="8198" name="Rectangle 4"/>
          <p:cNvSpPr>
            <a:spLocks noChangeArrowheads="1"/>
          </p:cNvSpPr>
          <p:nvPr/>
        </p:nvSpPr>
        <p:spPr bwMode="auto">
          <a:xfrm>
            <a:off x="1042988" y="2122488"/>
            <a:ext cx="81010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sp>
        <p:nvSpPr>
          <p:cNvPr id="8199" name="Rectangle 5"/>
          <p:cNvSpPr>
            <a:spLocks noChangeArrowheads="1"/>
          </p:cNvSpPr>
          <p:nvPr/>
        </p:nvSpPr>
        <p:spPr bwMode="auto">
          <a:xfrm>
            <a:off x="381000" y="1498601"/>
            <a:ext cx="719772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Two</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different</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operations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a:t>
            </a: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array</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product</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of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these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images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a:t>
            </a:r>
          </a:p>
          <a:p>
            <a:pPr marL="342900" marR="0" lvl="0" indent="-342900" algn="l" defTabSz="914400" rtl="0" eaLnBrk="1" fontAlgn="base" latinLnBrk="0" hangingPunct="1">
              <a:lnSpc>
                <a:spcPct val="100000"/>
              </a:lnSpc>
              <a:spcBef>
                <a:spcPct val="20000"/>
              </a:spcBef>
              <a:spcAft>
                <a:spcPct val="0"/>
              </a:spcAft>
              <a:buClr>
                <a:srgbClr val="666633"/>
              </a:buClr>
              <a:buSzPct val="60000"/>
              <a:buFontTx/>
              <a:buNone/>
              <a:tabLst/>
              <a:defRPr/>
            </a:pPr>
            <a:endParaRPr kumimoji="0" lang="tr-TR" altLang="tr-TR" sz="2400" b="0" i="0" u="none" strike="noStrike" kern="1200" cap="none" spc="0" normalizeH="0" baseline="0" noProof="0" dirty="0">
              <a:ln>
                <a:noFill/>
              </a:ln>
              <a:solidFill>
                <a:srgbClr val="0B0506"/>
              </a:solidFill>
              <a:effectLst/>
              <a:uLnTx/>
              <a:uFillTx/>
              <a:latin typeface="Arial"/>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matrix</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product</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a:t>
            </a: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imes New Roman" panose="02020603050405020304" pitchFamily="18" charset="0"/>
              <a:ea typeface="+mn-ea"/>
              <a:cs typeface="+mn-cs"/>
            </a:endParaRPr>
          </a:p>
        </p:txBody>
      </p:sp>
      <p:graphicFrame>
        <p:nvGraphicFramePr>
          <p:cNvPr id="8195" name="Object 7"/>
          <p:cNvGraphicFramePr>
            <a:graphicFrameLocks noGrp="1" noChangeAspect="1"/>
          </p:cNvGraphicFramePr>
          <p:nvPr>
            <p:ph sz="quarter" idx="3"/>
            <p:extLst/>
          </p:nvPr>
        </p:nvGraphicFramePr>
        <p:xfrm>
          <a:off x="685800" y="4948239"/>
          <a:ext cx="8080947" cy="957262"/>
        </p:xfrm>
        <a:graphic>
          <a:graphicData uri="http://schemas.openxmlformats.org/presentationml/2006/ole">
            <mc:AlternateContent xmlns:mc="http://schemas.openxmlformats.org/markup-compatibility/2006">
              <mc:Choice xmlns:v="urn:schemas-microsoft-com:vml" Requires="v">
                <p:oleObj spid="_x0000_s5129" name="Equation" r:id="rId5" imgW="4076640" imgH="482400" progId="Equation.3">
                  <p:embed/>
                </p:oleObj>
              </mc:Choice>
              <mc:Fallback>
                <p:oleObj name="Equation" r:id="rId5" imgW="4076640" imgH="482400" progId="Equation.3">
                  <p:embed/>
                  <p:pic>
                    <p:nvPicPr>
                      <p:cNvPr id="8195"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4948239"/>
                        <a:ext cx="8080947" cy="957262"/>
                      </a:xfrm>
                      <a:prstGeom prst="rect">
                        <a:avLst/>
                      </a:prstGeom>
                      <a:noFill/>
                      <a:ln>
                        <a:noFill/>
                      </a:ln>
                      <a:effectLst/>
                    </p:spPr>
                  </p:pic>
                </p:oleObj>
              </mc:Fallback>
            </mc:AlternateContent>
          </a:graphicData>
        </a:graphic>
      </p:graphicFrame>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10" name="Grafik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34145607"/>
      </p:ext>
    </p:ext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381000" y="213916"/>
            <a:ext cx="7793037" cy="1462087"/>
          </a:xfrm>
        </p:spPr>
        <p:txBody>
          <a:bodyPr/>
          <a:lstStyle/>
          <a:p>
            <a:pPr eaLnBrk="1" hangingPunct="1"/>
            <a:r>
              <a:rPr lang="tr-TR" altLang="tr-TR" dirty="0" err="1" smtClean="0"/>
              <a:t>Arithmetic</a:t>
            </a:r>
            <a:r>
              <a:rPr lang="tr-TR" altLang="tr-TR" dirty="0" smtClean="0"/>
              <a:t> </a:t>
            </a:r>
            <a:r>
              <a:rPr lang="tr-TR" altLang="tr-TR" dirty="0" err="1" smtClean="0"/>
              <a:t>operations</a:t>
            </a:r>
            <a:endParaRPr lang="tr-TR" altLang="tr-TR" dirty="0" smtClean="0"/>
          </a:p>
        </p:txBody>
      </p:sp>
      <p:sp>
        <p:nvSpPr>
          <p:cNvPr id="9220" name="Rectangle 3"/>
          <p:cNvSpPr>
            <a:spLocks noGrp="1" noChangeArrowheads="1"/>
          </p:cNvSpPr>
          <p:nvPr>
            <p:ph type="body" sz="half" idx="1"/>
          </p:nvPr>
        </p:nvSpPr>
        <p:spPr>
          <a:xfrm>
            <a:off x="1182688" y="2017713"/>
            <a:ext cx="7566025" cy="4435475"/>
          </a:xfrm>
          <a:noFill/>
        </p:spPr>
        <p:txBody>
          <a:bodyPr/>
          <a:lstStyle/>
          <a:p>
            <a:pPr eaLnBrk="1" hangingPunct="1"/>
            <a:endParaRPr lang="tr-TR" altLang="tr-TR" sz="2000" smtClean="0"/>
          </a:p>
          <a:p>
            <a:pPr eaLnBrk="1" hangingPunct="1"/>
            <a:endParaRPr lang="tr-TR" altLang="tr-TR" sz="2000" smtClean="0"/>
          </a:p>
        </p:txBody>
      </p:sp>
      <p:sp>
        <p:nvSpPr>
          <p:cNvPr id="9221" name="Rectangle 5"/>
          <p:cNvSpPr>
            <a:spLocks noChangeArrowheads="1"/>
          </p:cNvSpPr>
          <p:nvPr/>
        </p:nvSpPr>
        <p:spPr bwMode="auto">
          <a:xfrm>
            <a:off x="1042988" y="2122488"/>
            <a:ext cx="81010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sp>
        <p:nvSpPr>
          <p:cNvPr id="9222" name="Rectangle 6"/>
          <p:cNvSpPr>
            <a:spLocks noChangeArrowheads="1"/>
          </p:cNvSpPr>
          <p:nvPr/>
        </p:nvSpPr>
        <p:spPr bwMode="auto">
          <a:xfrm>
            <a:off x="533400" y="1334294"/>
            <a:ext cx="7924800" cy="1586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Let</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f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and</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g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denote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two</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funcions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for</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images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and</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B of size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MxN</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respectively</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four</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arithmetic</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operations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are</a:t>
            </a:r>
            <a:endParaRPr kumimoji="0" lang="tr-TR" altLang="tr-TR" sz="3000" b="0" i="0" u="none" strike="noStrike" kern="1200" cap="none" spc="0" normalizeH="0" baseline="0" noProof="0" dirty="0">
              <a:ln>
                <a:noFill/>
              </a:ln>
              <a:solidFill>
                <a:srgbClr val="003399"/>
              </a:solidFill>
              <a:effectLst/>
              <a:uLnTx/>
              <a:uFillTx/>
              <a:latin typeface="Arial"/>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imes New Roman" panose="02020603050405020304" pitchFamily="18" charset="0"/>
              <a:ea typeface="+mn-ea"/>
              <a:cs typeface="+mn-cs"/>
            </a:endParaRPr>
          </a:p>
        </p:txBody>
      </p:sp>
      <p:graphicFrame>
        <p:nvGraphicFramePr>
          <p:cNvPr id="9218" name="Object 7"/>
          <p:cNvGraphicFramePr>
            <a:graphicFrameLocks noGrp="1" noChangeAspect="1"/>
          </p:cNvGraphicFramePr>
          <p:nvPr>
            <p:ph sz="quarter" idx="3"/>
            <p:extLst/>
          </p:nvPr>
        </p:nvGraphicFramePr>
        <p:xfrm>
          <a:off x="955190" y="3173413"/>
          <a:ext cx="6207610" cy="3369158"/>
        </p:xfrm>
        <a:graphic>
          <a:graphicData uri="http://schemas.openxmlformats.org/presentationml/2006/ole">
            <mc:AlternateContent xmlns:mc="http://schemas.openxmlformats.org/markup-compatibility/2006">
              <mc:Choice xmlns:v="urn:schemas-microsoft-com:vml" Requires="v">
                <p:oleObj spid="_x0000_s6149" name="Equation" r:id="rId3" imgW="1638000" imgH="888840" progId="Equation.3">
                  <p:embed/>
                </p:oleObj>
              </mc:Choice>
              <mc:Fallback>
                <p:oleObj name="Equation" r:id="rId3" imgW="1638000" imgH="888840" progId="Equation.3">
                  <p:embed/>
                  <p:pic>
                    <p:nvPicPr>
                      <p:cNvPr id="9218"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5190" y="3173413"/>
                        <a:ext cx="6207610" cy="3369158"/>
                      </a:xfrm>
                      <a:prstGeom prst="rect">
                        <a:avLst/>
                      </a:prstGeom>
                      <a:noFill/>
                      <a:ln>
                        <a:noFill/>
                      </a:ln>
                      <a:effectLst/>
                    </p:spPr>
                  </p:pic>
                </p:oleObj>
              </mc:Fallback>
            </mc:AlternateContent>
          </a:graphicData>
        </a:graphic>
      </p:graphicFrame>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4961960"/>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3"/>
          <p:cNvSpPr>
            <a:spLocks noGrp="1" noChangeArrowheads="1"/>
          </p:cNvSpPr>
          <p:nvPr>
            <p:ph type="body" sz="half" idx="1"/>
          </p:nvPr>
        </p:nvSpPr>
        <p:spPr>
          <a:xfrm>
            <a:off x="1182688" y="2017713"/>
            <a:ext cx="7566025" cy="4435475"/>
          </a:xfrm>
          <a:noFill/>
        </p:spPr>
        <p:txBody>
          <a:bodyPr/>
          <a:lstStyle/>
          <a:p>
            <a:pPr eaLnBrk="1" hangingPunct="1"/>
            <a:endParaRPr lang="tr-TR" altLang="tr-TR" sz="2000" smtClean="0"/>
          </a:p>
          <a:p>
            <a:pPr eaLnBrk="1" hangingPunct="1"/>
            <a:endParaRPr lang="tr-TR" altLang="tr-TR" sz="2000" smtClean="0"/>
          </a:p>
        </p:txBody>
      </p:sp>
      <p:graphicFrame>
        <p:nvGraphicFramePr>
          <p:cNvPr id="10242" name="Object 6"/>
          <p:cNvGraphicFramePr>
            <a:graphicFrameLocks noGrp="1" noChangeAspect="1"/>
          </p:cNvGraphicFramePr>
          <p:nvPr>
            <p:ph sz="quarter" idx="3"/>
          </p:nvPr>
        </p:nvGraphicFramePr>
        <p:xfrm>
          <a:off x="1692275" y="3357563"/>
          <a:ext cx="4103688" cy="512762"/>
        </p:xfrm>
        <a:graphic>
          <a:graphicData uri="http://schemas.openxmlformats.org/presentationml/2006/ole">
            <mc:AlternateContent xmlns:mc="http://schemas.openxmlformats.org/markup-compatibility/2006">
              <mc:Choice xmlns:v="urn:schemas-microsoft-com:vml" Requires="v">
                <p:oleObj spid="_x0000_s7176" name="Equation" r:id="rId3" imgW="1625400" imgH="203040" progId="Equation.3">
                  <p:embed/>
                </p:oleObj>
              </mc:Choice>
              <mc:Fallback>
                <p:oleObj name="Equation" r:id="rId3" imgW="1625400" imgH="203040" progId="Equation.3">
                  <p:embed/>
                  <p:pic>
                    <p:nvPicPr>
                      <p:cNvPr id="10242"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3357563"/>
                        <a:ext cx="4103688"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46" name="Rectangle 4"/>
          <p:cNvSpPr>
            <a:spLocks noChangeArrowheads="1"/>
          </p:cNvSpPr>
          <p:nvPr/>
        </p:nvSpPr>
        <p:spPr bwMode="auto">
          <a:xfrm>
            <a:off x="1042988" y="2122488"/>
            <a:ext cx="81010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sp>
        <p:nvSpPr>
          <p:cNvPr id="10247" name="Rectangle 5"/>
          <p:cNvSpPr>
            <a:spLocks noChangeArrowheads="1"/>
          </p:cNvSpPr>
          <p:nvPr/>
        </p:nvSpPr>
        <p:spPr bwMode="auto">
          <a:xfrm>
            <a:off x="387350" y="1661715"/>
            <a:ext cx="8756650" cy="3596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Example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Let</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g(</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x,y</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denote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corrupted</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image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formed</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by</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addition</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of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noise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el-GR" altLang="tr-TR" sz="3000" b="0" i="0" u="none" strike="noStrike" kern="1200" cap="none" spc="0" normalizeH="0" baseline="0" noProof="0" dirty="0">
                <a:ln>
                  <a:noFill/>
                </a:ln>
                <a:solidFill>
                  <a:srgbClr val="003399"/>
                </a:solidFill>
                <a:effectLst/>
                <a:uLnTx/>
                <a:uFillTx/>
                <a:latin typeface="Arial"/>
                <a:ea typeface="+mn-ea"/>
                <a:cs typeface="+mn-cs"/>
              </a:rPr>
              <a:t>η </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x,y</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to</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noiseless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image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g(</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x,y</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This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can be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expressed</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as</a:t>
            </a: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If</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noises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are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independently</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distributed</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with</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mean</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zero</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then</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taking</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average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of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both</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side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for</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K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images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we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get</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imes New Roman" panose="02020603050405020304" pitchFamily="18" charset="0"/>
              <a:ea typeface="+mn-ea"/>
              <a:cs typeface="+mn-cs"/>
            </a:endParaRPr>
          </a:p>
        </p:txBody>
      </p:sp>
      <p:graphicFrame>
        <p:nvGraphicFramePr>
          <p:cNvPr id="10243" name="Object 10"/>
          <p:cNvGraphicFramePr>
            <a:graphicFrameLocks noGrp="1" noChangeAspect="1"/>
          </p:cNvGraphicFramePr>
          <p:nvPr>
            <p:ph sz="quarter" idx="2"/>
          </p:nvPr>
        </p:nvGraphicFramePr>
        <p:xfrm>
          <a:off x="1835150" y="5475288"/>
          <a:ext cx="6049963" cy="871537"/>
        </p:xfrm>
        <a:graphic>
          <a:graphicData uri="http://schemas.openxmlformats.org/presentationml/2006/ole">
            <mc:AlternateContent xmlns:mc="http://schemas.openxmlformats.org/markup-compatibility/2006">
              <mc:Choice xmlns:v="urn:schemas-microsoft-com:vml" Requires="v">
                <p:oleObj spid="_x0000_s7177" name="Equation" r:id="rId5" imgW="2730240" imgH="393480" progId="Equation.3">
                  <p:embed/>
                </p:oleObj>
              </mc:Choice>
              <mc:Fallback>
                <p:oleObj name="Equation" r:id="rId5" imgW="2730240" imgH="393480" progId="Equation.3">
                  <p:embed/>
                  <p:pic>
                    <p:nvPicPr>
                      <p:cNvPr id="10243"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5150" y="5475288"/>
                        <a:ext cx="6049963" cy="871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2"/>
          <p:cNvSpPr>
            <a:spLocks noGrp="1" noChangeArrowheads="1"/>
          </p:cNvSpPr>
          <p:nvPr>
            <p:ph type="title"/>
          </p:nvPr>
        </p:nvSpPr>
        <p:spPr>
          <a:xfrm>
            <a:off x="381000" y="213916"/>
            <a:ext cx="7793037" cy="1462087"/>
          </a:xfrm>
        </p:spPr>
        <p:txBody>
          <a:bodyPr/>
          <a:lstStyle/>
          <a:p>
            <a:pPr eaLnBrk="1" hangingPunct="1"/>
            <a:r>
              <a:rPr lang="tr-TR" altLang="tr-TR" dirty="0" err="1" smtClean="0"/>
              <a:t>Arithmetic</a:t>
            </a:r>
            <a:r>
              <a:rPr lang="tr-TR" altLang="tr-TR" dirty="0" smtClean="0"/>
              <a:t> </a:t>
            </a:r>
            <a:r>
              <a:rPr lang="tr-TR" altLang="tr-TR" dirty="0" err="1" smtClean="0"/>
              <a:t>operations</a:t>
            </a:r>
            <a:r>
              <a:rPr lang="tr-TR" altLang="tr-TR" dirty="0" smtClean="0"/>
              <a:t> (</a:t>
            </a:r>
            <a:r>
              <a:rPr lang="tr-TR" altLang="tr-TR" dirty="0" err="1" smtClean="0"/>
              <a:t>cont</a:t>
            </a:r>
            <a:r>
              <a:rPr lang="tr-TR" altLang="tr-TR" dirty="0" smtClean="0"/>
              <a:t>.)</a:t>
            </a:r>
          </a:p>
        </p:txBody>
      </p:sp>
      <p:sp>
        <p:nvSpPr>
          <p:cNvPr id="3" name="Fußzeilenplatzhalter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4" name="Foliennummernplatzhalt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10" name="Grafik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15738212"/>
      </p:ext>
    </p:extLst>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AutoShape 2"/>
          <p:cNvSpPr>
            <a:spLocks noGrp="1" noChangeArrowheads="1"/>
          </p:cNvSpPr>
          <p:nvPr>
            <p:ph type="title"/>
          </p:nvPr>
        </p:nvSpPr>
        <p:spPr/>
        <p:txBody>
          <a:bodyPr/>
          <a:lstStyle/>
          <a:p>
            <a:pPr eaLnBrk="1" hangingPunct="1"/>
            <a:r>
              <a:rPr lang="en-US" altLang="tr-TR" smtClean="0"/>
              <a:t>Addition</a:t>
            </a:r>
          </a:p>
        </p:txBody>
      </p:sp>
      <p:sp>
        <p:nvSpPr>
          <p:cNvPr id="15362" name="Rectangle 3"/>
          <p:cNvSpPr>
            <a:spLocks noGrp="1" noChangeArrowheads="1"/>
          </p:cNvSpPr>
          <p:nvPr>
            <p:ph type="body" idx="1"/>
          </p:nvPr>
        </p:nvSpPr>
        <p:spPr>
          <a:xfrm>
            <a:off x="457200" y="1143000"/>
            <a:ext cx="8610600" cy="5105400"/>
          </a:xfrm>
        </p:spPr>
        <p:txBody>
          <a:bodyPr/>
          <a:lstStyle/>
          <a:p>
            <a:pPr eaLnBrk="1" hangingPunct="1"/>
            <a:r>
              <a:rPr lang="en-US" altLang="tr-TR" dirty="0" smtClean="0"/>
              <a:t>Used to blend the pixel contents from two images or to add a constant value to an image's pixel values. </a:t>
            </a:r>
          </a:p>
          <a:p>
            <a:pPr eaLnBrk="1" hangingPunct="1"/>
            <a:endParaRPr lang="pt-BR" altLang="tr-TR" dirty="0" smtClean="0"/>
          </a:p>
          <a:p>
            <a:pPr eaLnBrk="1" hangingPunct="1"/>
            <a:r>
              <a:rPr lang="pt-BR" altLang="tr-TR" dirty="0" smtClean="0"/>
              <a:t>Example 1 (blending two images):</a:t>
            </a:r>
          </a:p>
          <a:p>
            <a:pPr eaLnBrk="1" hangingPunct="1"/>
            <a:endParaRPr lang="en-US" altLang="tr-TR" dirty="0" smtClean="0"/>
          </a:p>
          <a:p>
            <a:pPr eaLnBrk="1" hangingPunct="1"/>
            <a:endParaRPr lang="en-US" altLang="tr-TR" dirty="0" smtClean="0"/>
          </a:p>
        </p:txBody>
      </p:sp>
      <p:pic>
        <p:nvPicPr>
          <p:cNvPr id="1536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437" y="3700462"/>
            <a:ext cx="7477125"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2196701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AutoShape 2"/>
          <p:cNvSpPr>
            <a:spLocks noGrp="1" noChangeArrowheads="1"/>
          </p:cNvSpPr>
          <p:nvPr>
            <p:ph type="title"/>
          </p:nvPr>
        </p:nvSpPr>
        <p:spPr/>
        <p:txBody>
          <a:bodyPr/>
          <a:lstStyle/>
          <a:p>
            <a:pPr eaLnBrk="1" hangingPunct="1"/>
            <a:r>
              <a:rPr lang="en-US" altLang="tr-TR" dirty="0" smtClean="0"/>
              <a:t>Addition</a:t>
            </a:r>
            <a:r>
              <a:rPr lang="tr-TR" altLang="tr-TR" dirty="0" smtClean="0"/>
              <a:t> (</a:t>
            </a:r>
            <a:r>
              <a:rPr lang="tr-TR" altLang="tr-TR" dirty="0" err="1" smtClean="0"/>
              <a:t>cont</a:t>
            </a:r>
            <a:r>
              <a:rPr lang="tr-TR" altLang="tr-TR" dirty="0" smtClean="0"/>
              <a:t>.)</a:t>
            </a:r>
            <a:endParaRPr lang="en-US" altLang="tr-TR" dirty="0" smtClean="0"/>
          </a:p>
        </p:txBody>
      </p:sp>
      <p:sp>
        <p:nvSpPr>
          <p:cNvPr id="17410" name="Rectangle 3"/>
          <p:cNvSpPr>
            <a:spLocks noGrp="1" noChangeArrowheads="1"/>
          </p:cNvSpPr>
          <p:nvPr>
            <p:ph type="body" idx="1"/>
          </p:nvPr>
        </p:nvSpPr>
        <p:spPr>
          <a:xfrm>
            <a:off x="304800" y="1371600"/>
            <a:ext cx="8610600" cy="5105400"/>
          </a:xfrm>
        </p:spPr>
        <p:txBody>
          <a:bodyPr/>
          <a:lstStyle/>
          <a:p>
            <a:pPr eaLnBrk="1" hangingPunct="1"/>
            <a:r>
              <a:rPr lang="pt-BR" altLang="tr-TR" smtClean="0"/>
              <a:t>Example 2 (additive image offset):</a:t>
            </a:r>
          </a:p>
          <a:p>
            <a:pPr eaLnBrk="1" hangingPunct="1"/>
            <a:endParaRPr lang="en-US" altLang="tr-TR" smtClean="0"/>
          </a:p>
          <a:p>
            <a:pPr eaLnBrk="1" hangingPunct="1"/>
            <a:endParaRPr lang="en-US" altLang="tr-TR" smtClean="0"/>
          </a:p>
        </p:txBody>
      </p:sp>
      <p:pic>
        <p:nvPicPr>
          <p:cNvPr id="174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25" y="2190750"/>
            <a:ext cx="638175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5758861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AutoShape 2"/>
          <p:cNvSpPr>
            <a:spLocks noGrp="1" noChangeArrowheads="1"/>
          </p:cNvSpPr>
          <p:nvPr>
            <p:ph type="title"/>
          </p:nvPr>
        </p:nvSpPr>
        <p:spPr/>
        <p:txBody>
          <a:bodyPr/>
          <a:lstStyle/>
          <a:p>
            <a:pPr eaLnBrk="1" hangingPunct="1"/>
            <a:r>
              <a:rPr lang="en-US" altLang="tr-TR" dirty="0" smtClean="0"/>
              <a:t>Addition</a:t>
            </a:r>
            <a:r>
              <a:rPr lang="tr-TR" altLang="tr-TR" dirty="0" smtClean="0"/>
              <a:t> (</a:t>
            </a:r>
            <a:r>
              <a:rPr lang="tr-TR" altLang="tr-TR" dirty="0" err="1" smtClean="0"/>
              <a:t>cont</a:t>
            </a:r>
            <a:r>
              <a:rPr lang="tr-TR" altLang="tr-TR" dirty="0" smtClean="0"/>
              <a:t>.)</a:t>
            </a:r>
            <a:endParaRPr lang="en-US" altLang="tr-TR" dirty="0" smtClean="0"/>
          </a:p>
        </p:txBody>
      </p:sp>
      <p:sp>
        <p:nvSpPr>
          <p:cNvPr id="19458" name="Rectangle 3"/>
          <p:cNvSpPr>
            <a:spLocks noGrp="1" noChangeArrowheads="1"/>
          </p:cNvSpPr>
          <p:nvPr>
            <p:ph type="body" idx="1"/>
          </p:nvPr>
        </p:nvSpPr>
        <p:spPr>
          <a:xfrm>
            <a:off x="304800" y="1371600"/>
            <a:ext cx="8610600" cy="5105400"/>
          </a:xfrm>
        </p:spPr>
        <p:txBody>
          <a:bodyPr/>
          <a:lstStyle/>
          <a:p>
            <a:pPr eaLnBrk="1" hangingPunct="1"/>
            <a:r>
              <a:rPr lang="pt-BR" altLang="tr-TR" smtClean="0"/>
              <a:t>Example 3 (additive noise):</a:t>
            </a:r>
          </a:p>
          <a:p>
            <a:pPr eaLnBrk="1" hangingPunct="1"/>
            <a:endParaRPr lang="en-US" altLang="tr-TR" smtClean="0"/>
          </a:p>
          <a:p>
            <a:pPr eaLnBrk="1" hangingPunct="1"/>
            <a:endParaRPr lang="en-US" altLang="tr-TR" smtClean="0"/>
          </a:p>
        </p:txBody>
      </p:sp>
      <p:pic>
        <p:nvPicPr>
          <p:cNvPr id="194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963" y="2405063"/>
            <a:ext cx="8224837" cy="262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4653940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AutoShape 2"/>
          <p:cNvSpPr>
            <a:spLocks noGrp="1" noChangeArrowheads="1"/>
          </p:cNvSpPr>
          <p:nvPr>
            <p:ph type="title"/>
          </p:nvPr>
        </p:nvSpPr>
        <p:spPr/>
        <p:txBody>
          <a:bodyPr/>
          <a:lstStyle/>
          <a:p>
            <a:pPr eaLnBrk="1" hangingPunct="1"/>
            <a:r>
              <a:rPr lang="en-US" altLang="tr-TR" smtClean="0"/>
              <a:t>Subtraction</a:t>
            </a:r>
          </a:p>
        </p:txBody>
      </p:sp>
      <p:sp>
        <p:nvSpPr>
          <p:cNvPr id="25602" name="Rectangle 3"/>
          <p:cNvSpPr>
            <a:spLocks noGrp="1" noChangeArrowheads="1"/>
          </p:cNvSpPr>
          <p:nvPr>
            <p:ph type="body" idx="1"/>
          </p:nvPr>
        </p:nvSpPr>
        <p:spPr>
          <a:xfrm>
            <a:off x="452437" y="1009650"/>
            <a:ext cx="8610600" cy="5257800"/>
          </a:xfrm>
        </p:spPr>
        <p:txBody>
          <a:bodyPr/>
          <a:lstStyle/>
          <a:p>
            <a:pPr eaLnBrk="1" hangingPunct="1"/>
            <a:r>
              <a:rPr lang="en-US" altLang="tr-TR" dirty="0" smtClean="0"/>
              <a:t>Used to used to detect differences between two images, decrease  its overall brightness, or obtain its negative. </a:t>
            </a:r>
          </a:p>
          <a:p>
            <a:pPr eaLnBrk="1" hangingPunct="1"/>
            <a:endParaRPr lang="pt-BR" altLang="tr-TR" dirty="0" smtClean="0"/>
          </a:p>
          <a:p>
            <a:pPr eaLnBrk="1" hangingPunct="1"/>
            <a:r>
              <a:rPr lang="pt-BR" altLang="tr-TR" dirty="0" smtClean="0"/>
              <a:t>Example 1  (subtractive image offset):</a:t>
            </a:r>
          </a:p>
          <a:p>
            <a:pPr eaLnBrk="1" hangingPunct="1"/>
            <a:endParaRPr lang="en-US" altLang="tr-TR" dirty="0" smtClean="0"/>
          </a:p>
          <a:p>
            <a:pPr eaLnBrk="1" hangingPunct="1"/>
            <a:endParaRPr lang="en-US" altLang="tr-TR" dirty="0" smtClean="0"/>
          </a:p>
        </p:txBody>
      </p:sp>
      <p:pic>
        <p:nvPicPr>
          <p:cNvPr id="2560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9850" y="3600450"/>
            <a:ext cx="636270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6940774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AutoShape 2"/>
          <p:cNvSpPr>
            <a:spLocks noGrp="1" noChangeArrowheads="1"/>
          </p:cNvSpPr>
          <p:nvPr>
            <p:ph type="title"/>
          </p:nvPr>
        </p:nvSpPr>
        <p:spPr/>
        <p:txBody>
          <a:bodyPr/>
          <a:lstStyle/>
          <a:p>
            <a:pPr eaLnBrk="1" hangingPunct="1"/>
            <a:r>
              <a:rPr lang="en-US" altLang="tr-TR" dirty="0" smtClean="0"/>
              <a:t>Subtraction</a:t>
            </a:r>
            <a:r>
              <a:rPr lang="tr-TR" altLang="tr-TR" dirty="0" smtClean="0"/>
              <a:t> (</a:t>
            </a:r>
            <a:r>
              <a:rPr lang="tr-TR" altLang="tr-TR" dirty="0" err="1" smtClean="0"/>
              <a:t>cont</a:t>
            </a:r>
            <a:r>
              <a:rPr lang="tr-TR" altLang="tr-TR" dirty="0" smtClean="0"/>
              <a:t>.)</a:t>
            </a:r>
            <a:endParaRPr lang="en-US" altLang="tr-TR" dirty="0" smtClean="0"/>
          </a:p>
        </p:txBody>
      </p:sp>
      <p:sp>
        <p:nvSpPr>
          <p:cNvPr id="27650" name="Rectangle 3"/>
          <p:cNvSpPr>
            <a:spLocks noGrp="1" noChangeArrowheads="1"/>
          </p:cNvSpPr>
          <p:nvPr>
            <p:ph type="body" idx="1"/>
          </p:nvPr>
        </p:nvSpPr>
        <p:spPr>
          <a:xfrm>
            <a:off x="304800" y="1219200"/>
            <a:ext cx="8610600" cy="5257800"/>
          </a:xfrm>
        </p:spPr>
        <p:txBody>
          <a:bodyPr/>
          <a:lstStyle/>
          <a:p>
            <a:pPr eaLnBrk="1" hangingPunct="1"/>
            <a:r>
              <a:rPr lang="pt-BR" altLang="tr-TR" dirty="0" smtClean="0"/>
              <a:t>Example 2  (negative of an image):</a:t>
            </a:r>
          </a:p>
          <a:p>
            <a:pPr eaLnBrk="1" hangingPunct="1"/>
            <a:endParaRPr lang="en-US" altLang="tr-TR" dirty="0" smtClean="0"/>
          </a:p>
          <a:p>
            <a:pPr eaLnBrk="1" hangingPunct="1"/>
            <a:endParaRPr lang="en-US" altLang="tr-TR" dirty="0" smtClean="0"/>
          </a:p>
        </p:txBody>
      </p:sp>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905000"/>
            <a:ext cx="7153275"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0496538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20688" y="267012"/>
            <a:ext cx="7793037" cy="1462087"/>
          </a:xfrm>
        </p:spPr>
        <p:txBody>
          <a:bodyPr/>
          <a:lstStyle/>
          <a:p>
            <a:pPr eaLnBrk="1" hangingPunct="1"/>
            <a:r>
              <a:rPr lang="tr-TR" altLang="tr-TR" dirty="0" smtClean="0"/>
              <a:t>Set </a:t>
            </a:r>
            <a:r>
              <a:rPr lang="tr-TR" altLang="tr-TR" dirty="0" err="1" smtClean="0"/>
              <a:t>operations</a:t>
            </a:r>
            <a:endParaRPr lang="tr-TR" altLang="tr-TR" dirty="0" smtClean="0"/>
          </a:p>
        </p:txBody>
      </p:sp>
      <p:sp>
        <p:nvSpPr>
          <p:cNvPr id="11268" name="Rectangle 3"/>
          <p:cNvSpPr>
            <a:spLocks noGrp="1" noChangeArrowheads="1"/>
          </p:cNvSpPr>
          <p:nvPr>
            <p:ph type="body" sz="half" idx="1"/>
          </p:nvPr>
        </p:nvSpPr>
        <p:spPr>
          <a:xfrm>
            <a:off x="1182688" y="2017713"/>
            <a:ext cx="6484937" cy="4148137"/>
          </a:xfrm>
          <a:noFill/>
        </p:spPr>
        <p:txBody>
          <a:bodyPr/>
          <a:lstStyle/>
          <a:p>
            <a:pPr eaLnBrk="1" hangingPunct="1"/>
            <a:endParaRPr lang="tr-TR" altLang="tr-TR" sz="2000" smtClean="0"/>
          </a:p>
          <a:p>
            <a:pPr eaLnBrk="1" hangingPunct="1"/>
            <a:endParaRPr lang="tr-TR" altLang="tr-TR" sz="2000" smtClean="0"/>
          </a:p>
        </p:txBody>
      </p:sp>
      <p:sp>
        <p:nvSpPr>
          <p:cNvPr id="11269" name="Rectangle 5"/>
          <p:cNvSpPr>
            <a:spLocks noChangeArrowheads="1"/>
          </p:cNvSpPr>
          <p:nvPr/>
        </p:nvSpPr>
        <p:spPr bwMode="auto">
          <a:xfrm>
            <a:off x="1042988" y="2122488"/>
            <a:ext cx="81010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graphicFrame>
        <p:nvGraphicFramePr>
          <p:cNvPr id="11266" name="Object 10"/>
          <p:cNvGraphicFramePr>
            <a:graphicFrameLocks noGrp="1" noChangeAspect="1"/>
          </p:cNvGraphicFramePr>
          <p:nvPr>
            <p:ph sz="half" idx="2"/>
            <p:extLst/>
          </p:nvPr>
        </p:nvGraphicFramePr>
        <p:xfrm>
          <a:off x="381000" y="1335711"/>
          <a:ext cx="8338789" cy="4830139"/>
        </p:xfrm>
        <a:graphic>
          <a:graphicData uri="http://schemas.openxmlformats.org/presentationml/2006/ole">
            <mc:AlternateContent xmlns:mc="http://schemas.openxmlformats.org/markup-compatibility/2006">
              <mc:Choice xmlns:v="urn:schemas-microsoft-com:vml" Requires="v">
                <p:oleObj spid="_x0000_s8197" name="Equation" r:id="rId4" imgW="3581280" imgH="2070000" progId="Equation.3">
                  <p:embed/>
                </p:oleObj>
              </mc:Choice>
              <mc:Fallback>
                <p:oleObj name="Equation" r:id="rId4" imgW="3581280" imgH="2070000" progId="Equation.3">
                  <p:embed/>
                  <p:pic>
                    <p:nvPicPr>
                      <p:cNvPr id="11266"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335711"/>
                        <a:ext cx="8338789" cy="4830139"/>
                      </a:xfrm>
                      <a:prstGeom prst="rect">
                        <a:avLst/>
                      </a:prstGeom>
                      <a:noFill/>
                      <a:ln>
                        <a:noFill/>
                      </a:ln>
                      <a:effectLst/>
                    </p:spPr>
                  </p:pic>
                </p:oleObj>
              </mc:Fallback>
            </mc:AlternateContent>
          </a:graphicData>
        </a:graphic>
      </p:graphicFrame>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6721DF-DE55-4776-8C75-6F8D85F7B616}"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75183401"/>
      </p:ext>
    </p:extLst>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body" sz="half" idx="1"/>
          </p:nvPr>
        </p:nvSpPr>
        <p:spPr>
          <a:xfrm>
            <a:off x="1182688" y="2017713"/>
            <a:ext cx="6484937" cy="4148137"/>
          </a:xfrm>
          <a:noFill/>
        </p:spPr>
        <p:txBody>
          <a:bodyPr/>
          <a:lstStyle/>
          <a:p>
            <a:pPr eaLnBrk="1" hangingPunct="1"/>
            <a:endParaRPr lang="tr-TR" altLang="tr-TR" sz="2000" smtClean="0"/>
          </a:p>
          <a:p>
            <a:pPr eaLnBrk="1" hangingPunct="1"/>
            <a:endParaRPr lang="tr-TR" altLang="tr-TR" sz="2000" smtClean="0"/>
          </a:p>
        </p:txBody>
      </p:sp>
      <p:sp>
        <p:nvSpPr>
          <p:cNvPr id="55300" name="Rectangle 4"/>
          <p:cNvSpPr>
            <a:spLocks noChangeArrowheads="1"/>
          </p:cNvSpPr>
          <p:nvPr/>
        </p:nvSpPr>
        <p:spPr bwMode="auto">
          <a:xfrm>
            <a:off x="1042988" y="2122488"/>
            <a:ext cx="81010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pic>
        <p:nvPicPr>
          <p:cNvPr id="553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550" y="1371600"/>
            <a:ext cx="5832475"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3076" y="1371600"/>
            <a:ext cx="1862137"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a:spLocks noGrp="1" noChangeArrowheads="1"/>
          </p:cNvSpPr>
          <p:nvPr>
            <p:ph type="title"/>
          </p:nvPr>
        </p:nvSpPr>
        <p:spPr>
          <a:xfrm>
            <a:off x="420688" y="267012"/>
            <a:ext cx="7793037" cy="1462087"/>
          </a:xfrm>
        </p:spPr>
        <p:txBody>
          <a:bodyPr/>
          <a:lstStyle/>
          <a:p>
            <a:pPr eaLnBrk="1" hangingPunct="1"/>
            <a:r>
              <a:rPr lang="tr-TR" altLang="tr-TR" dirty="0" smtClean="0"/>
              <a:t>Set </a:t>
            </a:r>
            <a:r>
              <a:rPr lang="tr-TR" altLang="tr-TR" dirty="0" err="1" smtClean="0"/>
              <a:t>operations</a:t>
            </a:r>
            <a:r>
              <a:rPr lang="tr-TR" altLang="tr-TR" dirty="0" smtClean="0"/>
              <a:t> (</a:t>
            </a:r>
            <a:r>
              <a:rPr lang="tr-TR" altLang="tr-TR" dirty="0" err="1" smtClean="0"/>
              <a:t>cont</a:t>
            </a:r>
            <a:r>
              <a:rPr lang="tr-TR" altLang="tr-TR" dirty="0" smtClean="0"/>
              <a:t>.)</a:t>
            </a:r>
          </a:p>
        </p:txBody>
      </p:sp>
      <p:sp>
        <p:nvSpPr>
          <p:cNvPr id="3" name="Fußzeilenplatzhalter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4" name="Foliennummernplatzhalt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6721DF-DE55-4776-8C75-6F8D85F7B616}"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108</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94990487"/>
      </p:ext>
    </p:extLst>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type="body" sz="half" idx="1"/>
          </p:nvPr>
        </p:nvSpPr>
        <p:spPr>
          <a:xfrm>
            <a:off x="1182688" y="2017713"/>
            <a:ext cx="6484937" cy="4148137"/>
          </a:xfrm>
          <a:noFill/>
        </p:spPr>
        <p:txBody>
          <a:bodyPr/>
          <a:lstStyle/>
          <a:p>
            <a:pPr eaLnBrk="1" hangingPunct="1"/>
            <a:endParaRPr lang="tr-TR" altLang="tr-TR" sz="2000" smtClean="0"/>
          </a:p>
          <a:p>
            <a:pPr eaLnBrk="1" hangingPunct="1"/>
            <a:endParaRPr lang="tr-TR" altLang="tr-TR" sz="2000" smtClean="0"/>
          </a:p>
        </p:txBody>
      </p:sp>
      <p:sp>
        <p:nvSpPr>
          <p:cNvPr id="56324" name="Rectangle 4"/>
          <p:cNvSpPr>
            <a:spLocks noChangeArrowheads="1"/>
          </p:cNvSpPr>
          <p:nvPr/>
        </p:nvSpPr>
        <p:spPr bwMode="auto">
          <a:xfrm>
            <a:off x="1042988" y="2122488"/>
            <a:ext cx="81010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pic>
        <p:nvPicPr>
          <p:cNvPr id="5632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12" y="1401762"/>
            <a:ext cx="6846888" cy="441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4876" y="1470025"/>
            <a:ext cx="1549400" cy="352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a:spLocks noGrp="1" noChangeArrowheads="1"/>
          </p:cNvSpPr>
          <p:nvPr>
            <p:ph type="title"/>
          </p:nvPr>
        </p:nvSpPr>
        <p:spPr>
          <a:xfrm>
            <a:off x="420688" y="267012"/>
            <a:ext cx="7793037" cy="1462087"/>
          </a:xfrm>
        </p:spPr>
        <p:txBody>
          <a:bodyPr/>
          <a:lstStyle/>
          <a:p>
            <a:pPr eaLnBrk="1" hangingPunct="1"/>
            <a:r>
              <a:rPr lang="tr-TR" altLang="tr-TR" dirty="0" smtClean="0"/>
              <a:t>Set </a:t>
            </a:r>
            <a:r>
              <a:rPr lang="tr-TR" altLang="tr-TR" dirty="0" err="1" smtClean="0"/>
              <a:t>operations</a:t>
            </a:r>
            <a:r>
              <a:rPr lang="tr-TR" altLang="tr-TR" dirty="0" smtClean="0"/>
              <a:t> (</a:t>
            </a:r>
            <a:r>
              <a:rPr lang="tr-TR" altLang="tr-TR" dirty="0" err="1" smtClean="0"/>
              <a:t>cont</a:t>
            </a:r>
            <a:r>
              <a:rPr lang="tr-TR" altLang="tr-TR" dirty="0" smtClean="0"/>
              <a:t>.)</a:t>
            </a:r>
          </a:p>
        </p:txBody>
      </p:sp>
      <p:sp>
        <p:nvSpPr>
          <p:cNvPr id="3" name="Fußzeilenplatzhalter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4" name="Foliennummernplatzhalt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6721DF-DE55-4776-8C75-6F8D85F7B616}"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96048389"/>
      </p:ext>
    </p:extLst>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AutoShape 2"/>
          <p:cNvSpPr>
            <a:spLocks noGrp="1" noChangeArrowheads="1"/>
          </p:cNvSpPr>
          <p:nvPr>
            <p:ph type="title"/>
          </p:nvPr>
        </p:nvSpPr>
        <p:spPr/>
        <p:txBody>
          <a:bodyPr/>
          <a:lstStyle/>
          <a:p>
            <a:pPr eaLnBrk="1" hangingPunct="1"/>
            <a:r>
              <a:rPr lang="en-US" altLang="tr-TR" smtClean="0"/>
              <a:t>Logic operations</a:t>
            </a:r>
          </a:p>
        </p:txBody>
      </p:sp>
      <p:sp>
        <p:nvSpPr>
          <p:cNvPr id="35842" name="Rectangle 3"/>
          <p:cNvSpPr>
            <a:spLocks noGrp="1" noChangeArrowheads="1"/>
          </p:cNvSpPr>
          <p:nvPr>
            <p:ph type="body" idx="1"/>
          </p:nvPr>
        </p:nvSpPr>
        <p:spPr>
          <a:xfrm>
            <a:off x="304800" y="1371600"/>
            <a:ext cx="8610600" cy="4572000"/>
          </a:xfrm>
        </p:spPr>
        <p:txBody>
          <a:bodyPr/>
          <a:lstStyle/>
          <a:p>
            <a:pPr eaLnBrk="1" hangingPunct="1"/>
            <a:r>
              <a:rPr lang="en-US" altLang="tr-TR" dirty="0" smtClean="0"/>
              <a:t>Performed in a bit-wise fashion on the binary contents of each pixel value. </a:t>
            </a:r>
          </a:p>
          <a:p>
            <a:pPr lvl="1" eaLnBrk="1" hangingPunct="1"/>
            <a:r>
              <a:rPr lang="en-US" altLang="tr-TR" dirty="0" smtClean="0"/>
              <a:t>AND, XOR and OR require two or more arguments.</a:t>
            </a:r>
          </a:p>
          <a:p>
            <a:pPr lvl="1" eaLnBrk="1" hangingPunct="1"/>
            <a:r>
              <a:rPr lang="en-US" altLang="tr-TR" dirty="0" smtClean="0"/>
              <a:t>NOT operator only requires only one argument. </a:t>
            </a:r>
          </a:p>
          <a:p>
            <a:pPr eaLnBrk="1" hangingPunct="1"/>
            <a:endParaRPr lang="en-US" altLang="tr-TR" dirty="0" smtClean="0"/>
          </a:p>
          <a:p>
            <a:pPr eaLnBrk="1" hangingPunct="1"/>
            <a:r>
              <a:rPr lang="tr-TR" altLang="tr-TR" dirty="0" smtClean="0"/>
              <a:t>Here </a:t>
            </a:r>
            <a:r>
              <a:rPr lang="tr-TR" altLang="tr-TR" dirty="0" err="1" smtClean="0"/>
              <a:t>we</a:t>
            </a:r>
            <a:r>
              <a:rPr lang="tr-TR" altLang="tr-TR" dirty="0" smtClean="0"/>
              <a:t> </a:t>
            </a:r>
            <a:r>
              <a:rPr lang="en-US" altLang="tr-TR" dirty="0" smtClean="0"/>
              <a:t>use the convention: 1 (true) for white pixels; 0 (false) for black pixels.</a:t>
            </a:r>
            <a:endParaRPr lang="en-US" altLang="tr-TR" i="1" dirty="0" smtClean="0"/>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9820375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36564" y="130969"/>
            <a:ext cx="7793037" cy="1462087"/>
          </a:xfrm>
        </p:spPr>
        <p:txBody>
          <a:bodyPr/>
          <a:lstStyle/>
          <a:p>
            <a:pPr eaLnBrk="1" hangingPunct="1"/>
            <a:r>
              <a:rPr lang="tr-TR" altLang="tr-TR" dirty="0" err="1" smtClean="0"/>
              <a:t>Logic</a:t>
            </a:r>
            <a:r>
              <a:rPr lang="tr-TR" altLang="tr-TR" dirty="0" smtClean="0"/>
              <a:t> </a:t>
            </a:r>
            <a:r>
              <a:rPr lang="tr-TR" altLang="tr-TR" dirty="0" err="1" smtClean="0"/>
              <a:t>operations</a:t>
            </a:r>
            <a:r>
              <a:rPr lang="tr-TR" altLang="tr-TR" dirty="0" smtClean="0"/>
              <a:t> (</a:t>
            </a:r>
            <a:r>
              <a:rPr lang="tr-TR" altLang="tr-TR" dirty="0" err="1" smtClean="0"/>
              <a:t>cont</a:t>
            </a:r>
            <a:r>
              <a:rPr lang="tr-TR" altLang="tr-TR" dirty="0" smtClean="0"/>
              <a:t>.)</a:t>
            </a:r>
          </a:p>
        </p:txBody>
      </p:sp>
      <p:sp>
        <p:nvSpPr>
          <p:cNvPr id="57347" name="Rectangle 3"/>
          <p:cNvSpPr>
            <a:spLocks noGrp="1" noChangeArrowheads="1"/>
          </p:cNvSpPr>
          <p:nvPr>
            <p:ph type="body" sz="half" idx="1"/>
          </p:nvPr>
        </p:nvSpPr>
        <p:spPr>
          <a:xfrm>
            <a:off x="1182688" y="2017713"/>
            <a:ext cx="7566025" cy="4435475"/>
          </a:xfrm>
          <a:noFill/>
        </p:spPr>
        <p:txBody>
          <a:bodyPr/>
          <a:lstStyle/>
          <a:p>
            <a:pPr eaLnBrk="1" hangingPunct="1"/>
            <a:endParaRPr lang="tr-TR" altLang="tr-TR" sz="2000" smtClean="0"/>
          </a:p>
          <a:p>
            <a:pPr eaLnBrk="1" hangingPunct="1"/>
            <a:endParaRPr lang="tr-TR" altLang="tr-TR" sz="2000" smtClean="0"/>
          </a:p>
        </p:txBody>
      </p:sp>
      <p:sp>
        <p:nvSpPr>
          <p:cNvPr id="57348" name="Rectangle 5"/>
          <p:cNvSpPr>
            <a:spLocks noChangeArrowheads="1"/>
          </p:cNvSpPr>
          <p:nvPr/>
        </p:nvSpPr>
        <p:spPr bwMode="auto">
          <a:xfrm>
            <a:off x="1042988" y="2122488"/>
            <a:ext cx="81010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sp>
        <p:nvSpPr>
          <p:cNvPr id="57349" name="Rectangle 6"/>
          <p:cNvSpPr>
            <a:spLocks noChangeArrowheads="1"/>
          </p:cNvSpPr>
          <p:nvPr/>
        </p:nvSpPr>
        <p:spPr bwMode="auto">
          <a:xfrm>
            <a:off x="1116013" y="2133600"/>
            <a:ext cx="7127875"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ahoma" panose="020B060403050404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pic>
        <p:nvPicPr>
          <p:cNvPr id="5735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439" y="1219200"/>
            <a:ext cx="4013198" cy="5146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340644"/>
            <a:ext cx="1860550" cy="345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10997471"/>
      </p:ext>
    </p:extLst>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AutoShape 2"/>
          <p:cNvSpPr>
            <a:spLocks noGrp="1" noChangeArrowheads="1"/>
          </p:cNvSpPr>
          <p:nvPr>
            <p:ph type="title"/>
          </p:nvPr>
        </p:nvSpPr>
        <p:spPr/>
        <p:txBody>
          <a:bodyPr/>
          <a:lstStyle/>
          <a:p>
            <a:pPr eaLnBrk="1" hangingPunct="1"/>
            <a:r>
              <a:rPr lang="en-US" altLang="tr-TR" dirty="0" smtClean="0"/>
              <a:t>Logic operations</a:t>
            </a:r>
            <a:r>
              <a:rPr lang="tr-TR" altLang="tr-TR" dirty="0" smtClean="0"/>
              <a:t> (</a:t>
            </a:r>
            <a:r>
              <a:rPr lang="tr-TR" altLang="tr-TR" dirty="0" err="1" smtClean="0"/>
              <a:t>cont</a:t>
            </a:r>
            <a:r>
              <a:rPr lang="tr-TR" altLang="tr-TR" dirty="0" smtClean="0"/>
              <a:t>.)</a:t>
            </a:r>
            <a:endParaRPr lang="en-US" altLang="tr-TR" dirty="0" smtClean="0"/>
          </a:p>
        </p:txBody>
      </p:sp>
      <p:sp>
        <p:nvSpPr>
          <p:cNvPr id="37890" name="Rectangle 3"/>
          <p:cNvSpPr>
            <a:spLocks noGrp="1" noChangeArrowheads="1"/>
          </p:cNvSpPr>
          <p:nvPr>
            <p:ph type="body" idx="1"/>
          </p:nvPr>
        </p:nvSpPr>
        <p:spPr>
          <a:xfrm>
            <a:off x="304800" y="1371600"/>
            <a:ext cx="7162800" cy="685800"/>
          </a:xfrm>
        </p:spPr>
        <p:txBody>
          <a:bodyPr/>
          <a:lstStyle/>
          <a:p>
            <a:pPr eaLnBrk="1" hangingPunct="1"/>
            <a:r>
              <a:rPr lang="en-US" altLang="tr-TR" smtClean="0"/>
              <a:t>Examples using binary test images</a:t>
            </a:r>
            <a:endParaRPr lang="en-US" altLang="tr-TR" i="1" smtClean="0"/>
          </a:p>
        </p:txBody>
      </p:sp>
      <p:pic>
        <p:nvPicPr>
          <p:cNvPr id="3789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209800"/>
            <a:ext cx="77343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9095144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AutoShape 2"/>
          <p:cNvSpPr>
            <a:spLocks noGrp="1" noChangeArrowheads="1"/>
          </p:cNvSpPr>
          <p:nvPr>
            <p:ph type="title"/>
          </p:nvPr>
        </p:nvSpPr>
        <p:spPr>
          <a:xfrm>
            <a:off x="609600" y="152400"/>
            <a:ext cx="8077200" cy="990600"/>
          </a:xfrm>
        </p:spPr>
        <p:txBody>
          <a:bodyPr>
            <a:normAutofit fontScale="90000"/>
          </a:bodyPr>
          <a:lstStyle/>
          <a:p>
            <a:pPr eaLnBrk="1" hangingPunct="1">
              <a:defRPr/>
            </a:pPr>
            <a:r>
              <a:rPr lang="en-US" dirty="0">
                <a:ea typeface="ＭＳ Ｐゴシック" charset="0"/>
              </a:rPr>
              <a:t>Logic </a:t>
            </a:r>
            <a:r>
              <a:rPr lang="en-US" dirty="0" smtClean="0">
                <a:ea typeface="ＭＳ Ｐゴシック" charset="0"/>
              </a:rPr>
              <a:t>operations on monochrome images</a:t>
            </a:r>
            <a:endParaRPr lang="en-US" dirty="0">
              <a:ea typeface="ＭＳ Ｐゴシック" charset="0"/>
            </a:endParaRPr>
          </a:p>
        </p:txBody>
      </p:sp>
      <p:sp>
        <p:nvSpPr>
          <p:cNvPr id="39938" name="Rectangle 3"/>
          <p:cNvSpPr>
            <a:spLocks noGrp="1" noChangeArrowheads="1"/>
          </p:cNvSpPr>
          <p:nvPr>
            <p:ph type="body" idx="1"/>
          </p:nvPr>
        </p:nvSpPr>
        <p:spPr>
          <a:xfrm>
            <a:off x="309562" y="1447800"/>
            <a:ext cx="3886200" cy="685800"/>
          </a:xfrm>
        </p:spPr>
        <p:txBody>
          <a:bodyPr/>
          <a:lstStyle/>
          <a:p>
            <a:pPr eaLnBrk="1" hangingPunct="1"/>
            <a:r>
              <a:rPr lang="en-US" altLang="tr-TR" dirty="0" smtClean="0"/>
              <a:t>Example 1 (AND)</a:t>
            </a:r>
            <a:endParaRPr lang="en-US" altLang="tr-TR" i="1" dirty="0" smtClean="0"/>
          </a:p>
        </p:txBody>
      </p:sp>
      <p:pic>
        <p:nvPicPr>
          <p:cNvPr id="3993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90800"/>
            <a:ext cx="8382000"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3153539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3"/>
          <p:cNvSpPr>
            <a:spLocks noGrp="1" noChangeArrowheads="1"/>
          </p:cNvSpPr>
          <p:nvPr>
            <p:ph type="body" idx="1"/>
          </p:nvPr>
        </p:nvSpPr>
        <p:spPr>
          <a:xfrm>
            <a:off x="304800" y="1371600"/>
            <a:ext cx="3733800" cy="685800"/>
          </a:xfrm>
        </p:spPr>
        <p:txBody>
          <a:bodyPr/>
          <a:lstStyle/>
          <a:p>
            <a:pPr eaLnBrk="1" hangingPunct="1"/>
            <a:r>
              <a:rPr lang="en-US" altLang="tr-TR" dirty="0" smtClean="0"/>
              <a:t>Example 2 (OR)</a:t>
            </a:r>
            <a:endParaRPr lang="en-US" altLang="tr-TR" i="1" dirty="0" smtClean="0"/>
          </a:p>
        </p:txBody>
      </p:sp>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75" y="2362200"/>
            <a:ext cx="84423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9" name="AutoShape 2"/>
          <p:cNvSpPr>
            <a:spLocks noGrp="1" noChangeArrowheads="1"/>
          </p:cNvSpPr>
          <p:nvPr>
            <p:ph type="title"/>
          </p:nvPr>
        </p:nvSpPr>
        <p:spPr>
          <a:xfrm>
            <a:off x="609600" y="152400"/>
            <a:ext cx="8077200" cy="990600"/>
          </a:xfrm>
        </p:spPr>
        <p:txBody>
          <a:bodyPr>
            <a:normAutofit fontScale="90000"/>
          </a:bodyPr>
          <a:lstStyle/>
          <a:p>
            <a:pPr eaLnBrk="1" hangingPunct="1">
              <a:defRPr/>
            </a:pPr>
            <a:r>
              <a:rPr lang="en-US" dirty="0">
                <a:ea typeface="ＭＳ Ｐゴシック" charset="0"/>
              </a:rPr>
              <a:t>Logic </a:t>
            </a:r>
            <a:r>
              <a:rPr lang="en-US" dirty="0" smtClean="0">
                <a:ea typeface="ＭＳ Ｐゴシック" charset="0"/>
              </a:rPr>
              <a:t>operations on monochrome images</a:t>
            </a:r>
            <a:r>
              <a:rPr lang="tr-TR" dirty="0" smtClean="0">
                <a:ea typeface="ＭＳ Ｐゴシック" charset="0"/>
              </a:rPr>
              <a:t> (</a:t>
            </a:r>
            <a:r>
              <a:rPr lang="tr-TR" dirty="0" err="1" smtClean="0">
                <a:ea typeface="ＭＳ Ｐゴシック" charset="0"/>
              </a:rPr>
              <a:t>cont</a:t>
            </a:r>
            <a:r>
              <a:rPr lang="tr-TR" dirty="0" smtClean="0">
                <a:ea typeface="ＭＳ Ｐゴシック" charset="0"/>
              </a:rPr>
              <a:t>.)</a:t>
            </a:r>
            <a:endParaRPr lang="en-US" dirty="0">
              <a:ea typeface="ＭＳ Ｐゴシック" charset="0"/>
            </a:endParaRP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1911998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3"/>
          <p:cNvSpPr>
            <a:spLocks noGrp="1" noChangeArrowheads="1"/>
          </p:cNvSpPr>
          <p:nvPr>
            <p:ph type="body" idx="1"/>
          </p:nvPr>
        </p:nvSpPr>
        <p:spPr>
          <a:xfrm>
            <a:off x="304800" y="1371600"/>
            <a:ext cx="3733800" cy="685800"/>
          </a:xfrm>
        </p:spPr>
        <p:txBody>
          <a:bodyPr/>
          <a:lstStyle/>
          <a:p>
            <a:pPr eaLnBrk="1" hangingPunct="1"/>
            <a:r>
              <a:rPr lang="en-US" altLang="tr-TR" dirty="0" smtClean="0"/>
              <a:t>Example 3 (XOR)</a:t>
            </a:r>
            <a:endParaRPr lang="en-US" altLang="tr-TR" i="1" dirty="0" smtClean="0"/>
          </a:p>
        </p:txBody>
      </p:sp>
      <p:pic>
        <p:nvPicPr>
          <p:cNvPr id="44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75" y="2286000"/>
            <a:ext cx="8404225" cy="190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8" name="AutoShape 2"/>
          <p:cNvSpPr>
            <a:spLocks noGrp="1" noChangeArrowheads="1"/>
          </p:cNvSpPr>
          <p:nvPr>
            <p:ph type="title"/>
          </p:nvPr>
        </p:nvSpPr>
        <p:spPr>
          <a:xfrm>
            <a:off x="609600" y="152400"/>
            <a:ext cx="8077200" cy="990600"/>
          </a:xfrm>
        </p:spPr>
        <p:txBody>
          <a:bodyPr>
            <a:normAutofit fontScale="90000"/>
          </a:bodyPr>
          <a:lstStyle/>
          <a:p>
            <a:pPr eaLnBrk="1" hangingPunct="1">
              <a:defRPr/>
            </a:pPr>
            <a:r>
              <a:rPr lang="en-US" dirty="0">
                <a:ea typeface="ＭＳ Ｐゴシック" charset="0"/>
              </a:rPr>
              <a:t>Logic </a:t>
            </a:r>
            <a:r>
              <a:rPr lang="en-US" dirty="0" smtClean="0">
                <a:ea typeface="ＭＳ Ｐゴシック" charset="0"/>
              </a:rPr>
              <a:t>operations on monochrome images</a:t>
            </a:r>
            <a:r>
              <a:rPr lang="tr-TR" dirty="0" smtClean="0">
                <a:ea typeface="ＭＳ Ｐゴシック" charset="0"/>
              </a:rPr>
              <a:t> (</a:t>
            </a:r>
            <a:r>
              <a:rPr lang="tr-TR" dirty="0" err="1" smtClean="0">
                <a:ea typeface="ＭＳ Ｐゴシック" charset="0"/>
              </a:rPr>
              <a:t>cont</a:t>
            </a:r>
            <a:r>
              <a:rPr lang="tr-TR" dirty="0" smtClean="0">
                <a:ea typeface="ＭＳ Ｐゴシック" charset="0"/>
              </a:rPr>
              <a:t>.)</a:t>
            </a:r>
            <a:endParaRPr lang="en-US" dirty="0">
              <a:ea typeface="ＭＳ Ｐゴシック" charset="0"/>
            </a:endParaRP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1673874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3"/>
          <p:cNvSpPr>
            <a:spLocks noGrp="1" noChangeArrowheads="1"/>
          </p:cNvSpPr>
          <p:nvPr>
            <p:ph type="body" idx="1"/>
          </p:nvPr>
        </p:nvSpPr>
        <p:spPr>
          <a:xfrm>
            <a:off x="304800" y="1371600"/>
            <a:ext cx="3962400" cy="685800"/>
          </a:xfrm>
        </p:spPr>
        <p:txBody>
          <a:bodyPr/>
          <a:lstStyle/>
          <a:p>
            <a:pPr eaLnBrk="1" hangingPunct="1"/>
            <a:r>
              <a:rPr lang="en-US" altLang="tr-TR" dirty="0" smtClean="0"/>
              <a:t>Example 4 (NOT)</a:t>
            </a:r>
            <a:endParaRPr lang="en-US" altLang="tr-TR" i="1" dirty="0" smtClean="0"/>
          </a:p>
        </p:txBody>
      </p:sp>
      <p:pic>
        <p:nvPicPr>
          <p:cNvPr id="46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362200"/>
            <a:ext cx="6400800"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8" name="AutoShape 2"/>
          <p:cNvSpPr>
            <a:spLocks noGrp="1" noChangeArrowheads="1"/>
          </p:cNvSpPr>
          <p:nvPr>
            <p:ph type="title"/>
          </p:nvPr>
        </p:nvSpPr>
        <p:spPr>
          <a:xfrm>
            <a:off x="609600" y="152400"/>
            <a:ext cx="8077200" cy="990600"/>
          </a:xfrm>
        </p:spPr>
        <p:txBody>
          <a:bodyPr>
            <a:normAutofit fontScale="90000"/>
          </a:bodyPr>
          <a:lstStyle/>
          <a:p>
            <a:pPr eaLnBrk="1" hangingPunct="1">
              <a:defRPr/>
            </a:pPr>
            <a:r>
              <a:rPr lang="en-US" dirty="0">
                <a:ea typeface="ＭＳ Ｐゴシック" charset="0"/>
              </a:rPr>
              <a:t>Logic </a:t>
            </a:r>
            <a:r>
              <a:rPr lang="en-US" dirty="0" smtClean="0">
                <a:ea typeface="ＭＳ Ｐゴシック" charset="0"/>
              </a:rPr>
              <a:t>operations on monochrome images</a:t>
            </a:r>
            <a:r>
              <a:rPr lang="tr-TR" dirty="0" smtClean="0">
                <a:ea typeface="ＭＳ Ｐゴシック" charset="0"/>
              </a:rPr>
              <a:t> (</a:t>
            </a:r>
            <a:r>
              <a:rPr lang="tr-TR" dirty="0" err="1" smtClean="0">
                <a:ea typeface="ＭＳ Ｐゴシック" charset="0"/>
              </a:rPr>
              <a:t>cont</a:t>
            </a:r>
            <a:r>
              <a:rPr lang="tr-TR" dirty="0" smtClean="0">
                <a:ea typeface="ＭＳ Ｐゴシック" charset="0"/>
              </a:rPr>
              <a:t>.)</a:t>
            </a:r>
            <a:endParaRPr lang="en-US" dirty="0">
              <a:ea typeface="ＭＳ Ｐゴシック" charset="0"/>
            </a:endParaRP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9769324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09600" y="214313"/>
            <a:ext cx="8334375" cy="1462087"/>
          </a:xfrm>
        </p:spPr>
        <p:txBody>
          <a:bodyPr/>
          <a:lstStyle/>
          <a:p>
            <a:pPr eaLnBrk="1" hangingPunct="1"/>
            <a:r>
              <a:rPr lang="tr-TR" altLang="tr-TR" dirty="0" err="1" smtClean="0"/>
              <a:t>Spatial</a:t>
            </a:r>
            <a:r>
              <a:rPr lang="tr-TR" altLang="tr-TR" dirty="0" smtClean="0"/>
              <a:t> </a:t>
            </a:r>
            <a:r>
              <a:rPr lang="tr-TR" altLang="tr-TR" dirty="0" err="1" smtClean="0"/>
              <a:t>pixel</a:t>
            </a:r>
            <a:r>
              <a:rPr lang="tr-TR" altLang="tr-TR" dirty="0" smtClean="0"/>
              <a:t> </a:t>
            </a:r>
            <a:r>
              <a:rPr lang="tr-TR" altLang="tr-TR" dirty="0" err="1" smtClean="0"/>
              <a:t>operations</a:t>
            </a:r>
            <a:endParaRPr lang="tr-TR" altLang="tr-TR" dirty="0" smtClean="0"/>
          </a:p>
        </p:txBody>
      </p:sp>
      <p:sp>
        <p:nvSpPr>
          <p:cNvPr id="58372" name="Rectangle 5"/>
          <p:cNvSpPr>
            <a:spLocks noChangeArrowheads="1"/>
          </p:cNvSpPr>
          <p:nvPr/>
        </p:nvSpPr>
        <p:spPr bwMode="auto">
          <a:xfrm>
            <a:off x="1042988" y="2122488"/>
            <a:ext cx="81010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sp>
        <p:nvSpPr>
          <p:cNvPr id="58373" name="Rectangle 6"/>
          <p:cNvSpPr>
            <a:spLocks noChangeArrowheads="1"/>
          </p:cNvSpPr>
          <p:nvPr/>
        </p:nvSpPr>
        <p:spPr bwMode="auto">
          <a:xfrm>
            <a:off x="581025" y="1448594"/>
            <a:ext cx="7200900"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These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operations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ar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performed</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on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pixels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of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smtClean="0">
                <a:ln>
                  <a:noFill/>
                </a:ln>
                <a:solidFill>
                  <a:srgbClr val="003399"/>
                </a:solidFill>
                <a:effectLst/>
                <a:uLnTx/>
                <a:uFillTx/>
                <a:latin typeface="Arial"/>
                <a:ea typeface="+mn-ea"/>
                <a:cs typeface="+mn-cs"/>
              </a:rPr>
              <a:t>image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p>
          <a:p>
            <a:pPr marL="342900" marR="0" lvl="0" indent="-342900" algn="just"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Types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of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operations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a:t>
            </a:r>
          </a:p>
          <a:p>
            <a:pPr marL="914400" marR="0" lvl="1" indent="-457200" algn="just" defTabSz="914400" rtl="0" eaLnBrk="1" fontAlgn="base" latinLnBrk="0" hangingPunct="1">
              <a:lnSpc>
                <a:spcPct val="100000"/>
              </a:lnSpc>
              <a:spcBef>
                <a:spcPct val="20000"/>
              </a:spcBef>
              <a:spcAft>
                <a:spcPct val="0"/>
              </a:spcAft>
              <a:buClr>
                <a:srgbClr val="3366CC"/>
              </a:buClr>
              <a:buSzPct val="65000"/>
              <a:buFont typeface="Wingdings" panose="05000000000000000000" pitchFamily="2" charset="2"/>
              <a:buChar char="q"/>
              <a:tabLst/>
              <a:defRPr/>
            </a:pPr>
            <a:r>
              <a:rPr kumimoji="0" lang="tr-TR" altLang="tr-TR" sz="2600" b="0" i="0" u="none" strike="noStrike" kern="1200" cap="none" spc="0" normalizeH="0" baseline="0" noProof="0" dirty="0" err="1">
                <a:ln>
                  <a:noFill/>
                </a:ln>
                <a:solidFill>
                  <a:srgbClr val="003399"/>
                </a:solidFill>
                <a:effectLst/>
                <a:uLnTx/>
                <a:uFillTx/>
                <a:latin typeface="Arial"/>
                <a:ea typeface="+mn-ea"/>
                <a:cs typeface="+mn-cs"/>
              </a:rPr>
              <a:t>Single</a:t>
            </a:r>
            <a:r>
              <a:rPr kumimoji="0" lang="tr-TR" altLang="tr-TR" sz="26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600" b="0" i="0" u="none" strike="noStrike" kern="1200" cap="none" spc="0" normalizeH="0" baseline="0" noProof="0" dirty="0" err="1">
                <a:ln>
                  <a:noFill/>
                </a:ln>
                <a:solidFill>
                  <a:srgbClr val="003399"/>
                </a:solidFill>
                <a:effectLst/>
                <a:uLnTx/>
                <a:uFillTx/>
                <a:latin typeface="Arial"/>
                <a:ea typeface="+mn-ea"/>
                <a:cs typeface="+mn-cs"/>
              </a:rPr>
              <a:t>pixel</a:t>
            </a:r>
            <a:r>
              <a:rPr kumimoji="0" lang="tr-TR" altLang="tr-TR" sz="26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600" b="0" i="0" u="none" strike="noStrike" kern="1200" cap="none" spc="0" normalizeH="0" baseline="0" noProof="0" dirty="0" err="1">
                <a:ln>
                  <a:noFill/>
                </a:ln>
                <a:solidFill>
                  <a:srgbClr val="003399"/>
                </a:solidFill>
                <a:effectLst/>
                <a:uLnTx/>
                <a:uFillTx/>
                <a:latin typeface="Arial"/>
                <a:ea typeface="+mn-ea"/>
                <a:cs typeface="+mn-cs"/>
              </a:rPr>
              <a:t>operations</a:t>
            </a:r>
            <a:endParaRPr kumimoji="0" lang="tr-TR" altLang="tr-TR" sz="2600" b="0" i="0" u="none" strike="noStrike" kern="1200" cap="none" spc="0" normalizeH="0" baseline="0" noProof="0" dirty="0">
              <a:ln>
                <a:noFill/>
              </a:ln>
              <a:solidFill>
                <a:srgbClr val="003399"/>
              </a:solidFill>
              <a:effectLst/>
              <a:uLnTx/>
              <a:uFillTx/>
              <a:latin typeface="Arial"/>
              <a:ea typeface="+mn-ea"/>
              <a:cs typeface="+mn-cs"/>
            </a:endParaRPr>
          </a:p>
          <a:p>
            <a:pPr marL="914400" marR="0" lvl="1" indent="-457200" algn="just" defTabSz="914400" rtl="0" eaLnBrk="1" fontAlgn="base" latinLnBrk="0" hangingPunct="1">
              <a:lnSpc>
                <a:spcPct val="100000"/>
              </a:lnSpc>
              <a:spcBef>
                <a:spcPct val="20000"/>
              </a:spcBef>
              <a:spcAft>
                <a:spcPct val="0"/>
              </a:spcAft>
              <a:buClr>
                <a:srgbClr val="3366CC"/>
              </a:buClr>
              <a:buSzPct val="65000"/>
              <a:buFont typeface="Wingdings" panose="05000000000000000000" pitchFamily="2" charset="2"/>
              <a:buChar char="q"/>
              <a:tabLst/>
              <a:defRPr/>
            </a:pPr>
            <a:r>
              <a:rPr kumimoji="0" lang="tr-TR" altLang="tr-TR" sz="2600" b="0" i="0" u="none" strike="noStrike" kern="1200" cap="none" spc="0" normalizeH="0" baseline="0" noProof="0" dirty="0" err="1">
                <a:ln>
                  <a:noFill/>
                </a:ln>
                <a:solidFill>
                  <a:srgbClr val="003399"/>
                </a:solidFill>
                <a:effectLst/>
                <a:uLnTx/>
                <a:uFillTx/>
                <a:latin typeface="Arial"/>
                <a:ea typeface="+mn-ea"/>
                <a:cs typeface="+mn-cs"/>
              </a:rPr>
              <a:t>Neighbour</a:t>
            </a:r>
            <a:r>
              <a:rPr kumimoji="0" lang="tr-TR" altLang="tr-TR" sz="2600" b="0" i="0" u="none" strike="noStrike" kern="1200" cap="none" spc="0" normalizeH="0" baseline="0" noProof="0" dirty="0">
                <a:ln>
                  <a:noFill/>
                </a:ln>
                <a:solidFill>
                  <a:srgbClr val="003399"/>
                </a:solidFill>
                <a:effectLst/>
                <a:uLnTx/>
                <a:uFillTx/>
                <a:latin typeface="Arial"/>
                <a:ea typeface="+mn-ea"/>
                <a:cs typeface="+mn-cs"/>
              </a:rPr>
              <a:t> Operations</a:t>
            </a:r>
          </a:p>
          <a:p>
            <a:pPr marL="914400" marR="0" lvl="1" indent="-457200" algn="just" defTabSz="914400" rtl="0" eaLnBrk="1" fontAlgn="base" latinLnBrk="0" hangingPunct="1">
              <a:lnSpc>
                <a:spcPct val="100000"/>
              </a:lnSpc>
              <a:spcBef>
                <a:spcPct val="20000"/>
              </a:spcBef>
              <a:spcAft>
                <a:spcPct val="0"/>
              </a:spcAft>
              <a:buClr>
                <a:srgbClr val="3366CC"/>
              </a:buClr>
              <a:buSzPct val="65000"/>
              <a:buFont typeface="Wingdings" panose="05000000000000000000" pitchFamily="2" charset="2"/>
              <a:buChar char="q"/>
              <a:tabLst/>
              <a:defRPr/>
            </a:pPr>
            <a:r>
              <a:rPr kumimoji="0" lang="tr-TR" altLang="tr-TR" sz="2600" b="0" i="0" u="none" strike="noStrike" kern="1200" cap="none" spc="0" normalizeH="0" baseline="0" noProof="0" dirty="0" err="1">
                <a:ln>
                  <a:noFill/>
                </a:ln>
                <a:solidFill>
                  <a:srgbClr val="003399"/>
                </a:solidFill>
                <a:effectLst/>
                <a:uLnTx/>
                <a:uFillTx/>
                <a:latin typeface="Arial"/>
                <a:ea typeface="+mn-ea"/>
                <a:cs typeface="+mn-cs"/>
              </a:rPr>
              <a:t>Geometric</a:t>
            </a:r>
            <a:r>
              <a:rPr kumimoji="0" lang="tr-TR" altLang="tr-TR" sz="26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600" b="0" i="0" u="none" strike="noStrike" kern="1200" cap="none" spc="0" normalizeH="0" baseline="0" noProof="0" dirty="0" err="1">
                <a:ln>
                  <a:noFill/>
                </a:ln>
                <a:solidFill>
                  <a:srgbClr val="003399"/>
                </a:solidFill>
                <a:effectLst/>
                <a:uLnTx/>
                <a:uFillTx/>
                <a:latin typeface="Arial"/>
                <a:ea typeface="+mn-ea"/>
                <a:cs typeface="+mn-cs"/>
              </a:rPr>
              <a:t>spatial</a:t>
            </a:r>
            <a:r>
              <a:rPr kumimoji="0" lang="tr-TR" altLang="tr-TR" sz="26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600" b="0" i="0" u="none" strike="noStrike" kern="1200" cap="none" spc="0" normalizeH="0" baseline="0" noProof="0" dirty="0" err="1">
                <a:ln>
                  <a:noFill/>
                </a:ln>
                <a:solidFill>
                  <a:srgbClr val="003399"/>
                </a:solidFill>
                <a:effectLst/>
                <a:uLnTx/>
                <a:uFillTx/>
                <a:latin typeface="Arial"/>
                <a:ea typeface="+mn-ea"/>
                <a:cs typeface="+mn-cs"/>
              </a:rPr>
              <a:t>transformations</a:t>
            </a:r>
            <a:endParaRPr kumimoji="0" lang="tr-TR" altLang="tr-TR" sz="2600" b="0" i="0" u="none" strike="noStrike" kern="1200" cap="none" spc="0" normalizeH="0" baseline="0" noProof="0" dirty="0">
              <a:ln>
                <a:noFill/>
              </a:ln>
              <a:solidFill>
                <a:srgbClr val="003399"/>
              </a:solidFill>
              <a:effectLst/>
              <a:uLnTx/>
              <a:uFillTx/>
              <a:latin typeface="Arial"/>
              <a:ea typeface="+mn-ea"/>
              <a:cs typeface="+mn-cs"/>
            </a:endParaRPr>
          </a:p>
        </p:txBody>
      </p:sp>
      <p:sp>
        <p:nvSpPr>
          <p:cNvPr id="3" name="Fußzeilenplatzhalter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4" name="Foliennummernplatzhalt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117</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61201987"/>
      </p:ext>
    </p:extLst>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323850" y="214313"/>
            <a:ext cx="8620125" cy="1462087"/>
          </a:xfrm>
        </p:spPr>
        <p:txBody>
          <a:bodyPr/>
          <a:lstStyle/>
          <a:p>
            <a:pPr eaLnBrk="1" hangingPunct="1"/>
            <a:r>
              <a:rPr lang="tr-TR" altLang="tr-TR" dirty="0" err="1" smtClean="0"/>
              <a:t>Spatial</a:t>
            </a:r>
            <a:r>
              <a:rPr lang="tr-TR" altLang="tr-TR" dirty="0" smtClean="0"/>
              <a:t> </a:t>
            </a:r>
            <a:r>
              <a:rPr lang="tr-TR" altLang="tr-TR" dirty="0" err="1" smtClean="0"/>
              <a:t>pixel</a:t>
            </a:r>
            <a:r>
              <a:rPr lang="tr-TR" altLang="tr-TR" dirty="0" smtClean="0"/>
              <a:t> </a:t>
            </a:r>
            <a:r>
              <a:rPr lang="tr-TR" altLang="tr-TR" dirty="0" err="1" smtClean="0"/>
              <a:t>operations</a:t>
            </a:r>
            <a:r>
              <a:rPr lang="tr-TR" altLang="tr-TR" dirty="0" smtClean="0"/>
              <a:t> (</a:t>
            </a:r>
            <a:r>
              <a:rPr lang="tr-TR" altLang="tr-TR" dirty="0" err="1" smtClean="0"/>
              <a:t>cont</a:t>
            </a:r>
            <a:r>
              <a:rPr lang="tr-TR" altLang="tr-TR" dirty="0" smtClean="0"/>
              <a:t>.)</a:t>
            </a:r>
          </a:p>
        </p:txBody>
      </p:sp>
      <p:sp>
        <p:nvSpPr>
          <p:cNvPr id="59396" name="Rectangle 4"/>
          <p:cNvSpPr>
            <a:spLocks noChangeArrowheads="1"/>
          </p:cNvSpPr>
          <p:nvPr/>
        </p:nvSpPr>
        <p:spPr bwMode="auto">
          <a:xfrm>
            <a:off x="323850" y="2420938"/>
            <a:ext cx="287972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sp>
        <p:nvSpPr>
          <p:cNvPr id="59397" name="Rectangle 5"/>
          <p:cNvSpPr>
            <a:spLocks noChangeArrowheads="1"/>
          </p:cNvSpPr>
          <p:nvPr/>
        </p:nvSpPr>
        <p:spPr bwMode="auto">
          <a:xfrm>
            <a:off x="1116013" y="2133600"/>
            <a:ext cx="7127875"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ahoma" panose="020B060403050404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pic>
        <p:nvPicPr>
          <p:cNvPr id="59398"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3900" y="2060575"/>
            <a:ext cx="3036888" cy="296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6363" y="2133600"/>
            <a:ext cx="2274887"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0" name="Text Box 13"/>
          <p:cNvSpPr txBox="1">
            <a:spLocks noChangeArrowheads="1"/>
          </p:cNvSpPr>
          <p:nvPr/>
        </p:nvSpPr>
        <p:spPr bwMode="auto">
          <a:xfrm>
            <a:off x="371475" y="1280795"/>
            <a:ext cx="2987675" cy="4942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Single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pixel</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operation</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a:t>
            </a:r>
          </a:p>
          <a:p>
            <a:pPr marL="0" marR="0" lvl="0" indent="0" algn="l" defTabSz="914400" rtl="0" eaLnBrk="1" fontAlgn="base" latinLnBrk="0" hangingPunct="1">
              <a:lnSpc>
                <a:spcPct val="100000"/>
              </a:lnSpc>
              <a:spcBef>
                <a:spcPct val="20000"/>
              </a:spcBef>
              <a:spcAft>
                <a:spcPct val="0"/>
              </a:spcAft>
              <a:buClr>
                <a:srgbClr val="3366CC"/>
              </a:buClr>
              <a:buSzPct val="65000"/>
              <a:buFontTx/>
              <a:buNone/>
              <a:tabLst/>
              <a:defRPr/>
            </a:pPr>
            <a:r>
              <a:rPr kumimoji="0" lang="tr-TR" altLang="tr-TR" sz="2800" b="0" i="0" u="none" strike="noStrike" kern="1200" cap="none" spc="0" normalizeH="0" baseline="0" noProof="0" dirty="0" smtClean="0">
                <a:ln>
                  <a:noFill/>
                </a:ln>
                <a:solidFill>
                  <a:srgbClr val="003399"/>
                </a:solidFill>
                <a:effectLst/>
                <a:uLnTx/>
                <a:uFillTx/>
                <a:latin typeface="Arial"/>
                <a:ea typeface="+mn-ea"/>
                <a:cs typeface="+mn-cs"/>
              </a:rPr>
              <a:t>	s=T(z</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a:t>
            </a:r>
          </a:p>
          <a:p>
            <a:pPr marL="1085850" marR="0" lvl="1" indent="-342900" algn="l" defTabSz="914400" rtl="0" eaLnBrk="1" fontAlgn="base" latinLnBrk="0" hangingPunct="1">
              <a:lnSpc>
                <a:spcPct val="100000"/>
              </a:lnSpc>
              <a:spcBef>
                <a:spcPct val="20000"/>
              </a:spcBef>
              <a:spcAft>
                <a:spcPct val="0"/>
              </a:spcAft>
              <a:buClr>
                <a:srgbClr val="3366CC"/>
              </a:buClr>
              <a:buSzPct val="65000"/>
              <a:buFont typeface="Wingdings" panose="05000000000000000000" pitchFamily="2" charset="2"/>
              <a:buChar char="q"/>
              <a:tabLst/>
              <a:defRPr/>
            </a:pPr>
            <a:r>
              <a:rPr kumimoji="0" lang="tr-TR" altLang="tr-TR" sz="2400" b="0" i="0" u="none" strike="noStrike" kern="1200" cap="none" spc="0" normalizeH="0" baseline="0" noProof="0" dirty="0">
                <a:ln>
                  <a:noFill/>
                </a:ln>
                <a:solidFill>
                  <a:srgbClr val="003399"/>
                </a:solidFill>
                <a:effectLst/>
                <a:uLnTx/>
                <a:uFillTx/>
                <a:latin typeface="Arial"/>
                <a:ea typeface="+mn-ea"/>
                <a:cs typeface="+mn-cs"/>
              </a:rPr>
              <a:t>z: </a:t>
            </a:r>
            <a:r>
              <a:rPr kumimoji="0" lang="tr-TR" altLang="tr-TR" sz="2400" b="0" i="0" u="none" strike="noStrike" kern="1200" cap="none" spc="0" normalizeH="0" baseline="0" noProof="0" dirty="0" err="1">
                <a:ln>
                  <a:noFill/>
                </a:ln>
                <a:solidFill>
                  <a:srgbClr val="003399"/>
                </a:solidFill>
                <a:effectLst/>
                <a:uLnTx/>
                <a:uFillTx/>
                <a:latin typeface="Arial"/>
                <a:ea typeface="+mn-ea"/>
                <a:cs typeface="+mn-cs"/>
              </a:rPr>
              <a:t>intensity</a:t>
            </a:r>
            <a:r>
              <a:rPr kumimoji="0" lang="tr-TR" altLang="tr-TR" sz="2400" b="0" i="0" u="none" strike="noStrike" kern="1200" cap="none" spc="0" normalizeH="0" baseline="0" noProof="0" dirty="0">
                <a:ln>
                  <a:noFill/>
                </a:ln>
                <a:solidFill>
                  <a:srgbClr val="003399"/>
                </a:solidFill>
                <a:effectLst/>
                <a:uLnTx/>
                <a:uFillTx/>
                <a:latin typeface="Arial"/>
                <a:ea typeface="+mn-ea"/>
                <a:cs typeface="+mn-cs"/>
              </a:rPr>
              <a:t> of a </a:t>
            </a:r>
            <a:r>
              <a:rPr kumimoji="0" lang="tr-TR" altLang="tr-TR" sz="2400" b="0" i="0" u="none" strike="noStrike" kern="1200" cap="none" spc="0" normalizeH="0" baseline="0" noProof="0" dirty="0" err="1">
                <a:ln>
                  <a:noFill/>
                </a:ln>
                <a:solidFill>
                  <a:srgbClr val="003399"/>
                </a:solidFill>
                <a:effectLst/>
                <a:uLnTx/>
                <a:uFillTx/>
                <a:latin typeface="Arial"/>
                <a:ea typeface="+mn-ea"/>
                <a:cs typeface="+mn-cs"/>
              </a:rPr>
              <a:t>pixel</a:t>
            </a:r>
            <a:r>
              <a:rPr kumimoji="0" lang="tr-TR" altLang="tr-TR" sz="2400" b="0" i="0" u="none" strike="noStrike" kern="1200" cap="none" spc="0" normalizeH="0" baseline="0" noProof="0" dirty="0">
                <a:ln>
                  <a:noFill/>
                </a:ln>
                <a:solidFill>
                  <a:srgbClr val="003399"/>
                </a:solidFill>
                <a:effectLst/>
                <a:uLnTx/>
                <a:uFillTx/>
                <a:latin typeface="Arial"/>
                <a:ea typeface="+mn-ea"/>
                <a:cs typeface="+mn-cs"/>
              </a:rPr>
              <a:t> in </a:t>
            </a:r>
            <a:r>
              <a:rPr kumimoji="0" lang="tr-TR" altLang="tr-TR" sz="24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24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400" b="0" i="0" u="none" strike="noStrike" kern="1200" cap="none" spc="0" normalizeH="0" baseline="0" noProof="0" dirty="0" err="1">
                <a:ln>
                  <a:noFill/>
                </a:ln>
                <a:solidFill>
                  <a:srgbClr val="003399"/>
                </a:solidFill>
                <a:effectLst/>
                <a:uLnTx/>
                <a:uFillTx/>
                <a:latin typeface="Arial"/>
                <a:ea typeface="+mn-ea"/>
                <a:cs typeface="+mn-cs"/>
              </a:rPr>
              <a:t>original</a:t>
            </a:r>
            <a:r>
              <a:rPr kumimoji="0" lang="tr-TR" altLang="tr-TR" sz="24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400" b="0" i="0" u="none" strike="noStrike" kern="1200" cap="none" spc="0" normalizeH="0" baseline="0" noProof="0" dirty="0" err="1">
                <a:ln>
                  <a:noFill/>
                </a:ln>
                <a:solidFill>
                  <a:srgbClr val="003399"/>
                </a:solidFill>
                <a:effectLst/>
                <a:uLnTx/>
                <a:uFillTx/>
                <a:latin typeface="Arial"/>
                <a:ea typeface="+mn-ea"/>
                <a:cs typeface="+mn-cs"/>
              </a:rPr>
              <a:t>image</a:t>
            </a:r>
            <a:endParaRPr kumimoji="0" lang="tr-TR" altLang="tr-TR" sz="2400" b="0" i="0" u="none" strike="noStrike" kern="1200" cap="none" spc="0" normalizeH="0" baseline="0" noProof="0" dirty="0">
              <a:ln>
                <a:noFill/>
              </a:ln>
              <a:solidFill>
                <a:srgbClr val="003399"/>
              </a:solidFill>
              <a:effectLst/>
              <a:uLnTx/>
              <a:uFillTx/>
              <a:latin typeface="Arial"/>
              <a:ea typeface="+mn-ea"/>
              <a:cs typeface="+mn-cs"/>
            </a:endParaRPr>
          </a:p>
          <a:p>
            <a:pPr marL="1085850" marR="0" lvl="1" indent="-342900" algn="l" defTabSz="914400" rtl="0" eaLnBrk="1" fontAlgn="base" latinLnBrk="0" hangingPunct="1">
              <a:lnSpc>
                <a:spcPct val="100000"/>
              </a:lnSpc>
              <a:spcBef>
                <a:spcPct val="20000"/>
              </a:spcBef>
              <a:spcAft>
                <a:spcPct val="0"/>
              </a:spcAft>
              <a:buClr>
                <a:srgbClr val="3366CC"/>
              </a:buClr>
              <a:buSzPct val="65000"/>
              <a:buFont typeface="Wingdings" panose="05000000000000000000" pitchFamily="2" charset="2"/>
              <a:buChar char="q"/>
              <a:tabLst/>
              <a:defRPr/>
            </a:pPr>
            <a:r>
              <a:rPr kumimoji="0" lang="tr-TR" altLang="tr-TR" sz="2400" b="0" i="0" u="none" strike="noStrike" kern="1200" cap="none" spc="0" normalizeH="0" baseline="0" noProof="0" dirty="0">
                <a:ln>
                  <a:noFill/>
                </a:ln>
                <a:solidFill>
                  <a:srgbClr val="003399"/>
                </a:solidFill>
                <a:effectLst/>
                <a:uLnTx/>
                <a:uFillTx/>
                <a:latin typeface="Arial"/>
                <a:ea typeface="+mn-ea"/>
                <a:cs typeface="+mn-cs"/>
              </a:rPr>
              <a:t>s: </a:t>
            </a:r>
            <a:r>
              <a:rPr kumimoji="0" lang="tr-TR" altLang="tr-TR" sz="2400" b="0" i="0" u="none" strike="noStrike" kern="1200" cap="none" spc="0" normalizeH="0" baseline="0" noProof="0" dirty="0" err="1">
                <a:ln>
                  <a:noFill/>
                </a:ln>
                <a:solidFill>
                  <a:srgbClr val="003399"/>
                </a:solidFill>
                <a:effectLst/>
                <a:uLnTx/>
                <a:uFillTx/>
                <a:latin typeface="Arial"/>
                <a:ea typeface="+mn-ea"/>
                <a:cs typeface="+mn-cs"/>
              </a:rPr>
              <a:t>intensity</a:t>
            </a:r>
            <a:r>
              <a:rPr kumimoji="0" lang="tr-TR" altLang="tr-TR" sz="2400" b="0" i="0" u="none" strike="noStrike" kern="1200" cap="none" spc="0" normalizeH="0" baseline="0" noProof="0" dirty="0">
                <a:ln>
                  <a:noFill/>
                </a:ln>
                <a:solidFill>
                  <a:srgbClr val="003399"/>
                </a:solidFill>
                <a:effectLst/>
                <a:uLnTx/>
                <a:uFillTx/>
                <a:latin typeface="Arial"/>
                <a:ea typeface="+mn-ea"/>
                <a:cs typeface="+mn-cs"/>
              </a:rPr>
              <a:t> of a </a:t>
            </a:r>
            <a:r>
              <a:rPr kumimoji="0" lang="tr-TR" altLang="tr-TR" sz="2400" b="0" i="0" u="none" strike="noStrike" kern="1200" cap="none" spc="0" normalizeH="0" baseline="0" noProof="0" dirty="0" err="1">
                <a:ln>
                  <a:noFill/>
                </a:ln>
                <a:solidFill>
                  <a:srgbClr val="003399"/>
                </a:solidFill>
                <a:effectLst/>
                <a:uLnTx/>
                <a:uFillTx/>
                <a:latin typeface="Arial"/>
                <a:ea typeface="+mn-ea"/>
                <a:cs typeface="+mn-cs"/>
              </a:rPr>
              <a:t>pixel</a:t>
            </a:r>
            <a:r>
              <a:rPr kumimoji="0" lang="tr-TR" altLang="tr-TR" sz="2400" b="0" i="0" u="none" strike="noStrike" kern="1200" cap="none" spc="0" normalizeH="0" baseline="0" noProof="0" dirty="0">
                <a:ln>
                  <a:noFill/>
                </a:ln>
                <a:solidFill>
                  <a:srgbClr val="003399"/>
                </a:solidFill>
                <a:effectLst/>
                <a:uLnTx/>
                <a:uFillTx/>
                <a:latin typeface="Arial"/>
                <a:ea typeface="+mn-ea"/>
                <a:cs typeface="+mn-cs"/>
              </a:rPr>
              <a:t> in </a:t>
            </a:r>
            <a:r>
              <a:rPr kumimoji="0" lang="tr-TR" altLang="tr-TR" sz="24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24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400" b="0" i="0" u="none" strike="noStrike" kern="1200" cap="none" spc="0" normalizeH="0" baseline="0" noProof="0" dirty="0" err="1">
                <a:ln>
                  <a:noFill/>
                </a:ln>
                <a:solidFill>
                  <a:srgbClr val="003399"/>
                </a:solidFill>
                <a:effectLst/>
                <a:uLnTx/>
                <a:uFillTx/>
                <a:latin typeface="Arial"/>
                <a:ea typeface="+mn-ea"/>
                <a:cs typeface="+mn-cs"/>
              </a:rPr>
              <a:t>transformed</a:t>
            </a:r>
            <a:r>
              <a:rPr kumimoji="0" lang="tr-TR" altLang="tr-TR" sz="24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400" b="0" i="0" u="none" strike="noStrike" kern="1200" cap="none" spc="0" normalizeH="0" baseline="0" noProof="0" dirty="0" err="1">
                <a:ln>
                  <a:noFill/>
                </a:ln>
                <a:solidFill>
                  <a:srgbClr val="003399"/>
                </a:solidFill>
                <a:effectLst/>
                <a:uLnTx/>
                <a:uFillTx/>
                <a:latin typeface="Arial"/>
                <a:ea typeface="+mn-ea"/>
                <a:cs typeface="+mn-cs"/>
              </a:rPr>
              <a:t>image</a:t>
            </a:r>
            <a:endParaRPr kumimoji="0" lang="tr-TR" altLang="tr-TR" sz="2400" b="0" i="0" u="none" strike="noStrike" kern="1200" cap="none" spc="0" normalizeH="0" baseline="0" noProof="0" dirty="0">
              <a:ln>
                <a:noFill/>
              </a:ln>
              <a:solidFill>
                <a:srgbClr val="003399"/>
              </a:solidFill>
              <a:effectLst/>
              <a:uLnTx/>
              <a:uFillTx/>
              <a:latin typeface="Arial"/>
              <a:ea typeface="+mn-ea"/>
              <a:cs typeface="+mn-cs"/>
            </a:endParaRPr>
          </a:p>
        </p:txBody>
      </p:sp>
      <p:sp>
        <p:nvSpPr>
          <p:cNvPr id="3" name="Fußzeilenplatzhalter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4" name="Foliennummernplatzhalt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118</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15244200"/>
      </p:ext>
    </p:extLst>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23850" y="214313"/>
            <a:ext cx="8620125" cy="1462087"/>
          </a:xfrm>
        </p:spPr>
        <p:txBody>
          <a:bodyPr/>
          <a:lstStyle/>
          <a:p>
            <a:pPr eaLnBrk="1" hangingPunct="1"/>
            <a:r>
              <a:rPr lang="tr-TR" altLang="tr-TR" dirty="0" err="1" smtClean="0"/>
              <a:t>Spatial</a:t>
            </a:r>
            <a:r>
              <a:rPr lang="tr-TR" altLang="tr-TR" dirty="0" smtClean="0"/>
              <a:t> </a:t>
            </a:r>
            <a:r>
              <a:rPr lang="tr-TR" altLang="tr-TR" dirty="0" err="1" smtClean="0"/>
              <a:t>pixel</a:t>
            </a:r>
            <a:r>
              <a:rPr lang="tr-TR" altLang="tr-TR" dirty="0" smtClean="0"/>
              <a:t> </a:t>
            </a:r>
            <a:r>
              <a:rPr lang="tr-TR" altLang="tr-TR" dirty="0" err="1" smtClean="0"/>
              <a:t>operations</a:t>
            </a:r>
            <a:r>
              <a:rPr lang="tr-TR" altLang="tr-TR" dirty="0" smtClean="0"/>
              <a:t> (</a:t>
            </a:r>
            <a:r>
              <a:rPr lang="tr-TR" altLang="tr-TR" dirty="0" err="1" smtClean="0"/>
              <a:t>cont</a:t>
            </a:r>
            <a:r>
              <a:rPr lang="tr-TR" altLang="tr-TR" dirty="0" smtClean="0"/>
              <a:t>.)</a:t>
            </a:r>
          </a:p>
        </p:txBody>
      </p:sp>
      <p:sp>
        <p:nvSpPr>
          <p:cNvPr id="60419" name="Rectangle 3"/>
          <p:cNvSpPr>
            <a:spLocks noGrp="1" noChangeArrowheads="1"/>
          </p:cNvSpPr>
          <p:nvPr>
            <p:ph type="body" sz="half" idx="1"/>
          </p:nvPr>
        </p:nvSpPr>
        <p:spPr>
          <a:xfrm>
            <a:off x="1182688" y="2017713"/>
            <a:ext cx="7566025" cy="4435475"/>
          </a:xfrm>
          <a:noFill/>
        </p:spPr>
        <p:txBody>
          <a:bodyPr/>
          <a:lstStyle/>
          <a:p>
            <a:pPr eaLnBrk="1" hangingPunct="1"/>
            <a:endParaRPr lang="tr-TR" altLang="tr-TR" sz="2000" smtClean="0"/>
          </a:p>
          <a:p>
            <a:pPr eaLnBrk="1" hangingPunct="1"/>
            <a:endParaRPr lang="tr-TR" altLang="tr-TR" sz="2000" smtClean="0"/>
          </a:p>
        </p:txBody>
      </p:sp>
      <p:sp>
        <p:nvSpPr>
          <p:cNvPr id="60420" name="Rectangle 4"/>
          <p:cNvSpPr>
            <a:spLocks noChangeArrowheads="1"/>
          </p:cNvSpPr>
          <p:nvPr/>
        </p:nvSpPr>
        <p:spPr bwMode="auto">
          <a:xfrm>
            <a:off x="323850" y="2420938"/>
            <a:ext cx="287972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sp>
        <p:nvSpPr>
          <p:cNvPr id="60421" name="Rectangle 5"/>
          <p:cNvSpPr>
            <a:spLocks noChangeArrowheads="1"/>
          </p:cNvSpPr>
          <p:nvPr/>
        </p:nvSpPr>
        <p:spPr bwMode="auto">
          <a:xfrm>
            <a:off x="1116013" y="2133600"/>
            <a:ext cx="7127875"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ahoma" panose="020B060403050404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sp>
        <p:nvSpPr>
          <p:cNvPr id="60422" name="Text Box 8"/>
          <p:cNvSpPr txBox="1">
            <a:spLocks noChangeArrowheads="1"/>
          </p:cNvSpPr>
          <p:nvPr/>
        </p:nvSpPr>
        <p:spPr bwMode="auto">
          <a:xfrm>
            <a:off x="252413" y="2414588"/>
            <a:ext cx="26638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Neighbour</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Operations</a:t>
            </a:r>
            <a:r>
              <a:rPr kumimoji="0" lang="tr-TR" altLang="tr-TR" sz="18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rPr>
              <a:t>:</a:t>
            </a:r>
          </a:p>
        </p:txBody>
      </p:sp>
      <p:pic>
        <p:nvPicPr>
          <p:cNvPr id="6042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8432" y="1103770"/>
            <a:ext cx="4348162" cy="465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9740" y="1103770"/>
            <a:ext cx="1524000" cy="465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4FDDBE-9AA3-4396-9F9F-1F8FAED8364C}"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119</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53163602"/>
      </p:ext>
    </p:extLst>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3"/>
          <p:cNvSpPr>
            <a:spLocks noGrp="1" noChangeArrowheads="1"/>
          </p:cNvSpPr>
          <p:nvPr>
            <p:ph type="body" sz="half" idx="1"/>
          </p:nvPr>
        </p:nvSpPr>
        <p:spPr>
          <a:noFill/>
        </p:spPr>
        <p:txBody>
          <a:bodyPr/>
          <a:lstStyle/>
          <a:p>
            <a:pPr eaLnBrk="1" hangingPunct="1"/>
            <a:endParaRPr lang="tr-TR" altLang="tr-TR" sz="2000" smtClean="0"/>
          </a:p>
          <a:p>
            <a:pPr eaLnBrk="1" hangingPunct="1"/>
            <a:endParaRPr lang="tr-TR" altLang="tr-TR" sz="2000" smtClean="0"/>
          </a:p>
        </p:txBody>
      </p:sp>
      <p:sp>
        <p:nvSpPr>
          <p:cNvPr id="12293" name="Rectangle 4"/>
          <p:cNvSpPr>
            <a:spLocks noChangeArrowheads="1"/>
          </p:cNvSpPr>
          <p:nvPr/>
        </p:nvSpPr>
        <p:spPr bwMode="auto">
          <a:xfrm>
            <a:off x="323850" y="2420938"/>
            <a:ext cx="287972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sp>
        <p:nvSpPr>
          <p:cNvPr id="12294" name="Rectangle 5"/>
          <p:cNvSpPr>
            <a:spLocks noChangeArrowheads="1"/>
          </p:cNvSpPr>
          <p:nvPr/>
        </p:nvSpPr>
        <p:spPr bwMode="auto">
          <a:xfrm>
            <a:off x="1116013" y="2133600"/>
            <a:ext cx="7127875"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ahoma" panose="020B060403050404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sp>
        <p:nvSpPr>
          <p:cNvPr id="12295" name="Text Box 9"/>
          <p:cNvSpPr txBox="1">
            <a:spLocks noChangeArrowheads="1"/>
          </p:cNvSpPr>
          <p:nvPr/>
        </p:nvSpPr>
        <p:spPr bwMode="auto">
          <a:xfrm>
            <a:off x="276225" y="1243022"/>
            <a:ext cx="7991475" cy="5124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Geometric</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spatial</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transformations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p>
          <a:p>
            <a:pPr marL="0" marR="0" lvl="0" indent="0" algn="just" defTabSz="914400" rtl="0" eaLnBrk="1" fontAlgn="base" latinLnBrk="0" hangingPunct="1">
              <a:lnSpc>
                <a:spcPct val="100000"/>
              </a:lnSpc>
              <a:spcBef>
                <a:spcPct val="20000"/>
              </a:spcBef>
              <a:spcAft>
                <a:spcPct val="0"/>
              </a:spcAft>
              <a:buClr>
                <a:srgbClr val="3366CC"/>
              </a:buClr>
              <a:buSzPct val="65000"/>
              <a:buFontTx/>
              <a:buNone/>
              <a:tabLst/>
              <a:defRPr/>
            </a:pPr>
            <a:r>
              <a:rPr kumimoji="0" lang="tr-TR" altLang="tr-TR" sz="3000" b="0" i="1" u="none" strike="noStrike" kern="1200" cap="none" spc="0" normalizeH="0" baseline="0" noProof="0" dirty="0" smtClean="0">
                <a:ln>
                  <a:noFill/>
                </a:ln>
                <a:solidFill>
                  <a:srgbClr val="003399"/>
                </a:solidFill>
                <a:effectLst/>
                <a:uLnTx/>
                <a:uFillTx/>
                <a:latin typeface="Arial"/>
                <a:ea typeface="+mn-ea"/>
                <a:cs typeface="+mn-cs"/>
              </a:rPr>
              <a:t>	(</a:t>
            </a:r>
            <a:r>
              <a:rPr kumimoji="0" lang="tr-TR" altLang="tr-TR" sz="3000" b="0" i="1" u="none" strike="noStrike" kern="1200" cap="none" spc="0" normalizeH="0" baseline="0" noProof="0" dirty="0">
                <a:ln>
                  <a:noFill/>
                </a:ln>
                <a:solidFill>
                  <a:srgbClr val="003399"/>
                </a:solidFill>
                <a:effectLst/>
                <a:uLnTx/>
                <a:uFillTx/>
                <a:latin typeface="Arial"/>
                <a:ea typeface="+mn-ea"/>
                <a:cs typeface="+mn-cs"/>
              </a:rPr>
              <a:t>x, y)=T(v, w)</a:t>
            </a:r>
          </a:p>
          <a:p>
            <a:pPr marL="1200150" marR="0" lvl="1" indent="-457200" algn="just" defTabSz="914400" rtl="0" eaLnBrk="1" fontAlgn="base" latinLnBrk="0" hangingPunct="1">
              <a:lnSpc>
                <a:spcPct val="100000"/>
              </a:lnSpc>
              <a:spcBef>
                <a:spcPct val="20000"/>
              </a:spcBef>
              <a:spcAft>
                <a:spcPct val="0"/>
              </a:spcAft>
              <a:buClr>
                <a:srgbClr val="3366CC"/>
              </a:buClr>
              <a:buSzPct val="65000"/>
              <a:buFont typeface="Wingdings" panose="05000000000000000000" pitchFamily="2" charset="2"/>
              <a:buChar char="q"/>
              <a:tabLst/>
              <a:defRPr/>
            </a:pPr>
            <a:r>
              <a:rPr kumimoji="0" lang="tr-TR" altLang="tr-TR" sz="3000" b="0" i="1" u="none" strike="noStrike" kern="1200" cap="none" spc="0" normalizeH="0" baseline="0" noProof="0" dirty="0">
                <a:ln>
                  <a:noFill/>
                </a:ln>
                <a:solidFill>
                  <a:srgbClr val="003399"/>
                </a:solidFill>
                <a:effectLst/>
                <a:uLnTx/>
                <a:uFillTx/>
                <a:latin typeface="Arial"/>
                <a:ea typeface="+mn-ea"/>
                <a:cs typeface="+mn-cs"/>
              </a:rPr>
              <a:t>(v, w</a:t>
            </a:r>
            <a:r>
              <a:rPr kumimoji="0" lang="tr-TR" altLang="tr-TR" sz="3000" b="0" i="1" u="none" strike="noStrike" kern="1200" cap="none" spc="0" normalizeH="0" baseline="0" noProof="0" dirty="0" smtClean="0">
                <a:ln>
                  <a:noFill/>
                </a:ln>
                <a:solidFill>
                  <a:srgbClr val="003399"/>
                </a:solidFill>
                <a:effectLst/>
                <a:uLnTx/>
                <a:uFillTx/>
                <a:latin typeface="Arial"/>
                <a:ea typeface="+mn-ea"/>
                <a:cs typeface="+mn-cs"/>
              </a:rPr>
              <a:t>)</a:t>
            </a:r>
            <a:r>
              <a:rPr kumimoji="0" lang="tr-TR" altLang="tr-TR" sz="3000" b="0" i="0" u="none" strike="noStrike" kern="1200" cap="none" spc="0" normalizeH="0" baseline="0" noProof="0" dirty="0" smtClean="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pixel</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coordinates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in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original</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image</a:t>
            </a:r>
            <a:endParaRPr kumimoji="0" lang="tr-TR" altLang="tr-TR" sz="3000" b="0" i="0" u="none" strike="noStrike" kern="1200" cap="none" spc="0" normalizeH="0" baseline="0" noProof="0" dirty="0">
              <a:ln>
                <a:noFill/>
              </a:ln>
              <a:solidFill>
                <a:srgbClr val="003399"/>
              </a:solidFill>
              <a:effectLst/>
              <a:uLnTx/>
              <a:uFillTx/>
              <a:latin typeface="Arial"/>
              <a:ea typeface="+mn-ea"/>
              <a:cs typeface="+mn-cs"/>
            </a:endParaRPr>
          </a:p>
          <a:p>
            <a:pPr marL="1200150" marR="0" lvl="1" indent="-457200" algn="just" defTabSz="914400" rtl="0" eaLnBrk="1" fontAlgn="base" latinLnBrk="0" hangingPunct="1">
              <a:lnSpc>
                <a:spcPct val="100000"/>
              </a:lnSpc>
              <a:spcBef>
                <a:spcPct val="20000"/>
              </a:spcBef>
              <a:spcAft>
                <a:spcPct val="0"/>
              </a:spcAft>
              <a:buClr>
                <a:srgbClr val="3366CC"/>
              </a:buClr>
              <a:buSzPct val="65000"/>
              <a:buFont typeface="Wingdings" panose="05000000000000000000" pitchFamily="2" charset="2"/>
              <a:buChar char="q"/>
              <a:tabLst/>
              <a:defRPr/>
            </a:pPr>
            <a:r>
              <a:rPr kumimoji="0" lang="tr-TR" altLang="tr-TR" sz="3000" b="0" i="1" u="none" strike="noStrike" kern="1200" cap="none" spc="0" normalizeH="0" baseline="0" noProof="0" dirty="0">
                <a:ln>
                  <a:noFill/>
                </a:ln>
                <a:solidFill>
                  <a:srgbClr val="003399"/>
                </a:solidFill>
                <a:effectLst/>
                <a:uLnTx/>
                <a:uFillTx/>
                <a:latin typeface="Arial"/>
                <a:ea typeface="+mn-ea"/>
                <a:cs typeface="+mn-cs"/>
              </a:rPr>
              <a:t>(x, y)</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pixel</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coordinates</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in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transformed</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3000" b="0" i="0" u="none" strike="noStrike" kern="1200" cap="none" spc="0" normalizeH="0" baseline="0" noProof="0" dirty="0" err="1">
                <a:ln>
                  <a:noFill/>
                </a:ln>
                <a:solidFill>
                  <a:srgbClr val="003399"/>
                </a:solidFill>
                <a:effectLst/>
                <a:uLnTx/>
                <a:uFillTx/>
                <a:latin typeface="Arial"/>
                <a:ea typeface="+mn-ea"/>
                <a:cs typeface="+mn-cs"/>
              </a:rPr>
              <a:t>image</a:t>
            </a:r>
            <a:endParaRPr kumimoji="0" lang="tr-TR" altLang="tr-TR" sz="3000" b="0" i="0" u="none" strike="noStrike" kern="1200" cap="none" spc="0" normalizeH="0" baseline="0" noProof="0" dirty="0">
              <a:ln>
                <a:noFill/>
              </a:ln>
              <a:solidFill>
                <a:srgbClr val="003399"/>
              </a:solidFill>
              <a:effectLst/>
              <a:uLnTx/>
              <a:uFillTx/>
              <a:latin typeface="Arial"/>
              <a:ea typeface="+mn-ea"/>
              <a:cs typeface="+mn-cs"/>
            </a:endParaRPr>
          </a:p>
          <a:p>
            <a:pPr marL="342900" marR="0" lvl="0" indent="-342900" algn="just"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r>
              <a:rPr kumimoji="0" lang="tr-TR" altLang="tr-TR" sz="3000" b="0" i="0" u="none" strike="noStrike" kern="1200" cap="none" spc="0" normalizeH="0" baseline="0" noProof="0" dirty="0" smtClean="0">
                <a:ln>
                  <a:noFill/>
                </a:ln>
                <a:solidFill>
                  <a:srgbClr val="003399"/>
                </a:solidFill>
                <a:effectLst/>
                <a:uLnTx/>
                <a:uFillTx/>
                <a:latin typeface="Arial"/>
                <a:ea typeface="+mn-ea"/>
                <a:cs typeface="+mn-cs"/>
              </a:rPr>
              <a:t>Example</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 Affine transformation in </a:t>
            </a:r>
            <a:r>
              <a:rPr kumimoji="0" lang="tr-TR" altLang="tr-TR" sz="3000" b="0" i="0" u="none" strike="noStrike" kern="1200" cap="none" spc="0" normalizeH="0" baseline="0" noProof="0" dirty="0" smtClean="0">
                <a:ln>
                  <a:noFill/>
                </a:ln>
                <a:solidFill>
                  <a:srgbClr val="003399"/>
                </a:solidFill>
                <a:effectLst/>
                <a:uLnTx/>
                <a:uFillTx/>
                <a:latin typeface="Arial"/>
                <a:ea typeface="+mn-ea"/>
                <a:cs typeface="+mn-cs"/>
              </a:rPr>
              <a:t>homogen</a:t>
            </a:r>
            <a:r>
              <a:rPr kumimoji="0" lang="de-DE" altLang="tr-TR" sz="3000" b="0" i="0" u="none" strike="noStrike" kern="1200" cap="none" spc="0" normalizeH="0" baseline="0" noProof="0" dirty="0" smtClean="0">
                <a:ln>
                  <a:noFill/>
                </a:ln>
                <a:solidFill>
                  <a:srgbClr val="003399"/>
                </a:solidFill>
                <a:effectLst/>
                <a:uLnTx/>
                <a:uFillTx/>
                <a:latin typeface="Arial"/>
                <a:ea typeface="+mn-ea"/>
                <a:cs typeface="+mn-cs"/>
              </a:rPr>
              <a:t>e</a:t>
            </a:r>
            <a:r>
              <a:rPr kumimoji="0" lang="tr-TR" altLang="tr-TR" sz="3000" b="0" i="0" u="none" strike="noStrike" kern="1200" cap="none" spc="0" normalizeH="0" baseline="0" noProof="0" dirty="0" smtClean="0">
                <a:ln>
                  <a:noFill/>
                </a:ln>
                <a:solidFill>
                  <a:srgbClr val="003399"/>
                </a:solidFill>
                <a:effectLst/>
                <a:uLnTx/>
                <a:uFillTx/>
                <a:latin typeface="Arial"/>
                <a:ea typeface="+mn-ea"/>
                <a:cs typeface="+mn-cs"/>
              </a:rPr>
              <a:t>ous </a:t>
            </a:r>
            <a:r>
              <a:rPr kumimoji="0" lang="tr-TR" altLang="tr-TR" sz="3000" b="0" i="0" u="none" strike="noStrike" kern="1200" cap="none" spc="0" normalizeH="0" baseline="0" noProof="0" dirty="0">
                <a:ln>
                  <a:noFill/>
                </a:ln>
                <a:solidFill>
                  <a:srgbClr val="003399"/>
                </a:solidFill>
                <a:effectLst/>
                <a:uLnTx/>
                <a:uFillTx/>
                <a:latin typeface="Arial"/>
                <a:ea typeface="+mn-ea"/>
                <a:cs typeface="+mn-cs"/>
              </a:rPr>
              <a:t>coordinate system:</a:t>
            </a:r>
          </a:p>
          <a:p>
            <a:pPr marL="342900" marR="0" lvl="0" indent="-342900" algn="l" defTabSz="914400" rtl="0" eaLnBrk="1" fontAlgn="base" latinLnBrk="0" hangingPunct="1">
              <a:lnSpc>
                <a:spcPct val="100000"/>
              </a:lnSpc>
              <a:spcBef>
                <a:spcPct val="20000"/>
              </a:spcBef>
              <a:spcAft>
                <a:spcPct val="0"/>
              </a:spcAft>
              <a:buClr>
                <a:srgbClr val="3366CC"/>
              </a:buClr>
              <a:buSzPct val="65000"/>
              <a:buFont typeface="Wingdings" pitchFamily="2" charset="2"/>
              <a:buChar char="n"/>
              <a:tabLst/>
              <a:defRPr/>
            </a:pPr>
            <a:endParaRPr kumimoji="0" lang="tr-TR" altLang="tr-TR" sz="3000" b="0"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tr-TR" altLang="tr-TR" sz="18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p:txBody>
      </p:sp>
      <p:graphicFrame>
        <p:nvGraphicFramePr>
          <p:cNvPr id="12290" name="Object 10"/>
          <p:cNvGraphicFramePr>
            <a:graphicFrameLocks noGrp="1" noChangeAspect="1"/>
          </p:cNvGraphicFramePr>
          <p:nvPr>
            <p:ph sz="half" idx="2"/>
            <p:extLst/>
          </p:nvPr>
        </p:nvGraphicFramePr>
        <p:xfrm>
          <a:off x="1981200" y="5344358"/>
          <a:ext cx="5562600" cy="1335087"/>
        </p:xfrm>
        <a:graphic>
          <a:graphicData uri="http://schemas.openxmlformats.org/presentationml/2006/ole">
            <mc:AlternateContent xmlns:mc="http://schemas.openxmlformats.org/markup-compatibility/2006">
              <mc:Choice xmlns:v="urn:schemas-microsoft-com:vml" Requires="v">
                <p:oleObj spid="_x0000_s9221" name="Equation" r:id="rId4" imgW="2133360" imgH="914400" progId="Equation.3">
                  <p:embed/>
                </p:oleObj>
              </mc:Choice>
              <mc:Fallback>
                <p:oleObj name="Equation" r:id="rId4" imgW="2133360" imgH="914400" progId="Equation.3">
                  <p:embed/>
                  <p:pic>
                    <p:nvPicPr>
                      <p:cNvPr id="1229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5344358"/>
                        <a:ext cx="5562600" cy="1335087"/>
                      </a:xfrm>
                      <a:prstGeom prst="rect">
                        <a:avLst/>
                      </a:prstGeom>
                      <a:noFill/>
                      <a:ln>
                        <a:noFill/>
                      </a:ln>
                      <a:effectLst/>
                    </p:spPr>
                  </p:pic>
                </p:oleObj>
              </mc:Fallback>
            </mc:AlternateContent>
          </a:graphicData>
        </a:graphic>
      </p:graphicFrame>
      <p:sp>
        <p:nvSpPr>
          <p:cNvPr id="9" name="Rectangle 2"/>
          <p:cNvSpPr>
            <a:spLocks noGrp="1" noChangeArrowheads="1"/>
          </p:cNvSpPr>
          <p:nvPr>
            <p:ph type="title"/>
          </p:nvPr>
        </p:nvSpPr>
        <p:spPr>
          <a:xfrm>
            <a:off x="323850" y="214313"/>
            <a:ext cx="8620125" cy="1462087"/>
          </a:xfrm>
        </p:spPr>
        <p:txBody>
          <a:bodyPr/>
          <a:lstStyle/>
          <a:p>
            <a:pPr eaLnBrk="1" hangingPunct="1"/>
            <a:r>
              <a:rPr lang="tr-TR" altLang="tr-TR" dirty="0" err="1" smtClean="0"/>
              <a:t>Spatial</a:t>
            </a:r>
            <a:r>
              <a:rPr lang="tr-TR" altLang="tr-TR" dirty="0" smtClean="0"/>
              <a:t> </a:t>
            </a:r>
            <a:r>
              <a:rPr lang="tr-TR" altLang="tr-TR" dirty="0" err="1" smtClean="0"/>
              <a:t>pixel</a:t>
            </a:r>
            <a:r>
              <a:rPr lang="tr-TR" altLang="tr-TR" dirty="0" smtClean="0"/>
              <a:t> </a:t>
            </a:r>
            <a:r>
              <a:rPr lang="tr-TR" altLang="tr-TR" dirty="0" err="1" smtClean="0"/>
              <a:t>operations</a:t>
            </a:r>
            <a:r>
              <a:rPr lang="tr-TR" altLang="tr-TR" dirty="0" smtClean="0"/>
              <a:t> (</a:t>
            </a:r>
            <a:r>
              <a:rPr lang="tr-TR" altLang="tr-TR" dirty="0" err="1" smtClean="0"/>
              <a:t>cont</a:t>
            </a:r>
            <a:r>
              <a:rPr lang="tr-TR" altLang="tr-TR" dirty="0" smtClean="0"/>
              <a:t>.)</a:t>
            </a:r>
          </a:p>
        </p:txBody>
      </p:sp>
      <p:sp>
        <p:nvSpPr>
          <p:cNvPr id="3" name="Fußzeilenplatzhalter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4" name="Foliennummernplatzhalt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6721DF-DE55-4776-8C75-6F8D85F7B616}"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120</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10" name="Grafik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59882476"/>
      </p:ext>
    </p:extLst>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body" sz="half" idx="1"/>
          </p:nvPr>
        </p:nvSpPr>
        <p:spPr>
          <a:noFill/>
        </p:spPr>
        <p:txBody>
          <a:bodyPr/>
          <a:lstStyle/>
          <a:p>
            <a:pPr eaLnBrk="1" hangingPunct="1"/>
            <a:endParaRPr lang="tr-TR" altLang="tr-TR" sz="2000" smtClean="0"/>
          </a:p>
          <a:p>
            <a:pPr eaLnBrk="1" hangingPunct="1"/>
            <a:endParaRPr lang="tr-TR" altLang="tr-TR" sz="2000" smtClean="0"/>
          </a:p>
        </p:txBody>
      </p:sp>
      <p:sp>
        <p:nvSpPr>
          <p:cNvPr id="61444" name="Rectangle 4"/>
          <p:cNvSpPr>
            <a:spLocks noChangeArrowheads="1"/>
          </p:cNvSpPr>
          <p:nvPr/>
        </p:nvSpPr>
        <p:spPr bwMode="auto">
          <a:xfrm>
            <a:off x="323850" y="2420938"/>
            <a:ext cx="287972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sp>
        <p:nvSpPr>
          <p:cNvPr id="61445" name="Rectangle 5"/>
          <p:cNvSpPr>
            <a:spLocks noChangeArrowheads="1"/>
          </p:cNvSpPr>
          <p:nvPr/>
        </p:nvSpPr>
        <p:spPr bwMode="auto">
          <a:xfrm>
            <a:off x="1116013" y="2133600"/>
            <a:ext cx="7127875"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ahoma" panose="020B0604030504040204" pitchFamily="34" charset="0"/>
              <a:ea typeface="+mn-ea"/>
              <a:cs typeface="+mn-cs"/>
            </a:endParaRPr>
          </a:p>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sp>
        <p:nvSpPr>
          <p:cNvPr id="8" name="Rectangle 2"/>
          <p:cNvSpPr>
            <a:spLocks noGrp="1" noChangeArrowheads="1"/>
          </p:cNvSpPr>
          <p:nvPr>
            <p:ph type="title"/>
          </p:nvPr>
        </p:nvSpPr>
        <p:spPr>
          <a:xfrm>
            <a:off x="323850" y="214313"/>
            <a:ext cx="8620125" cy="1462087"/>
          </a:xfrm>
        </p:spPr>
        <p:txBody>
          <a:bodyPr/>
          <a:lstStyle/>
          <a:p>
            <a:pPr eaLnBrk="1" hangingPunct="1"/>
            <a:r>
              <a:rPr lang="tr-TR" altLang="tr-TR" dirty="0" err="1" smtClean="0"/>
              <a:t>Spatial</a:t>
            </a:r>
            <a:r>
              <a:rPr lang="tr-TR" altLang="tr-TR" dirty="0" smtClean="0"/>
              <a:t> </a:t>
            </a:r>
            <a:r>
              <a:rPr lang="tr-TR" altLang="tr-TR" dirty="0" err="1" smtClean="0"/>
              <a:t>pixel</a:t>
            </a:r>
            <a:r>
              <a:rPr lang="tr-TR" altLang="tr-TR" dirty="0" smtClean="0"/>
              <a:t> </a:t>
            </a:r>
            <a:r>
              <a:rPr lang="tr-TR" altLang="tr-TR" dirty="0" err="1" smtClean="0"/>
              <a:t>operations</a:t>
            </a:r>
            <a:r>
              <a:rPr lang="tr-TR" altLang="tr-TR" dirty="0" smtClean="0"/>
              <a:t> (</a:t>
            </a:r>
            <a:r>
              <a:rPr lang="tr-TR" altLang="tr-TR" dirty="0" err="1" smtClean="0"/>
              <a:t>cont</a:t>
            </a:r>
            <a:r>
              <a:rPr lang="tr-TR" altLang="tr-TR" dirty="0" smtClean="0"/>
              <a:t>.)</a:t>
            </a:r>
          </a:p>
        </p:txBody>
      </p:sp>
      <p:pic>
        <p:nvPicPr>
          <p:cNvPr id="61446"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9825" y="0"/>
            <a:ext cx="6819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ußzeilenplatzhalter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a:t>
            </a:r>
            <a:r>
              <a:rPr kumimoji="0" lang="tr-TR" sz="1200" b="0" i="0" u="none" strike="noStrike" kern="1200" cap="none" spc="0" normalizeH="0" baseline="0" noProof="0" dirty="0">
                <a:ln>
                  <a:noFill/>
                </a:ln>
                <a:solidFill>
                  <a:srgbClr val="6699FF"/>
                </a:solidFill>
                <a:effectLst/>
                <a:uLnTx/>
                <a:uFillTx/>
                <a:latin typeface="Arial" charset="0"/>
                <a:ea typeface="+mn-ea"/>
                <a:cs typeface="+mn-cs"/>
              </a:rPr>
              <a:t>2  </a:t>
            </a:r>
            <a:r>
              <a:rPr kumimoji="0" lang="tr-TR" sz="1200" b="0" i="0" u="none" strike="noStrike" kern="1200" cap="none" spc="0" normalizeH="0" baseline="0" noProof="0" dirty="0" err="1">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a:ln>
                  <a:noFill/>
                </a:ln>
                <a:solidFill>
                  <a:srgbClr val="6699FF"/>
                </a:solidFill>
                <a:effectLst/>
                <a:uLnTx/>
                <a:uFillTx/>
                <a:latin typeface="Arial" charset="0"/>
                <a:ea typeface="+mn-ea"/>
                <a:cs typeface="+mn-cs"/>
              </a:rPr>
              <a:t> Fundamentals</a:t>
            </a:r>
          </a:p>
        </p:txBody>
      </p:sp>
      <p:sp>
        <p:nvSpPr>
          <p:cNvPr id="4" name="Foliennummernplatzhalt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6721DF-DE55-4776-8C75-6F8D85F7B616}"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121</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375610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446"/>
                                        </p:tgtEl>
                                        <p:attrNameLst>
                                          <p:attrName>style.visibility</p:attrName>
                                        </p:attrNameLst>
                                      </p:cBhvr>
                                      <p:to>
                                        <p:strVal val="visible"/>
                                      </p:to>
                                    </p:set>
                                    <p:animEffect transition="in" filter="barn(inVertical)">
                                      <p:cBhvr>
                                        <p:cTn id="7" dur="500"/>
                                        <p:tgtEl>
                                          <p:spTgt spid="61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AutoShape 2"/>
          <p:cNvSpPr>
            <a:spLocks noGrp="1" noChangeArrowheads="1"/>
          </p:cNvSpPr>
          <p:nvPr>
            <p:ph type="title"/>
          </p:nvPr>
        </p:nvSpPr>
        <p:spPr>
          <a:xfrm>
            <a:off x="457200" y="277813"/>
            <a:ext cx="8458200" cy="1139825"/>
          </a:xfrm>
        </p:spPr>
        <p:txBody>
          <a:bodyPr/>
          <a:lstStyle/>
          <a:p>
            <a:pPr eaLnBrk="1" hangingPunct="1"/>
            <a:r>
              <a:rPr lang="en-US" altLang="tr-TR" dirty="0" smtClean="0"/>
              <a:t>Examples of geometric operations</a:t>
            </a:r>
          </a:p>
        </p:txBody>
      </p:sp>
      <p:pic>
        <p:nvPicPr>
          <p:cNvPr id="13314" name="Picture 7" descr="Untitle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066800"/>
            <a:ext cx="542607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122</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9565709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AutoShape 2"/>
          <p:cNvSpPr>
            <a:spLocks noGrp="1" noChangeArrowheads="1"/>
          </p:cNvSpPr>
          <p:nvPr>
            <p:ph type="title"/>
          </p:nvPr>
        </p:nvSpPr>
        <p:spPr/>
        <p:txBody>
          <a:bodyPr/>
          <a:lstStyle/>
          <a:p>
            <a:pPr eaLnBrk="1" hangingPunct="1"/>
            <a:r>
              <a:rPr lang="en-US" altLang="tr-TR" smtClean="0"/>
              <a:t>Geometric Operations…</a:t>
            </a:r>
          </a:p>
        </p:txBody>
      </p:sp>
      <p:sp>
        <p:nvSpPr>
          <p:cNvPr id="15362" name="Rectangle 3"/>
          <p:cNvSpPr>
            <a:spLocks noGrp="1" noChangeArrowheads="1"/>
          </p:cNvSpPr>
          <p:nvPr>
            <p:ph type="body" idx="1"/>
          </p:nvPr>
        </p:nvSpPr>
        <p:spPr>
          <a:xfrm>
            <a:off x="304800" y="1371600"/>
            <a:ext cx="8610600" cy="5105400"/>
          </a:xfrm>
        </p:spPr>
        <p:txBody>
          <a:bodyPr/>
          <a:lstStyle/>
          <a:p>
            <a:pPr algn="just" eaLnBrk="1" hangingPunct="1"/>
            <a:r>
              <a:rPr lang="en-US" altLang="tr-TR" dirty="0" smtClean="0"/>
              <a:t>Modify the </a:t>
            </a:r>
            <a:r>
              <a:rPr lang="en-US" altLang="tr-TR" i="1" dirty="0" smtClean="0"/>
              <a:t>geometry</a:t>
            </a:r>
            <a:r>
              <a:rPr lang="en-US" altLang="tr-TR" dirty="0" smtClean="0"/>
              <a:t> of an image by repositioning pixels in a constrained way. </a:t>
            </a:r>
          </a:p>
          <a:p>
            <a:pPr algn="just" eaLnBrk="1" hangingPunct="1"/>
            <a:r>
              <a:rPr lang="en-US" altLang="tr-TR" dirty="0" smtClean="0"/>
              <a:t>Modify the spatial relationships between groups of pixels representing features or objects of interest within the image.</a:t>
            </a:r>
          </a:p>
          <a:p>
            <a:pPr algn="just" eaLnBrk="1" hangingPunct="1"/>
            <a:r>
              <a:rPr lang="en-US" altLang="tr-TR" dirty="0" smtClean="0"/>
              <a:t>Are used for different purposes:</a:t>
            </a:r>
          </a:p>
          <a:p>
            <a:pPr lvl="1" algn="just" eaLnBrk="1" hangingPunct="1"/>
            <a:r>
              <a:rPr lang="en-US" altLang="tr-TR" dirty="0" smtClean="0"/>
              <a:t>Correction of geometric distortions introduced during the image acquisition process;</a:t>
            </a:r>
          </a:p>
          <a:p>
            <a:pPr lvl="1" algn="just" eaLnBrk="1" hangingPunct="1"/>
            <a:r>
              <a:rPr lang="en-US" altLang="tr-TR" dirty="0" smtClean="0"/>
              <a:t>Special effects (e.g., twirling, bulging, or squeezing); </a:t>
            </a:r>
          </a:p>
          <a:p>
            <a:pPr lvl="1" algn="just" eaLnBrk="1" hangingPunct="1"/>
            <a:r>
              <a:rPr lang="en-US" altLang="tr-TR" dirty="0" smtClean="0"/>
              <a:t>As part of </a:t>
            </a:r>
            <a:r>
              <a:rPr lang="en-US" altLang="tr-TR" i="1" dirty="0" smtClean="0"/>
              <a:t>image registration</a:t>
            </a:r>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30920516"/>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AutoShape 2"/>
          <p:cNvSpPr>
            <a:spLocks noGrp="1" noChangeArrowheads="1"/>
          </p:cNvSpPr>
          <p:nvPr>
            <p:ph type="title"/>
          </p:nvPr>
        </p:nvSpPr>
        <p:spPr/>
        <p:txBody>
          <a:bodyPr/>
          <a:lstStyle/>
          <a:p>
            <a:pPr eaLnBrk="1" hangingPunct="1"/>
            <a:r>
              <a:rPr lang="en-US" altLang="tr-TR" smtClean="0"/>
              <a:t>Geometric Operations…</a:t>
            </a:r>
          </a:p>
        </p:txBody>
      </p:sp>
      <p:sp>
        <p:nvSpPr>
          <p:cNvPr id="17410" name="Rectangle 3"/>
          <p:cNvSpPr>
            <a:spLocks noGrp="1" noChangeArrowheads="1"/>
          </p:cNvSpPr>
          <p:nvPr>
            <p:ph type="body" idx="1"/>
          </p:nvPr>
        </p:nvSpPr>
        <p:spPr>
          <a:xfrm>
            <a:off x="304800" y="1371600"/>
            <a:ext cx="8610600" cy="4495800"/>
          </a:xfrm>
        </p:spPr>
        <p:txBody>
          <a:bodyPr/>
          <a:lstStyle/>
          <a:p>
            <a:pPr algn="just" eaLnBrk="1" hangingPunct="1"/>
            <a:r>
              <a:rPr lang="en-US" altLang="tr-TR" dirty="0" smtClean="0"/>
              <a:t>Two basic components:</a:t>
            </a:r>
          </a:p>
          <a:p>
            <a:pPr algn="just" eaLnBrk="1" hangingPunct="1"/>
            <a:endParaRPr lang="en-US" altLang="tr-TR" dirty="0" smtClean="0"/>
          </a:p>
          <a:p>
            <a:pPr lvl="1" algn="just" eaLnBrk="1" hangingPunct="1"/>
            <a:r>
              <a:rPr lang="en-US" altLang="tr-TR" b="1" i="1" dirty="0" smtClean="0"/>
              <a:t>mapping function</a:t>
            </a:r>
            <a:r>
              <a:rPr lang="en-US" altLang="tr-TR" i="1" dirty="0" smtClean="0"/>
              <a:t>, </a:t>
            </a:r>
            <a:r>
              <a:rPr lang="en-US" altLang="tr-TR" dirty="0" smtClean="0"/>
              <a:t>specified using a set of spatial </a:t>
            </a:r>
            <a:r>
              <a:rPr lang="en-US" altLang="tr-TR" i="1" dirty="0" smtClean="0"/>
              <a:t>transformation equations </a:t>
            </a:r>
            <a:r>
              <a:rPr lang="en-US" altLang="tr-TR" dirty="0" smtClean="0"/>
              <a:t>(and a procedure to solve them) </a:t>
            </a:r>
            <a:r>
              <a:rPr lang="en-US" altLang="tr-TR" i="1" dirty="0" smtClean="0"/>
              <a:t/>
            </a:r>
            <a:br>
              <a:rPr lang="en-US" altLang="tr-TR" i="1" dirty="0" smtClean="0"/>
            </a:br>
            <a:endParaRPr lang="en-US" altLang="tr-TR" i="1" dirty="0" smtClean="0"/>
          </a:p>
          <a:p>
            <a:pPr lvl="1" algn="just" eaLnBrk="1" hangingPunct="1">
              <a:buFont typeface="Wingdings 2" panose="05020102010507070707" pitchFamily="18" charset="2"/>
              <a:buNone/>
            </a:pPr>
            <a:r>
              <a:rPr lang="en-US" altLang="tr-TR" dirty="0" smtClean="0"/>
              <a:t>and </a:t>
            </a:r>
          </a:p>
          <a:p>
            <a:pPr lvl="1" algn="just" eaLnBrk="1" hangingPunct="1">
              <a:buFont typeface="Wingdings 2" panose="05020102010507070707" pitchFamily="18" charset="2"/>
              <a:buNone/>
            </a:pPr>
            <a:endParaRPr lang="en-US" altLang="tr-TR" dirty="0" smtClean="0"/>
          </a:p>
          <a:p>
            <a:pPr lvl="1" algn="just" eaLnBrk="1" hangingPunct="1"/>
            <a:r>
              <a:rPr lang="en-US" altLang="tr-TR" b="1" i="1" dirty="0" smtClean="0"/>
              <a:t>interpolation methods</a:t>
            </a:r>
            <a:r>
              <a:rPr lang="en-US" altLang="tr-TR" dirty="0" smtClean="0"/>
              <a:t>, used to compute the new value of each pixel in the spatially transformed image.</a:t>
            </a:r>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4517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AutoShape 2"/>
          <p:cNvSpPr>
            <a:spLocks noGrp="1" noChangeArrowheads="1"/>
          </p:cNvSpPr>
          <p:nvPr>
            <p:ph type="title"/>
          </p:nvPr>
        </p:nvSpPr>
        <p:spPr>
          <a:xfrm>
            <a:off x="381000" y="277813"/>
            <a:ext cx="8610600" cy="1139825"/>
          </a:xfrm>
        </p:spPr>
        <p:txBody>
          <a:bodyPr/>
          <a:lstStyle/>
          <a:p>
            <a:pPr eaLnBrk="1" hangingPunct="1"/>
            <a:r>
              <a:rPr lang="en-US" altLang="tr-TR" dirty="0" smtClean="0"/>
              <a:t>Mapping and Affine</a:t>
            </a:r>
            <a:r>
              <a:rPr lang="tr-TR" altLang="tr-TR" dirty="0" smtClean="0"/>
              <a:t> </a:t>
            </a:r>
            <a:r>
              <a:rPr lang="en-US" altLang="tr-TR" dirty="0" smtClean="0"/>
              <a:t>Transformations</a:t>
            </a: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399" y="4641452"/>
            <a:ext cx="244792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668" y="1699418"/>
            <a:ext cx="7205663" cy="290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399" y="5454451"/>
            <a:ext cx="23622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9" name="Grafik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09639466"/>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AutoShape 2"/>
          <p:cNvSpPr>
            <a:spLocks noGrp="1" noChangeArrowheads="1"/>
          </p:cNvSpPr>
          <p:nvPr>
            <p:ph type="title"/>
          </p:nvPr>
        </p:nvSpPr>
        <p:spPr/>
        <p:txBody>
          <a:bodyPr/>
          <a:lstStyle/>
          <a:p>
            <a:pPr eaLnBrk="1" hangingPunct="1"/>
            <a:r>
              <a:rPr lang="en-US" altLang="tr-TR" dirty="0" smtClean="0"/>
              <a:t>Mapping and Affine Transformations</a:t>
            </a:r>
            <a:r>
              <a:rPr lang="tr-TR" altLang="tr-TR" dirty="0" smtClean="0"/>
              <a:t> (</a:t>
            </a:r>
            <a:r>
              <a:rPr lang="tr-TR" altLang="tr-TR" dirty="0" err="1" smtClean="0"/>
              <a:t>cont</a:t>
            </a:r>
            <a:r>
              <a:rPr lang="tr-TR" altLang="tr-TR" dirty="0" smtClean="0"/>
              <a:t>.)</a:t>
            </a:r>
            <a:endParaRPr lang="en-US" altLang="tr-TR" dirty="0" smtClean="0"/>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00" y="1876434"/>
            <a:ext cx="2066925"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532739"/>
            <a:ext cx="3654425" cy="147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681418"/>
            <a:ext cx="23622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3071818"/>
            <a:ext cx="2143125"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p:nvPr/>
        </p:nvCxnSpPr>
        <p:spPr>
          <a:xfrm flipV="1">
            <a:off x="2667000" y="3452818"/>
            <a:ext cx="5334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667000" y="4214818"/>
            <a:ext cx="533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1512"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19725" y="3271843"/>
            <a:ext cx="288607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14"/>
          <p:cNvCxnSpPr/>
          <p:nvPr/>
        </p:nvCxnSpPr>
        <p:spPr>
          <a:xfrm>
            <a:off x="5029200" y="3376618"/>
            <a:ext cx="3810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5029200" y="4443418"/>
            <a:ext cx="4572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1515"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7800" y="5357818"/>
            <a:ext cx="3143250"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Straight Arrow Connector 19"/>
          <p:cNvCxnSpPr/>
          <p:nvPr/>
        </p:nvCxnSpPr>
        <p:spPr>
          <a:xfrm rot="5400000">
            <a:off x="6667501" y="4938718"/>
            <a:ext cx="381000" cy="3175"/>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126</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16" name="Grafik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8" name="Grafik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77181515"/>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AutoShape 2"/>
          <p:cNvSpPr>
            <a:spLocks noGrp="1" noChangeArrowheads="1"/>
          </p:cNvSpPr>
          <p:nvPr>
            <p:ph type="title"/>
          </p:nvPr>
        </p:nvSpPr>
        <p:spPr/>
        <p:txBody>
          <a:bodyPr/>
          <a:lstStyle/>
          <a:p>
            <a:pPr eaLnBrk="1" hangingPunct="1"/>
            <a:r>
              <a:rPr lang="en-US" altLang="tr-TR" dirty="0" smtClean="0"/>
              <a:t>Mapping and Affine Transformations</a:t>
            </a:r>
            <a:r>
              <a:rPr lang="tr-TR" altLang="tr-TR" dirty="0" smtClean="0"/>
              <a:t> (</a:t>
            </a:r>
            <a:r>
              <a:rPr lang="tr-TR" altLang="tr-TR" dirty="0" err="1" smtClean="0"/>
              <a:t>cont</a:t>
            </a:r>
            <a:r>
              <a:rPr lang="tr-TR" altLang="tr-TR" dirty="0" smtClean="0"/>
              <a:t>.)</a:t>
            </a:r>
            <a:endParaRPr lang="en-US" altLang="tr-TR" dirty="0" smtClean="0"/>
          </a:p>
        </p:txBody>
      </p:sp>
      <p:pic>
        <p:nvPicPr>
          <p:cNvPr id="2355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66899"/>
            <a:ext cx="41560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362200"/>
            <a:ext cx="352425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 y="4141787"/>
            <a:ext cx="8305800"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0619314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914400" y="274638"/>
            <a:ext cx="7772400" cy="715962"/>
          </a:xfrm>
        </p:spPr>
        <p:txBody>
          <a:bodyPr/>
          <a:lstStyle/>
          <a:p>
            <a:r>
              <a:rPr lang="en-US" altLang="tr-TR" smtClean="0"/>
              <a:t>Affine transform using MATLAB</a:t>
            </a:r>
          </a:p>
        </p:txBody>
      </p:sp>
      <p:sp>
        <p:nvSpPr>
          <p:cNvPr id="31747" name="Content Placeholder 2"/>
          <p:cNvSpPr>
            <a:spLocks noGrp="1"/>
          </p:cNvSpPr>
          <p:nvPr>
            <p:ph sz="quarter" idx="1"/>
          </p:nvPr>
        </p:nvSpPr>
        <p:spPr>
          <a:xfrm>
            <a:off x="914400" y="1066800"/>
            <a:ext cx="7391400" cy="1219200"/>
          </a:xfrm>
        </p:spPr>
        <p:txBody>
          <a:bodyPr>
            <a:normAutofit fontScale="85000" lnSpcReduction="20000"/>
          </a:bodyPr>
          <a:lstStyle/>
          <a:p>
            <a:pPr eaLnBrk="1" hangingPunct="1">
              <a:buFont typeface="Wingdings 2" charset="0"/>
              <a:buChar char=""/>
              <a:defRPr/>
            </a:pPr>
            <a:r>
              <a:rPr lang="en-US" b="1" dirty="0" err="1">
                <a:latin typeface="Courier New" charset="0"/>
                <a:ea typeface="ＭＳ Ｐゴシック" charset="0"/>
                <a:cs typeface="Courier New" charset="0"/>
              </a:rPr>
              <a:t>maketform</a:t>
            </a:r>
            <a:r>
              <a:rPr lang="en-US" b="1" dirty="0">
                <a:latin typeface="Courier New" charset="0"/>
                <a:ea typeface="ＭＳ Ｐゴシック" charset="0"/>
                <a:cs typeface="Courier New" charset="0"/>
              </a:rPr>
              <a:t> </a:t>
            </a:r>
            <a:r>
              <a:rPr lang="en-US" dirty="0">
                <a:ea typeface="ＭＳ Ｐゴシック" charset="0"/>
              </a:rPr>
              <a:t>and </a:t>
            </a:r>
            <a:r>
              <a:rPr lang="en-US" b="1" dirty="0" err="1">
                <a:latin typeface="Courier New" charset="0"/>
                <a:ea typeface="ＭＳ Ｐゴシック" charset="0"/>
                <a:cs typeface="Courier New" charset="0"/>
              </a:rPr>
              <a:t>imtransform</a:t>
            </a:r>
            <a:r>
              <a:rPr lang="en-US" b="1" dirty="0">
                <a:latin typeface="Courier New" charset="0"/>
                <a:ea typeface="ＭＳ Ｐゴシック" charset="0"/>
                <a:cs typeface="Courier New" charset="0"/>
              </a:rPr>
              <a:t> </a:t>
            </a:r>
            <a:r>
              <a:rPr lang="en-US" dirty="0" smtClean="0">
                <a:ea typeface="ＭＳ Ｐゴシック" charset="0"/>
              </a:rPr>
              <a:t>functions</a:t>
            </a:r>
          </a:p>
          <a:p>
            <a:pPr eaLnBrk="1" hangingPunct="1">
              <a:buFont typeface="Wingdings 2" charset="0"/>
              <a:buChar char=""/>
              <a:defRPr/>
            </a:pPr>
            <a:endParaRPr lang="en-US" dirty="0" smtClean="0">
              <a:ea typeface="ＭＳ Ｐゴシック" charset="0"/>
            </a:endParaRPr>
          </a:p>
          <a:p>
            <a:pPr eaLnBrk="1" hangingPunct="1">
              <a:buFont typeface="Wingdings 2" charset="0"/>
              <a:buChar char=""/>
              <a:defRPr/>
            </a:pPr>
            <a:r>
              <a:rPr lang="en-US" dirty="0" smtClean="0">
                <a:ea typeface="ＭＳ Ｐゴシック" charset="0"/>
              </a:rPr>
              <a:t>Example:</a:t>
            </a:r>
          </a:p>
          <a:p>
            <a:pPr eaLnBrk="1" hangingPunct="1">
              <a:buFont typeface="Wingdings 2" charset="0"/>
              <a:buChar char=""/>
              <a:defRPr/>
            </a:pPr>
            <a:endParaRPr lang="en-US" dirty="0">
              <a:ea typeface="ＭＳ Ｐゴシック" charset="0"/>
            </a:endParaRPr>
          </a:p>
          <a:p>
            <a:pPr lvl="1" eaLnBrk="1" hangingPunct="1">
              <a:buFont typeface="Wingdings 2" charset="0"/>
              <a:buChar char=""/>
              <a:defRPr/>
            </a:pPr>
            <a:endParaRPr lang="en-US" b="1" dirty="0">
              <a:latin typeface="Courier New" charset="0"/>
              <a:ea typeface="ＭＳ Ｐゴシック" charset="0"/>
              <a:cs typeface="Courier New" charset="0"/>
            </a:endParaRPr>
          </a:p>
          <a:p>
            <a:pPr>
              <a:buFont typeface="Wingdings 2" charset="0"/>
              <a:buChar char=""/>
              <a:defRPr/>
            </a:pPr>
            <a:endParaRPr lang="pt-BR" dirty="0">
              <a:ea typeface="ＭＳ Ｐゴシック" charset="0"/>
            </a:endParaRPr>
          </a:p>
        </p:txBody>
      </p:sp>
      <p:sp>
        <p:nvSpPr>
          <p:cNvPr id="7" name="TextBox 6"/>
          <p:cNvSpPr txBox="1"/>
          <p:nvPr/>
        </p:nvSpPr>
        <p:spPr>
          <a:xfrm>
            <a:off x="1219200" y="2286000"/>
            <a:ext cx="7086600" cy="3970338"/>
          </a:xfrm>
          <a:prstGeom prst="rect">
            <a:avLst/>
          </a:prstGeom>
          <a:solidFill>
            <a:schemeClr val="accent2">
              <a:lumMod val="20000"/>
              <a:lumOff val="80000"/>
              <a:alpha val="50000"/>
            </a:schemeClr>
          </a:solidFill>
          <a:ln>
            <a:solidFill>
              <a:schemeClr val="accent2">
                <a:lumMod val="20000"/>
                <a:lumOff val="80000"/>
              </a:schemeClr>
            </a:solidFill>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filename = 'any image of your choice'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I =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imread</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(filename);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Rotation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Ta =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maketform</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('affine',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cosd</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(30)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sind</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(30) 0;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sind</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(30)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cosd</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(30) 0; 0 0 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Ia</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imtransform</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I,Ta</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%Scaling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Tb =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maketform</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('affine',[3.5 0 0; 0 3.5 0; 0 0 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Ib</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imtransform</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I,Tb</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Translation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xform</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 [1 0 25; 0 1 15; 0 0 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Tc</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maketform</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affine',xform</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Ic</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imtransform</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I,Tc</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XData</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[1 (size(I,2)+</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xform</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(3,1))],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YData</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[1 (size(I,1)+</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xform</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(3,2))],'</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FillValues</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128 );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 Shearing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Td =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maketform</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('affine',[1 3 0; 2 1 0; 0 0 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Id = </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imtransform</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a:t>
            </a:r>
            <a:r>
              <a:rPr kumimoji="0" lang="en-US" sz="1400" b="1" i="0" u="none" strike="noStrike" kern="1200" cap="none" spc="0" normalizeH="0" baseline="0" noProof="0" dirty="0" err="1">
                <a:ln>
                  <a:noFill/>
                </a:ln>
                <a:solidFill>
                  <a:srgbClr val="0B0506"/>
                </a:solidFill>
                <a:effectLst/>
                <a:uLnTx/>
                <a:uFillTx/>
                <a:latin typeface="Courier New" pitchFamily="49" charset="0"/>
                <a:ea typeface="+mn-ea"/>
                <a:cs typeface="Courier New" pitchFamily="49" charset="0"/>
              </a:rPr>
              <a:t>I,Td</a:t>
            </a:r>
            <a:r>
              <a:rPr kumimoji="0" lang="en-US" sz="1400" b="1" i="0" u="none" strike="noStrike" kern="1200" cap="none" spc="0" normalizeH="0" baseline="0" noProof="0" dirty="0">
                <a:ln>
                  <a:noFill/>
                </a:ln>
                <a:solidFill>
                  <a:srgbClr val="0B0506"/>
                </a:solidFill>
                <a:effectLst/>
                <a:uLnTx/>
                <a:uFillTx/>
                <a:latin typeface="Courier New" pitchFamily="49" charset="0"/>
                <a:ea typeface="+mn-ea"/>
                <a:cs typeface="Courier New" pitchFamily="49" charset="0"/>
              </a:rPr>
              <a:t>);</a:t>
            </a:r>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128</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6248053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altLang="tr-TR" smtClean="0"/>
              <a:t>Interpolation methods</a:t>
            </a:r>
          </a:p>
        </p:txBody>
      </p:sp>
      <p:sp>
        <p:nvSpPr>
          <p:cNvPr id="27650" name="Content Placeholder 2"/>
          <p:cNvSpPr>
            <a:spLocks noGrp="1"/>
          </p:cNvSpPr>
          <p:nvPr>
            <p:ph sz="quarter" idx="1"/>
          </p:nvPr>
        </p:nvSpPr>
        <p:spPr/>
        <p:txBody>
          <a:bodyPr/>
          <a:lstStyle/>
          <a:p>
            <a:pPr eaLnBrk="1" hangingPunct="1"/>
            <a:r>
              <a:rPr lang="en-US" altLang="tr-TR" smtClean="0"/>
              <a:t>Forward mapping</a:t>
            </a:r>
          </a:p>
          <a:p>
            <a:pPr eaLnBrk="1" hangingPunct="1"/>
            <a:endParaRPr lang="en-US" altLang="tr-TR" smtClean="0"/>
          </a:p>
          <a:p>
            <a:pPr lvl="1" eaLnBrk="1" hangingPunct="1"/>
            <a:endParaRPr lang="en-US" altLang="tr-TR" smtClean="0"/>
          </a:p>
          <a:p>
            <a:pPr eaLnBrk="1" hangingPunct="1"/>
            <a:endParaRPr lang="en-US" altLang="tr-TR" smtClean="0"/>
          </a:p>
          <a:p>
            <a:endParaRPr lang="pt-BR" altLang="tr-TR" smtClean="0"/>
          </a:p>
        </p:txBody>
      </p:sp>
      <p:pic>
        <p:nvPicPr>
          <p:cNvPr id="2765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13" y="2286000"/>
            <a:ext cx="7837487"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04919274"/>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altLang="tr-TR" dirty="0" smtClean="0"/>
              <a:t>Interpolation methods</a:t>
            </a:r>
            <a:r>
              <a:rPr lang="tr-TR" altLang="tr-TR" dirty="0" smtClean="0"/>
              <a:t> (</a:t>
            </a:r>
            <a:r>
              <a:rPr lang="tr-TR" altLang="tr-TR" dirty="0" err="1" smtClean="0"/>
              <a:t>cont</a:t>
            </a:r>
            <a:r>
              <a:rPr lang="tr-TR" altLang="tr-TR" dirty="0" smtClean="0"/>
              <a:t>.)</a:t>
            </a:r>
            <a:endParaRPr lang="en-US" altLang="tr-TR" dirty="0" smtClean="0"/>
          </a:p>
        </p:txBody>
      </p:sp>
      <p:sp>
        <p:nvSpPr>
          <p:cNvPr id="29698" name="Content Placeholder 2"/>
          <p:cNvSpPr>
            <a:spLocks noGrp="1"/>
          </p:cNvSpPr>
          <p:nvPr>
            <p:ph sz="quarter" idx="1"/>
          </p:nvPr>
        </p:nvSpPr>
        <p:spPr/>
        <p:txBody>
          <a:bodyPr/>
          <a:lstStyle/>
          <a:p>
            <a:pPr eaLnBrk="1" hangingPunct="1"/>
            <a:r>
              <a:rPr lang="en-US" altLang="tr-TR" smtClean="0"/>
              <a:t>Backward mapping</a:t>
            </a:r>
          </a:p>
          <a:p>
            <a:pPr eaLnBrk="1" hangingPunct="1"/>
            <a:endParaRPr lang="en-US" altLang="tr-TR" smtClean="0"/>
          </a:p>
          <a:p>
            <a:pPr lvl="1" eaLnBrk="1" hangingPunct="1"/>
            <a:endParaRPr lang="en-US" altLang="tr-TR" smtClean="0"/>
          </a:p>
          <a:p>
            <a:pPr eaLnBrk="1" hangingPunct="1"/>
            <a:endParaRPr lang="en-US" altLang="tr-TR" smtClean="0"/>
          </a:p>
          <a:p>
            <a:endParaRPr lang="pt-BR" altLang="tr-TR" smtClean="0"/>
          </a:p>
        </p:txBody>
      </p:sp>
      <p:pic>
        <p:nvPicPr>
          <p:cNvPr id="296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362200"/>
            <a:ext cx="74866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130</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7938130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tLang="tr-TR" dirty="0" smtClean="0"/>
              <a:t>Interpolation methods</a:t>
            </a:r>
            <a:r>
              <a:rPr lang="tr-TR" altLang="tr-TR" dirty="0" smtClean="0"/>
              <a:t> (</a:t>
            </a:r>
            <a:r>
              <a:rPr lang="tr-TR" altLang="tr-TR" dirty="0" err="1" smtClean="0"/>
              <a:t>cont</a:t>
            </a:r>
            <a:r>
              <a:rPr lang="tr-TR" altLang="tr-TR" dirty="0" smtClean="0"/>
              <a:t>.)</a:t>
            </a:r>
            <a:endParaRPr lang="en-US" altLang="tr-TR" dirty="0" smtClean="0"/>
          </a:p>
        </p:txBody>
      </p:sp>
      <p:sp>
        <p:nvSpPr>
          <p:cNvPr id="31746" name="Content Placeholder 2"/>
          <p:cNvSpPr>
            <a:spLocks noGrp="1"/>
          </p:cNvSpPr>
          <p:nvPr>
            <p:ph sz="quarter" idx="1"/>
          </p:nvPr>
        </p:nvSpPr>
        <p:spPr>
          <a:xfrm>
            <a:off x="381000" y="1447800"/>
            <a:ext cx="3200400" cy="4572000"/>
          </a:xfrm>
        </p:spPr>
        <p:txBody>
          <a:bodyPr/>
          <a:lstStyle/>
          <a:p>
            <a:pPr algn="just" eaLnBrk="1" hangingPunct="1"/>
            <a:r>
              <a:rPr lang="en-US" altLang="tr-TR" dirty="0" smtClean="0"/>
              <a:t>Zero-order (nearest neighbor) interpolation</a:t>
            </a:r>
          </a:p>
          <a:p>
            <a:pPr algn="just" eaLnBrk="1" hangingPunct="1"/>
            <a:r>
              <a:rPr lang="pt-BR" altLang="tr-TR" dirty="0" smtClean="0"/>
              <a:t>First-order (bilinear) interpolation</a:t>
            </a:r>
          </a:p>
          <a:p>
            <a:pPr algn="just" eaLnBrk="1" hangingPunct="1"/>
            <a:r>
              <a:rPr lang="en-US" altLang="tr-TR" dirty="0" smtClean="0"/>
              <a:t>Higher-order interpolations (e.g., </a:t>
            </a:r>
            <a:r>
              <a:rPr lang="en-US" altLang="tr-TR" dirty="0" err="1" smtClean="0"/>
              <a:t>bicubic</a:t>
            </a:r>
            <a:r>
              <a:rPr lang="en-US" altLang="tr-TR" dirty="0" smtClean="0"/>
              <a:t>)</a:t>
            </a:r>
          </a:p>
          <a:p>
            <a:pPr lvl="1" eaLnBrk="1" hangingPunct="1"/>
            <a:endParaRPr lang="en-US" altLang="tr-TR" dirty="0" smtClean="0"/>
          </a:p>
          <a:p>
            <a:pPr eaLnBrk="1" hangingPunct="1"/>
            <a:endParaRPr lang="en-US" altLang="tr-TR" dirty="0" smtClean="0"/>
          </a:p>
          <a:p>
            <a:endParaRPr lang="pt-BR" altLang="tr-TR" dirty="0" smtClean="0"/>
          </a:p>
        </p:txBody>
      </p:sp>
      <p:pic>
        <p:nvPicPr>
          <p:cNvPr id="317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5088" y="1066800"/>
            <a:ext cx="5041900" cy="528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131</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94669002"/>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normAutofit fontScale="90000"/>
          </a:bodyPr>
          <a:lstStyle/>
          <a:p>
            <a:pPr>
              <a:defRPr/>
            </a:pPr>
            <a:r>
              <a:rPr lang="en-US" dirty="0">
                <a:ea typeface="ＭＳ Ｐゴシック" charset="0"/>
              </a:rPr>
              <a:t>Geometric operations using MATLAB</a:t>
            </a:r>
          </a:p>
        </p:txBody>
      </p:sp>
      <p:sp>
        <p:nvSpPr>
          <p:cNvPr id="33794" name="Content Placeholder 2"/>
          <p:cNvSpPr>
            <a:spLocks noGrp="1"/>
          </p:cNvSpPr>
          <p:nvPr>
            <p:ph sz="quarter" idx="1"/>
          </p:nvPr>
        </p:nvSpPr>
        <p:spPr/>
        <p:txBody>
          <a:bodyPr/>
          <a:lstStyle/>
          <a:p>
            <a:pPr eaLnBrk="1" hangingPunct="1"/>
            <a:r>
              <a:rPr lang="en-US" altLang="tr-TR" sz="2800" dirty="0" smtClean="0"/>
              <a:t>Resizing / zooming: </a:t>
            </a:r>
            <a:r>
              <a:rPr lang="en-US" altLang="tr-TR" sz="2800" b="1" dirty="0" err="1" smtClean="0">
                <a:latin typeface="Courier New" panose="02070309020205020404" pitchFamily="49" charset="0"/>
                <a:cs typeface="Courier New" panose="02070309020205020404" pitchFamily="49" charset="0"/>
              </a:rPr>
              <a:t>imresize</a:t>
            </a:r>
            <a:endParaRPr lang="en-US" altLang="tr-TR" sz="2800" b="1" dirty="0" smtClean="0">
              <a:latin typeface="Courier New" panose="02070309020205020404" pitchFamily="49" charset="0"/>
              <a:cs typeface="Courier New" panose="02070309020205020404" pitchFamily="49" charset="0"/>
            </a:endParaRPr>
          </a:p>
          <a:p>
            <a:pPr eaLnBrk="1" hangingPunct="1"/>
            <a:endParaRPr lang="en-US" altLang="tr-TR" sz="2800" dirty="0" smtClean="0"/>
          </a:p>
          <a:p>
            <a:pPr eaLnBrk="1" hangingPunct="1"/>
            <a:r>
              <a:rPr lang="en-US" altLang="tr-TR" sz="2800" dirty="0" smtClean="0"/>
              <a:t>Translation:  </a:t>
            </a:r>
            <a:r>
              <a:rPr lang="en-US" altLang="tr-TR" sz="2800" b="1" dirty="0" err="1" smtClean="0">
                <a:latin typeface="Courier New" panose="02070309020205020404" pitchFamily="49" charset="0"/>
                <a:cs typeface="Courier New" panose="02070309020205020404" pitchFamily="49" charset="0"/>
              </a:rPr>
              <a:t>maketform</a:t>
            </a:r>
            <a:r>
              <a:rPr lang="en-US" altLang="tr-TR" sz="2800" b="1" dirty="0" smtClean="0">
                <a:latin typeface="Courier New" panose="02070309020205020404" pitchFamily="49" charset="0"/>
                <a:cs typeface="Courier New" panose="02070309020205020404" pitchFamily="49" charset="0"/>
              </a:rPr>
              <a:t> </a:t>
            </a:r>
            <a:r>
              <a:rPr lang="en-US" altLang="tr-TR" sz="2800" dirty="0" smtClean="0">
                <a:cs typeface="Courier New" panose="02070309020205020404" pitchFamily="49" charset="0"/>
              </a:rPr>
              <a:t>and </a:t>
            </a:r>
            <a:r>
              <a:rPr lang="en-US" altLang="tr-TR" sz="2800" b="1" dirty="0" err="1" smtClean="0">
                <a:latin typeface="Courier New" panose="02070309020205020404" pitchFamily="49" charset="0"/>
                <a:cs typeface="Courier New" panose="02070309020205020404" pitchFamily="49" charset="0"/>
              </a:rPr>
              <a:t>imtransform</a:t>
            </a:r>
            <a:endParaRPr lang="en-US" altLang="tr-TR" sz="2800" b="1" dirty="0" smtClean="0">
              <a:latin typeface="Courier New" panose="02070309020205020404" pitchFamily="49" charset="0"/>
              <a:cs typeface="Courier New" panose="02070309020205020404" pitchFamily="49" charset="0"/>
            </a:endParaRPr>
          </a:p>
          <a:p>
            <a:pPr eaLnBrk="1" hangingPunct="1"/>
            <a:endParaRPr lang="en-US" altLang="tr-TR" sz="2800" dirty="0" smtClean="0"/>
          </a:p>
          <a:p>
            <a:pPr eaLnBrk="1" hangingPunct="1"/>
            <a:r>
              <a:rPr lang="en-US" altLang="tr-TR" sz="2800" dirty="0" smtClean="0"/>
              <a:t>Rotation:  </a:t>
            </a:r>
            <a:r>
              <a:rPr lang="en-US" altLang="tr-TR" sz="2800" b="1" dirty="0" err="1" smtClean="0">
                <a:latin typeface="Courier New" panose="02070309020205020404" pitchFamily="49" charset="0"/>
                <a:cs typeface="Courier New" panose="02070309020205020404" pitchFamily="49" charset="0"/>
              </a:rPr>
              <a:t>imrotate</a:t>
            </a:r>
            <a:endParaRPr lang="en-US" altLang="tr-TR" sz="2800" b="1" dirty="0" smtClean="0">
              <a:latin typeface="Courier New" panose="02070309020205020404" pitchFamily="49" charset="0"/>
              <a:cs typeface="Courier New" panose="02070309020205020404" pitchFamily="49" charset="0"/>
            </a:endParaRPr>
          </a:p>
          <a:p>
            <a:pPr eaLnBrk="1" hangingPunct="1"/>
            <a:endParaRPr lang="en-US" altLang="tr-TR" sz="2800" dirty="0" smtClean="0">
              <a:cs typeface="Courier New" panose="02070309020205020404" pitchFamily="49" charset="0"/>
            </a:endParaRPr>
          </a:p>
          <a:p>
            <a:pPr eaLnBrk="1" hangingPunct="1"/>
            <a:r>
              <a:rPr lang="en-US" altLang="tr-TR" sz="2800" dirty="0" smtClean="0">
                <a:cs typeface="Courier New" panose="02070309020205020404" pitchFamily="49" charset="0"/>
              </a:rPr>
              <a:t>Cropping: </a:t>
            </a:r>
            <a:r>
              <a:rPr lang="en-US" altLang="tr-TR" sz="2800" b="1" dirty="0" err="1" smtClean="0">
                <a:latin typeface="Courier New" panose="02070309020205020404" pitchFamily="49" charset="0"/>
                <a:cs typeface="Courier New" panose="02070309020205020404" pitchFamily="49" charset="0"/>
              </a:rPr>
              <a:t>imcrop</a:t>
            </a:r>
            <a:endParaRPr lang="en-US" altLang="tr-TR" sz="2800" b="1" dirty="0" smtClean="0">
              <a:latin typeface="Courier New" panose="02070309020205020404" pitchFamily="49" charset="0"/>
              <a:cs typeface="Courier New" panose="02070309020205020404" pitchFamily="49" charset="0"/>
            </a:endParaRPr>
          </a:p>
          <a:p>
            <a:pPr eaLnBrk="1" hangingPunct="1"/>
            <a:endParaRPr lang="en-US" altLang="tr-TR" sz="2800" dirty="0" smtClean="0">
              <a:cs typeface="Courier New" panose="02070309020205020404" pitchFamily="49" charset="0"/>
            </a:endParaRPr>
          </a:p>
          <a:p>
            <a:pPr eaLnBrk="1" hangingPunct="1"/>
            <a:r>
              <a:rPr lang="en-US" altLang="tr-TR" sz="2800" dirty="0" smtClean="0">
                <a:cs typeface="Courier New" panose="02070309020205020404" pitchFamily="49" charset="0"/>
              </a:rPr>
              <a:t>Flipping: </a:t>
            </a:r>
            <a:r>
              <a:rPr lang="en-US" altLang="tr-TR" sz="2800" b="1" dirty="0" err="1" smtClean="0">
                <a:latin typeface="Courier New" panose="02070309020205020404" pitchFamily="49" charset="0"/>
                <a:cs typeface="Courier New" panose="02070309020205020404" pitchFamily="49" charset="0"/>
              </a:rPr>
              <a:t>flipud</a:t>
            </a:r>
            <a:r>
              <a:rPr lang="en-US" altLang="tr-TR" sz="2800" b="1" dirty="0" smtClean="0">
                <a:latin typeface="Courier New" panose="02070309020205020404" pitchFamily="49" charset="0"/>
                <a:cs typeface="Courier New" panose="02070309020205020404" pitchFamily="49" charset="0"/>
              </a:rPr>
              <a:t> </a:t>
            </a:r>
            <a:r>
              <a:rPr lang="en-US" altLang="tr-TR" sz="2800" dirty="0" smtClean="0">
                <a:cs typeface="Courier New" panose="02070309020205020404" pitchFamily="49" charset="0"/>
              </a:rPr>
              <a:t>and </a:t>
            </a:r>
            <a:r>
              <a:rPr lang="en-US" altLang="tr-TR" sz="2800" b="1" dirty="0" err="1" smtClean="0">
                <a:latin typeface="Courier New" panose="02070309020205020404" pitchFamily="49" charset="0"/>
                <a:cs typeface="Courier New" panose="02070309020205020404" pitchFamily="49" charset="0"/>
              </a:rPr>
              <a:t>fliplr</a:t>
            </a:r>
            <a:endParaRPr lang="en-US" altLang="tr-TR" sz="2800" b="1" dirty="0" smtClean="0">
              <a:latin typeface="Courier New" panose="02070309020205020404" pitchFamily="49" charset="0"/>
              <a:cs typeface="Courier New" panose="02070309020205020404" pitchFamily="49" charset="0"/>
            </a:endParaRPr>
          </a:p>
          <a:p>
            <a:pPr eaLnBrk="1" hangingPunct="1"/>
            <a:endParaRPr lang="en-US" altLang="tr-TR" b="1" dirty="0" smtClean="0">
              <a:latin typeface="Courier New" panose="02070309020205020404" pitchFamily="49" charset="0"/>
              <a:cs typeface="Courier New" panose="02070309020205020404" pitchFamily="49" charset="0"/>
            </a:endParaRPr>
          </a:p>
          <a:p>
            <a:pPr lvl="1" eaLnBrk="1" hangingPunct="1"/>
            <a:endParaRPr lang="en-US" altLang="tr-TR" dirty="0" smtClean="0"/>
          </a:p>
          <a:p>
            <a:pPr eaLnBrk="1" hangingPunct="1"/>
            <a:endParaRPr lang="en-US" altLang="tr-TR" dirty="0" smtClean="0"/>
          </a:p>
          <a:p>
            <a:endParaRPr lang="pt-BR" altLang="tr-TR" dirty="0" smtClean="0"/>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132</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70990295"/>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81000" y="152400"/>
            <a:ext cx="8305800" cy="1143000"/>
          </a:xfrm>
        </p:spPr>
        <p:txBody>
          <a:bodyPr>
            <a:normAutofit fontScale="90000"/>
          </a:bodyPr>
          <a:lstStyle/>
          <a:p>
            <a:pPr>
              <a:defRPr/>
            </a:pPr>
            <a:r>
              <a:rPr lang="en-US" dirty="0" smtClean="0">
                <a:ea typeface="ＭＳ Ｐゴシック" charset="0"/>
              </a:rPr>
              <a:t>Other geometric </a:t>
            </a:r>
            <a:r>
              <a:rPr lang="en-US" dirty="0">
                <a:ea typeface="ＭＳ Ｐゴシック" charset="0"/>
              </a:rPr>
              <a:t>operations </a:t>
            </a:r>
            <a:r>
              <a:rPr lang="en-US" dirty="0" smtClean="0">
                <a:ea typeface="ＭＳ Ｐゴシック" charset="0"/>
              </a:rPr>
              <a:t>and applications</a:t>
            </a:r>
            <a:endParaRPr lang="en-US" dirty="0">
              <a:ea typeface="ＭＳ Ｐゴシック" charset="0"/>
            </a:endParaRPr>
          </a:p>
        </p:txBody>
      </p:sp>
      <p:sp>
        <p:nvSpPr>
          <p:cNvPr id="35842" name="Content Placeholder 2"/>
          <p:cNvSpPr>
            <a:spLocks noGrp="1"/>
          </p:cNvSpPr>
          <p:nvPr>
            <p:ph sz="quarter" idx="1"/>
          </p:nvPr>
        </p:nvSpPr>
        <p:spPr>
          <a:xfrm>
            <a:off x="381000" y="1295400"/>
            <a:ext cx="8305800" cy="4953000"/>
          </a:xfrm>
        </p:spPr>
        <p:txBody>
          <a:bodyPr/>
          <a:lstStyle/>
          <a:p>
            <a:pPr algn="just" eaLnBrk="1" hangingPunct="1"/>
            <a:r>
              <a:rPr lang="en-US" altLang="tr-TR" sz="2800" dirty="0" smtClean="0"/>
              <a:t>Warping: the </a:t>
            </a:r>
            <a:r>
              <a:rPr lang="en-US" altLang="en-US" sz="2800" dirty="0" smtClean="0"/>
              <a:t>“</a:t>
            </a:r>
            <a:r>
              <a:rPr lang="en-US" altLang="tr-TR" sz="2800" dirty="0" smtClean="0"/>
              <a:t>transformation of an image by </a:t>
            </a:r>
            <a:r>
              <a:rPr lang="en-US" altLang="tr-TR" sz="2800" dirty="0" err="1" smtClean="0"/>
              <a:t>reparameterization</a:t>
            </a:r>
            <a:r>
              <a:rPr lang="en-US" altLang="tr-TR" sz="2800" dirty="0" smtClean="0"/>
              <a:t> of the 2D plane</a:t>
            </a:r>
            <a:r>
              <a:rPr lang="en-US" altLang="en-US" sz="2800" dirty="0" smtClean="0"/>
              <a:t>”</a:t>
            </a:r>
            <a:endParaRPr lang="en-US" altLang="tr-TR" sz="2800" dirty="0" smtClean="0"/>
          </a:p>
          <a:p>
            <a:pPr algn="just" eaLnBrk="1" hangingPunct="1"/>
            <a:r>
              <a:rPr lang="en-US" altLang="tr-TR" sz="2800" dirty="0" smtClean="0"/>
              <a:t>Quadratic warp:</a:t>
            </a:r>
          </a:p>
          <a:p>
            <a:pPr algn="just" eaLnBrk="1" hangingPunct="1"/>
            <a:endParaRPr lang="en-US" altLang="tr-TR" dirty="0" smtClean="0"/>
          </a:p>
          <a:p>
            <a:pPr algn="just" eaLnBrk="1" hangingPunct="1"/>
            <a:endParaRPr lang="en-US" altLang="tr-TR" dirty="0" smtClean="0"/>
          </a:p>
          <a:p>
            <a:pPr algn="just" eaLnBrk="1" hangingPunct="1"/>
            <a:r>
              <a:rPr lang="en-US" altLang="tr-TR" sz="2800" dirty="0" smtClean="0"/>
              <a:t>Usually specified using </a:t>
            </a:r>
            <a:r>
              <a:rPr lang="en-US" altLang="tr-TR" sz="2800" i="1" dirty="0" smtClean="0"/>
              <a:t>control points </a:t>
            </a:r>
            <a:r>
              <a:rPr lang="en-US" altLang="tr-TR" sz="2800" dirty="0" smtClean="0"/>
              <a:t>in the source image and mapping them to specified locations in the destination image. </a:t>
            </a:r>
          </a:p>
          <a:p>
            <a:pPr lvl="1" algn="just" eaLnBrk="1" hangingPunct="1"/>
            <a:r>
              <a:rPr lang="en-US" altLang="tr-TR" sz="2400" dirty="0" smtClean="0"/>
              <a:t>Control points are usually associated with key locations and features in the image, such as corners of objects. </a:t>
            </a:r>
          </a:p>
          <a:p>
            <a:endParaRPr lang="pt-BR" altLang="tr-TR" dirty="0" smtClean="0"/>
          </a:p>
        </p:txBody>
      </p:sp>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pic>
        <p:nvPicPr>
          <p:cNvPr id="3584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640012"/>
            <a:ext cx="54864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133</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04848180"/>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altLang="tr-TR" smtClean="0"/>
              <a:t>Nonlinear image transformations</a:t>
            </a:r>
          </a:p>
        </p:txBody>
      </p:sp>
      <p:sp>
        <p:nvSpPr>
          <p:cNvPr id="41986" name="Content Placeholder 2"/>
          <p:cNvSpPr>
            <a:spLocks noGrp="1"/>
          </p:cNvSpPr>
          <p:nvPr>
            <p:ph sz="quarter" idx="1"/>
          </p:nvPr>
        </p:nvSpPr>
        <p:spPr/>
        <p:txBody>
          <a:bodyPr/>
          <a:lstStyle/>
          <a:p>
            <a:pPr algn="just"/>
            <a:r>
              <a:rPr lang="en-US" altLang="tr-TR" dirty="0" smtClean="0"/>
              <a:t>Twirling</a:t>
            </a:r>
          </a:p>
          <a:p>
            <a:pPr lvl="1" algn="just"/>
            <a:r>
              <a:rPr lang="en-US" altLang="tr-TR" dirty="0" smtClean="0"/>
              <a:t>Causes an image to be rotated around an anchor point of coordinates (</a:t>
            </a:r>
            <a:r>
              <a:rPr lang="en-US" altLang="tr-TR" i="1" dirty="0" smtClean="0"/>
              <a:t>x</a:t>
            </a:r>
            <a:r>
              <a:rPr lang="en-US" altLang="tr-TR" i="1" baseline="-25000" dirty="0" smtClean="0"/>
              <a:t>c</a:t>
            </a:r>
            <a:r>
              <a:rPr lang="en-US" altLang="tr-TR" dirty="0" smtClean="0"/>
              <a:t>,</a:t>
            </a:r>
            <a:r>
              <a:rPr lang="en-US" altLang="tr-TR" i="1" dirty="0" smtClean="0"/>
              <a:t> </a:t>
            </a:r>
            <a:r>
              <a:rPr lang="en-US" altLang="tr-TR" i="1" dirty="0" err="1" smtClean="0"/>
              <a:t>y</a:t>
            </a:r>
            <a:r>
              <a:rPr lang="en-US" altLang="tr-TR" i="1" baseline="-25000" dirty="0" err="1" smtClean="0"/>
              <a:t>c</a:t>
            </a:r>
            <a:r>
              <a:rPr lang="en-US" altLang="tr-TR" dirty="0" smtClean="0"/>
              <a:t>) with a space-variant rotation angle.</a:t>
            </a:r>
          </a:p>
          <a:p>
            <a:pPr lvl="1" algn="just"/>
            <a:r>
              <a:rPr lang="en-US" altLang="tr-TR" dirty="0" smtClean="0"/>
              <a:t>The angle has a value of α at the anchor point and decreases linearly with the radial distance from the center. </a:t>
            </a:r>
          </a:p>
          <a:p>
            <a:pPr lvl="1" algn="just"/>
            <a:r>
              <a:rPr lang="en-US" altLang="tr-TR" dirty="0" smtClean="0"/>
              <a:t>The effect is limited to a region within the maximum radius </a:t>
            </a:r>
            <a:r>
              <a:rPr lang="en-US" altLang="tr-TR" i="1" dirty="0" err="1" smtClean="0"/>
              <a:t>r</a:t>
            </a:r>
            <a:r>
              <a:rPr lang="en-US" altLang="tr-TR" i="1" baseline="-25000" dirty="0" err="1" smtClean="0"/>
              <a:t>max</a:t>
            </a:r>
            <a:r>
              <a:rPr lang="en-US" altLang="tr-TR" dirty="0" smtClean="0"/>
              <a:t>. All pixels outside this region remain unchanged.</a:t>
            </a:r>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134</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18478655"/>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altLang="tr-TR" dirty="0" smtClean="0"/>
              <a:t>Nonlinear image transformations</a:t>
            </a:r>
            <a:r>
              <a:rPr lang="tr-TR" altLang="tr-TR" dirty="0" smtClean="0"/>
              <a:t> (</a:t>
            </a:r>
            <a:r>
              <a:rPr lang="tr-TR" altLang="tr-TR" dirty="0" err="1" smtClean="0"/>
              <a:t>cont</a:t>
            </a:r>
            <a:r>
              <a:rPr lang="tr-TR" altLang="tr-TR" dirty="0" smtClean="0"/>
              <a:t>.)</a:t>
            </a:r>
            <a:endParaRPr lang="en-US" altLang="tr-TR" dirty="0" smtClean="0"/>
          </a:p>
        </p:txBody>
      </p:sp>
      <p:sp>
        <p:nvSpPr>
          <p:cNvPr id="43010" name="Content Placeholder 2"/>
          <p:cNvSpPr>
            <a:spLocks noGrp="1"/>
          </p:cNvSpPr>
          <p:nvPr>
            <p:ph sz="quarter" idx="1"/>
          </p:nvPr>
        </p:nvSpPr>
        <p:spPr/>
        <p:txBody>
          <a:bodyPr/>
          <a:lstStyle/>
          <a:p>
            <a:r>
              <a:rPr lang="en-US" altLang="tr-TR" dirty="0" smtClean="0"/>
              <a:t>Twirling - inverse mapping function:</a:t>
            </a:r>
          </a:p>
          <a:p>
            <a:endParaRPr lang="en-US" altLang="tr-TR" dirty="0" smtClean="0"/>
          </a:p>
          <a:p>
            <a:endParaRPr lang="en-US" altLang="tr-TR" dirty="0" smtClean="0"/>
          </a:p>
          <a:p>
            <a:pPr marL="274638" lvl="1" indent="0">
              <a:buFont typeface="Wingdings 2" panose="05020102010507070707" pitchFamily="18" charset="2"/>
              <a:buNone/>
            </a:pPr>
            <a:r>
              <a:rPr lang="en-US" altLang="tr-TR" dirty="0" smtClean="0"/>
              <a:t>and</a:t>
            </a:r>
          </a:p>
          <a:p>
            <a:endParaRPr lang="en-US" altLang="tr-TR" dirty="0" smtClean="0"/>
          </a:p>
          <a:p>
            <a:endParaRPr lang="en-US" altLang="tr-TR" dirty="0" smtClean="0"/>
          </a:p>
          <a:p>
            <a:pPr marL="274638" lvl="1" indent="0">
              <a:buFont typeface="Wingdings 2" panose="05020102010507070707" pitchFamily="18" charset="2"/>
              <a:buNone/>
            </a:pPr>
            <a:r>
              <a:rPr lang="en-US" altLang="tr-TR" dirty="0" smtClean="0"/>
              <a:t>where:</a:t>
            </a:r>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pic>
        <p:nvPicPr>
          <p:cNvPr id="4301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63650" y="2247900"/>
            <a:ext cx="47085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455987"/>
            <a:ext cx="5029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89100" y="5181599"/>
            <a:ext cx="5664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135</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12110260"/>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en-US" altLang="tr-TR" dirty="0" smtClean="0"/>
              <a:t>Nonlinear image transformations</a:t>
            </a:r>
            <a:r>
              <a:rPr lang="tr-TR" altLang="tr-TR" dirty="0" smtClean="0"/>
              <a:t> (</a:t>
            </a:r>
            <a:r>
              <a:rPr lang="tr-TR" altLang="tr-TR" dirty="0" err="1" smtClean="0"/>
              <a:t>cont</a:t>
            </a:r>
            <a:r>
              <a:rPr lang="tr-TR" altLang="tr-TR" dirty="0" smtClean="0"/>
              <a:t>.)</a:t>
            </a:r>
            <a:endParaRPr lang="en-US" altLang="tr-TR" dirty="0" smtClean="0"/>
          </a:p>
        </p:txBody>
      </p:sp>
      <p:sp>
        <p:nvSpPr>
          <p:cNvPr id="44034" name="Content Placeholder 2"/>
          <p:cNvSpPr>
            <a:spLocks noGrp="1"/>
          </p:cNvSpPr>
          <p:nvPr>
            <p:ph sz="quarter" idx="1"/>
          </p:nvPr>
        </p:nvSpPr>
        <p:spPr/>
        <p:txBody>
          <a:bodyPr/>
          <a:lstStyle/>
          <a:p>
            <a:pPr algn="just"/>
            <a:r>
              <a:rPr lang="en-US" altLang="tr-TR" dirty="0" smtClean="0"/>
              <a:t>Rippling</a:t>
            </a:r>
          </a:p>
          <a:p>
            <a:pPr lvl="1" algn="just"/>
            <a:r>
              <a:rPr lang="en-US" altLang="tr-TR" dirty="0" smtClean="0"/>
              <a:t>The ripple transformation causes a local wave-like displacement of the image along both directions, </a:t>
            </a:r>
            <a:r>
              <a:rPr lang="en-US" altLang="tr-TR" i="1" dirty="0" smtClean="0"/>
              <a:t>x</a:t>
            </a:r>
            <a:r>
              <a:rPr lang="en-US" altLang="tr-TR" dirty="0" smtClean="0"/>
              <a:t> and </a:t>
            </a:r>
            <a:r>
              <a:rPr lang="en-US" altLang="tr-TR" i="1" dirty="0" smtClean="0"/>
              <a:t>y</a:t>
            </a:r>
            <a:r>
              <a:rPr lang="en-US" altLang="tr-TR" dirty="0" smtClean="0"/>
              <a:t>. </a:t>
            </a:r>
          </a:p>
          <a:p>
            <a:pPr lvl="1" algn="just"/>
            <a:endParaRPr lang="en-US" altLang="tr-TR" dirty="0" smtClean="0"/>
          </a:p>
          <a:p>
            <a:pPr lvl="1" algn="just"/>
            <a:r>
              <a:rPr lang="en-US" altLang="tr-TR" dirty="0" smtClean="0"/>
              <a:t>The parameters for this mapping function are the (nonzero) period lengths </a:t>
            </a:r>
            <a:r>
              <a:rPr lang="en-US" altLang="tr-TR" i="1" dirty="0" smtClean="0"/>
              <a:t>L</a:t>
            </a:r>
            <a:r>
              <a:rPr lang="en-US" altLang="tr-TR" i="1" baseline="-25000" dirty="0" smtClean="0"/>
              <a:t>x</a:t>
            </a:r>
            <a:r>
              <a:rPr lang="en-US" altLang="tr-TR" dirty="0" smtClean="0"/>
              <a:t>,</a:t>
            </a:r>
            <a:r>
              <a:rPr lang="en-US" altLang="tr-TR" i="1" dirty="0" smtClean="0"/>
              <a:t> L</a:t>
            </a:r>
            <a:r>
              <a:rPr lang="en-US" altLang="tr-TR" i="1" baseline="-25000" dirty="0" smtClean="0"/>
              <a:t>y</a:t>
            </a:r>
            <a:r>
              <a:rPr lang="en-US" altLang="tr-TR" i="1" dirty="0" smtClean="0"/>
              <a:t> </a:t>
            </a:r>
            <a:r>
              <a:rPr lang="en-US" altLang="tr-TR" dirty="0" smtClean="0"/>
              <a:t>(in pixels) and the associated amplitude values </a:t>
            </a:r>
            <a:r>
              <a:rPr lang="en-US" altLang="tr-TR" i="1" dirty="0" smtClean="0"/>
              <a:t>A</a:t>
            </a:r>
            <a:r>
              <a:rPr lang="en-US" altLang="tr-TR" i="1" baseline="-25000" dirty="0" smtClean="0"/>
              <a:t>x</a:t>
            </a:r>
            <a:r>
              <a:rPr lang="en-US" altLang="tr-TR" dirty="0" smtClean="0"/>
              <a:t>,</a:t>
            </a:r>
            <a:r>
              <a:rPr lang="en-US" altLang="tr-TR" i="1" dirty="0" smtClean="0"/>
              <a:t> A</a:t>
            </a:r>
            <a:r>
              <a:rPr lang="en-US" altLang="tr-TR" i="1" baseline="-25000" dirty="0" smtClean="0"/>
              <a:t>y</a:t>
            </a:r>
            <a:r>
              <a:rPr lang="en-US" altLang="tr-TR" dirty="0" smtClean="0"/>
              <a:t>.</a:t>
            </a:r>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136</a:t>
            </a:fld>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98955246"/>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altLang="tr-TR" dirty="0" smtClean="0"/>
              <a:t>Nonlinear image transformations</a:t>
            </a:r>
            <a:r>
              <a:rPr lang="tr-TR" altLang="tr-TR" dirty="0" smtClean="0"/>
              <a:t> (</a:t>
            </a:r>
            <a:r>
              <a:rPr lang="tr-TR" altLang="tr-TR" dirty="0" err="1" smtClean="0"/>
              <a:t>cont</a:t>
            </a:r>
            <a:r>
              <a:rPr lang="tr-TR" altLang="tr-TR" dirty="0" smtClean="0"/>
              <a:t>.)</a:t>
            </a:r>
            <a:endParaRPr lang="en-US" altLang="tr-TR" dirty="0" smtClean="0"/>
          </a:p>
        </p:txBody>
      </p:sp>
      <p:sp>
        <p:nvSpPr>
          <p:cNvPr id="45058" name="Content Placeholder 2"/>
          <p:cNvSpPr>
            <a:spLocks noGrp="1"/>
          </p:cNvSpPr>
          <p:nvPr>
            <p:ph sz="quarter" idx="1"/>
          </p:nvPr>
        </p:nvSpPr>
        <p:spPr/>
        <p:txBody>
          <a:bodyPr/>
          <a:lstStyle/>
          <a:p>
            <a:r>
              <a:rPr lang="en-US" altLang="tr-TR" smtClean="0"/>
              <a:t>Image deformations using </a:t>
            </a:r>
            <a:r>
              <a:rPr lang="en-US" altLang="tr-TR" i="1" smtClean="0"/>
              <a:t>Photo Booth</a:t>
            </a:r>
            <a:r>
              <a:rPr lang="en-US" altLang="tr-TR" smtClean="0"/>
              <a:t>:</a:t>
            </a:r>
          </a:p>
          <a:p>
            <a:endParaRPr lang="en-US" altLang="tr-TR" smtClean="0"/>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pic>
        <p:nvPicPr>
          <p:cNvPr id="45060" name="Picture 8" descr="Figure07_06.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0218" y="2197100"/>
            <a:ext cx="5643563" cy="427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58648407"/>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US" altLang="tr-TR" smtClean="0"/>
              <a:t>Other geometric operations</a:t>
            </a:r>
          </a:p>
        </p:txBody>
      </p:sp>
      <p:sp>
        <p:nvSpPr>
          <p:cNvPr id="46082" name="Content Placeholder 2"/>
          <p:cNvSpPr>
            <a:spLocks noGrp="1"/>
          </p:cNvSpPr>
          <p:nvPr>
            <p:ph sz="quarter" idx="1"/>
          </p:nvPr>
        </p:nvSpPr>
        <p:spPr/>
        <p:txBody>
          <a:bodyPr/>
          <a:lstStyle/>
          <a:p>
            <a:pPr algn="just"/>
            <a:r>
              <a:rPr lang="en-US" altLang="tr-TR" dirty="0" smtClean="0"/>
              <a:t>Morphing</a:t>
            </a:r>
          </a:p>
          <a:p>
            <a:pPr lvl="1" algn="just"/>
            <a:r>
              <a:rPr lang="en-US" altLang="tr-TR" dirty="0" smtClean="0"/>
              <a:t>Geometric transformation technique that </a:t>
            </a:r>
            <a:r>
              <a:rPr lang="en-US" altLang="tr-TR" i="1" dirty="0" smtClean="0"/>
              <a:t>gradually</a:t>
            </a:r>
            <a:r>
              <a:rPr lang="en-US" altLang="tr-TR" dirty="0" smtClean="0"/>
              <a:t> converts an image into another. </a:t>
            </a:r>
          </a:p>
          <a:p>
            <a:pPr lvl="1" algn="just"/>
            <a:endParaRPr lang="en-US" altLang="tr-TR" dirty="0" smtClean="0"/>
          </a:p>
          <a:p>
            <a:pPr lvl="1" algn="just"/>
            <a:r>
              <a:rPr lang="en-US" altLang="tr-TR" dirty="0" smtClean="0"/>
              <a:t>The idea is to produce a visible </a:t>
            </a:r>
            <a:r>
              <a:rPr lang="en-US" altLang="tr-TR" i="1" dirty="0" smtClean="0"/>
              <a:t>metamorphosis</a:t>
            </a:r>
            <a:r>
              <a:rPr lang="en-US" altLang="tr-TR" dirty="0" smtClean="0"/>
              <a:t> effect as intermediate images are being displayed. </a:t>
            </a:r>
          </a:p>
          <a:p>
            <a:pPr lvl="1" algn="just"/>
            <a:endParaRPr lang="en-US" altLang="tr-TR" dirty="0" smtClean="0"/>
          </a:p>
          <a:p>
            <a:pPr lvl="1" algn="just"/>
            <a:r>
              <a:rPr lang="en-US" altLang="tr-TR" dirty="0" smtClean="0"/>
              <a:t>Image morphing was quite popular in TV, movies, and advertisements in the 1980s and 1990s, but has lost impact since then.</a:t>
            </a:r>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138</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43746202"/>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US" altLang="tr-TR" dirty="0" smtClean="0"/>
              <a:t>Other geometric operations</a:t>
            </a:r>
            <a:r>
              <a:rPr lang="tr-TR" altLang="tr-TR" dirty="0" smtClean="0"/>
              <a:t> (</a:t>
            </a:r>
            <a:r>
              <a:rPr lang="tr-TR" altLang="tr-TR" dirty="0" err="1" smtClean="0"/>
              <a:t>cont</a:t>
            </a:r>
            <a:r>
              <a:rPr lang="tr-TR" altLang="tr-TR" dirty="0" smtClean="0"/>
              <a:t>.)</a:t>
            </a:r>
            <a:endParaRPr lang="en-US" altLang="tr-TR" dirty="0" smtClean="0"/>
          </a:p>
        </p:txBody>
      </p:sp>
      <p:sp>
        <p:nvSpPr>
          <p:cNvPr id="47106" name="Content Placeholder 2"/>
          <p:cNvSpPr>
            <a:spLocks noGrp="1"/>
          </p:cNvSpPr>
          <p:nvPr>
            <p:ph sz="quarter" idx="1"/>
          </p:nvPr>
        </p:nvSpPr>
        <p:spPr/>
        <p:txBody>
          <a:bodyPr/>
          <a:lstStyle/>
          <a:p>
            <a:pPr algn="just"/>
            <a:r>
              <a:rPr lang="en-US" altLang="tr-TR" dirty="0" smtClean="0"/>
              <a:t>Morphing</a:t>
            </a:r>
          </a:p>
          <a:p>
            <a:pPr lvl="1" algn="just"/>
            <a:r>
              <a:rPr lang="en-US" altLang="tr-TR" dirty="0" smtClean="0"/>
              <a:t>Modified version of piecewise warping, in which the user specifies control points in both the initial and final images. </a:t>
            </a:r>
          </a:p>
          <a:p>
            <a:pPr lvl="2" algn="just"/>
            <a:r>
              <a:rPr lang="en-US" altLang="tr-TR" dirty="0" smtClean="0"/>
              <a:t>These control points are then used to generate two meshes (one from each image). </a:t>
            </a:r>
          </a:p>
          <a:p>
            <a:pPr lvl="2" algn="just"/>
            <a:r>
              <a:rPr lang="en-US" altLang="tr-TR" dirty="0" smtClean="0"/>
              <a:t>Affine transformations relate the resulting meshes. </a:t>
            </a:r>
          </a:p>
          <a:p>
            <a:pPr lvl="1" algn="just"/>
            <a:endParaRPr lang="en-US" altLang="tr-TR" dirty="0" smtClean="0"/>
          </a:p>
          <a:p>
            <a:pPr lvl="1" algn="just"/>
            <a:r>
              <a:rPr lang="en-US" altLang="tr-TR" dirty="0" smtClean="0"/>
              <a:t>Important aspect of morphing: the warp is computed incrementally, one small step at a time, in combination with a dissolve effect from the initial image to the final one.</a:t>
            </a:r>
          </a:p>
          <a:p>
            <a:endParaRPr lang="en-US" altLang="tr-TR" dirty="0" smtClean="0"/>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139</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03299549"/>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altLang="tr-TR" dirty="0" smtClean="0"/>
              <a:t>Other geometric operations</a:t>
            </a:r>
            <a:r>
              <a:rPr lang="tr-TR" altLang="tr-TR" dirty="0" smtClean="0"/>
              <a:t> (</a:t>
            </a:r>
            <a:r>
              <a:rPr lang="tr-TR" altLang="tr-TR" dirty="0" err="1" smtClean="0"/>
              <a:t>cont</a:t>
            </a:r>
            <a:r>
              <a:rPr lang="tr-TR" altLang="tr-TR" dirty="0" smtClean="0"/>
              <a:t>.)</a:t>
            </a:r>
            <a:endParaRPr lang="en-US" altLang="tr-TR" dirty="0" smtClean="0"/>
          </a:p>
        </p:txBody>
      </p:sp>
      <p:sp>
        <p:nvSpPr>
          <p:cNvPr id="48130" name="Content Placeholder 2"/>
          <p:cNvSpPr>
            <a:spLocks noGrp="1"/>
          </p:cNvSpPr>
          <p:nvPr>
            <p:ph sz="quarter" idx="1"/>
          </p:nvPr>
        </p:nvSpPr>
        <p:spPr/>
        <p:txBody>
          <a:bodyPr/>
          <a:lstStyle/>
          <a:p>
            <a:pPr algn="just"/>
            <a:r>
              <a:rPr lang="en-US" altLang="tr-TR" sz="2800" dirty="0" smtClean="0"/>
              <a:t>Seam carving</a:t>
            </a:r>
          </a:p>
          <a:p>
            <a:pPr lvl="1" algn="just"/>
            <a:r>
              <a:rPr lang="en-US" altLang="tr-TR" sz="2400" dirty="0" smtClean="0"/>
              <a:t>Recently proposed (2007) image operator for content-aware image resizing. </a:t>
            </a:r>
          </a:p>
          <a:p>
            <a:pPr lvl="1" algn="just"/>
            <a:r>
              <a:rPr lang="en-US" altLang="tr-TR" sz="2400" dirty="0" smtClean="0"/>
              <a:t>Basic idea: to find </a:t>
            </a:r>
            <a:r>
              <a:rPr lang="en-US" altLang="tr-TR" sz="2400" i="1" dirty="0" smtClean="0"/>
              <a:t>seams* </a:t>
            </a:r>
            <a:r>
              <a:rPr lang="en-US" altLang="tr-TR" sz="2400" dirty="0" smtClean="0"/>
              <a:t>in the original image and use that information to either: </a:t>
            </a:r>
          </a:p>
          <a:p>
            <a:pPr lvl="2" algn="just"/>
            <a:r>
              <a:rPr lang="en-US" altLang="tr-TR" dirty="0" smtClean="0"/>
              <a:t>(</a:t>
            </a:r>
            <a:r>
              <a:rPr lang="en-US" altLang="tr-TR" dirty="0" err="1" smtClean="0"/>
              <a:t>i</a:t>
            </a:r>
            <a:r>
              <a:rPr lang="en-US" altLang="tr-TR" dirty="0" smtClean="0"/>
              <a:t>) reduce the image size by removing (</a:t>
            </a:r>
            <a:r>
              <a:rPr lang="en-US" altLang="en-US" dirty="0" smtClean="0"/>
              <a:t>“</a:t>
            </a:r>
            <a:r>
              <a:rPr lang="en-US" altLang="tr-TR" dirty="0" smtClean="0"/>
              <a:t>carving out</a:t>
            </a:r>
            <a:r>
              <a:rPr lang="en-US" altLang="en-US" dirty="0" smtClean="0"/>
              <a:t>”</a:t>
            </a:r>
            <a:r>
              <a:rPr lang="en-US" altLang="tr-TR" dirty="0" smtClean="0"/>
              <a:t>) the seams that contribute the least to the image's contents; or </a:t>
            </a:r>
          </a:p>
          <a:p>
            <a:pPr lvl="2" algn="just"/>
            <a:r>
              <a:rPr lang="en-US" altLang="tr-TR" dirty="0" smtClean="0"/>
              <a:t>(ii) enlarge the image by inserting additional seams. </a:t>
            </a:r>
          </a:p>
          <a:p>
            <a:pPr lvl="1" algn="just"/>
            <a:r>
              <a:rPr lang="en-US" altLang="tr-TR" sz="2400" dirty="0" smtClean="0"/>
              <a:t>*A seam is an </a:t>
            </a:r>
            <a:r>
              <a:rPr lang="en-US" altLang="en-US" sz="2400" dirty="0" smtClean="0"/>
              <a:t>“</a:t>
            </a:r>
            <a:r>
              <a:rPr lang="en-US" altLang="tr-TR" sz="2400" dirty="0" smtClean="0"/>
              <a:t>optimal 8-connected path of pixels on a single image from top to bottom, or left to right, where optimality is defined by an image energy function</a:t>
            </a:r>
            <a:r>
              <a:rPr lang="en-US" altLang="en-US" sz="2400" dirty="0" smtClean="0"/>
              <a:t>”</a:t>
            </a:r>
            <a:endParaRPr lang="en-US" altLang="tr-TR" sz="2400" dirty="0" smtClean="0"/>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140</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52825429"/>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altLang="tr-TR" dirty="0" smtClean="0"/>
              <a:t>Other geometric operations</a:t>
            </a:r>
            <a:r>
              <a:rPr lang="tr-TR" altLang="tr-TR" dirty="0" smtClean="0"/>
              <a:t> (</a:t>
            </a:r>
            <a:r>
              <a:rPr lang="tr-TR" altLang="tr-TR" dirty="0" err="1" smtClean="0"/>
              <a:t>cont</a:t>
            </a:r>
            <a:r>
              <a:rPr lang="tr-TR" altLang="tr-TR" dirty="0" smtClean="0"/>
              <a:t>.)</a:t>
            </a:r>
            <a:endParaRPr lang="en-US" altLang="tr-TR" dirty="0" smtClean="0"/>
          </a:p>
        </p:txBody>
      </p:sp>
      <p:sp>
        <p:nvSpPr>
          <p:cNvPr id="49154" name="Content Placeholder 2"/>
          <p:cNvSpPr>
            <a:spLocks noGrp="1"/>
          </p:cNvSpPr>
          <p:nvPr>
            <p:ph sz="quarter" idx="1"/>
          </p:nvPr>
        </p:nvSpPr>
        <p:spPr/>
        <p:txBody>
          <a:bodyPr/>
          <a:lstStyle/>
          <a:p>
            <a:pPr algn="just"/>
            <a:r>
              <a:rPr lang="en-US" altLang="tr-TR" sz="2800" dirty="0" smtClean="0"/>
              <a:t>Seam carving</a:t>
            </a:r>
          </a:p>
          <a:p>
            <a:pPr lvl="1" algn="just"/>
            <a:r>
              <a:rPr lang="en-US" altLang="tr-TR" sz="2400" dirty="0" smtClean="0"/>
              <a:t>By applying these operators in both directions the image can be retargeted to a new size with very little loss of meaningful contents.</a:t>
            </a:r>
          </a:p>
          <a:p>
            <a:pPr lvl="1" algn="just"/>
            <a:r>
              <a:rPr lang="en-US" altLang="tr-TR" sz="2400" dirty="0" smtClean="0"/>
              <a:t>Example</a:t>
            </a:r>
            <a:r>
              <a:rPr lang="tr-TR" altLang="tr-TR" sz="2400" dirty="0" smtClean="0"/>
              <a:t>:</a:t>
            </a:r>
            <a:endParaRPr lang="en-US" altLang="tr-TR" sz="2400" dirty="0" smtClean="0"/>
          </a:p>
        </p:txBody>
      </p:sp>
      <p:sp>
        <p:nvSpPr>
          <p:cNvPr id="4" name="Footer Placeholder 3"/>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pic>
        <p:nvPicPr>
          <p:cNvPr id="4915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562350"/>
            <a:ext cx="65532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141</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47746936"/>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457200" y="214313"/>
            <a:ext cx="8486775" cy="1462087"/>
          </a:xfrm>
        </p:spPr>
        <p:txBody>
          <a:bodyPr/>
          <a:lstStyle/>
          <a:p>
            <a:pPr eaLnBrk="1" hangingPunct="1"/>
            <a:r>
              <a:rPr lang="tr-TR" altLang="tr-TR" dirty="0" smtClean="0"/>
              <a:t>Image </a:t>
            </a:r>
            <a:r>
              <a:rPr lang="tr-TR" altLang="tr-TR" dirty="0" err="1" smtClean="0"/>
              <a:t>registration</a:t>
            </a:r>
            <a:endParaRPr lang="tr-TR" altLang="tr-TR" dirty="0" smtClean="0"/>
          </a:p>
        </p:txBody>
      </p:sp>
      <p:sp>
        <p:nvSpPr>
          <p:cNvPr id="13316" name="Rectangle 3"/>
          <p:cNvSpPr>
            <a:spLocks noGrp="1" noChangeArrowheads="1"/>
          </p:cNvSpPr>
          <p:nvPr>
            <p:ph type="body" sz="half" idx="1"/>
          </p:nvPr>
        </p:nvSpPr>
        <p:spPr>
          <a:noFill/>
        </p:spPr>
        <p:txBody>
          <a:bodyPr/>
          <a:lstStyle/>
          <a:p>
            <a:pPr eaLnBrk="1" hangingPunct="1"/>
            <a:endParaRPr lang="tr-TR" altLang="tr-TR" sz="2000" smtClean="0"/>
          </a:p>
          <a:p>
            <a:pPr eaLnBrk="1" hangingPunct="1"/>
            <a:endParaRPr lang="tr-TR" altLang="tr-TR" sz="2000" smtClean="0"/>
          </a:p>
        </p:txBody>
      </p:sp>
      <p:sp>
        <p:nvSpPr>
          <p:cNvPr id="13317" name="Rectangle 4"/>
          <p:cNvSpPr>
            <a:spLocks noChangeArrowheads="1"/>
          </p:cNvSpPr>
          <p:nvPr/>
        </p:nvSpPr>
        <p:spPr bwMode="auto">
          <a:xfrm>
            <a:off x="323850" y="2420938"/>
            <a:ext cx="287972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l" defTabSz="914400" rtl="0" eaLnBrk="1" fontAlgn="base" latinLnBrk="0" hangingPunct="1">
              <a:lnSpc>
                <a:spcPct val="100000"/>
              </a:lnSpc>
              <a:spcBef>
                <a:spcPct val="20000"/>
              </a:spcBef>
              <a:spcAft>
                <a:spcPct val="0"/>
              </a:spcAft>
              <a:buClr>
                <a:srgbClr val="666633"/>
              </a:buClr>
              <a:buSzPct val="60000"/>
              <a:buFont typeface="Wingdings" panose="05000000000000000000" pitchFamily="2" charset="2"/>
              <a:buNone/>
              <a:tabLst/>
              <a:defRPr/>
            </a:pPr>
            <a:endParaRPr kumimoji="0" lang="tr-TR" altLang="tr-TR" sz="2200" b="0" i="0" u="none" strike="noStrike" kern="1200" cap="none" spc="0" normalizeH="0" baseline="0" noProof="0">
              <a:ln>
                <a:noFill/>
              </a:ln>
              <a:solidFill>
                <a:srgbClr val="CCCCFF"/>
              </a:solidFill>
              <a:effectLst/>
              <a:uLnTx/>
              <a:uFillTx/>
              <a:latin typeface="Times New Roman" panose="02020603050405020304" pitchFamily="18" charset="0"/>
              <a:ea typeface="+mn-ea"/>
              <a:cs typeface="+mn-cs"/>
            </a:endParaRPr>
          </a:p>
        </p:txBody>
      </p:sp>
      <p:sp>
        <p:nvSpPr>
          <p:cNvPr id="13318" name="Text Box 6"/>
          <p:cNvSpPr txBox="1">
            <a:spLocks noChangeArrowheads="1"/>
          </p:cNvSpPr>
          <p:nvPr/>
        </p:nvSpPr>
        <p:spPr bwMode="auto">
          <a:xfrm>
            <a:off x="323850" y="1143000"/>
            <a:ext cx="8620125" cy="556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ahoma" panose="020B0604030504040204" pitchFamily="34" charset="0"/>
              </a:defRPr>
            </a:lvl1pPr>
            <a:lvl2pPr marL="742950" indent="-285750" eaLnBrk="0" hangingPunct="0">
              <a:defRPr>
                <a:solidFill>
                  <a:schemeClr val="tx1"/>
                </a:solidFill>
                <a:latin typeface="Tahoma" panose="020B0604030504040204" pitchFamily="34" charset="0"/>
              </a:defRPr>
            </a:lvl2pPr>
            <a:lvl3pPr marL="1143000" indent="-228600" eaLnBrk="0" hangingPunct="0">
              <a:defRPr>
                <a:solidFill>
                  <a:schemeClr val="tx1"/>
                </a:solidFill>
                <a:latin typeface="Tahoma" panose="020B0604030504040204" pitchFamily="34" charset="0"/>
              </a:defRPr>
            </a:lvl3pPr>
            <a:lvl4pPr marL="1600200" indent="-228600" eaLnBrk="0" hangingPunct="0">
              <a:defRPr>
                <a:solidFill>
                  <a:schemeClr val="tx1"/>
                </a:solidFill>
                <a:latin typeface="Tahoma" panose="020B0604030504040204" pitchFamily="34" charset="0"/>
              </a:defRPr>
            </a:lvl4pPr>
            <a:lvl5pPr marL="2057400" indent="-228600" eaLnBrk="0" hangingPunct="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342900" marR="0" lvl="0" indent="-342900" algn="just" defTabSz="914400" rtl="0" eaLnBrk="0" fontAlgn="base" latinLnBrk="0" hangingPunct="0">
              <a:lnSpc>
                <a:spcPct val="100000"/>
              </a:lnSpc>
              <a:spcBef>
                <a:spcPct val="20000"/>
              </a:spcBef>
              <a:spcAft>
                <a:spcPct val="0"/>
              </a:spcAft>
              <a:buClr>
                <a:srgbClr val="3366CC"/>
              </a:buClr>
              <a:buSzPct val="65000"/>
              <a:buFont typeface="Wingdings" pitchFamily="2" charset="2"/>
              <a:buChar char="n"/>
              <a:tabLst/>
              <a:defRPr/>
            </a:pP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Image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registration</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is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used</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to</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align</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two</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or</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more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images</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of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same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scene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a:t>
            </a:r>
          </a:p>
          <a:p>
            <a:pPr marL="342900" marR="0" lvl="0" indent="-342900" algn="just" defTabSz="914400" rtl="0" eaLnBrk="0" fontAlgn="base" latinLnBrk="0" hangingPunct="0">
              <a:lnSpc>
                <a:spcPct val="100000"/>
              </a:lnSpc>
              <a:spcBef>
                <a:spcPct val="20000"/>
              </a:spcBef>
              <a:spcAft>
                <a:spcPct val="0"/>
              </a:spcAft>
              <a:buClr>
                <a:srgbClr val="3366CC"/>
              </a:buClr>
              <a:buSzPct val="65000"/>
              <a:buFont typeface="Wingdings" pitchFamily="2" charset="2"/>
              <a:buChar char="n"/>
              <a:tabLst/>
              <a:defRPr/>
            </a:pP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imput</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and</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output</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images</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are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known</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but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transformaion</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is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unknown</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a:t>
            </a:r>
          </a:p>
          <a:p>
            <a:pPr marL="342900" marR="0" lvl="0" indent="-342900" algn="just" defTabSz="914400" rtl="0" eaLnBrk="0" fontAlgn="base" latinLnBrk="0" hangingPunct="0">
              <a:lnSpc>
                <a:spcPct val="100000"/>
              </a:lnSpc>
              <a:spcBef>
                <a:spcPct val="20000"/>
              </a:spcBef>
              <a:spcAft>
                <a:spcPct val="0"/>
              </a:spcAft>
              <a:buClr>
                <a:srgbClr val="3366CC"/>
              </a:buClr>
              <a:buSzPct val="65000"/>
              <a:buFont typeface="Wingdings" pitchFamily="2" charset="2"/>
              <a:buChar char="n"/>
              <a:tabLst/>
              <a:defRPr/>
            </a:pP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input</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image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image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we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want</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to</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transform</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a:t>
            </a:r>
          </a:p>
          <a:p>
            <a:pPr marL="342900" marR="0" lvl="0" indent="-342900" algn="just" defTabSz="914400" rtl="0" eaLnBrk="0" fontAlgn="base" latinLnBrk="0" hangingPunct="0">
              <a:lnSpc>
                <a:spcPct val="100000"/>
              </a:lnSpc>
              <a:spcBef>
                <a:spcPct val="20000"/>
              </a:spcBef>
              <a:spcAft>
                <a:spcPct val="0"/>
              </a:spcAft>
              <a:buClr>
                <a:srgbClr val="3366CC"/>
              </a:buClr>
              <a:buSzPct val="65000"/>
              <a:buFont typeface="Wingdings" pitchFamily="2" charset="2"/>
              <a:buChar char="n"/>
              <a:tabLst/>
              <a:defRPr/>
            </a:pP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ouput</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reference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image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image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on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which</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we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want</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to</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register</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the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input</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a:t>
            </a:r>
          </a:p>
          <a:p>
            <a:pPr marL="342900" marR="0" lvl="0" indent="-342900" algn="just" defTabSz="914400" rtl="0" eaLnBrk="0" fontAlgn="base" latinLnBrk="0" hangingPunct="0">
              <a:lnSpc>
                <a:spcPct val="100000"/>
              </a:lnSpc>
              <a:spcBef>
                <a:spcPct val="20000"/>
              </a:spcBef>
              <a:spcAft>
                <a:spcPct val="0"/>
              </a:spcAft>
              <a:buClr>
                <a:srgbClr val="3366CC"/>
              </a:buClr>
              <a:buSzPct val="65000"/>
              <a:buFont typeface="Wingdings" pitchFamily="2" charset="2"/>
              <a:buChar char="n"/>
              <a:tabLst/>
              <a:defRPr/>
            </a:pP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Example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Transformation</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equations</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for</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input</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1" u="none" strike="noStrike" kern="1200" cap="none" spc="0" normalizeH="0" baseline="0" noProof="0" dirty="0">
                <a:ln>
                  <a:noFill/>
                </a:ln>
                <a:solidFill>
                  <a:srgbClr val="003399"/>
                </a:solidFill>
                <a:effectLst/>
                <a:uLnTx/>
                <a:uFillTx/>
                <a:latin typeface="Arial"/>
                <a:ea typeface="+mn-ea"/>
                <a:cs typeface="+mn-cs"/>
              </a:rPr>
              <a:t>(x, y)</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and</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a:ln>
                  <a:noFill/>
                </a:ln>
                <a:solidFill>
                  <a:srgbClr val="003399"/>
                </a:solidFill>
                <a:effectLst/>
                <a:uLnTx/>
                <a:uFillTx/>
                <a:latin typeface="Arial"/>
                <a:ea typeface="+mn-ea"/>
                <a:cs typeface="+mn-cs"/>
              </a:rPr>
              <a:t>reference</a:t>
            </a:r>
            <a:r>
              <a:rPr kumimoji="0" lang="tr-TR" altLang="tr-TR" sz="2800" b="0" i="0" u="none" strike="noStrike" kern="1200" cap="none" spc="0" normalizeH="0" baseline="0" noProof="0" dirty="0">
                <a:ln>
                  <a:noFill/>
                </a:ln>
                <a:solidFill>
                  <a:srgbClr val="003399"/>
                </a:solidFill>
                <a:effectLst/>
                <a:uLnTx/>
                <a:uFillTx/>
                <a:latin typeface="Arial"/>
                <a:ea typeface="+mn-ea"/>
                <a:cs typeface="+mn-cs"/>
              </a:rPr>
              <a:t> </a:t>
            </a:r>
            <a:r>
              <a:rPr kumimoji="0" lang="tr-TR" altLang="tr-TR" sz="2800" b="0" i="1" u="none" strike="noStrike" kern="1200" cap="none" spc="0" normalizeH="0" baseline="0" noProof="0" dirty="0">
                <a:ln>
                  <a:noFill/>
                </a:ln>
                <a:solidFill>
                  <a:srgbClr val="003399"/>
                </a:solidFill>
                <a:effectLst/>
                <a:uLnTx/>
                <a:uFillTx/>
                <a:latin typeface="Arial"/>
                <a:ea typeface="+mn-ea"/>
                <a:cs typeface="+mn-cs"/>
              </a:rPr>
              <a:t>(v, </a:t>
            </a:r>
            <a:r>
              <a:rPr kumimoji="0" lang="tr-TR" altLang="tr-TR" sz="2800" b="0" i="1" u="none" strike="noStrike" kern="1200" cap="none" spc="0" normalizeH="0" baseline="0" noProof="0" dirty="0" smtClean="0">
                <a:ln>
                  <a:noFill/>
                </a:ln>
                <a:solidFill>
                  <a:srgbClr val="003399"/>
                </a:solidFill>
                <a:effectLst/>
                <a:uLnTx/>
                <a:uFillTx/>
                <a:latin typeface="Arial"/>
                <a:ea typeface="+mn-ea"/>
                <a:cs typeface="+mn-cs"/>
              </a:rPr>
              <a:t>w)</a:t>
            </a:r>
            <a:r>
              <a:rPr kumimoji="0" lang="tr-TR" altLang="tr-TR" sz="2800" b="0" i="0" u="none" strike="noStrike" kern="1200" cap="none" spc="0" normalizeH="0" baseline="0" noProof="0" dirty="0" smtClean="0">
                <a:ln>
                  <a:noFill/>
                </a:ln>
                <a:solidFill>
                  <a:srgbClr val="003399"/>
                </a:solidFill>
                <a:effectLst/>
                <a:uLnTx/>
                <a:uFillTx/>
                <a:latin typeface="Arial"/>
                <a:ea typeface="+mn-ea"/>
                <a:cs typeface="+mn-cs"/>
              </a:rPr>
              <a:t> </a:t>
            </a:r>
            <a:r>
              <a:rPr kumimoji="0" lang="tr-TR" altLang="tr-TR" sz="2800" b="0" i="0" u="none" strike="noStrike" kern="1200" cap="none" spc="0" normalizeH="0" baseline="0" noProof="0" dirty="0" err="1" smtClean="0">
                <a:ln>
                  <a:noFill/>
                </a:ln>
                <a:solidFill>
                  <a:srgbClr val="003399"/>
                </a:solidFill>
                <a:effectLst/>
                <a:uLnTx/>
                <a:uFillTx/>
                <a:latin typeface="Arial"/>
                <a:ea typeface="+mn-ea"/>
                <a:cs typeface="+mn-cs"/>
              </a:rPr>
              <a:t>images</a:t>
            </a:r>
            <a:endParaRPr kumimoji="0" lang="tr-TR" altLang="tr-TR" sz="2800" b="0"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tr-TR" altLang="tr-TR" sz="18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tr-TR" altLang="tr-TR" sz="18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tr-TR" altLang="tr-TR" sz="1800" b="0" i="0" u="none" strike="noStrike" kern="1200" cap="none" spc="0" normalizeH="0" baseline="0" noProof="0" dirty="0">
              <a:ln>
                <a:noFill/>
              </a:ln>
              <a:solidFill>
                <a:srgbClr val="CCCCFF"/>
              </a:solidFill>
              <a:effectLst/>
              <a:uLnTx/>
              <a:uFillTx/>
              <a:latin typeface="Tahoma" panose="020B0604030504040204" pitchFamily="34" charset="0"/>
              <a:ea typeface="+mn-ea"/>
              <a:cs typeface="+mn-cs"/>
            </a:endParaRPr>
          </a:p>
        </p:txBody>
      </p:sp>
      <p:graphicFrame>
        <p:nvGraphicFramePr>
          <p:cNvPr id="13314" name="Object 9"/>
          <p:cNvGraphicFramePr>
            <a:graphicFrameLocks noGrp="1" noChangeAspect="1"/>
          </p:cNvGraphicFramePr>
          <p:nvPr>
            <p:ph sz="half" idx="2"/>
            <p:extLst/>
          </p:nvPr>
        </p:nvGraphicFramePr>
        <p:xfrm>
          <a:off x="1381918" y="5397471"/>
          <a:ext cx="3665538" cy="1081087"/>
        </p:xfrm>
        <a:graphic>
          <a:graphicData uri="http://schemas.openxmlformats.org/presentationml/2006/ole">
            <mc:AlternateContent xmlns:mc="http://schemas.openxmlformats.org/markup-compatibility/2006">
              <mc:Choice xmlns:v="urn:schemas-microsoft-com:vml" Requires="v">
                <p:oleObj spid="_x0000_s10245" name="Equation" r:id="rId4" imgW="1549080" imgH="457200" progId="Equation.3">
                  <p:embed/>
                </p:oleObj>
              </mc:Choice>
              <mc:Fallback>
                <p:oleObj name="Equation" r:id="rId4" imgW="1549080" imgH="457200" progId="Equation.3">
                  <p:embed/>
                  <p:pic>
                    <p:nvPicPr>
                      <p:cNvPr id="13314"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1918" y="5397471"/>
                        <a:ext cx="3665538" cy="1081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Fußzeilenplatzhalter 1"/>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Lecture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#2  </a:t>
            </a:r>
            <a:r>
              <a:rPr kumimoji="0" lang="tr-TR" sz="1200" b="0" i="0" u="none" strike="noStrike" kern="1200" cap="none" spc="0" normalizeH="0" baseline="0" noProof="0" dirty="0" err="1" smtClean="0">
                <a:ln>
                  <a:noFill/>
                </a:ln>
                <a:solidFill>
                  <a:srgbClr val="6699FF"/>
                </a:solidFill>
                <a:effectLst/>
                <a:uLnTx/>
                <a:uFillTx/>
                <a:latin typeface="Arial" charset="0"/>
                <a:ea typeface="+mn-ea"/>
                <a:cs typeface="+mn-cs"/>
              </a:rPr>
              <a:t>The</a:t>
            </a:r>
            <a:r>
              <a:rPr kumimoji="0" lang="tr-TR" sz="1200" b="0" i="0" u="none" strike="noStrike" kern="1200" cap="none" spc="0" normalizeH="0" baseline="0" noProof="0" dirty="0" smtClean="0">
                <a:ln>
                  <a:noFill/>
                </a:ln>
                <a:solidFill>
                  <a:srgbClr val="6699FF"/>
                </a:solidFill>
                <a:effectLst/>
                <a:uLnTx/>
                <a:uFillTx/>
                <a:latin typeface="Arial" charset="0"/>
                <a:ea typeface="+mn-ea"/>
                <a:cs typeface="+mn-cs"/>
              </a:rPr>
              <a:t> Fundamentals</a:t>
            </a:r>
            <a:endParaRPr kumimoji="0" lang="tr-TR"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3" name="Foliennummernplatzhalter 2"/>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6721DF-DE55-4776-8C75-6F8D85F7B616}" type="slidenum">
              <a:rPr kumimoji="0" lang="tr-TR" altLang="tr-TR"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142</a:t>
            </a:fld>
            <a:endParaRPr kumimoji="0" lang="tr-TR" altLang="tr-TR"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9" name="Grafik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03271716"/>
      </p:ext>
    </p:extLst>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altLang="tr-TR" smtClean="0"/>
              <a:t>Image registration using MATLAB</a:t>
            </a:r>
          </a:p>
        </p:txBody>
      </p:sp>
      <p:pic>
        <p:nvPicPr>
          <p:cNvPr id="378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143000"/>
            <a:ext cx="4724400"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0"/>
          </p:nvPr>
        </p:nvSpPr>
        <p:spPr/>
        <p:txBody>
          <a:bodyPr/>
          <a:lstStyle>
            <a:lvl1pPr>
              <a:defRPr sz="3200">
                <a:solidFill>
                  <a:srgbClr val="B80039"/>
                </a:solidFill>
                <a:latin typeface="Gill Sans MT" panose="020B0502020104020203" pitchFamily="34" charset="0"/>
                <a:ea typeface="MS PGothic" panose="020B0600070205080204" pitchFamily="34" charset="-128"/>
              </a:defRPr>
            </a:lvl1pPr>
            <a:lvl2pPr marL="742950" indent="-285750">
              <a:defRPr sz="3200">
                <a:solidFill>
                  <a:srgbClr val="B80039"/>
                </a:solidFill>
                <a:latin typeface="Gill Sans MT" panose="020B0502020104020203" pitchFamily="34" charset="0"/>
                <a:ea typeface="MS PGothic" panose="020B0600070205080204" pitchFamily="34" charset="-128"/>
              </a:defRPr>
            </a:lvl2pPr>
            <a:lvl3pPr marL="1143000" indent="-228600">
              <a:defRPr sz="3200">
                <a:solidFill>
                  <a:srgbClr val="B80039"/>
                </a:solidFill>
                <a:latin typeface="Gill Sans MT" panose="020B0502020104020203" pitchFamily="34" charset="0"/>
                <a:ea typeface="MS PGothic" panose="020B0600070205080204" pitchFamily="34" charset="-128"/>
              </a:defRPr>
            </a:lvl3pPr>
            <a:lvl4pPr marL="1600200" indent="-228600">
              <a:defRPr sz="3200">
                <a:solidFill>
                  <a:srgbClr val="B80039"/>
                </a:solidFill>
                <a:latin typeface="Gill Sans MT" panose="020B0502020104020203" pitchFamily="34" charset="0"/>
                <a:ea typeface="MS PGothic" panose="020B0600070205080204" pitchFamily="34" charset="-128"/>
              </a:defRPr>
            </a:lvl4pPr>
            <a:lvl5pPr marL="2057400" indent="-228600">
              <a:defRPr sz="3200">
                <a:solidFill>
                  <a:srgbClr val="B80039"/>
                </a:solidFill>
                <a:latin typeface="Gill Sans MT" panose="020B0502020104020203" pitchFamily="34" charset="0"/>
                <a:ea typeface="MS PGothic" panose="020B0600070205080204" pitchFamily="34" charset="-128"/>
              </a:defRPr>
            </a:lvl5pPr>
            <a:lvl6pPr marL="25146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6pPr>
            <a:lvl7pPr marL="29718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7pPr>
            <a:lvl8pPr marL="34290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8pPr>
            <a:lvl9pPr marL="3886200" indent="-228600" eaLnBrk="0" fontAlgn="base" hangingPunct="0">
              <a:spcBef>
                <a:spcPct val="0"/>
              </a:spcBef>
              <a:spcAft>
                <a:spcPct val="0"/>
              </a:spcAft>
              <a:defRPr sz="3200">
                <a:solidFill>
                  <a:srgbClr val="B80039"/>
                </a:solidFill>
                <a:latin typeface="Gill Sans MT" panose="020B0502020104020203"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tr-TR" sz="1200" b="0" i="0" u="none" strike="noStrike" kern="1200" cap="none" spc="0" normalizeH="0" baseline="0" noProof="0" dirty="0">
                <a:ln>
                  <a:noFill/>
                </a:ln>
                <a:solidFill>
                  <a:srgbClr val="6699FF"/>
                </a:solidFill>
                <a:effectLst/>
                <a:uLnTx/>
                <a:uFillTx/>
                <a:latin typeface="Arial" charset="0"/>
                <a:ea typeface="MS PGothic" panose="020B0600070205080204" pitchFamily="34" charset="-128"/>
                <a:cs typeface="+mn-cs"/>
              </a:rPr>
              <a:t>Lecture #2  The Fundamentals</a:t>
            </a:r>
          </a:p>
        </p:txBody>
      </p:sp>
      <p:sp>
        <p:nvSpPr>
          <p:cNvPr id="3" name="Foliennummernplatzhalter 2"/>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72AF41-90C3-472C-B1CF-A43BF454D5D7}" type="slidenum">
              <a:rPr kumimoji="0" lang="en-US" altLang="en-US" sz="1200" b="0" i="0" u="none" strike="noStrike" kern="1200" cap="none" spc="0" normalizeH="0" baseline="0" noProof="0" smtClean="0">
                <a:ln>
                  <a:noFill/>
                </a:ln>
                <a:solidFill>
                  <a:srgbClr val="6699FF"/>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143</a:t>
            </a:fld>
            <a:endParaRPr kumimoji="0" lang="en-US" altLang="en-US" sz="1200" b="0" i="0" u="none" strike="noStrike" kern="1200" cap="none" spc="0" normalizeH="0" baseline="0" noProof="0">
              <a:ln>
                <a:noFill/>
              </a:ln>
              <a:solidFill>
                <a:srgbClr val="6699FF"/>
              </a:solidFill>
              <a:effectLst/>
              <a:uLnTx/>
              <a:uFillTx/>
              <a:latin typeface="Arial" charset="0"/>
              <a:ea typeface="+mn-ea"/>
              <a:cs typeface="+mn-cs"/>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47017470"/>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ußzeilenplatzhalter 3"/>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altLang="en-US" sz="1200" b="0" i="0" u="none" strike="noStrike" kern="1200" cap="none" spc="0" normalizeH="0" baseline="0" noProof="0" dirty="0" err="1">
                <a:ln>
                  <a:noFill/>
                </a:ln>
                <a:solidFill>
                  <a:srgbClr val="6699FF"/>
                </a:solidFill>
                <a:effectLst/>
                <a:uLnTx/>
                <a:uFillTx/>
                <a:latin typeface="Arial" charset="0"/>
                <a:ea typeface="+mn-ea"/>
                <a:cs typeface="+mn-cs"/>
              </a:rPr>
              <a:t>Lecture</a:t>
            </a:r>
            <a:r>
              <a:rPr kumimoji="0" lang="tr-TR" altLang="en-US" sz="1200" b="0" i="0" u="none" strike="noStrike" kern="1200" cap="none" spc="0" normalizeH="0" baseline="0" noProof="0" dirty="0">
                <a:ln>
                  <a:noFill/>
                </a:ln>
                <a:solidFill>
                  <a:srgbClr val="6699FF"/>
                </a:solidFill>
                <a:effectLst/>
                <a:uLnTx/>
                <a:uFillTx/>
                <a:latin typeface="Arial" charset="0"/>
                <a:ea typeface="+mn-ea"/>
                <a:cs typeface="+mn-cs"/>
              </a:rPr>
              <a:t> #2  </a:t>
            </a:r>
            <a:r>
              <a:rPr kumimoji="0" lang="tr-TR" altLang="en-US" sz="1200" b="0" i="0" u="none" strike="noStrike" kern="1200" cap="none" spc="0" normalizeH="0" baseline="0" noProof="0" dirty="0" err="1">
                <a:ln>
                  <a:noFill/>
                </a:ln>
                <a:solidFill>
                  <a:srgbClr val="6699FF"/>
                </a:solidFill>
                <a:effectLst/>
                <a:uLnTx/>
                <a:uFillTx/>
                <a:latin typeface="Arial" charset="0"/>
                <a:ea typeface="+mn-ea"/>
                <a:cs typeface="+mn-cs"/>
              </a:rPr>
              <a:t>The</a:t>
            </a:r>
            <a:r>
              <a:rPr kumimoji="0" lang="tr-TR" altLang="en-US" sz="1200" b="0" i="0" u="none" strike="noStrike" kern="1200" cap="none" spc="0" normalizeH="0" baseline="0" noProof="0" dirty="0">
                <a:ln>
                  <a:noFill/>
                </a:ln>
                <a:solidFill>
                  <a:srgbClr val="6699FF"/>
                </a:solidFill>
                <a:effectLst/>
                <a:uLnTx/>
                <a:uFillTx/>
                <a:latin typeface="Arial" charset="0"/>
                <a:ea typeface="+mn-ea"/>
                <a:cs typeface="+mn-cs"/>
              </a:rPr>
              <a:t>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73731" name="Foliennummernplatzhalter 4"/>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E45FE8C-C4EE-424B-8228-67503E776402}" type="slidenum">
              <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144</a:t>
            </a:fld>
            <a:endPar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endParaRPr>
          </a:p>
        </p:txBody>
      </p:sp>
      <p:sp>
        <p:nvSpPr>
          <p:cNvPr id="73732" name="Rectangle 2"/>
          <p:cNvSpPr>
            <a:spLocks noGrp="1" noChangeArrowheads="1"/>
          </p:cNvSpPr>
          <p:nvPr>
            <p:ph type="title"/>
          </p:nvPr>
        </p:nvSpPr>
        <p:spPr/>
        <p:txBody>
          <a:bodyPr/>
          <a:lstStyle/>
          <a:p>
            <a:pPr eaLnBrk="1" hangingPunct="1"/>
            <a:r>
              <a:rPr lang="en-US" dirty="0" smtClean="0"/>
              <a:t>Summary</a:t>
            </a:r>
          </a:p>
        </p:txBody>
      </p:sp>
      <p:sp>
        <p:nvSpPr>
          <p:cNvPr id="73733" name="Rectangle 3"/>
          <p:cNvSpPr>
            <a:spLocks noGrp="1" noChangeArrowheads="1"/>
          </p:cNvSpPr>
          <p:nvPr>
            <p:ph type="body" idx="1"/>
          </p:nvPr>
        </p:nvSpPr>
        <p:spPr>
          <a:extLst>
            <a:ext uri="{909E8E84-426E-40DD-AFC4-6F175D3DCCD1}">
              <a14:hiddenFill xmlns:a14="http://schemas.microsoft.com/office/drawing/2010/main">
                <a:solidFill>
                  <a:srgbClr val="FF0000"/>
                </a:solidFill>
              </a14:hiddenFill>
            </a:ext>
          </a:extLst>
        </p:spPr>
        <p:txBody>
          <a:bodyPr/>
          <a:lstStyle/>
          <a:p>
            <a:pPr eaLnBrk="1" hangingPunct="1"/>
            <a:r>
              <a:rPr lang="en-US" dirty="0" smtClean="0"/>
              <a:t>You should now </a:t>
            </a:r>
            <a:r>
              <a:rPr lang="tr-TR" dirty="0" err="1" smtClean="0"/>
              <a:t>know</a:t>
            </a:r>
            <a:endParaRPr lang="en-US" dirty="0" smtClean="0"/>
          </a:p>
          <a:p>
            <a:pPr lvl="1" algn="just" eaLnBrk="1" hangingPunct="1"/>
            <a:r>
              <a:rPr lang="tr-TR" dirty="0" err="1" smtClean="0"/>
              <a:t>The</a:t>
            </a:r>
            <a:r>
              <a:rPr lang="tr-TR" dirty="0" smtClean="0"/>
              <a:t> </a:t>
            </a:r>
            <a:r>
              <a:rPr lang="tr-TR" dirty="0" err="1" smtClean="0"/>
              <a:t>structure</a:t>
            </a:r>
            <a:r>
              <a:rPr lang="tr-TR" dirty="0" smtClean="0"/>
              <a:t> </a:t>
            </a:r>
            <a:r>
              <a:rPr lang="tr-TR" dirty="0" err="1" smtClean="0"/>
              <a:t>and</a:t>
            </a:r>
            <a:r>
              <a:rPr lang="tr-TR" dirty="0" smtClean="0"/>
              <a:t> </a:t>
            </a:r>
            <a:r>
              <a:rPr lang="tr-TR" dirty="0" err="1" smtClean="0"/>
              <a:t>function</a:t>
            </a:r>
            <a:r>
              <a:rPr lang="tr-TR" dirty="0" smtClean="0"/>
              <a:t>  of HVS</a:t>
            </a:r>
            <a:endParaRPr lang="en-US" dirty="0" smtClean="0"/>
          </a:p>
          <a:p>
            <a:pPr lvl="1" algn="just" eaLnBrk="1" hangingPunct="1"/>
            <a:r>
              <a:rPr lang="tr-TR" dirty="0" err="1" smtClean="0"/>
              <a:t>The</a:t>
            </a:r>
            <a:r>
              <a:rPr lang="tr-TR" dirty="0" smtClean="0"/>
              <a:t> </a:t>
            </a:r>
            <a:r>
              <a:rPr lang="tr-TR" dirty="0" err="1" smtClean="0"/>
              <a:t>electromagnetic</a:t>
            </a:r>
            <a:r>
              <a:rPr lang="tr-TR" dirty="0" smtClean="0"/>
              <a:t> </a:t>
            </a:r>
            <a:r>
              <a:rPr lang="tr-TR" dirty="0" err="1" smtClean="0"/>
              <a:t>spectrum</a:t>
            </a:r>
            <a:r>
              <a:rPr lang="tr-TR" dirty="0" smtClean="0"/>
              <a:t> </a:t>
            </a:r>
            <a:r>
              <a:rPr lang="tr-TR" dirty="0" err="1" smtClean="0"/>
              <a:t>and</a:t>
            </a:r>
            <a:r>
              <a:rPr lang="tr-TR" dirty="0" smtClean="0"/>
              <a:t> how it is </a:t>
            </a:r>
            <a:r>
              <a:rPr lang="tr-TR" dirty="0" err="1" smtClean="0"/>
              <a:t>related</a:t>
            </a:r>
            <a:r>
              <a:rPr lang="tr-TR" dirty="0" smtClean="0"/>
              <a:t> </a:t>
            </a:r>
            <a:r>
              <a:rPr lang="tr-TR" dirty="0" err="1" smtClean="0"/>
              <a:t>to</a:t>
            </a:r>
            <a:r>
              <a:rPr lang="tr-TR" dirty="0" smtClean="0"/>
              <a:t> IP</a:t>
            </a:r>
            <a:endParaRPr lang="en-US" dirty="0" smtClean="0"/>
          </a:p>
          <a:p>
            <a:pPr lvl="1" algn="just" eaLnBrk="1" hangingPunct="1"/>
            <a:r>
              <a:rPr lang="tr-TR" dirty="0" smtClean="0"/>
              <a:t>How </a:t>
            </a:r>
            <a:r>
              <a:rPr lang="tr-TR" dirty="0" err="1" smtClean="0"/>
              <a:t>digital</a:t>
            </a:r>
            <a:r>
              <a:rPr lang="tr-TR" dirty="0" smtClean="0"/>
              <a:t> </a:t>
            </a:r>
            <a:r>
              <a:rPr lang="tr-TR" dirty="0" err="1" smtClean="0"/>
              <a:t>images</a:t>
            </a:r>
            <a:r>
              <a:rPr lang="tr-TR" dirty="0" smtClean="0"/>
              <a:t> </a:t>
            </a:r>
            <a:r>
              <a:rPr lang="tr-TR" dirty="0" err="1" smtClean="0"/>
              <a:t>are</a:t>
            </a:r>
            <a:r>
              <a:rPr lang="tr-TR" dirty="0" smtClean="0"/>
              <a:t> </a:t>
            </a:r>
            <a:r>
              <a:rPr lang="tr-TR" dirty="0" err="1" smtClean="0"/>
              <a:t>represented</a:t>
            </a:r>
            <a:r>
              <a:rPr lang="tr-TR" dirty="0" smtClean="0"/>
              <a:t> </a:t>
            </a:r>
            <a:r>
              <a:rPr lang="tr-TR" dirty="0" err="1" smtClean="0"/>
              <a:t>and</a:t>
            </a:r>
            <a:r>
              <a:rPr lang="tr-TR" dirty="0" smtClean="0"/>
              <a:t> </a:t>
            </a:r>
            <a:r>
              <a:rPr lang="tr-TR" dirty="0" err="1" smtClean="0"/>
              <a:t>stored</a:t>
            </a:r>
            <a:r>
              <a:rPr lang="tr-TR" dirty="0" smtClean="0"/>
              <a:t> in </a:t>
            </a:r>
            <a:r>
              <a:rPr lang="tr-TR" dirty="0" err="1" smtClean="0"/>
              <a:t>memory</a:t>
            </a:r>
            <a:endParaRPr lang="en-US" dirty="0" smtClean="0"/>
          </a:p>
          <a:p>
            <a:pPr lvl="1" algn="just" eaLnBrk="1" hangingPunct="1"/>
            <a:r>
              <a:rPr lang="en-US" dirty="0" smtClean="0"/>
              <a:t>The </a:t>
            </a:r>
            <a:r>
              <a:rPr lang="tr-TR" dirty="0" smtClean="0"/>
              <a:t>main </a:t>
            </a:r>
            <a:r>
              <a:rPr lang="tr-TR" dirty="0" err="1" smtClean="0"/>
              <a:t>types</a:t>
            </a:r>
            <a:r>
              <a:rPr lang="tr-TR" dirty="0" smtClean="0"/>
              <a:t> of </a:t>
            </a:r>
            <a:r>
              <a:rPr lang="tr-TR" dirty="0" err="1" smtClean="0"/>
              <a:t>digital</a:t>
            </a:r>
            <a:r>
              <a:rPr lang="tr-TR" dirty="0" smtClean="0"/>
              <a:t> </a:t>
            </a:r>
            <a:r>
              <a:rPr lang="tr-TR" dirty="0" err="1" smtClean="0"/>
              <a:t>image</a:t>
            </a:r>
            <a:r>
              <a:rPr lang="tr-TR" dirty="0" smtClean="0"/>
              <a:t> </a:t>
            </a:r>
            <a:r>
              <a:rPr lang="tr-TR" dirty="0" err="1" smtClean="0"/>
              <a:t>representations</a:t>
            </a:r>
            <a:endParaRPr lang="tr-TR" dirty="0" smtClean="0"/>
          </a:p>
          <a:p>
            <a:pPr lvl="1" algn="just" eaLnBrk="1" hangingPunct="1"/>
            <a:r>
              <a:rPr lang="tr-TR" dirty="0" smtClean="0"/>
              <a:t>How </a:t>
            </a:r>
            <a:r>
              <a:rPr lang="tr-TR" dirty="0" err="1" smtClean="0"/>
              <a:t>to</a:t>
            </a:r>
            <a:r>
              <a:rPr lang="tr-TR" dirty="0" smtClean="0"/>
              <a:t> </a:t>
            </a:r>
            <a:r>
              <a:rPr lang="tr-TR" dirty="0" err="1" smtClean="0"/>
              <a:t>design</a:t>
            </a:r>
            <a:r>
              <a:rPr lang="tr-TR" dirty="0" smtClean="0"/>
              <a:t> an </a:t>
            </a:r>
            <a:r>
              <a:rPr lang="tr-TR" dirty="0" err="1" smtClean="0"/>
              <a:t>image</a:t>
            </a:r>
            <a:r>
              <a:rPr lang="tr-TR" dirty="0" smtClean="0"/>
              <a:t> </a:t>
            </a:r>
            <a:r>
              <a:rPr lang="tr-TR" dirty="0" err="1" smtClean="0"/>
              <a:t>acquisition</a:t>
            </a:r>
            <a:r>
              <a:rPr lang="tr-TR" dirty="0" smtClean="0"/>
              <a:t> </a:t>
            </a:r>
            <a:r>
              <a:rPr lang="tr-TR" dirty="0" err="1" smtClean="0"/>
              <a:t>system</a:t>
            </a:r>
            <a:endParaRPr lang="tr-TR" dirty="0" smtClean="0"/>
          </a:p>
          <a:p>
            <a:pPr lvl="1" algn="just" eaLnBrk="1" hangingPunct="1"/>
            <a:r>
              <a:rPr lang="tr-TR" dirty="0" smtClean="0"/>
              <a:t>How </a:t>
            </a:r>
            <a:r>
              <a:rPr lang="tr-TR" dirty="0" err="1" smtClean="0"/>
              <a:t>image</a:t>
            </a:r>
            <a:r>
              <a:rPr lang="tr-TR" dirty="0" smtClean="0"/>
              <a:t> </a:t>
            </a:r>
            <a:r>
              <a:rPr lang="tr-TR" dirty="0" err="1" smtClean="0"/>
              <a:t>sensors</a:t>
            </a:r>
            <a:r>
              <a:rPr lang="tr-TR" dirty="0" smtClean="0"/>
              <a:t> </a:t>
            </a:r>
            <a:r>
              <a:rPr lang="tr-TR" dirty="0" err="1" smtClean="0"/>
              <a:t>work</a:t>
            </a:r>
            <a:endParaRPr lang="en-US" dirty="0" smtClean="0"/>
          </a:p>
          <a:p>
            <a:pPr lvl="1" eaLnBrk="1" hangingPunct="1"/>
            <a:endParaRPr lang="en-US" dirty="0" smtClean="0"/>
          </a:p>
          <a:p>
            <a:pPr lvl="1" eaLnBrk="1" hangingPunct="1"/>
            <a:endParaRPr lang="en-US" dirty="0" smtClean="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78745838"/>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Fußzeilenplatzhalter 3"/>
          <p:cNvSpPr>
            <a:spLocks noGrp="1"/>
          </p:cNvSpPr>
          <p:nvPr>
            <p:ph type="ftr" sz="quarter" idx="10"/>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altLang="en-US" sz="1200" b="0" i="0" u="none" strike="noStrike" kern="1200" cap="none" spc="0" normalizeH="0" baseline="0" noProof="0" dirty="0" err="1">
                <a:ln>
                  <a:noFill/>
                </a:ln>
                <a:solidFill>
                  <a:srgbClr val="6699FF"/>
                </a:solidFill>
                <a:effectLst/>
                <a:uLnTx/>
                <a:uFillTx/>
                <a:latin typeface="Arial" charset="0"/>
                <a:ea typeface="+mn-ea"/>
                <a:cs typeface="+mn-cs"/>
              </a:rPr>
              <a:t>Lecture</a:t>
            </a:r>
            <a:r>
              <a:rPr kumimoji="0" lang="tr-TR" altLang="en-US" sz="1200" b="0" i="0" u="none" strike="noStrike" kern="1200" cap="none" spc="0" normalizeH="0" baseline="0" noProof="0" dirty="0">
                <a:ln>
                  <a:noFill/>
                </a:ln>
                <a:solidFill>
                  <a:srgbClr val="6699FF"/>
                </a:solidFill>
                <a:effectLst/>
                <a:uLnTx/>
                <a:uFillTx/>
                <a:latin typeface="Arial" charset="0"/>
                <a:ea typeface="+mn-ea"/>
                <a:cs typeface="+mn-cs"/>
              </a:rPr>
              <a:t> #2  </a:t>
            </a:r>
            <a:r>
              <a:rPr kumimoji="0" lang="tr-TR" altLang="en-US" sz="1200" b="0" i="0" u="none" strike="noStrike" kern="1200" cap="none" spc="0" normalizeH="0" baseline="0" noProof="0" dirty="0" err="1">
                <a:ln>
                  <a:noFill/>
                </a:ln>
                <a:solidFill>
                  <a:srgbClr val="6699FF"/>
                </a:solidFill>
                <a:effectLst/>
                <a:uLnTx/>
                <a:uFillTx/>
                <a:latin typeface="Arial" charset="0"/>
                <a:ea typeface="+mn-ea"/>
                <a:cs typeface="+mn-cs"/>
              </a:rPr>
              <a:t>The</a:t>
            </a:r>
            <a:r>
              <a:rPr kumimoji="0" lang="tr-TR" altLang="en-US" sz="1200" b="0" i="0" u="none" strike="noStrike" kern="1200" cap="none" spc="0" normalizeH="0" baseline="0" noProof="0" dirty="0">
                <a:ln>
                  <a:noFill/>
                </a:ln>
                <a:solidFill>
                  <a:srgbClr val="6699FF"/>
                </a:solidFill>
                <a:effectLst/>
                <a:uLnTx/>
                <a:uFillTx/>
                <a:latin typeface="Arial" charset="0"/>
                <a:ea typeface="+mn-ea"/>
                <a:cs typeface="+mn-cs"/>
              </a:rPr>
              <a:t> Fundamentals</a:t>
            </a:r>
            <a:endParaRPr kumimoji="0" lang="en-US" altLang="en-US" sz="1200" b="0" i="0" u="none" strike="noStrike" kern="1200" cap="none" spc="0" normalizeH="0" baseline="0" noProof="0" dirty="0">
              <a:ln>
                <a:noFill/>
              </a:ln>
              <a:solidFill>
                <a:srgbClr val="6699FF"/>
              </a:solidFill>
              <a:effectLst/>
              <a:uLnTx/>
              <a:uFillTx/>
              <a:latin typeface="Arial" charset="0"/>
              <a:ea typeface="+mn-ea"/>
              <a:cs typeface="+mn-cs"/>
            </a:endParaRPr>
          </a:p>
        </p:txBody>
      </p:sp>
      <p:sp>
        <p:nvSpPr>
          <p:cNvPr id="73731" name="Foliennummernplatzhalter 4"/>
          <p:cNvSpPr>
            <a:spLocks noGrp="1"/>
          </p:cNvSpPr>
          <p:nvPr>
            <p:ph type="sldNum" sz="quarter" idx="11"/>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E45FE8C-C4EE-424B-8228-67503E776402}" type="slidenum">
              <a:rPr kumimoji="0" lang="en-US" altLang="en-US" sz="1200" b="0" i="0" u="none" strike="noStrike" kern="1200" cap="none" spc="0" normalizeH="0" baseline="0" noProof="0">
                <a:ln>
                  <a:noFill/>
                </a:ln>
                <a:solidFill>
                  <a:srgbClr val="6699FF"/>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145</a:t>
            </a:fld>
            <a:endParaRPr kumimoji="0" lang="en-US" altLang="en-US" sz="1200" b="0" i="0" u="none" strike="noStrike" kern="1200" cap="none" spc="0" normalizeH="0" baseline="0" noProof="0" dirty="0">
              <a:ln>
                <a:noFill/>
              </a:ln>
              <a:solidFill>
                <a:srgbClr val="6699FF"/>
              </a:solidFill>
              <a:effectLst/>
              <a:uLnTx/>
              <a:uFillTx/>
              <a:latin typeface="Arial" panose="020B0604020202020204" pitchFamily="34" charset="0"/>
              <a:ea typeface="+mn-ea"/>
              <a:cs typeface="+mn-cs"/>
            </a:endParaRPr>
          </a:p>
        </p:txBody>
      </p:sp>
      <p:sp>
        <p:nvSpPr>
          <p:cNvPr id="73732" name="Rectangle 2"/>
          <p:cNvSpPr>
            <a:spLocks noGrp="1" noChangeArrowheads="1"/>
          </p:cNvSpPr>
          <p:nvPr>
            <p:ph type="title"/>
          </p:nvPr>
        </p:nvSpPr>
        <p:spPr/>
        <p:txBody>
          <a:bodyPr/>
          <a:lstStyle/>
          <a:p>
            <a:pPr eaLnBrk="1" hangingPunct="1"/>
            <a:r>
              <a:rPr lang="en-US" dirty="0" smtClean="0"/>
              <a:t>Summary</a:t>
            </a:r>
            <a:r>
              <a:rPr lang="tr-TR" dirty="0" smtClean="0"/>
              <a:t> (</a:t>
            </a:r>
            <a:r>
              <a:rPr lang="tr-TR" dirty="0" err="1" smtClean="0"/>
              <a:t>cont</a:t>
            </a:r>
            <a:r>
              <a:rPr lang="tr-TR" dirty="0" smtClean="0"/>
              <a:t>.)</a:t>
            </a:r>
            <a:endParaRPr lang="en-US" dirty="0" smtClean="0"/>
          </a:p>
        </p:txBody>
      </p:sp>
      <p:sp>
        <p:nvSpPr>
          <p:cNvPr id="73733" name="Rectangle 3"/>
          <p:cNvSpPr>
            <a:spLocks noGrp="1" noChangeArrowheads="1"/>
          </p:cNvSpPr>
          <p:nvPr>
            <p:ph type="body" idx="1"/>
          </p:nvPr>
        </p:nvSpPr>
        <p:spPr>
          <a:extLst>
            <a:ext uri="{909E8E84-426E-40DD-AFC4-6F175D3DCCD1}">
              <a14:hiddenFill xmlns:a14="http://schemas.microsoft.com/office/drawing/2010/main">
                <a:solidFill>
                  <a:srgbClr val="FF0000"/>
                </a:solidFill>
              </a14:hiddenFill>
            </a:ext>
          </a:extLst>
        </p:spPr>
        <p:txBody>
          <a:bodyPr/>
          <a:lstStyle/>
          <a:p>
            <a:pPr eaLnBrk="1" hangingPunct="1"/>
            <a:r>
              <a:rPr lang="en-US" dirty="0" smtClean="0"/>
              <a:t>You should now </a:t>
            </a:r>
            <a:r>
              <a:rPr lang="tr-TR" dirty="0" err="1" smtClean="0"/>
              <a:t>know</a:t>
            </a:r>
            <a:endParaRPr lang="en-US" dirty="0" smtClean="0"/>
          </a:p>
          <a:p>
            <a:pPr lvl="1" algn="just" eaLnBrk="1" hangingPunct="1"/>
            <a:r>
              <a:rPr lang="tr-TR" dirty="0" smtClean="0"/>
              <a:t>How </a:t>
            </a:r>
            <a:r>
              <a:rPr lang="tr-TR" dirty="0" err="1" smtClean="0"/>
              <a:t>images</a:t>
            </a:r>
            <a:r>
              <a:rPr lang="tr-TR" dirty="0" smtClean="0"/>
              <a:t> </a:t>
            </a:r>
            <a:r>
              <a:rPr lang="tr-TR" dirty="0" err="1" smtClean="0"/>
              <a:t>are</a:t>
            </a:r>
            <a:r>
              <a:rPr lang="tr-TR" dirty="0" smtClean="0"/>
              <a:t> </a:t>
            </a:r>
            <a:r>
              <a:rPr lang="tr-TR" dirty="0" err="1" smtClean="0"/>
              <a:t>digitized</a:t>
            </a:r>
            <a:endParaRPr lang="en-US" dirty="0" smtClean="0"/>
          </a:p>
          <a:p>
            <a:pPr lvl="1" algn="just" eaLnBrk="1" hangingPunct="1"/>
            <a:r>
              <a:rPr lang="tr-TR" dirty="0" err="1" smtClean="0"/>
              <a:t>What</a:t>
            </a:r>
            <a:r>
              <a:rPr lang="tr-TR" dirty="0" smtClean="0"/>
              <a:t> </a:t>
            </a:r>
            <a:r>
              <a:rPr lang="tr-TR" dirty="0" err="1" smtClean="0"/>
              <a:t>sampling</a:t>
            </a:r>
            <a:r>
              <a:rPr lang="tr-TR" dirty="0" smtClean="0"/>
              <a:t> </a:t>
            </a:r>
            <a:r>
              <a:rPr lang="tr-TR" dirty="0" err="1" smtClean="0"/>
              <a:t>and</a:t>
            </a:r>
            <a:r>
              <a:rPr lang="tr-TR" dirty="0" smtClean="0"/>
              <a:t> </a:t>
            </a:r>
            <a:r>
              <a:rPr lang="tr-TR" dirty="0" err="1" smtClean="0"/>
              <a:t>quantization</a:t>
            </a:r>
            <a:r>
              <a:rPr lang="tr-TR" dirty="0" smtClean="0"/>
              <a:t> is</a:t>
            </a:r>
            <a:endParaRPr lang="en-US" dirty="0" smtClean="0"/>
          </a:p>
          <a:p>
            <a:pPr lvl="1" algn="just" eaLnBrk="1" hangingPunct="1"/>
            <a:r>
              <a:rPr lang="tr-TR" dirty="0" err="1" smtClean="0"/>
              <a:t>The</a:t>
            </a:r>
            <a:r>
              <a:rPr lang="tr-TR" dirty="0" smtClean="0"/>
              <a:t> popular </a:t>
            </a:r>
            <a:r>
              <a:rPr lang="tr-TR" dirty="0" err="1" smtClean="0"/>
              <a:t>digital</a:t>
            </a:r>
            <a:r>
              <a:rPr lang="tr-TR" dirty="0" smtClean="0"/>
              <a:t> </a:t>
            </a:r>
            <a:r>
              <a:rPr lang="tr-TR" dirty="0" err="1" smtClean="0"/>
              <a:t>image</a:t>
            </a:r>
            <a:r>
              <a:rPr lang="tr-TR" dirty="0" smtClean="0"/>
              <a:t> </a:t>
            </a:r>
            <a:r>
              <a:rPr lang="tr-TR" dirty="0" err="1" smtClean="0"/>
              <a:t>formats</a:t>
            </a:r>
            <a:endParaRPr lang="en-US" dirty="0" smtClean="0"/>
          </a:p>
          <a:p>
            <a:pPr lvl="1" algn="just" eaLnBrk="1" hangingPunct="1"/>
            <a:r>
              <a:rPr lang="en-US" dirty="0" smtClean="0"/>
              <a:t>The </a:t>
            </a:r>
            <a:r>
              <a:rPr lang="tr-TR" dirty="0" smtClean="0"/>
              <a:t>main </a:t>
            </a:r>
            <a:r>
              <a:rPr lang="tr-TR" dirty="0" err="1" smtClean="0"/>
              <a:t>image</a:t>
            </a:r>
            <a:r>
              <a:rPr lang="tr-TR" dirty="0" smtClean="0"/>
              <a:t> </a:t>
            </a:r>
            <a:r>
              <a:rPr lang="tr-TR" dirty="0" err="1" smtClean="0"/>
              <a:t>processing</a:t>
            </a:r>
            <a:r>
              <a:rPr lang="tr-TR" dirty="0" smtClean="0"/>
              <a:t> </a:t>
            </a:r>
            <a:r>
              <a:rPr lang="tr-TR" dirty="0" err="1" smtClean="0"/>
              <a:t>operations</a:t>
            </a:r>
            <a:endParaRPr lang="tr-TR" dirty="0" smtClean="0"/>
          </a:p>
          <a:p>
            <a:pPr lvl="1" algn="just" eaLnBrk="1" hangingPunct="1"/>
            <a:r>
              <a:rPr lang="tr-TR" dirty="0" err="1" smtClean="0"/>
              <a:t>What</a:t>
            </a:r>
            <a:r>
              <a:rPr lang="tr-TR" dirty="0" smtClean="0"/>
              <a:t> </a:t>
            </a:r>
            <a:r>
              <a:rPr lang="tr-TR" dirty="0" err="1" smtClean="0"/>
              <a:t>geometric</a:t>
            </a:r>
            <a:r>
              <a:rPr lang="tr-TR" dirty="0" smtClean="0"/>
              <a:t> </a:t>
            </a:r>
            <a:r>
              <a:rPr lang="tr-TR" dirty="0" err="1" smtClean="0"/>
              <a:t>operations</a:t>
            </a:r>
            <a:r>
              <a:rPr lang="tr-TR" dirty="0" smtClean="0"/>
              <a:t> </a:t>
            </a:r>
            <a:r>
              <a:rPr lang="tr-TR" dirty="0" err="1" smtClean="0"/>
              <a:t>are</a:t>
            </a:r>
            <a:r>
              <a:rPr lang="tr-TR" dirty="0" smtClean="0"/>
              <a:t> </a:t>
            </a:r>
            <a:r>
              <a:rPr lang="tr-TR" dirty="0" err="1" smtClean="0"/>
              <a:t>and</a:t>
            </a:r>
            <a:r>
              <a:rPr lang="tr-TR" dirty="0" smtClean="0"/>
              <a:t> how </a:t>
            </a:r>
            <a:r>
              <a:rPr lang="tr-TR" dirty="0" err="1" smtClean="0"/>
              <a:t>to</a:t>
            </a:r>
            <a:r>
              <a:rPr lang="tr-TR" dirty="0" smtClean="0"/>
              <a:t> </a:t>
            </a:r>
            <a:r>
              <a:rPr lang="tr-TR" dirty="0" err="1" smtClean="0"/>
              <a:t>perform</a:t>
            </a:r>
            <a:r>
              <a:rPr lang="tr-TR" dirty="0" smtClean="0"/>
              <a:t> </a:t>
            </a:r>
            <a:r>
              <a:rPr lang="tr-TR" dirty="0" err="1" smtClean="0"/>
              <a:t>them</a:t>
            </a:r>
            <a:endParaRPr lang="tr-TR" dirty="0" smtClean="0"/>
          </a:p>
          <a:p>
            <a:pPr lvl="1" algn="just" eaLnBrk="1" hangingPunct="1"/>
            <a:r>
              <a:rPr lang="tr-TR" dirty="0" err="1" smtClean="0"/>
              <a:t>What</a:t>
            </a:r>
            <a:r>
              <a:rPr lang="tr-TR" dirty="0" smtClean="0"/>
              <a:t> </a:t>
            </a:r>
            <a:r>
              <a:rPr lang="tr-TR" dirty="0" err="1" smtClean="0"/>
              <a:t>affine</a:t>
            </a:r>
            <a:r>
              <a:rPr lang="tr-TR" dirty="0" smtClean="0"/>
              <a:t> </a:t>
            </a:r>
            <a:r>
              <a:rPr lang="tr-TR" dirty="0" err="1" smtClean="0"/>
              <a:t>transformations</a:t>
            </a:r>
            <a:r>
              <a:rPr lang="tr-TR" dirty="0" smtClean="0"/>
              <a:t> </a:t>
            </a:r>
            <a:r>
              <a:rPr lang="tr-TR" dirty="0" err="1" smtClean="0"/>
              <a:t>are</a:t>
            </a:r>
            <a:r>
              <a:rPr lang="tr-TR" dirty="0" smtClean="0"/>
              <a:t> </a:t>
            </a:r>
            <a:r>
              <a:rPr lang="tr-TR" dirty="0" err="1" smtClean="0"/>
              <a:t>and</a:t>
            </a:r>
            <a:r>
              <a:rPr lang="tr-TR" dirty="0" smtClean="0"/>
              <a:t> how </a:t>
            </a:r>
            <a:r>
              <a:rPr lang="tr-TR" dirty="0" err="1" smtClean="0"/>
              <a:t>to</a:t>
            </a:r>
            <a:r>
              <a:rPr lang="tr-TR" dirty="0" smtClean="0"/>
              <a:t> </a:t>
            </a:r>
            <a:r>
              <a:rPr lang="tr-TR" dirty="0" err="1" smtClean="0"/>
              <a:t>perform</a:t>
            </a:r>
            <a:r>
              <a:rPr lang="tr-TR" dirty="0" smtClean="0"/>
              <a:t> </a:t>
            </a:r>
            <a:r>
              <a:rPr lang="tr-TR" dirty="0" err="1" smtClean="0"/>
              <a:t>them</a:t>
            </a:r>
            <a:endParaRPr lang="en-US" dirty="0" smtClean="0"/>
          </a:p>
          <a:p>
            <a:pPr lvl="1" eaLnBrk="1" hangingPunct="1"/>
            <a:endParaRPr lang="en-US" dirty="0" smtClean="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48888184"/>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Autofit/>
          </a:bodyPr>
          <a:lstStyle/>
          <a:p>
            <a:pPr marL="0" indent="0" algn="ctr">
              <a:spcAft>
                <a:spcPts val="0"/>
              </a:spcAft>
              <a:buNone/>
            </a:pPr>
            <a:r>
              <a:rPr lang="tr-TR" sz="3200" dirty="0">
                <a:solidFill>
                  <a:schemeClr val="dk1"/>
                </a:solidFill>
              </a:rPr>
              <a:t>Intensity transformations and spatial filtering </a:t>
            </a:r>
            <a:endParaRPr lang="de-DE" sz="3200" dirty="0">
              <a:solidFill>
                <a:schemeClr val="dk1"/>
              </a:solidFill>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fontAlgn="base">
              <a:spcBef>
                <a:spcPct val="0"/>
              </a:spcBef>
              <a:spcAft>
                <a:spcPct val="0"/>
              </a:spcAft>
            </a:pPr>
            <a:fld id="{B6F15528-21DE-4FAA-801E-634DDDAF4B2B}" type="slidenum">
              <a:rPr lang="en-US">
                <a:solidFill>
                  <a:srgbClr val="6699FF"/>
                </a:solidFill>
                <a:latin typeface="Arial" panose="020B0604020202020204" pitchFamily="34" charset="0"/>
                <a:cs typeface="+mn-cs"/>
              </a:rPr>
              <a:pPr fontAlgn="base">
                <a:spcBef>
                  <a:spcPct val="0"/>
                </a:spcBef>
                <a:spcAft>
                  <a:spcPct val="0"/>
                </a:spcAft>
              </a:pPr>
              <a:t>146</a:t>
            </a:fld>
            <a:endParaRPr lang="en-US" dirty="0">
              <a:solidFill>
                <a:srgbClr val="6699FF"/>
              </a:solidFill>
              <a:latin typeface="Arial" panose="020B0604020202020204" pitchFamily="34" charset="0"/>
              <a:cs typeface="+mn-cs"/>
            </a:endParaRPr>
          </a:p>
        </p:txBody>
      </p:sp>
      <p:sp>
        <p:nvSpPr>
          <p:cNvPr id="3" name="Fußzeilenplatzhalter 2"/>
          <p:cNvSpPr>
            <a:spLocks noGrp="1"/>
          </p:cNvSpPr>
          <p:nvPr>
            <p:ph type="ftr" sz="quarter" idx="11"/>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algn="ctr" fontAlgn="base">
              <a:spcBef>
                <a:spcPct val="0"/>
              </a:spcBef>
              <a:spcAft>
                <a:spcPct val="0"/>
              </a:spcAft>
            </a:pPr>
            <a:r>
              <a:rPr lang="en-US">
                <a:solidFill>
                  <a:srgbClr val="6699FF"/>
                </a:solidFill>
                <a:latin typeface="Arial" charset="0"/>
                <a:cs typeface="+mn-cs"/>
              </a:rPr>
              <a:t>Lecture #2  The Fundamentals</a:t>
            </a:r>
            <a:endParaRPr lang="en-US" dirty="0">
              <a:solidFill>
                <a:srgbClr val="6699FF"/>
              </a:solidFill>
              <a:latin typeface="Arial" charset="0"/>
              <a:cs typeface="+mn-cs"/>
            </a:endParaRPr>
          </a:p>
        </p:txBody>
      </p:sp>
    </p:spTree>
    <p:extLst>
      <p:ext uri="{BB962C8B-B14F-4D97-AF65-F5344CB8AC3E}">
        <p14:creationId xmlns:p14="http://schemas.microsoft.com/office/powerpoint/2010/main" val="96862921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a:xfrm>
            <a:off x="228600" y="1066800"/>
            <a:ext cx="8763000" cy="5654675"/>
          </a:xfrm>
        </p:spPr>
        <p:txBody>
          <a:bodyPr>
            <a:normAutofit/>
          </a:bodyPr>
          <a:lstStyle/>
          <a:p>
            <a:pPr algn="just">
              <a:spcAft>
                <a:spcPts val="0"/>
              </a:spcAft>
            </a:pPr>
            <a:r>
              <a:rPr lang="en-US" sz="2800" dirty="0"/>
              <a:t>Rafael C. Gonzalez, Richard E. Woods “Digital Image Processing, 4th Ed.”; Pearson, 2018, </a:t>
            </a:r>
            <a:r>
              <a:rPr lang="en-US" sz="2800" dirty="0" smtClean="0"/>
              <a:t>(</a:t>
            </a:r>
            <a:r>
              <a:rPr lang="en-US" sz="2800" dirty="0"/>
              <a:t>DIP)</a:t>
            </a:r>
          </a:p>
          <a:p>
            <a:pPr algn="just">
              <a:spcAft>
                <a:spcPts val="0"/>
              </a:spcAft>
            </a:pPr>
            <a:r>
              <a:rPr lang="en-US" sz="2800" dirty="0" smtClean="0"/>
              <a:t>Rafael </a:t>
            </a:r>
            <a:r>
              <a:rPr lang="en-US" sz="2800" dirty="0"/>
              <a:t>C. Gonzalez, Richard E. Woods, Steven L. </a:t>
            </a:r>
            <a:r>
              <a:rPr lang="en-US" sz="2800" dirty="0" err="1"/>
              <a:t>Eddins</a:t>
            </a:r>
            <a:r>
              <a:rPr lang="en-US" sz="2800" dirty="0"/>
              <a:t> “Digital Image Processing Using MATLAB”; Pearson, 2004, </a:t>
            </a:r>
            <a:r>
              <a:rPr lang="en-US" sz="2800" dirty="0" smtClean="0"/>
              <a:t>(</a:t>
            </a:r>
            <a:r>
              <a:rPr lang="en-US" sz="2800" dirty="0"/>
              <a:t>DIPUM)</a:t>
            </a:r>
          </a:p>
          <a:p>
            <a:pPr algn="just">
              <a:spcAft>
                <a:spcPts val="0"/>
              </a:spcAft>
            </a:pPr>
            <a:r>
              <a:rPr lang="en-US" sz="2800" dirty="0" err="1" smtClean="0"/>
              <a:t>Oge</a:t>
            </a:r>
            <a:r>
              <a:rPr lang="en-US" sz="2800" dirty="0" smtClean="0"/>
              <a:t> </a:t>
            </a:r>
            <a:r>
              <a:rPr lang="en-US" sz="2800" dirty="0"/>
              <a:t>Marques, “Practical Image and Video Processing Using MATLAB”; Wiley, 2011, </a:t>
            </a:r>
            <a:r>
              <a:rPr lang="en-US" sz="2800" dirty="0" smtClean="0"/>
              <a:t>(</a:t>
            </a:r>
            <a:r>
              <a:rPr lang="en-US" sz="2800" dirty="0"/>
              <a:t>PIVPUM</a:t>
            </a:r>
            <a:r>
              <a:rPr lang="en-US" sz="2800" dirty="0" smtClean="0"/>
              <a:t>)</a:t>
            </a:r>
          </a:p>
          <a:p>
            <a:pPr algn="just">
              <a:spcAft>
                <a:spcPts val="0"/>
              </a:spcAft>
            </a:pPr>
            <a:r>
              <a:rPr lang="en-US" sz="2800" dirty="0" smtClean="0"/>
              <a:t>Chris </a:t>
            </a:r>
            <a:r>
              <a:rPr lang="en-US" sz="2800" dirty="0"/>
              <a:t>Solomon, Toby </a:t>
            </a:r>
            <a:r>
              <a:rPr lang="en-US" sz="2800" dirty="0" err="1"/>
              <a:t>Breckon</a:t>
            </a:r>
            <a:r>
              <a:rPr lang="en-US" sz="2800" dirty="0"/>
              <a:t> “Fundamentals of Digital Image Processing: A Practical Approach with Examples in MATLAB”; Wiley, </a:t>
            </a:r>
            <a:r>
              <a:rPr lang="en-US" sz="2800" dirty="0" smtClean="0"/>
              <a:t>2011</a:t>
            </a:r>
            <a:endParaRPr lang="en-US" sz="2800" dirty="0"/>
          </a:p>
        </p:txBody>
      </p:sp>
      <p:sp>
        <p:nvSpPr>
          <p:cNvPr id="5" name="Foliennummernplatzhalter 4"/>
          <p:cNvSpPr>
            <a:spLocks noGrp="1"/>
          </p:cNvSpPr>
          <p:nvPr>
            <p:ph type="sldNum" sz="quarter" idx="4294967295"/>
          </p:nvPr>
        </p:nvSpPr>
        <p:spPr>
          <a:xfrm>
            <a:off x="8001000" y="6356350"/>
            <a:ext cx="762000" cy="365125"/>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fontAlgn="base">
              <a:spcBef>
                <a:spcPct val="0"/>
              </a:spcBef>
              <a:spcAft>
                <a:spcPct val="0"/>
              </a:spcAft>
            </a:pPr>
            <a:fld id="{B6F15528-21DE-4FAA-801E-634DDDAF4B2B}" type="slidenum">
              <a:rPr lang="en-US">
                <a:solidFill>
                  <a:srgbClr val="6699FF"/>
                </a:solidFill>
                <a:latin typeface="Arial" panose="020B0604020202020204" pitchFamily="34" charset="0"/>
              </a:rPr>
              <a:pPr fontAlgn="base">
                <a:spcBef>
                  <a:spcPct val="0"/>
                </a:spcBef>
                <a:spcAft>
                  <a:spcPct val="0"/>
                </a:spcAft>
              </a:pPr>
              <a:t>147</a:t>
            </a:fld>
            <a:endParaRPr lang="en-US" dirty="0">
              <a:solidFill>
                <a:srgbClr val="6699FF"/>
              </a:solidFill>
              <a:latin typeface="Arial" panose="020B0604020202020204" pitchFamily="34"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8" name="Fußzeilenplatzhalter 7"/>
          <p:cNvSpPr>
            <a:spLocks noGrp="1"/>
          </p:cNvSpPr>
          <p:nvPr>
            <p:ph type="ftr" sz="quarter" idx="11"/>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algn="ctr" fontAlgn="base">
              <a:spcBef>
                <a:spcPct val="0"/>
              </a:spcBef>
              <a:spcAft>
                <a:spcPct val="0"/>
              </a:spcAft>
            </a:pPr>
            <a:r>
              <a:rPr lang="en-US">
                <a:solidFill>
                  <a:srgbClr val="6699FF"/>
                </a:solidFill>
                <a:latin typeface="Arial" charset="0"/>
                <a:cs typeface="+mn-cs"/>
              </a:rPr>
              <a:t>Lecture #2  The Fundamentals</a:t>
            </a:r>
            <a:endParaRPr lang="en-US" dirty="0">
              <a:solidFill>
                <a:srgbClr val="6699FF"/>
              </a:solidFill>
              <a:latin typeface="Arial" charset="0"/>
              <a:cs typeface="+mn-cs"/>
            </a:endParaRPr>
          </a:p>
        </p:txBody>
      </p:sp>
    </p:spTree>
    <p:extLst>
      <p:ext uri="{BB962C8B-B14F-4D97-AF65-F5344CB8AC3E}">
        <p14:creationId xmlns:p14="http://schemas.microsoft.com/office/powerpoint/2010/main" val="19909900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Edge">
  <a:themeElements>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fontScheme name="1_Edge">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10">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FF9900"/>
        </a:folHlink>
      </a:clrScheme>
      <a:clrMap bg1="lt1" tx1="dk1" bg2="lt2" tx2="dk2" accent1="accent1" accent2="accent2" accent3="accent3" accent4="accent4" accent5="accent5" accent6="accent6" hlink="hlink" folHlink="folHlink"/>
    </a:extraClrScheme>
    <a:extraClrScheme>
      <a:clrScheme name="1_Edge 11">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0066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themeOverride>
</file>

<file path=docProps/app.xml><?xml version="1.0" encoding="utf-8"?>
<Properties xmlns="http://schemas.openxmlformats.org/officeDocument/2006/extended-properties" xmlns:vt="http://schemas.openxmlformats.org/officeDocument/2006/docPropsVTypes">
  <Template>Flow</Template>
  <TotalTime>0</TotalTime>
  <Words>5791</Words>
  <Application>Microsoft Office PowerPoint</Application>
  <PresentationFormat>Bildschirmpräsentation (4:3)</PresentationFormat>
  <Paragraphs>1005</Paragraphs>
  <Slides>147</Slides>
  <Notes>98</Notes>
  <HiddenSlides>0</HiddenSlides>
  <MMClips>0</MMClips>
  <ScaleCrop>false</ScaleCrop>
  <HeadingPairs>
    <vt:vector size="8" baseType="variant">
      <vt:variant>
        <vt:lpstr>Verwendete Schriftarten</vt:lpstr>
      </vt:variant>
      <vt:variant>
        <vt:i4>16</vt:i4>
      </vt:variant>
      <vt:variant>
        <vt:lpstr>Design</vt:lpstr>
      </vt:variant>
      <vt:variant>
        <vt:i4>2</vt:i4>
      </vt:variant>
      <vt:variant>
        <vt:lpstr>Eingebettete OLE-Server</vt:lpstr>
      </vt:variant>
      <vt:variant>
        <vt:i4>2</vt:i4>
      </vt:variant>
      <vt:variant>
        <vt:lpstr>Folientitel</vt:lpstr>
      </vt:variant>
      <vt:variant>
        <vt:i4>147</vt:i4>
      </vt:variant>
    </vt:vector>
  </HeadingPairs>
  <TitlesOfParts>
    <vt:vector size="167" baseType="lpstr">
      <vt:lpstr>MS PGothic</vt:lpstr>
      <vt:lpstr>MS PGothic</vt:lpstr>
      <vt:lpstr>Arial</vt:lpstr>
      <vt:lpstr>Arial Black</vt:lpstr>
      <vt:lpstr>Batang</vt:lpstr>
      <vt:lpstr>Calibri</vt:lpstr>
      <vt:lpstr>Constantia</vt:lpstr>
      <vt:lpstr>Courier New</vt:lpstr>
      <vt:lpstr>Garamond</vt:lpstr>
      <vt:lpstr>Gulim</vt:lpstr>
      <vt:lpstr>Monotype Sorts</vt:lpstr>
      <vt:lpstr>Tahoma</vt:lpstr>
      <vt:lpstr>Times New Roman</vt:lpstr>
      <vt:lpstr>Wingdings</vt:lpstr>
      <vt:lpstr>Wingdings 2</vt:lpstr>
      <vt:lpstr>ヒラギノ角ゴ Pro W3</vt:lpstr>
      <vt:lpstr>Flow</vt:lpstr>
      <vt:lpstr>1_Edge</vt:lpstr>
      <vt:lpstr>Formel</vt:lpstr>
      <vt:lpstr>Equation</vt:lpstr>
      <vt:lpstr>PowerPoint-Präsentation</vt:lpstr>
      <vt:lpstr>Objectives</vt:lpstr>
      <vt:lpstr>Objectives (cont.)</vt:lpstr>
      <vt:lpstr>Objectives (cont.)</vt:lpstr>
      <vt:lpstr>The human eye</vt:lpstr>
      <vt:lpstr>The human eye: Anatomy</vt:lpstr>
      <vt:lpstr>The human eye: Analogy</vt:lpstr>
      <vt:lpstr>The human eye: Rods &amp; Cones</vt:lpstr>
      <vt:lpstr>Image formation in the eye</vt:lpstr>
      <vt:lpstr>Light and the electromagnetic  spectrum</vt:lpstr>
      <vt:lpstr>Light and the electromagnetic spectrum (cont.)</vt:lpstr>
      <vt:lpstr>Light and the electromagnetic spectrum (cont.)</vt:lpstr>
      <vt:lpstr>Light and the electromagnetic spectrum (cont.)</vt:lpstr>
      <vt:lpstr>Light and the electromagnetic spectrum (cont.)</vt:lpstr>
      <vt:lpstr>Light and the electromagnetic spectrum (cont.)</vt:lpstr>
      <vt:lpstr>Light and the electromagnetic spectrum (cont.)</vt:lpstr>
      <vt:lpstr>Implications and applications</vt:lpstr>
      <vt:lpstr>Implications and applications (cont.)</vt:lpstr>
      <vt:lpstr>Implications and applications (cont.)</vt:lpstr>
      <vt:lpstr>Implications and applications (cont.)</vt:lpstr>
      <vt:lpstr>Digital image representation</vt:lpstr>
      <vt:lpstr>Digital image representation (cont.)</vt:lpstr>
      <vt:lpstr>Digital image representation (cont.)</vt:lpstr>
      <vt:lpstr>Digital image representation (cont.)</vt:lpstr>
      <vt:lpstr>Digital image representation (cont.)</vt:lpstr>
      <vt:lpstr>Digital image representation (cont.)</vt:lpstr>
      <vt:lpstr>Digital image representation (cont.)</vt:lpstr>
      <vt:lpstr>Digital image representation (cont.)</vt:lpstr>
      <vt:lpstr>A simple image formation model</vt:lpstr>
      <vt:lpstr>A simple image formation model (cont.)</vt:lpstr>
      <vt:lpstr>Image sampling and quantization</vt:lpstr>
      <vt:lpstr>Image sampling and quantization: Basic concepts</vt:lpstr>
      <vt:lpstr>Image sampling and quantization: Basic concepts (cont.)</vt:lpstr>
      <vt:lpstr>Image sampling and quantization: Basic concepts (cont.)</vt:lpstr>
      <vt:lpstr>Signal Processing and Sampling</vt:lpstr>
      <vt:lpstr>Signal Processing and Sampling (cont.)</vt:lpstr>
      <vt:lpstr>Image digitization</vt:lpstr>
      <vt:lpstr>Sampling</vt:lpstr>
      <vt:lpstr>Sampling (cont.)</vt:lpstr>
      <vt:lpstr>Antialiasing</vt:lpstr>
      <vt:lpstr>Antialiasing (cont.)</vt:lpstr>
      <vt:lpstr>Nyquist?</vt:lpstr>
      <vt:lpstr>Sampling</vt:lpstr>
      <vt:lpstr>Quantization</vt:lpstr>
      <vt:lpstr>Representing digital images</vt:lpstr>
      <vt:lpstr>Representing digital images (cont.)</vt:lpstr>
      <vt:lpstr>Representing digital images (cont.)</vt:lpstr>
      <vt:lpstr>Basic concepts</vt:lpstr>
      <vt:lpstr>Representing digital images (cont.)</vt:lpstr>
      <vt:lpstr>Representing digital images (cont.)</vt:lpstr>
      <vt:lpstr>Representing digital images (cont.)</vt:lpstr>
      <vt:lpstr>Representing digital images (cont.)</vt:lpstr>
      <vt:lpstr>Representing digital images (cont.)</vt:lpstr>
      <vt:lpstr>PowerPoint-Präsentation</vt:lpstr>
      <vt:lpstr>Spatial and Intensity resolution</vt:lpstr>
      <vt:lpstr>Spatial and Intensity resolution (cont.)</vt:lpstr>
      <vt:lpstr>Spatial and Intensity resolution (cont.)</vt:lpstr>
      <vt:lpstr>Spatial and Intensity resolution (cont.)</vt:lpstr>
      <vt:lpstr>PowerPoint-Präsentation</vt:lpstr>
      <vt:lpstr>Spatial and Intensity resolution (cont.)</vt:lpstr>
      <vt:lpstr>Spatial and Intensity resolution (cont.)</vt:lpstr>
      <vt:lpstr>Image acquisition</vt:lpstr>
      <vt:lpstr>Types of images</vt:lpstr>
      <vt:lpstr>Newton’s prism</vt:lpstr>
      <vt:lpstr>Spectral Power Distribution (SPD) for common light sources</vt:lpstr>
      <vt:lpstr>Color properties</vt:lpstr>
      <vt:lpstr>Image sensors</vt:lpstr>
      <vt:lpstr>CCD image sensors</vt:lpstr>
      <vt:lpstr>CCD image sensors</vt:lpstr>
      <vt:lpstr>CCD image sensors (cont.)</vt:lpstr>
      <vt:lpstr>Color CCD cameras</vt:lpstr>
      <vt:lpstr>Color CCD cameras (cont.)</vt:lpstr>
      <vt:lpstr>Color CCD cameras (cont.)</vt:lpstr>
      <vt:lpstr>Camera optics</vt:lpstr>
      <vt:lpstr>Camera optics (cont.)</vt:lpstr>
      <vt:lpstr>MATLAB Image Acquisition Toolbox </vt:lpstr>
      <vt:lpstr>Pixel arrays of several imaging standards</vt:lpstr>
      <vt:lpstr>Compression</vt:lpstr>
      <vt:lpstr>Image file formats</vt:lpstr>
      <vt:lpstr>Basic terminology</vt:lpstr>
      <vt:lpstr>Basic terminology (cont.)</vt:lpstr>
      <vt:lpstr>Neighbors?</vt:lpstr>
      <vt:lpstr>4-connected vs. 8-connected</vt:lpstr>
      <vt:lpstr>Basic terminology (cont.)</vt:lpstr>
      <vt:lpstr>Basic terminology (cont.)</vt:lpstr>
      <vt:lpstr>Basic terminology (cont.)</vt:lpstr>
      <vt:lpstr>Basic terminology (cont.)</vt:lpstr>
      <vt:lpstr>Basic terminology (cont.)</vt:lpstr>
      <vt:lpstr>Overview of image processing operations</vt:lpstr>
      <vt:lpstr>Global (point) operations</vt:lpstr>
      <vt:lpstr>Global (point) operations (cont.)</vt:lpstr>
      <vt:lpstr>Neighborhood-oriented operations</vt:lpstr>
      <vt:lpstr>Neighborhood-oriented operations (cont.)</vt:lpstr>
      <vt:lpstr>Weighting Subpixels</vt:lpstr>
      <vt:lpstr>Operations combining multiple images</vt:lpstr>
      <vt:lpstr>Operations in a transform domain</vt:lpstr>
      <vt:lpstr>Mathematical tools</vt:lpstr>
      <vt:lpstr>Matrix representation of an image</vt:lpstr>
      <vt:lpstr>Matrix representation of an image (cont.)</vt:lpstr>
      <vt:lpstr>Arithmetic operations</vt:lpstr>
      <vt:lpstr>Arithmetic operations (cont.)</vt:lpstr>
      <vt:lpstr>Addition</vt:lpstr>
      <vt:lpstr>Addition (cont.)</vt:lpstr>
      <vt:lpstr>Addition (cont.)</vt:lpstr>
      <vt:lpstr>Subtraction</vt:lpstr>
      <vt:lpstr>Subtraction (cont.)</vt:lpstr>
      <vt:lpstr>Set operations</vt:lpstr>
      <vt:lpstr>Set operations (cont.)</vt:lpstr>
      <vt:lpstr>Set operations (cont.)</vt:lpstr>
      <vt:lpstr>Logic operations</vt:lpstr>
      <vt:lpstr>Logic operations (cont.)</vt:lpstr>
      <vt:lpstr>Logic operations (cont.)</vt:lpstr>
      <vt:lpstr>Logic operations on monochrome images</vt:lpstr>
      <vt:lpstr>Logic operations on monochrome images (cont.)</vt:lpstr>
      <vt:lpstr>Logic operations on monochrome images (cont.)</vt:lpstr>
      <vt:lpstr>Logic operations on monochrome images (cont.)</vt:lpstr>
      <vt:lpstr>Spatial pixel operations</vt:lpstr>
      <vt:lpstr>Spatial pixel operations (cont.)</vt:lpstr>
      <vt:lpstr>Spatial pixel operations (cont.)</vt:lpstr>
      <vt:lpstr>Spatial pixel operations (cont.)</vt:lpstr>
      <vt:lpstr>Spatial pixel operations (cont.)</vt:lpstr>
      <vt:lpstr>Examples of geometric operations</vt:lpstr>
      <vt:lpstr>Geometric Operations…</vt:lpstr>
      <vt:lpstr>Geometric Operations…</vt:lpstr>
      <vt:lpstr>Mapping and Affine Transformations</vt:lpstr>
      <vt:lpstr>Mapping and Affine Transformations (cont.)</vt:lpstr>
      <vt:lpstr>Mapping and Affine Transformations (cont.)</vt:lpstr>
      <vt:lpstr>Affine transform using MATLAB</vt:lpstr>
      <vt:lpstr>Interpolation methods</vt:lpstr>
      <vt:lpstr>Interpolation methods (cont.)</vt:lpstr>
      <vt:lpstr>Interpolation methods (cont.)</vt:lpstr>
      <vt:lpstr>Geometric operations using MATLAB</vt:lpstr>
      <vt:lpstr>Other geometric operations and applications</vt:lpstr>
      <vt:lpstr>Nonlinear image transformations</vt:lpstr>
      <vt:lpstr>Nonlinear image transformations (cont.)</vt:lpstr>
      <vt:lpstr>Nonlinear image transformations (cont.)</vt:lpstr>
      <vt:lpstr>Nonlinear image transformations (cont.)</vt:lpstr>
      <vt:lpstr>Other geometric operations</vt:lpstr>
      <vt:lpstr>Other geometric operations (cont.)</vt:lpstr>
      <vt:lpstr>Other geometric operations (cont.)</vt:lpstr>
      <vt:lpstr>Other geometric operations (cont.)</vt:lpstr>
      <vt:lpstr>Image registration</vt:lpstr>
      <vt:lpstr>Image registration using MATLAB</vt:lpstr>
      <vt:lpstr>Summary</vt:lpstr>
      <vt:lpstr>Summary (cont.)</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505</cp:revision>
  <dcterms:created xsi:type="dcterms:W3CDTF">2006-08-16T00:00:00Z</dcterms:created>
  <dcterms:modified xsi:type="dcterms:W3CDTF">2018-10-07T09:39:16Z</dcterms:modified>
</cp:coreProperties>
</file>