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7"/>
  </p:notesMasterIdLst>
  <p:sldIdLst>
    <p:sldId id="648" r:id="rId2"/>
    <p:sldId id="806" r:id="rId3"/>
    <p:sldId id="877" r:id="rId4"/>
    <p:sldId id="878" r:id="rId5"/>
    <p:sldId id="879" r:id="rId6"/>
    <p:sldId id="880" r:id="rId7"/>
    <p:sldId id="881" r:id="rId8"/>
    <p:sldId id="882" r:id="rId9"/>
    <p:sldId id="883" r:id="rId10"/>
    <p:sldId id="884" r:id="rId11"/>
    <p:sldId id="885" r:id="rId12"/>
    <p:sldId id="886" r:id="rId13"/>
    <p:sldId id="887" r:id="rId14"/>
    <p:sldId id="888" r:id="rId15"/>
    <p:sldId id="889" r:id="rId16"/>
    <p:sldId id="890" r:id="rId17"/>
    <p:sldId id="891" r:id="rId18"/>
    <p:sldId id="892" r:id="rId19"/>
    <p:sldId id="893" r:id="rId20"/>
    <p:sldId id="894" r:id="rId21"/>
    <p:sldId id="895" r:id="rId22"/>
    <p:sldId id="896" r:id="rId23"/>
    <p:sldId id="897" r:id="rId24"/>
    <p:sldId id="898" r:id="rId25"/>
    <p:sldId id="899" r:id="rId26"/>
    <p:sldId id="900" r:id="rId27"/>
    <p:sldId id="901" r:id="rId28"/>
    <p:sldId id="902" r:id="rId29"/>
    <p:sldId id="903" r:id="rId30"/>
    <p:sldId id="904" r:id="rId31"/>
    <p:sldId id="905" r:id="rId32"/>
    <p:sldId id="906" r:id="rId33"/>
    <p:sldId id="907" r:id="rId34"/>
    <p:sldId id="908" r:id="rId35"/>
    <p:sldId id="909" r:id="rId36"/>
    <p:sldId id="910" r:id="rId37"/>
    <p:sldId id="911" r:id="rId38"/>
    <p:sldId id="912" r:id="rId39"/>
    <p:sldId id="913" r:id="rId40"/>
    <p:sldId id="914" r:id="rId41"/>
    <p:sldId id="915" r:id="rId42"/>
    <p:sldId id="916" r:id="rId43"/>
    <p:sldId id="917" r:id="rId44"/>
    <p:sldId id="918" r:id="rId45"/>
    <p:sldId id="919" r:id="rId46"/>
    <p:sldId id="920" r:id="rId47"/>
    <p:sldId id="921" r:id="rId48"/>
    <p:sldId id="922" r:id="rId49"/>
    <p:sldId id="923" r:id="rId50"/>
    <p:sldId id="924" r:id="rId51"/>
    <p:sldId id="925" r:id="rId52"/>
    <p:sldId id="926" r:id="rId53"/>
    <p:sldId id="927" r:id="rId54"/>
    <p:sldId id="928" r:id="rId55"/>
    <p:sldId id="929" r:id="rId56"/>
    <p:sldId id="930" r:id="rId57"/>
    <p:sldId id="931" r:id="rId58"/>
    <p:sldId id="932" r:id="rId59"/>
    <p:sldId id="933" r:id="rId60"/>
    <p:sldId id="934" r:id="rId61"/>
    <p:sldId id="935" r:id="rId62"/>
    <p:sldId id="936" r:id="rId63"/>
    <p:sldId id="937" r:id="rId64"/>
    <p:sldId id="938" r:id="rId65"/>
    <p:sldId id="939" r:id="rId66"/>
    <p:sldId id="940" r:id="rId67"/>
    <p:sldId id="941" r:id="rId68"/>
    <p:sldId id="942" r:id="rId69"/>
    <p:sldId id="943" r:id="rId70"/>
    <p:sldId id="944" r:id="rId71"/>
    <p:sldId id="945" r:id="rId72"/>
    <p:sldId id="946" r:id="rId73"/>
    <p:sldId id="947" r:id="rId74"/>
    <p:sldId id="948" r:id="rId75"/>
    <p:sldId id="949" r:id="rId76"/>
    <p:sldId id="950" r:id="rId77"/>
    <p:sldId id="951" r:id="rId78"/>
    <p:sldId id="952" r:id="rId79"/>
    <p:sldId id="953" r:id="rId80"/>
    <p:sldId id="954" r:id="rId81"/>
    <p:sldId id="955" r:id="rId82"/>
    <p:sldId id="956" r:id="rId83"/>
    <p:sldId id="957" r:id="rId84"/>
    <p:sldId id="958" r:id="rId85"/>
    <p:sldId id="959" r:id="rId86"/>
    <p:sldId id="960" r:id="rId87"/>
    <p:sldId id="961" r:id="rId88"/>
    <p:sldId id="962" r:id="rId89"/>
    <p:sldId id="963" r:id="rId90"/>
    <p:sldId id="964" r:id="rId91"/>
    <p:sldId id="965" r:id="rId92"/>
    <p:sldId id="796" r:id="rId93"/>
    <p:sldId id="797" r:id="rId94"/>
    <p:sldId id="966" r:id="rId95"/>
    <p:sldId id="967" r:id="rId96"/>
    <p:sldId id="968" r:id="rId97"/>
    <p:sldId id="969" r:id="rId98"/>
    <p:sldId id="970" r:id="rId99"/>
    <p:sldId id="971" r:id="rId100"/>
    <p:sldId id="972" r:id="rId101"/>
    <p:sldId id="973" r:id="rId102"/>
    <p:sldId id="974" r:id="rId103"/>
    <p:sldId id="975" r:id="rId104"/>
    <p:sldId id="976" r:id="rId105"/>
    <p:sldId id="977" r:id="rId106"/>
    <p:sldId id="978" r:id="rId107"/>
    <p:sldId id="979" r:id="rId108"/>
    <p:sldId id="980" r:id="rId109"/>
    <p:sldId id="981" r:id="rId110"/>
    <p:sldId id="982" r:id="rId111"/>
    <p:sldId id="983" r:id="rId112"/>
    <p:sldId id="984" r:id="rId113"/>
    <p:sldId id="985" r:id="rId114"/>
    <p:sldId id="986" r:id="rId115"/>
    <p:sldId id="987" r:id="rId116"/>
    <p:sldId id="988" r:id="rId117"/>
    <p:sldId id="989" r:id="rId118"/>
    <p:sldId id="990" r:id="rId119"/>
    <p:sldId id="991" r:id="rId120"/>
    <p:sldId id="992" r:id="rId121"/>
    <p:sldId id="993" r:id="rId122"/>
    <p:sldId id="994" r:id="rId123"/>
    <p:sldId id="995" r:id="rId124"/>
    <p:sldId id="996" r:id="rId125"/>
    <p:sldId id="997" r:id="rId126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94C6F-EDC9-4575-BB5A-26CCACBE67F9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496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92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0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altLang="de-DE" smtClean="0"/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21FDEF5-7952-4083-91BD-F33D59965A17}" type="slidenum">
              <a:rPr lang="de-DE" altLang="de-DE"/>
              <a:pPr/>
              <a:t>125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2247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4.jpeg"/><Relationship Id="rId4" Type="http://schemas.openxmlformats.org/officeDocument/2006/relationships/image" Target="../media/image30.wmf"/><Relationship Id="rId9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3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41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wmf"/><Relationship Id="rId9" Type="http://schemas.openxmlformats.org/officeDocument/2006/relationships/image" Target="../media/image4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4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75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4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Harvard_Mark_I" TargetMode="External"/><Relationship Id="rId13" Type="http://schemas.openxmlformats.org/officeDocument/2006/relationships/hyperlink" Target="http://en.wikipedia.org/wiki/IBM_604" TargetMode="External"/><Relationship Id="rId18" Type="http://schemas.openxmlformats.org/officeDocument/2006/relationships/hyperlink" Target="http://en.wikipedia.org/wiki/EDVAC" TargetMode="External"/><Relationship Id="rId3" Type="http://schemas.openxmlformats.org/officeDocument/2006/relationships/hyperlink" Target="http://en.wikipedia.org/wiki/Antikythera_mechanism" TargetMode="External"/><Relationship Id="rId21" Type="http://schemas.openxmlformats.org/officeDocument/2006/relationships/hyperlink" Target="http://en.wikipedia.org/wiki/IBM_702" TargetMode="External"/><Relationship Id="rId7" Type="http://schemas.openxmlformats.org/officeDocument/2006/relationships/hyperlink" Target="http://en.wikipedia.org/wiki/Analytical_Engine" TargetMode="External"/><Relationship Id="rId12" Type="http://schemas.openxmlformats.org/officeDocument/2006/relationships/hyperlink" Target="http://en.wikipedia.org/w/index.php?title=Atanasoff_%E2%80%93_Berry_Computer&amp;action=edit" TargetMode="External"/><Relationship Id="rId17" Type="http://schemas.openxmlformats.org/officeDocument/2006/relationships/hyperlink" Target="http://en.wikipedia.org/wiki/EDSAC" TargetMode="External"/><Relationship Id="rId25" Type="http://schemas.openxmlformats.org/officeDocument/2006/relationships/image" Target="../media/image4.jpeg"/><Relationship Id="rId2" Type="http://schemas.openxmlformats.org/officeDocument/2006/relationships/image" Target="../media/image81.jpeg"/><Relationship Id="rId16" Type="http://schemas.openxmlformats.org/officeDocument/2006/relationships/hyperlink" Target="http://en.wikipedia.org/wiki/ENIAC" TargetMode="External"/><Relationship Id="rId20" Type="http://schemas.openxmlformats.org/officeDocument/2006/relationships/hyperlink" Target="http://en.wikipedia.org/wiki/IBM_70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Jacquard_loom" TargetMode="External"/><Relationship Id="rId11" Type="http://schemas.openxmlformats.org/officeDocument/2006/relationships/image" Target="../media/image83.jpeg"/><Relationship Id="rId24" Type="http://schemas.openxmlformats.org/officeDocument/2006/relationships/image" Target="../media/image3.png"/><Relationship Id="rId5" Type="http://schemas.openxmlformats.org/officeDocument/2006/relationships/hyperlink" Target="http://en.wikipedia.org/wiki/Norden_bombsight" TargetMode="External"/><Relationship Id="rId15" Type="http://schemas.openxmlformats.org/officeDocument/2006/relationships/hyperlink" Target="http://en.wikipedia.org/wiki/UNIVAC_120" TargetMode="External"/><Relationship Id="rId23" Type="http://schemas.openxmlformats.org/officeDocument/2006/relationships/hyperlink" Target="http://en.wikipedia.org/wiki/Z22" TargetMode="External"/><Relationship Id="rId10" Type="http://schemas.openxmlformats.org/officeDocument/2006/relationships/image" Target="../media/image82.jpeg"/><Relationship Id="rId19" Type="http://schemas.openxmlformats.org/officeDocument/2006/relationships/hyperlink" Target="http://en.wikipedia.org/wiki/UNIVAC_I" TargetMode="External"/><Relationship Id="rId4" Type="http://schemas.openxmlformats.org/officeDocument/2006/relationships/hyperlink" Target="http://en.wikipedia.org/wiki/Difference_Engine" TargetMode="External"/><Relationship Id="rId9" Type="http://schemas.openxmlformats.org/officeDocument/2006/relationships/hyperlink" Target="http://en.wikipedia.org/wiki/Z3" TargetMode="External"/><Relationship Id="rId14" Type="http://schemas.openxmlformats.org/officeDocument/2006/relationships/hyperlink" Target="http://en.wikipedia.org/wiki/UNIVAC_60" TargetMode="External"/><Relationship Id="rId22" Type="http://schemas.openxmlformats.org/officeDocument/2006/relationships/hyperlink" Target="http://en.wikipedia.org/wiki/IBM_650" TargetMode="External"/></Relationships>
</file>

<file path=ppt/slides/_rels/slide125.xml.rels><?xml version="1.0" encoding="UTF-8" standalone="yes"?>
<Relationships xmlns="http://schemas.openxmlformats.org/package/2006/relationships"><Relationship Id="rId13" Type="http://schemas.openxmlformats.org/officeDocument/2006/relationships/hyperlink" Target="http://en.wikipedia.org/wiki/PDP-11" TargetMode="External"/><Relationship Id="rId18" Type="http://schemas.openxmlformats.org/officeDocument/2006/relationships/hyperlink" Target="http://en.wikipedia.org/wiki/VAX" TargetMode="External"/><Relationship Id="rId26" Type="http://schemas.openxmlformats.org/officeDocument/2006/relationships/hyperlink" Target="http://en.wikipedia.org/wiki/Motorola_6800" TargetMode="External"/><Relationship Id="rId39" Type="http://schemas.openxmlformats.org/officeDocument/2006/relationships/hyperlink" Target="http://en.wikipedia.org/wiki/64-bit" TargetMode="External"/><Relationship Id="rId21" Type="http://schemas.openxmlformats.org/officeDocument/2006/relationships/hyperlink" Target="http://en.wikipedia.org/wiki/Intel_4004" TargetMode="External"/><Relationship Id="rId34" Type="http://schemas.openxmlformats.org/officeDocument/2006/relationships/hyperlink" Target="http://en.wikipedia.org/wiki/32-bit" TargetMode="External"/><Relationship Id="rId42" Type="http://schemas.openxmlformats.org/officeDocument/2006/relationships/hyperlink" Target="http://en.wikipedia.org/wiki/MIPS_architecture" TargetMode="External"/><Relationship Id="rId47" Type="http://schemas.openxmlformats.org/officeDocument/2006/relationships/hyperlink" Target="http://en.wikipedia.org/wiki/Personal_computer" TargetMode="External"/><Relationship Id="rId50" Type="http://schemas.openxmlformats.org/officeDocument/2006/relationships/hyperlink" Target="http://en.wikipedia.org/wiki/Laptop_computer" TargetMode="External"/><Relationship Id="rId55" Type="http://schemas.openxmlformats.org/officeDocument/2006/relationships/hyperlink" Target="http://en.wikipedia.org/wiki/Quantum_computer" TargetMode="External"/><Relationship Id="rId7" Type="http://schemas.openxmlformats.org/officeDocument/2006/relationships/hyperlink" Target="http://en.wikipedia.org/wiki/IBM_7090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6.jpeg"/><Relationship Id="rId29" Type="http://schemas.openxmlformats.org/officeDocument/2006/relationships/hyperlink" Target="http://en.wikipedia.org/wiki/Zilog_Z80" TargetMode="External"/><Relationship Id="rId11" Type="http://schemas.openxmlformats.org/officeDocument/2006/relationships/hyperlink" Target="http://en.wikipedia.org/wiki/Minicomputer" TargetMode="External"/><Relationship Id="rId24" Type="http://schemas.openxmlformats.org/officeDocument/2006/relationships/hyperlink" Target="http://en.wikipedia.org/wiki/Intel_8008" TargetMode="External"/><Relationship Id="rId32" Type="http://schemas.openxmlformats.org/officeDocument/2006/relationships/hyperlink" Target="http://en.wikipedia.org/wiki/Zilog_Z8000" TargetMode="External"/><Relationship Id="rId37" Type="http://schemas.openxmlformats.org/officeDocument/2006/relationships/hyperlink" Target="http://en.wikipedia.org/wiki/68000" TargetMode="External"/><Relationship Id="rId40" Type="http://schemas.openxmlformats.org/officeDocument/2006/relationships/hyperlink" Target="http://en.wikipedia.org/wiki/X86-64" TargetMode="External"/><Relationship Id="rId45" Type="http://schemas.openxmlformats.org/officeDocument/2006/relationships/hyperlink" Target="http://en.wikipedia.org/wiki/8048" TargetMode="External"/><Relationship Id="rId53" Type="http://schemas.openxmlformats.org/officeDocument/2006/relationships/hyperlink" Target="http://en.wikipedia.org/wiki/Tablet_computer" TargetMode="External"/><Relationship Id="rId58" Type="http://schemas.openxmlformats.org/officeDocument/2006/relationships/hyperlink" Target="http://en.wikipedia.org/wiki/Optical_computer" TargetMode="External"/><Relationship Id="rId5" Type="http://schemas.openxmlformats.org/officeDocument/2006/relationships/hyperlink" Target="http://en.wikipedia.org/wiki/Mainframe_computer" TargetMode="External"/><Relationship Id="rId61" Type="http://schemas.openxmlformats.org/officeDocument/2006/relationships/image" Target="../media/image4.jpeg"/><Relationship Id="rId19" Type="http://schemas.openxmlformats.org/officeDocument/2006/relationships/hyperlink" Target="http://en.wikipedia.org/wiki/IBM_System_i" TargetMode="External"/><Relationship Id="rId14" Type="http://schemas.openxmlformats.org/officeDocument/2006/relationships/hyperlink" Target="http://en.wikipedia.org/wiki/System/32" TargetMode="External"/><Relationship Id="rId22" Type="http://schemas.openxmlformats.org/officeDocument/2006/relationships/hyperlink" Target="http://en.wikipedia.org/wiki/Intel_4040" TargetMode="External"/><Relationship Id="rId27" Type="http://schemas.openxmlformats.org/officeDocument/2006/relationships/hyperlink" Target="http://en.wikipedia.org/wiki/Motorola_6809" TargetMode="External"/><Relationship Id="rId30" Type="http://schemas.openxmlformats.org/officeDocument/2006/relationships/hyperlink" Target="http://en.wikipedia.org/wiki/16-bit" TargetMode="External"/><Relationship Id="rId35" Type="http://schemas.openxmlformats.org/officeDocument/2006/relationships/hyperlink" Target="http://en.wikipedia.org/wiki/80386" TargetMode="External"/><Relationship Id="rId43" Type="http://schemas.openxmlformats.org/officeDocument/2006/relationships/hyperlink" Target="http://en.wikipedia.org/wiki/SPARC" TargetMode="External"/><Relationship Id="rId48" Type="http://schemas.openxmlformats.org/officeDocument/2006/relationships/hyperlink" Target="http://en.wikipedia.org/wiki/Desktop_computer" TargetMode="External"/><Relationship Id="rId56" Type="http://schemas.openxmlformats.org/officeDocument/2006/relationships/hyperlink" Target="http://en.wikipedia.org/wiki/Chemical_computer" TargetMode="External"/><Relationship Id="rId8" Type="http://schemas.openxmlformats.org/officeDocument/2006/relationships/hyperlink" Target="http://en.wikipedia.org/wiki/IBM_7080" TargetMode="External"/><Relationship Id="rId51" Type="http://schemas.openxmlformats.org/officeDocument/2006/relationships/hyperlink" Target="http://en.wikipedia.org/wiki/Personal_digital_assistant" TargetMode="External"/><Relationship Id="rId3" Type="http://schemas.openxmlformats.org/officeDocument/2006/relationships/hyperlink" Target="http://en.wikipedia.org/wiki/Integrated_circuits" TargetMode="External"/><Relationship Id="rId12" Type="http://schemas.openxmlformats.org/officeDocument/2006/relationships/hyperlink" Target="http://en.wikipedia.org/wiki/PDP-8" TargetMode="External"/><Relationship Id="rId17" Type="http://schemas.openxmlformats.org/officeDocument/2006/relationships/image" Target="../media/image87.jpeg"/><Relationship Id="rId25" Type="http://schemas.openxmlformats.org/officeDocument/2006/relationships/hyperlink" Target="http://en.wikipedia.org/wiki/Intel_8080" TargetMode="External"/><Relationship Id="rId33" Type="http://schemas.openxmlformats.org/officeDocument/2006/relationships/hyperlink" Target="http://en.wikipedia.org/wiki/WDC_65816/65802" TargetMode="External"/><Relationship Id="rId38" Type="http://schemas.openxmlformats.org/officeDocument/2006/relationships/hyperlink" Target="http://en.wikipedia.org/wiki/ARM_architecture" TargetMode="External"/><Relationship Id="rId46" Type="http://schemas.openxmlformats.org/officeDocument/2006/relationships/hyperlink" Target="http://en.wikipedia.org/wiki/8051" TargetMode="External"/><Relationship Id="rId59" Type="http://schemas.openxmlformats.org/officeDocument/2006/relationships/hyperlink" Target="http://en.wikipedia.org/wiki/Spintronics" TargetMode="External"/><Relationship Id="rId20" Type="http://schemas.openxmlformats.org/officeDocument/2006/relationships/hyperlink" Target="http://en.wikipedia.org/wiki/4-bit" TargetMode="External"/><Relationship Id="rId41" Type="http://schemas.openxmlformats.org/officeDocument/2006/relationships/hyperlink" Target="http://en.wikipedia.org/wiki/PowerPC" TargetMode="External"/><Relationship Id="rId54" Type="http://schemas.openxmlformats.org/officeDocument/2006/relationships/hyperlink" Target="http://en.wikipedia.org/wiki/Wearable_compute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15" Type="http://schemas.openxmlformats.org/officeDocument/2006/relationships/hyperlink" Target="http://en.wikipedia.org/wiki/System/36" TargetMode="External"/><Relationship Id="rId23" Type="http://schemas.openxmlformats.org/officeDocument/2006/relationships/hyperlink" Target="http://en.wikipedia.org/wiki/8-bit" TargetMode="External"/><Relationship Id="rId28" Type="http://schemas.openxmlformats.org/officeDocument/2006/relationships/hyperlink" Target="http://en.wikipedia.org/wiki/MOS_Technology_6502" TargetMode="External"/><Relationship Id="rId36" Type="http://schemas.openxmlformats.org/officeDocument/2006/relationships/hyperlink" Target="http://en.wikipedia.org/wiki/Pentium" TargetMode="External"/><Relationship Id="rId49" Type="http://schemas.openxmlformats.org/officeDocument/2006/relationships/hyperlink" Target="http://en.wikipedia.org/wiki/Home_computer" TargetMode="External"/><Relationship Id="rId57" Type="http://schemas.openxmlformats.org/officeDocument/2006/relationships/hyperlink" Target="http://en.wikipedia.org/wiki/DNA_computing" TargetMode="External"/><Relationship Id="rId10" Type="http://schemas.openxmlformats.org/officeDocument/2006/relationships/hyperlink" Target="http://en.wikipedia.org/wiki/BUNCH" TargetMode="External"/><Relationship Id="rId31" Type="http://schemas.openxmlformats.org/officeDocument/2006/relationships/hyperlink" Target="http://en.wikipedia.org/wiki/8088" TargetMode="External"/><Relationship Id="rId44" Type="http://schemas.openxmlformats.org/officeDocument/2006/relationships/hyperlink" Target="http://en.wikipedia.org/wiki/Embedded_system" TargetMode="External"/><Relationship Id="rId52" Type="http://schemas.openxmlformats.org/officeDocument/2006/relationships/hyperlink" Target="http://en.wikipedia.org/wiki/Portable_computer" TargetMode="External"/><Relationship Id="rId60" Type="http://schemas.openxmlformats.org/officeDocument/2006/relationships/image" Target="../media/image3.png"/><Relationship Id="rId4" Type="http://schemas.openxmlformats.org/officeDocument/2006/relationships/image" Target="../media/image84.jpeg"/><Relationship Id="rId9" Type="http://schemas.openxmlformats.org/officeDocument/2006/relationships/hyperlink" Target="http://en.wikipedia.org/wiki/System/36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CSE310 Human-Computer Interaction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#2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Computer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9067800" cy="26670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Recall computer I/O, processing and storage device</a:t>
            </a:r>
          </a:p>
          <a:p>
            <a:pPr marL="0" indent="0" algn="just">
              <a:lnSpc>
                <a:spcPct val="90000"/>
              </a:lnSpc>
              <a:buNone/>
              <a:defRPr/>
            </a:pPr>
            <a:r>
              <a:rPr lang="en-US" sz="2800" dirty="0" smtClean="0"/>
              <a:t> </a:t>
            </a:r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the impact of computer hard/software on HCI</a:t>
            </a:r>
          </a:p>
          <a:p>
            <a:pPr algn="just">
              <a:lnSpc>
                <a:spcPct val="90000"/>
              </a:lnSpc>
              <a:defRPr/>
            </a:pPr>
            <a:endParaRPr lang="en-US" sz="2000" dirty="0"/>
          </a:p>
          <a:p>
            <a:pPr>
              <a:lnSpc>
                <a:spcPct val="90000"/>
              </a:lnSpc>
              <a:defRPr/>
            </a:pPr>
            <a:endParaRPr lang="en-US" sz="2000" dirty="0"/>
          </a:p>
          <a:p>
            <a:endParaRPr lang="en-US" sz="2000" dirty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229600" cy="838200"/>
          </a:xfrm>
        </p:spPr>
        <p:txBody>
          <a:bodyPr anchor="ctr">
            <a:normAutofit/>
          </a:bodyPr>
          <a:lstStyle/>
          <a:p>
            <a:r>
              <a:rPr lang="en-US" altLang="de-DE" dirty="0">
                <a:cs typeface="Times New Roman" panose="02020603050405020304" pitchFamily="18" charset="0"/>
              </a:rPr>
              <a:t>The Computer</a:t>
            </a:r>
            <a:endParaRPr lang="en-US" altLang="de-DE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1600" indent="-88900">
              <a:buFontTx/>
              <a:buChar char=" "/>
            </a:pPr>
            <a:r>
              <a:rPr lang="en-US" altLang="de-DE" sz="2000">
                <a:cs typeface="Times New Roman" panose="02020603050405020304" pitchFamily="18" charset="0"/>
              </a:rPr>
              <a:t>a computer system is made up of various elements</a:t>
            </a:r>
          </a:p>
          <a:p>
            <a:pPr marL="101600" indent="-88900">
              <a:buFontTx/>
              <a:buChar char=" "/>
            </a:pPr>
            <a:endParaRPr lang="en-GB" altLang="de-DE" sz="1800">
              <a:cs typeface="Times New Roman" panose="02020603050405020304" pitchFamily="18" charset="0"/>
            </a:endParaRPr>
          </a:p>
          <a:p>
            <a:pPr marL="101600" indent="-88900">
              <a:buFontTx/>
              <a:buChar char=" "/>
            </a:pPr>
            <a:r>
              <a:rPr lang="en-US" altLang="de-DE" sz="2000">
                <a:cs typeface="Times New Roman" panose="02020603050405020304" pitchFamily="18" charset="0"/>
              </a:rPr>
              <a:t>each of these elements affects the interaction</a:t>
            </a:r>
          </a:p>
          <a:p>
            <a:pPr marL="666750" lvl="1"/>
            <a:r>
              <a:rPr lang="en-US" altLang="de-DE" sz="2000">
                <a:cs typeface="Times New Roman" panose="02020603050405020304" pitchFamily="18" charset="0"/>
              </a:rPr>
              <a:t>input devices </a:t>
            </a:r>
            <a:r>
              <a:rPr lang="en-US" altLang="de-DE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de-DE" sz="2000">
                <a:cs typeface="Times New Roman" panose="02020603050405020304" pitchFamily="18" charset="0"/>
              </a:rPr>
              <a:t> </a:t>
            </a:r>
            <a:r>
              <a:rPr lang="en-US" altLang="de-DE" sz="1800">
                <a:cs typeface="Times New Roman" panose="02020603050405020304" pitchFamily="18" charset="0"/>
              </a:rPr>
              <a:t>text entry and pointing</a:t>
            </a:r>
            <a:endParaRPr lang="en-GB" altLang="de-DE" sz="2000">
              <a:cs typeface="Times New Roman" panose="02020603050405020304" pitchFamily="18" charset="0"/>
            </a:endParaRPr>
          </a:p>
          <a:p>
            <a:pPr marL="666750" lvl="1"/>
            <a:r>
              <a:rPr lang="en-US" altLang="de-DE" sz="2000">
                <a:cs typeface="Times New Roman" panose="02020603050405020304" pitchFamily="18" charset="0"/>
              </a:rPr>
              <a:t>output devices </a:t>
            </a:r>
            <a:r>
              <a:rPr lang="en-US" altLang="de-DE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de-DE" sz="2000">
                <a:cs typeface="Times New Roman" panose="02020603050405020304" pitchFamily="18" charset="0"/>
              </a:rPr>
              <a:t> </a:t>
            </a:r>
            <a:r>
              <a:rPr lang="en-US" altLang="de-DE" sz="1800">
                <a:cs typeface="Times New Roman" panose="02020603050405020304" pitchFamily="18" charset="0"/>
              </a:rPr>
              <a:t>screen (small&amp;large), digital paper</a:t>
            </a:r>
          </a:p>
          <a:p>
            <a:pPr marL="666750" lvl="1"/>
            <a:r>
              <a:rPr lang="en-US" altLang="de-DE" sz="1800">
                <a:cs typeface="Times New Roman" panose="02020603050405020304" pitchFamily="18" charset="0"/>
              </a:rPr>
              <a:t>virtual reality </a:t>
            </a:r>
            <a:r>
              <a:rPr lang="en-US" altLang="de-DE" sz="180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de-DE" sz="1800">
                <a:cs typeface="Times New Roman" panose="02020603050405020304" pitchFamily="18" charset="0"/>
              </a:rPr>
              <a:t> special interaction and display devices</a:t>
            </a:r>
          </a:p>
          <a:p>
            <a:pPr marL="666750" lvl="1"/>
            <a:r>
              <a:rPr lang="en-US" altLang="de-DE" sz="1800">
                <a:cs typeface="Times New Roman" panose="02020603050405020304" pitchFamily="18" charset="0"/>
              </a:rPr>
              <a:t>physical interaction </a:t>
            </a:r>
            <a:r>
              <a:rPr lang="en-US" altLang="de-DE" sz="180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de-DE" sz="1800">
                <a:cs typeface="Times New Roman" panose="02020603050405020304" pitchFamily="18" charset="0"/>
              </a:rPr>
              <a:t> e.g. sound, haptic, bio-sensing</a:t>
            </a:r>
            <a:endParaRPr lang="en-GB" altLang="de-DE" sz="1800">
              <a:cs typeface="Times New Roman" panose="02020603050405020304" pitchFamily="18" charset="0"/>
            </a:endParaRPr>
          </a:p>
          <a:p>
            <a:pPr marL="666750" lvl="1"/>
            <a:r>
              <a:rPr lang="en-US" altLang="de-DE" sz="2000">
                <a:cs typeface="Times New Roman" panose="02020603050405020304" pitchFamily="18" charset="0"/>
              </a:rPr>
              <a:t>paper </a:t>
            </a:r>
            <a:r>
              <a:rPr lang="en-US" altLang="de-DE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de-DE" sz="2000">
                <a:cs typeface="Times New Roman" panose="02020603050405020304" pitchFamily="18" charset="0"/>
              </a:rPr>
              <a:t> </a:t>
            </a:r>
            <a:r>
              <a:rPr lang="en-US" altLang="de-DE" sz="1800">
                <a:cs typeface="Times New Roman" panose="02020603050405020304" pitchFamily="18" charset="0"/>
              </a:rPr>
              <a:t>as output (print) and input (scan)</a:t>
            </a:r>
            <a:endParaRPr lang="en-GB" altLang="de-DE" sz="2000">
              <a:cs typeface="Times New Roman" panose="02020603050405020304" pitchFamily="18" charset="0"/>
            </a:endParaRPr>
          </a:p>
          <a:p>
            <a:pPr marL="666750" lvl="1"/>
            <a:r>
              <a:rPr lang="en-US" altLang="de-DE" sz="2000">
                <a:cs typeface="Times New Roman" panose="02020603050405020304" pitchFamily="18" charset="0"/>
              </a:rPr>
              <a:t>memory </a:t>
            </a:r>
            <a:r>
              <a:rPr lang="en-US" altLang="de-DE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de-DE" sz="2000">
                <a:cs typeface="Times New Roman" panose="02020603050405020304" pitchFamily="18" charset="0"/>
              </a:rPr>
              <a:t> </a:t>
            </a:r>
            <a:r>
              <a:rPr lang="en-US" altLang="de-DE" sz="1800">
                <a:cs typeface="Times New Roman" panose="02020603050405020304" pitchFamily="18" charset="0"/>
              </a:rPr>
              <a:t>RAM &amp; permanent media, capacity &amp; access</a:t>
            </a:r>
            <a:endParaRPr lang="en-GB" altLang="de-DE" sz="2000">
              <a:cs typeface="Times New Roman" panose="02020603050405020304" pitchFamily="18" charset="0"/>
            </a:endParaRPr>
          </a:p>
          <a:p>
            <a:pPr marL="666750" lvl="1"/>
            <a:r>
              <a:rPr lang="en-US" altLang="de-DE" sz="2000">
                <a:cs typeface="Times New Roman" panose="02020603050405020304" pitchFamily="18" charset="0"/>
              </a:rPr>
              <a:t>processing </a:t>
            </a:r>
            <a:r>
              <a:rPr lang="en-US" altLang="de-DE" sz="200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de-DE" sz="2000">
                <a:cs typeface="Times New Roman" panose="02020603050405020304" pitchFamily="18" charset="0"/>
              </a:rPr>
              <a:t> </a:t>
            </a:r>
            <a:r>
              <a:rPr lang="en-US" altLang="de-DE" sz="1800">
                <a:cs typeface="Times New Roman" panose="02020603050405020304" pitchFamily="18" charset="0"/>
              </a:rPr>
              <a:t>speed of processing, networks</a:t>
            </a:r>
            <a:endParaRPr lang="en-US" altLang="de-DE" sz="2000">
              <a:cs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Interacting with computers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295400"/>
          </a:xfrm>
        </p:spPr>
        <p:txBody>
          <a:bodyPr/>
          <a:lstStyle/>
          <a:p>
            <a:pPr marL="190500" indent="-152400">
              <a:buFontTx/>
              <a:buChar char=" "/>
            </a:pPr>
            <a:r>
              <a:rPr lang="en-GB" altLang="de-DE" sz="2400"/>
              <a:t>to understand human–</a:t>
            </a:r>
            <a:r>
              <a:rPr lang="en-GB" altLang="de-DE" sz="2400" i="1"/>
              <a:t>computer</a:t>
            </a:r>
            <a:r>
              <a:rPr lang="en-GB" altLang="de-DE" sz="2400"/>
              <a:t> interaction</a:t>
            </a:r>
            <a:br>
              <a:rPr lang="en-GB" altLang="de-DE" sz="2400"/>
            </a:br>
            <a:r>
              <a:rPr lang="en-GB" altLang="de-DE" sz="2400"/>
              <a:t>	… need to understand computers!</a:t>
            </a:r>
          </a:p>
        </p:txBody>
      </p:sp>
      <p:pic>
        <p:nvPicPr>
          <p:cNvPr id="59396" name="Picture 4" descr="computer.gif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75238" y="3505200"/>
            <a:ext cx="1173162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7" name="AutoShape 5"/>
          <p:cNvSpPr>
            <a:spLocks noChangeArrowheads="1"/>
          </p:cNvSpPr>
          <p:nvPr/>
        </p:nvSpPr>
        <p:spPr bwMode="auto">
          <a:xfrm>
            <a:off x="2636838" y="4800600"/>
            <a:ext cx="838200" cy="8382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 flipV="1">
            <a:off x="3475038" y="4114800"/>
            <a:ext cx="1524000" cy="762000"/>
          </a:xfrm>
          <a:prstGeom prst="line">
            <a:avLst/>
          </a:prstGeom>
          <a:noFill/>
          <a:ln w="57150">
            <a:solidFill>
              <a:srgbClr val="2E005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 flipV="1">
            <a:off x="3627438" y="4419600"/>
            <a:ext cx="1524000" cy="762000"/>
          </a:xfrm>
          <a:prstGeom prst="line">
            <a:avLst/>
          </a:prstGeom>
          <a:noFill/>
          <a:ln w="57150">
            <a:solidFill>
              <a:srgbClr val="2E005D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59404" name="Group 12"/>
          <p:cNvGrpSpPr>
            <a:grpSpLocks/>
          </p:cNvGrpSpPr>
          <p:nvPr/>
        </p:nvGrpSpPr>
        <p:grpSpPr bwMode="auto">
          <a:xfrm>
            <a:off x="633413" y="3309938"/>
            <a:ext cx="3100387" cy="1109662"/>
            <a:chOff x="399" y="2085"/>
            <a:chExt cx="1953" cy="699"/>
          </a:xfrm>
        </p:grpSpPr>
        <p:sp>
          <p:nvSpPr>
            <p:cNvPr id="59400" name="Text Box 8"/>
            <p:cNvSpPr txBox="1">
              <a:spLocks noChangeArrowheads="1"/>
            </p:cNvSpPr>
            <p:nvPr/>
          </p:nvSpPr>
          <p:spPr bwMode="auto">
            <a:xfrm>
              <a:off x="399" y="2085"/>
              <a:ext cx="1809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de-DE" sz="2000">
                  <a:latin typeface="Verdana" panose="020B0604030504040204" pitchFamily="34" charset="0"/>
                </a:rPr>
                <a:t>what goes in and out</a:t>
              </a:r>
              <a:br>
                <a:rPr lang="en-GB" altLang="de-DE" sz="2000">
                  <a:latin typeface="Verdana" panose="020B0604030504040204" pitchFamily="34" charset="0"/>
                </a:rPr>
              </a:br>
              <a:r>
                <a:rPr lang="en-GB" altLang="de-DE" sz="1600">
                  <a:latin typeface="Verdana" panose="020B0604030504040204" pitchFamily="34" charset="0"/>
                </a:rPr>
                <a:t>devices, paper,</a:t>
              </a:r>
              <a:br>
                <a:rPr lang="en-GB" altLang="de-DE" sz="1600">
                  <a:latin typeface="Verdana" panose="020B0604030504040204" pitchFamily="34" charset="0"/>
                </a:rPr>
              </a:br>
              <a:r>
                <a:rPr lang="en-GB" altLang="de-DE" sz="1600">
                  <a:latin typeface="Verdana" panose="020B0604030504040204" pitchFamily="34" charset="0"/>
                </a:rPr>
                <a:t>sensors, etc.</a:t>
              </a:r>
              <a:endParaRPr lang="en-GB" altLang="de-DE" sz="1800">
                <a:latin typeface="Verdana" panose="020B0604030504040204" pitchFamily="34" charset="0"/>
              </a:endParaRPr>
            </a:p>
          </p:txBody>
        </p:sp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>
              <a:off x="1584" y="2448"/>
              <a:ext cx="768" cy="3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59405" name="Group 13"/>
          <p:cNvGrpSpPr>
            <a:grpSpLocks/>
          </p:cNvGrpSpPr>
          <p:nvPr/>
        </p:nvGrpSpPr>
        <p:grpSpPr bwMode="auto">
          <a:xfrm>
            <a:off x="6051550" y="4419600"/>
            <a:ext cx="2343150" cy="1735138"/>
            <a:chOff x="3812" y="2784"/>
            <a:chExt cx="1476" cy="1093"/>
          </a:xfrm>
        </p:grpSpPr>
        <p:sp>
          <p:nvSpPr>
            <p:cNvPr id="59402" name="Text Box 10"/>
            <p:cNvSpPr txBox="1">
              <a:spLocks noChangeArrowheads="1"/>
            </p:cNvSpPr>
            <p:nvPr/>
          </p:nvSpPr>
          <p:spPr bwMode="auto">
            <a:xfrm>
              <a:off x="3812" y="3312"/>
              <a:ext cx="1476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GB" altLang="de-DE" sz="2000">
                  <a:latin typeface="Verdana" panose="020B0604030504040204" pitchFamily="34" charset="0"/>
                </a:rPr>
                <a:t>what can it do?</a:t>
              </a:r>
              <a:br>
                <a:rPr lang="en-GB" altLang="de-DE" sz="2000">
                  <a:latin typeface="Verdana" panose="020B0604030504040204" pitchFamily="34" charset="0"/>
                </a:rPr>
              </a:br>
              <a:r>
                <a:rPr lang="en-GB" altLang="de-DE" sz="1600">
                  <a:latin typeface="Verdana" panose="020B0604030504040204" pitchFamily="34" charset="0"/>
                </a:rPr>
                <a:t>memory, processing,</a:t>
              </a:r>
              <a:br>
                <a:rPr lang="en-GB" altLang="de-DE" sz="1600">
                  <a:latin typeface="Verdana" panose="020B0604030504040204" pitchFamily="34" charset="0"/>
                </a:rPr>
              </a:br>
              <a:r>
                <a:rPr lang="en-GB" altLang="de-DE" sz="1600">
                  <a:latin typeface="Verdana" panose="020B0604030504040204" pitchFamily="34" charset="0"/>
                </a:rPr>
                <a:t>networks</a:t>
              </a:r>
            </a:p>
          </p:txBody>
        </p:sp>
        <p:sp>
          <p:nvSpPr>
            <p:cNvPr id="59403" name="Line 11"/>
            <p:cNvSpPr>
              <a:spLocks noChangeShapeType="1"/>
            </p:cNvSpPr>
            <p:nvPr/>
          </p:nvSpPr>
          <p:spPr bwMode="auto">
            <a:xfrm flipH="1" flipV="1">
              <a:off x="3840" y="2784"/>
              <a:ext cx="624" cy="5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2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A ‘typical’ computer system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1800" dirty="0"/>
              <a:t>screen, or monitor, on which there are windows</a:t>
            </a:r>
          </a:p>
          <a:p>
            <a:pPr>
              <a:lnSpc>
                <a:spcPct val="90000"/>
              </a:lnSpc>
            </a:pPr>
            <a:r>
              <a:rPr lang="en-GB" altLang="de-DE" sz="1800" dirty="0"/>
              <a:t>keyboard</a:t>
            </a:r>
          </a:p>
          <a:p>
            <a:pPr>
              <a:lnSpc>
                <a:spcPct val="90000"/>
              </a:lnSpc>
            </a:pPr>
            <a:r>
              <a:rPr lang="en-GB" altLang="de-DE" sz="1800" dirty="0"/>
              <a:t>mouse/trackpad</a:t>
            </a:r>
          </a:p>
          <a:p>
            <a:pPr>
              <a:lnSpc>
                <a:spcPct val="90000"/>
              </a:lnSpc>
            </a:pPr>
            <a:endParaRPr lang="en-GB" altLang="de-DE" sz="1800" dirty="0"/>
          </a:p>
          <a:p>
            <a:pPr>
              <a:lnSpc>
                <a:spcPct val="90000"/>
              </a:lnSpc>
            </a:pPr>
            <a:r>
              <a:rPr lang="en-GB" altLang="de-DE" sz="1800" dirty="0"/>
              <a:t>variations</a:t>
            </a:r>
          </a:p>
          <a:p>
            <a:pPr lvl="1">
              <a:lnSpc>
                <a:spcPct val="90000"/>
              </a:lnSpc>
            </a:pPr>
            <a:r>
              <a:rPr lang="en-GB" altLang="de-DE" sz="1600" dirty="0"/>
              <a:t>desktop</a:t>
            </a:r>
          </a:p>
          <a:p>
            <a:pPr lvl="1">
              <a:lnSpc>
                <a:spcPct val="90000"/>
              </a:lnSpc>
            </a:pPr>
            <a:r>
              <a:rPr lang="en-GB" altLang="de-DE" sz="1600" dirty="0"/>
              <a:t>laptop</a:t>
            </a:r>
          </a:p>
          <a:p>
            <a:pPr lvl="1">
              <a:lnSpc>
                <a:spcPct val="90000"/>
              </a:lnSpc>
            </a:pPr>
            <a:r>
              <a:rPr lang="en-GB" altLang="de-DE" sz="1600" dirty="0"/>
              <a:t>PDA</a:t>
            </a:r>
          </a:p>
          <a:p>
            <a:pPr>
              <a:lnSpc>
                <a:spcPct val="90000"/>
              </a:lnSpc>
            </a:pPr>
            <a:endParaRPr lang="en-GB" altLang="de-DE" sz="1800" dirty="0"/>
          </a:p>
          <a:p>
            <a:pPr>
              <a:lnSpc>
                <a:spcPct val="90000"/>
              </a:lnSpc>
            </a:pPr>
            <a:endParaRPr lang="en-GB" altLang="de-DE" sz="1800" dirty="0"/>
          </a:p>
          <a:p>
            <a:pPr>
              <a:lnSpc>
                <a:spcPct val="90000"/>
              </a:lnSpc>
              <a:buFontTx/>
              <a:buChar char=" "/>
            </a:pPr>
            <a:r>
              <a:rPr lang="en-GB" altLang="de-DE" sz="1800" dirty="0"/>
              <a:t>the devices dictate the styles of interaction that the system supports</a:t>
            </a:r>
          </a:p>
          <a:p>
            <a:pPr>
              <a:lnSpc>
                <a:spcPct val="90000"/>
              </a:lnSpc>
              <a:buFontTx/>
              <a:buChar char=" "/>
            </a:pPr>
            <a:r>
              <a:rPr lang="en-GB" altLang="de-DE" sz="1800" dirty="0"/>
              <a:t>If we use different devices, then the interface will support a different style of interaction</a:t>
            </a: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055579"/>
              </p:ext>
            </p:extLst>
          </p:nvPr>
        </p:nvGraphicFramePr>
        <p:xfrm>
          <a:off x="4038600" y="2133600"/>
          <a:ext cx="46101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icture" r:id="rId3" imgW="3457575" imgH="1914525" progId="Word.Picture.8">
                  <p:embed/>
                </p:oleObj>
              </mc:Choice>
              <mc:Fallback>
                <p:oleObj name="Picture" r:id="rId3" imgW="3457575" imgH="1914525" progId="Word.Picture.8">
                  <p:embed/>
                  <p:pic>
                    <p:nvPicPr>
                      <p:cNvPr id="512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133600"/>
                        <a:ext cx="4610100" cy="251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210" name="Group 10"/>
          <p:cNvGrpSpPr>
            <a:grpSpLocks/>
          </p:cNvGrpSpPr>
          <p:nvPr/>
        </p:nvGrpSpPr>
        <p:grpSpPr bwMode="auto">
          <a:xfrm>
            <a:off x="914400" y="934453"/>
            <a:ext cx="2735262" cy="850900"/>
            <a:chOff x="53" y="904"/>
            <a:chExt cx="1723" cy="536"/>
          </a:xfrm>
        </p:grpSpPr>
        <p:grpSp>
          <p:nvGrpSpPr>
            <p:cNvPr id="51208" name="Group 8"/>
            <p:cNvGrpSpPr>
              <a:grpSpLocks/>
            </p:cNvGrpSpPr>
            <p:nvPr/>
          </p:nvGrpSpPr>
          <p:grpSpPr bwMode="auto">
            <a:xfrm>
              <a:off x="53" y="960"/>
              <a:ext cx="859" cy="480"/>
              <a:chOff x="53" y="960"/>
              <a:chExt cx="859" cy="480"/>
            </a:xfrm>
          </p:grpSpPr>
          <p:sp>
            <p:nvSpPr>
              <p:cNvPr id="51205" name="Text Box 5"/>
              <p:cNvSpPr txBox="1">
                <a:spLocks noChangeArrowheads="1"/>
              </p:cNvSpPr>
              <p:nvPr/>
            </p:nvSpPr>
            <p:spPr bwMode="auto">
              <a:xfrm>
                <a:off x="53" y="960"/>
                <a:ext cx="331" cy="4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de-DE" sz="4400" b="1">
                    <a:solidFill>
                      <a:srgbClr val="FF0000"/>
                    </a:solidFill>
                    <a:latin typeface="Arial" panose="020B0604020202020204" pitchFamily="34" charset="0"/>
                  </a:rPr>
                  <a:t>?</a:t>
                </a:r>
              </a:p>
            </p:txBody>
          </p:sp>
          <p:sp>
            <p:nvSpPr>
              <p:cNvPr id="51207" name="Line 7"/>
              <p:cNvSpPr>
                <a:spLocks noChangeShapeType="1"/>
              </p:cNvSpPr>
              <p:nvPr/>
            </p:nvSpPr>
            <p:spPr bwMode="auto">
              <a:xfrm flipV="1">
                <a:off x="384" y="960"/>
                <a:ext cx="528" cy="19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51209" name="Freeform 9"/>
            <p:cNvSpPr>
              <a:spLocks/>
            </p:cNvSpPr>
            <p:nvPr/>
          </p:nvSpPr>
          <p:spPr bwMode="auto">
            <a:xfrm>
              <a:off x="816" y="904"/>
              <a:ext cx="960" cy="56"/>
            </a:xfrm>
            <a:custGeom>
              <a:avLst/>
              <a:gdLst>
                <a:gd name="T0" fmla="*/ 0 w 960"/>
                <a:gd name="T1" fmla="*/ 8 h 56"/>
                <a:gd name="T2" fmla="*/ 48 w 960"/>
                <a:gd name="T3" fmla="*/ 8 h 56"/>
                <a:gd name="T4" fmla="*/ 96 w 960"/>
                <a:gd name="T5" fmla="*/ 8 h 56"/>
                <a:gd name="T6" fmla="*/ 144 w 960"/>
                <a:gd name="T7" fmla="*/ 56 h 56"/>
                <a:gd name="T8" fmla="*/ 192 w 960"/>
                <a:gd name="T9" fmla="*/ 8 h 56"/>
                <a:gd name="T10" fmla="*/ 288 w 960"/>
                <a:gd name="T11" fmla="*/ 56 h 56"/>
                <a:gd name="T12" fmla="*/ 336 w 960"/>
                <a:gd name="T13" fmla="*/ 8 h 56"/>
                <a:gd name="T14" fmla="*/ 432 w 960"/>
                <a:gd name="T15" fmla="*/ 56 h 56"/>
                <a:gd name="T16" fmla="*/ 480 w 960"/>
                <a:gd name="T17" fmla="*/ 8 h 56"/>
                <a:gd name="T18" fmla="*/ 576 w 960"/>
                <a:gd name="T19" fmla="*/ 56 h 56"/>
                <a:gd name="T20" fmla="*/ 624 w 960"/>
                <a:gd name="T21" fmla="*/ 8 h 56"/>
                <a:gd name="T22" fmla="*/ 720 w 960"/>
                <a:gd name="T23" fmla="*/ 56 h 56"/>
                <a:gd name="T24" fmla="*/ 816 w 960"/>
                <a:gd name="T25" fmla="*/ 8 h 56"/>
                <a:gd name="T26" fmla="*/ 864 w 960"/>
                <a:gd name="T27" fmla="*/ 56 h 56"/>
                <a:gd name="T28" fmla="*/ 960 w 960"/>
                <a:gd name="T29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0" h="56">
                  <a:moveTo>
                    <a:pt x="0" y="8"/>
                  </a:moveTo>
                  <a:cubicBezTo>
                    <a:pt x="16" y="8"/>
                    <a:pt x="32" y="8"/>
                    <a:pt x="48" y="8"/>
                  </a:cubicBezTo>
                  <a:cubicBezTo>
                    <a:pt x="64" y="8"/>
                    <a:pt x="80" y="0"/>
                    <a:pt x="96" y="8"/>
                  </a:cubicBezTo>
                  <a:cubicBezTo>
                    <a:pt x="112" y="16"/>
                    <a:pt x="128" y="56"/>
                    <a:pt x="144" y="56"/>
                  </a:cubicBezTo>
                  <a:cubicBezTo>
                    <a:pt x="160" y="56"/>
                    <a:pt x="168" y="8"/>
                    <a:pt x="192" y="8"/>
                  </a:cubicBezTo>
                  <a:cubicBezTo>
                    <a:pt x="216" y="8"/>
                    <a:pt x="264" y="56"/>
                    <a:pt x="288" y="56"/>
                  </a:cubicBezTo>
                  <a:cubicBezTo>
                    <a:pt x="312" y="56"/>
                    <a:pt x="312" y="8"/>
                    <a:pt x="336" y="8"/>
                  </a:cubicBezTo>
                  <a:cubicBezTo>
                    <a:pt x="360" y="8"/>
                    <a:pt x="408" y="56"/>
                    <a:pt x="432" y="56"/>
                  </a:cubicBezTo>
                  <a:cubicBezTo>
                    <a:pt x="456" y="56"/>
                    <a:pt x="456" y="8"/>
                    <a:pt x="480" y="8"/>
                  </a:cubicBezTo>
                  <a:cubicBezTo>
                    <a:pt x="504" y="8"/>
                    <a:pt x="552" y="56"/>
                    <a:pt x="576" y="56"/>
                  </a:cubicBezTo>
                  <a:cubicBezTo>
                    <a:pt x="600" y="56"/>
                    <a:pt x="600" y="8"/>
                    <a:pt x="624" y="8"/>
                  </a:cubicBezTo>
                  <a:cubicBezTo>
                    <a:pt x="648" y="8"/>
                    <a:pt x="688" y="56"/>
                    <a:pt x="720" y="56"/>
                  </a:cubicBezTo>
                  <a:cubicBezTo>
                    <a:pt x="752" y="56"/>
                    <a:pt x="792" y="8"/>
                    <a:pt x="816" y="8"/>
                  </a:cubicBezTo>
                  <a:cubicBezTo>
                    <a:pt x="840" y="8"/>
                    <a:pt x="840" y="56"/>
                    <a:pt x="864" y="56"/>
                  </a:cubicBezTo>
                  <a:cubicBezTo>
                    <a:pt x="888" y="56"/>
                    <a:pt x="924" y="32"/>
                    <a:pt x="960" y="8"/>
                  </a:cubicBezTo>
                </a:path>
              </a:pathLst>
            </a:custGeom>
            <a:noFill/>
            <a:ln w="38100" cmpd="sng">
              <a:solidFill>
                <a:srgbClr val="FFC5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5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How many …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computers in your house?</a:t>
            </a:r>
          </a:p>
          <a:p>
            <a:pPr lvl="1"/>
            <a:r>
              <a:rPr lang="en-GB" altLang="de-DE"/>
              <a:t>hands up, …</a:t>
            </a:r>
            <a:br>
              <a:rPr lang="en-GB" altLang="de-DE"/>
            </a:br>
            <a:r>
              <a:rPr lang="en-GB" altLang="de-DE"/>
              <a:t>	… none,  1,  2 , 3,  more!!</a:t>
            </a:r>
          </a:p>
          <a:p>
            <a:endParaRPr lang="en-GB" altLang="de-DE"/>
          </a:p>
          <a:p>
            <a:r>
              <a:rPr lang="en-GB" altLang="de-DE"/>
              <a:t>computers in your pockets?</a:t>
            </a:r>
          </a:p>
        </p:txBody>
      </p:sp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2057400" y="4800600"/>
            <a:ext cx="5430838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 sz="2800">
                <a:solidFill>
                  <a:srgbClr val="2E005D"/>
                </a:solidFill>
                <a:latin typeface="Verdana" panose="020B0604030504040204" pitchFamily="34" charset="0"/>
              </a:rPr>
              <a:t>are you thinking  …</a:t>
            </a:r>
          </a:p>
          <a:p>
            <a:r>
              <a:rPr lang="en-GB" altLang="de-DE" sz="2800">
                <a:solidFill>
                  <a:srgbClr val="2E005D"/>
                </a:solidFill>
                <a:latin typeface="Verdana" panose="020B0604030504040204" pitchFamily="34" charset="0"/>
              </a:rPr>
              <a:t>           …  PC, laptop, PDA ??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5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computers …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FontTx/>
              <a:buChar char=" "/>
            </a:pPr>
            <a:r>
              <a:rPr lang="en-GB" altLang="de-DE" sz="2400"/>
              <a:t>in your house?</a:t>
            </a:r>
          </a:p>
          <a:p>
            <a:pPr marL="476250" lvl="1"/>
            <a:endParaRPr lang="en-GB" altLang="de-DE" sz="1200"/>
          </a:p>
          <a:p>
            <a:pPr marL="476250" lvl="1"/>
            <a:r>
              <a:rPr lang="en-GB" altLang="de-DE" sz="2000"/>
              <a:t>PC</a:t>
            </a:r>
          </a:p>
          <a:p>
            <a:pPr marL="476250" lvl="1"/>
            <a:r>
              <a:rPr lang="en-GB" altLang="de-DE" sz="2000"/>
              <a:t>TV, VCR, DVD, HiFi, cable/satellite TV</a:t>
            </a:r>
          </a:p>
          <a:p>
            <a:pPr marL="476250" lvl="1"/>
            <a:r>
              <a:rPr lang="en-GB" altLang="de-DE" sz="2000"/>
              <a:t>microwave, cooker, washing machine</a:t>
            </a:r>
          </a:p>
          <a:p>
            <a:pPr marL="476250" lvl="1"/>
            <a:r>
              <a:rPr lang="en-GB" altLang="de-DE" sz="2000"/>
              <a:t>central heating</a:t>
            </a:r>
          </a:p>
          <a:p>
            <a:pPr marL="476250" lvl="1"/>
            <a:r>
              <a:rPr lang="en-GB" altLang="de-DE" sz="2000"/>
              <a:t>security system</a:t>
            </a:r>
          </a:p>
          <a:p>
            <a:pPr marL="0" indent="0"/>
            <a:endParaRPr lang="en-GB" altLang="de-DE" sz="2400"/>
          </a:p>
          <a:p>
            <a:pPr marL="476250" lvl="1">
              <a:buFontTx/>
              <a:buChar char=" "/>
            </a:pPr>
            <a:r>
              <a:rPr lang="en-GB" altLang="de-DE" sz="2000"/>
              <a:t>can you think of more?</a:t>
            </a:r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Char char=" "/>
            </a:pPr>
            <a:r>
              <a:rPr lang="en-GB" altLang="de-DE" sz="2400"/>
              <a:t>in your pockets?</a:t>
            </a:r>
          </a:p>
          <a:p>
            <a:pPr lvl="1"/>
            <a:endParaRPr lang="en-GB" altLang="de-DE" sz="1200"/>
          </a:p>
          <a:p>
            <a:pPr lvl="1"/>
            <a:r>
              <a:rPr lang="en-GB" altLang="de-DE" sz="2000"/>
              <a:t>PDA</a:t>
            </a:r>
          </a:p>
          <a:p>
            <a:pPr lvl="1"/>
            <a:r>
              <a:rPr lang="en-GB" altLang="de-DE" sz="2000"/>
              <a:t>phone, camera</a:t>
            </a:r>
          </a:p>
          <a:p>
            <a:pPr lvl="1"/>
            <a:r>
              <a:rPr lang="en-GB" altLang="de-DE" sz="2000"/>
              <a:t>smart card, card with magnetic strip?</a:t>
            </a:r>
          </a:p>
          <a:p>
            <a:pPr lvl="1"/>
            <a:r>
              <a:rPr lang="en-GB" altLang="de-DE" sz="2000"/>
              <a:t>electronic car key</a:t>
            </a:r>
          </a:p>
          <a:p>
            <a:pPr lvl="1"/>
            <a:r>
              <a:rPr lang="en-GB" altLang="de-DE" sz="2000"/>
              <a:t>USB memory</a:t>
            </a:r>
          </a:p>
          <a:p>
            <a:endParaRPr lang="en-GB" altLang="de-DE" sz="2400"/>
          </a:p>
          <a:p>
            <a:pPr lvl="1">
              <a:buFontTx/>
              <a:buChar char=" "/>
            </a:pPr>
            <a:r>
              <a:rPr lang="en-GB" altLang="de-DE" sz="2000"/>
              <a:t>try your pockets and bags</a:t>
            </a:r>
          </a:p>
        </p:txBody>
      </p:sp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5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Interactivity?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altLang="de-DE" sz="2000"/>
              <a:t>Long ago in a galaxy far away … </a:t>
            </a:r>
            <a:r>
              <a:rPr lang="en-GB" altLang="de-DE" sz="2000" i="1"/>
              <a:t>batch</a:t>
            </a:r>
            <a:r>
              <a:rPr lang="en-GB" altLang="de-DE" sz="2000"/>
              <a:t> processing</a:t>
            </a:r>
          </a:p>
          <a:p>
            <a:pPr marL="565150" lvl="1"/>
            <a:r>
              <a:rPr lang="en-GB" altLang="de-DE" sz="1800"/>
              <a:t>punched card stacks or large data files prepared</a:t>
            </a:r>
          </a:p>
          <a:p>
            <a:pPr marL="565150" lvl="1"/>
            <a:r>
              <a:rPr lang="en-GB" altLang="de-DE" sz="1800"/>
              <a:t>long wait ….</a:t>
            </a:r>
          </a:p>
          <a:p>
            <a:pPr marL="565150" lvl="1"/>
            <a:r>
              <a:rPr lang="en-GB" altLang="de-DE" sz="1800"/>
              <a:t>line printer output</a:t>
            </a:r>
          </a:p>
          <a:p>
            <a:pPr marL="565150" lvl="1">
              <a:buFontTx/>
              <a:buChar char=" "/>
            </a:pPr>
            <a:r>
              <a:rPr lang="en-GB" altLang="de-DE" sz="1800"/>
              <a:t>… and if it is not right …</a:t>
            </a:r>
          </a:p>
          <a:p>
            <a:pPr marL="565150" lvl="1">
              <a:buFontTx/>
              <a:buChar char=" "/>
            </a:pPr>
            <a:endParaRPr lang="en-GB" altLang="de-DE" sz="1200"/>
          </a:p>
          <a:p>
            <a:pPr marL="0" indent="0">
              <a:buFontTx/>
              <a:buChar char=" "/>
            </a:pPr>
            <a:r>
              <a:rPr lang="en-GB" altLang="de-DE" sz="2000"/>
              <a:t>Now most computing is interactive</a:t>
            </a:r>
          </a:p>
          <a:p>
            <a:pPr marL="565150" lvl="1"/>
            <a:r>
              <a:rPr lang="en-GB" altLang="de-DE" sz="1800"/>
              <a:t>rapid feedback</a:t>
            </a:r>
          </a:p>
          <a:p>
            <a:pPr marL="565150" lvl="1"/>
            <a:r>
              <a:rPr lang="en-GB" altLang="de-DE" sz="1800"/>
              <a:t>the user in control (most of the time)</a:t>
            </a:r>
          </a:p>
          <a:p>
            <a:pPr marL="565150" lvl="1"/>
            <a:r>
              <a:rPr lang="en-GB" altLang="de-DE" sz="1800"/>
              <a:t>doing rather than thinking …</a:t>
            </a:r>
          </a:p>
          <a:p>
            <a:pPr marL="0" indent="0"/>
            <a:endParaRPr lang="en-GB" altLang="de-DE" sz="1000"/>
          </a:p>
          <a:p>
            <a:pPr marL="0" indent="0">
              <a:buFontTx/>
              <a:buNone/>
            </a:pPr>
            <a:r>
              <a:rPr lang="en-GB" altLang="de-DE" sz="2000"/>
              <a:t>Is faster always better?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7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Richer interaction</a:t>
            </a:r>
          </a:p>
        </p:txBody>
      </p:sp>
      <p:grpSp>
        <p:nvGrpSpPr>
          <p:cNvPr id="60421" name="Group 5"/>
          <p:cNvGrpSpPr>
            <a:grpSpLocks/>
          </p:cNvGrpSpPr>
          <p:nvPr/>
        </p:nvGrpSpPr>
        <p:grpSpPr bwMode="auto">
          <a:xfrm>
            <a:off x="2654300" y="2608263"/>
            <a:ext cx="838200" cy="1828800"/>
            <a:chOff x="1728" y="1776"/>
            <a:chExt cx="528" cy="1152"/>
          </a:xfrm>
        </p:grpSpPr>
        <p:sp>
          <p:nvSpPr>
            <p:cNvPr id="60422" name="AutoShape 6"/>
            <p:cNvSpPr>
              <a:spLocks noChangeArrowheads="1"/>
            </p:cNvSpPr>
            <p:nvPr/>
          </p:nvSpPr>
          <p:spPr bwMode="auto">
            <a:xfrm>
              <a:off x="1728" y="1776"/>
              <a:ext cx="384" cy="384"/>
            </a:xfrm>
            <a:prstGeom prst="smileyFace">
              <a:avLst>
                <a:gd name="adj" fmla="val 4653"/>
              </a:avLst>
            </a:prstGeom>
            <a:solidFill>
              <a:srgbClr val="E1B8B8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0423" name="Line 7"/>
            <p:cNvSpPr>
              <a:spLocks noChangeShapeType="1"/>
            </p:cNvSpPr>
            <p:nvPr/>
          </p:nvSpPr>
          <p:spPr bwMode="auto">
            <a:xfrm>
              <a:off x="1920" y="2160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0424" name="Line 8"/>
            <p:cNvSpPr>
              <a:spLocks noChangeShapeType="1"/>
            </p:cNvSpPr>
            <p:nvPr/>
          </p:nvSpPr>
          <p:spPr bwMode="auto">
            <a:xfrm>
              <a:off x="1920" y="2304"/>
              <a:ext cx="336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0425" name="Line 9"/>
            <p:cNvSpPr>
              <a:spLocks noChangeShapeType="1"/>
            </p:cNvSpPr>
            <p:nvPr/>
          </p:nvSpPr>
          <p:spPr bwMode="auto">
            <a:xfrm flipH="1">
              <a:off x="1728" y="2304"/>
              <a:ext cx="192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0426" name="Line 10"/>
            <p:cNvSpPr>
              <a:spLocks noChangeShapeType="1"/>
            </p:cNvSpPr>
            <p:nvPr/>
          </p:nvSpPr>
          <p:spPr bwMode="auto">
            <a:xfrm flipH="1">
              <a:off x="1824" y="2544"/>
              <a:ext cx="96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0427" name="Line 11"/>
            <p:cNvSpPr>
              <a:spLocks noChangeShapeType="1"/>
            </p:cNvSpPr>
            <p:nvPr/>
          </p:nvSpPr>
          <p:spPr bwMode="auto">
            <a:xfrm>
              <a:off x="1920" y="2544"/>
              <a:ext cx="96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1663700" y="4513263"/>
            <a:ext cx="25908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60429" name="Group 13"/>
          <p:cNvGrpSpPr>
            <a:grpSpLocks/>
          </p:cNvGrpSpPr>
          <p:nvPr/>
        </p:nvGrpSpPr>
        <p:grpSpPr bwMode="auto">
          <a:xfrm rot="-578918">
            <a:off x="4635500" y="2760663"/>
            <a:ext cx="914400" cy="304800"/>
            <a:chOff x="3552" y="1488"/>
            <a:chExt cx="576" cy="192"/>
          </a:xfrm>
        </p:grpSpPr>
        <p:sp>
          <p:nvSpPr>
            <p:cNvPr id="60430" name="AutoShape 14"/>
            <p:cNvSpPr>
              <a:spLocks noChangeArrowheads="1"/>
            </p:cNvSpPr>
            <p:nvPr/>
          </p:nvSpPr>
          <p:spPr bwMode="auto">
            <a:xfrm rot="-5400000">
              <a:off x="3576" y="1464"/>
              <a:ext cx="192" cy="24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60431" name="Rectangle 15"/>
            <p:cNvSpPr>
              <a:spLocks noChangeArrowheads="1"/>
            </p:cNvSpPr>
            <p:nvPr/>
          </p:nvSpPr>
          <p:spPr bwMode="auto">
            <a:xfrm>
              <a:off x="3744" y="1488"/>
              <a:ext cx="384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60432" name="Line 16"/>
          <p:cNvSpPr>
            <a:spLocks noChangeShapeType="1"/>
          </p:cNvSpPr>
          <p:nvPr/>
        </p:nvSpPr>
        <p:spPr bwMode="auto">
          <a:xfrm>
            <a:off x="4483100" y="4589463"/>
            <a:ext cx="1600200" cy="685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>
            <a:off x="4025900" y="3675063"/>
            <a:ext cx="2286000" cy="1295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>
            <a:off x="5410200" y="3276600"/>
            <a:ext cx="1282700" cy="1389063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60435" name="Text Box 19"/>
          <p:cNvSpPr txBox="1">
            <a:spLocks noChangeArrowheads="1"/>
          </p:cNvSpPr>
          <p:nvPr/>
        </p:nvSpPr>
        <p:spPr bwMode="auto">
          <a:xfrm>
            <a:off x="6311900" y="4818063"/>
            <a:ext cx="1993900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de-DE">
                <a:latin typeface="Verdana" panose="020B0604030504040204" pitchFamily="34" charset="0"/>
              </a:rPr>
              <a:t>sensors</a:t>
            </a:r>
          </a:p>
          <a:p>
            <a:pPr algn="ctr"/>
            <a:r>
              <a:rPr lang="en-GB" altLang="de-DE">
                <a:latin typeface="Verdana" panose="020B0604030504040204" pitchFamily="34" charset="0"/>
              </a:rPr>
              <a:t>and devices</a:t>
            </a:r>
          </a:p>
          <a:p>
            <a:pPr algn="ctr"/>
            <a:r>
              <a:rPr lang="en-GB" altLang="de-DE">
                <a:latin typeface="Verdana" panose="020B0604030504040204" pitchFamily="34" charset="0"/>
              </a:rPr>
              <a:t>everywhere</a:t>
            </a:r>
          </a:p>
        </p:txBody>
      </p:sp>
      <p:pic>
        <p:nvPicPr>
          <p:cNvPr id="60436" name="Picture 20" descr="the_fridge.gif                                                 0001A46C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2455863"/>
            <a:ext cx="12573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37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294063"/>
            <a:ext cx="234950" cy="72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438" name="Line 22"/>
          <p:cNvSpPr>
            <a:spLocks noChangeShapeType="1"/>
          </p:cNvSpPr>
          <p:nvPr/>
        </p:nvSpPr>
        <p:spPr bwMode="auto">
          <a:xfrm>
            <a:off x="2349500" y="4284663"/>
            <a:ext cx="3505200" cy="1371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92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de-DE" sz="3600"/>
              <a:t>text entry devices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de-DE" sz="2800"/>
              <a:t>keyboards </a:t>
            </a:r>
            <a:r>
              <a:rPr lang="en-GB" altLang="de-DE"/>
              <a:t>(QWERTY et al.)</a:t>
            </a:r>
            <a:endParaRPr lang="en-GB" altLang="de-DE" sz="2800"/>
          </a:p>
          <a:p>
            <a:r>
              <a:rPr lang="en-GB" altLang="de-DE" sz="2800"/>
              <a:t>chord keyboards, phone pads</a:t>
            </a:r>
          </a:p>
          <a:p>
            <a:r>
              <a:rPr lang="en-GB" altLang="de-DE" sz="2800"/>
              <a:t>handwriting, speech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18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Keyboards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Most common text input device</a:t>
            </a:r>
          </a:p>
          <a:p>
            <a:r>
              <a:rPr lang="en-GB" altLang="de-DE" sz="2400"/>
              <a:t>Allows rapid entry of text by experienced users</a:t>
            </a:r>
          </a:p>
          <a:p>
            <a:endParaRPr lang="en-GB" altLang="de-DE" sz="2400"/>
          </a:p>
          <a:p>
            <a:r>
              <a:rPr lang="en-GB" altLang="de-DE" sz="2400"/>
              <a:t>Keypress closes connection, causing a character code to be sent</a:t>
            </a:r>
          </a:p>
          <a:p>
            <a:r>
              <a:rPr lang="en-GB" altLang="de-DE" sz="2400"/>
              <a:t>Usually connected by cable, but can be wireless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68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layout – QWERTY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000"/>
              <a:t>Standardised layout</a:t>
            </a:r>
          </a:p>
          <a:p>
            <a:pPr>
              <a:buFontTx/>
              <a:buChar char=" "/>
            </a:pPr>
            <a:r>
              <a:rPr lang="en-GB" altLang="de-DE" sz="2000"/>
              <a:t>but … </a:t>
            </a:r>
          </a:p>
          <a:p>
            <a:pPr lvl="1"/>
            <a:r>
              <a:rPr lang="en-GB" altLang="de-DE" sz="1800"/>
              <a:t>non-alphanumeric keys are placed differently</a:t>
            </a:r>
          </a:p>
          <a:p>
            <a:pPr lvl="1"/>
            <a:r>
              <a:rPr lang="en-GB" altLang="de-DE" sz="1800"/>
              <a:t>accented symbols needed for different scripts</a:t>
            </a:r>
          </a:p>
          <a:p>
            <a:pPr lvl="1"/>
            <a:r>
              <a:rPr lang="en-GB" altLang="de-DE" sz="1800"/>
              <a:t>minor differences between UK and USA keyboards</a:t>
            </a:r>
            <a:endParaRPr lang="en-GB" altLang="de-DE" sz="1600"/>
          </a:p>
          <a:p>
            <a:endParaRPr lang="en-GB" altLang="de-DE" sz="2000"/>
          </a:p>
          <a:p>
            <a:r>
              <a:rPr lang="en-GB" altLang="de-DE" sz="2000"/>
              <a:t>QWERTY arrangement not optimal for typing</a:t>
            </a:r>
            <a:br>
              <a:rPr lang="en-GB" altLang="de-DE" sz="2000"/>
            </a:br>
            <a:r>
              <a:rPr lang="en-GB" altLang="de-DE" sz="2000"/>
              <a:t>	– layout to prevent typewriters jamming!</a:t>
            </a:r>
          </a:p>
          <a:p>
            <a:r>
              <a:rPr lang="en-GB" altLang="de-DE" sz="2000"/>
              <a:t>Alternative designs allow faster typing but large social base of QWERTY typists produces reluctance to change.</a:t>
            </a:r>
          </a:p>
          <a:p>
            <a:endParaRPr lang="en-GB" altLang="de-DE" sz="20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79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QWERTY (</a:t>
            </a:r>
            <a:r>
              <a:rPr lang="en-GB" altLang="de-DE" dirty="0" smtClean="0"/>
              <a:t>cont.)</a:t>
            </a:r>
            <a:endParaRPr lang="en-GB" altLang="de-DE" dirty="0"/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1600200" y="2819400"/>
          <a:ext cx="65532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Picture" r:id="rId3" imgW="3762375" imgH="1362075" progId="Word.Picture.8">
                  <p:embed/>
                </p:oleObj>
              </mc:Choice>
              <mc:Fallback>
                <p:oleObj name="Picture" r:id="rId3" imgW="3762375" imgH="1362075" progId="Word.Picture.8">
                  <p:embed/>
                  <p:pic>
                    <p:nvPicPr>
                      <p:cNvPr id="542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819400"/>
                        <a:ext cx="6553200" cy="213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62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alternative keyboard layouts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Alphabetic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keys arranged in alphabetic order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not faster for trained typists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not faster for beginners either!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Dvorak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common letters under dominant fingers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biased towards right hand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common combinations of letters alternate between hands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10-15% improvement in speed and reduction in fatigue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But - large social base of QWERTY typists produce market pressures not to change</a:t>
            </a:r>
            <a:r>
              <a:rPr lang="en-GB" altLang="de-DE" sz="2000"/>
              <a:t/>
            </a:r>
            <a:br>
              <a:rPr lang="en-GB" altLang="de-DE" sz="2000"/>
            </a:br>
            <a:endParaRPr lang="en-GB" altLang="de-DE" sz="20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05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special keyboards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designs to reduce fatigue for RSI</a:t>
            </a:r>
          </a:p>
          <a:p>
            <a:r>
              <a:rPr lang="en-GB" altLang="de-DE"/>
              <a:t>for one handed use</a:t>
            </a:r>
          </a:p>
          <a:p>
            <a:pPr lvl="1">
              <a:buFontTx/>
              <a:buChar char=" "/>
            </a:pPr>
            <a:r>
              <a:rPr lang="en-GB" altLang="de-DE"/>
              <a:t>e.g. the Maltron left-handed keyboard </a:t>
            </a:r>
          </a:p>
          <a:p>
            <a:endParaRPr lang="en-GB" altLang="de-DE"/>
          </a:p>
          <a:p>
            <a:endParaRPr lang="en-GB" altLang="de-DE"/>
          </a:p>
        </p:txBody>
      </p:sp>
      <p:pic>
        <p:nvPicPr>
          <p:cNvPr id="131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1077" name="Picture 5" descr="maltron-lefthand-25.jpg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733800"/>
            <a:ext cx="37719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91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Chord keyboards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de-DE" sz="1800"/>
              <a:t>only a few keys - four or 5</a:t>
            </a:r>
          </a:p>
          <a:p>
            <a:pPr>
              <a:buFontTx/>
              <a:buNone/>
            </a:pPr>
            <a:r>
              <a:rPr lang="en-GB" altLang="de-DE" sz="1800"/>
              <a:t>letters typed as combination of keypresses</a:t>
            </a:r>
          </a:p>
          <a:p>
            <a:pPr>
              <a:buFontTx/>
              <a:buNone/>
            </a:pPr>
            <a:r>
              <a:rPr lang="en-GB" altLang="de-DE" sz="1800"/>
              <a:t>compact size</a:t>
            </a:r>
          </a:p>
          <a:p>
            <a:pPr>
              <a:buFontTx/>
              <a:buNone/>
            </a:pPr>
            <a:r>
              <a:rPr lang="en-GB" altLang="de-DE" sz="1800"/>
              <a:t>	– ideal for portable applications</a:t>
            </a:r>
          </a:p>
          <a:p>
            <a:pPr>
              <a:buFontTx/>
              <a:buNone/>
            </a:pPr>
            <a:r>
              <a:rPr lang="en-GB" altLang="de-DE" sz="1800"/>
              <a:t>short learning time</a:t>
            </a:r>
            <a:br>
              <a:rPr lang="en-GB" altLang="de-DE" sz="1800"/>
            </a:br>
            <a:r>
              <a:rPr lang="en-GB" altLang="de-DE" sz="1800"/>
              <a:t>–  keypresses reflect letter shape</a:t>
            </a:r>
          </a:p>
          <a:p>
            <a:pPr>
              <a:buFontTx/>
              <a:buNone/>
            </a:pPr>
            <a:r>
              <a:rPr lang="en-GB" altLang="de-DE" sz="1800"/>
              <a:t>fast</a:t>
            </a:r>
          </a:p>
          <a:p>
            <a:pPr>
              <a:buFontTx/>
              <a:buNone/>
            </a:pPr>
            <a:r>
              <a:rPr lang="en-GB" altLang="de-DE" sz="1800"/>
              <a:t>	–  once you have trained</a:t>
            </a:r>
          </a:p>
          <a:p>
            <a:pPr>
              <a:buFontTx/>
              <a:buNone/>
            </a:pPr>
            <a:endParaRPr lang="en-GB" altLang="de-DE" sz="1800"/>
          </a:p>
          <a:p>
            <a:pPr>
              <a:buFontTx/>
              <a:buNone/>
            </a:pPr>
            <a:endParaRPr lang="en-GB" altLang="de-DE" sz="1800"/>
          </a:p>
          <a:p>
            <a:pPr>
              <a:buFontTx/>
              <a:buNone/>
            </a:pPr>
            <a:r>
              <a:rPr lang="en-GB" altLang="de-DE" sz="1800"/>
              <a:t>BUT - social resistance, plus fatigue after extended use</a:t>
            </a:r>
          </a:p>
          <a:p>
            <a:pPr>
              <a:buFontTx/>
              <a:buNone/>
            </a:pPr>
            <a:r>
              <a:rPr lang="en-GB" altLang="de-DE" sz="1800"/>
              <a:t>NEW – niche market for some wearables</a:t>
            </a:r>
          </a:p>
        </p:txBody>
      </p:sp>
      <p:graphicFrame>
        <p:nvGraphicFramePr>
          <p:cNvPr id="56324" name="Object 4"/>
          <p:cNvGraphicFramePr>
            <a:graphicFrameLocks noChangeAspect="1"/>
          </p:cNvGraphicFramePr>
          <p:nvPr/>
        </p:nvGraphicFramePr>
        <p:xfrm>
          <a:off x="5791200" y="1981200"/>
          <a:ext cx="2924175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Picture" r:id="rId3" imgW="2190750" imgH="2286000" progId="Word.Picture.8">
                  <p:embed/>
                </p:oleObj>
              </mc:Choice>
              <mc:Fallback>
                <p:oleObj name="Picture" r:id="rId3" imgW="2190750" imgH="2286000" progId="Word.Picture.8">
                  <p:embed/>
                  <p:pic>
                    <p:nvPicPr>
                      <p:cNvPr id="563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981200"/>
                        <a:ext cx="2924175" cy="304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5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phone pad and T9 entry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1816100" algn="l"/>
              </a:tabLst>
            </a:pPr>
            <a:r>
              <a:rPr lang="en-GB" altLang="de-DE" sz="2000"/>
              <a:t>use numeric keys with</a:t>
            </a:r>
            <a:br>
              <a:rPr lang="en-GB" altLang="de-DE" sz="2000"/>
            </a:br>
            <a:r>
              <a:rPr lang="en-GB" altLang="de-DE" sz="2000"/>
              <a:t>multiple presses</a:t>
            </a:r>
          </a:p>
          <a:p>
            <a:pPr lvl="1">
              <a:lnSpc>
                <a:spcPct val="90000"/>
              </a:lnSpc>
              <a:buFontTx/>
              <a:buNone/>
              <a:tabLst>
                <a:tab pos="1816100" algn="l"/>
              </a:tabLst>
            </a:pPr>
            <a:r>
              <a:rPr lang="en-GB" altLang="de-DE" sz="1600"/>
              <a:t>2 – a b c	6 - m n o</a:t>
            </a:r>
          </a:p>
          <a:p>
            <a:pPr lvl="1">
              <a:lnSpc>
                <a:spcPct val="90000"/>
              </a:lnSpc>
              <a:buFontTx/>
              <a:buNone/>
              <a:tabLst>
                <a:tab pos="1816100" algn="l"/>
              </a:tabLst>
            </a:pPr>
            <a:r>
              <a:rPr lang="en-GB" altLang="de-DE" sz="1600"/>
              <a:t>3 - d e f	7 - p q r s</a:t>
            </a:r>
          </a:p>
          <a:p>
            <a:pPr lvl="1">
              <a:lnSpc>
                <a:spcPct val="90000"/>
              </a:lnSpc>
              <a:buFontTx/>
              <a:buNone/>
              <a:tabLst>
                <a:tab pos="1816100" algn="l"/>
              </a:tabLst>
            </a:pPr>
            <a:r>
              <a:rPr lang="en-GB" altLang="de-DE" sz="1600"/>
              <a:t>4 - g h i	8 - t u v</a:t>
            </a:r>
          </a:p>
          <a:p>
            <a:pPr lvl="1">
              <a:lnSpc>
                <a:spcPct val="90000"/>
              </a:lnSpc>
              <a:buFontTx/>
              <a:buNone/>
              <a:tabLst>
                <a:tab pos="1816100" algn="l"/>
              </a:tabLst>
            </a:pPr>
            <a:r>
              <a:rPr lang="en-GB" altLang="de-DE" sz="1600"/>
              <a:t>5 - j k l	9 - w x y z</a:t>
            </a:r>
          </a:p>
          <a:p>
            <a:pPr>
              <a:lnSpc>
                <a:spcPct val="90000"/>
              </a:lnSpc>
              <a:buFontTx/>
              <a:buChar char=" "/>
              <a:tabLst>
                <a:tab pos="1816100" algn="l"/>
              </a:tabLst>
            </a:pPr>
            <a:r>
              <a:rPr lang="en-GB" altLang="de-DE" sz="1800"/>
              <a:t>hello = 4433555[</a:t>
            </a:r>
            <a:r>
              <a:rPr lang="en-GB" altLang="de-DE" sz="1600"/>
              <a:t>pause</a:t>
            </a:r>
            <a:r>
              <a:rPr lang="en-GB" altLang="de-DE" sz="1800"/>
              <a:t>]555666</a:t>
            </a:r>
            <a:endParaRPr lang="en-GB" altLang="de-DE" sz="2000"/>
          </a:p>
          <a:p>
            <a:pPr>
              <a:lnSpc>
                <a:spcPct val="90000"/>
              </a:lnSpc>
              <a:buFontTx/>
              <a:buChar char=" "/>
              <a:tabLst>
                <a:tab pos="1816100" algn="l"/>
              </a:tabLst>
            </a:pPr>
            <a:r>
              <a:rPr lang="en-GB" altLang="de-DE" sz="2000"/>
              <a:t>surprisingly fast!</a:t>
            </a:r>
          </a:p>
          <a:p>
            <a:pPr>
              <a:lnSpc>
                <a:spcPct val="90000"/>
              </a:lnSpc>
              <a:tabLst>
                <a:tab pos="1816100" algn="l"/>
              </a:tabLst>
            </a:pPr>
            <a:endParaRPr lang="en-GB" altLang="de-DE" sz="900"/>
          </a:p>
          <a:p>
            <a:pPr>
              <a:lnSpc>
                <a:spcPct val="90000"/>
              </a:lnSpc>
              <a:tabLst>
                <a:tab pos="1816100" algn="l"/>
              </a:tabLst>
            </a:pPr>
            <a:r>
              <a:rPr lang="en-GB" altLang="de-DE" sz="2000"/>
              <a:t>T9 predictive entry</a:t>
            </a:r>
          </a:p>
          <a:p>
            <a:pPr lvl="1">
              <a:lnSpc>
                <a:spcPct val="90000"/>
              </a:lnSpc>
              <a:tabLst>
                <a:tab pos="1816100" algn="l"/>
              </a:tabLst>
            </a:pPr>
            <a:r>
              <a:rPr lang="en-GB" altLang="de-DE" sz="1800"/>
              <a:t>type as if single key for each letter</a:t>
            </a:r>
          </a:p>
          <a:p>
            <a:pPr lvl="1">
              <a:lnSpc>
                <a:spcPct val="90000"/>
              </a:lnSpc>
              <a:tabLst>
                <a:tab pos="1816100" algn="l"/>
              </a:tabLst>
            </a:pPr>
            <a:r>
              <a:rPr lang="en-GB" altLang="de-DE" sz="1800"/>
              <a:t>use dictionary to ‘guess’ the right word</a:t>
            </a:r>
          </a:p>
          <a:p>
            <a:pPr lvl="1">
              <a:lnSpc>
                <a:spcPct val="90000"/>
              </a:lnSpc>
              <a:tabLst>
                <a:tab pos="1816100" algn="l"/>
              </a:tabLst>
            </a:pPr>
            <a:r>
              <a:rPr lang="en-GB" altLang="de-DE" sz="1800"/>
              <a:t>hello = 43556 …</a:t>
            </a:r>
          </a:p>
          <a:p>
            <a:pPr lvl="1">
              <a:lnSpc>
                <a:spcPct val="90000"/>
              </a:lnSpc>
              <a:tabLst>
                <a:tab pos="1816100" algn="l"/>
              </a:tabLst>
            </a:pPr>
            <a:r>
              <a:rPr lang="en-GB" altLang="de-DE" sz="1800"/>
              <a:t>but 26 -&gt; menu ‘am’ or ‘an’</a:t>
            </a:r>
          </a:p>
        </p:txBody>
      </p:sp>
      <p:pic>
        <p:nvPicPr>
          <p:cNvPr id="62468" name="Picture 4" descr="phone-keys.jpg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676400"/>
            <a:ext cx="27971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30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Handwriting recognition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Text can be input into the computer, using a pen and a digesting tablet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natural interaction</a:t>
            </a:r>
          </a:p>
          <a:p>
            <a:pPr>
              <a:lnSpc>
                <a:spcPct val="90000"/>
              </a:lnSpc>
            </a:pPr>
            <a:endParaRPr lang="en-GB" altLang="de-DE" sz="1200"/>
          </a:p>
          <a:p>
            <a:pPr>
              <a:lnSpc>
                <a:spcPct val="90000"/>
              </a:lnSpc>
            </a:pPr>
            <a:r>
              <a:rPr lang="en-GB" altLang="de-DE" sz="2400"/>
              <a:t>Technical problems: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capturing all useful information - stroke path, pressure, etc. in a natural manner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segmenting joined up writing into individual letters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interpreting individual letters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coping with different styles of handwriting</a:t>
            </a:r>
          </a:p>
          <a:p>
            <a:pPr>
              <a:lnSpc>
                <a:spcPct val="90000"/>
              </a:lnSpc>
            </a:pPr>
            <a:endParaRPr lang="en-GB" altLang="de-DE" sz="1200"/>
          </a:p>
          <a:p>
            <a:pPr>
              <a:lnSpc>
                <a:spcPct val="90000"/>
              </a:lnSpc>
            </a:pPr>
            <a:r>
              <a:rPr lang="en-GB" altLang="de-DE" sz="2400"/>
              <a:t>Used in PDAs, and tablet computers …</a:t>
            </a:r>
            <a:br>
              <a:rPr lang="en-GB" altLang="de-DE" sz="2400"/>
            </a:br>
            <a:r>
              <a:rPr lang="en-GB" altLang="de-DE" sz="2400"/>
              <a:t>… leave the keyboard on the desk!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62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Speech recognition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Improving rapidly</a:t>
            </a:r>
          </a:p>
          <a:p>
            <a:endParaRPr lang="en-GB" altLang="de-DE" sz="1000"/>
          </a:p>
          <a:p>
            <a:r>
              <a:rPr lang="en-GB" altLang="de-DE" sz="2400"/>
              <a:t>Most successful when:</a:t>
            </a:r>
          </a:p>
          <a:p>
            <a:pPr lvl="1"/>
            <a:r>
              <a:rPr lang="en-GB" altLang="de-DE" sz="2000"/>
              <a:t>single user – initial training and learns peculiarities</a:t>
            </a:r>
          </a:p>
          <a:p>
            <a:pPr lvl="1"/>
            <a:r>
              <a:rPr lang="en-GB" altLang="de-DE" sz="2000"/>
              <a:t>limited vocabulary systems</a:t>
            </a:r>
          </a:p>
          <a:p>
            <a:endParaRPr lang="en-GB" altLang="de-DE" sz="1000"/>
          </a:p>
          <a:p>
            <a:r>
              <a:rPr lang="en-GB" altLang="de-DE" sz="2400"/>
              <a:t>Problems with</a:t>
            </a:r>
          </a:p>
          <a:p>
            <a:pPr lvl="1"/>
            <a:r>
              <a:rPr lang="en-GB" altLang="de-DE" sz="2000"/>
              <a:t>external noise interfering</a:t>
            </a:r>
          </a:p>
          <a:p>
            <a:pPr lvl="1"/>
            <a:r>
              <a:rPr lang="en-GB" altLang="de-DE" sz="2000"/>
              <a:t>imprecision of pronunciation</a:t>
            </a:r>
          </a:p>
          <a:p>
            <a:pPr lvl="1"/>
            <a:r>
              <a:rPr lang="en-GB" altLang="de-DE" sz="2000"/>
              <a:t>large vocabularies</a:t>
            </a:r>
          </a:p>
          <a:p>
            <a:pPr lvl="1"/>
            <a:r>
              <a:rPr lang="en-GB" altLang="de-DE" sz="2000"/>
              <a:t>different speakers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35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Numeric keypads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/>
              <a:t>for entering numbers quickly: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calculator, PC keyboard</a:t>
            </a:r>
          </a:p>
          <a:p>
            <a:pPr>
              <a:lnSpc>
                <a:spcPct val="90000"/>
              </a:lnSpc>
            </a:pPr>
            <a:r>
              <a:rPr lang="en-GB" altLang="de-DE"/>
              <a:t>for telephones</a:t>
            </a:r>
          </a:p>
          <a:p>
            <a:pPr>
              <a:lnSpc>
                <a:spcPct val="90000"/>
              </a:lnSpc>
            </a:pPr>
            <a:endParaRPr lang="en-GB" altLang="de-DE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/>
              <a:t>not the same!!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de-DE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/>
              <a:t>ATM like phone</a:t>
            </a:r>
          </a:p>
          <a:p>
            <a:pPr>
              <a:lnSpc>
                <a:spcPct val="90000"/>
              </a:lnSpc>
            </a:pPr>
            <a:endParaRPr lang="en-GB" altLang="de-DE"/>
          </a:p>
        </p:txBody>
      </p:sp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2101" name="Group 5"/>
          <p:cNvGrpSpPr>
            <a:grpSpLocks/>
          </p:cNvGrpSpPr>
          <p:nvPr/>
        </p:nvGrpSpPr>
        <p:grpSpPr bwMode="auto">
          <a:xfrm>
            <a:off x="4495800" y="3200400"/>
            <a:ext cx="1828800" cy="2362200"/>
            <a:chOff x="2688" y="2592"/>
            <a:chExt cx="1152" cy="1488"/>
          </a:xfrm>
        </p:grpSpPr>
        <p:sp>
          <p:nvSpPr>
            <p:cNvPr id="132102" name="Rectangle 6"/>
            <p:cNvSpPr>
              <a:spLocks noChangeArrowheads="1"/>
            </p:cNvSpPr>
            <p:nvPr/>
          </p:nvSpPr>
          <p:spPr bwMode="auto">
            <a:xfrm>
              <a:off x="2688" y="2592"/>
              <a:ext cx="1152" cy="1488"/>
            </a:xfrm>
            <a:prstGeom prst="rect">
              <a:avLst/>
            </a:prstGeom>
            <a:solidFill>
              <a:srgbClr val="D77A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32103" name="AutoShape 7"/>
            <p:cNvSpPr>
              <a:spLocks noChangeArrowheads="1"/>
            </p:cNvSpPr>
            <p:nvPr/>
          </p:nvSpPr>
          <p:spPr bwMode="auto">
            <a:xfrm>
              <a:off x="2784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132104" name="AutoShape 8"/>
            <p:cNvSpPr>
              <a:spLocks noChangeArrowheads="1"/>
            </p:cNvSpPr>
            <p:nvPr/>
          </p:nvSpPr>
          <p:spPr bwMode="auto">
            <a:xfrm>
              <a:off x="3120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132105" name="AutoShape 9"/>
            <p:cNvSpPr>
              <a:spLocks noChangeArrowheads="1"/>
            </p:cNvSpPr>
            <p:nvPr/>
          </p:nvSpPr>
          <p:spPr bwMode="auto">
            <a:xfrm>
              <a:off x="3456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132106" name="AutoShape 10"/>
            <p:cNvSpPr>
              <a:spLocks noChangeArrowheads="1"/>
            </p:cNvSpPr>
            <p:nvPr/>
          </p:nvSpPr>
          <p:spPr bwMode="auto">
            <a:xfrm>
              <a:off x="2784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7</a:t>
              </a:r>
            </a:p>
          </p:txBody>
        </p:sp>
        <p:sp>
          <p:nvSpPr>
            <p:cNvPr id="132107" name="AutoShape 11"/>
            <p:cNvSpPr>
              <a:spLocks noChangeArrowheads="1"/>
            </p:cNvSpPr>
            <p:nvPr/>
          </p:nvSpPr>
          <p:spPr bwMode="auto">
            <a:xfrm>
              <a:off x="3120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132108" name="AutoShape 12"/>
            <p:cNvSpPr>
              <a:spLocks noChangeArrowheads="1"/>
            </p:cNvSpPr>
            <p:nvPr/>
          </p:nvSpPr>
          <p:spPr bwMode="auto">
            <a:xfrm>
              <a:off x="3456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9</a:t>
              </a:r>
            </a:p>
          </p:txBody>
        </p:sp>
        <p:sp>
          <p:nvSpPr>
            <p:cNvPr id="132109" name="AutoShape 13"/>
            <p:cNvSpPr>
              <a:spLocks noChangeArrowheads="1"/>
            </p:cNvSpPr>
            <p:nvPr/>
          </p:nvSpPr>
          <p:spPr bwMode="auto">
            <a:xfrm>
              <a:off x="2784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sz="5400" b="1" baseline="-10000">
                  <a:latin typeface="Arial" panose="020B0604020202020204" pitchFamily="34" charset="0"/>
                </a:rPr>
                <a:t>*</a:t>
              </a:r>
              <a:endParaRPr lang="en-GB" altLang="de-DE" b="1">
                <a:latin typeface="Arial" panose="020B0604020202020204" pitchFamily="34" charset="0"/>
              </a:endParaRPr>
            </a:p>
          </p:txBody>
        </p:sp>
        <p:sp>
          <p:nvSpPr>
            <p:cNvPr id="132110" name="AutoShape 14"/>
            <p:cNvSpPr>
              <a:spLocks noChangeArrowheads="1"/>
            </p:cNvSpPr>
            <p:nvPr/>
          </p:nvSpPr>
          <p:spPr bwMode="auto">
            <a:xfrm>
              <a:off x="3120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132111" name="AutoShape 15"/>
            <p:cNvSpPr>
              <a:spLocks noChangeArrowheads="1"/>
            </p:cNvSpPr>
            <p:nvPr/>
          </p:nvSpPr>
          <p:spPr bwMode="auto">
            <a:xfrm>
              <a:off x="3456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#</a:t>
              </a:r>
            </a:p>
          </p:txBody>
        </p:sp>
        <p:sp>
          <p:nvSpPr>
            <p:cNvPr id="132112" name="AutoShape 16"/>
            <p:cNvSpPr>
              <a:spLocks noChangeArrowheads="1"/>
            </p:cNvSpPr>
            <p:nvPr/>
          </p:nvSpPr>
          <p:spPr bwMode="auto">
            <a:xfrm>
              <a:off x="2784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32113" name="AutoShape 17"/>
            <p:cNvSpPr>
              <a:spLocks noChangeArrowheads="1"/>
            </p:cNvSpPr>
            <p:nvPr/>
          </p:nvSpPr>
          <p:spPr bwMode="auto">
            <a:xfrm>
              <a:off x="3120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132114" name="AutoShape 18"/>
            <p:cNvSpPr>
              <a:spLocks noChangeArrowheads="1"/>
            </p:cNvSpPr>
            <p:nvPr/>
          </p:nvSpPr>
          <p:spPr bwMode="auto">
            <a:xfrm>
              <a:off x="3456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32115" name="Group 19"/>
          <p:cNvGrpSpPr>
            <a:grpSpLocks/>
          </p:cNvGrpSpPr>
          <p:nvPr/>
        </p:nvGrpSpPr>
        <p:grpSpPr bwMode="auto">
          <a:xfrm>
            <a:off x="6705600" y="3200400"/>
            <a:ext cx="1828800" cy="2362200"/>
            <a:chOff x="4080" y="2592"/>
            <a:chExt cx="1152" cy="1488"/>
          </a:xfrm>
        </p:grpSpPr>
        <p:sp>
          <p:nvSpPr>
            <p:cNvPr id="132116" name="Rectangle 20"/>
            <p:cNvSpPr>
              <a:spLocks noChangeArrowheads="1"/>
            </p:cNvSpPr>
            <p:nvPr/>
          </p:nvSpPr>
          <p:spPr bwMode="auto">
            <a:xfrm>
              <a:off x="4080" y="2592"/>
              <a:ext cx="1152" cy="1488"/>
            </a:xfrm>
            <a:prstGeom prst="rect">
              <a:avLst/>
            </a:prstGeom>
            <a:solidFill>
              <a:srgbClr val="D77A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32117" name="AutoShape 21"/>
            <p:cNvSpPr>
              <a:spLocks noChangeArrowheads="1"/>
            </p:cNvSpPr>
            <p:nvPr/>
          </p:nvSpPr>
          <p:spPr bwMode="auto">
            <a:xfrm>
              <a:off x="4176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132118" name="AutoShape 22"/>
            <p:cNvSpPr>
              <a:spLocks noChangeArrowheads="1"/>
            </p:cNvSpPr>
            <p:nvPr/>
          </p:nvSpPr>
          <p:spPr bwMode="auto">
            <a:xfrm>
              <a:off x="4512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5</a:t>
              </a:r>
            </a:p>
          </p:txBody>
        </p:sp>
        <p:sp>
          <p:nvSpPr>
            <p:cNvPr id="132119" name="AutoShape 23"/>
            <p:cNvSpPr>
              <a:spLocks noChangeArrowheads="1"/>
            </p:cNvSpPr>
            <p:nvPr/>
          </p:nvSpPr>
          <p:spPr bwMode="auto">
            <a:xfrm>
              <a:off x="4848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6</a:t>
              </a:r>
            </a:p>
          </p:txBody>
        </p:sp>
        <p:sp>
          <p:nvSpPr>
            <p:cNvPr id="132120" name="AutoShape 24"/>
            <p:cNvSpPr>
              <a:spLocks noChangeArrowheads="1"/>
            </p:cNvSpPr>
            <p:nvPr/>
          </p:nvSpPr>
          <p:spPr bwMode="auto">
            <a:xfrm>
              <a:off x="4176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32121" name="AutoShape 25"/>
            <p:cNvSpPr>
              <a:spLocks noChangeArrowheads="1"/>
            </p:cNvSpPr>
            <p:nvPr/>
          </p:nvSpPr>
          <p:spPr bwMode="auto">
            <a:xfrm>
              <a:off x="4512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132122" name="AutoShape 26"/>
            <p:cNvSpPr>
              <a:spLocks noChangeArrowheads="1"/>
            </p:cNvSpPr>
            <p:nvPr/>
          </p:nvSpPr>
          <p:spPr bwMode="auto">
            <a:xfrm>
              <a:off x="4848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132123" name="AutoShape 27"/>
            <p:cNvSpPr>
              <a:spLocks noChangeArrowheads="1"/>
            </p:cNvSpPr>
            <p:nvPr/>
          </p:nvSpPr>
          <p:spPr bwMode="auto">
            <a:xfrm>
              <a:off x="4176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132124" name="AutoShape 28"/>
            <p:cNvSpPr>
              <a:spLocks noChangeArrowheads="1"/>
            </p:cNvSpPr>
            <p:nvPr/>
          </p:nvSpPr>
          <p:spPr bwMode="auto">
            <a:xfrm>
              <a:off x="4512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sz="4000" b="1" baseline="20000">
                  <a:latin typeface="Arial" panose="020B0604020202020204" pitchFamily="34" charset="0"/>
                </a:rPr>
                <a:t>.</a:t>
              </a:r>
              <a:endParaRPr lang="en-GB" altLang="de-DE" b="1">
                <a:latin typeface="Arial" panose="020B0604020202020204" pitchFamily="34" charset="0"/>
              </a:endParaRPr>
            </a:p>
          </p:txBody>
        </p:sp>
        <p:sp>
          <p:nvSpPr>
            <p:cNvPr id="132125" name="AutoShape 29"/>
            <p:cNvSpPr>
              <a:spLocks noChangeArrowheads="1"/>
            </p:cNvSpPr>
            <p:nvPr/>
          </p:nvSpPr>
          <p:spPr bwMode="auto">
            <a:xfrm>
              <a:off x="4848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=</a:t>
              </a:r>
            </a:p>
          </p:txBody>
        </p:sp>
        <p:sp>
          <p:nvSpPr>
            <p:cNvPr id="132126" name="AutoShape 30"/>
            <p:cNvSpPr>
              <a:spLocks noChangeArrowheads="1"/>
            </p:cNvSpPr>
            <p:nvPr/>
          </p:nvSpPr>
          <p:spPr bwMode="auto">
            <a:xfrm>
              <a:off x="4176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7</a:t>
              </a:r>
            </a:p>
          </p:txBody>
        </p:sp>
        <p:sp>
          <p:nvSpPr>
            <p:cNvPr id="132127" name="AutoShape 31"/>
            <p:cNvSpPr>
              <a:spLocks noChangeArrowheads="1"/>
            </p:cNvSpPr>
            <p:nvPr/>
          </p:nvSpPr>
          <p:spPr bwMode="auto">
            <a:xfrm>
              <a:off x="4512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8</a:t>
              </a:r>
            </a:p>
          </p:txBody>
        </p:sp>
        <p:sp>
          <p:nvSpPr>
            <p:cNvPr id="132128" name="AutoShape 32"/>
            <p:cNvSpPr>
              <a:spLocks noChangeArrowheads="1"/>
            </p:cNvSpPr>
            <p:nvPr/>
          </p:nvSpPr>
          <p:spPr bwMode="auto">
            <a:xfrm>
              <a:off x="4848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de-DE" b="1">
                  <a:latin typeface="Arial" panose="020B0604020202020204" pitchFamily="34" charset="0"/>
                </a:rPr>
                <a:t>9</a:t>
              </a:r>
            </a:p>
          </p:txBody>
        </p:sp>
      </p:grpSp>
      <p:sp>
        <p:nvSpPr>
          <p:cNvPr id="132129" name="Text Box 33"/>
          <p:cNvSpPr txBox="1">
            <a:spLocks noChangeArrowheads="1"/>
          </p:cNvSpPr>
          <p:nvPr/>
        </p:nvSpPr>
        <p:spPr bwMode="auto">
          <a:xfrm>
            <a:off x="4572000" y="5638800"/>
            <a:ext cx="16954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>
                <a:latin typeface="Verdana" panose="020B0604030504040204" pitchFamily="34" charset="0"/>
              </a:rPr>
              <a:t>telephone</a:t>
            </a:r>
          </a:p>
        </p:txBody>
      </p:sp>
      <p:sp>
        <p:nvSpPr>
          <p:cNvPr id="132130" name="Text Box 34"/>
          <p:cNvSpPr txBox="1">
            <a:spLocks noChangeArrowheads="1"/>
          </p:cNvSpPr>
          <p:nvPr/>
        </p:nvSpPr>
        <p:spPr bwMode="auto">
          <a:xfrm>
            <a:off x="6792913" y="5638800"/>
            <a:ext cx="16652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>
                <a:latin typeface="Verdana" panose="020B0604030504040204" pitchFamily="34" charset="0"/>
              </a:rPr>
              <a:t>calculator</a:t>
            </a:r>
          </a:p>
        </p:txBody>
      </p:sp>
      <p:pic>
        <p:nvPicPr>
          <p:cNvPr id="35" name="Grafik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6" name="Grafik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47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de-DE" sz="3600"/>
              <a:t>positioning, pointing and drawing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en-GB" altLang="de-DE" sz="2800"/>
              <a:t>mouse, touchpad</a:t>
            </a:r>
            <a:br>
              <a:rPr lang="en-GB" altLang="de-DE" sz="2800"/>
            </a:br>
            <a:r>
              <a:rPr lang="en-GB" altLang="de-DE" sz="2800"/>
              <a:t>trackballs, joysticks etc.</a:t>
            </a:r>
            <a:br>
              <a:rPr lang="en-GB" altLang="de-DE" sz="2800"/>
            </a:br>
            <a:r>
              <a:rPr lang="en-GB" altLang="de-DE" sz="2800"/>
              <a:t>touch screens, tablets</a:t>
            </a:r>
            <a:br>
              <a:rPr lang="en-GB" altLang="de-DE" sz="2800"/>
            </a:br>
            <a:r>
              <a:rPr lang="en-GB" altLang="de-DE" sz="2800"/>
              <a:t>eyegaze, cursors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34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the Mouse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/>
              <a:t>Handheld pointing device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very common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easy to use</a:t>
            </a:r>
          </a:p>
          <a:p>
            <a:pPr lvl="1">
              <a:lnSpc>
                <a:spcPct val="90000"/>
              </a:lnSpc>
            </a:pPr>
            <a:endParaRPr lang="en-GB" altLang="de-DE"/>
          </a:p>
          <a:p>
            <a:pPr>
              <a:lnSpc>
                <a:spcPct val="90000"/>
              </a:lnSpc>
            </a:pPr>
            <a:r>
              <a:rPr lang="en-GB" altLang="de-DE"/>
              <a:t>Two characteristics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planar movement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buttons</a:t>
            </a:r>
          </a:p>
          <a:p>
            <a:pPr marL="952500" lvl="2" indent="0">
              <a:lnSpc>
                <a:spcPct val="90000"/>
              </a:lnSpc>
              <a:buFontTx/>
              <a:buNone/>
            </a:pPr>
            <a:r>
              <a:rPr lang="en-GB" altLang="de-DE"/>
              <a:t>(usually from 1 to 3 buttons on top, used for making a selection, indicating an option, or to initiate drawing etc.)</a:t>
            </a:r>
          </a:p>
        </p:txBody>
      </p:sp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5181600" y="2586038"/>
          <a:ext cx="3733800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Picture" r:id="rId3" imgW="4610100" imgH="2143125" progId="Word.Picture.8">
                  <p:embed/>
                </p:oleObj>
              </mc:Choice>
              <mc:Fallback>
                <p:oleObj name="Picture" r:id="rId3" imgW="4610100" imgH="2143125" progId="Word.Picture.8">
                  <p:embed/>
                  <p:pic>
                    <p:nvPicPr>
                      <p:cNvPr id="716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586038"/>
                        <a:ext cx="3733800" cy="173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5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the mouse (</a:t>
            </a:r>
            <a:r>
              <a:rPr lang="en-GB" altLang="de-DE" dirty="0" smtClean="0"/>
              <a:t>cont.)</a:t>
            </a:r>
            <a:endParaRPr lang="en-GB" altLang="de-DE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de-DE" sz="2000"/>
              <a:t>Mouse located on desktop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requires physical space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no arm fatigue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de-DE" sz="2000"/>
          </a:p>
          <a:p>
            <a:pPr>
              <a:lnSpc>
                <a:spcPct val="90000"/>
              </a:lnSpc>
              <a:buFontTx/>
              <a:buNone/>
            </a:pPr>
            <a:endParaRPr lang="en-GB" altLang="de-DE" sz="20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 sz="1800"/>
              <a:t>Relative movement only is detectable.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 sz="1800"/>
              <a:t>Movement of mouse moves screen cursor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 sz="1800"/>
              <a:t>Screen cursor oriented in (x, y) plane,</a:t>
            </a:r>
            <a:br>
              <a:rPr lang="en-GB" altLang="de-DE" sz="1800"/>
            </a:br>
            <a:r>
              <a:rPr lang="en-GB" altLang="de-DE" sz="1800"/>
              <a:t>mouse movement in (x, z) plane …</a:t>
            </a:r>
          </a:p>
          <a:p>
            <a:pPr>
              <a:lnSpc>
                <a:spcPct val="90000"/>
              </a:lnSpc>
            </a:pPr>
            <a:endParaRPr lang="en-GB" altLang="de-DE" sz="7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 sz="1800"/>
              <a:t>… an </a:t>
            </a:r>
            <a:r>
              <a:rPr lang="en-GB" altLang="de-DE" sz="1800" i="1"/>
              <a:t>indirect</a:t>
            </a:r>
            <a:r>
              <a:rPr lang="en-GB" altLang="de-DE" sz="1800"/>
              <a:t> manipulation device.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device itself doesn’t obscure screen, is accurate and fast.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hand-eye coordination problems for novice users</a:t>
            </a:r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5715000" y="1905000"/>
          <a:ext cx="31242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Picture" r:id="rId3" imgW="2343150" imgH="1771650" progId="Word.Picture.8">
                  <p:embed/>
                </p:oleObj>
              </mc:Choice>
              <mc:Fallback>
                <p:oleObj name="Picture" r:id="rId3" imgW="2343150" imgH="1771650" progId="Word.Picture.8">
                  <p:embed/>
                  <p:pic>
                    <p:nvPicPr>
                      <p:cNvPr id="727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905000"/>
                        <a:ext cx="3124200" cy="236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329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How does it work?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de-DE" sz="2000"/>
              <a:t>Two methods for detecting motion</a:t>
            </a:r>
          </a:p>
          <a:p>
            <a:pPr>
              <a:lnSpc>
                <a:spcPct val="90000"/>
              </a:lnSpc>
            </a:pPr>
            <a:endParaRPr lang="en-GB" altLang="de-DE" sz="1200"/>
          </a:p>
          <a:p>
            <a:pPr>
              <a:lnSpc>
                <a:spcPct val="90000"/>
              </a:lnSpc>
            </a:pPr>
            <a:r>
              <a:rPr lang="en-GB" altLang="de-DE" sz="2000"/>
              <a:t>Mechanical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Ball on underside of mouse turns as mouse is moved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Rotates orthogonal potentiometers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Can be used on almost any flat surface</a:t>
            </a:r>
          </a:p>
          <a:p>
            <a:pPr>
              <a:lnSpc>
                <a:spcPct val="90000"/>
              </a:lnSpc>
            </a:pPr>
            <a:endParaRPr lang="en-GB" altLang="de-DE" sz="1200"/>
          </a:p>
          <a:p>
            <a:pPr>
              <a:lnSpc>
                <a:spcPct val="90000"/>
              </a:lnSpc>
            </a:pPr>
            <a:r>
              <a:rPr lang="en-GB" altLang="de-DE" sz="2000"/>
              <a:t>Optical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light emitting diode on underside of mouse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may use special grid-like pad or just on desk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less susceptible to dust and dirt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detects fluctuating alterations in reflected light intensity to calculate relative motion in (x, z) plane</a:t>
            </a:r>
          </a:p>
          <a:p>
            <a:pPr lvl="1">
              <a:lnSpc>
                <a:spcPct val="90000"/>
              </a:lnSpc>
            </a:pPr>
            <a:endParaRPr lang="en-GB" altLang="de-DE" sz="18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88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Even by foot …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some experiments with the </a:t>
            </a:r>
            <a:r>
              <a:rPr lang="en-GB" altLang="de-DE" sz="2400" i="1"/>
              <a:t>footmouse</a:t>
            </a:r>
            <a:endParaRPr lang="en-GB" altLang="de-DE" sz="2400"/>
          </a:p>
          <a:p>
            <a:pPr lvl="1"/>
            <a:r>
              <a:rPr lang="en-GB" altLang="de-DE" sz="2000"/>
              <a:t>controlling mouse movement with feet …</a:t>
            </a:r>
          </a:p>
          <a:p>
            <a:pPr lvl="1"/>
            <a:r>
              <a:rPr lang="en-GB" altLang="de-DE" sz="2000"/>
              <a:t>not very common :-)</a:t>
            </a:r>
          </a:p>
          <a:p>
            <a:endParaRPr lang="en-GB" altLang="de-DE" sz="2400"/>
          </a:p>
          <a:p>
            <a:r>
              <a:rPr lang="en-GB" altLang="de-DE" sz="2400"/>
              <a:t>but foot controls are common elsewhere:</a:t>
            </a:r>
          </a:p>
          <a:p>
            <a:pPr lvl="1"/>
            <a:r>
              <a:rPr lang="en-GB" altLang="de-DE" sz="2000"/>
              <a:t>car pedals</a:t>
            </a:r>
          </a:p>
          <a:p>
            <a:pPr lvl="1"/>
            <a:r>
              <a:rPr lang="en-GB" altLang="de-DE" sz="2000"/>
              <a:t>sewing machine speed control</a:t>
            </a:r>
          </a:p>
          <a:p>
            <a:pPr lvl="1"/>
            <a:r>
              <a:rPr lang="en-GB" altLang="de-DE" sz="2000"/>
              <a:t>organ and piano pedals</a:t>
            </a:r>
          </a:p>
          <a:p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30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Touchpad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small touch sensitive tablets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‘stroke’ to move mouse pointer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used mainly in laptop computers</a:t>
            </a:r>
          </a:p>
          <a:p>
            <a:pPr>
              <a:lnSpc>
                <a:spcPct val="90000"/>
              </a:lnSpc>
            </a:pPr>
            <a:endParaRPr lang="en-GB" altLang="de-DE" sz="1600"/>
          </a:p>
          <a:p>
            <a:pPr>
              <a:lnSpc>
                <a:spcPct val="90000"/>
              </a:lnSpc>
            </a:pPr>
            <a:r>
              <a:rPr lang="en-GB" altLang="de-DE" sz="2400"/>
              <a:t>good ‘acceleration’ settings important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fast stroke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lots of pixels per inch moved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initial movement to the target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slow stroke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less pixels per inch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for accurate positioning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183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Trackball and thumbwheels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 "/>
            </a:pPr>
            <a:r>
              <a:rPr lang="en-GB" altLang="de-DE" sz="2400"/>
              <a:t>Trackball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ball is rotated inside static housing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like an upsdie down mouse!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relative motion moves cursor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indirect device, fairly accurate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separate buttons for picking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very fast for gaming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used in some portable and notebook computers.</a:t>
            </a:r>
          </a:p>
          <a:p>
            <a:pPr>
              <a:lnSpc>
                <a:spcPct val="90000"/>
              </a:lnSpc>
            </a:pPr>
            <a:endParaRPr lang="en-GB" altLang="de-DE" sz="1200"/>
          </a:p>
          <a:p>
            <a:pPr>
              <a:lnSpc>
                <a:spcPct val="90000"/>
              </a:lnSpc>
              <a:buFontTx/>
              <a:buChar char=" "/>
            </a:pPr>
            <a:r>
              <a:rPr lang="en-GB" altLang="de-DE" sz="2400"/>
              <a:t>Thumbwheels …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for accurate CAD – two dials for X-Y cursor position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for fast scrolling – single dial on mouse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758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Joystick and keyboard nipple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 "/>
            </a:pPr>
            <a:r>
              <a:rPr lang="en-GB" altLang="de-DE" sz="2400"/>
              <a:t>Joystick</a:t>
            </a:r>
          </a:p>
          <a:p>
            <a:pPr lvl="1"/>
            <a:r>
              <a:rPr lang="en-GB" altLang="de-DE" sz="2000"/>
              <a:t>indirect</a:t>
            </a:r>
            <a:br>
              <a:rPr lang="en-GB" altLang="de-DE" sz="2000"/>
            </a:br>
            <a:r>
              <a:rPr lang="en-GB" altLang="de-DE" sz="2000"/>
              <a:t>	pressure of stick = </a:t>
            </a:r>
            <a:r>
              <a:rPr lang="en-GB" altLang="de-DE" sz="2000" u="sng">
                <a:solidFill>
                  <a:srgbClr val="2E005D"/>
                </a:solidFill>
              </a:rPr>
              <a:t>velocity</a:t>
            </a:r>
            <a:r>
              <a:rPr lang="en-GB" altLang="de-DE" sz="2000"/>
              <a:t> of movement </a:t>
            </a:r>
          </a:p>
          <a:p>
            <a:pPr lvl="1"/>
            <a:r>
              <a:rPr lang="en-GB" altLang="de-DE" sz="2000"/>
              <a:t>buttons for selection</a:t>
            </a:r>
            <a:br>
              <a:rPr lang="en-GB" altLang="de-DE" sz="2000"/>
            </a:br>
            <a:r>
              <a:rPr lang="en-GB" altLang="de-DE" sz="2000"/>
              <a:t>	 on top or on front like a trigger</a:t>
            </a:r>
          </a:p>
          <a:p>
            <a:pPr lvl="1"/>
            <a:r>
              <a:rPr lang="en-GB" altLang="de-DE" sz="2000"/>
              <a:t>often used for computer games</a:t>
            </a:r>
            <a:br>
              <a:rPr lang="en-GB" altLang="de-DE" sz="2000"/>
            </a:br>
            <a:r>
              <a:rPr lang="en-GB" altLang="de-DE" sz="2000"/>
              <a:t>	aircraft controls and 3D navigation</a:t>
            </a:r>
          </a:p>
          <a:p>
            <a:endParaRPr lang="en-GB" altLang="de-DE" sz="1800"/>
          </a:p>
          <a:p>
            <a:pPr>
              <a:buFontTx/>
              <a:buChar char=" "/>
            </a:pPr>
            <a:r>
              <a:rPr lang="en-GB" altLang="de-DE" sz="2400"/>
              <a:t>Keyboard nipple</a:t>
            </a:r>
          </a:p>
          <a:p>
            <a:pPr lvl="1"/>
            <a:r>
              <a:rPr lang="en-GB" altLang="de-DE" sz="2000"/>
              <a:t>for laptop computers</a:t>
            </a:r>
          </a:p>
          <a:p>
            <a:pPr lvl="1"/>
            <a:r>
              <a:rPr lang="en-GB" altLang="de-DE" sz="2000"/>
              <a:t>miniature joystick in the middle of the keyboard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277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Touch-sensitive screen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1800"/>
              <a:t>Detect the presence of finger or stylus on the screen.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works by interrupting matrix of light beams,  capacitance changes or ultrasonic reflections</a:t>
            </a:r>
          </a:p>
          <a:p>
            <a:pPr lvl="1">
              <a:lnSpc>
                <a:spcPct val="90000"/>
              </a:lnSpc>
            </a:pPr>
            <a:r>
              <a:rPr lang="en-GB" altLang="de-DE" sz="1600" i="1"/>
              <a:t>direct</a:t>
            </a:r>
            <a:r>
              <a:rPr lang="en-GB" altLang="de-DE" sz="1600"/>
              <a:t> pointing device</a:t>
            </a:r>
          </a:p>
          <a:p>
            <a:pPr>
              <a:lnSpc>
                <a:spcPct val="90000"/>
              </a:lnSpc>
            </a:pPr>
            <a:endParaRPr lang="en-GB" altLang="de-DE" sz="1000"/>
          </a:p>
          <a:p>
            <a:pPr>
              <a:lnSpc>
                <a:spcPct val="90000"/>
              </a:lnSpc>
            </a:pPr>
            <a:r>
              <a:rPr lang="en-GB" altLang="de-DE" sz="1800"/>
              <a:t>Advantages: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fast, and requires no specialised pointer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good for menu selection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suitable for use in hostile environment: clean and safe from damage.</a:t>
            </a:r>
          </a:p>
          <a:p>
            <a:pPr>
              <a:lnSpc>
                <a:spcPct val="90000"/>
              </a:lnSpc>
            </a:pPr>
            <a:endParaRPr lang="en-GB" altLang="de-DE" sz="1000"/>
          </a:p>
          <a:p>
            <a:pPr>
              <a:lnSpc>
                <a:spcPct val="90000"/>
              </a:lnSpc>
            </a:pPr>
            <a:r>
              <a:rPr lang="en-GB" altLang="de-DE" sz="1800"/>
              <a:t>Disadvantages: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finger can mark screen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imprecise (finger is a fairly blunt instrument!)</a:t>
            </a:r>
          </a:p>
          <a:p>
            <a:pPr lvl="2">
              <a:lnSpc>
                <a:spcPct val="90000"/>
              </a:lnSpc>
            </a:pPr>
            <a:r>
              <a:rPr lang="en-GB" altLang="de-DE" sz="1400"/>
              <a:t>difficult to select small regions or perform accurate drawing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lifting arm can be tiring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45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Stylus and light pen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 "/>
            </a:pPr>
            <a:r>
              <a:rPr lang="en-GB" altLang="de-DE" sz="2000"/>
              <a:t>Stylus</a:t>
            </a:r>
          </a:p>
          <a:p>
            <a:pPr lvl="1"/>
            <a:r>
              <a:rPr lang="en-GB" altLang="de-DE" sz="1800"/>
              <a:t>small pen-like pointer to draw directly on screen</a:t>
            </a:r>
          </a:p>
          <a:p>
            <a:pPr lvl="1"/>
            <a:r>
              <a:rPr lang="en-GB" altLang="de-DE" sz="1800"/>
              <a:t>may use touch sensitive surface or magnetic detection</a:t>
            </a:r>
          </a:p>
          <a:p>
            <a:pPr lvl="1"/>
            <a:r>
              <a:rPr lang="en-GB" altLang="de-DE" sz="1800"/>
              <a:t>used in PDA, tablets PCs and drawing tables</a:t>
            </a:r>
          </a:p>
          <a:p>
            <a:endParaRPr lang="en-GB" altLang="de-DE" sz="1200"/>
          </a:p>
          <a:p>
            <a:pPr>
              <a:buFontTx/>
              <a:buChar char=" "/>
            </a:pPr>
            <a:r>
              <a:rPr lang="en-GB" altLang="de-DE" sz="2000"/>
              <a:t>Light Pen</a:t>
            </a:r>
          </a:p>
          <a:p>
            <a:pPr lvl="1"/>
            <a:r>
              <a:rPr lang="en-GB" altLang="de-DE" sz="1800"/>
              <a:t>now rarely used</a:t>
            </a:r>
          </a:p>
          <a:p>
            <a:pPr lvl="1"/>
            <a:r>
              <a:rPr lang="en-GB" altLang="de-DE" sz="1800"/>
              <a:t>uses light from screen to detect location</a:t>
            </a:r>
          </a:p>
          <a:p>
            <a:pPr lvl="1"/>
            <a:endParaRPr lang="en-GB" altLang="de-DE" sz="1200"/>
          </a:p>
          <a:p>
            <a:pPr>
              <a:buFontTx/>
              <a:buChar char=" "/>
            </a:pPr>
            <a:r>
              <a:rPr lang="en-GB" altLang="de-DE" sz="2000"/>
              <a:t>BOTH …</a:t>
            </a:r>
          </a:p>
          <a:p>
            <a:pPr lvl="1"/>
            <a:r>
              <a:rPr lang="en-GB" altLang="de-DE" sz="1800"/>
              <a:t>very direct and obvious to use</a:t>
            </a:r>
          </a:p>
          <a:p>
            <a:pPr lvl="1"/>
            <a:r>
              <a:rPr lang="en-GB" altLang="de-DE" sz="1800"/>
              <a:t>but can obscure screen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6709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Digitizing tablet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Mouse like-device with cross hairs</a:t>
            </a:r>
          </a:p>
          <a:p>
            <a:endParaRPr lang="en-GB" altLang="de-DE" sz="2400"/>
          </a:p>
          <a:p>
            <a:r>
              <a:rPr lang="en-GB" altLang="de-DE" sz="2400"/>
              <a:t>used on special surface </a:t>
            </a:r>
            <a:br>
              <a:rPr lang="en-GB" altLang="de-DE" sz="2400"/>
            </a:br>
            <a:r>
              <a:rPr lang="en-GB" altLang="de-DE" sz="2400"/>
              <a:t>	- rather like stylus</a:t>
            </a:r>
          </a:p>
          <a:p>
            <a:endParaRPr lang="en-GB" altLang="de-DE" sz="2400"/>
          </a:p>
          <a:p>
            <a:r>
              <a:rPr lang="en-GB" altLang="de-DE" sz="2400"/>
              <a:t>very accurate</a:t>
            </a:r>
            <a:br>
              <a:rPr lang="en-GB" altLang="de-DE" sz="2400"/>
            </a:br>
            <a:r>
              <a:rPr lang="en-GB" altLang="de-DE" sz="2400"/>
              <a:t>	- used for digitizing maps</a:t>
            </a:r>
          </a:p>
          <a:p>
            <a:pPr>
              <a:buFontTx/>
              <a:buNone/>
            </a:pPr>
            <a:r>
              <a:rPr lang="en-GB" altLang="de-DE" sz="2400"/>
              <a:t>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18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Eyegaze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control interface by eye gaze direction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e.g. look at a menu item to select it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uses laser beam reflected off retina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… a very low power laser! 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mainly used for evaluation (ch x)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potential for hands-free control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high accuracy requires headset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cheaper and lower accuracy devices available</a:t>
            </a:r>
            <a:br>
              <a:rPr lang="en-GB" altLang="de-DE" sz="2400"/>
            </a:br>
            <a:r>
              <a:rPr lang="en-GB" altLang="de-DE" sz="2400"/>
              <a:t>	sit under the screen like a small webcam</a:t>
            </a:r>
            <a:br>
              <a:rPr lang="en-GB" altLang="de-DE" sz="2400"/>
            </a:br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19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Cursor keys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000"/>
              <a:t>Four keys (up, down, left, right) on keyboard.</a:t>
            </a:r>
          </a:p>
          <a:p>
            <a:r>
              <a:rPr lang="en-GB" altLang="de-DE" sz="2000"/>
              <a:t>Very, very cheap, but slow. </a:t>
            </a:r>
          </a:p>
          <a:p>
            <a:r>
              <a:rPr lang="en-GB" altLang="de-DE" sz="2000"/>
              <a:t>Useful for not much more than basic motion for text-editing tasks.</a:t>
            </a:r>
          </a:p>
          <a:p>
            <a:r>
              <a:rPr lang="en-GB" altLang="de-DE" sz="2000"/>
              <a:t>No standardised layout, but inverted “T”, most common</a:t>
            </a:r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2209800" y="4029075"/>
          <a:ext cx="4619625" cy="252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Picture" r:id="rId3" imgW="3467100" imgH="1895475" progId="Word.Picture.8">
                  <p:embed/>
                </p:oleObj>
              </mc:Choice>
              <mc:Fallback>
                <p:oleObj name="Picture" r:id="rId3" imgW="3467100" imgH="1895475" progId="Word.Picture.8">
                  <p:embed/>
                  <p:pic>
                    <p:nvPicPr>
                      <p:cNvPr id="819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029075"/>
                        <a:ext cx="4619625" cy="2524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5" name="Oval 5"/>
          <p:cNvSpPr>
            <a:spLocks noChangeArrowheads="1"/>
          </p:cNvSpPr>
          <p:nvPr/>
        </p:nvSpPr>
        <p:spPr bwMode="auto">
          <a:xfrm>
            <a:off x="5181600" y="3886200"/>
            <a:ext cx="19050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4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Discrete positioning controls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in phones, TV controls etc.</a:t>
            </a:r>
          </a:p>
          <a:p>
            <a:pPr lvl="1"/>
            <a:r>
              <a:rPr lang="en-GB" altLang="de-DE"/>
              <a:t>cursor pads or mini-joysticks</a:t>
            </a:r>
          </a:p>
          <a:p>
            <a:pPr lvl="1"/>
            <a:r>
              <a:rPr lang="en-GB" altLang="de-DE"/>
              <a:t>discrete left-right, up-down</a:t>
            </a:r>
          </a:p>
          <a:p>
            <a:pPr lvl="1"/>
            <a:r>
              <a:rPr lang="en-GB" altLang="de-DE"/>
              <a:t>mainly for menu selection</a:t>
            </a:r>
          </a:p>
        </p:txBody>
      </p:sp>
      <p:pic>
        <p:nvPicPr>
          <p:cNvPr id="137221" name="Picture 5" descr="phone-2.jpg 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343400"/>
            <a:ext cx="2641600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223" name="Picture 7" descr="video-control-2.jpg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0"/>
            <a:ext cx="1524000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888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de-DE" sz="3600"/>
              <a:t>display devices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de-DE" sz="2800"/>
              <a:t>bitmap screens </a:t>
            </a:r>
            <a:r>
              <a:rPr lang="en-GB" altLang="de-DE"/>
              <a:t>(CRT &amp; LCD)</a:t>
            </a:r>
            <a:endParaRPr lang="en-GB" altLang="de-DE" sz="2800"/>
          </a:p>
          <a:p>
            <a:r>
              <a:rPr lang="en-GB" altLang="de-DE" sz="2800"/>
              <a:t>large &amp; situated displays</a:t>
            </a:r>
            <a:br>
              <a:rPr lang="en-GB" altLang="de-DE" sz="2800"/>
            </a:br>
            <a:r>
              <a:rPr lang="en-GB" altLang="de-DE" sz="2800"/>
              <a:t>digital paper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08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bitmap displays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screen is vast number of coloured dots</a:t>
            </a:r>
          </a:p>
        </p:txBody>
      </p:sp>
      <p:pic>
        <p:nvPicPr>
          <p:cNvPr id="83972" name="Picture 4" descr="&#10;bitmap-1.tiff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743200"/>
            <a:ext cx="2870200" cy="15367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3979" name="Group 11"/>
          <p:cNvGrpSpPr>
            <a:grpSpLocks/>
          </p:cNvGrpSpPr>
          <p:nvPr/>
        </p:nvGrpSpPr>
        <p:grpSpPr bwMode="auto">
          <a:xfrm>
            <a:off x="2743200" y="3276600"/>
            <a:ext cx="5511800" cy="2197100"/>
            <a:chOff x="1728" y="2064"/>
            <a:chExt cx="3472" cy="1384"/>
          </a:xfrm>
        </p:grpSpPr>
        <p:pic>
          <p:nvPicPr>
            <p:cNvPr id="83973" name="Picture 5" descr="&#10;bitmap-2.tiff                                                  0007898DMacintosh HD                   ABA78158: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" y="2064"/>
              <a:ext cx="1552" cy="1384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975" name="Rectangle 7"/>
            <p:cNvSpPr>
              <a:spLocks noChangeArrowheads="1"/>
            </p:cNvSpPr>
            <p:nvPr/>
          </p:nvSpPr>
          <p:spPr bwMode="auto">
            <a:xfrm>
              <a:off x="1728" y="2256"/>
              <a:ext cx="432" cy="33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3976" name="Line 8"/>
            <p:cNvSpPr>
              <a:spLocks noChangeShapeType="1"/>
            </p:cNvSpPr>
            <p:nvPr/>
          </p:nvSpPr>
          <p:spPr bwMode="auto">
            <a:xfrm>
              <a:off x="2160" y="2400"/>
              <a:ext cx="1440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83980" name="Group 12"/>
          <p:cNvGrpSpPr>
            <a:grpSpLocks/>
          </p:cNvGrpSpPr>
          <p:nvPr/>
        </p:nvGrpSpPr>
        <p:grpSpPr bwMode="auto">
          <a:xfrm>
            <a:off x="2057400" y="3429000"/>
            <a:ext cx="5562600" cy="3149600"/>
            <a:chOff x="1296" y="2160"/>
            <a:chExt cx="3504" cy="1984"/>
          </a:xfrm>
        </p:grpSpPr>
        <p:pic>
          <p:nvPicPr>
            <p:cNvPr id="83974" name="Picture 6" descr="&#10;bitmap-3.tiff                                                  0007898DMacintosh HD                   ABA78158: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3024"/>
              <a:ext cx="1560" cy="1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977" name="Rectangle 9"/>
            <p:cNvSpPr>
              <a:spLocks noChangeArrowheads="1"/>
            </p:cNvSpPr>
            <p:nvPr/>
          </p:nvSpPr>
          <p:spPr bwMode="auto">
            <a:xfrm>
              <a:off x="4416" y="2160"/>
              <a:ext cx="384" cy="28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3978" name="Line 10"/>
            <p:cNvSpPr>
              <a:spLocks noChangeShapeType="1"/>
            </p:cNvSpPr>
            <p:nvPr/>
          </p:nvSpPr>
          <p:spPr bwMode="auto">
            <a:xfrm flipH="1">
              <a:off x="2880" y="2448"/>
              <a:ext cx="1728" cy="11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3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resolution and colour depth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000"/>
              <a:t>Resolution … used (inconsistently) for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number of pixels on screen (width x height)</a:t>
            </a:r>
          </a:p>
          <a:p>
            <a:pPr lvl="2">
              <a:lnSpc>
                <a:spcPct val="90000"/>
              </a:lnSpc>
            </a:pPr>
            <a:r>
              <a:rPr lang="en-GB" altLang="de-DE" sz="1600"/>
              <a:t>e.g. SVGA 1024 x 768, PDA perhaps 240x400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density of pixels (in pixels or dots per inch - dpi)</a:t>
            </a:r>
          </a:p>
          <a:p>
            <a:pPr lvl="2">
              <a:lnSpc>
                <a:spcPct val="90000"/>
              </a:lnSpc>
            </a:pPr>
            <a:r>
              <a:rPr lang="en-GB" altLang="de-DE" sz="1600"/>
              <a:t>typically between 72 and 96 dpi</a:t>
            </a:r>
          </a:p>
          <a:p>
            <a:pPr>
              <a:lnSpc>
                <a:spcPct val="90000"/>
              </a:lnSpc>
            </a:pPr>
            <a:r>
              <a:rPr lang="en-GB" altLang="de-DE" sz="2000"/>
              <a:t>Aspect ratio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ration between width and height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4:3 for most screens, 16:9 for wide-screen TV</a:t>
            </a:r>
          </a:p>
          <a:p>
            <a:pPr>
              <a:lnSpc>
                <a:spcPct val="90000"/>
              </a:lnSpc>
            </a:pPr>
            <a:r>
              <a:rPr lang="en-GB" altLang="de-DE" sz="2000"/>
              <a:t>Colour depth: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how many different colours for each pixel?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black/white or greys only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256 from a pallete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8 bits each for red/green/blue = millions of colours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317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anti-aliasing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133600"/>
          </a:xfrm>
        </p:spPr>
        <p:txBody>
          <a:bodyPr/>
          <a:lstStyle/>
          <a:p>
            <a:pPr marL="0" indent="0" defTabSz="673100">
              <a:lnSpc>
                <a:spcPct val="90000"/>
              </a:lnSpc>
              <a:buFontTx/>
              <a:buChar char=" "/>
            </a:pPr>
            <a:r>
              <a:rPr lang="en-GB" altLang="de-DE" sz="2000"/>
              <a:t>Jaggies</a:t>
            </a:r>
          </a:p>
          <a:p>
            <a:pPr marL="755650" lvl="1" indent="-374650" defTabSz="673100">
              <a:lnSpc>
                <a:spcPct val="90000"/>
              </a:lnSpc>
            </a:pPr>
            <a:r>
              <a:rPr lang="en-GB" altLang="de-DE" sz="1800"/>
              <a:t>diagonal lines that have discontinuities in due to horizontal raster scan process.</a:t>
            </a:r>
          </a:p>
          <a:p>
            <a:pPr marL="0" indent="0" defTabSz="673100">
              <a:lnSpc>
                <a:spcPct val="90000"/>
              </a:lnSpc>
            </a:pPr>
            <a:endParaRPr lang="en-GB" altLang="de-DE" sz="1400"/>
          </a:p>
          <a:p>
            <a:pPr marL="0" indent="0" defTabSz="673100">
              <a:lnSpc>
                <a:spcPct val="90000"/>
              </a:lnSpc>
              <a:buFontTx/>
              <a:buChar char=" "/>
            </a:pPr>
            <a:r>
              <a:rPr lang="en-GB" altLang="de-DE" sz="2000"/>
              <a:t>Anti-aliasing</a:t>
            </a:r>
          </a:p>
          <a:p>
            <a:pPr marL="755650" lvl="1" indent="-374650" defTabSz="673100">
              <a:lnSpc>
                <a:spcPct val="90000"/>
              </a:lnSpc>
            </a:pPr>
            <a:r>
              <a:rPr lang="en-GB" altLang="de-DE" sz="1800"/>
              <a:t>softens edges by using shades of line colour</a:t>
            </a:r>
          </a:p>
          <a:p>
            <a:pPr marL="755650" lvl="1" indent="-374650" defTabSz="673100">
              <a:lnSpc>
                <a:spcPct val="90000"/>
              </a:lnSpc>
            </a:pPr>
            <a:r>
              <a:rPr lang="en-GB" altLang="de-DE" sz="1800"/>
              <a:t>also used for text</a:t>
            </a:r>
          </a:p>
        </p:txBody>
      </p:sp>
      <p:pic>
        <p:nvPicPr>
          <p:cNvPr id="85300" name="Picture 308" descr="anti-alias-2.gif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333875"/>
            <a:ext cx="387350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301" name="Picture 309" descr="anti-alias-1.gif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43400"/>
            <a:ext cx="3783013" cy="199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303" name="Rectangle 311"/>
          <p:cNvSpPr>
            <a:spLocks noChangeArrowheads="1"/>
          </p:cNvSpPr>
          <p:nvPr/>
        </p:nvSpPr>
        <p:spPr bwMode="auto">
          <a:xfrm>
            <a:off x="533400" y="6324600"/>
            <a:ext cx="8305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85304" name="Rectangle 312"/>
          <p:cNvSpPr>
            <a:spLocks noChangeArrowheads="1"/>
          </p:cNvSpPr>
          <p:nvPr/>
        </p:nvSpPr>
        <p:spPr bwMode="auto">
          <a:xfrm>
            <a:off x="533400" y="4267200"/>
            <a:ext cx="830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248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Cathode ray tube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000"/>
              <a:t>Stream of electrons emitted from electron gun, focused and directed by magnetic fields, hit phosphor-coated screen which glows</a:t>
            </a:r>
          </a:p>
          <a:p>
            <a:r>
              <a:rPr lang="en-GB" altLang="de-DE" sz="2000"/>
              <a:t>used in TVs and computer monitors</a:t>
            </a:r>
          </a:p>
          <a:p>
            <a:endParaRPr lang="en-GB" altLang="de-DE" sz="2000"/>
          </a:p>
          <a:p>
            <a:endParaRPr lang="en-GB" altLang="de-DE" sz="2000"/>
          </a:p>
          <a:p>
            <a:endParaRPr lang="en-GB" altLang="de-DE" sz="2000"/>
          </a:p>
        </p:txBody>
      </p:sp>
      <p:graphicFrame>
        <p:nvGraphicFramePr>
          <p:cNvPr id="86020" name="Object 4"/>
          <p:cNvGraphicFramePr>
            <a:graphicFrameLocks noChangeAspect="1"/>
          </p:cNvGraphicFramePr>
          <p:nvPr/>
        </p:nvGraphicFramePr>
        <p:xfrm>
          <a:off x="4495800" y="3695700"/>
          <a:ext cx="3810000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Picture" r:id="rId3" imgW="2857500" imgH="2200275" progId="Word.Picture.8">
                  <p:embed/>
                </p:oleObj>
              </mc:Choice>
              <mc:Fallback>
                <p:oleObj name="Picture" r:id="rId3" imgW="2857500" imgH="2200275" progId="Word.Picture.8">
                  <p:embed/>
                  <p:pic>
                    <p:nvPicPr>
                      <p:cNvPr id="860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695700"/>
                        <a:ext cx="3810000" cy="293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712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Health hazards of CRT !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000"/>
              <a:t>X-rays: largely absorbed by screen (but not at rear!)</a:t>
            </a:r>
          </a:p>
          <a:p>
            <a:pPr>
              <a:lnSpc>
                <a:spcPct val="90000"/>
              </a:lnSpc>
            </a:pPr>
            <a:r>
              <a:rPr lang="en-GB" altLang="de-DE" sz="2000"/>
              <a:t>UV- and IR-radiation from phosphors: insignificant levels</a:t>
            </a:r>
          </a:p>
          <a:p>
            <a:pPr>
              <a:lnSpc>
                <a:spcPct val="90000"/>
              </a:lnSpc>
            </a:pPr>
            <a:r>
              <a:rPr lang="en-GB" altLang="de-DE" sz="2000"/>
              <a:t>Radio frequency emissions, plus ultrasound (~16kHz)</a:t>
            </a:r>
          </a:p>
          <a:p>
            <a:pPr>
              <a:lnSpc>
                <a:spcPct val="90000"/>
              </a:lnSpc>
            </a:pPr>
            <a:r>
              <a:rPr lang="en-GB" altLang="de-DE" sz="2000"/>
              <a:t>Electrostatic field - leaks out through tube to user.  Intensity dependant on distance and humidity.  Can cause rashes.</a:t>
            </a:r>
          </a:p>
          <a:p>
            <a:pPr>
              <a:lnSpc>
                <a:spcPct val="90000"/>
              </a:lnSpc>
            </a:pPr>
            <a:r>
              <a:rPr lang="en-GB" altLang="de-DE" sz="2000"/>
              <a:t>Electromagnetic fields (50Hz-0.5MHz).  Create induction currents in conductive materials, including the human body.  Two types of effects attributed to this: visual system - high incidence of cataracts in VDU operators, and concern over reproductive disorders (miscarriages and birth defects).</a:t>
            </a:r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346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Health hints …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do not sit too close to the screen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do not use very small fonts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do not look at the screen for long periods without a break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do not place the screen directly in front of a bright window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work in well-lit surroundings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  <a:p>
            <a:pPr>
              <a:lnSpc>
                <a:spcPct val="90000"/>
              </a:lnSpc>
              <a:buClr>
                <a:srgbClr val="D77A00"/>
              </a:buClr>
              <a:buFont typeface="Wingdings" panose="05000000000000000000" pitchFamily="2" charset="2"/>
              <a:buChar char="«"/>
            </a:pPr>
            <a:r>
              <a:rPr lang="en-GB" altLang="de-DE" sz="2400"/>
              <a:t>Take extra care if pregnant.</a:t>
            </a:r>
            <a:br>
              <a:rPr lang="en-GB" altLang="de-DE" sz="2400"/>
            </a:br>
            <a:r>
              <a:rPr lang="en-GB" altLang="de-DE" sz="2400"/>
              <a:t>	but also posture, ergonomics, stress</a:t>
            </a:r>
            <a:endParaRPr lang="en-GB" altLang="de-DE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932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Liquid crystal displays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1800"/>
              <a:t>Smaller, lighter, and … no radiation problems.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de-DE" sz="1800"/>
          </a:p>
          <a:p>
            <a:pPr>
              <a:lnSpc>
                <a:spcPct val="90000"/>
              </a:lnSpc>
            </a:pPr>
            <a:r>
              <a:rPr lang="en-GB" altLang="de-DE" sz="1800"/>
              <a:t>Found on PDAs, portables and notebooks,</a:t>
            </a:r>
            <a:br>
              <a:rPr lang="en-GB" altLang="de-DE" sz="1800"/>
            </a:br>
            <a:r>
              <a:rPr lang="en-GB" altLang="de-DE" sz="1800"/>
              <a:t>	… and increasingly on desktop and even for home TV</a:t>
            </a:r>
          </a:p>
          <a:p>
            <a:pPr>
              <a:lnSpc>
                <a:spcPct val="90000"/>
              </a:lnSpc>
            </a:pPr>
            <a:endParaRPr lang="en-GB" altLang="de-DE" sz="1400"/>
          </a:p>
          <a:p>
            <a:pPr>
              <a:lnSpc>
                <a:spcPct val="90000"/>
              </a:lnSpc>
            </a:pPr>
            <a:r>
              <a:rPr lang="en-GB" altLang="de-DE" sz="1800"/>
              <a:t>also used in dedicted displays:</a:t>
            </a:r>
            <a:br>
              <a:rPr lang="en-GB" altLang="de-DE" sz="1800"/>
            </a:br>
            <a:r>
              <a:rPr lang="en-GB" altLang="de-DE" sz="1800"/>
              <a:t>	digital watches, mobile phones, HiFi controls</a:t>
            </a:r>
          </a:p>
          <a:p>
            <a:pPr lvl="1">
              <a:lnSpc>
                <a:spcPct val="90000"/>
              </a:lnSpc>
            </a:pPr>
            <a:endParaRPr lang="en-GB" altLang="de-DE" sz="1600"/>
          </a:p>
          <a:p>
            <a:pPr>
              <a:lnSpc>
                <a:spcPct val="90000"/>
              </a:lnSpc>
            </a:pPr>
            <a:r>
              <a:rPr lang="en-GB" altLang="de-DE" sz="1800"/>
              <a:t>How it works …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Top plate transparent and polarised, bottom plate reflecting.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Light passes through top plate and crystal, and reflects back to eye. 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Voltage applied to crystal changes polarisation and hence colour</a:t>
            </a:r>
          </a:p>
          <a:p>
            <a:pPr lvl="1">
              <a:lnSpc>
                <a:spcPct val="90000"/>
              </a:lnSpc>
            </a:pPr>
            <a:r>
              <a:rPr lang="en-GB" altLang="de-DE" sz="1600"/>
              <a:t>N.B. light reflected not emitted =&gt; less eye strain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001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special displays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de-DE" sz="2000"/>
              <a:t>Random Scan (Directed-beam refresh, vector display)</a:t>
            </a:r>
          </a:p>
          <a:p>
            <a:pPr lvl="1"/>
            <a:r>
              <a:rPr lang="en-GB" altLang="de-DE" sz="1800"/>
              <a:t>draw  the lines to be displayed directly</a:t>
            </a:r>
          </a:p>
          <a:p>
            <a:pPr lvl="1"/>
            <a:r>
              <a:rPr lang="en-GB" altLang="de-DE" sz="1800"/>
              <a:t>no jaggies</a:t>
            </a:r>
          </a:p>
          <a:p>
            <a:pPr lvl="1"/>
            <a:r>
              <a:rPr lang="en-GB" altLang="de-DE" sz="1800"/>
              <a:t>lines need to be constantly redrawn</a:t>
            </a:r>
          </a:p>
          <a:p>
            <a:pPr lvl="1"/>
            <a:r>
              <a:rPr lang="en-GB" altLang="de-DE" sz="1800"/>
              <a:t>rarely used except in special instruments</a:t>
            </a:r>
          </a:p>
          <a:p>
            <a:pPr>
              <a:buFontTx/>
              <a:buNone/>
            </a:pPr>
            <a:r>
              <a:rPr lang="en-GB" altLang="de-DE" sz="2000"/>
              <a:t> </a:t>
            </a:r>
          </a:p>
          <a:p>
            <a:pPr>
              <a:buFontTx/>
              <a:buNone/>
            </a:pPr>
            <a:r>
              <a:rPr lang="en-GB" altLang="de-DE" sz="2000"/>
              <a:t>Direct view storage tube (DVST)</a:t>
            </a:r>
          </a:p>
          <a:p>
            <a:pPr lvl="1"/>
            <a:r>
              <a:rPr lang="en-GB" altLang="de-DE" sz="1800"/>
              <a:t>Similar to random scan but persistent =&gt; no flicker</a:t>
            </a:r>
          </a:p>
          <a:p>
            <a:pPr lvl="1"/>
            <a:r>
              <a:rPr lang="en-GB" altLang="de-DE" sz="1800"/>
              <a:t>Can be incrementally updated but not selectively erased</a:t>
            </a:r>
          </a:p>
          <a:p>
            <a:pPr lvl="1"/>
            <a:r>
              <a:rPr lang="en-GB" altLang="de-DE" sz="1800"/>
              <a:t>Used in analogue storage oscilloscopes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484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large displays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578100" algn="l"/>
              </a:tabLst>
            </a:pPr>
            <a:r>
              <a:rPr lang="en-GB" altLang="de-DE"/>
              <a:t>used for meetings, lectures, etc.</a:t>
            </a:r>
          </a:p>
          <a:p>
            <a:pPr>
              <a:tabLst>
                <a:tab pos="2578100" algn="l"/>
              </a:tabLst>
            </a:pPr>
            <a:r>
              <a:rPr lang="en-GB" altLang="de-DE"/>
              <a:t>technology</a:t>
            </a:r>
          </a:p>
          <a:p>
            <a:pPr marL="565150" lvl="1" indent="6350">
              <a:buFontTx/>
              <a:buChar char=" "/>
              <a:tabLst>
                <a:tab pos="2578100" algn="l"/>
              </a:tabLst>
            </a:pPr>
            <a:r>
              <a:rPr lang="en-GB" altLang="de-DE"/>
              <a:t>plasma 	</a:t>
            </a:r>
            <a:r>
              <a:rPr lang="en-GB" altLang="de-DE" sz="2000"/>
              <a:t>– usually wide screen</a:t>
            </a:r>
            <a:endParaRPr lang="en-GB" altLang="de-DE"/>
          </a:p>
          <a:p>
            <a:pPr marL="565150" lvl="1" indent="6350">
              <a:buFontTx/>
              <a:buChar char=" "/>
              <a:tabLst>
                <a:tab pos="2578100" algn="l"/>
              </a:tabLst>
            </a:pPr>
            <a:r>
              <a:rPr lang="en-GB" altLang="de-DE"/>
              <a:t>video walls  </a:t>
            </a:r>
            <a:r>
              <a:rPr lang="en-GB" altLang="de-DE" sz="2000"/>
              <a:t>– lots of small screens together</a:t>
            </a:r>
            <a:endParaRPr lang="en-GB" altLang="de-DE"/>
          </a:p>
          <a:p>
            <a:pPr marL="565150" lvl="1" indent="6350">
              <a:buFontTx/>
              <a:buChar char=" "/>
              <a:tabLst>
                <a:tab pos="2578100" algn="l"/>
              </a:tabLst>
            </a:pPr>
            <a:r>
              <a:rPr lang="en-GB" altLang="de-DE"/>
              <a:t>projected	</a:t>
            </a:r>
            <a:r>
              <a:rPr lang="en-GB" altLang="de-DE" sz="2000"/>
              <a:t>– RGB lights or LCD projector</a:t>
            </a:r>
          </a:p>
          <a:p>
            <a:pPr marL="1231900" lvl="2">
              <a:buFontTx/>
              <a:buChar char="–"/>
              <a:tabLst>
                <a:tab pos="2578100" algn="l"/>
              </a:tabLst>
            </a:pPr>
            <a:r>
              <a:rPr lang="en-GB" altLang="de-DE"/>
              <a:t>hand/body obscures screen</a:t>
            </a:r>
          </a:p>
          <a:p>
            <a:pPr marL="1231900" lvl="2">
              <a:buFontTx/>
              <a:buChar char="–"/>
              <a:tabLst>
                <a:tab pos="2578100" algn="l"/>
              </a:tabLst>
            </a:pPr>
            <a:r>
              <a:rPr lang="en-GB" altLang="de-DE"/>
              <a:t>may be solved by 2 projectors + clever software </a:t>
            </a:r>
          </a:p>
          <a:p>
            <a:pPr marL="565150" lvl="1" indent="6350">
              <a:buFontTx/>
              <a:buChar char=" "/>
              <a:tabLst>
                <a:tab pos="2578100" algn="l"/>
              </a:tabLst>
            </a:pPr>
            <a:r>
              <a:rPr lang="en-GB" altLang="de-DE"/>
              <a:t>back-projected</a:t>
            </a:r>
          </a:p>
          <a:p>
            <a:pPr marL="1231900" lvl="2">
              <a:buFontTx/>
              <a:buChar char="–"/>
              <a:tabLst>
                <a:tab pos="2578100" algn="l"/>
              </a:tabLst>
            </a:pPr>
            <a:r>
              <a:rPr lang="en-GB" altLang="de-DE"/>
              <a:t>frosted glass + projector behind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8688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situated displays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displays in ‘public’ places</a:t>
            </a:r>
          </a:p>
          <a:p>
            <a:pPr lvl="1"/>
            <a:r>
              <a:rPr lang="en-GB" altLang="de-DE" sz="2000"/>
              <a:t>large or small</a:t>
            </a:r>
          </a:p>
          <a:p>
            <a:pPr lvl="1"/>
            <a:r>
              <a:rPr lang="en-GB" altLang="de-DE" sz="2000"/>
              <a:t>very public or for small group</a:t>
            </a:r>
          </a:p>
          <a:p>
            <a:r>
              <a:rPr lang="en-GB" altLang="de-DE" sz="2400"/>
              <a:t>display only</a:t>
            </a:r>
          </a:p>
          <a:p>
            <a:pPr lvl="1"/>
            <a:r>
              <a:rPr lang="en-GB" altLang="de-DE" sz="2000"/>
              <a:t>for information relevant to location</a:t>
            </a:r>
          </a:p>
          <a:p>
            <a:r>
              <a:rPr lang="en-GB" altLang="de-DE" sz="2400"/>
              <a:t>or interactive</a:t>
            </a:r>
          </a:p>
          <a:p>
            <a:pPr lvl="1"/>
            <a:r>
              <a:rPr lang="en-GB" altLang="de-DE" sz="2000"/>
              <a:t>use stylus, touch sensitive screem</a:t>
            </a:r>
          </a:p>
          <a:p>
            <a:r>
              <a:rPr lang="en-GB" altLang="de-DE" sz="2400"/>
              <a:t>in all cases … the location matters</a:t>
            </a:r>
          </a:p>
          <a:p>
            <a:pPr lvl="1"/>
            <a:r>
              <a:rPr lang="en-GB" altLang="de-DE" sz="2000"/>
              <a:t>meaning of information or interaction is related to the location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Hermes a situated display</a:t>
            </a:r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152400" y="2227263"/>
            <a:ext cx="232886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de-DE">
                <a:latin typeface="Verdana" panose="020B0604030504040204" pitchFamily="34" charset="0"/>
              </a:rPr>
              <a:t>small displays</a:t>
            </a:r>
            <a:br>
              <a:rPr lang="en-GB" altLang="de-DE">
                <a:latin typeface="Verdana" panose="020B0604030504040204" pitchFamily="34" charset="0"/>
              </a:rPr>
            </a:br>
            <a:r>
              <a:rPr lang="en-GB" altLang="de-DE">
                <a:latin typeface="Verdana" panose="020B0604030504040204" pitchFamily="34" charset="0"/>
              </a:rPr>
              <a:t>beside</a:t>
            </a:r>
            <a:br>
              <a:rPr lang="en-GB" altLang="de-DE">
                <a:latin typeface="Verdana" panose="020B0604030504040204" pitchFamily="34" charset="0"/>
              </a:rPr>
            </a:br>
            <a:r>
              <a:rPr lang="en-GB" altLang="de-DE">
                <a:latin typeface="Verdana" panose="020B0604030504040204" pitchFamily="34" charset="0"/>
              </a:rPr>
              <a:t>office doors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819400" y="4724400"/>
            <a:ext cx="2024063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de-DE">
                <a:latin typeface="Verdana" panose="020B0604030504040204" pitchFamily="34" charset="0"/>
              </a:rPr>
              <a:t>handwritten</a:t>
            </a:r>
          </a:p>
          <a:p>
            <a:pPr algn="ctr"/>
            <a:r>
              <a:rPr lang="en-GB" altLang="de-DE">
                <a:latin typeface="Verdana" panose="020B0604030504040204" pitchFamily="34" charset="0"/>
              </a:rPr>
              <a:t>notes left</a:t>
            </a:r>
            <a:br>
              <a:rPr lang="en-GB" altLang="de-DE">
                <a:latin typeface="Verdana" panose="020B0604030504040204" pitchFamily="34" charset="0"/>
              </a:rPr>
            </a:br>
            <a:r>
              <a:rPr lang="en-GB" altLang="de-DE">
                <a:latin typeface="Verdana" panose="020B0604030504040204" pitchFamily="34" charset="0"/>
              </a:rPr>
              <a:t>using stylus</a:t>
            </a: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5824538" y="4876800"/>
            <a:ext cx="3181350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de-DE">
                <a:latin typeface="Verdana" panose="020B0604030504040204" pitchFamily="34" charset="0"/>
              </a:rPr>
              <a:t>office owner</a:t>
            </a:r>
            <a:br>
              <a:rPr lang="en-GB" altLang="de-DE">
                <a:latin typeface="Verdana" panose="020B0604030504040204" pitchFamily="34" charset="0"/>
              </a:rPr>
            </a:br>
            <a:r>
              <a:rPr lang="en-GB" altLang="de-DE">
                <a:latin typeface="Verdana" panose="020B0604030504040204" pitchFamily="34" charset="0"/>
              </a:rPr>
              <a:t>reads notes</a:t>
            </a:r>
            <a:br>
              <a:rPr lang="en-GB" altLang="de-DE">
                <a:latin typeface="Verdana" panose="020B0604030504040204" pitchFamily="34" charset="0"/>
              </a:rPr>
            </a:br>
            <a:r>
              <a:rPr lang="en-GB" altLang="de-DE">
                <a:latin typeface="Verdana" panose="020B0604030504040204" pitchFamily="34" charset="0"/>
              </a:rPr>
              <a:t>using web interface</a:t>
            </a:r>
          </a:p>
        </p:txBody>
      </p:sp>
      <p:sp>
        <p:nvSpPr>
          <p:cNvPr id="95243" name="Line 11"/>
          <p:cNvSpPr>
            <a:spLocks noChangeShapeType="1"/>
          </p:cNvSpPr>
          <p:nvPr/>
        </p:nvSpPr>
        <p:spPr bwMode="auto">
          <a:xfrm flipV="1">
            <a:off x="4800600" y="4343400"/>
            <a:ext cx="762000" cy="838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5245" name="Line 13"/>
          <p:cNvSpPr>
            <a:spLocks noChangeShapeType="1"/>
          </p:cNvSpPr>
          <p:nvPr/>
        </p:nvSpPr>
        <p:spPr bwMode="auto">
          <a:xfrm flipV="1">
            <a:off x="2057400" y="2667000"/>
            <a:ext cx="7620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95246" name="Picture 14" descr="hermes-sml.jpg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5181600" cy="267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44" name="Line 12"/>
          <p:cNvSpPr>
            <a:spLocks noChangeShapeType="1"/>
          </p:cNvSpPr>
          <p:nvPr/>
        </p:nvSpPr>
        <p:spPr bwMode="auto">
          <a:xfrm flipH="1" flipV="1">
            <a:off x="7239000" y="3962400"/>
            <a:ext cx="1524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8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Digital paper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what?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thin flexible sheets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updated electronically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but retain display</a:t>
            </a:r>
          </a:p>
          <a:p>
            <a:pPr lvl="1">
              <a:lnSpc>
                <a:spcPct val="90000"/>
              </a:lnSpc>
            </a:pPr>
            <a:endParaRPr lang="en-GB" altLang="de-DE" sz="1000"/>
          </a:p>
          <a:p>
            <a:pPr>
              <a:lnSpc>
                <a:spcPct val="90000"/>
              </a:lnSpc>
            </a:pPr>
            <a:r>
              <a:rPr lang="en-GB" altLang="de-DE" sz="2400"/>
              <a:t>how?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small spheres turned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or channels with coloured liquid</a:t>
            </a:r>
            <a:br>
              <a:rPr lang="en-GB" altLang="de-DE" sz="2000"/>
            </a:br>
            <a:r>
              <a:rPr lang="en-GB" altLang="de-DE" sz="2000"/>
              <a:t>and contrasting spheres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rapidly developing area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  <a:p>
            <a:pPr>
              <a:lnSpc>
                <a:spcPct val="90000"/>
              </a:lnSpc>
            </a:pPr>
            <a:endParaRPr lang="en-GB" altLang="de-DE" sz="2400"/>
          </a:p>
        </p:txBody>
      </p:sp>
      <p:grpSp>
        <p:nvGrpSpPr>
          <p:cNvPr id="133219" name="Group 99"/>
          <p:cNvGrpSpPr>
            <a:grpSpLocks/>
          </p:cNvGrpSpPr>
          <p:nvPr/>
        </p:nvGrpSpPr>
        <p:grpSpPr bwMode="auto">
          <a:xfrm>
            <a:off x="5867400" y="1905000"/>
            <a:ext cx="2590800" cy="1676400"/>
            <a:chOff x="1344" y="1200"/>
            <a:chExt cx="1632" cy="1056"/>
          </a:xfrm>
        </p:grpSpPr>
        <p:grpSp>
          <p:nvGrpSpPr>
            <p:cNvPr id="133220" name="Group 100"/>
            <p:cNvGrpSpPr>
              <a:grpSpLocks/>
            </p:cNvGrpSpPr>
            <p:nvPr/>
          </p:nvGrpSpPr>
          <p:grpSpPr bwMode="auto">
            <a:xfrm>
              <a:off x="1344" y="1200"/>
              <a:ext cx="1632" cy="480"/>
              <a:chOff x="2352" y="2640"/>
              <a:chExt cx="1632" cy="480"/>
            </a:xfrm>
          </p:grpSpPr>
          <p:sp>
            <p:nvSpPr>
              <p:cNvPr id="133221" name="Rectangle 101"/>
              <p:cNvSpPr>
                <a:spLocks noChangeArrowheads="1"/>
              </p:cNvSpPr>
              <p:nvPr/>
            </p:nvSpPr>
            <p:spPr bwMode="auto">
              <a:xfrm>
                <a:off x="2352" y="2640"/>
                <a:ext cx="1632" cy="48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22" name="Oval 102"/>
              <p:cNvSpPr>
                <a:spLocks noChangeArrowheads="1"/>
              </p:cNvSpPr>
              <p:nvPr/>
            </p:nvSpPr>
            <p:spPr bwMode="auto">
              <a:xfrm rot="-5400000">
                <a:off x="2976" y="268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23" name="Oval 103"/>
              <p:cNvSpPr>
                <a:spLocks noChangeArrowheads="1"/>
              </p:cNvSpPr>
              <p:nvPr/>
            </p:nvSpPr>
            <p:spPr bwMode="auto">
              <a:xfrm rot="-5400000">
                <a:off x="3504" y="26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24" name="Oval 104"/>
              <p:cNvSpPr>
                <a:spLocks noChangeArrowheads="1"/>
              </p:cNvSpPr>
              <p:nvPr/>
            </p:nvSpPr>
            <p:spPr bwMode="auto">
              <a:xfrm rot="-5400000">
                <a:off x="2448" y="26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33225" name="Group 105"/>
            <p:cNvGrpSpPr>
              <a:grpSpLocks/>
            </p:cNvGrpSpPr>
            <p:nvPr/>
          </p:nvGrpSpPr>
          <p:grpSpPr bwMode="auto">
            <a:xfrm>
              <a:off x="1344" y="1728"/>
              <a:ext cx="1632" cy="528"/>
              <a:chOff x="432" y="3168"/>
              <a:chExt cx="1632" cy="528"/>
            </a:xfrm>
          </p:grpSpPr>
          <p:sp>
            <p:nvSpPr>
              <p:cNvPr id="133226" name="Rectangle 106"/>
              <p:cNvSpPr>
                <a:spLocks noChangeArrowheads="1"/>
              </p:cNvSpPr>
              <p:nvPr/>
            </p:nvSpPr>
            <p:spPr bwMode="auto">
              <a:xfrm>
                <a:off x="432" y="3360"/>
                <a:ext cx="1632" cy="336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27" name="Line 107"/>
              <p:cNvSpPr>
                <a:spLocks noChangeShapeType="1"/>
              </p:cNvSpPr>
              <p:nvPr/>
            </p:nvSpPr>
            <p:spPr bwMode="auto">
              <a:xfrm>
                <a:off x="432" y="3360"/>
                <a:ext cx="1632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33228" name="Group 108"/>
              <p:cNvGrpSpPr>
                <a:grpSpLocks/>
              </p:cNvGrpSpPr>
              <p:nvPr/>
            </p:nvGrpSpPr>
            <p:grpSpPr bwMode="auto">
              <a:xfrm rot="-5400000">
                <a:off x="1056" y="3168"/>
                <a:ext cx="384" cy="384"/>
                <a:chOff x="1056" y="3168"/>
                <a:chExt cx="384" cy="384"/>
              </a:xfrm>
            </p:grpSpPr>
            <p:sp>
              <p:nvSpPr>
                <p:cNvPr id="133229" name="Oval 109"/>
                <p:cNvSpPr>
                  <a:spLocks noChangeArrowheads="1"/>
                </p:cNvSpPr>
                <p:nvPr/>
              </p:nvSpPr>
              <p:spPr bwMode="auto">
                <a:xfrm>
                  <a:off x="1056" y="3168"/>
                  <a:ext cx="384" cy="384"/>
                </a:xfrm>
                <a:prstGeom prst="ellipse">
                  <a:avLst/>
                </a:prstGeom>
                <a:solidFill>
                  <a:srgbClr val="2E005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33230" name="AutoShape 110"/>
                <p:cNvSpPr>
                  <a:spLocks noChangeArrowheads="1"/>
                </p:cNvSpPr>
                <p:nvPr/>
              </p:nvSpPr>
              <p:spPr bwMode="auto">
                <a:xfrm>
                  <a:off x="1056" y="3168"/>
                  <a:ext cx="192" cy="384"/>
                </a:xfrm>
                <a:prstGeom prst="moon">
                  <a:avLst>
                    <a:gd name="adj" fmla="val 708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grpSp>
            <p:nvGrpSpPr>
              <p:cNvPr id="133231" name="Group 111"/>
              <p:cNvGrpSpPr>
                <a:grpSpLocks/>
              </p:cNvGrpSpPr>
              <p:nvPr/>
            </p:nvGrpSpPr>
            <p:grpSpPr bwMode="auto">
              <a:xfrm rot="-5400000">
                <a:off x="1584" y="3168"/>
                <a:ext cx="384" cy="384"/>
                <a:chOff x="1632" y="3168"/>
                <a:chExt cx="384" cy="384"/>
              </a:xfrm>
            </p:grpSpPr>
            <p:sp>
              <p:nvSpPr>
                <p:cNvPr id="133232" name="Oval 112"/>
                <p:cNvSpPr>
                  <a:spLocks noChangeArrowheads="1"/>
                </p:cNvSpPr>
                <p:nvPr/>
              </p:nvSpPr>
              <p:spPr bwMode="auto">
                <a:xfrm>
                  <a:off x="1632" y="3168"/>
                  <a:ext cx="384" cy="38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33233" name="AutoShape 113"/>
                <p:cNvSpPr>
                  <a:spLocks noChangeArrowheads="1"/>
                </p:cNvSpPr>
                <p:nvPr/>
              </p:nvSpPr>
              <p:spPr bwMode="auto">
                <a:xfrm>
                  <a:off x="1632" y="3168"/>
                  <a:ext cx="192" cy="384"/>
                </a:xfrm>
                <a:prstGeom prst="moon">
                  <a:avLst>
                    <a:gd name="adj" fmla="val 70833"/>
                  </a:avLst>
                </a:prstGeom>
                <a:solidFill>
                  <a:srgbClr val="2E005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grpSp>
            <p:nvGrpSpPr>
              <p:cNvPr id="133234" name="Group 114"/>
              <p:cNvGrpSpPr>
                <a:grpSpLocks/>
              </p:cNvGrpSpPr>
              <p:nvPr/>
            </p:nvGrpSpPr>
            <p:grpSpPr bwMode="auto">
              <a:xfrm rot="-5400000">
                <a:off x="528" y="3168"/>
                <a:ext cx="384" cy="384"/>
                <a:chOff x="1632" y="3168"/>
                <a:chExt cx="384" cy="384"/>
              </a:xfrm>
            </p:grpSpPr>
            <p:sp>
              <p:nvSpPr>
                <p:cNvPr id="133235" name="Oval 115"/>
                <p:cNvSpPr>
                  <a:spLocks noChangeArrowheads="1"/>
                </p:cNvSpPr>
                <p:nvPr/>
              </p:nvSpPr>
              <p:spPr bwMode="auto">
                <a:xfrm>
                  <a:off x="1632" y="3168"/>
                  <a:ext cx="384" cy="38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33236" name="AutoShape 116"/>
                <p:cNvSpPr>
                  <a:spLocks noChangeArrowheads="1"/>
                </p:cNvSpPr>
                <p:nvPr/>
              </p:nvSpPr>
              <p:spPr bwMode="auto">
                <a:xfrm>
                  <a:off x="1632" y="3168"/>
                  <a:ext cx="192" cy="384"/>
                </a:xfrm>
                <a:prstGeom prst="moon">
                  <a:avLst>
                    <a:gd name="adj" fmla="val 70833"/>
                  </a:avLst>
                </a:prstGeom>
                <a:solidFill>
                  <a:srgbClr val="2E005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</p:grpSp>
      <p:grpSp>
        <p:nvGrpSpPr>
          <p:cNvPr id="133237" name="Group 117"/>
          <p:cNvGrpSpPr>
            <a:grpSpLocks/>
          </p:cNvGrpSpPr>
          <p:nvPr/>
        </p:nvGrpSpPr>
        <p:grpSpPr bwMode="auto">
          <a:xfrm>
            <a:off x="7696200" y="1981200"/>
            <a:ext cx="611188" cy="1371600"/>
            <a:chOff x="4752" y="1200"/>
            <a:chExt cx="385" cy="864"/>
          </a:xfrm>
        </p:grpSpPr>
        <p:grpSp>
          <p:nvGrpSpPr>
            <p:cNvPr id="133238" name="Group 118"/>
            <p:cNvGrpSpPr>
              <a:grpSpLocks/>
            </p:cNvGrpSpPr>
            <p:nvPr/>
          </p:nvGrpSpPr>
          <p:grpSpPr bwMode="auto">
            <a:xfrm>
              <a:off x="4752" y="1680"/>
              <a:ext cx="385" cy="384"/>
              <a:chOff x="5183" y="3408"/>
              <a:chExt cx="385" cy="384"/>
            </a:xfrm>
          </p:grpSpPr>
          <p:sp>
            <p:nvSpPr>
              <p:cNvPr id="133239" name="Oval 119"/>
              <p:cNvSpPr>
                <a:spLocks noChangeArrowheads="1"/>
              </p:cNvSpPr>
              <p:nvPr/>
            </p:nvSpPr>
            <p:spPr bwMode="auto">
              <a:xfrm rot="-5400000">
                <a:off x="5184" y="340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40" name="AutoShape 120"/>
              <p:cNvSpPr>
                <a:spLocks noChangeArrowheads="1"/>
              </p:cNvSpPr>
              <p:nvPr/>
            </p:nvSpPr>
            <p:spPr bwMode="auto">
              <a:xfrm rot="-5400000">
                <a:off x="5279" y="3503"/>
                <a:ext cx="192" cy="384"/>
              </a:xfrm>
              <a:prstGeom prst="moon">
                <a:avLst>
                  <a:gd name="adj" fmla="val 38019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33241" name="Group 121"/>
            <p:cNvGrpSpPr>
              <a:grpSpLocks/>
            </p:cNvGrpSpPr>
            <p:nvPr/>
          </p:nvGrpSpPr>
          <p:grpSpPr bwMode="auto">
            <a:xfrm flipV="1">
              <a:off x="4752" y="1200"/>
              <a:ext cx="385" cy="384"/>
              <a:chOff x="5183" y="3408"/>
              <a:chExt cx="385" cy="384"/>
            </a:xfrm>
          </p:grpSpPr>
          <p:sp>
            <p:nvSpPr>
              <p:cNvPr id="133242" name="Oval 122"/>
              <p:cNvSpPr>
                <a:spLocks noChangeArrowheads="1"/>
              </p:cNvSpPr>
              <p:nvPr/>
            </p:nvSpPr>
            <p:spPr bwMode="auto">
              <a:xfrm rot="-5400000">
                <a:off x="5184" y="340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43" name="AutoShape 123"/>
              <p:cNvSpPr>
                <a:spLocks noChangeArrowheads="1"/>
              </p:cNvSpPr>
              <p:nvPr/>
            </p:nvSpPr>
            <p:spPr bwMode="auto">
              <a:xfrm rot="-5400000">
                <a:off x="5279" y="3503"/>
                <a:ext cx="192" cy="384"/>
              </a:xfrm>
              <a:prstGeom prst="moon">
                <a:avLst>
                  <a:gd name="adj" fmla="val 38019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33244" name="Group 124"/>
          <p:cNvGrpSpPr>
            <a:grpSpLocks/>
          </p:cNvGrpSpPr>
          <p:nvPr/>
        </p:nvGrpSpPr>
        <p:grpSpPr bwMode="auto">
          <a:xfrm>
            <a:off x="7696200" y="1981200"/>
            <a:ext cx="609600" cy="1371600"/>
            <a:chOff x="4752" y="1200"/>
            <a:chExt cx="384" cy="864"/>
          </a:xfrm>
        </p:grpSpPr>
        <p:sp>
          <p:nvSpPr>
            <p:cNvPr id="133245" name="Oval 125"/>
            <p:cNvSpPr>
              <a:spLocks noChangeArrowheads="1"/>
            </p:cNvSpPr>
            <p:nvPr/>
          </p:nvSpPr>
          <p:spPr bwMode="auto">
            <a:xfrm rot="-5400000">
              <a:off x="4752" y="168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33246" name="Group 126"/>
            <p:cNvGrpSpPr>
              <a:grpSpLocks/>
            </p:cNvGrpSpPr>
            <p:nvPr/>
          </p:nvGrpSpPr>
          <p:grpSpPr bwMode="auto">
            <a:xfrm rot="5400000" flipV="1">
              <a:off x="4752" y="1200"/>
              <a:ext cx="384" cy="384"/>
              <a:chOff x="1632" y="3168"/>
              <a:chExt cx="384" cy="384"/>
            </a:xfrm>
          </p:grpSpPr>
          <p:sp>
            <p:nvSpPr>
              <p:cNvPr id="133247" name="Oval 127"/>
              <p:cNvSpPr>
                <a:spLocks noChangeArrowheads="1"/>
              </p:cNvSpPr>
              <p:nvPr/>
            </p:nvSpPr>
            <p:spPr bwMode="auto">
              <a:xfrm>
                <a:off x="1632" y="316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48" name="AutoShape 128"/>
              <p:cNvSpPr>
                <a:spLocks noChangeArrowheads="1"/>
              </p:cNvSpPr>
              <p:nvPr/>
            </p:nvSpPr>
            <p:spPr bwMode="auto">
              <a:xfrm>
                <a:off x="1632" y="3168"/>
                <a:ext cx="192" cy="384"/>
              </a:xfrm>
              <a:prstGeom prst="moon">
                <a:avLst>
                  <a:gd name="adj" fmla="val 70833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33249" name="Group 129"/>
          <p:cNvGrpSpPr>
            <a:grpSpLocks/>
          </p:cNvGrpSpPr>
          <p:nvPr/>
        </p:nvGrpSpPr>
        <p:grpSpPr bwMode="auto">
          <a:xfrm>
            <a:off x="7696200" y="1981200"/>
            <a:ext cx="611188" cy="1373188"/>
            <a:chOff x="4752" y="1200"/>
            <a:chExt cx="385" cy="865"/>
          </a:xfrm>
        </p:grpSpPr>
        <p:grpSp>
          <p:nvGrpSpPr>
            <p:cNvPr id="133250" name="Group 130"/>
            <p:cNvGrpSpPr>
              <a:grpSpLocks/>
            </p:cNvGrpSpPr>
            <p:nvPr/>
          </p:nvGrpSpPr>
          <p:grpSpPr bwMode="auto">
            <a:xfrm>
              <a:off x="4752" y="1680"/>
              <a:ext cx="385" cy="385"/>
              <a:chOff x="3935" y="287"/>
              <a:chExt cx="385" cy="385"/>
            </a:xfrm>
          </p:grpSpPr>
          <p:sp>
            <p:nvSpPr>
              <p:cNvPr id="133251" name="Oval 131"/>
              <p:cNvSpPr>
                <a:spLocks noChangeArrowheads="1"/>
              </p:cNvSpPr>
              <p:nvPr/>
            </p:nvSpPr>
            <p:spPr bwMode="auto">
              <a:xfrm rot="5400000" flipV="1">
                <a:off x="3936" y="2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52" name="AutoShape 132"/>
              <p:cNvSpPr>
                <a:spLocks noChangeArrowheads="1"/>
              </p:cNvSpPr>
              <p:nvPr/>
            </p:nvSpPr>
            <p:spPr bwMode="auto">
              <a:xfrm rot="5400000" flipV="1">
                <a:off x="4031" y="191"/>
                <a:ext cx="192" cy="384"/>
              </a:xfrm>
              <a:prstGeom prst="moon">
                <a:avLst>
                  <a:gd name="adj" fmla="val 45310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33253" name="Group 133"/>
            <p:cNvGrpSpPr>
              <a:grpSpLocks/>
            </p:cNvGrpSpPr>
            <p:nvPr/>
          </p:nvGrpSpPr>
          <p:grpSpPr bwMode="auto">
            <a:xfrm>
              <a:off x="4752" y="1200"/>
              <a:ext cx="385" cy="384"/>
              <a:chOff x="-1" y="1104"/>
              <a:chExt cx="385" cy="384"/>
            </a:xfrm>
          </p:grpSpPr>
          <p:sp>
            <p:nvSpPr>
              <p:cNvPr id="133254" name="Oval 134"/>
              <p:cNvSpPr>
                <a:spLocks noChangeArrowheads="1"/>
              </p:cNvSpPr>
              <p:nvPr/>
            </p:nvSpPr>
            <p:spPr bwMode="auto">
              <a:xfrm rot="-5400000">
                <a:off x="0" y="1104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55" name="AutoShape 135"/>
              <p:cNvSpPr>
                <a:spLocks noChangeArrowheads="1"/>
              </p:cNvSpPr>
              <p:nvPr/>
            </p:nvSpPr>
            <p:spPr bwMode="auto">
              <a:xfrm rot="-5400000">
                <a:off x="95" y="1199"/>
                <a:ext cx="192" cy="384"/>
              </a:xfrm>
              <a:prstGeom prst="moon">
                <a:avLst>
                  <a:gd name="adj" fmla="val 87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33256" name="Group 136"/>
          <p:cNvGrpSpPr>
            <a:grpSpLocks/>
          </p:cNvGrpSpPr>
          <p:nvPr/>
        </p:nvGrpSpPr>
        <p:grpSpPr bwMode="auto">
          <a:xfrm>
            <a:off x="7696200" y="1981200"/>
            <a:ext cx="609600" cy="1371600"/>
            <a:chOff x="4512" y="1248"/>
            <a:chExt cx="384" cy="864"/>
          </a:xfrm>
        </p:grpSpPr>
        <p:grpSp>
          <p:nvGrpSpPr>
            <p:cNvPr id="133257" name="Group 137"/>
            <p:cNvGrpSpPr>
              <a:grpSpLocks/>
            </p:cNvGrpSpPr>
            <p:nvPr/>
          </p:nvGrpSpPr>
          <p:grpSpPr bwMode="auto">
            <a:xfrm rot="-5400000">
              <a:off x="4512" y="1248"/>
              <a:ext cx="384" cy="384"/>
              <a:chOff x="1056" y="3168"/>
              <a:chExt cx="384" cy="384"/>
            </a:xfrm>
          </p:grpSpPr>
          <p:sp>
            <p:nvSpPr>
              <p:cNvPr id="133258" name="Oval 138"/>
              <p:cNvSpPr>
                <a:spLocks noChangeArrowheads="1"/>
              </p:cNvSpPr>
              <p:nvPr/>
            </p:nvSpPr>
            <p:spPr bwMode="auto">
              <a:xfrm>
                <a:off x="1056" y="316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59" name="AutoShape 139"/>
              <p:cNvSpPr>
                <a:spLocks noChangeArrowheads="1"/>
              </p:cNvSpPr>
              <p:nvPr/>
            </p:nvSpPr>
            <p:spPr bwMode="auto">
              <a:xfrm>
                <a:off x="1056" y="3168"/>
                <a:ext cx="192" cy="384"/>
              </a:xfrm>
              <a:prstGeom prst="moon">
                <a:avLst>
                  <a:gd name="adj" fmla="val 708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33260" name="Group 140"/>
            <p:cNvGrpSpPr>
              <a:grpSpLocks/>
            </p:cNvGrpSpPr>
            <p:nvPr/>
          </p:nvGrpSpPr>
          <p:grpSpPr bwMode="auto">
            <a:xfrm rot="5400000" flipV="1">
              <a:off x="4512" y="1728"/>
              <a:ext cx="384" cy="384"/>
              <a:chOff x="1632" y="3168"/>
              <a:chExt cx="384" cy="384"/>
            </a:xfrm>
          </p:grpSpPr>
          <p:sp>
            <p:nvSpPr>
              <p:cNvPr id="133261" name="Oval 141"/>
              <p:cNvSpPr>
                <a:spLocks noChangeArrowheads="1"/>
              </p:cNvSpPr>
              <p:nvPr/>
            </p:nvSpPr>
            <p:spPr bwMode="auto">
              <a:xfrm>
                <a:off x="1632" y="316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62" name="AutoShape 142"/>
              <p:cNvSpPr>
                <a:spLocks noChangeArrowheads="1"/>
              </p:cNvSpPr>
              <p:nvPr/>
            </p:nvSpPr>
            <p:spPr bwMode="auto">
              <a:xfrm>
                <a:off x="1632" y="3168"/>
                <a:ext cx="192" cy="384"/>
              </a:xfrm>
              <a:prstGeom prst="moon">
                <a:avLst>
                  <a:gd name="adj" fmla="val 70833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33263" name="Group 143"/>
          <p:cNvGrpSpPr>
            <a:grpSpLocks/>
          </p:cNvGrpSpPr>
          <p:nvPr/>
        </p:nvGrpSpPr>
        <p:grpSpPr bwMode="auto">
          <a:xfrm>
            <a:off x="7696200" y="1981200"/>
            <a:ext cx="612775" cy="1371600"/>
            <a:chOff x="4223" y="1248"/>
            <a:chExt cx="386" cy="864"/>
          </a:xfrm>
        </p:grpSpPr>
        <p:grpSp>
          <p:nvGrpSpPr>
            <p:cNvPr id="133264" name="Group 144"/>
            <p:cNvGrpSpPr>
              <a:grpSpLocks/>
            </p:cNvGrpSpPr>
            <p:nvPr/>
          </p:nvGrpSpPr>
          <p:grpSpPr bwMode="auto">
            <a:xfrm>
              <a:off x="4224" y="1728"/>
              <a:ext cx="385" cy="384"/>
              <a:chOff x="-1" y="1104"/>
              <a:chExt cx="385" cy="384"/>
            </a:xfrm>
          </p:grpSpPr>
          <p:sp>
            <p:nvSpPr>
              <p:cNvPr id="133265" name="Oval 145"/>
              <p:cNvSpPr>
                <a:spLocks noChangeArrowheads="1"/>
              </p:cNvSpPr>
              <p:nvPr/>
            </p:nvSpPr>
            <p:spPr bwMode="auto">
              <a:xfrm rot="-5400000">
                <a:off x="0" y="1104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66" name="AutoShape 146"/>
              <p:cNvSpPr>
                <a:spLocks noChangeArrowheads="1"/>
              </p:cNvSpPr>
              <p:nvPr/>
            </p:nvSpPr>
            <p:spPr bwMode="auto">
              <a:xfrm rot="-5400000">
                <a:off x="95" y="1199"/>
                <a:ext cx="192" cy="384"/>
              </a:xfrm>
              <a:prstGeom prst="moon">
                <a:avLst>
                  <a:gd name="adj" fmla="val 87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33267" name="Group 147"/>
            <p:cNvGrpSpPr>
              <a:grpSpLocks/>
            </p:cNvGrpSpPr>
            <p:nvPr/>
          </p:nvGrpSpPr>
          <p:grpSpPr bwMode="auto">
            <a:xfrm>
              <a:off x="4223" y="1248"/>
              <a:ext cx="385" cy="384"/>
              <a:chOff x="4223" y="1248"/>
              <a:chExt cx="385" cy="384"/>
            </a:xfrm>
          </p:grpSpPr>
          <p:sp>
            <p:nvSpPr>
              <p:cNvPr id="133268" name="Oval 148"/>
              <p:cNvSpPr>
                <a:spLocks noChangeArrowheads="1"/>
              </p:cNvSpPr>
              <p:nvPr/>
            </p:nvSpPr>
            <p:spPr bwMode="auto">
              <a:xfrm rot="-5400000">
                <a:off x="4224" y="124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69" name="AutoShape 149"/>
              <p:cNvSpPr>
                <a:spLocks noChangeArrowheads="1"/>
              </p:cNvSpPr>
              <p:nvPr/>
            </p:nvSpPr>
            <p:spPr bwMode="auto">
              <a:xfrm rot="-5400000">
                <a:off x="4319" y="1343"/>
                <a:ext cx="192" cy="384"/>
              </a:xfrm>
              <a:prstGeom prst="moon">
                <a:avLst>
                  <a:gd name="adj" fmla="val 41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33270" name="Group 150"/>
          <p:cNvGrpSpPr>
            <a:grpSpLocks/>
          </p:cNvGrpSpPr>
          <p:nvPr/>
        </p:nvGrpSpPr>
        <p:grpSpPr bwMode="auto">
          <a:xfrm>
            <a:off x="7696200" y="1981200"/>
            <a:ext cx="609600" cy="1371600"/>
            <a:chOff x="4752" y="1248"/>
            <a:chExt cx="384" cy="864"/>
          </a:xfrm>
        </p:grpSpPr>
        <p:sp>
          <p:nvSpPr>
            <p:cNvPr id="133271" name="Oval 151"/>
            <p:cNvSpPr>
              <a:spLocks noChangeArrowheads="1"/>
            </p:cNvSpPr>
            <p:nvPr/>
          </p:nvSpPr>
          <p:spPr bwMode="auto">
            <a:xfrm rot="-5400000">
              <a:off x="4752" y="1248"/>
              <a:ext cx="384" cy="384"/>
            </a:xfrm>
            <a:prstGeom prst="ellipse">
              <a:avLst/>
            </a:prstGeom>
            <a:solidFill>
              <a:srgbClr val="2E005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33272" name="Group 152"/>
            <p:cNvGrpSpPr>
              <a:grpSpLocks/>
            </p:cNvGrpSpPr>
            <p:nvPr/>
          </p:nvGrpSpPr>
          <p:grpSpPr bwMode="auto">
            <a:xfrm rot="-5400000">
              <a:off x="4752" y="1728"/>
              <a:ext cx="384" cy="384"/>
              <a:chOff x="1056" y="3168"/>
              <a:chExt cx="384" cy="384"/>
            </a:xfrm>
          </p:grpSpPr>
          <p:sp>
            <p:nvSpPr>
              <p:cNvPr id="133273" name="Oval 153"/>
              <p:cNvSpPr>
                <a:spLocks noChangeArrowheads="1"/>
              </p:cNvSpPr>
              <p:nvPr/>
            </p:nvSpPr>
            <p:spPr bwMode="auto">
              <a:xfrm>
                <a:off x="1056" y="316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74" name="AutoShape 154"/>
              <p:cNvSpPr>
                <a:spLocks noChangeArrowheads="1"/>
              </p:cNvSpPr>
              <p:nvPr/>
            </p:nvSpPr>
            <p:spPr bwMode="auto">
              <a:xfrm>
                <a:off x="1056" y="3168"/>
                <a:ext cx="192" cy="384"/>
              </a:xfrm>
              <a:prstGeom prst="moon">
                <a:avLst>
                  <a:gd name="adj" fmla="val 708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33277" name="Group 157"/>
          <p:cNvGrpSpPr>
            <a:grpSpLocks/>
          </p:cNvGrpSpPr>
          <p:nvPr/>
        </p:nvGrpSpPr>
        <p:grpSpPr bwMode="auto">
          <a:xfrm>
            <a:off x="5943600" y="4191000"/>
            <a:ext cx="2590800" cy="2057400"/>
            <a:chOff x="2352" y="2640"/>
            <a:chExt cx="1632" cy="1296"/>
          </a:xfrm>
        </p:grpSpPr>
        <p:sp>
          <p:nvSpPr>
            <p:cNvPr id="133278" name="AutoShape 158"/>
            <p:cNvSpPr>
              <a:spLocks noChangeArrowheads="1"/>
            </p:cNvSpPr>
            <p:nvPr/>
          </p:nvSpPr>
          <p:spPr bwMode="auto">
            <a:xfrm>
              <a:off x="2448" y="3168"/>
              <a:ext cx="384" cy="768"/>
            </a:xfrm>
            <a:prstGeom prst="flowChartMagneticDisk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33279" name="AutoShape 159"/>
            <p:cNvSpPr>
              <a:spLocks noChangeArrowheads="1"/>
            </p:cNvSpPr>
            <p:nvPr/>
          </p:nvSpPr>
          <p:spPr bwMode="auto">
            <a:xfrm>
              <a:off x="2976" y="3168"/>
              <a:ext cx="384" cy="768"/>
            </a:xfrm>
            <a:prstGeom prst="flowChartMagneticDisk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33280" name="Group 160"/>
            <p:cNvGrpSpPr>
              <a:grpSpLocks/>
            </p:cNvGrpSpPr>
            <p:nvPr/>
          </p:nvGrpSpPr>
          <p:grpSpPr bwMode="auto">
            <a:xfrm>
              <a:off x="2448" y="3168"/>
              <a:ext cx="1440" cy="768"/>
              <a:chOff x="2448" y="3168"/>
              <a:chExt cx="1440" cy="768"/>
            </a:xfrm>
          </p:grpSpPr>
          <p:sp>
            <p:nvSpPr>
              <p:cNvPr id="133281" name="Oval 161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82" name="AutoShape 162"/>
              <p:cNvSpPr>
                <a:spLocks noChangeArrowheads="1"/>
              </p:cNvSpPr>
              <p:nvPr/>
            </p:nvSpPr>
            <p:spPr bwMode="auto">
              <a:xfrm>
                <a:off x="2448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83" name="Oval 163"/>
              <p:cNvSpPr>
                <a:spLocks noChangeArrowheads="1"/>
              </p:cNvSpPr>
              <p:nvPr/>
            </p:nvSpPr>
            <p:spPr bwMode="auto">
              <a:xfrm>
                <a:off x="2976" y="3216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84" name="AutoShape 164"/>
              <p:cNvSpPr>
                <a:spLocks noChangeArrowheads="1"/>
              </p:cNvSpPr>
              <p:nvPr/>
            </p:nvSpPr>
            <p:spPr bwMode="auto">
              <a:xfrm>
                <a:off x="2976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33285" name="Group 165"/>
              <p:cNvGrpSpPr>
                <a:grpSpLocks/>
              </p:cNvGrpSpPr>
              <p:nvPr/>
            </p:nvGrpSpPr>
            <p:grpSpPr bwMode="auto">
              <a:xfrm>
                <a:off x="3504" y="3168"/>
                <a:ext cx="384" cy="768"/>
                <a:chOff x="3504" y="3168"/>
                <a:chExt cx="384" cy="768"/>
              </a:xfrm>
            </p:grpSpPr>
            <p:sp>
              <p:nvSpPr>
                <p:cNvPr id="133286" name="AutoShape 166"/>
                <p:cNvSpPr>
                  <a:spLocks noChangeArrowheads="1"/>
                </p:cNvSpPr>
                <p:nvPr/>
              </p:nvSpPr>
              <p:spPr bwMode="auto">
                <a:xfrm>
                  <a:off x="3504" y="3168"/>
                  <a:ext cx="384" cy="768"/>
                </a:xfrm>
                <a:prstGeom prst="flowChartMagneticDisk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33287" name="Oval 167"/>
                <p:cNvSpPr>
                  <a:spLocks noChangeArrowheads="1"/>
                </p:cNvSpPr>
                <p:nvPr/>
              </p:nvSpPr>
              <p:spPr bwMode="auto">
                <a:xfrm>
                  <a:off x="3504" y="3504"/>
                  <a:ext cx="384" cy="384"/>
                </a:xfrm>
                <a:prstGeom prst="ellipse">
                  <a:avLst/>
                </a:prstGeom>
                <a:solidFill>
                  <a:srgbClr val="2E005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33288" name="AutoShape 168"/>
                <p:cNvSpPr>
                  <a:spLocks noChangeArrowheads="1"/>
                </p:cNvSpPr>
                <p:nvPr/>
              </p:nvSpPr>
              <p:spPr bwMode="auto">
                <a:xfrm>
                  <a:off x="3504" y="3168"/>
                  <a:ext cx="384" cy="768"/>
                </a:xfrm>
                <a:prstGeom prst="flowChartMagneticDisk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grpSp>
          <p:nvGrpSpPr>
            <p:cNvPr id="133289" name="Group 169"/>
            <p:cNvGrpSpPr>
              <a:grpSpLocks/>
            </p:cNvGrpSpPr>
            <p:nvPr/>
          </p:nvGrpSpPr>
          <p:grpSpPr bwMode="auto">
            <a:xfrm>
              <a:off x="2352" y="2640"/>
              <a:ext cx="1632" cy="480"/>
              <a:chOff x="2352" y="2640"/>
              <a:chExt cx="1632" cy="480"/>
            </a:xfrm>
          </p:grpSpPr>
          <p:sp>
            <p:nvSpPr>
              <p:cNvPr id="133290" name="Rectangle 170"/>
              <p:cNvSpPr>
                <a:spLocks noChangeArrowheads="1"/>
              </p:cNvSpPr>
              <p:nvPr/>
            </p:nvSpPr>
            <p:spPr bwMode="auto">
              <a:xfrm>
                <a:off x="2352" y="2640"/>
                <a:ext cx="1632" cy="48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91" name="Oval 171"/>
              <p:cNvSpPr>
                <a:spLocks noChangeArrowheads="1"/>
              </p:cNvSpPr>
              <p:nvPr/>
            </p:nvSpPr>
            <p:spPr bwMode="auto">
              <a:xfrm rot="-5400000">
                <a:off x="2976" y="268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92" name="Oval 172"/>
              <p:cNvSpPr>
                <a:spLocks noChangeArrowheads="1"/>
              </p:cNvSpPr>
              <p:nvPr/>
            </p:nvSpPr>
            <p:spPr bwMode="auto">
              <a:xfrm rot="-5400000">
                <a:off x="3504" y="26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93" name="Oval 173"/>
              <p:cNvSpPr>
                <a:spLocks noChangeArrowheads="1"/>
              </p:cNvSpPr>
              <p:nvPr/>
            </p:nvSpPr>
            <p:spPr bwMode="auto">
              <a:xfrm rot="-5400000">
                <a:off x="2448" y="26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33294" name="Group 174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2400" y="2688"/>
            <a:chExt cx="384" cy="1248"/>
          </a:xfrm>
        </p:grpSpPr>
        <p:sp>
          <p:nvSpPr>
            <p:cNvPr id="133295" name="Oval 175"/>
            <p:cNvSpPr>
              <a:spLocks noChangeArrowheads="1"/>
            </p:cNvSpPr>
            <p:nvPr/>
          </p:nvSpPr>
          <p:spPr bwMode="auto">
            <a:xfrm rot="-5400000">
              <a:off x="2400" y="2688"/>
              <a:ext cx="384" cy="384"/>
            </a:xfrm>
            <a:prstGeom prst="ellipse">
              <a:avLst/>
            </a:prstGeom>
            <a:solidFill>
              <a:srgbClr val="A3BD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33296" name="Group 176"/>
            <p:cNvGrpSpPr>
              <a:grpSpLocks/>
            </p:cNvGrpSpPr>
            <p:nvPr/>
          </p:nvGrpSpPr>
          <p:grpSpPr bwMode="auto">
            <a:xfrm>
              <a:off x="2400" y="3168"/>
              <a:ext cx="384" cy="768"/>
              <a:chOff x="2400" y="3168"/>
              <a:chExt cx="384" cy="768"/>
            </a:xfrm>
          </p:grpSpPr>
          <p:sp>
            <p:nvSpPr>
              <p:cNvPr id="133297" name="AutoShape 177"/>
              <p:cNvSpPr>
                <a:spLocks noChangeArrowheads="1"/>
              </p:cNvSpPr>
              <p:nvPr/>
            </p:nvSpPr>
            <p:spPr bwMode="auto">
              <a:xfrm>
                <a:off x="2400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98" name="Oval 178"/>
              <p:cNvSpPr>
                <a:spLocks noChangeArrowheads="1"/>
              </p:cNvSpPr>
              <p:nvPr/>
            </p:nvSpPr>
            <p:spPr bwMode="auto">
              <a:xfrm>
                <a:off x="2400" y="3456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299" name="AutoShape 179"/>
              <p:cNvSpPr>
                <a:spLocks noChangeArrowheads="1"/>
              </p:cNvSpPr>
              <p:nvPr/>
            </p:nvSpPr>
            <p:spPr bwMode="auto">
              <a:xfrm>
                <a:off x="2400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33300" name="Group 180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2928" y="2688"/>
            <a:chExt cx="384" cy="1248"/>
          </a:xfrm>
        </p:grpSpPr>
        <p:sp>
          <p:nvSpPr>
            <p:cNvPr id="133301" name="Oval 181"/>
            <p:cNvSpPr>
              <a:spLocks noChangeArrowheads="1"/>
            </p:cNvSpPr>
            <p:nvPr/>
          </p:nvSpPr>
          <p:spPr bwMode="auto">
            <a:xfrm rot="-5400000">
              <a:off x="2928" y="2688"/>
              <a:ext cx="384" cy="384"/>
            </a:xfrm>
            <a:prstGeom prst="ellipse">
              <a:avLst/>
            </a:prstGeom>
            <a:solidFill>
              <a:srgbClr val="8C97B8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33302" name="Group 182"/>
            <p:cNvGrpSpPr>
              <a:grpSpLocks/>
            </p:cNvGrpSpPr>
            <p:nvPr/>
          </p:nvGrpSpPr>
          <p:grpSpPr bwMode="auto">
            <a:xfrm>
              <a:off x="2928" y="3168"/>
              <a:ext cx="384" cy="768"/>
              <a:chOff x="2928" y="3168"/>
              <a:chExt cx="384" cy="768"/>
            </a:xfrm>
          </p:grpSpPr>
          <p:sp>
            <p:nvSpPr>
              <p:cNvPr id="133303" name="AutoShape 183"/>
              <p:cNvSpPr>
                <a:spLocks noChangeArrowheads="1"/>
              </p:cNvSpPr>
              <p:nvPr/>
            </p:nvSpPr>
            <p:spPr bwMode="auto">
              <a:xfrm>
                <a:off x="2928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04" name="Oval 184"/>
              <p:cNvSpPr>
                <a:spLocks noChangeArrowheads="1"/>
              </p:cNvSpPr>
              <p:nvPr/>
            </p:nvSpPr>
            <p:spPr bwMode="auto">
              <a:xfrm>
                <a:off x="2928" y="340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05" name="AutoShape 185"/>
              <p:cNvSpPr>
                <a:spLocks noChangeArrowheads="1"/>
              </p:cNvSpPr>
              <p:nvPr/>
            </p:nvSpPr>
            <p:spPr bwMode="auto">
              <a:xfrm>
                <a:off x="2928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33306" name="Group 186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3456" y="2688"/>
            <a:chExt cx="384" cy="1248"/>
          </a:xfrm>
        </p:grpSpPr>
        <p:grpSp>
          <p:nvGrpSpPr>
            <p:cNvPr id="133307" name="Group 187"/>
            <p:cNvGrpSpPr>
              <a:grpSpLocks/>
            </p:cNvGrpSpPr>
            <p:nvPr/>
          </p:nvGrpSpPr>
          <p:grpSpPr bwMode="auto">
            <a:xfrm>
              <a:off x="3456" y="3168"/>
              <a:ext cx="384" cy="768"/>
              <a:chOff x="3456" y="3168"/>
              <a:chExt cx="384" cy="768"/>
            </a:xfrm>
          </p:grpSpPr>
          <p:sp>
            <p:nvSpPr>
              <p:cNvPr id="133308" name="AutoShape 188"/>
              <p:cNvSpPr>
                <a:spLocks noChangeArrowheads="1"/>
              </p:cNvSpPr>
              <p:nvPr/>
            </p:nvSpPr>
            <p:spPr bwMode="auto">
              <a:xfrm>
                <a:off x="3456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09" name="Oval 189"/>
              <p:cNvSpPr>
                <a:spLocks noChangeArrowheads="1"/>
              </p:cNvSpPr>
              <p:nvPr/>
            </p:nvSpPr>
            <p:spPr bwMode="auto">
              <a:xfrm>
                <a:off x="3456" y="3360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10" name="AutoShape 190"/>
              <p:cNvSpPr>
                <a:spLocks noChangeArrowheads="1"/>
              </p:cNvSpPr>
              <p:nvPr/>
            </p:nvSpPr>
            <p:spPr bwMode="auto">
              <a:xfrm>
                <a:off x="3456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33311" name="Oval 191"/>
            <p:cNvSpPr>
              <a:spLocks noChangeArrowheads="1"/>
            </p:cNvSpPr>
            <p:nvPr/>
          </p:nvSpPr>
          <p:spPr bwMode="auto">
            <a:xfrm rot="-5400000">
              <a:off x="3456" y="2688"/>
              <a:ext cx="384" cy="384"/>
            </a:xfrm>
            <a:prstGeom prst="ellipse">
              <a:avLst/>
            </a:prstGeom>
            <a:solidFill>
              <a:srgbClr val="7370A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33312" name="Group 192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3984" y="2688"/>
            <a:chExt cx="384" cy="1248"/>
          </a:xfrm>
        </p:grpSpPr>
        <p:grpSp>
          <p:nvGrpSpPr>
            <p:cNvPr id="133313" name="Group 193"/>
            <p:cNvGrpSpPr>
              <a:grpSpLocks/>
            </p:cNvGrpSpPr>
            <p:nvPr/>
          </p:nvGrpSpPr>
          <p:grpSpPr bwMode="auto">
            <a:xfrm>
              <a:off x="3984" y="3168"/>
              <a:ext cx="384" cy="768"/>
              <a:chOff x="3984" y="3168"/>
              <a:chExt cx="384" cy="768"/>
            </a:xfrm>
          </p:grpSpPr>
          <p:sp>
            <p:nvSpPr>
              <p:cNvPr id="133314" name="AutoShape 194"/>
              <p:cNvSpPr>
                <a:spLocks noChangeArrowheads="1"/>
              </p:cNvSpPr>
              <p:nvPr/>
            </p:nvSpPr>
            <p:spPr bwMode="auto">
              <a:xfrm>
                <a:off x="3984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15" name="Oval 195"/>
              <p:cNvSpPr>
                <a:spLocks noChangeArrowheads="1"/>
              </p:cNvSpPr>
              <p:nvPr/>
            </p:nvSpPr>
            <p:spPr bwMode="auto">
              <a:xfrm>
                <a:off x="3984" y="3312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16" name="AutoShape 196"/>
              <p:cNvSpPr>
                <a:spLocks noChangeArrowheads="1"/>
              </p:cNvSpPr>
              <p:nvPr/>
            </p:nvSpPr>
            <p:spPr bwMode="auto">
              <a:xfrm>
                <a:off x="3984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33317" name="Oval 197"/>
            <p:cNvSpPr>
              <a:spLocks noChangeArrowheads="1"/>
            </p:cNvSpPr>
            <p:nvPr/>
          </p:nvSpPr>
          <p:spPr bwMode="auto">
            <a:xfrm rot="-5400000">
              <a:off x="3984" y="2688"/>
              <a:ext cx="384" cy="384"/>
            </a:xfrm>
            <a:prstGeom prst="ellipse">
              <a:avLst/>
            </a:prstGeom>
            <a:solidFill>
              <a:srgbClr val="5C4A8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33318" name="Group 198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4512" y="2688"/>
            <a:chExt cx="384" cy="1248"/>
          </a:xfrm>
        </p:grpSpPr>
        <p:grpSp>
          <p:nvGrpSpPr>
            <p:cNvPr id="133319" name="Group 199"/>
            <p:cNvGrpSpPr>
              <a:grpSpLocks/>
            </p:cNvGrpSpPr>
            <p:nvPr/>
          </p:nvGrpSpPr>
          <p:grpSpPr bwMode="auto">
            <a:xfrm>
              <a:off x="4512" y="3168"/>
              <a:ext cx="384" cy="768"/>
              <a:chOff x="4512" y="3168"/>
              <a:chExt cx="384" cy="768"/>
            </a:xfrm>
          </p:grpSpPr>
          <p:sp>
            <p:nvSpPr>
              <p:cNvPr id="133320" name="AutoShape 200"/>
              <p:cNvSpPr>
                <a:spLocks noChangeArrowheads="1"/>
              </p:cNvSpPr>
              <p:nvPr/>
            </p:nvSpPr>
            <p:spPr bwMode="auto">
              <a:xfrm>
                <a:off x="4512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21" name="Oval 201"/>
              <p:cNvSpPr>
                <a:spLocks noChangeArrowheads="1"/>
              </p:cNvSpPr>
              <p:nvPr/>
            </p:nvSpPr>
            <p:spPr bwMode="auto">
              <a:xfrm>
                <a:off x="4512" y="3264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22" name="AutoShape 202"/>
              <p:cNvSpPr>
                <a:spLocks noChangeArrowheads="1"/>
              </p:cNvSpPr>
              <p:nvPr/>
            </p:nvSpPr>
            <p:spPr bwMode="auto">
              <a:xfrm>
                <a:off x="4512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33323" name="Oval 203"/>
            <p:cNvSpPr>
              <a:spLocks noChangeArrowheads="1"/>
            </p:cNvSpPr>
            <p:nvPr/>
          </p:nvSpPr>
          <p:spPr bwMode="auto">
            <a:xfrm rot="-5400000">
              <a:off x="4512" y="2688"/>
              <a:ext cx="384" cy="38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133324" name="Group 204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4992" y="2688"/>
            <a:chExt cx="384" cy="1248"/>
          </a:xfrm>
        </p:grpSpPr>
        <p:sp>
          <p:nvSpPr>
            <p:cNvPr id="133325" name="Oval 205"/>
            <p:cNvSpPr>
              <a:spLocks noChangeArrowheads="1"/>
            </p:cNvSpPr>
            <p:nvPr/>
          </p:nvSpPr>
          <p:spPr bwMode="auto">
            <a:xfrm rot="-5400000">
              <a:off x="4992" y="2688"/>
              <a:ext cx="384" cy="384"/>
            </a:xfrm>
            <a:prstGeom prst="ellipse">
              <a:avLst/>
            </a:prstGeom>
            <a:solidFill>
              <a:srgbClr val="2E005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33326" name="Group 206"/>
            <p:cNvGrpSpPr>
              <a:grpSpLocks/>
            </p:cNvGrpSpPr>
            <p:nvPr/>
          </p:nvGrpSpPr>
          <p:grpSpPr bwMode="auto">
            <a:xfrm>
              <a:off x="4992" y="3168"/>
              <a:ext cx="384" cy="768"/>
              <a:chOff x="4992" y="3168"/>
              <a:chExt cx="384" cy="768"/>
            </a:xfrm>
          </p:grpSpPr>
          <p:sp>
            <p:nvSpPr>
              <p:cNvPr id="133327" name="AutoShape 207"/>
              <p:cNvSpPr>
                <a:spLocks noChangeArrowheads="1"/>
              </p:cNvSpPr>
              <p:nvPr/>
            </p:nvSpPr>
            <p:spPr bwMode="auto">
              <a:xfrm>
                <a:off x="4992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28" name="Oval 208"/>
              <p:cNvSpPr>
                <a:spLocks noChangeArrowheads="1"/>
              </p:cNvSpPr>
              <p:nvPr/>
            </p:nvSpPr>
            <p:spPr bwMode="auto">
              <a:xfrm>
                <a:off x="4992" y="3216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33329" name="AutoShape 209"/>
              <p:cNvSpPr>
                <a:spLocks noChangeArrowheads="1"/>
              </p:cNvSpPr>
              <p:nvPr/>
            </p:nvSpPr>
            <p:spPr bwMode="auto">
              <a:xfrm>
                <a:off x="4992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133330" name="Text Box 210"/>
          <p:cNvSpPr txBox="1">
            <a:spLocks noChangeArrowheads="1"/>
          </p:cNvSpPr>
          <p:nvPr/>
        </p:nvSpPr>
        <p:spPr bwMode="auto">
          <a:xfrm>
            <a:off x="5029200" y="1600200"/>
            <a:ext cx="1219200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 sz="1400">
                <a:latin typeface="Verdana" panose="020B0604030504040204" pitchFamily="34" charset="0"/>
              </a:rPr>
              <a:t>appearance</a:t>
            </a:r>
          </a:p>
        </p:txBody>
      </p:sp>
      <p:sp>
        <p:nvSpPr>
          <p:cNvPr id="133331" name="Text Box 211"/>
          <p:cNvSpPr txBox="1">
            <a:spLocks noChangeArrowheads="1"/>
          </p:cNvSpPr>
          <p:nvPr/>
        </p:nvSpPr>
        <p:spPr bwMode="auto">
          <a:xfrm>
            <a:off x="5029200" y="2743200"/>
            <a:ext cx="814388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 sz="1400">
                <a:latin typeface="Verdana" panose="020B0604030504040204" pitchFamily="34" charset="0"/>
              </a:rPr>
              <a:t>cross</a:t>
            </a:r>
          </a:p>
          <a:p>
            <a:r>
              <a:rPr lang="en-GB" altLang="de-DE" sz="1400">
                <a:latin typeface="Verdana" panose="020B0604030504040204" pitchFamily="34" charset="0"/>
              </a:rPr>
              <a:t>section</a:t>
            </a:r>
          </a:p>
        </p:txBody>
      </p:sp>
      <p:pic>
        <p:nvPicPr>
          <p:cNvPr id="115" name="Grafik 1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6" name="Grafik 1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15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de-DE" sz="3600"/>
              <a:t>virtual reality and 3D interaction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de-DE" sz="2800"/>
              <a:t>positioning in 3D space</a:t>
            </a:r>
            <a:br>
              <a:rPr lang="en-GB" altLang="de-DE" sz="2800"/>
            </a:br>
            <a:r>
              <a:rPr lang="en-GB" altLang="de-DE" sz="2800"/>
              <a:t>moving and grasping</a:t>
            </a:r>
          </a:p>
          <a:p>
            <a:r>
              <a:rPr lang="en-GB" altLang="de-DE" sz="2800"/>
              <a:t>seeing 3D </a:t>
            </a:r>
            <a:r>
              <a:rPr lang="en-GB" altLang="de-DE"/>
              <a:t>(helmets and caves)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1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positioning in 3D space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cockpit and virtual controls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steering wheels, knobs and dials … just like real!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the 3D mouse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six-degrees of movement: x, y, z + roll, pitch, yaw 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data glove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fibre optics used to detect finger position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VR helmets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detect head motion and possibly eye gaze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whole body tracking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accelerometers strapped to limbs or reflective dots and video processing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94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44" name="Line 32"/>
          <p:cNvSpPr>
            <a:spLocks noChangeShapeType="1"/>
          </p:cNvSpPr>
          <p:nvPr/>
        </p:nvSpPr>
        <p:spPr bwMode="auto">
          <a:xfrm>
            <a:off x="4572000" y="198120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1332" name="Line 20"/>
          <p:cNvSpPr>
            <a:spLocks noChangeShapeType="1"/>
          </p:cNvSpPr>
          <p:nvPr/>
        </p:nvSpPr>
        <p:spPr bwMode="auto">
          <a:xfrm>
            <a:off x="533400" y="51816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pitch, yaw and roll</a:t>
            </a:r>
          </a:p>
        </p:txBody>
      </p:sp>
      <p:grpSp>
        <p:nvGrpSpPr>
          <p:cNvPr id="141331" name="Group 19"/>
          <p:cNvGrpSpPr>
            <a:grpSpLocks/>
          </p:cNvGrpSpPr>
          <p:nvPr/>
        </p:nvGrpSpPr>
        <p:grpSpPr bwMode="auto">
          <a:xfrm rot="-1019745">
            <a:off x="609600" y="4800600"/>
            <a:ext cx="2819400" cy="838200"/>
            <a:chOff x="384" y="1920"/>
            <a:chExt cx="1776" cy="528"/>
          </a:xfrm>
        </p:grpSpPr>
        <p:sp>
          <p:nvSpPr>
            <p:cNvPr id="141330" name="Line 18"/>
            <p:cNvSpPr>
              <a:spLocks noChangeShapeType="1"/>
            </p:cNvSpPr>
            <p:nvPr/>
          </p:nvSpPr>
          <p:spPr bwMode="auto">
            <a:xfrm>
              <a:off x="384" y="2208"/>
              <a:ext cx="12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1321" name="Group 9"/>
            <p:cNvGrpSpPr>
              <a:grpSpLocks/>
            </p:cNvGrpSpPr>
            <p:nvPr/>
          </p:nvGrpSpPr>
          <p:grpSpPr bwMode="auto">
            <a:xfrm>
              <a:off x="768" y="1920"/>
              <a:ext cx="1392" cy="528"/>
              <a:chOff x="768" y="1920"/>
              <a:chExt cx="1392" cy="528"/>
            </a:xfrm>
          </p:grpSpPr>
          <p:sp>
            <p:nvSpPr>
              <p:cNvPr id="141317" name="Freeform 5"/>
              <p:cNvSpPr>
                <a:spLocks/>
              </p:cNvSpPr>
              <p:nvPr/>
            </p:nvSpPr>
            <p:spPr bwMode="auto">
              <a:xfrm flipV="1">
                <a:off x="1200" y="1920"/>
                <a:ext cx="528" cy="240"/>
              </a:xfrm>
              <a:custGeom>
                <a:avLst/>
                <a:gdLst>
                  <a:gd name="T0" fmla="*/ 0 w 528"/>
                  <a:gd name="T1" fmla="*/ 0 h 240"/>
                  <a:gd name="T2" fmla="*/ 288 w 528"/>
                  <a:gd name="T3" fmla="*/ 0 h 240"/>
                  <a:gd name="T4" fmla="*/ 528 w 528"/>
                  <a:gd name="T5" fmla="*/ 240 h 240"/>
                  <a:gd name="T6" fmla="*/ 384 w 528"/>
                  <a:gd name="T7" fmla="*/ 240 h 240"/>
                  <a:gd name="T8" fmla="*/ 0 w 528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240">
                    <a:moveTo>
                      <a:pt x="0" y="0"/>
                    </a:moveTo>
                    <a:lnTo>
                      <a:pt x="288" y="0"/>
                    </a:lnTo>
                    <a:lnTo>
                      <a:pt x="528" y="240"/>
                    </a:lnTo>
                    <a:lnTo>
                      <a:pt x="384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237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1315" name="Oval 3"/>
              <p:cNvSpPr>
                <a:spLocks noChangeArrowheads="1"/>
              </p:cNvSpPr>
              <p:nvPr/>
            </p:nvSpPr>
            <p:spPr bwMode="auto">
              <a:xfrm>
                <a:off x="768" y="2112"/>
                <a:ext cx="1296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1316" name="Freeform 4"/>
              <p:cNvSpPr>
                <a:spLocks/>
              </p:cNvSpPr>
              <p:nvPr/>
            </p:nvSpPr>
            <p:spPr bwMode="auto">
              <a:xfrm>
                <a:off x="1200" y="2208"/>
                <a:ext cx="528" cy="240"/>
              </a:xfrm>
              <a:custGeom>
                <a:avLst/>
                <a:gdLst>
                  <a:gd name="T0" fmla="*/ 0 w 528"/>
                  <a:gd name="T1" fmla="*/ 0 h 240"/>
                  <a:gd name="T2" fmla="*/ 288 w 528"/>
                  <a:gd name="T3" fmla="*/ 0 h 240"/>
                  <a:gd name="T4" fmla="*/ 528 w 528"/>
                  <a:gd name="T5" fmla="*/ 240 h 240"/>
                  <a:gd name="T6" fmla="*/ 384 w 528"/>
                  <a:gd name="T7" fmla="*/ 240 h 240"/>
                  <a:gd name="T8" fmla="*/ 0 w 528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240">
                    <a:moveTo>
                      <a:pt x="0" y="0"/>
                    </a:moveTo>
                    <a:lnTo>
                      <a:pt x="288" y="0"/>
                    </a:lnTo>
                    <a:lnTo>
                      <a:pt x="528" y="240"/>
                    </a:lnTo>
                    <a:lnTo>
                      <a:pt x="384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237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1318" name="Freeform 6"/>
              <p:cNvSpPr>
                <a:spLocks/>
              </p:cNvSpPr>
              <p:nvPr/>
            </p:nvSpPr>
            <p:spPr bwMode="auto">
              <a:xfrm>
                <a:off x="1872" y="2112"/>
                <a:ext cx="192" cy="96"/>
              </a:xfrm>
              <a:custGeom>
                <a:avLst/>
                <a:gdLst>
                  <a:gd name="T0" fmla="*/ 0 w 192"/>
                  <a:gd name="T1" fmla="*/ 48 h 96"/>
                  <a:gd name="T2" fmla="*/ 144 w 192"/>
                  <a:gd name="T3" fmla="*/ 96 h 96"/>
                  <a:gd name="T4" fmla="*/ 192 w 192"/>
                  <a:gd name="T5" fmla="*/ 0 h 96"/>
                  <a:gd name="T6" fmla="*/ 48 w 192"/>
                  <a:gd name="T7" fmla="*/ 0 h 96"/>
                  <a:gd name="T8" fmla="*/ 0 w 192"/>
                  <a:gd name="T9" fmla="*/ 4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96">
                    <a:moveTo>
                      <a:pt x="0" y="48"/>
                    </a:moveTo>
                    <a:lnTo>
                      <a:pt x="144" y="96"/>
                    </a:lnTo>
                    <a:lnTo>
                      <a:pt x="192" y="0"/>
                    </a:lnTo>
                    <a:lnTo>
                      <a:pt x="48" y="0"/>
                    </a:lnTo>
                    <a:lnTo>
                      <a:pt x="0" y="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1319" name="Freeform 7"/>
              <p:cNvSpPr>
                <a:spLocks/>
              </p:cNvSpPr>
              <p:nvPr/>
            </p:nvSpPr>
            <p:spPr bwMode="auto">
              <a:xfrm>
                <a:off x="1920" y="2112"/>
                <a:ext cx="240" cy="96"/>
              </a:xfrm>
              <a:custGeom>
                <a:avLst/>
                <a:gdLst>
                  <a:gd name="T0" fmla="*/ 0 w 528"/>
                  <a:gd name="T1" fmla="*/ 0 h 240"/>
                  <a:gd name="T2" fmla="*/ 288 w 528"/>
                  <a:gd name="T3" fmla="*/ 0 h 240"/>
                  <a:gd name="T4" fmla="*/ 528 w 528"/>
                  <a:gd name="T5" fmla="*/ 240 h 240"/>
                  <a:gd name="T6" fmla="*/ 384 w 528"/>
                  <a:gd name="T7" fmla="*/ 240 h 240"/>
                  <a:gd name="T8" fmla="*/ 0 w 528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240">
                    <a:moveTo>
                      <a:pt x="0" y="0"/>
                    </a:moveTo>
                    <a:lnTo>
                      <a:pt x="288" y="0"/>
                    </a:lnTo>
                    <a:lnTo>
                      <a:pt x="528" y="240"/>
                    </a:lnTo>
                    <a:lnTo>
                      <a:pt x="384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237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1320" name="Freeform 8"/>
              <p:cNvSpPr>
                <a:spLocks/>
              </p:cNvSpPr>
              <p:nvPr/>
            </p:nvSpPr>
            <p:spPr bwMode="auto">
              <a:xfrm flipV="1">
                <a:off x="1920" y="2016"/>
                <a:ext cx="240" cy="96"/>
              </a:xfrm>
              <a:custGeom>
                <a:avLst/>
                <a:gdLst>
                  <a:gd name="T0" fmla="*/ 0 w 528"/>
                  <a:gd name="T1" fmla="*/ 0 h 240"/>
                  <a:gd name="T2" fmla="*/ 288 w 528"/>
                  <a:gd name="T3" fmla="*/ 0 h 240"/>
                  <a:gd name="T4" fmla="*/ 528 w 528"/>
                  <a:gd name="T5" fmla="*/ 240 h 240"/>
                  <a:gd name="T6" fmla="*/ 384 w 528"/>
                  <a:gd name="T7" fmla="*/ 240 h 240"/>
                  <a:gd name="T8" fmla="*/ 0 w 528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240">
                    <a:moveTo>
                      <a:pt x="0" y="0"/>
                    </a:moveTo>
                    <a:lnTo>
                      <a:pt x="288" y="0"/>
                    </a:lnTo>
                    <a:lnTo>
                      <a:pt x="528" y="240"/>
                    </a:lnTo>
                    <a:lnTo>
                      <a:pt x="384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237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1346" name="Group 34"/>
          <p:cNvGrpSpPr>
            <a:grpSpLocks/>
          </p:cNvGrpSpPr>
          <p:nvPr/>
        </p:nvGrpSpPr>
        <p:grpSpPr bwMode="auto">
          <a:xfrm rot="-1075311">
            <a:off x="3886200" y="2133600"/>
            <a:ext cx="1371600" cy="2476500"/>
            <a:chOff x="2496" y="1104"/>
            <a:chExt cx="864" cy="1560"/>
          </a:xfrm>
        </p:grpSpPr>
        <p:sp>
          <p:nvSpPr>
            <p:cNvPr id="141345" name="Line 33"/>
            <p:cNvSpPr>
              <a:spLocks noChangeShapeType="1"/>
            </p:cNvSpPr>
            <p:nvPr/>
          </p:nvSpPr>
          <p:spPr bwMode="auto">
            <a:xfrm flipV="1">
              <a:off x="2928" y="1104"/>
              <a:ext cx="0" cy="86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1343" name="Group 31"/>
            <p:cNvGrpSpPr>
              <a:grpSpLocks/>
            </p:cNvGrpSpPr>
            <p:nvPr/>
          </p:nvGrpSpPr>
          <p:grpSpPr bwMode="auto">
            <a:xfrm>
              <a:off x="2496" y="1440"/>
              <a:ext cx="864" cy="1224"/>
              <a:chOff x="2760" y="1152"/>
              <a:chExt cx="864" cy="1224"/>
            </a:xfrm>
          </p:grpSpPr>
          <p:grpSp>
            <p:nvGrpSpPr>
              <p:cNvPr id="141342" name="Group 30"/>
              <p:cNvGrpSpPr>
                <a:grpSpLocks/>
              </p:cNvGrpSpPr>
              <p:nvPr/>
            </p:nvGrpSpPr>
            <p:grpSpPr bwMode="auto">
              <a:xfrm rot="5400000" flipV="1">
                <a:off x="2580" y="1332"/>
                <a:ext cx="1224" cy="864"/>
                <a:chOff x="2496" y="1248"/>
                <a:chExt cx="1392" cy="864"/>
              </a:xfrm>
            </p:grpSpPr>
            <p:sp>
              <p:nvSpPr>
                <p:cNvPr id="141334" name="Freeform 22"/>
                <p:cNvSpPr>
                  <a:spLocks/>
                </p:cNvSpPr>
                <p:nvPr/>
              </p:nvSpPr>
              <p:spPr bwMode="auto">
                <a:xfrm flipV="1">
                  <a:off x="2928" y="1248"/>
                  <a:ext cx="480" cy="336"/>
                </a:xfrm>
                <a:custGeom>
                  <a:avLst/>
                  <a:gdLst>
                    <a:gd name="T0" fmla="*/ 0 w 528"/>
                    <a:gd name="T1" fmla="*/ 0 h 240"/>
                    <a:gd name="T2" fmla="*/ 288 w 528"/>
                    <a:gd name="T3" fmla="*/ 0 h 240"/>
                    <a:gd name="T4" fmla="*/ 528 w 528"/>
                    <a:gd name="T5" fmla="*/ 240 h 240"/>
                    <a:gd name="T6" fmla="*/ 384 w 528"/>
                    <a:gd name="T7" fmla="*/ 240 h 240"/>
                    <a:gd name="T8" fmla="*/ 0 w 528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240">
                      <a:moveTo>
                        <a:pt x="0" y="0"/>
                      </a:moveTo>
                      <a:lnTo>
                        <a:pt x="288" y="0"/>
                      </a:lnTo>
                      <a:lnTo>
                        <a:pt x="528" y="240"/>
                      </a:lnTo>
                      <a:lnTo>
                        <a:pt x="384" y="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237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1335" name="Oval 23"/>
                <p:cNvSpPr>
                  <a:spLocks noChangeArrowheads="1"/>
                </p:cNvSpPr>
                <p:nvPr/>
              </p:nvSpPr>
              <p:spPr bwMode="auto">
                <a:xfrm>
                  <a:off x="2496" y="1584"/>
                  <a:ext cx="1296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1336" name="Freeform 24"/>
                <p:cNvSpPr>
                  <a:spLocks/>
                </p:cNvSpPr>
                <p:nvPr/>
              </p:nvSpPr>
              <p:spPr bwMode="auto">
                <a:xfrm>
                  <a:off x="2928" y="1776"/>
                  <a:ext cx="480" cy="336"/>
                </a:xfrm>
                <a:custGeom>
                  <a:avLst/>
                  <a:gdLst>
                    <a:gd name="T0" fmla="*/ 0 w 528"/>
                    <a:gd name="T1" fmla="*/ 0 h 240"/>
                    <a:gd name="T2" fmla="*/ 288 w 528"/>
                    <a:gd name="T3" fmla="*/ 0 h 240"/>
                    <a:gd name="T4" fmla="*/ 528 w 528"/>
                    <a:gd name="T5" fmla="*/ 240 h 240"/>
                    <a:gd name="T6" fmla="*/ 384 w 528"/>
                    <a:gd name="T7" fmla="*/ 240 h 240"/>
                    <a:gd name="T8" fmla="*/ 0 w 528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240">
                      <a:moveTo>
                        <a:pt x="0" y="0"/>
                      </a:moveTo>
                      <a:lnTo>
                        <a:pt x="288" y="0"/>
                      </a:lnTo>
                      <a:lnTo>
                        <a:pt x="528" y="240"/>
                      </a:lnTo>
                      <a:lnTo>
                        <a:pt x="384" y="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237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1338" name="Freeform 26"/>
                <p:cNvSpPr>
                  <a:spLocks/>
                </p:cNvSpPr>
                <p:nvPr/>
              </p:nvSpPr>
              <p:spPr bwMode="auto">
                <a:xfrm>
                  <a:off x="3600" y="1680"/>
                  <a:ext cx="288" cy="144"/>
                </a:xfrm>
                <a:custGeom>
                  <a:avLst/>
                  <a:gdLst>
                    <a:gd name="T0" fmla="*/ 0 w 528"/>
                    <a:gd name="T1" fmla="*/ 0 h 240"/>
                    <a:gd name="T2" fmla="*/ 288 w 528"/>
                    <a:gd name="T3" fmla="*/ 0 h 240"/>
                    <a:gd name="T4" fmla="*/ 528 w 528"/>
                    <a:gd name="T5" fmla="*/ 240 h 240"/>
                    <a:gd name="T6" fmla="*/ 384 w 528"/>
                    <a:gd name="T7" fmla="*/ 240 h 240"/>
                    <a:gd name="T8" fmla="*/ 0 w 528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240">
                      <a:moveTo>
                        <a:pt x="0" y="0"/>
                      </a:moveTo>
                      <a:lnTo>
                        <a:pt x="288" y="0"/>
                      </a:lnTo>
                      <a:lnTo>
                        <a:pt x="528" y="240"/>
                      </a:lnTo>
                      <a:lnTo>
                        <a:pt x="384" y="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237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1339" name="Freeform 27"/>
                <p:cNvSpPr>
                  <a:spLocks/>
                </p:cNvSpPr>
                <p:nvPr/>
              </p:nvSpPr>
              <p:spPr bwMode="auto">
                <a:xfrm flipV="1">
                  <a:off x="3600" y="1536"/>
                  <a:ext cx="288" cy="144"/>
                </a:xfrm>
                <a:custGeom>
                  <a:avLst/>
                  <a:gdLst>
                    <a:gd name="T0" fmla="*/ 0 w 528"/>
                    <a:gd name="T1" fmla="*/ 0 h 240"/>
                    <a:gd name="T2" fmla="*/ 288 w 528"/>
                    <a:gd name="T3" fmla="*/ 0 h 240"/>
                    <a:gd name="T4" fmla="*/ 528 w 528"/>
                    <a:gd name="T5" fmla="*/ 240 h 240"/>
                    <a:gd name="T6" fmla="*/ 384 w 528"/>
                    <a:gd name="T7" fmla="*/ 240 h 240"/>
                    <a:gd name="T8" fmla="*/ 0 w 528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240">
                      <a:moveTo>
                        <a:pt x="0" y="0"/>
                      </a:moveTo>
                      <a:lnTo>
                        <a:pt x="288" y="0"/>
                      </a:lnTo>
                      <a:lnTo>
                        <a:pt x="528" y="240"/>
                      </a:lnTo>
                      <a:lnTo>
                        <a:pt x="384" y="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237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sp>
            <p:nvSpPr>
              <p:cNvPr id="141341" name="AutoShape 29"/>
              <p:cNvSpPr>
                <a:spLocks noChangeArrowheads="1"/>
              </p:cNvSpPr>
              <p:nvPr/>
            </p:nvSpPr>
            <p:spPr bwMode="auto">
              <a:xfrm>
                <a:off x="3120" y="1344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400"/>
                      <a:pt x="16199" y="7817"/>
                      <a:pt x="16199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141353" name="Line 41"/>
          <p:cNvSpPr>
            <a:spLocks noChangeShapeType="1"/>
          </p:cNvSpPr>
          <p:nvPr/>
        </p:nvSpPr>
        <p:spPr bwMode="auto">
          <a:xfrm>
            <a:off x="5410200" y="51816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141352" name="Group 40"/>
          <p:cNvGrpSpPr>
            <a:grpSpLocks/>
          </p:cNvGrpSpPr>
          <p:nvPr/>
        </p:nvGrpSpPr>
        <p:grpSpPr bwMode="auto">
          <a:xfrm rot="-1063869">
            <a:off x="5791200" y="4800600"/>
            <a:ext cx="1981200" cy="609600"/>
            <a:chOff x="3648" y="3024"/>
            <a:chExt cx="1248" cy="384"/>
          </a:xfrm>
        </p:grpSpPr>
        <p:sp>
          <p:nvSpPr>
            <p:cNvPr id="141348" name="Line 36"/>
            <p:cNvSpPr>
              <a:spLocks noChangeShapeType="1"/>
            </p:cNvSpPr>
            <p:nvPr/>
          </p:nvSpPr>
          <p:spPr bwMode="auto">
            <a:xfrm>
              <a:off x="3648" y="3264"/>
              <a:ext cx="1248" cy="0"/>
            </a:xfrm>
            <a:prstGeom prst="line">
              <a:avLst/>
            </a:prstGeom>
            <a:noFill/>
            <a:ln w="57150">
              <a:solidFill>
                <a:srgbClr val="45237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1347" name="Oval 35"/>
            <p:cNvSpPr>
              <a:spLocks noChangeArrowheads="1"/>
            </p:cNvSpPr>
            <p:nvPr/>
          </p:nvSpPr>
          <p:spPr bwMode="auto">
            <a:xfrm>
              <a:off x="4128" y="3120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1351" name="Line 39"/>
            <p:cNvSpPr>
              <a:spLocks noChangeShapeType="1"/>
            </p:cNvSpPr>
            <p:nvPr/>
          </p:nvSpPr>
          <p:spPr bwMode="auto">
            <a:xfrm>
              <a:off x="4272" y="3024"/>
              <a:ext cx="0" cy="192"/>
            </a:xfrm>
            <a:prstGeom prst="line">
              <a:avLst/>
            </a:prstGeom>
            <a:noFill/>
            <a:ln w="57150">
              <a:solidFill>
                <a:srgbClr val="7370A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1349" name="Line 37"/>
            <p:cNvSpPr>
              <a:spLocks noChangeShapeType="1"/>
            </p:cNvSpPr>
            <p:nvPr/>
          </p:nvSpPr>
          <p:spPr bwMode="auto">
            <a:xfrm>
              <a:off x="4080" y="3024"/>
              <a:ext cx="384" cy="0"/>
            </a:xfrm>
            <a:prstGeom prst="line">
              <a:avLst/>
            </a:prstGeom>
            <a:noFill/>
            <a:ln w="57150">
              <a:solidFill>
                <a:srgbClr val="45237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141354" name="Text Box 42"/>
          <p:cNvSpPr txBox="1">
            <a:spLocks noChangeArrowheads="1"/>
          </p:cNvSpPr>
          <p:nvPr/>
        </p:nvSpPr>
        <p:spPr bwMode="auto">
          <a:xfrm>
            <a:off x="609600" y="4267200"/>
            <a:ext cx="9318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>
                <a:latin typeface="Verdana" panose="020B0604030504040204" pitchFamily="34" charset="0"/>
              </a:rPr>
              <a:t>pitch</a:t>
            </a:r>
          </a:p>
        </p:txBody>
      </p:sp>
      <p:sp>
        <p:nvSpPr>
          <p:cNvPr id="141355" name="Text Box 43"/>
          <p:cNvSpPr txBox="1">
            <a:spLocks noChangeArrowheads="1"/>
          </p:cNvSpPr>
          <p:nvPr/>
        </p:nvSpPr>
        <p:spPr bwMode="auto">
          <a:xfrm>
            <a:off x="4841875" y="2133600"/>
            <a:ext cx="7969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>
                <a:latin typeface="Verdana" panose="020B0604030504040204" pitchFamily="34" charset="0"/>
              </a:rPr>
              <a:t>yaw</a:t>
            </a:r>
          </a:p>
        </p:txBody>
      </p:sp>
      <p:sp>
        <p:nvSpPr>
          <p:cNvPr id="141356" name="Text Box 44"/>
          <p:cNvSpPr txBox="1">
            <a:spLocks noChangeArrowheads="1"/>
          </p:cNvSpPr>
          <p:nvPr/>
        </p:nvSpPr>
        <p:spPr bwMode="auto">
          <a:xfrm>
            <a:off x="7543800" y="4038600"/>
            <a:ext cx="6683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>
                <a:latin typeface="Verdana" panose="020B0604030504040204" pitchFamily="34" charset="0"/>
              </a:rPr>
              <a:t>roll</a:t>
            </a: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793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3D displays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desktop VR</a:t>
            </a:r>
          </a:p>
          <a:p>
            <a:pPr lvl="1"/>
            <a:r>
              <a:rPr lang="en-GB" altLang="de-DE"/>
              <a:t>ordinary screen, mouse or keyboard control</a:t>
            </a:r>
          </a:p>
          <a:p>
            <a:pPr lvl="1"/>
            <a:r>
              <a:rPr lang="en-GB" altLang="de-DE"/>
              <a:t>perspective and motion give 3D effect</a:t>
            </a:r>
          </a:p>
          <a:p>
            <a:r>
              <a:rPr lang="en-GB" altLang="de-DE"/>
              <a:t>seeing in 3D</a:t>
            </a:r>
          </a:p>
          <a:p>
            <a:pPr lvl="1"/>
            <a:r>
              <a:rPr lang="en-GB" altLang="de-DE"/>
              <a:t>use stereoscopic vision</a:t>
            </a:r>
          </a:p>
          <a:p>
            <a:pPr lvl="1"/>
            <a:r>
              <a:rPr lang="en-GB" altLang="de-DE"/>
              <a:t>VR helmets</a:t>
            </a:r>
          </a:p>
          <a:p>
            <a:pPr lvl="1"/>
            <a:r>
              <a:rPr lang="en-GB" altLang="de-DE"/>
              <a:t>screen plus shuttered specs, etc.</a:t>
            </a:r>
          </a:p>
          <a:p>
            <a:endParaRPr lang="en-GB" alt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279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VR headsets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small TV screen for each eye</a:t>
            </a:r>
          </a:p>
          <a:p>
            <a:r>
              <a:rPr lang="en-US" altLang="de-DE"/>
              <a:t>slightly different angles</a:t>
            </a:r>
          </a:p>
          <a:p>
            <a:r>
              <a:rPr lang="en-US" altLang="de-DE"/>
              <a:t>3D effect</a:t>
            </a:r>
          </a:p>
        </p:txBody>
      </p:sp>
      <p:sp>
        <p:nvSpPr>
          <p:cNvPr id="142350" name="AutoShape 14"/>
          <p:cNvSpPr>
            <a:spLocks noChangeArrowheads="1"/>
          </p:cNvSpPr>
          <p:nvPr/>
        </p:nvSpPr>
        <p:spPr bwMode="auto">
          <a:xfrm>
            <a:off x="3843338" y="3863975"/>
            <a:ext cx="1122362" cy="844550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42356" name="AutoShape 20"/>
          <p:cNvSpPr>
            <a:spLocks noChangeArrowheads="1"/>
          </p:cNvSpPr>
          <p:nvPr/>
        </p:nvSpPr>
        <p:spPr bwMode="auto">
          <a:xfrm>
            <a:off x="5341938" y="3862388"/>
            <a:ext cx="1122362" cy="844550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142361" name="Group 25"/>
          <p:cNvGrpSpPr>
            <a:grpSpLocks/>
          </p:cNvGrpSpPr>
          <p:nvPr/>
        </p:nvGrpSpPr>
        <p:grpSpPr bwMode="auto">
          <a:xfrm>
            <a:off x="3805238" y="4838700"/>
            <a:ext cx="1147762" cy="469900"/>
            <a:chOff x="1945" y="3024"/>
            <a:chExt cx="723" cy="296"/>
          </a:xfrm>
        </p:grpSpPr>
        <p:grpSp>
          <p:nvGrpSpPr>
            <p:cNvPr id="142362" name="Group 26"/>
            <p:cNvGrpSpPr>
              <a:grpSpLocks/>
            </p:cNvGrpSpPr>
            <p:nvPr/>
          </p:nvGrpSpPr>
          <p:grpSpPr bwMode="auto">
            <a:xfrm>
              <a:off x="2064" y="3024"/>
              <a:ext cx="480" cy="192"/>
              <a:chOff x="1632" y="2832"/>
              <a:chExt cx="384" cy="144"/>
            </a:xfrm>
          </p:grpSpPr>
          <p:sp>
            <p:nvSpPr>
              <p:cNvPr id="142363" name="Oval 27"/>
              <p:cNvSpPr>
                <a:spLocks noChangeArrowheads="1"/>
              </p:cNvSpPr>
              <p:nvPr/>
            </p:nvSpPr>
            <p:spPr bwMode="auto">
              <a:xfrm>
                <a:off x="1632" y="2832"/>
                <a:ext cx="38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64" name="Oval 28"/>
              <p:cNvSpPr>
                <a:spLocks noChangeArrowheads="1"/>
              </p:cNvSpPr>
              <p:nvPr/>
            </p:nvSpPr>
            <p:spPr bwMode="auto">
              <a:xfrm>
                <a:off x="1752" y="2832"/>
                <a:ext cx="144" cy="14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65" name="Oval 29"/>
              <p:cNvSpPr>
                <a:spLocks noChangeArrowheads="1"/>
              </p:cNvSpPr>
              <p:nvPr/>
            </p:nvSpPr>
            <p:spPr bwMode="auto">
              <a:xfrm>
                <a:off x="1800" y="28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2366" name="Group 30"/>
            <p:cNvGrpSpPr>
              <a:grpSpLocks/>
            </p:cNvGrpSpPr>
            <p:nvPr/>
          </p:nvGrpSpPr>
          <p:grpSpPr bwMode="auto">
            <a:xfrm>
              <a:off x="1945" y="3190"/>
              <a:ext cx="723" cy="130"/>
              <a:chOff x="1945" y="3182"/>
              <a:chExt cx="723" cy="198"/>
            </a:xfrm>
          </p:grpSpPr>
          <p:sp>
            <p:nvSpPr>
              <p:cNvPr id="142367" name="Line 31"/>
              <p:cNvSpPr>
                <a:spLocks noChangeShapeType="1"/>
              </p:cNvSpPr>
              <p:nvPr/>
            </p:nvSpPr>
            <p:spPr bwMode="auto">
              <a:xfrm flipH="1" flipV="1">
                <a:off x="2332" y="3246"/>
                <a:ext cx="22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68" name="Line 32"/>
              <p:cNvSpPr>
                <a:spLocks noChangeShapeType="1"/>
              </p:cNvSpPr>
              <p:nvPr/>
            </p:nvSpPr>
            <p:spPr bwMode="auto">
              <a:xfrm flipH="1" flipV="1">
                <a:off x="2444" y="3226"/>
                <a:ext cx="70" cy="1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69" name="Line 33"/>
              <p:cNvSpPr>
                <a:spLocks noChangeShapeType="1"/>
              </p:cNvSpPr>
              <p:nvPr/>
            </p:nvSpPr>
            <p:spPr bwMode="auto">
              <a:xfrm>
                <a:off x="2526" y="3184"/>
                <a:ext cx="14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70" name="Line 34"/>
              <p:cNvSpPr>
                <a:spLocks noChangeShapeType="1"/>
              </p:cNvSpPr>
              <p:nvPr/>
            </p:nvSpPr>
            <p:spPr bwMode="auto">
              <a:xfrm>
                <a:off x="2484" y="3207"/>
                <a:ext cx="10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71" name="Line 35"/>
              <p:cNvSpPr>
                <a:spLocks noChangeShapeType="1"/>
              </p:cNvSpPr>
              <p:nvPr/>
            </p:nvSpPr>
            <p:spPr bwMode="auto">
              <a:xfrm flipH="1" flipV="1">
                <a:off x="2393" y="3239"/>
                <a:ext cx="43" cy="1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72" name="Line 36"/>
              <p:cNvSpPr>
                <a:spLocks noChangeShapeType="1"/>
              </p:cNvSpPr>
              <p:nvPr/>
            </p:nvSpPr>
            <p:spPr bwMode="auto">
              <a:xfrm flipV="1">
                <a:off x="2259" y="3244"/>
                <a:ext cx="22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73" name="Line 37"/>
              <p:cNvSpPr>
                <a:spLocks noChangeShapeType="1"/>
              </p:cNvSpPr>
              <p:nvPr/>
            </p:nvSpPr>
            <p:spPr bwMode="auto">
              <a:xfrm flipV="1">
                <a:off x="2099" y="3224"/>
                <a:ext cx="70" cy="1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74" name="Line 38"/>
              <p:cNvSpPr>
                <a:spLocks noChangeShapeType="1"/>
              </p:cNvSpPr>
              <p:nvPr/>
            </p:nvSpPr>
            <p:spPr bwMode="auto">
              <a:xfrm flipH="1">
                <a:off x="1945" y="3182"/>
                <a:ext cx="14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75" name="Line 39"/>
              <p:cNvSpPr>
                <a:spLocks noChangeShapeType="1"/>
              </p:cNvSpPr>
              <p:nvPr/>
            </p:nvSpPr>
            <p:spPr bwMode="auto">
              <a:xfrm flipH="1">
                <a:off x="2021" y="3205"/>
                <a:ext cx="10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76" name="Line 40"/>
              <p:cNvSpPr>
                <a:spLocks noChangeShapeType="1"/>
              </p:cNvSpPr>
              <p:nvPr/>
            </p:nvSpPr>
            <p:spPr bwMode="auto">
              <a:xfrm flipV="1">
                <a:off x="2177" y="3237"/>
                <a:ext cx="43" cy="1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2377" name="Group 41"/>
          <p:cNvGrpSpPr>
            <a:grpSpLocks/>
          </p:cNvGrpSpPr>
          <p:nvPr/>
        </p:nvGrpSpPr>
        <p:grpSpPr bwMode="auto">
          <a:xfrm>
            <a:off x="5365750" y="4841875"/>
            <a:ext cx="1147763" cy="469900"/>
            <a:chOff x="1945" y="3024"/>
            <a:chExt cx="723" cy="296"/>
          </a:xfrm>
        </p:grpSpPr>
        <p:grpSp>
          <p:nvGrpSpPr>
            <p:cNvPr id="142378" name="Group 42"/>
            <p:cNvGrpSpPr>
              <a:grpSpLocks/>
            </p:cNvGrpSpPr>
            <p:nvPr/>
          </p:nvGrpSpPr>
          <p:grpSpPr bwMode="auto">
            <a:xfrm>
              <a:off x="2064" y="3024"/>
              <a:ext cx="480" cy="192"/>
              <a:chOff x="1632" y="2832"/>
              <a:chExt cx="384" cy="144"/>
            </a:xfrm>
          </p:grpSpPr>
          <p:sp>
            <p:nvSpPr>
              <p:cNvPr id="142379" name="Oval 43"/>
              <p:cNvSpPr>
                <a:spLocks noChangeArrowheads="1"/>
              </p:cNvSpPr>
              <p:nvPr/>
            </p:nvSpPr>
            <p:spPr bwMode="auto">
              <a:xfrm>
                <a:off x="1632" y="2832"/>
                <a:ext cx="38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80" name="Oval 44"/>
              <p:cNvSpPr>
                <a:spLocks noChangeArrowheads="1"/>
              </p:cNvSpPr>
              <p:nvPr/>
            </p:nvSpPr>
            <p:spPr bwMode="auto">
              <a:xfrm>
                <a:off x="1752" y="2832"/>
                <a:ext cx="144" cy="14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81" name="Oval 45"/>
              <p:cNvSpPr>
                <a:spLocks noChangeArrowheads="1"/>
              </p:cNvSpPr>
              <p:nvPr/>
            </p:nvSpPr>
            <p:spPr bwMode="auto">
              <a:xfrm>
                <a:off x="1800" y="28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2382" name="Group 46"/>
            <p:cNvGrpSpPr>
              <a:grpSpLocks/>
            </p:cNvGrpSpPr>
            <p:nvPr/>
          </p:nvGrpSpPr>
          <p:grpSpPr bwMode="auto">
            <a:xfrm>
              <a:off x="1945" y="3190"/>
              <a:ext cx="723" cy="130"/>
              <a:chOff x="1945" y="3182"/>
              <a:chExt cx="723" cy="198"/>
            </a:xfrm>
          </p:grpSpPr>
          <p:sp>
            <p:nvSpPr>
              <p:cNvPr id="142383" name="Line 47"/>
              <p:cNvSpPr>
                <a:spLocks noChangeShapeType="1"/>
              </p:cNvSpPr>
              <p:nvPr/>
            </p:nvSpPr>
            <p:spPr bwMode="auto">
              <a:xfrm flipH="1" flipV="1">
                <a:off x="2332" y="3246"/>
                <a:ext cx="22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84" name="Line 48"/>
              <p:cNvSpPr>
                <a:spLocks noChangeShapeType="1"/>
              </p:cNvSpPr>
              <p:nvPr/>
            </p:nvSpPr>
            <p:spPr bwMode="auto">
              <a:xfrm flipH="1" flipV="1">
                <a:off x="2444" y="3226"/>
                <a:ext cx="70" cy="1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85" name="Line 49"/>
              <p:cNvSpPr>
                <a:spLocks noChangeShapeType="1"/>
              </p:cNvSpPr>
              <p:nvPr/>
            </p:nvSpPr>
            <p:spPr bwMode="auto">
              <a:xfrm>
                <a:off x="2526" y="3184"/>
                <a:ext cx="14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86" name="Line 50"/>
              <p:cNvSpPr>
                <a:spLocks noChangeShapeType="1"/>
              </p:cNvSpPr>
              <p:nvPr/>
            </p:nvSpPr>
            <p:spPr bwMode="auto">
              <a:xfrm>
                <a:off x="2484" y="3207"/>
                <a:ext cx="10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87" name="Line 51"/>
              <p:cNvSpPr>
                <a:spLocks noChangeShapeType="1"/>
              </p:cNvSpPr>
              <p:nvPr/>
            </p:nvSpPr>
            <p:spPr bwMode="auto">
              <a:xfrm flipH="1" flipV="1">
                <a:off x="2393" y="3239"/>
                <a:ext cx="43" cy="1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88" name="Line 52"/>
              <p:cNvSpPr>
                <a:spLocks noChangeShapeType="1"/>
              </p:cNvSpPr>
              <p:nvPr/>
            </p:nvSpPr>
            <p:spPr bwMode="auto">
              <a:xfrm flipV="1">
                <a:off x="2259" y="3244"/>
                <a:ext cx="22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89" name="Line 53"/>
              <p:cNvSpPr>
                <a:spLocks noChangeShapeType="1"/>
              </p:cNvSpPr>
              <p:nvPr/>
            </p:nvSpPr>
            <p:spPr bwMode="auto">
              <a:xfrm flipV="1">
                <a:off x="2099" y="3224"/>
                <a:ext cx="70" cy="1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90" name="Line 54"/>
              <p:cNvSpPr>
                <a:spLocks noChangeShapeType="1"/>
              </p:cNvSpPr>
              <p:nvPr/>
            </p:nvSpPr>
            <p:spPr bwMode="auto">
              <a:xfrm flipH="1">
                <a:off x="1945" y="3182"/>
                <a:ext cx="14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91" name="Line 55"/>
              <p:cNvSpPr>
                <a:spLocks noChangeShapeType="1"/>
              </p:cNvSpPr>
              <p:nvPr/>
            </p:nvSpPr>
            <p:spPr bwMode="auto">
              <a:xfrm flipH="1">
                <a:off x="2021" y="3205"/>
                <a:ext cx="10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392" name="Line 56"/>
              <p:cNvSpPr>
                <a:spLocks noChangeShapeType="1"/>
              </p:cNvSpPr>
              <p:nvPr/>
            </p:nvSpPr>
            <p:spPr bwMode="auto">
              <a:xfrm flipV="1">
                <a:off x="2177" y="3237"/>
                <a:ext cx="43" cy="1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grpSp>
        <p:nvGrpSpPr>
          <p:cNvPr id="142393" name="Group 57"/>
          <p:cNvGrpSpPr>
            <a:grpSpLocks/>
          </p:cNvGrpSpPr>
          <p:nvPr/>
        </p:nvGrpSpPr>
        <p:grpSpPr bwMode="auto">
          <a:xfrm>
            <a:off x="6345238" y="5683250"/>
            <a:ext cx="792162" cy="849313"/>
            <a:chOff x="3997" y="3580"/>
            <a:chExt cx="499" cy="535"/>
          </a:xfrm>
        </p:grpSpPr>
        <p:sp>
          <p:nvSpPr>
            <p:cNvPr id="142394" name="Oval 58"/>
            <p:cNvSpPr>
              <a:spLocks noChangeArrowheads="1"/>
            </p:cNvSpPr>
            <p:nvPr/>
          </p:nvSpPr>
          <p:spPr bwMode="auto">
            <a:xfrm>
              <a:off x="3997" y="3655"/>
              <a:ext cx="499" cy="460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2395" name="Group 59"/>
            <p:cNvGrpSpPr>
              <a:grpSpLocks/>
            </p:cNvGrpSpPr>
            <p:nvPr/>
          </p:nvGrpSpPr>
          <p:grpSpPr bwMode="auto">
            <a:xfrm>
              <a:off x="4092" y="3804"/>
              <a:ext cx="309" cy="53"/>
              <a:chOff x="4092" y="3804"/>
              <a:chExt cx="309" cy="53"/>
            </a:xfrm>
          </p:grpSpPr>
          <p:grpSp>
            <p:nvGrpSpPr>
              <p:cNvPr id="142396" name="Group 60"/>
              <p:cNvGrpSpPr>
                <a:grpSpLocks/>
              </p:cNvGrpSpPr>
              <p:nvPr/>
            </p:nvGrpSpPr>
            <p:grpSpPr bwMode="auto">
              <a:xfrm>
                <a:off x="4113" y="3823"/>
                <a:ext cx="86" cy="34"/>
                <a:chOff x="4113" y="3823"/>
                <a:chExt cx="86" cy="34"/>
              </a:xfrm>
            </p:grpSpPr>
            <p:sp>
              <p:nvSpPr>
                <p:cNvPr id="142397" name="Oval 61"/>
                <p:cNvSpPr>
                  <a:spLocks noChangeArrowheads="1"/>
                </p:cNvSpPr>
                <p:nvPr/>
              </p:nvSpPr>
              <p:spPr bwMode="auto">
                <a:xfrm flipV="1">
                  <a:off x="4113" y="3823"/>
                  <a:ext cx="86" cy="3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398" name="Oval 62"/>
                <p:cNvSpPr>
                  <a:spLocks noChangeArrowheads="1"/>
                </p:cNvSpPr>
                <p:nvPr/>
              </p:nvSpPr>
              <p:spPr bwMode="auto">
                <a:xfrm flipV="1">
                  <a:off x="4140" y="3823"/>
                  <a:ext cx="32" cy="34"/>
                </a:xfrm>
                <a:prstGeom prst="ellipse">
                  <a:avLst/>
                </a:prstGeom>
                <a:solidFill>
                  <a:schemeClr val="hlink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399" name="Oval 63"/>
                <p:cNvSpPr>
                  <a:spLocks noChangeArrowheads="1"/>
                </p:cNvSpPr>
                <p:nvPr/>
              </p:nvSpPr>
              <p:spPr bwMode="auto">
                <a:xfrm flipV="1">
                  <a:off x="4151" y="3834"/>
                  <a:ext cx="10" cy="12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grpSp>
            <p:nvGrpSpPr>
              <p:cNvPr id="142400" name="Group 64"/>
              <p:cNvGrpSpPr>
                <a:grpSpLocks/>
              </p:cNvGrpSpPr>
              <p:nvPr/>
            </p:nvGrpSpPr>
            <p:grpSpPr bwMode="auto">
              <a:xfrm flipV="1">
                <a:off x="4092" y="3804"/>
                <a:ext cx="129" cy="23"/>
                <a:chOff x="1945" y="3182"/>
                <a:chExt cx="723" cy="198"/>
              </a:xfrm>
            </p:grpSpPr>
            <p:sp>
              <p:nvSpPr>
                <p:cNvPr id="142401" name="Line 65"/>
                <p:cNvSpPr>
                  <a:spLocks noChangeShapeType="1"/>
                </p:cNvSpPr>
                <p:nvPr/>
              </p:nvSpPr>
              <p:spPr bwMode="auto">
                <a:xfrm flipH="1" flipV="1">
                  <a:off x="2332" y="3246"/>
                  <a:ext cx="22" cy="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02" name="Line 66"/>
                <p:cNvSpPr>
                  <a:spLocks noChangeShapeType="1"/>
                </p:cNvSpPr>
                <p:nvPr/>
              </p:nvSpPr>
              <p:spPr bwMode="auto">
                <a:xfrm flipH="1" flipV="1">
                  <a:off x="2444" y="3226"/>
                  <a:ext cx="70" cy="12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03" name="Line 67"/>
                <p:cNvSpPr>
                  <a:spLocks noChangeShapeType="1"/>
                </p:cNvSpPr>
                <p:nvPr/>
              </p:nvSpPr>
              <p:spPr bwMode="auto">
                <a:xfrm>
                  <a:off x="2526" y="3184"/>
                  <a:ext cx="142" cy="1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04" name="Line 68"/>
                <p:cNvSpPr>
                  <a:spLocks noChangeShapeType="1"/>
                </p:cNvSpPr>
                <p:nvPr/>
              </p:nvSpPr>
              <p:spPr bwMode="auto">
                <a:xfrm>
                  <a:off x="2484" y="3207"/>
                  <a:ext cx="108" cy="11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05" name="Line 69"/>
                <p:cNvSpPr>
                  <a:spLocks noChangeShapeType="1"/>
                </p:cNvSpPr>
                <p:nvPr/>
              </p:nvSpPr>
              <p:spPr bwMode="auto">
                <a:xfrm flipH="1" flipV="1">
                  <a:off x="2393" y="3239"/>
                  <a:ext cx="43" cy="1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06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2259" y="3244"/>
                  <a:ext cx="22" cy="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07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2099" y="3224"/>
                  <a:ext cx="70" cy="12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08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1945" y="3182"/>
                  <a:ext cx="142" cy="1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09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2021" y="3205"/>
                  <a:ext cx="108" cy="11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10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2177" y="3237"/>
                  <a:ext cx="43" cy="1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grpSp>
            <p:nvGrpSpPr>
              <p:cNvPr id="142411" name="Group 75"/>
              <p:cNvGrpSpPr>
                <a:grpSpLocks/>
              </p:cNvGrpSpPr>
              <p:nvPr/>
            </p:nvGrpSpPr>
            <p:grpSpPr bwMode="auto">
              <a:xfrm>
                <a:off x="4293" y="3823"/>
                <a:ext cx="86" cy="34"/>
                <a:chOff x="4293" y="3823"/>
                <a:chExt cx="86" cy="34"/>
              </a:xfrm>
            </p:grpSpPr>
            <p:sp>
              <p:nvSpPr>
                <p:cNvPr id="142412" name="Oval 76"/>
                <p:cNvSpPr>
                  <a:spLocks noChangeArrowheads="1"/>
                </p:cNvSpPr>
                <p:nvPr/>
              </p:nvSpPr>
              <p:spPr bwMode="auto">
                <a:xfrm flipV="1">
                  <a:off x="4293" y="3823"/>
                  <a:ext cx="86" cy="3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13" name="Oval 77"/>
                <p:cNvSpPr>
                  <a:spLocks noChangeArrowheads="1"/>
                </p:cNvSpPr>
                <p:nvPr/>
              </p:nvSpPr>
              <p:spPr bwMode="auto">
                <a:xfrm flipV="1">
                  <a:off x="4320" y="3823"/>
                  <a:ext cx="32" cy="34"/>
                </a:xfrm>
                <a:prstGeom prst="ellipse">
                  <a:avLst/>
                </a:prstGeom>
                <a:solidFill>
                  <a:schemeClr val="hlink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14" name="Oval 78"/>
                <p:cNvSpPr>
                  <a:spLocks noChangeArrowheads="1"/>
                </p:cNvSpPr>
                <p:nvPr/>
              </p:nvSpPr>
              <p:spPr bwMode="auto">
                <a:xfrm flipV="1">
                  <a:off x="4331" y="3834"/>
                  <a:ext cx="10" cy="12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grpSp>
            <p:nvGrpSpPr>
              <p:cNvPr id="142415" name="Group 79"/>
              <p:cNvGrpSpPr>
                <a:grpSpLocks/>
              </p:cNvGrpSpPr>
              <p:nvPr/>
            </p:nvGrpSpPr>
            <p:grpSpPr bwMode="auto">
              <a:xfrm flipV="1">
                <a:off x="4272" y="3804"/>
                <a:ext cx="129" cy="23"/>
                <a:chOff x="1945" y="3182"/>
                <a:chExt cx="723" cy="198"/>
              </a:xfrm>
            </p:grpSpPr>
            <p:sp>
              <p:nvSpPr>
                <p:cNvPr id="142416" name="Line 80"/>
                <p:cNvSpPr>
                  <a:spLocks noChangeShapeType="1"/>
                </p:cNvSpPr>
                <p:nvPr/>
              </p:nvSpPr>
              <p:spPr bwMode="auto">
                <a:xfrm flipH="1" flipV="1">
                  <a:off x="2332" y="3246"/>
                  <a:ext cx="22" cy="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17" name="Line 81"/>
                <p:cNvSpPr>
                  <a:spLocks noChangeShapeType="1"/>
                </p:cNvSpPr>
                <p:nvPr/>
              </p:nvSpPr>
              <p:spPr bwMode="auto">
                <a:xfrm flipH="1" flipV="1">
                  <a:off x="2444" y="3226"/>
                  <a:ext cx="70" cy="12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18" name="Line 82"/>
                <p:cNvSpPr>
                  <a:spLocks noChangeShapeType="1"/>
                </p:cNvSpPr>
                <p:nvPr/>
              </p:nvSpPr>
              <p:spPr bwMode="auto">
                <a:xfrm>
                  <a:off x="2526" y="3184"/>
                  <a:ext cx="142" cy="1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19" name="Line 83"/>
                <p:cNvSpPr>
                  <a:spLocks noChangeShapeType="1"/>
                </p:cNvSpPr>
                <p:nvPr/>
              </p:nvSpPr>
              <p:spPr bwMode="auto">
                <a:xfrm>
                  <a:off x="2484" y="3207"/>
                  <a:ext cx="108" cy="11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20" name="Line 84"/>
                <p:cNvSpPr>
                  <a:spLocks noChangeShapeType="1"/>
                </p:cNvSpPr>
                <p:nvPr/>
              </p:nvSpPr>
              <p:spPr bwMode="auto">
                <a:xfrm flipH="1" flipV="1">
                  <a:off x="2393" y="3239"/>
                  <a:ext cx="43" cy="1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21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2259" y="3244"/>
                  <a:ext cx="22" cy="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22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2099" y="3224"/>
                  <a:ext cx="70" cy="12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23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1945" y="3182"/>
                  <a:ext cx="142" cy="1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24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2021" y="3205"/>
                  <a:ext cx="108" cy="11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2425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177" y="3237"/>
                  <a:ext cx="43" cy="1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sp>
          <p:nvSpPr>
            <p:cNvPr id="142426" name="Line 90"/>
            <p:cNvSpPr>
              <a:spLocks noChangeShapeType="1"/>
            </p:cNvSpPr>
            <p:nvPr/>
          </p:nvSpPr>
          <p:spPr bwMode="auto">
            <a:xfrm>
              <a:off x="4236" y="3870"/>
              <a:ext cx="44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2427" name="Group 91"/>
            <p:cNvGrpSpPr>
              <a:grpSpLocks/>
            </p:cNvGrpSpPr>
            <p:nvPr/>
          </p:nvGrpSpPr>
          <p:grpSpPr bwMode="auto">
            <a:xfrm flipV="1">
              <a:off x="4148" y="3972"/>
              <a:ext cx="198" cy="49"/>
              <a:chOff x="3728" y="3496"/>
              <a:chExt cx="323" cy="66"/>
            </a:xfrm>
          </p:grpSpPr>
          <p:sp>
            <p:nvSpPr>
              <p:cNvPr id="142428" name="Arc 92"/>
              <p:cNvSpPr>
                <a:spLocks/>
              </p:cNvSpPr>
              <p:nvPr/>
            </p:nvSpPr>
            <p:spPr bwMode="auto">
              <a:xfrm>
                <a:off x="3890" y="3496"/>
                <a:ext cx="161" cy="6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9586"/>
                  <a:gd name="T1" fmla="*/ 0 h 21600"/>
                  <a:gd name="T2" fmla="*/ 19586 w 19586"/>
                  <a:gd name="T3" fmla="*/ 12493 h 21600"/>
                  <a:gd name="T4" fmla="*/ 0 w 1958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86" h="21600" fill="none" extrusionOk="0">
                    <a:moveTo>
                      <a:pt x="0" y="0"/>
                    </a:moveTo>
                    <a:cubicBezTo>
                      <a:pt x="8402" y="0"/>
                      <a:pt x="16043" y="4873"/>
                      <a:pt x="19586" y="12492"/>
                    </a:cubicBezTo>
                  </a:path>
                  <a:path w="19586" h="21600" stroke="0" extrusionOk="0">
                    <a:moveTo>
                      <a:pt x="0" y="0"/>
                    </a:moveTo>
                    <a:cubicBezTo>
                      <a:pt x="8402" y="0"/>
                      <a:pt x="16043" y="4873"/>
                      <a:pt x="19586" y="12492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CC99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429" name="Arc 93"/>
              <p:cNvSpPr>
                <a:spLocks/>
              </p:cNvSpPr>
              <p:nvPr/>
            </p:nvSpPr>
            <p:spPr bwMode="auto">
              <a:xfrm flipH="1">
                <a:off x="3728" y="3496"/>
                <a:ext cx="161" cy="6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9586"/>
                  <a:gd name="T1" fmla="*/ 0 h 21600"/>
                  <a:gd name="T2" fmla="*/ 19586 w 19586"/>
                  <a:gd name="T3" fmla="*/ 12493 h 21600"/>
                  <a:gd name="T4" fmla="*/ 0 w 1958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86" h="21600" fill="none" extrusionOk="0">
                    <a:moveTo>
                      <a:pt x="0" y="0"/>
                    </a:moveTo>
                    <a:cubicBezTo>
                      <a:pt x="8402" y="0"/>
                      <a:pt x="16043" y="4873"/>
                      <a:pt x="19586" y="12492"/>
                    </a:cubicBezTo>
                  </a:path>
                  <a:path w="19586" h="21600" stroke="0" extrusionOk="0">
                    <a:moveTo>
                      <a:pt x="0" y="0"/>
                    </a:moveTo>
                    <a:cubicBezTo>
                      <a:pt x="8402" y="0"/>
                      <a:pt x="16043" y="4873"/>
                      <a:pt x="19586" y="12492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CC99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42430" name="Group 94"/>
            <p:cNvGrpSpPr>
              <a:grpSpLocks/>
            </p:cNvGrpSpPr>
            <p:nvPr/>
          </p:nvGrpSpPr>
          <p:grpSpPr bwMode="auto">
            <a:xfrm>
              <a:off x="4184" y="3580"/>
              <a:ext cx="115" cy="116"/>
              <a:chOff x="4184" y="3580"/>
              <a:chExt cx="115" cy="116"/>
            </a:xfrm>
          </p:grpSpPr>
          <p:sp>
            <p:nvSpPr>
              <p:cNvPr id="142431" name="Line 95"/>
              <p:cNvSpPr>
                <a:spLocks noChangeShapeType="1"/>
              </p:cNvSpPr>
              <p:nvPr/>
            </p:nvSpPr>
            <p:spPr bwMode="auto">
              <a:xfrm>
                <a:off x="4184" y="3582"/>
                <a:ext cx="34" cy="111"/>
              </a:xfrm>
              <a:prstGeom prst="line">
                <a:avLst/>
              </a:prstGeom>
              <a:noFill/>
              <a:ln w="19050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432" name="Line 96"/>
              <p:cNvSpPr>
                <a:spLocks noChangeShapeType="1"/>
              </p:cNvSpPr>
              <p:nvPr/>
            </p:nvSpPr>
            <p:spPr bwMode="auto">
              <a:xfrm>
                <a:off x="4210" y="3580"/>
                <a:ext cx="34" cy="111"/>
              </a:xfrm>
              <a:prstGeom prst="line">
                <a:avLst/>
              </a:prstGeom>
              <a:noFill/>
              <a:ln w="19050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433" name="Line 97"/>
              <p:cNvSpPr>
                <a:spLocks noChangeShapeType="1"/>
              </p:cNvSpPr>
              <p:nvPr/>
            </p:nvSpPr>
            <p:spPr bwMode="auto">
              <a:xfrm>
                <a:off x="4237" y="3582"/>
                <a:ext cx="34" cy="111"/>
              </a:xfrm>
              <a:prstGeom prst="line">
                <a:avLst/>
              </a:prstGeom>
              <a:noFill/>
              <a:ln w="19050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2434" name="Line 98"/>
              <p:cNvSpPr>
                <a:spLocks noChangeShapeType="1"/>
              </p:cNvSpPr>
              <p:nvPr/>
            </p:nvSpPr>
            <p:spPr bwMode="auto">
              <a:xfrm>
                <a:off x="4265" y="3585"/>
                <a:ext cx="34" cy="111"/>
              </a:xfrm>
              <a:prstGeom prst="line">
                <a:avLst/>
              </a:prstGeom>
              <a:noFill/>
              <a:ln w="19050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pic>
        <p:nvPicPr>
          <p:cNvPr id="142435" name="Picture 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963988"/>
            <a:ext cx="266065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525" name="Picture 189" descr="fir-tree.gif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588" y="4038600"/>
            <a:ext cx="366712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526" name="Picture 190" descr="tree.gif    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949700"/>
            <a:ext cx="484188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527" name="Picture 191" descr="fir-tree.gif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900" y="4038600"/>
            <a:ext cx="366713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528" name="Picture 192" descr="tree.gif    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13" y="3962400"/>
            <a:ext cx="484187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2531" name="Group 195"/>
          <p:cNvGrpSpPr>
            <a:grpSpLocks/>
          </p:cNvGrpSpPr>
          <p:nvPr/>
        </p:nvGrpSpPr>
        <p:grpSpPr bwMode="auto">
          <a:xfrm>
            <a:off x="6981825" y="3240088"/>
            <a:ext cx="1905000" cy="2514600"/>
            <a:chOff x="4398" y="2041"/>
            <a:chExt cx="1200" cy="1584"/>
          </a:xfrm>
        </p:grpSpPr>
        <p:sp>
          <p:nvSpPr>
            <p:cNvPr id="142341" name="AutoShape 5"/>
            <p:cNvSpPr>
              <a:spLocks noChangeArrowheads="1"/>
            </p:cNvSpPr>
            <p:nvPr/>
          </p:nvSpPr>
          <p:spPr bwMode="auto">
            <a:xfrm>
              <a:off x="4398" y="2041"/>
              <a:ext cx="1200" cy="1584"/>
            </a:xfrm>
            <a:prstGeom prst="cloudCallout">
              <a:avLst>
                <a:gd name="adj1" fmla="val -41000"/>
                <a:gd name="adj2" fmla="val 5543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DE" altLang="de-DE">
                <a:latin typeface="Times New Roman" panose="02020603050405020304" pitchFamily="18" charset="0"/>
              </a:endParaRPr>
            </a:p>
          </p:txBody>
        </p:sp>
        <p:pic>
          <p:nvPicPr>
            <p:cNvPr id="142529" name="Picture 193" descr="fir-tree.gif                                                   0007898DMacintosh HD                   ABA78158: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2784"/>
              <a:ext cx="231" cy="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2530" name="Picture 194" descr="tree.gif                                                       0007898DMacintosh HD                   ABA78158: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2304"/>
              <a:ext cx="305" cy="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9" name="Grafik 8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0" name="Grafik 8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2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VR motion sickness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/>
              <a:t>time delay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move head … lag … display moves</a:t>
            </a:r>
          </a:p>
          <a:p>
            <a:pPr lvl="1">
              <a:lnSpc>
                <a:spcPct val="90000"/>
              </a:lnSpc>
            </a:pPr>
            <a:r>
              <a:rPr lang="en-GB" altLang="de-DE" i="1">
                <a:solidFill>
                  <a:srgbClr val="452373"/>
                </a:solidFill>
              </a:rPr>
              <a:t>conflict</a:t>
            </a:r>
            <a:r>
              <a:rPr lang="en-GB" altLang="de-DE" i="1"/>
              <a:t>:</a:t>
            </a:r>
            <a:r>
              <a:rPr lang="en-GB" altLang="de-DE"/>
              <a:t> head movement vs. eyes</a:t>
            </a:r>
          </a:p>
          <a:p>
            <a:pPr>
              <a:lnSpc>
                <a:spcPct val="90000"/>
              </a:lnSpc>
            </a:pPr>
            <a:r>
              <a:rPr lang="en-GB" altLang="de-DE"/>
              <a:t>depth perception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headset gives different stereo distance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but all focused in same plane</a:t>
            </a:r>
          </a:p>
          <a:p>
            <a:pPr lvl="1">
              <a:lnSpc>
                <a:spcPct val="90000"/>
              </a:lnSpc>
            </a:pPr>
            <a:r>
              <a:rPr lang="en-GB" altLang="de-DE" i="1">
                <a:solidFill>
                  <a:srgbClr val="452373"/>
                </a:solidFill>
              </a:rPr>
              <a:t>conflict</a:t>
            </a:r>
            <a:r>
              <a:rPr lang="en-GB" altLang="de-DE" i="1"/>
              <a:t>:</a:t>
            </a:r>
            <a:r>
              <a:rPr lang="en-GB" altLang="de-DE"/>
              <a:t> eye angle vs. focus</a:t>
            </a:r>
          </a:p>
          <a:p>
            <a:pPr>
              <a:lnSpc>
                <a:spcPct val="90000"/>
              </a:lnSpc>
            </a:pPr>
            <a:r>
              <a:rPr lang="en-GB" altLang="de-DE"/>
              <a:t>conflicting cues =&gt; sickness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helps motivate improvements in technology</a:t>
            </a:r>
          </a:p>
        </p:txBody>
      </p:sp>
      <p:sp>
        <p:nvSpPr>
          <p:cNvPr id="144388" name="AutoShape 4"/>
          <p:cNvSpPr>
            <a:spLocks noChangeArrowheads="1"/>
          </p:cNvSpPr>
          <p:nvPr/>
        </p:nvSpPr>
        <p:spPr bwMode="auto">
          <a:xfrm>
            <a:off x="7543800" y="5943600"/>
            <a:ext cx="685800" cy="685800"/>
          </a:xfrm>
          <a:prstGeom prst="smileyFace">
            <a:avLst>
              <a:gd name="adj" fmla="val -4653"/>
            </a:avLst>
          </a:prstGeom>
          <a:solidFill>
            <a:schemeClr val="folHlink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6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simulators and VR caves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3124200"/>
          </a:xfrm>
        </p:spPr>
        <p:txBody>
          <a:bodyPr/>
          <a:lstStyle/>
          <a:p>
            <a:r>
              <a:rPr lang="en-US" altLang="de-DE"/>
              <a:t>scenes projected on walls</a:t>
            </a:r>
          </a:p>
          <a:p>
            <a:r>
              <a:rPr lang="en-US" altLang="de-DE"/>
              <a:t>realistic environment</a:t>
            </a:r>
          </a:p>
          <a:p>
            <a:r>
              <a:rPr lang="en-US" altLang="de-DE"/>
              <a:t>hydraulic rams!</a:t>
            </a:r>
          </a:p>
          <a:p>
            <a:r>
              <a:rPr lang="en-US" altLang="de-DE"/>
              <a:t>real controls</a:t>
            </a:r>
          </a:p>
          <a:p>
            <a:r>
              <a:rPr lang="en-US" altLang="de-DE"/>
              <a:t>other people</a:t>
            </a:r>
            <a:endParaRPr lang="en-GB" altLang="de-DE"/>
          </a:p>
        </p:txBody>
      </p:sp>
      <p:grpSp>
        <p:nvGrpSpPr>
          <p:cNvPr id="145412" name="Group 4"/>
          <p:cNvGrpSpPr>
            <a:grpSpLocks/>
          </p:cNvGrpSpPr>
          <p:nvPr/>
        </p:nvGrpSpPr>
        <p:grpSpPr bwMode="auto">
          <a:xfrm>
            <a:off x="3810000" y="3817938"/>
            <a:ext cx="4953000" cy="2381250"/>
            <a:chOff x="1136" y="1603"/>
            <a:chExt cx="3598" cy="1642"/>
          </a:xfrm>
        </p:grpSpPr>
        <p:sp>
          <p:nvSpPr>
            <p:cNvPr id="145413" name="AutoShape 5"/>
            <p:cNvSpPr>
              <a:spLocks noChangeArrowheads="1"/>
            </p:cNvSpPr>
            <p:nvPr/>
          </p:nvSpPr>
          <p:spPr bwMode="auto">
            <a:xfrm flipH="1" flipV="1">
              <a:off x="1136" y="2860"/>
              <a:ext cx="3568" cy="373"/>
            </a:xfrm>
            <a:custGeom>
              <a:avLst/>
              <a:gdLst>
                <a:gd name="G0" fmla="+- 6173 0 0"/>
                <a:gd name="G1" fmla="+- 21600 0 6173"/>
                <a:gd name="G2" fmla="*/ 6173 1 2"/>
                <a:gd name="G3" fmla="+- 21600 0 G2"/>
                <a:gd name="G4" fmla="+/ 6173 21600 2"/>
                <a:gd name="G5" fmla="+/ G1 0 2"/>
                <a:gd name="G6" fmla="*/ 21600 21600 6173"/>
                <a:gd name="G7" fmla="*/ G6 1 2"/>
                <a:gd name="G8" fmla="+- 21600 0 G7"/>
                <a:gd name="G9" fmla="*/ 21600 1 2"/>
                <a:gd name="G10" fmla="+- 6173 0 G9"/>
                <a:gd name="G11" fmla="?: G10 G8 0"/>
                <a:gd name="G12" fmla="?: G10 G7 21600"/>
                <a:gd name="T0" fmla="*/ 18513 w 21600"/>
                <a:gd name="T1" fmla="*/ 10800 h 21600"/>
                <a:gd name="T2" fmla="*/ 10800 w 21600"/>
                <a:gd name="T3" fmla="*/ 21600 h 21600"/>
                <a:gd name="T4" fmla="*/ 3087 w 21600"/>
                <a:gd name="T5" fmla="*/ 10800 h 21600"/>
                <a:gd name="T6" fmla="*/ 10800 w 21600"/>
                <a:gd name="T7" fmla="*/ 0 h 21600"/>
                <a:gd name="T8" fmla="*/ 4887 w 21600"/>
                <a:gd name="T9" fmla="*/ 4887 h 21600"/>
                <a:gd name="T10" fmla="*/ 16713 w 21600"/>
                <a:gd name="T11" fmla="*/ 1671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173" y="21600"/>
                  </a:lnTo>
                  <a:lnTo>
                    <a:pt x="1542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14" name="Rectangle 6"/>
            <p:cNvSpPr>
              <a:spLocks noChangeArrowheads="1"/>
            </p:cNvSpPr>
            <p:nvPr/>
          </p:nvSpPr>
          <p:spPr bwMode="auto">
            <a:xfrm>
              <a:off x="2245" y="1937"/>
              <a:ext cx="1437" cy="65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5415" name="Group 7"/>
            <p:cNvGrpSpPr>
              <a:grpSpLocks/>
            </p:cNvGrpSpPr>
            <p:nvPr/>
          </p:nvGrpSpPr>
          <p:grpSpPr bwMode="auto">
            <a:xfrm>
              <a:off x="3745" y="1603"/>
              <a:ext cx="986" cy="1294"/>
              <a:chOff x="4036" y="2135"/>
              <a:chExt cx="1107" cy="1294"/>
            </a:xfrm>
          </p:grpSpPr>
          <p:sp>
            <p:nvSpPr>
              <p:cNvPr id="145416" name="AutoShape 8"/>
              <p:cNvSpPr>
                <a:spLocks noChangeArrowheads="1"/>
              </p:cNvSpPr>
              <p:nvPr/>
            </p:nvSpPr>
            <p:spPr bwMode="auto">
              <a:xfrm rot="5400000">
                <a:off x="3943" y="2228"/>
                <a:ext cx="1294" cy="1107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graphicFrame>
            <p:nvGraphicFramePr>
              <p:cNvPr id="145417" name="Object 9"/>
              <p:cNvGraphicFramePr>
                <a:graphicFrameLocks noChangeAspect="1"/>
              </p:cNvGraphicFramePr>
              <p:nvPr/>
            </p:nvGraphicFramePr>
            <p:xfrm>
              <a:off x="4418" y="2446"/>
              <a:ext cx="457" cy="6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00" name="Clip" r:id="rId3" imgW="3153960" imgH="4708080" progId="MS_ClipArt_Gallery.2">
                      <p:embed/>
                    </p:oleObj>
                  </mc:Choice>
                  <mc:Fallback>
                    <p:oleObj name="Clip" r:id="rId3" imgW="3153960" imgH="4708080" progId="MS_ClipArt_Gallery.2">
                      <p:embed/>
                      <p:pic>
                        <p:nvPicPr>
                          <p:cNvPr id="145417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18" y="2446"/>
                            <a:ext cx="457" cy="6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45418" name="AutoShape 10"/>
            <p:cNvSpPr>
              <a:spLocks noChangeArrowheads="1"/>
            </p:cNvSpPr>
            <p:nvPr/>
          </p:nvSpPr>
          <p:spPr bwMode="auto">
            <a:xfrm rot="16200000" flipH="1">
              <a:off x="1018" y="1776"/>
              <a:ext cx="1294" cy="98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aphicFrame>
          <p:nvGraphicFramePr>
            <p:cNvPr id="145419" name="Object 11"/>
            <p:cNvGraphicFramePr>
              <a:graphicFrameLocks noChangeAspect="1"/>
            </p:cNvGraphicFramePr>
            <p:nvPr/>
          </p:nvGraphicFramePr>
          <p:xfrm>
            <a:off x="2819" y="2046"/>
            <a:ext cx="289" cy="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1" name="Clip" r:id="rId5" imgW="2903040" imgH="3047760" progId="MS_ClipArt_Gallery.2">
                    <p:embed/>
                  </p:oleObj>
                </mc:Choice>
                <mc:Fallback>
                  <p:oleObj name="Clip" r:id="rId5" imgW="2903040" imgH="3047760" progId="MS_ClipArt_Gallery.2">
                    <p:embed/>
                    <p:pic>
                      <p:nvPicPr>
                        <p:cNvPr id="145419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9" y="2046"/>
                          <a:ext cx="289" cy="3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45420" name="Group 12"/>
            <p:cNvGrpSpPr>
              <a:grpSpLocks/>
            </p:cNvGrpSpPr>
            <p:nvPr/>
          </p:nvGrpSpPr>
          <p:grpSpPr bwMode="auto">
            <a:xfrm>
              <a:off x="1202" y="2533"/>
              <a:ext cx="3519" cy="525"/>
              <a:chOff x="1202" y="2533"/>
              <a:chExt cx="3519" cy="525"/>
            </a:xfrm>
          </p:grpSpPr>
          <p:grpSp>
            <p:nvGrpSpPr>
              <p:cNvPr id="145421" name="Group 13"/>
              <p:cNvGrpSpPr>
                <a:grpSpLocks/>
              </p:cNvGrpSpPr>
              <p:nvPr/>
            </p:nvGrpSpPr>
            <p:grpSpPr bwMode="auto">
              <a:xfrm>
                <a:off x="1202" y="2692"/>
                <a:ext cx="1296" cy="361"/>
                <a:chOff x="1202" y="2723"/>
                <a:chExt cx="1296" cy="315"/>
              </a:xfrm>
            </p:grpSpPr>
            <p:sp>
              <p:nvSpPr>
                <p:cNvPr id="145422" name="Rectangle 14"/>
                <p:cNvSpPr>
                  <a:spLocks noChangeArrowheads="1"/>
                </p:cNvSpPr>
                <p:nvPr/>
              </p:nvSpPr>
              <p:spPr bwMode="auto">
                <a:xfrm rot="-1184161">
                  <a:off x="1202" y="2723"/>
                  <a:ext cx="1046" cy="230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423" name="Rectangle 15"/>
                <p:cNvSpPr>
                  <a:spLocks noChangeArrowheads="1"/>
                </p:cNvSpPr>
                <p:nvPr/>
              </p:nvSpPr>
              <p:spPr bwMode="auto">
                <a:xfrm rot="-1184161">
                  <a:off x="1380" y="2793"/>
                  <a:ext cx="1118" cy="245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grpSp>
            <p:nvGrpSpPr>
              <p:cNvPr id="145424" name="Group 16"/>
              <p:cNvGrpSpPr>
                <a:grpSpLocks/>
              </p:cNvGrpSpPr>
              <p:nvPr/>
            </p:nvGrpSpPr>
            <p:grpSpPr bwMode="auto">
              <a:xfrm flipH="1">
                <a:off x="3425" y="2696"/>
                <a:ext cx="1296" cy="362"/>
                <a:chOff x="1202" y="2723"/>
                <a:chExt cx="1296" cy="315"/>
              </a:xfrm>
            </p:grpSpPr>
            <p:sp>
              <p:nvSpPr>
                <p:cNvPr id="145425" name="Rectangle 17"/>
                <p:cNvSpPr>
                  <a:spLocks noChangeArrowheads="1"/>
                </p:cNvSpPr>
                <p:nvPr/>
              </p:nvSpPr>
              <p:spPr bwMode="auto">
                <a:xfrm rot="-1184161">
                  <a:off x="1202" y="2723"/>
                  <a:ext cx="1046" cy="230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426" name="Rectangle 18"/>
                <p:cNvSpPr>
                  <a:spLocks noChangeArrowheads="1"/>
                </p:cNvSpPr>
                <p:nvPr/>
              </p:nvSpPr>
              <p:spPr bwMode="auto">
                <a:xfrm rot="-1184161">
                  <a:off x="1380" y="2793"/>
                  <a:ext cx="1118" cy="245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sp>
            <p:nvSpPr>
              <p:cNvPr id="145427" name="Rectangle 19"/>
              <p:cNvSpPr>
                <a:spLocks noChangeArrowheads="1"/>
              </p:cNvSpPr>
              <p:nvPr/>
            </p:nvSpPr>
            <p:spPr bwMode="auto">
              <a:xfrm>
                <a:off x="2174" y="2533"/>
                <a:ext cx="1629" cy="42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45428" name="AutoShape 20"/>
            <p:cNvSpPr>
              <a:spLocks noChangeArrowheads="1"/>
            </p:cNvSpPr>
            <p:nvPr/>
          </p:nvSpPr>
          <p:spPr bwMode="auto">
            <a:xfrm>
              <a:off x="4457" y="2868"/>
              <a:ext cx="273" cy="374"/>
            </a:xfrm>
            <a:prstGeom prst="flowChartManualInpu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29" name="AutoShape 21"/>
            <p:cNvSpPr>
              <a:spLocks noChangeArrowheads="1"/>
            </p:cNvSpPr>
            <p:nvPr/>
          </p:nvSpPr>
          <p:spPr bwMode="auto">
            <a:xfrm flipH="1">
              <a:off x="1170" y="2871"/>
              <a:ext cx="273" cy="374"/>
            </a:xfrm>
            <a:prstGeom prst="flowChartManualInpu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0" name="Line 22"/>
            <p:cNvSpPr>
              <a:spLocks noChangeShapeType="1"/>
            </p:cNvSpPr>
            <p:nvPr/>
          </p:nvSpPr>
          <p:spPr bwMode="auto">
            <a:xfrm flipV="1">
              <a:off x="1410" y="2688"/>
              <a:ext cx="811" cy="2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1" name="Line 23"/>
            <p:cNvSpPr>
              <a:spLocks noChangeShapeType="1"/>
            </p:cNvSpPr>
            <p:nvPr/>
          </p:nvSpPr>
          <p:spPr bwMode="auto">
            <a:xfrm flipV="1">
              <a:off x="1170" y="2543"/>
              <a:ext cx="990" cy="3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2" name="Line 24"/>
            <p:cNvSpPr>
              <a:spLocks noChangeShapeType="1"/>
            </p:cNvSpPr>
            <p:nvPr/>
          </p:nvSpPr>
          <p:spPr bwMode="auto">
            <a:xfrm>
              <a:off x="2166" y="2525"/>
              <a:ext cx="56" cy="16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3" name="Line 25"/>
            <p:cNvSpPr>
              <a:spLocks noChangeShapeType="1"/>
            </p:cNvSpPr>
            <p:nvPr/>
          </p:nvSpPr>
          <p:spPr bwMode="auto">
            <a:xfrm flipH="1" flipV="1">
              <a:off x="3680" y="2684"/>
              <a:ext cx="779" cy="26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4" name="Line 26"/>
            <p:cNvSpPr>
              <a:spLocks noChangeShapeType="1"/>
            </p:cNvSpPr>
            <p:nvPr/>
          </p:nvSpPr>
          <p:spPr bwMode="auto">
            <a:xfrm flipH="1" flipV="1">
              <a:off x="3744" y="2532"/>
              <a:ext cx="990" cy="3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5" name="Line 27"/>
            <p:cNvSpPr>
              <a:spLocks noChangeShapeType="1"/>
            </p:cNvSpPr>
            <p:nvPr/>
          </p:nvSpPr>
          <p:spPr bwMode="auto">
            <a:xfrm flipH="1">
              <a:off x="3683" y="2521"/>
              <a:ext cx="66" cy="1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6" name="Line 28"/>
            <p:cNvSpPr>
              <a:spLocks noChangeShapeType="1"/>
            </p:cNvSpPr>
            <p:nvPr/>
          </p:nvSpPr>
          <p:spPr bwMode="auto">
            <a:xfrm>
              <a:off x="2143" y="2525"/>
              <a:ext cx="1597" cy="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37" name="Line 29"/>
            <p:cNvSpPr>
              <a:spLocks noChangeShapeType="1"/>
            </p:cNvSpPr>
            <p:nvPr/>
          </p:nvSpPr>
          <p:spPr bwMode="auto">
            <a:xfrm flipV="1">
              <a:off x="2226" y="2685"/>
              <a:ext cx="1458" cy="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5438" name="Group 30"/>
            <p:cNvGrpSpPr>
              <a:grpSpLocks/>
            </p:cNvGrpSpPr>
            <p:nvPr/>
          </p:nvGrpSpPr>
          <p:grpSpPr bwMode="auto">
            <a:xfrm>
              <a:off x="2333" y="2185"/>
              <a:ext cx="527" cy="856"/>
              <a:chOff x="2333" y="2185"/>
              <a:chExt cx="1150" cy="1867"/>
            </a:xfrm>
          </p:grpSpPr>
          <p:grpSp>
            <p:nvGrpSpPr>
              <p:cNvPr id="145439" name="Group 31"/>
              <p:cNvGrpSpPr>
                <a:grpSpLocks/>
              </p:cNvGrpSpPr>
              <p:nvPr/>
            </p:nvGrpSpPr>
            <p:grpSpPr bwMode="auto">
              <a:xfrm>
                <a:off x="2695" y="2185"/>
                <a:ext cx="499" cy="535"/>
                <a:chOff x="3997" y="3580"/>
                <a:chExt cx="499" cy="535"/>
              </a:xfrm>
            </p:grpSpPr>
            <p:sp>
              <p:nvSpPr>
                <p:cNvPr id="145440" name="Oval 32"/>
                <p:cNvSpPr>
                  <a:spLocks noChangeArrowheads="1"/>
                </p:cNvSpPr>
                <p:nvPr/>
              </p:nvSpPr>
              <p:spPr bwMode="auto">
                <a:xfrm>
                  <a:off x="3997" y="3655"/>
                  <a:ext cx="499" cy="460"/>
                </a:xfrm>
                <a:prstGeom prst="ellipse">
                  <a:avLst/>
                </a:prstGeom>
                <a:solidFill>
                  <a:srgbClr val="FFC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45441" name="Group 33"/>
                <p:cNvGrpSpPr>
                  <a:grpSpLocks/>
                </p:cNvGrpSpPr>
                <p:nvPr/>
              </p:nvGrpSpPr>
              <p:grpSpPr bwMode="auto">
                <a:xfrm>
                  <a:off x="4092" y="3804"/>
                  <a:ext cx="309" cy="53"/>
                  <a:chOff x="4092" y="3804"/>
                  <a:chExt cx="309" cy="53"/>
                </a:xfrm>
              </p:grpSpPr>
              <p:grpSp>
                <p:nvGrpSpPr>
                  <p:cNvPr id="145442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4113" y="3823"/>
                    <a:ext cx="86" cy="34"/>
                    <a:chOff x="4113" y="3823"/>
                    <a:chExt cx="86" cy="34"/>
                  </a:xfrm>
                </p:grpSpPr>
                <p:sp>
                  <p:nvSpPr>
                    <p:cNvPr id="145443" name="Oval 35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13" y="3823"/>
                      <a:ext cx="86" cy="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44" name="Oval 36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40" y="3823"/>
                      <a:ext cx="32" cy="34"/>
                    </a:xfrm>
                    <a:prstGeom prst="ellipse">
                      <a:avLst/>
                    </a:prstGeom>
                    <a:solidFill>
                      <a:schemeClr val="hlink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45" name="Oval 37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51" y="3834"/>
                      <a:ext cx="10" cy="1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145446" name="Group 38"/>
                  <p:cNvGrpSpPr>
                    <a:grpSpLocks/>
                  </p:cNvGrpSpPr>
                  <p:nvPr/>
                </p:nvGrpSpPr>
                <p:grpSpPr bwMode="auto">
                  <a:xfrm flipV="1">
                    <a:off x="4092" y="3804"/>
                    <a:ext cx="129" cy="23"/>
                    <a:chOff x="1945" y="3182"/>
                    <a:chExt cx="723" cy="198"/>
                  </a:xfrm>
                </p:grpSpPr>
                <p:sp>
                  <p:nvSpPr>
                    <p:cNvPr id="145447" name="Line 3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2" y="3246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48" name="Line 4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444" y="3226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49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26" y="3184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50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84" y="3207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51" name="Line 4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93" y="3239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52" name="Line 4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59" y="3244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53" name="Line 4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099" y="3224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54" name="Line 4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45" y="3182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55" name="Line 4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21" y="3205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56" name="Line 4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177" y="3237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145457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4293" y="3823"/>
                    <a:ext cx="86" cy="34"/>
                    <a:chOff x="4293" y="3823"/>
                    <a:chExt cx="86" cy="34"/>
                  </a:xfrm>
                </p:grpSpPr>
                <p:sp>
                  <p:nvSpPr>
                    <p:cNvPr id="145458" name="Oval 50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293" y="3823"/>
                      <a:ext cx="86" cy="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59" name="Oval 51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320" y="3823"/>
                      <a:ext cx="32" cy="34"/>
                    </a:xfrm>
                    <a:prstGeom prst="ellipse">
                      <a:avLst/>
                    </a:prstGeom>
                    <a:solidFill>
                      <a:schemeClr val="hlink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60" name="Oval 52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331" y="3834"/>
                      <a:ext cx="10" cy="1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145461" name="Group 53"/>
                  <p:cNvGrpSpPr>
                    <a:grpSpLocks/>
                  </p:cNvGrpSpPr>
                  <p:nvPr/>
                </p:nvGrpSpPr>
                <p:grpSpPr bwMode="auto">
                  <a:xfrm flipV="1">
                    <a:off x="4272" y="3804"/>
                    <a:ext cx="129" cy="23"/>
                    <a:chOff x="1945" y="3182"/>
                    <a:chExt cx="723" cy="198"/>
                  </a:xfrm>
                </p:grpSpPr>
                <p:sp>
                  <p:nvSpPr>
                    <p:cNvPr id="145462" name="Line 5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2" y="3246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63" name="Line 5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444" y="3226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64" name="Line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26" y="3184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65" name="Line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84" y="3207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66" name="Line 5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93" y="3239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67" name="Line 5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59" y="3244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68" name="Line 6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099" y="3224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69" name="Line 6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45" y="3182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70" name="Line 6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21" y="3205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471" name="Line 6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177" y="3237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</p:grpSp>
            <p:sp>
              <p:nvSpPr>
                <p:cNvPr id="145472" name="Line 64"/>
                <p:cNvSpPr>
                  <a:spLocks noChangeShapeType="1"/>
                </p:cNvSpPr>
                <p:nvPr/>
              </p:nvSpPr>
              <p:spPr bwMode="auto">
                <a:xfrm>
                  <a:off x="4236" y="3870"/>
                  <a:ext cx="44" cy="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45473" name="Group 65"/>
                <p:cNvGrpSpPr>
                  <a:grpSpLocks/>
                </p:cNvGrpSpPr>
                <p:nvPr/>
              </p:nvGrpSpPr>
              <p:grpSpPr bwMode="auto">
                <a:xfrm flipV="1">
                  <a:off x="4148" y="3972"/>
                  <a:ext cx="198" cy="49"/>
                  <a:chOff x="3728" y="3496"/>
                  <a:chExt cx="323" cy="66"/>
                </a:xfrm>
              </p:grpSpPr>
              <p:sp>
                <p:nvSpPr>
                  <p:cNvPr id="145474" name="Arc 66"/>
                  <p:cNvSpPr>
                    <a:spLocks/>
                  </p:cNvSpPr>
                  <p:nvPr/>
                </p:nvSpPr>
                <p:spPr bwMode="auto">
                  <a:xfrm>
                    <a:off x="3890" y="3496"/>
                    <a:ext cx="161" cy="6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586"/>
                      <a:gd name="T1" fmla="*/ 0 h 21600"/>
                      <a:gd name="T2" fmla="*/ 19586 w 19586"/>
                      <a:gd name="T3" fmla="*/ 12493 h 21600"/>
                      <a:gd name="T4" fmla="*/ 0 w 1958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586" h="21600" fill="none" extrusionOk="0">
                        <a:moveTo>
                          <a:pt x="0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</a:path>
                      <a:path w="19586" h="21600" stroke="0" extrusionOk="0">
                        <a:moveTo>
                          <a:pt x="0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45475" name="Arc 67"/>
                  <p:cNvSpPr>
                    <a:spLocks/>
                  </p:cNvSpPr>
                  <p:nvPr/>
                </p:nvSpPr>
                <p:spPr bwMode="auto">
                  <a:xfrm flipH="1">
                    <a:off x="3728" y="3496"/>
                    <a:ext cx="161" cy="6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586"/>
                      <a:gd name="T1" fmla="*/ 0 h 21600"/>
                      <a:gd name="T2" fmla="*/ 19586 w 19586"/>
                      <a:gd name="T3" fmla="*/ 12493 h 21600"/>
                      <a:gd name="T4" fmla="*/ 0 w 1958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586" h="21600" fill="none" extrusionOk="0">
                        <a:moveTo>
                          <a:pt x="0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</a:path>
                      <a:path w="19586" h="21600" stroke="0" extrusionOk="0">
                        <a:moveTo>
                          <a:pt x="0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145476" name="Group 68"/>
                <p:cNvGrpSpPr>
                  <a:grpSpLocks/>
                </p:cNvGrpSpPr>
                <p:nvPr/>
              </p:nvGrpSpPr>
              <p:grpSpPr bwMode="auto">
                <a:xfrm>
                  <a:off x="4184" y="3580"/>
                  <a:ext cx="115" cy="116"/>
                  <a:chOff x="4184" y="3580"/>
                  <a:chExt cx="115" cy="116"/>
                </a:xfrm>
              </p:grpSpPr>
              <p:sp>
                <p:nvSpPr>
                  <p:cNvPr id="145477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4184" y="3582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45478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4210" y="3580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45479" name="Line 71"/>
                  <p:cNvSpPr>
                    <a:spLocks noChangeShapeType="1"/>
                  </p:cNvSpPr>
                  <p:nvPr/>
                </p:nvSpPr>
                <p:spPr bwMode="auto">
                  <a:xfrm>
                    <a:off x="4237" y="3582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45480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4265" y="3585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</p:grpSp>
          <p:grpSp>
            <p:nvGrpSpPr>
              <p:cNvPr id="145481" name="Group 73"/>
              <p:cNvGrpSpPr>
                <a:grpSpLocks/>
              </p:cNvGrpSpPr>
              <p:nvPr/>
            </p:nvGrpSpPr>
            <p:grpSpPr bwMode="auto">
              <a:xfrm>
                <a:off x="2517" y="2735"/>
                <a:ext cx="852" cy="1294"/>
                <a:chOff x="2517" y="2735"/>
                <a:chExt cx="852" cy="1294"/>
              </a:xfrm>
            </p:grpSpPr>
            <p:sp>
              <p:nvSpPr>
                <p:cNvPr id="145482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2922" y="2735"/>
                  <a:ext cx="8" cy="577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483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2540" y="2891"/>
                  <a:ext cx="382" cy="335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484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2940" y="2839"/>
                  <a:ext cx="429" cy="63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485" name="Line 77"/>
                <p:cNvSpPr>
                  <a:spLocks noChangeShapeType="1"/>
                </p:cNvSpPr>
                <p:nvPr/>
              </p:nvSpPr>
              <p:spPr bwMode="auto">
                <a:xfrm>
                  <a:off x="2930" y="3328"/>
                  <a:ext cx="257" cy="265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486" name="Line 78"/>
                <p:cNvSpPr>
                  <a:spLocks noChangeShapeType="1"/>
                </p:cNvSpPr>
                <p:nvPr/>
              </p:nvSpPr>
              <p:spPr bwMode="auto">
                <a:xfrm>
                  <a:off x="3187" y="3593"/>
                  <a:ext cx="94" cy="428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487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2634" y="3320"/>
                  <a:ext cx="288" cy="358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488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2517" y="3678"/>
                  <a:ext cx="117" cy="351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sp>
            <p:nvSpPr>
              <p:cNvPr id="145489" name="Line 81"/>
              <p:cNvSpPr>
                <a:spLocks noChangeShapeType="1"/>
              </p:cNvSpPr>
              <p:nvPr/>
            </p:nvSpPr>
            <p:spPr bwMode="auto">
              <a:xfrm>
                <a:off x="3273" y="3990"/>
                <a:ext cx="210" cy="62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45490" name="Line 82"/>
              <p:cNvSpPr>
                <a:spLocks noChangeShapeType="1"/>
              </p:cNvSpPr>
              <p:nvPr/>
            </p:nvSpPr>
            <p:spPr bwMode="auto">
              <a:xfrm>
                <a:off x="2333" y="3953"/>
                <a:ext cx="210" cy="62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45491" name="Line 83"/>
            <p:cNvSpPr>
              <a:spLocks noChangeShapeType="1"/>
            </p:cNvSpPr>
            <p:nvPr/>
          </p:nvSpPr>
          <p:spPr bwMode="auto">
            <a:xfrm flipV="1">
              <a:off x="2238" y="2953"/>
              <a:ext cx="14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92" name="Line 84"/>
            <p:cNvSpPr>
              <a:spLocks noChangeShapeType="1"/>
            </p:cNvSpPr>
            <p:nvPr/>
          </p:nvSpPr>
          <p:spPr bwMode="auto">
            <a:xfrm>
              <a:off x="2231" y="2694"/>
              <a:ext cx="0" cy="2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93" name="Line 85"/>
            <p:cNvSpPr>
              <a:spLocks noChangeShapeType="1"/>
            </p:cNvSpPr>
            <p:nvPr/>
          </p:nvSpPr>
          <p:spPr bwMode="auto">
            <a:xfrm>
              <a:off x="3682" y="2683"/>
              <a:ext cx="0" cy="2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494" name="Line 86"/>
            <p:cNvSpPr>
              <a:spLocks noChangeShapeType="1"/>
            </p:cNvSpPr>
            <p:nvPr/>
          </p:nvSpPr>
          <p:spPr bwMode="auto">
            <a:xfrm flipH="1" flipV="1">
              <a:off x="3676" y="2953"/>
              <a:ext cx="774" cy="2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5495" name="Group 87"/>
            <p:cNvGrpSpPr>
              <a:grpSpLocks/>
            </p:cNvGrpSpPr>
            <p:nvPr/>
          </p:nvGrpSpPr>
          <p:grpSpPr bwMode="auto">
            <a:xfrm>
              <a:off x="3060" y="2242"/>
              <a:ext cx="457" cy="823"/>
              <a:chOff x="3060" y="2242"/>
              <a:chExt cx="457" cy="823"/>
            </a:xfrm>
          </p:grpSpPr>
          <p:grpSp>
            <p:nvGrpSpPr>
              <p:cNvPr id="145496" name="Group 88"/>
              <p:cNvGrpSpPr>
                <a:grpSpLocks/>
              </p:cNvGrpSpPr>
              <p:nvPr/>
            </p:nvGrpSpPr>
            <p:grpSpPr bwMode="auto">
              <a:xfrm>
                <a:off x="3226" y="2242"/>
                <a:ext cx="229" cy="245"/>
                <a:chOff x="3997" y="3580"/>
                <a:chExt cx="499" cy="535"/>
              </a:xfrm>
            </p:grpSpPr>
            <p:sp>
              <p:nvSpPr>
                <p:cNvPr id="145497" name="Oval 89"/>
                <p:cNvSpPr>
                  <a:spLocks noChangeArrowheads="1"/>
                </p:cNvSpPr>
                <p:nvPr/>
              </p:nvSpPr>
              <p:spPr bwMode="auto">
                <a:xfrm>
                  <a:off x="3997" y="3655"/>
                  <a:ext cx="499" cy="460"/>
                </a:xfrm>
                <a:prstGeom prst="ellipse">
                  <a:avLst/>
                </a:prstGeom>
                <a:solidFill>
                  <a:srgbClr val="FFC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45498" name="Group 90"/>
                <p:cNvGrpSpPr>
                  <a:grpSpLocks/>
                </p:cNvGrpSpPr>
                <p:nvPr/>
              </p:nvGrpSpPr>
              <p:grpSpPr bwMode="auto">
                <a:xfrm>
                  <a:off x="4092" y="3804"/>
                  <a:ext cx="309" cy="53"/>
                  <a:chOff x="4092" y="3804"/>
                  <a:chExt cx="309" cy="53"/>
                </a:xfrm>
              </p:grpSpPr>
              <p:grpSp>
                <p:nvGrpSpPr>
                  <p:cNvPr id="145499" name="Group 91"/>
                  <p:cNvGrpSpPr>
                    <a:grpSpLocks/>
                  </p:cNvGrpSpPr>
                  <p:nvPr/>
                </p:nvGrpSpPr>
                <p:grpSpPr bwMode="auto">
                  <a:xfrm>
                    <a:off x="4113" y="3823"/>
                    <a:ext cx="86" cy="34"/>
                    <a:chOff x="4113" y="3823"/>
                    <a:chExt cx="86" cy="34"/>
                  </a:xfrm>
                </p:grpSpPr>
                <p:sp>
                  <p:nvSpPr>
                    <p:cNvPr id="145500" name="Oval 92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13" y="3823"/>
                      <a:ext cx="86" cy="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01" name="Oval 93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40" y="3823"/>
                      <a:ext cx="32" cy="34"/>
                    </a:xfrm>
                    <a:prstGeom prst="ellipse">
                      <a:avLst/>
                    </a:prstGeom>
                    <a:solidFill>
                      <a:schemeClr val="hlink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02" name="Oval 94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51" y="3834"/>
                      <a:ext cx="10" cy="1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145503" name="Group 95"/>
                  <p:cNvGrpSpPr>
                    <a:grpSpLocks/>
                  </p:cNvGrpSpPr>
                  <p:nvPr/>
                </p:nvGrpSpPr>
                <p:grpSpPr bwMode="auto">
                  <a:xfrm flipV="1">
                    <a:off x="4092" y="3804"/>
                    <a:ext cx="129" cy="23"/>
                    <a:chOff x="1945" y="3182"/>
                    <a:chExt cx="723" cy="198"/>
                  </a:xfrm>
                </p:grpSpPr>
                <p:sp>
                  <p:nvSpPr>
                    <p:cNvPr id="145504" name="Line 9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2" y="3246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05" name="Line 9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444" y="3226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06" name="Line 9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26" y="3184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07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84" y="3207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08" name="Line 10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93" y="3239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09" name="Line 10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59" y="3244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10" name="Line 10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099" y="3224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11" name="Line 10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45" y="3182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12" name="Line 10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21" y="3205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13" name="Line 10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177" y="3237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145514" name="Group 106"/>
                  <p:cNvGrpSpPr>
                    <a:grpSpLocks/>
                  </p:cNvGrpSpPr>
                  <p:nvPr/>
                </p:nvGrpSpPr>
                <p:grpSpPr bwMode="auto">
                  <a:xfrm>
                    <a:off x="4293" y="3823"/>
                    <a:ext cx="86" cy="34"/>
                    <a:chOff x="4293" y="3823"/>
                    <a:chExt cx="86" cy="34"/>
                  </a:xfrm>
                </p:grpSpPr>
                <p:sp>
                  <p:nvSpPr>
                    <p:cNvPr id="145515" name="Oval 107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293" y="3823"/>
                      <a:ext cx="86" cy="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16" name="Oval 108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320" y="3823"/>
                      <a:ext cx="32" cy="34"/>
                    </a:xfrm>
                    <a:prstGeom prst="ellipse">
                      <a:avLst/>
                    </a:prstGeom>
                    <a:solidFill>
                      <a:schemeClr val="hlink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17" name="Oval 109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331" y="3834"/>
                      <a:ext cx="10" cy="1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  <p:grpSp>
                <p:nvGrpSpPr>
                  <p:cNvPr id="145518" name="Group 110"/>
                  <p:cNvGrpSpPr>
                    <a:grpSpLocks/>
                  </p:cNvGrpSpPr>
                  <p:nvPr/>
                </p:nvGrpSpPr>
                <p:grpSpPr bwMode="auto">
                  <a:xfrm flipV="1">
                    <a:off x="4272" y="3804"/>
                    <a:ext cx="129" cy="23"/>
                    <a:chOff x="1945" y="3182"/>
                    <a:chExt cx="723" cy="198"/>
                  </a:xfrm>
                </p:grpSpPr>
                <p:sp>
                  <p:nvSpPr>
                    <p:cNvPr id="145519" name="Line 11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2" y="3246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20" name="Line 11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444" y="3226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21" name="Line 1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26" y="3184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22" name="Line 1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84" y="3207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23" name="Line 11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93" y="3239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24" name="Line 11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59" y="3244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25" name="Line 11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099" y="3224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26" name="Line 11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45" y="3182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27" name="Line 11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21" y="3205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  <p:sp>
                  <p:nvSpPr>
                    <p:cNvPr id="145528" name="Line 12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177" y="3237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tr-TR"/>
                    </a:p>
                  </p:txBody>
                </p:sp>
              </p:grpSp>
            </p:grpSp>
            <p:sp>
              <p:nvSpPr>
                <p:cNvPr id="145529" name="Line 121"/>
                <p:cNvSpPr>
                  <a:spLocks noChangeShapeType="1"/>
                </p:cNvSpPr>
                <p:nvPr/>
              </p:nvSpPr>
              <p:spPr bwMode="auto">
                <a:xfrm>
                  <a:off x="4236" y="3870"/>
                  <a:ext cx="44" cy="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grpSp>
              <p:nvGrpSpPr>
                <p:cNvPr id="145530" name="Group 122"/>
                <p:cNvGrpSpPr>
                  <a:grpSpLocks/>
                </p:cNvGrpSpPr>
                <p:nvPr/>
              </p:nvGrpSpPr>
              <p:grpSpPr bwMode="auto">
                <a:xfrm flipV="1">
                  <a:off x="4148" y="3972"/>
                  <a:ext cx="198" cy="49"/>
                  <a:chOff x="3728" y="3496"/>
                  <a:chExt cx="323" cy="66"/>
                </a:xfrm>
              </p:grpSpPr>
              <p:sp>
                <p:nvSpPr>
                  <p:cNvPr id="145531" name="Arc 123"/>
                  <p:cNvSpPr>
                    <a:spLocks/>
                  </p:cNvSpPr>
                  <p:nvPr/>
                </p:nvSpPr>
                <p:spPr bwMode="auto">
                  <a:xfrm>
                    <a:off x="3890" y="3496"/>
                    <a:ext cx="161" cy="6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586"/>
                      <a:gd name="T1" fmla="*/ 0 h 21600"/>
                      <a:gd name="T2" fmla="*/ 19586 w 19586"/>
                      <a:gd name="T3" fmla="*/ 12493 h 21600"/>
                      <a:gd name="T4" fmla="*/ 0 w 1958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586" h="21600" fill="none" extrusionOk="0">
                        <a:moveTo>
                          <a:pt x="0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</a:path>
                      <a:path w="19586" h="21600" stroke="0" extrusionOk="0">
                        <a:moveTo>
                          <a:pt x="0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45532" name="Arc 124"/>
                  <p:cNvSpPr>
                    <a:spLocks/>
                  </p:cNvSpPr>
                  <p:nvPr/>
                </p:nvSpPr>
                <p:spPr bwMode="auto">
                  <a:xfrm flipH="1">
                    <a:off x="3728" y="3496"/>
                    <a:ext cx="161" cy="6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586"/>
                      <a:gd name="T1" fmla="*/ 0 h 21600"/>
                      <a:gd name="T2" fmla="*/ 19586 w 19586"/>
                      <a:gd name="T3" fmla="*/ 12493 h 21600"/>
                      <a:gd name="T4" fmla="*/ 0 w 1958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586" h="21600" fill="none" extrusionOk="0">
                        <a:moveTo>
                          <a:pt x="0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</a:path>
                      <a:path w="19586" h="21600" stroke="0" extrusionOk="0">
                        <a:moveTo>
                          <a:pt x="0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  <p:grpSp>
              <p:nvGrpSpPr>
                <p:cNvPr id="145533" name="Group 125"/>
                <p:cNvGrpSpPr>
                  <a:grpSpLocks/>
                </p:cNvGrpSpPr>
                <p:nvPr/>
              </p:nvGrpSpPr>
              <p:grpSpPr bwMode="auto">
                <a:xfrm>
                  <a:off x="4184" y="3580"/>
                  <a:ext cx="115" cy="116"/>
                  <a:chOff x="4184" y="3580"/>
                  <a:chExt cx="115" cy="116"/>
                </a:xfrm>
              </p:grpSpPr>
              <p:sp>
                <p:nvSpPr>
                  <p:cNvPr id="145534" name="Line 126"/>
                  <p:cNvSpPr>
                    <a:spLocks noChangeShapeType="1"/>
                  </p:cNvSpPr>
                  <p:nvPr/>
                </p:nvSpPr>
                <p:spPr bwMode="auto">
                  <a:xfrm>
                    <a:off x="4184" y="3582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45535" name="Line 127"/>
                  <p:cNvSpPr>
                    <a:spLocks noChangeShapeType="1"/>
                  </p:cNvSpPr>
                  <p:nvPr/>
                </p:nvSpPr>
                <p:spPr bwMode="auto">
                  <a:xfrm>
                    <a:off x="4210" y="3580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45536" name="Line 128"/>
                  <p:cNvSpPr>
                    <a:spLocks noChangeShapeType="1"/>
                  </p:cNvSpPr>
                  <p:nvPr/>
                </p:nvSpPr>
                <p:spPr bwMode="auto">
                  <a:xfrm>
                    <a:off x="4237" y="3582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  <p:sp>
                <p:nvSpPr>
                  <p:cNvPr id="145537" name="Line 129"/>
                  <p:cNvSpPr>
                    <a:spLocks noChangeShapeType="1"/>
                  </p:cNvSpPr>
                  <p:nvPr/>
                </p:nvSpPr>
                <p:spPr bwMode="auto">
                  <a:xfrm>
                    <a:off x="4265" y="3585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tr-TR"/>
                  </a:p>
                </p:txBody>
              </p:sp>
            </p:grpSp>
          </p:grpSp>
          <p:grpSp>
            <p:nvGrpSpPr>
              <p:cNvPr id="145538" name="Group 130"/>
              <p:cNvGrpSpPr>
                <a:grpSpLocks/>
              </p:cNvGrpSpPr>
              <p:nvPr/>
            </p:nvGrpSpPr>
            <p:grpSpPr bwMode="auto">
              <a:xfrm>
                <a:off x="3060" y="2494"/>
                <a:ext cx="457" cy="571"/>
                <a:chOff x="3060" y="2494"/>
                <a:chExt cx="457" cy="571"/>
              </a:xfrm>
            </p:grpSpPr>
            <p:sp>
              <p:nvSpPr>
                <p:cNvPr id="145539" name="Line 131"/>
                <p:cNvSpPr>
                  <a:spLocks noChangeShapeType="1"/>
                </p:cNvSpPr>
                <p:nvPr/>
              </p:nvSpPr>
              <p:spPr bwMode="auto">
                <a:xfrm>
                  <a:off x="3166" y="2753"/>
                  <a:ext cx="0" cy="162"/>
                </a:xfrm>
                <a:prstGeom prst="line">
                  <a:avLst/>
                </a:prstGeom>
                <a:noFill/>
                <a:ln w="38100">
                  <a:solidFill>
                    <a:srgbClr val="66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0" name="AutoShape 132"/>
                <p:cNvSpPr>
                  <a:spLocks noChangeArrowheads="1"/>
                </p:cNvSpPr>
                <p:nvPr/>
              </p:nvSpPr>
              <p:spPr bwMode="auto">
                <a:xfrm flipH="1">
                  <a:off x="3154" y="2750"/>
                  <a:ext cx="363" cy="129"/>
                </a:xfrm>
                <a:prstGeom prst="parallelogram">
                  <a:avLst>
                    <a:gd name="adj" fmla="val 110760"/>
                  </a:avLst>
                </a:prstGeom>
                <a:solidFill>
                  <a:srgbClr val="663300"/>
                </a:solidFill>
                <a:ln w="9525">
                  <a:solidFill>
                    <a:srgbClr val="6633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1" name="Line 133"/>
                <p:cNvSpPr>
                  <a:spLocks noChangeShapeType="1"/>
                </p:cNvSpPr>
                <p:nvPr/>
              </p:nvSpPr>
              <p:spPr bwMode="auto">
                <a:xfrm flipH="1">
                  <a:off x="3330" y="2494"/>
                  <a:ext cx="4" cy="264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2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3251" y="2565"/>
                  <a:ext cx="79" cy="145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3" name="Line 135"/>
                <p:cNvSpPr>
                  <a:spLocks noChangeShapeType="1"/>
                </p:cNvSpPr>
                <p:nvPr/>
              </p:nvSpPr>
              <p:spPr bwMode="auto">
                <a:xfrm flipH="1" flipV="1">
                  <a:off x="3341" y="2571"/>
                  <a:ext cx="120" cy="195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4" name="Line 136"/>
                <p:cNvSpPr>
                  <a:spLocks noChangeShapeType="1"/>
                </p:cNvSpPr>
                <p:nvPr/>
              </p:nvSpPr>
              <p:spPr bwMode="auto">
                <a:xfrm flipH="1">
                  <a:off x="3235" y="2758"/>
                  <a:ext cx="114" cy="134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5" name="Line 137"/>
                <p:cNvSpPr>
                  <a:spLocks noChangeShapeType="1"/>
                </p:cNvSpPr>
                <p:nvPr/>
              </p:nvSpPr>
              <p:spPr bwMode="auto">
                <a:xfrm flipH="1">
                  <a:off x="3212" y="2884"/>
                  <a:ext cx="23" cy="172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6" name="Line 138"/>
                <p:cNvSpPr>
                  <a:spLocks noChangeShapeType="1"/>
                </p:cNvSpPr>
                <p:nvPr/>
              </p:nvSpPr>
              <p:spPr bwMode="auto">
                <a:xfrm flipH="1">
                  <a:off x="3174" y="2762"/>
                  <a:ext cx="156" cy="79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7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3147" y="2831"/>
                  <a:ext cx="31" cy="232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8" name="Line 140"/>
                <p:cNvSpPr>
                  <a:spLocks noChangeShapeType="1"/>
                </p:cNvSpPr>
                <p:nvPr/>
              </p:nvSpPr>
              <p:spPr bwMode="auto">
                <a:xfrm>
                  <a:off x="3137" y="3016"/>
                  <a:ext cx="105" cy="28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49" name="Line 141"/>
                <p:cNvSpPr>
                  <a:spLocks noChangeShapeType="1"/>
                </p:cNvSpPr>
                <p:nvPr/>
              </p:nvSpPr>
              <p:spPr bwMode="auto">
                <a:xfrm>
                  <a:off x="3060" y="3053"/>
                  <a:ext cx="109" cy="12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50" name="Line 142"/>
                <p:cNvSpPr>
                  <a:spLocks noChangeShapeType="1"/>
                </p:cNvSpPr>
                <p:nvPr/>
              </p:nvSpPr>
              <p:spPr bwMode="auto">
                <a:xfrm>
                  <a:off x="3132" y="2640"/>
                  <a:ext cx="124" cy="51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51" name="Line 143"/>
                <p:cNvSpPr>
                  <a:spLocks noChangeShapeType="1"/>
                </p:cNvSpPr>
                <p:nvPr/>
              </p:nvSpPr>
              <p:spPr bwMode="auto">
                <a:xfrm>
                  <a:off x="3302" y="2874"/>
                  <a:ext cx="0" cy="162"/>
                </a:xfrm>
                <a:prstGeom prst="line">
                  <a:avLst/>
                </a:prstGeom>
                <a:noFill/>
                <a:ln w="38100">
                  <a:solidFill>
                    <a:srgbClr val="66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145552" name="Line 144"/>
                <p:cNvSpPr>
                  <a:spLocks noChangeShapeType="1"/>
                </p:cNvSpPr>
                <p:nvPr/>
              </p:nvSpPr>
              <p:spPr bwMode="auto">
                <a:xfrm>
                  <a:off x="3506" y="2878"/>
                  <a:ext cx="0" cy="162"/>
                </a:xfrm>
                <a:prstGeom prst="line">
                  <a:avLst/>
                </a:prstGeom>
                <a:noFill/>
                <a:ln w="38100">
                  <a:solidFill>
                    <a:srgbClr val="66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</p:grpSp>
        <p:sp>
          <p:nvSpPr>
            <p:cNvPr id="145553" name="AutoShape 145"/>
            <p:cNvSpPr>
              <a:spLocks noChangeArrowheads="1"/>
            </p:cNvSpPr>
            <p:nvPr/>
          </p:nvSpPr>
          <p:spPr bwMode="auto">
            <a:xfrm>
              <a:off x="1228" y="2443"/>
              <a:ext cx="514" cy="141"/>
            </a:xfrm>
            <a:prstGeom prst="triangle">
              <a:avLst>
                <a:gd name="adj" fmla="val 50000"/>
              </a:avLst>
            </a:prstGeom>
            <a:solidFill>
              <a:srgbClr val="6633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45554" name="AutoShape 146"/>
            <p:cNvSpPr>
              <a:spLocks noChangeArrowheads="1"/>
            </p:cNvSpPr>
            <p:nvPr/>
          </p:nvSpPr>
          <p:spPr bwMode="auto">
            <a:xfrm>
              <a:off x="1606" y="2262"/>
              <a:ext cx="514" cy="141"/>
            </a:xfrm>
            <a:prstGeom prst="triangle">
              <a:avLst>
                <a:gd name="adj" fmla="val 50000"/>
              </a:avLst>
            </a:prstGeom>
            <a:solidFill>
              <a:srgbClr val="6633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graphicFrame>
          <p:nvGraphicFramePr>
            <p:cNvPr id="145555" name="Object 147"/>
            <p:cNvGraphicFramePr>
              <a:graphicFrameLocks noChangeAspect="1"/>
            </p:cNvGraphicFramePr>
            <p:nvPr/>
          </p:nvGraphicFramePr>
          <p:xfrm>
            <a:off x="1244" y="1890"/>
            <a:ext cx="474" cy="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2" name="Clip" r:id="rId7" imgW="5317920" imgH="3085560" progId="MS_ClipArt_Gallery.2">
                    <p:embed/>
                  </p:oleObj>
                </mc:Choice>
                <mc:Fallback>
                  <p:oleObj name="Clip" r:id="rId7" imgW="5317920" imgH="3085560" progId="MS_ClipArt_Gallery.2">
                    <p:embed/>
                    <p:pic>
                      <p:nvPicPr>
                        <p:cNvPr id="145555" name="Object 1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4" y="1890"/>
                          <a:ext cx="474" cy="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48" name="Grafik 14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49" name="Grafik 14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772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de-DE" sz="3600"/>
              <a:t>physical controls, sensors etc.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GB" altLang="de-DE" sz="2800"/>
              <a:t>special displays and gauges</a:t>
            </a:r>
          </a:p>
          <a:p>
            <a:r>
              <a:rPr lang="en-GB" altLang="de-DE" sz="2800"/>
              <a:t>sound, touch, feel, smell</a:t>
            </a:r>
          </a:p>
          <a:p>
            <a:r>
              <a:rPr lang="en-GB" altLang="de-DE" sz="2800"/>
              <a:t>physical controls</a:t>
            </a:r>
          </a:p>
          <a:p>
            <a:r>
              <a:rPr lang="en-GB" altLang="de-DE" sz="2800"/>
              <a:t>environmental and bio-sensing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607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dedicated displays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/>
              <a:t>analogue representations: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dials, gauges, lights, etc.</a:t>
            </a:r>
          </a:p>
          <a:p>
            <a:pPr>
              <a:lnSpc>
                <a:spcPct val="90000"/>
              </a:lnSpc>
            </a:pPr>
            <a:endParaRPr lang="en-GB" altLang="de-DE" sz="1800"/>
          </a:p>
          <a:p>
            <a:pPr>
              <a:lnSpc>
                <a:spcPct val="90000"/>
              </a:lnSpc>
            </a:pPr>
            <a:r>
              <a:rPr lang="en-GB" altLang="de-DE"/>
              <a:t>digital displays: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small LCD screens, LED lights, etc.</a:t>
            </a:r>
          </a:p>
          <a:p>
            <a:pPr>
              <a:lnSpc>
                <a:spcPct val="90000"/>
              </a:lnSpc>
            </a:pPr>
            <a:endParaRPr lang="en-GB" altLang="de-DE" sz="1800"/>
          </a:p>
          <a:p>
            <a:pPr>
              <a:lnSpc>
                <a:spcPct val="90000"/>
              </a:lnSpc>
            </a:pPr>
            <a:r>
              <a:rPr lang="en-GB" altLang="de-DE"/>
              <a:t>head-up displays 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found in aircraft cockpits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show most important controls</a:t>
            </a:r>
            <a:br>
              <a:rPr lang="en-GB" altLang="de-DE"/>
            </a:br>
            <a:r>
              <a:rPr lang="en-GB" altLang="de-DE"/>
              <a:t>			… depending on context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2339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Sounds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beeps, bongs, clonks, whistles and whirrs</a:t>
            </a:r>
          </a:p>
          <a:p>
            <a:endParaRPr lang="en-GB" altLang="de-DE"/>
          </a:p>
          <a:p>
            <a:r>
              <a:rPr lang="en-GB" altLang="de-DE"/>
              <a:t>used for error indications</a:t>
            </a:r>
          </a:p>
          <a:p>
            <a:endParaRPr lang="en-GB" altLang="de-DE"/>
          </a:p>
          <a:p>
            <a:r>
              <a:rPr lang="en-GB" altLang="de-DE"/>
              <a:t>confirmation of actions e.g. keyclick</a:t>
            </a:r>
          </a:p>
          <a:p>
            <a:endParaRPr lang="en-GB" altLang="de-DE"/>
          </a:p>
          <a:p>
            <a:pPr lvl="4" algn="r">
              <a:buFontTx/>
              <a:buChar char=" "/>
            </a:pPr>
            <a:r>
              <a:rPr lang="en-GB" altLang="de-DE" sz="1400"/>
              <a:t>also see chapter 10</a:t>
            </a:r>
            <a:endParaRPr lang="en-GB" alt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9240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Touch, feel, smell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touch and feeling important</a:t>
            </a:r>
          </a:p>
          <a:p>
            <a:pPr lvl="1"/>
            <a:r>
              <a:rPr lang="en-GB" altLang="de-DE"/>
              <a:t>in games … vibration, force feedback</a:t>
            </a:r>
          </a:p>
          <a:p>
            <a:pPr lvl="1"/>
            <a:r>
              <a:rPr lang="en-GB" altLang="de-DE"/>
              <a:t>in simulation … feel of surgical instruments</a:t>
            </a:r>
          </a:p>
          <a:p>
            <a:pPr lvl="1"/>
            <a:r>
              <a:rPr lang="en-GB" altLang="de-DE"/>
              <a:t>called </a:t>
            </a:r>
            <a:r>
              <a:rPr lang="en-GB" altLang="de-DE" i="1"/>
              <a:t>haptic</a:t>
            </a:r>
            <a:r>
              <a:rPr lang="en-GB" altLang="de-DE"/>
              <a:t> devices</a:t>
            </a:r>
          </a:p>
          <a:p>
            <a:endParaRPr lang="en-GB" altLang="de-DE"/>
          </a:p>
          <a:p>
            <a:r>
              <a:rPr lang="en-GB" altLang="de-DE"/>
              <a:t>texture, smell, taste</a:t>
            </a:r>
          </a:p>
          <a:p>
            <a:pPr lvl="1"/>
            <a:r>
              <a:rPr lang="en-GB" altLang="de-DE"/>
              <a:t>current technology very limited</a:t>
            </a:r>
          </a:p>
          <a:p>
            <a:endParaRPr lang="en-GB" altLang="de-DE" sz="12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721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BMW iDrive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for controlling menus</a:t>
            </a:r>
          </a:p>
          <a:p>
            <a:r>
              <a:rPr lang="en-GB" altLang="de-DE" sz="2400"/>
              <a:t>feel small ‘bumps’ for each item</a:t>
            </a:r>
          </a:p>
          <a:p>
            <a:r>
              <a:rPr lang="en-GB" altLang="de-DE" sz="2400"/>
              <a:t>makes it easier to select options by feel </a:t>
            </a:r>
          </a:p>
          <a:p>
            <a:r>
              <a:rPr lang="en-GB" altLang="de-DE" sz="2400"/>
              <a:t>uses haptic technology from Immersion Corp.</a:t>
            </a:r>
          </a:p>
        </p:txBody>
      </p:sp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7461" name="Picture 5" descr="iDrive-controller.jpg                                          00057758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7065963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838200" y="6172200"/>
            <a:ext cx="7772400" cy="457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469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physical controls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600200"/>
          </a:xfrm>
        </p:spPr>
        <p:txBody>
          <a:bodyPr/>
          <a:lstStyle/>
          <a:p>
            <a:r>
              <a:rPr lang="en-GB" altLang="de-DE"/>
              <a:t>specialist controls needed …</a:t>
            </a:r>
          </a:p>
          <a:p>
            <a:pPr lvl="1"/>
            <a:r>
              <a:rPr lang="en-GB" altLang="de-DE"/>
              <a:t>industrial controls,  consumer products, etc.</a:t>
            </a:r>
          </a:p>
          <a:p>
            <a:endParaRPr lang="en-GB" altLang="de-DE"/>
          </a:p>
        </p:txBody>
      </p:sp>
      <p:pic>
        <p:nvPicPr>
          <p:cNvPr id="101380" name="Picture 4" descr="microwave-sml.jpg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76600"/>
            <a:ext cx="1576388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81" name="Picture 5" descr="mini-disc-ctrl-sml.jpg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486400"/>
            <a:ext cx="276225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82" name="Picture 6" descr="washing-machine-sml.jpg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3733800" cy="13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5165725" y="19653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/>
          </a:p>
        </p:txBody>
      </p:sp>
      <p:sp>
        <p:nvSpPr>
          <p:cNvPr id="101384" name="Text Box 8"/>
          <p:cNvSpPr txBox="1">
            <a:spLocks noChangeArrowheads="1"/>
          </p:cNvSpPr>
          <p:nvPr/>
        </p:nvSpPr>
        <p:spPr bwMode="auto">
          <a:xfrm>
            <a:off x="152400" y="5029200"/>
            <a:ext cx="1765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/>
              <a:t>large buttons</a:t>
            </a:r>
          </a:p>
        </p:txBody>
      </p:sp>
      <p:sp>
        <p:nvSpPr>
          <p:cNvPr id="101385" name="Text Box 9"/>
          <p:cNvSpPr txBox="1">
            <a:spLocks noChangeArrowheads="1"/>
          </p:cNvSpPr>
          <p:nvPr/>
        </p:nvSpPr>
        <p:spPr bwMode="auto">
          <a:xfrm>
            <a:off x="1851025" y="5257800"/>
            <a:ext cx="1425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/>
              <a:t>clear dials</a:t>
            </a:r>
          </a:p>
        </p:txBody>
      </p:sp>
      <p:sp>
        <p:nvSpPr>
          <p:cNvPr id="101387" name="Oval 11"/>
          <p:cNvSpPr>
            <a:spLocks noChangeArrowheads="1"/>
          </p:cNvSpPr>
          <p:nvPr/>
        </p:nvSpPr>
        <p:spPr bwMode="auto">
          <a:xfrm>
            <a:off x="381000" y="3886200"/>
            <a:ext cx="1295400" cy="609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1388" name="Oval 12"/>
          <p:cNvSpPr>
            <a:spLocks noChangeArrowheads="1"/>
          </p:cNvSpPr>
          <p:nvPr/>
        </p:nvSpPr>
        <p:spPr bwMode="auto">
          <a:xfrm>
            <a:off x="2743200" y="3886200"/>
            <a:ext cx="8382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1389" name="Line 13"/>
          <p:cNvSpPr>
            <a:spLocks noChangeShapeType="1"/>
          </p:cNvSpPr>
          <p:nvPr/>
        </p:nvSpPr>
        <p:spPr bwMode="auto">
          <a:xfrm flipH="1">
            <a:off x="838200" y="4495800"/>
            <a:ext cx="1524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1390" name="Line 14"/>
          <p:cNvSpPr>
            <a:spLocks noChangeShapeType="1"/>
          </p:cNvSpPr>
          <p:nvPr/>
        </p:nvSpPr>
        <p:spPr bwMode="auto">
          <a:xfrm flipH="1">
            <a:off x="2590800" y="4648200"/>
            <a:ext cx="3810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1391" name="Text Box 15"/>
          <p:cNvSpPr txBox="1">
            <a:spLocks noChangeArrowheads="1"/>
          </p:cNvSpPr>
          <p:nvPr/>
        </p:nvSpPr>
        <p:spPr bwMode="auto">
          <a:xfrm>
            <a:off x="1600200" y="6019800"/>
            <a:ext cx="163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/>
              <a:t>tiny buttons</a:t>
            </a:r>
          </a:p>
        </p:txBody>
      </p:sp>
      <p:sp>
        <p:nvSpPr>
          <p:cNvPr id="101392" name="Text Box 16"/>
          <p:cNvSpPr txBox="1">
            <a:spLocks noChangeArrowheads="1"/>
          </p:cNvSpPr>
          <p:nvPr/>
        </p:nvSpPr>
        <p:spPr bwMode="auto">
          <a:xfrm>
            <a:off x="4114800" y="4495800"/>
            <a:ext cx="19415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de-DE"/>
              <a:t>multi-function</a:t>
            </a:r>
            <a:br>
              <a:rPr lang="en-GB" altLang="de-DE"/>
            </a:br>
            <a:r>
              <a:rPr lang="en-GB" altLang="de-DE"/>
              <a:t>control</a:t>
            </a:r>
          </a:p>
        </p:txBody>
      </p:sp>
      <p:sp>
        <p:nvSpPr>
          <p:cNvPr id="101393" name="Text Box 17"/>
          <p:cNvSpPr txBox="1">
            <a:spLocks noChangeArrowheads="1"/>
          </p:cNvSpPr>
          <p:nvPr/>
        </p:nvSpPr>
        <p:spPr bwMode="auto">
          <a:xfrm>
            <a:off x="4446588" y="3276600"/>
            <a:ext cx="20542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de-DE"/>
              <a:t>easy-clean</a:t>
            </a:r>
          </a:p>
          <a:p>
            <a:pPr algn="ctr"/>
            <a:r>
              <a:rPr lang="en-GB" altLang="de-DE"/>
              <a:t>smooth buttons</a:t>
            </a:r>
          </a:p>
        </p:txBody>
      </p:sp>
      <p:sp>
        <p:nvSpPr>
          <p:cNvPr id="101394" name="Oval 18"/>
          <p:cNvSpPr>
            <a:spLocks noChangeArrowheads="1"/>
          </p:cNvSpPr>
          <p:nvPr/>
        </p:nvSpPr>
        <p:spPr bwMode="auto">
          <a:xfrm>
            <a:off x="5486400" y="5791200"/>
            <a:ext cx="609600" cy="609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1395" name="Line 19"/>
          <p:cNvSpPr>
            <a:spLocks noChangeShapeType="1"/>
          </p:cNvSpPr>
          <p:nvPr/>
        </p:nvSpPr>
        <p:spPr bwMode="auto">
          <a:xfrm>
            <a:off x="5410200" y="5257800"/>
            <a:ext cx="2286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1396" name="Oval 20"/>
          <p:cNvSpPr>
            <a:spLocks noChangeArrowheads="1"/>
          </p:cNvSpPr>
          <p:nvPr/>
        </p:nvSpPr>
        <p:spPr bwMode="auto">
          <a:xfrm>
            <a:off x="4114800" y="5867400"/>
            <a:ext cx="1066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1397" name="Line 21"/>
          <p:cNvSpPr>
            <a:spLocks noChangeShapeType="1"/>
          </p:cNvSpPr>
          <p:nvPr/>
        </p:nvSpPr>
        <p:spPr bwMode="auto">
          <a:xfrm flipH="1">
            <a:off x="3200400" y="6096000"/>
            <a:ext cx="9144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1398" name="Oval 22"/>
          <p:cNvSpPr>
            <a:spLocks noChangeArrowheads="1"/>
          </p:cNvSpPr>
          <p:nvPr/>
        </p:nvSpPr>
        <p:spPr bwMode="auto">
          <a:xfrm>
            <a:off x="7086600" y="4648200"/>
            <a:ext cx="838200" cy="990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1399" name="Line 23"/>
          <p:cNvSpPr>
            <a:spLocks noChangeShapeType="1"/>
          </p:cNvSpPr>
          <p:nvPr/>
        </p:nvSpPr>
        <p:spPr bwMode="auto">
          <a:xfrm>
            <a:off x="5867400" y="4038600"/>
            <a:ext cx="129540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021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Environment and bio-sensing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sensors all around us</a:t>
            </a:r>
          </a:p>
          <a:p>
            <a:pPr lvl="1"/>
            <a:r>
              <a:rPr lang="en-GB" altLang="de-DE"/>
              <a:t>car courtesy light – small switch on door</a:t>
            </a:r>
          </a:p>
          <a:p>
            <a:pPr lvl="1"/>
            <a:r>
              <a:rPr lang="en-GB" altLang="de-DE"/>
              <a:t>ultrasound detectors – security, washbasins</a:t>
            </a:r>
          </a:p>
          <a:p>
            <a:pPr lvl="1"/>
            <a:r>
              <a:rPr lang="en-GB" altLang="de-DE"/>
              <a:t>RFID security tags in shops</a:t>
            </a:r>
          </a:p>
          <a:p>
            <a:pPr lvl="1"/>
            <a:r>
              <a:rPr lang="en-GB" altLang="de-DE"/>
              <a:t>temperature, weight, location </a:t>
            </a:r>
          </a:p>
          <a:p>
            <a:endParaRPr lang="en-GB" altLang="de-DE" sz="1200"/>
          </a:p>
          <a:p>
            <a:r>
              <a:rPr lang="en-GB" altLang="de-DE"/>
              <a:t>… and even our own bodies …</a:t>
            </a:r>
          </a:p>
          <a:p>
            <a:pPr lvl="1"/>
            <a:r>
              <a:rPr lang="en-GB" altLang="de-DE"/>
              <a:t>iris scanners, body temperature, heart rate, galvanic skin response, blink rate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680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de-DE" sz="3600"/>
              <a:t>paper: printing and scanning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de-DE" sz="2800"/>
              <a:t>print technology</a:t>
            </a:r>
          </a:p>
          <a:p>
            <a:r>
              <a:rPr lang="en-GB" altLang="de-DE" sz="2800"/>
              <a:t>fonts, page description, WYSIWYG</a:t>
            </a:r>
          </a:p>
          <a:p>
            <a:r>
              <a:rPr lang="en-GB" altLang="de-DE" sz="2800"/>
              <a:t>scanning, OCR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8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Printing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/>
              <a:t>image made from small dots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allows any character set or graphic to be printed,</a:t>
            </a:r>
          </a:p>
          <a:p>
            <a:pPr>
              <a:lnSpc>
                <a:spcPct val="90000"/>
              </a:lnSpc>
            </a:pPr>
            <a:r>
              <a:rPr lang="en-GB" altLang="de-DE"/>
              <a:t>critical features: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resolution</a:t>
            </a:r>
          </a:p>
          <a:p>
            <a:pPr lvl="2">
              <a:lnSpc>
                <a:spcPct val="90000"/>
              </a:lnSpc>
            </a:pPr>
            <a:r>
              <a:rPr lang="en-GB" altLang="de-DE"/>
              <a:t>size and spacing of the dots</a:t>
            </a:r>
          </a:p>
          <a:p>
            <a:pPr lvl="2">
              <a:lnSpc>
                <a:spcPct val="90000"/>
              </a:lnSpc>
            </a:pPr>
            <a:r>
              <a:rPr lang="en-GB" altLang="de-DE"/>
              <a:t>measured in dots per inch (dpi)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speed</a:t>
            </a:r>
          </a:p>
          <a:p>
            <a:pPr lvl="2">
              <a:lnSpc>
                <a:spcPct val="90000"/>
              </a:lnSpc>
            </a:pPr>
            <a:r>
              <a:rPr lang="en-GB" altLang="de-DE"/>
              <a:t>usually measured in pages per minute</a:t>
            </a:r>
          </a:p>
          <a:p>
            <a:pPr lvl="1">
              <a:lnSpc>
                <a:spcPct val="90000"/>
              </a:lnSpc>
            </a:pPr>
            <a:r>
              <a:rPr lang="en-GB" altLang="de-DE"/>
              <a:t>cost!!</a:t>
            </a:r>
          </a:p>
        </p:txBody>
      </p:sp>
      <p:grpSp>
        <p:nvGrpSpPr>
          <p:cNvPr id="103467" name="Group 43"/>
          <p:cNvGrpSpPr>
            <a:grpSpLocks/>
          </p:cNvGrpSpPr>
          <p:nvPr/>
        </p:nvGrpSpPr>
        <p:grpSpPr bwMode="auto">
          <a:xfrm>
            <a:off x="4495800" y="533400"/>
            <a:ext cx="3276600" cy="1295400"/>
            <a:chOff x="2400" y="336"/>
            <a:chExt cx="2064" cy="816"/>
          </a:xfrm>
        </p:grpSpPr>
        <p:sp>
          <p:nvSpPr>
            <p:cNvPr id="103428" name="Oval 4"/>
            <p:cNvSpPr>
              <a:spLocks noChangeArrowheads="1"/>
            </p:cNvSpPr>
            <p:nvPr/>
          </p:nvSpPr>
          <p:spPr bwMode="auto">
            <a:xfrm>
              <a:off x="4320" y="52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29" name="Oval 5"/>
            <p:cNvSpPr>
              <a:spLocks noChangeArrowheads="1"/>
            </p:cNvSpPr>
            <p:nvPr/>
          </p:nvSpPr>
          <p:spPr bwMode="auto">
            <a:xfrm>
              <a:off x="4224" y="43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0" name="Oval 6"/>
            <p:cNvSpPr>
              <a:spLocks noChangeArrowheads="1"/>
            </p:cNvSpPr>
            <p:nvPr/>
          </p:nvSpPr>
          <p:spPr bwMode="auto">
            <a:xfrm>
              <a:off x="4080" y="43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1" name="Oval 7"/>
            <p:cNvSpPr>
              <a:spLocks noChangeArrowheads="1"/>
            </p:cNvSpPr>
            <p:nvPr/>
          </p:nvSpPr>
          <p:spPr bwMode="auto">
            <a:xfrm>
              <a:off x="3984" y="52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2" name="Oval 8"/>
            <p:cNvSpPr>
              <a:spLocks noChangeArrowheads="1"/>
            </p:cNvSpPr>
            <p:nvPr/>
          </p:nvSpPr>
          <p:spPr bwMode="auto">
            <a:xfrm>
              <a:off x="4032" y="67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3" name="Oval 9"/>
            <p:cNvSpPr>
              <a:spLocks noChangeArrowheads="1"/>
            </p:cNvSpPr>
            <p:nvPr/>
          </p:nvSpPr>
          <p:spPr bwMode="auto">
            <a:xfrm>
              <a:off x="4176" y="720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4" name="Oval 10"/>
            <p:cNvSpPr>
              <a:spLocks noChangeArrowheads="1"/>
            </p:cNvSpPr>
            <p:nvPr/>
          </p:nvSpPr>
          <p:spPr bwMode="auto">
            <a:xfrm>
              <a:off x="4320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5" name="Oval 11"/>
            <p:cNvSpPr>
              <a:spLocks noChangeArrowheads="1"/>
            </p:cNvSpPr>
            <p:nvPr/>
          </p:nvSpPr>
          <p:spPr bwMode="auto">
            <a:xfrm>
              <a:off x="4320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6" name="Oval 12"/>
            <p:cNvSpPr>
              <a:spLocks noChangeArrowheads="1"/>
            </p:cNvSpPr>
            <p:nvPr/>
          </p:nvSpPr>
          <p:spPr bwMode="auto">
            <a:xfrm>
              <a:off x="4224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7" name="Oval 13"/>
            <p:cNvSpPr>
              <a:spLocks noChangeArrowheads="1"/>
            </p:cNvSpPr>
            <p:nvPr/>
          </p:nvSpPr>
          <p:spPr bwMode="auto">
            <a:xfrm>
              <a:off x="4080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8" name="Oval 14"/>
            <p:cNvSpPr>
              <a:spLocks noChangeArrowheads="1"/>
            </p:cNvSpPr>
            <p:nvPr/>
          </p:nvSpPr>
          <p:spPr bwMode="auto">
            <a:xfrm>
              <a:off x="3984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39" name="Oval 15"/>
            <p:cNvSpPr>
              <a:spLocks noChangeArrowheads="1"/>
            </p:cNvSpPr>
            <p:nvPr/>
          </p:nvSpPr>
          <p:spPr bwMode="auto">
            <a:xfrm>
              <a:off x="3696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0" name="Oval 16"/>
            <p:cNvSpPr>
              <a:spLocks noChangeArrowheads="1"/>
            </p:cNvSpPr>
            <p:nvPr/>
          </p:nvSpPr>
          <p:spPr bwMode="auto">
            <a:xfrm>
              <a:off x="3648" y="864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1" name="Oval 17"/>
            <p:cNvSpPr>
              <a:spLocks noChangeArrowheads="1"/>
            </p:cNvSpPr>
            <p:nvPr/>
          </p:nvSpPr>
          <p:spPr bwMode="auto">
            <a:xfrm>
              <a:off x="3648" y="720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2" name="Oval 18"/>
            <p:cNvSpPr>
              <a:spLocks noChangeArrowheads="1"/>
            </p:cNvSpPr>
            <p:nvPr/>
          </p:nvSpPr>
          <p:spPr bwMode="auto">
            <a:xfrm>
              <a:off x="3648" y="576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3" name="Oval 19"/>
            <p:cNvSpPr>
              <a:spLocks noChangeArrowheads="1"/>
            </p:cNvSpPr>
            <p:nvPr/>
          </p:nvSpPr>
          <p:spPr bwMode="auto">
            <a:xfrm>
              <a:off x="3648" y="43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4" name="Oval 20"/>
            <p:cNvSpPr>
              <a:spLocks noChangeArrowheads="1"/>
            </p:cNvSpPr>
            <p:nvPr/>
          </p:nvSpPr>
          <p:spPr bwMode="auto">
            <a:xfrm>
              <a:off x="3504" y="576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5" name="Oval 21"/>
            <p:cNvSpPr>
              <a:spLocks noChangeArrowheads="1"/>
            </p:cNvSpPr>
            <p:nvPr/>
          </p:nvSpPr>
          <p:spPr bwMode="auto">
            <a:xfrm>
              <a:off x="3792" y="576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6" name="Oval 22"/>
            <p:cNvSpPr>
              <a:spLocks noChangeArrowheads="1"/>
            </p:cNvSpPr>
            <p:nvPr/>
          </p:nvSpPr>
          <p:spPr bwMode="auto">
            <a:xfrm>
              <a:off x="3072" y="52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7" name="Oval 23"/>
            <p:cNvSpPr>
              <a:spLocks noChangeArrowheads="1"/>
            </p:cNvSpPr>
            <p:nvPr/>
          </p:nvSpPr>
          <p:spPr bwMode="auto">
            <a:xfrm>
              <a:off x="3216" y="52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8" name="Oval 24"/>
            <p:cNvSpPr>
              <a:spLocks noChangeArrowheads="1"/>
            </p:cNvSpPr>
            <p:nvPr/>
          </p:nvSpPr>
          <p:spPr bwMode="auto">
            <a:xfrm>
              <a:off x="3312" y="624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49" name="Oval 25"/>
            <p:cNvSpPr>
              <a:spLocks noChangeArrowheads="1"/>
            </p:cNvSpPr>
            <p:nvPr/>
          </p:nvSpPr>
          <p:spPr bwMode="auto">
            <a:xfrm>
              <a:off x="3312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0" name="Oval 26"/>
            <p:cNvSpPr>
              <a:spLocks noChangeArrowheads="1"/>
            </p:cNvSpPr>
            <p:nvPr/>
          </p:nvSpPr>
          <p:spPr bwMode="auto">
            <a:xfrm>
              <a:off x="3312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1" name="Oval 27"/>
            <p:cNvSpPr>
              <a:spLocks noChangeArrowheads="1"/>
            </p:cNvSpPr>
            <p:nvPr/>
          </p:nvSpPr>
          <p:spPr bwMode="auto">
            <a:xfrm>
              <a:off x="3216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2" name="Oval 28"/>
            <p:cNvSpPr>
              <a:spLocks noChangeArrowheads="1"/>
            </p:cNvSpPr>
            <p:nvPr/>
          </p:nvSpPr>
          <p:spPr bwMode="auto">
            <a:xfrm>
              <a:off x="3072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3" name="Oval 29"/>
            <p:cNvSpPr>
              <a:spLocks noChangeArrowheads="1"/>
            </p:cNvSpPr>
            <p:nvPr/>
          </p:nvSpPr>
          <p:spPr bwMode="auto">
            <a:xfrm>
              <a:off x="2976" y="624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4" name="Oval 30"/>
            <p:cNvSpPr>
              <a:spLocks noChangeArrowheads="1"/>
            </p:cNvSpPr>
            <p:nvPr/>
          </p:nvSpPr>
          <p:spPr bwMode="auto">
            <a:xfrm>
              <a:off x="2976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5" name="Oval 31"/>
            <p:cNvSpPr>
              <a:spLocks noChangeArrowheads="1"/>
            </p:cNvSpPr>
            <p:nvPr/>
          </p:nvSpPr>
          <p:spPr bwMode="auto">
            <a:xfrm>
              <a:off x="2976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6" name="Oval 32"/>
            <p:cNvSpPr>
              <a:spLocks noChangeArrowheads="1"/>
            </p:cNvSpPr>
            <p:nvPr/>
          </p:nvSpPr>
          <p:spPr bwMode="auto">
            <a:xfrm>
              <a:off x="2496" y="67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7" name="Oval 33"/>
            <p:cNvSpPr>
              <a:spLocks noChangeArrowheads="1"/>
            </p:cNvSpPr>
            <p:nvPr/>
          </p:nvSpPr>
          <p:spPr bwMode="auto">
            <a:xfrm>
              <a:off x="2736" y="480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8" name="Oval 34"/>
            <p:cNvSpPr>
              <a:spLocks noChangeArrowheads="1"/>
            </p:cNvSpPr>
            <p:nvPr/>
          </p:nvSpPr>
          <p:spPr bwMode="auto">
            <a:xfrm>
              <a:off x="2736" y="624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59" name="Oval 35"/>
            <p:cNvSpPr>
              <a:spLocks noChangeArrowheads="1"/>
            </p:cNvSpPr>
            <p:nvPr/>
          </p:nvSpPr>
          <p:spPr bwMode="auto">
            <a:xfrm>
              <a:off x="2736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60" name="Oval 3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61" name="Oval 37"/>
            <p:cNvSpPr>
              <a:spLocks noChangeArrowheads="1"/>
            </p:cNvSpPr>
            <p:nvPr/>
          </p:nvSpPr>
          <p:spPr bwMode="auto">
            <a:xfrm>
              <a:off x="2640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62" name="Oval 38"/>
            <p:cNvSpPr>
              <a:spLocks noChangeArrowheads="1"/>
            </p:cNvSpPr>
            <p:nvPr/>
          </p:nvSpPr>
          <p:spPr bwMode="auto">
            <a:xfrm>
              <a:off x="2496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63" name="Oval 39"/>
            <p:cNvSpPr>
              <a:spLocks noChangeArrowheads="1"/>
            </p:cNvSpPr>
            <p:nvPr/>
          </p:nvSpPr>
          <p:spPr bwMode="auto">
            <a:xfrm>
              <a:off x="2640" y="67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64" name="Oval 40"/>
            <p:cNvSpPr>
              <a:spLocks noChangeArrowheads="1"/>
            </p:cNvSpPr>
            <p:nvPr/>
          </p:nvSpPr>
          <p:spPr bwMode="auto">
            <a:xfrm>
              <a:off x="2400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65" name="Oval 41"/>
            <p:cNvSpPr>
              <a:spLocks noChangeArrowheads="1"/>
            </p:cNvSpPr>
            <p:nvPr/>
          </p:nvSpPr>
          <p:spPr bwMode="auto">
            <a:xfrm>
              <a:off x="2400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3466" name="Oval 42"/>
            <p:cNvSpPr>
              <a:spLocks noChangeArrowheads="1"/>
            </p:cNvSpPr>
            <p:nvPr/>
          </p:nvSpPr>
          <p:spPr bwMode="auto">
            <a:xfrm>
              <a:off x="2736" y="336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pic>
        <p:nvPicPr>
          <p:cNvPr id="44" name="Grafik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45" name="Grafik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02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Types of dot-based printers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000"/>
              <a:t>dot-matrix printers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use inked ribbon (like a typewriter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line of pins that can strike the ribbon, dotting the paper.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typical resolution 80-120 dpi</a:t>
            </a:r>
          </a:p>
          <a:p>
            <a:pPr>
              <a:lnSpc>
                <a:spcPct val="90000"/>
              </a:lnSpc>
            </a:pPr>
            <a:r>
              <a:rPr lang="en-GB" altLang="de-DE" sz="2000"/>
              <a:t>ink-jet and bubble-jet printers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tiny blobs of ink sent from print head to paper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typically 300 dpi or better .</a:t>
            </a:r>
          </a:p>
          <a:p>
            <a:pPr>
              <a:lnSpc>
                <a:spcPct val="90000"/>
              </a:lnSpc>
            </a:pPr>
            <a:r>
              <a:rPr lang="en-GB" altLang="de-DE" sz="2000"/>
              <a:t>laser printer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like photocopier: dots of electrostatic charge deposited on drum, which picks up toner (black powder form of ink) rolled onto paper which is then fixed with heat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typically 600 dpi or better.</a:t>
            </a:r>
          </a:p>
          <a:p>
            <a:pPr>
              <a:lnSpc>
                <a:spcPct val="90000"/>
              </a:lnSpc>
            </a:pPr>
            <a:endParaRPr lang="en-GB" altLang="de-DE" sz="2000"/>
          </a:p>
        </p:txBody>
      </p: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74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Printing in the workplace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shop tills</a:t>
            </a:r>
          </a:p>
          <a:p>
            <a:pPr lvl="1"/>
            <a:r>
              <a:rPr lang="en-GB" altLang="de-DE" sz="2000"/>
              <a:t>dot matrix</a:t>
            </a:r>
          </a:p>
          <a:p>
            <a:pPr lvl="1"/>
            <a:r>
              <a:rPr lang="en-GB" altLang="de-DE" sz="2000"/>
              <a:t>same print head used for several paper rolls</a:t>
            </a:r>
          </a:p>
          <a:p>
            <a:pPr lvl="1"/>
            <a:r>
              <a:rPr lang="en-GB" altLang="de-DE" sz="2000"/>
              <a:t>may also print cheques</a:t>
            </a:r>
          </a:p>
          <a:p>
            <a:endParaRPr lang="en-GB" altLang="de-DE" sz="1800"/>
          </a:p>
          <a:p>
            <a:r>
              <a:rPr lang="en-GB" altLang="de-DE" sz="2400"/>
              <a:t>thermal printers</a:t>
            </a:r>
          </a:p>
          <a:p>
            <a:pPr lvl="1"/>
            <a:r>
              <a:rPr lang="en-GB" altLang="de-DE" sz="2000"/>
              <a:t>special heat-sensitive paper</a:t>
            </a:r>
          </a:p>
          <a:p>
            <a:pPr lvl="1"/>
            <a:r>
              <a:rPr lang="en-GB" altLang="de-DE" sz="2000"/>
              <a:t>paper heated by pins makes a dot</a:t>
            </a:r>
          </a:p>
          <a:p>
            <a:pPr lvl="1"/>
            <a:r>
              <a:rPr lang="en-GB" altLang="de-DE" sz="2000"/>
              <a:t>poor quality, but simple &amp; low maintenance</a:t>
            </a:r>
          </a:p>
          <a:p>
            <a:pPr lvl="1"/>
            <a:r>
              <a:rPr lang="en-GB" altLang="de-DE" sz="2000"/>
              <a:t>used in some fax machines</a:t>
            </a:r>
          </a:p>
        </p:txBody>
      </p:sp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437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Fonts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>
              <a:lnSpc>
                <a:spcPct val="90000"/>
              </a:lnSpc>
            </a:pPr>
            <a:r>
              <a:rPr lang="en-GB" altLang="de-DE" sz="2000"/>
              <a:t>Font – the particular style of text</a:t>
            </a:r>
          </a:p>
          <a:p>
            <a:pPr marL="292100" indent="-292100">
              <a:lnSpc>
                <a:spcPct val="90000"/>
              </a:lnSpc>
              <a:buFontTx/>
              <a:buChar char=" "/>
            </a:pPr>
            <a:endParaRPr lang="en-GB" altLang="de-DE" sz="1200"/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de-DE" sz="1800">
                <a:latin typeface="Courier" charset="0"/>
                <a:cs typeface="Times New Roman" panose="02020603050405020304" pitchFamily="18" charset="0"/>
              </a:rPr>
              <a:t>Courier font</a:t>
            </a:r>
            <a:endParaRPr lang="en-US" altLang="de-DE" sz="1200">
              <a:latin typeface="Palatino" charset="0"/>
              <a:cs typeface="Times New Roman" panose="02020603050405020304" pitchFamily="18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de-DE" sz="1800">
                <a:latin typeface="Helvetica" panose="020B0604020202020204" pitchFamily="34" charset="0"/>
                <a:cs typeface="Helvetica" panose="020B0604020202020204" pitchFamily="34" charset="0"/>
              </a:rPr>
              <a:t>Helvetica font</a:t>
            </a:r>
            <a:endParaRPr lang="en-US" altLang="de-DE" sz="1200">
              <a:latin typeface="Palatino" charset="0"/>
              <a:cs typeface="Times New Roman" panose="02020603050405020304" pitchFamily="18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de-DE" sz="1800">
                <a:latin typeface="Palatino" charset="0"/>
                <a:cs typeface="Times New Roman" panose="02020603050405020304" pitchFamily="18" charset="0"/>
              </a:rPr>
              <a:t>Palatino font</a:t>
            </a:r>
            <a:endParaRPr lang="en-US" altLang="de-DE" sz="1200">
              <a:latin typeface="Palatino" charset="0"/>
              <a:cs typeface="Times New Roman" panose="02020603050405020304" pitchFamily="18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de-DE" sz="1800">
                <a:latin typeface="Times New Roman" panose="02020603050405020304" pitchFamily="18" charset="0"/>
                <a:cs typeface="Times" panose="02020603050405020304" pitchFamily="18" charset="0"/>
              </a:rPr>
              <a:t>Times Roman font</a:t>
            </a:r>
            <a:endParaRPr lang="en-US" altLang="de-DE" sz="1200">
              <a:latin typeface="Palatino" charset="0"/>
              <a:cs typeface="Times New Roman" panose="02020603050405020304" pitchFamily="18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altLang="de-DE" sz="1800">
                <a:latin typeface="Symbol" panose="05050102010706020507" pitchFamily="18" charset="2"/>
                <a:cs typeface="Times New Roman" panose="02020603050405020304" pitchFamily="18" charset="0"/>
              </a:rPr>
              <a:t>§´µº¿Â Ä¿~ </a:t>
            </a:r>
            <a:r>
              <a:rPr lang="en-US" altLang="de-DE" sz="1800">
                <a:latin typeface="Palatino" charset="0"/>
                <a:cs typeface="Helvetica" panose="020B0604020202020204" pitchFamily="34" charset="0"/>
              </a:rPr>
              <a:t> (special symbol)</a:t>
            </a:r>
            <a:endParaRPr lang="en-GB" altLang="de-DE" sz="1800">
              <a:latin typeface="Palatino" charset="0"/>
              <a:cs typeface="Helvetica" panose="020B0604020202020204" pitchFamily="34" charset="0"/>
            </a:endParaRPr>
          </a:p>
          <a:p>
            <a:pPr marL="292100" indent="-292100">
              <a:lnSpc>
                <a:spcPct val="90000"/>
              </a:lnSpc>
              <a:buFontTx/>
              <a:buChar char=" "/>
            </a:pPr>
            <a:endParaRPr lang="en-GB" altLang="de-DE" sz="1200"/>
          </a:p>
          <a:p>
            <a:pPr marL="292100" indent="-292100">
              <a:lnSpc>
                <a:spcPct val="90000"/>
              </a:lnSpc>
            </a:pPr>
            <a:r>
              <a:rPr lang="en-GB" altLang="de-DE" sz="1800"/>
              <a:t>Size of a font measured in points (1 pt about 1/72”)</a:t>
            </a:r>
            <a:br>
              <a:rPr lang="en-GB" altLang="de-DE" sz="1800"/>
            </a:br>
            <a:r>
              <a:rPr lang="en-GB" altLang="de-DE" sz="1800"/>
              <a:t>(vaguely) related to its height</a:t>
            </a:r>
          </a:p>
          <a:p>
            <a:pPr marL="292100" indent="-292100">
              <a:lnSpc>
                <a:spcPct val="90000"/>
              </a:lnSpc>
              <a:buFontTx/>
              <a:buChar char=" "/>
            </a:pPr>
            <a:endParaRPr lang="en-GB" altLang="de-DE" sz="800"/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de-DE" sz="1000">
                <a:latin typeface="Helvetica" panose="020B0604020202020204" pitchFamily="34" charset="0"/>
                <a:cs typeface="Helvetica" panose="020B0604020202020204" pitchFamily="34" charset="0"/>
              </a:rPr>
              <a:t>This is ten point Helvetica</a:t>
            </a:r>
            <a:endParaRPr lang="en-US" altLang="de-DE" sz="1200">
              <a:latin typeface="Helvetica" panose="020B0604020202020204" pitchFamily="34" charset="0"/>
              <a:cs typeface="Times New Roman" panose="02020603050405020304" pitchFamily="18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de-DE" sz="1200">
                <a:latin typeface="Helvetica" panose="020B0604020202020204" pitchFamily="34" charset="0"/>
                <a:cs typeface="Helvetica" panose="020B0604020202020204" pitchFamily="34" charset="0"/>
              </a:rPr>
              <a:t>This is twelve point</a:t>
            </a:r>
            <a:endParaRPr lang="en-US" altLang="de-DE" sz="1200">
              <a:latin typeface="Helvetica" panose="020B0604020202020204" pitchFamily="34" charset="0"/>
              <a:cs typeface="Times New Roman" panose="02020603050405020304" pitchFamily="18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de-DE" sz="1400">
                <a:latin typeface="Helvetica" panose="020B0604020202020204" pitchFamily="34" charset="0"/>
                <a:cs typeface="Helvetica" panose="020B0604020202020204" pitchFamily="34" charset="0"/>
              </a:rPr>
              <a:t>This is fourteen point</a:t>
            </a:r>
            <a:endParaRPr lang="en-US" altLang="de-DE" sz="1200">
              <a:latin typeface="Helvetica" panose="020B0604020202020204" pitchFamily="34" charset="0"/>
              <a:cs typeface="Times New Roman" panose="02020603050405020304" pitchFamily="18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de-DE" sz="1800">
                <a:latin typeface="Helvetica" panose="020B0604020202020204" pitchFamily="34" charset="0"/>
                <a:cs typeface="Helvetica" panose="020B0604020202020204" pitchFamily="34" charset="0"/>
              </a:rPr>
              <a:t>This is eighteen point</a:t>
            </a:r>
            <a:endParaRPr lang="en-US" altLang="de-DE" sz="1200">
              <a:latin typeface="Helvetica" panose="020B0604020202020204" pitchFamily="34" charset="0"/>
              <a:cs typeface="Times New Roman" panose="02020603050405020304" pitchFamily="18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de-DE" sz="2400">
                <a:latin typeface="Helvetica" panose="020B0604020202020204" pitchFamily="34" charset="0"/>
                <a:cs typeface="Helvetica" panose="020B0604020202020204" pitchFamily="34" charset="0"/>
              </a:rPr>
              <a:t>and this is twenty-four point</a:t>
            </a:r>
            <a:endParaRPr lang="en-GB" altLang="de-DE" sz="2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631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Fonts (</a:t>
            </a:r>
            <a:r>
              <a:rPr lang="en-GB" altLang="de-DE" dirty="0" smtClean="0"/>
              <a:t>cont.)</a:t>
            </a:r>
            <a:endParaRPr lang="en-GB" altLang="de-DE" dirty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de-DE" sz="2400"/>
              <a:t>Pitch</a:t>
            </a:r>
          </a:p>
          <a:p>
            <a:pPr lvl="1"/>
            <a:r>
              <a:rPr lang="en-GB" altLang="de-DE" sz="2000"/>
              <a:t>fixed-pitch – every character has the same width</a:t>
            </a:r>
          </a:p>
          <a:p>
            <a:pPr lvl="2">
              <a:buFontTx/>
              <a:buChar char=" "/>
            </a:pPr>
            <a:r>
              <a:rPr lang="en-GB" altLang="de-DE" sz="1800"/>
              <a:t>e.g. </a:t>
            </a:r>
            <a:r>
              <a:rPr lang="en-GB" altLang="de-DE" sz="1800">
                <a:latin typeface="Courier" charset="0"/>
              </a:rPr>
              <a:t>Courier</a:t>
            </a:r>
            <a:endParaRPr lang="en-GB" altLang="de-DE" sz="1800"/>
          </a:p>
          <a:p>
            <a:pPr lvl="1"/>
            <a:r>
              <a:rPr lang="en-GB" altLang="de-DE" sz="2000"/>
              <a:t>variable-pitched  – some characters wider</a:t>
            </a:r>
          </a:p>
          <a:p>
            <a:pPr lvl="2">
              <a:buFontTx/>
              <a:buChar char=" "/>
            </a:pPr>
            <a:r>
              <a:rPr lang="en-GB" altLang="de-DE" sz="1800"/>
              <a:t>e.g. </a:t>
            </a:r>
            <a:r>
              <a:rPr lang="en-GB" altLang="de-DE" sz="1800">
                <a:latin typeface="Times New Roman" panose="02020603050405020304" pitchFamily="18" charset="0"/>
              </a:rPr>
              <a:t>Times Roman</a:t>
            </a:r>
            <a:r>
              <a:rPr lang="en-GB" altLang="de-DE" sz="1800"/>
              <a:t> </a:t>
            </a:r>
            <a:r>
              <a:rPr lang="en-GB" altLang="de-DE" sz="1600"/>
              <a:t>– compare the ‘i’ and the “m”</a:t>
            </a:r>
            <a:endParaRPr lang="en-GB" altLang="de-DE" sz="1800"/>
          </a:p>
          <a:p>
            <a:pPr>
              <a:buFontTx/>
              <a:buNone/>
            </a:pPr>
            <a:r>
              <a:rPr lang="en-GB" altLang="de-DE" sz="2400"/>
              <a:t>Serif or Sans-serif</a:t>
            </a:r>
          </a:p>
          <a:p>
            <a:pPr lvl="1"/>
            <a:r>
              <a:rPr lang="en-GB" altLang="de-DE" sz="2000"/>
              <a:t>sans-serif – square-ended strokes</a:t>
            </a:r>
          </a:p>
          <a:p>
            <a:pPr lvl="2">
              <a:buFontTx/>
              <a:buChar char=" "/>
            </a:pPr>
            <a:r>
              <a:rPr lang="en-GB" altLang="de-DE" sz="1800"/>
              <a:t>e.g. </a:t>
            </a:r>
            <a:r>
              <a:rPr lang="en-GB" altLang="de-DE" sz="1800">
                <a:latin typeface="Helvetica" panose="020B0604020202020204" pitchFamily="34" charset="0"/>
              </a:rPr>
              <a:t>Helvetica</a:t>
            </a:r>
            <a:endParaRPr lang="en-GB" altLang="de-DE" sz="1800"/>
          </a:p>
          <a:p>
            <a:pPr lvl="1"/>
            <a:r>
              <a:rPr lang="en-GB" altLang="de-DE" sz="2000"/>
              <a:t>serif  –  with splayed ends (such as)</a:t>
            </a:r>
          </a:p>
          <a:p>
            <a:pPr lvl="2">
              <a:buFontTx/>
              <a:buChar char=" "/>
            </a:pPr>
            <a:r>
              <a:rPr lang="en-GB" altLang="de-DE" sz="1800"/>
              <a:t>e.g. </a:t>
            </a:r>
            <a:r>
              <a:rPr lang="en-GB" altLang="de-DE" sz="1800">
                <a:latin typeface="Times New Roman" panose="02020603050405020304" pitchFamily="18" charset="0"/>
              </a:rPr>
              <a:t>Times Roman</a:t>
            </a:r>
            <a:r>
              <a:rPr lang="en-GB" altLang="de-DE" sz="1800"/>
              <a:t> or </a:t>
            </a:r>
            <a:r>
              <a:rPr lang="en-GB" altLang="de-DE" sz="1800">
                <a:latin typeface="Palatino" charset="0"/>
              </a:rPr>
              <a:t>Palatino</a:t>
            </a:r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486400"/>
            <a:ext cx="508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191000"/>
            <a:ext cx="5207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6" name="Oval 6"/>
          <p:cNvSpPr>
            <a:spLocks noChangeArrowheads="1"/>
          </p:cNvSpPr>
          <p:nvPr/>
        </p:nvSpPr>
        <p:spPr bwMode="auto">
          <a:xfrm>
            <a:off x="7086600" y="4648200"/>
            <a:ext cx="304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27" name="Oval 7"/>
          <p:cNvSpPr>
            <a:spLocks noChangeArrowheads="1"/>
          </p:cNvSpPr>
          <p:nvPr/>
        </p:nvSpPr>
        <p:spPr bwMode="auto">
          <a:xfrm>
            <a:off x="7086600" y="5334000"/>
            <a:ext cx="304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2559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Readability of text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lowercase</a:t>
            </a:r>
          </a:p>
          <a:p>
            <a:pPr lvl="1"/>
            <a:r>
              <a:rPr lang="en-GB" altLang="de-DE"/>
              <a:t>easy to read shape of words</a:t>
            </a:r>
          </a:p>
          <a:p>
            <a:r>
              <a:rPr lang="en-GB" altLang="de-DE"/>
              <a:t>UPPERCASE</a:t>
            </a:r>
          </a:p>
          <a:p>
            <a:pPr lvl="1"/>
            <a:r>
              <a:rPr lang="en-GB" altLang="de-DE"/>
              <a:t>better for individual letters and non-words</a:t>
            </a:r>
            <a:br>
              <a:rPr lang="en-GB" altLang="de-DE"/>
            </a:br>
            <a:r>
              <a:rPr lang="en-GB" altLang="de-DE"/>
              <a:t>	</a:t>
            </a:r>
            <a:r>
              <a:rPr lang="en-GB" altLang="de-DE" sz="2000"/>
              <a:t>e.g. flight numbers: BA793 vs. ba793</a:t>
            </a:r>
            <a:endParaRPr lang="en-GB" altLang="de-DE"/>
          </a:p>
          <a:p>
            <a:pPr lvl="1"/>
            <a:endParaRPr lang="en-GB" altLang="de-DE" sz="1200"/>
          </a:p>
          <a:p>
            <a:r>
              <a:rPr lang="en-GB" altLang="de-DE"/>
              <a:t>serif fonts</a:t>
            </a:r>
          </a:p>
          <a:p>
            <a:pPr lvl="1"/>
            <a:r>
              <a:rPr lang="en-GB" altLang="de-DE" sz="2800">
                <a:latin typeface="Times" panose="02020603050405020304" pitchFamily="18" charset="0"/>
              </a:rPr>
              <a:t>helps your eye on long lines of printed text</a:t>
            </a:r>
            <a:endParaRPr lang="en-GB" altLang="de-DE"/>
          </a:p>
          <a:p>
            <a:pPr lvl="1"/>
            <a:r>
              <a:rPr lang="en-GB" altLang="de-DE"/>
              <a:t>but sans serif often better on screen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377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Page Description Languages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000"/>
              <a:t>Pages very complex</a:t>
            </a:r>
          </a:p>
          <a:p>
            <a:pPr lvl="1"/>
            <a:r>
              <a:rPr lang="en-GB" altLang="de-DE" sz="1800"/>
              <a:t>different fonts, bitmaps, lines, digitised photos, etc. </a:t>
            </a:r>
          </a:p>
          <a:p>
            <a:endParaRPr lang="en-GB" altLang="de-DE" sz="1200"/>
          </a:p>
          <a:p>
            <a:r>
              <a:rPr lang="en-GB" altLang="de-DE" sz="2000"/>
              <a:t>Can convert it all into a bitmap and send to the printer</a:t>
            </a:r>
            <a:br>
              <a:rPr lang="en-GB" altLang="de-DE" sz="2000"/>
            </a:br>
            <a:r>
              <a:rPr lang="en-GB" altLang="de-DE" sz="2000"/>
              <a:t>	… but often huge !</a:t>
            </a:r>
          </a:p>
          <a:p>
            <a:endParaRPr lang="en-GB" altLang="de-DE" sz="1200"/>
          </a:p>
          <a:p>
            <a:r>
              <a:rPr lang="en-GB" altLang="de-DE" sz="2000"/>
              <a:t>Alternatively Use a page description language</a:t>
            </a:r>
          </a:p>
          <a:p>
            <a:pPr lvl="1"/>
            <a:r>
              <a:rPr lang="en-GB" altLang="de-DE" sz="1800"/>
              <a:t>sends a </a:t>
            </a:r>
            <a:r>
              <a:rPr lang="en-GB" altLang="de-DE" sz="1800" i="1"/>
              <a:t>description</a:t>
            </a:r>
            <a:r>
              <a:rPr lang="en-GB" altLang="de-DE" sz="1800"/>
              <a:t> of the page can be sent,</a:t>
            </a:r>
          </a:p>
          <a:p>
            <a:pPr lvl="1"/>
            <a:r>
              <a:rPr lang="en-GB" altLang="de-DE" sz="1800"/>
              <a:t>instructions for curves, lines, text in different styles, etc.</a:t>
            </a:r>
          </a:p>
          <a:p>
            <a:pPr lvl="1"/>
            <a:r>
              <a:rPr lang="en-GB" altLang="de-DE" sz="1800"/>
              <a:t>like a programming language for printing! </a:t>
            </a:r>
          </a:p>
          <a:p>
            <a:endParaRPr lang="en-GB" altLang="de-DE" sz="1200"/>
          </a:p>
          <a:p>
            <a:r>
              <a:rPr lang="en-GB" altLang="de-DE" sz="2000"/>
              <a:t>PostScript is the most common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919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Screen and page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WYSIWYG</a:t>
            </a:r>
          </a:p>
          <a:p>
            <a:pPr lvl="1"/>
            <a:r>
              <a:rPr lang="en-GB" altLang="de-DE" sz="2000"/>
              <a:t>what you see is what you get</a:t>
            </a:r>
          </a:p>
          <a:p>
            <a:pPr lvl="1"/>
            <a:r>
              <a:rPr lang="en-GB" altLang="de-DE" sz="2000"/>
              <a:t>aim of word processing, etc. </a:t>
            </a:r>
          </a:p>
          <a:p>
            <a:r>
              <a:rPr lang="en-GB" altLang="de-DE" sz="2400"/>
              <a:t>but …</a:t>
            </a:r>
          </a:p>
          <a:p>
            <a:pPr lvl="1"/>
            <a:r>
              <a:rPr lang="en-GB" altLang="de-DE" sz="2000"/>
              <a:t>screen: 72 dpi, landscape image</a:t>
            </a:r>
          </a:p>
          <a:p>
            <a:pPr lvl="1"/>
            <a:r>
              <a:rPr lang="en-GB" altLang="de-DE" sz="2000"/>
              <a:t>print: 600+ dpi, portrait</a:t>
            </a:r>
          </a:p>
          <a:p>
            <a:r>
              <a:rPr lang="en-GB" altLang="de-DE" sz="2400"/>
              <a:t>can try to make them similar</a:t>
            </a:r>
            <a:br>
              <a:rPr lang="en-GB" altLang="de-DE" sz="2400"/>
            </a:br>
            <a:r>
              <a:rPr lang="en-GB" altLang="de-DE" sz="2400"/>
              <a:t>	but never quite the same</a:t>
            </a:r>
          </a:p>
          <a:p>
            <a:r>
              <a:rPr lang="en-GB" altLang="de-DE" sz="2400"/>
              <a:t>so … need different designs, graphics etc, for screen and print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630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Scanners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000"/>
              <a:t>Take paper and convert it into a bitmap</a:t>
            </a:r>
          </a:p>
          <a:p>
            <a:endParaRPr lang="en-GB" altLang="de-DE" sz="1000"/>
          </a:p>
          <a:p>
            <a:r>
              <a:rPr lang="en-GB" altLang="de-DE" sz="2000"/>
              <a:t>Two sorts of scanner</a:t>
            </a:r>
          </a:p>
          <a:p>
            <a:pPr lvl="1"/>
            <a:r>
              <a:rPr lang="en-GB" altLang="de-DE" sz="1800"/>
              <a:t>flat-bed: paper placed on a glass plate, whole page converted into bitmap</a:t>
            </a:r>
          </a:p>
          <a:p>
            <a:pPr lvl="1"/>
            <a:r>
              <a:rPr lang="en-GB" altLang="de-DE" sz="1800"/>
              <a:t>hand-held: scanner passed over paper, digitising strip typically 3-4” wide</a:t>
            </a:r>
          </a:p>
          <a:p>
            <a:endParaRPr lang="en-GB" altLang="de-DE" sz="1000"/>
          </a:p>
          <a:p>
            <a:r>
              <a:rPr lang="en-GB" altLang="de-DE" sz="2000"/>
              <a:t>Shines light at paper and note intensity of reflection</a:t>
            </a:r>
          </a:p>
          <a:p>
            <a:pPr lvl="1"/>
            <a:r>
              <a:rPr lang="en-GB" altLang="de-DE" sz="1800"/>
              <a:t>colour or greyscale</a:t>
            </a:r>
          </a:p>
          <a:p>
            <a:endParaRPr lang="en-GB" altLang="de-DE" sz="1000"/>
          </a:p>
          <a:p>
            <a:r>
              <a:rPr lang="en-GB" altLang="de-DE" sz="2000"/>
              <a:t>Typical resolutions from 600–2400 dpi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698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Scanners (</a:t>
            </a:r>
            <a:r>
              <a:rPr lang="en-GB" altLang="de-DE" dirty="0" smtClean="0"/>
              <a:t>cont.)</a:t>
            </a:r>
            <a:endParaRPr lang="en-GB" altLang="de-DE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de-DE"/>
              <a:t>Used in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de-DE" sz="1400"/>
          </a:p>
          <a:p>
            <a:pPr marL="946150" lvl="1" indent="-374650">
              <a:lnSpc>
                <a:spcPct val="90000"/>
              </a:lnSpc>
            </a:pPr>
            <a:r>
              <a:rPr lang="en-GB" altLang="de-DE"/>
              <a:t>desktop publishing for incorporating photographs and other images</a:t>
            </a:r>
          </a:p>
          <a:p>
            <a:pPr marL="946150" lvl="1" indent="-374650">
              <a:lnSpc>
                <a:spcPct val="90000"/>
              </a:lnSpc>
            </a:pPr>
            <a:endParaRPr lang="en-GB" altLang="de-DE" sz="1400"/>
          </a:p>
          <a:p>
            <a:pPr marL="946150" lvl="1" indent="-374650">
              <a:lnSpc>
                <a:spcPct val="90000"/>
              </a:lnSpc>
            </a:pPr>
            <a:r>
              <a:rPr lang="en-GB" altLang="de-DE"/>
              <a:t>document storage and retrieval systems, doing away with paper storage</a:t>
            </a:r>
          </a:p>
          <a:p>
            <a:pPr marL="946150" lvl="1" indent="-374650">
              <a:lnSpc>
                <a:spcPct val="90000"/>
              </a:lnSpc>
            </a:pPr>
            <a:endParaRPr lang="en-GB" altLang="de-DE" sz="1200"/>
          </a:p>
          <a:p>
            <a:pPr marL="946150" lvl="1" indent="-374650">
              <a:lnSpc>
                <a:spcPct val="90000"/>
              </a:lnSpc>
              <a:buFontTx/>
              <a:buChar char="+"/>
            </a:pPr>
            <a:r>
              <a:rPr lang="en-GB" altLang="de-DE"/>
              <a:t>special scanners for slides and photographic negatives</a:t>
            </a:r>
          </a:p>
          <a:p>
            <a:pPr>
              <a:lnSpc>
                <a:spcPct val="90000"/>
              </a:lnSpc>
            </a:pPr>
            <a:endParaRPr lang="en-GB" alt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073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Optical character recognition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OCR converts bitmap back into text</a:t>
            </a:r>
          </a:p>
          <a:p>
            <a:r>
              <a:rPr lang="en-GB" altLang="de-DE"/>
              <a:t>different fonts</a:t>
            </a:r>
          </a:p>
          <a:p>
            <a:pPr lvl="1"/>
            <a:r>
              <a:rPr lang="en-GB" altLang="de-DE"/>
              <a:t>create problems for simple “template matching” algorithms</a:t>
            </a:r>
          </a:p>
          <a:p>
            <a:pPr lvl="1"/>
            <a:r>
              <a:rPr lang="en-GB" altLang="de-DE"/>
              <a:t>more complex systems segment text, decompose it into lines and arcs, and decipher characters that way</a:t>
            </a:r>
          </a:p>
          <a:p>
            <a:r>
              <a:rPr lang="en-GB" altLang="de-DE"/>
              <a:t>page format</a:t>
            </a:r>
          </a:p>
          <a:p>
            <a:pPr lvl="1"/>
            <a:r>
              <a:rPr lang="en-GB" altLang="de-DE"/>
              <a:t>columns, pictures, headers and footers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341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Paper-based interaction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000"/>
              <a:t>paper usually regarded as </a:t>
            </a:r>
            <a:r>
              <a:rPr lang="en-GB" altLang="de-DE" sz="2000" i="1"/>
              <a:t>output</a:t>
            </a:r>
            <a:r>
              <a:rPr lang="en-GB" altLang="de-DE" sz="2000"/>
              <a:t> only</a:t>
            </a:r>
          </a:p>
          <a:p>
            <a:pPr>
              <a:lnSpc>
                <a:spcPct val="90000"/>
              </a:lnSpc>
            </a:pPr>
            <a:endParaRPr lang="en-GB" altLang="de-DE" sz="1000"/>
          </a:p>
          <a:p>
            <a:pPr>
              <a:lnSpc>
                <a:spcPct val="90000"/>
              </a:lnSpc>
            </a:pPr>
            <a:r>
              <a:rPr lang="en-GB" altLang="de-DE" sz="2000"/>
              <a:t>can be </a:t>
            </a:r>
            <a:r>
              <a:rPr lang="en-GB" altLang="de-DE" sz="2000" i="1"/>
              <a:t>input</a:t>
            </a:r>
            <a:r>
              <a:rPr lang="en-GB" altLang="de-DE" sz="2000"/>
              <a:t> too – OCR, scanning, etc.</a:t>
            </a:r>
          </a:p>
          <a:p>
            <a:pPr>
              <a:lnSpc>
                <a:spcPct val="90000"/>
              </a:lnSpc>
            </a:pPr>
            <a:endParaRPr lang="en-GB" altLang="de-DE" sz="1000"/>
          </a:p>
          <a:p>
            <a:pPr>
              <a:lnSpc>
                <a:spcPct val="90000"/>
              </a:lnSpc>
            </a:pPr>
            <a:r>
              <a:rPr lang="en-GB" altLang="de-DE" sz="2000"/>
              <a:t>Xerox PaperWorks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glyphs – small patterns of /\\//\\\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used to identify forms etc.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used with scanner and fax to control applications</a:t>
            </a:r>
          </a:p>
          <a:p>
            <a:pPr>
              <a:lnSpc>
                <a:spcPct val="90000"/>
              </a:lnSpc>
            </a:pPr>
            <a:endParaRPr lang="en-GB" altLang="de-DE" sz="1000"/>
          </a:p>
          <a:p>
            <a:pPr>
              <a:lnSpc>
                <a:spcPct val="90000"/>
              </a:lnSpc>
            </a:pPr>
            <a:r>
              <a:rPr lang="en-GB" altLang="de-DE" sz="2000"/>
              <a:t>more recently</a:t>
            </a:r>
            <a:endParaRPr lang="en-GB" altLang="de-DE" sz="2400"/>
          </a:p>
          <a:p>
            <a:pPr lvl="1">
              <a:lnSpc>
                <a:spcPct val="90000"/>
              </a:lnSpc>
            </a:pPr>
            <a:r>
              <a:rPr lang="en-GB" altLang="de-DE" sz="2000"/>
              <a:t>papers micro printed - like wattermarks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identify </a:t>
            </a:r>
            <a:r>
              <a:rPr lang="en-GB" altLang="de-DE" sz="1800" i="1"/>
              <a:t>which</a:t>
            </a:r>
            <a:r>
              <a:rPr lang="en-GB" altLang="de-DE" sz="1800"/>
              <a:t> sheet and </a:t>
            </a:r>
            <a:r>
              <a:rPr lang="en-GB" altLang="de-DE" sz="1800" i="1"/>
              <a:t>where</a:t>
            </a:r>
            <a:r>
              <a:rPr lang="en-GB" altLang="de-DE" sz="1800"/>
              <a:t> you are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special ‘pen’ can read locations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know where they are writing</a:t>
            </a:r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193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de-DE" sz="3600"/>
              <a:t>memory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de-DE" sz="2800"/>
              <a:t>short term and long term</a:t>
            </a:r>
          </a:p>
          <a:p>
            <a:r>
              <a:rPr lang="en-GB" altLang="de-DE" sz="2800"/>
              <a:t>speed, capacity, compression</a:t>
            </a:r>
          </a:p>
          <a:p>
            <a:r>
              <a:rPr lang="en-GB" altLang="de-DE" sz="2800"/>
              <a:t>formats, access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4917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Short-term Memory - RAM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Random access memory (RAM)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on silicon chips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100 nano-second access time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usually volatile (lose information if power turned off)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data transferred at around 100 Mbytes/sec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  <a:p>
            <a:pPr>
              <a:lnSpc>
                <a:spcPct val="90000"/>
              </a:lnSpc>
            </a:pPr>
            <a:r>
              <a:rPr lang="en-GB" altLang="de-DE" sz="2400"/>
              <a:t>Some </a:t>
            </a:r>
            <a:r>
              <a:rPr lang="en-GB" altLang="de-DE" sz="2400" i="1"/>
              <a:t>non-volatile RAM</a:t>
            </a:r>
            <a:r>
              <a:rPr lang="en-GB" altLang="de-DE" sz="2400"/>
              <a:t> used to store basic set-up information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  <a:p>
            <a:pPr>
              <a:lnSpc>
                <a:spcPct val="90000"/>
              </a:lnSpc>
            </a:pPr>
            <a:r>
              <a:rPr lang="en-GB" altLang="de-DE" sz="2400"/>
              <a:t>Typical desktop computers:</a:t>
            </a:r>
            <a:br>
              <a:rPr lang="en-GB" altLang="de-DE" sz="2400"/>
            </a:br>
            <a:r>
              <a:rPr lang="en-GB" altLang="de-DE" sz="2400"/>
              <a:t>	64 to 256 Mbytes RAM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07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Long-term Memory - disks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magnetic disks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floppy disks store around 1.4 Mbytes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hard disks typically 40 Gbytes to 100s of Gbytes</a:t>
            </a:r>
            <a:br>
              <a:rPr lang="en-GB" altLang="de-DE" sz="2000"/>
            </a:br>
            <a:r>
              <a:rPr lang="en-GB" altLang="de-DE" sz="2000"/>
              <a:t>access time ~10ms, transfer rate 100kbytes/s</a:t>
            </a:r>
          </a:p>
          <a:p>
            <a:pPr>
              <a:lnSpc>
                <a:spcPct val="90000"/>
              </a:lnSpc>
            </a:pPr>
            <a:endParaRPr lang="en-GB" altLang="de-DE" sz="1800"/>
          </a:p>
          <a:p>
            <a:pPr>
              <a:lnSpc>
                <a:spcPct val="90000"/>
              </a:lnSpc>
            </a:pPr>
            <a:r>
              <a:rPr lang="en-GB" altLang="de-DE" sz="2400"/>
              <a:t>optical disks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use lasers to read and sometimes write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more robust that magnetic media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CD-ROM</a:t>
            </a:r>
            <a:br>
              <a:rPr lang="en-GB" altLang="de-DE" sz="2000"/>
            </a:br>
            <a:r>
              <a:rPr lang="en-GB" altLang="de-DE" sz="2000"/>
              <a:t>	-  same technology as home audio, ~ 600 Gbytes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DVD - for AV applications, or very large files 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023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Blurring boundaries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/>
              <a:t>PDAs</a:t>
            </a:r>
          </a:p>
          <a:p>
            <a:pPr lvl="1"/>
            <a:r>
              <a:rPr lang="en-GB" altLang="de-DE"/>
              <a:t>often use RAM for their main memory</a:t>
            </a:r>
          </a:p>
          <a:p>
            <a:endParaRPr lang="en-GB" altLang="de-DE"/>
          </a:p>
          <a:p>
            <a:r>
              <a:rPr lang="en-GB" altLang="de-DE"/>
              <a:t>Flash-Memory</a:t>
            </a:r>
          </a:p>
          <a:p>
            <a:pPr lvl="1"/>
            <a:r>
              <a:rPr lang="en-GB" altLang="de-DE"/>
              <a:t>used in PDAs, cameras etc.</a:t>
            </a:r>
          </a:p>
          <a:p>
            <a:pPr lvl="1"/>
            <a:r>
              <a:rPr lang="en-GB" altLang="de-DE"/>
              <a:t>silicon based but persistent</a:t>
            </a:r>
          </a:p>
          <a:p>
            <a:pPr lvl="1"/>
            <a:r>
              <a:rPr lang="en-GB" altLang="de-DE"/>
              <a:t>plug-in USB devices for data transfer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21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speed and capacity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what do the numbers mean?</a:t>
            </a:r>
          </a:p>
          <a:p>
            <a:endParaRPr lang="en-GB" altLang="de-DE" sz="1800"/>
          </a:p>
          <a:p>
            <a:r>
              <a:rPr lang="en-GB" altLang="de-DE" sz="2400"/>
              <a:t>some sizes </a:t>
            </a:r>
            <a:r>
              <a:rPr lang="en-GB" altLang="de-DE" sz="1800"/>
              <a:t>(all uncompressed)</a:t>
            </a:r>
            <a:r>
              <a:rPr lang="en-GB" altLang="de-DE" sz="2400"/>
              <a:t> …</a:t>
            </a:r>
          </a:p>
          <a:p>
            <a:pPr lvl="1"/>
            <a:r>
              <a:rPr lang="en-GB" altLang="de-DE" sz="2000"/>
              <a:t>this book, text only ~ 320,000 words, 2Mb</a:t>
            </a:r>
          </a:p>
          <a:p>
            <a:pPr lvl="1"/>
            <a:r>
              <a:rPr lang="en-GB" altLang="de-DE" sz="2000"/>
              <a:t>the Bible ~ 4.5 Mbytes</a:t>
            </a:r>
          </a:p>
          <a:p>
            <a:pPr lvl="1"/>
            <a:r>
              <a:rPr lang="en-GB" altLang="de-DE" sz="2000"/>
              <a:t>scanned page ~ 128 Mbytes</a:t>
            </a:r>
          </a:p>
          <a:p>
            <a:pPr lvl="2"/>
            <a:r>
              <a:rPr lang="en-GB" altLang="de-DE" sz="1800"/>
              <a:t>(11x8 inches, 1200 dpi, 8bit greyscale)</a:t>
            </a:r>
          </a:p>
          <a:p>
            <a:pPr lvl="1"/>
            <a:r>
              <a:rPr lang="en-GB" altLang="de-DE" sz="2000"/>
              <a:t>digital photo ~ 10 Mbytes</a:t>
            </a:r>
          </a:p>
          <a:p>
            <a:pPr lvl="2"/>
            <a:r>
              <a:rPr lang="en-GB" altLang="de-DE" sz="1800"/>
              <a:t>(2–4 mega pixels, 24 bit colour) </a:t>
            </a:r>
          </a:p>
          <a:p>
            <a:pPr lvl="1"/>
            <a:r>
              <a:rPr lang="en-GB" altLang="de-DE" sz="2000"/>
              <a:t>video ~ 10 Mbytes </a:t>
            </a:r>
            <a:r>
              <a:rPr lang="en-GB" altLang="de-DE" sz="2000" i="1"/>
              <a:t>per second</a:t>
            </a:r>
          </a:p>
          <a:p>
            <a:pPr lvl="2"/>
            <a:r>
              <a:rPr lang="en-GB" altLang="de-DE" sz="1800"/>
              <a:t>(512x512, 12 bit colour, 25 frames per sec)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502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virtual memory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 dirty="0"/>
              <a:t>Problem:</a:t>
            </a:r>
          </a:p>
          <a:p>
            <a:pPr lvl="1">
              <a:lnSpc>
                <a:spcPct val="90000"/>
              </a:lnSpc>
            </a:pPr>
            <a:r>
              <a:rPr lang="en-GB" altLang="de-DE" sz="2000" dirty="0"/>
              <a:t>running lots of programs + each program large</a:t>
            </a:r>
          </a:p>
          <a:p>
            <a:pPr lvl="1">
              <a:lnSpc>
                <a:spcPct val="90000"/>
              </a:lnSpc>
            </a:pPr>
            <a:r>
              <a:rPr lang="en-GB" altLang="de-DE" sz="2000" dirty="0"/>
              <a:t>not enough RAM</a:t>
            </a:r>
          </a:p>
          <a:p>
            <a:pPr>
              <a:lnSpc>
                <a:spcPct val="90000"/>
              </a:lnSpc>
            </a:pPr>
            <a:endParaRPr lang="en-GB" altLang="de-DE" sz="1800" dirty="0"/>
          </a:p>
          <a:p>
            <a:pPr>
              <a:lnSpc>
                <a:spcPct val="90000"/>
              </a:lnSpc>
            </a:pPr>
            <a:r>
              <a:rPr lang="en-GB" altLang="de-DE" sz="2400" dirty="0"/>
              <a:t>Solution - Virtual memory :</a:t>
            </a:r>
          </a:p>
          <a:p>
            <a:pPr lvl="1">
              <a:lnSpc>
                <a:spcPct val="90000"/>
              </a:lnSpc>
            </a:pPr>
            <a:r>
              <a:rPr lang="en-GB" altLang="de-DE" sz="2000" dirty="0"/>
              <a:t>store some programs temporarily on disk</a:t>
            </a:r>
          </a:p>
          <a:p>
            <a:pPr lvl="1">
              <a:lnSpc>
                <a:spcPct val="90000"/>
              </a:lnSpc>
            </a:pPr>
            <a:r>
              <a:rPr lang="en-GB" altLang="de-DE" sz="2000" dirty="0"/>
              <a:t>makes RAM appear bigger</a:t>
            </a:r>
          </a:p>
          <a:p>
            <a:pPr>
              <a:lnSpc>
                <a:spcPct val="90000"/>
              </a:lnSpc>
            </a:pPr>
            <a:endParaRPr lang="en-GB" altLang="de-DE" sz="1800" dirty="0"/>
          </a:p>
          <a:p>
            <a:pPr>
              <a:lnSpc>
                <a:spcPct val="90000"/>
              </a:lnSpc>
            </a:pPr>
            <a:r>
              <a:rPr lang="en-GB" altLang="de-DE" sz="2400" dirty="0"/>
              <a:t>But … </a:t>
            </a:r>
            <a:r>
              <a:rPr lang="en-GB" altLang="de-DE" sz="2400" dirty="0" smtClean="0"/>
              <a:t>swapping</a:t>
            </a:r>
            <a:endParaRPr lang="en-GB" altLang="de-DE" sz="2400" dirty="0"/>
          </a:p>
          <a:p>
            <a:pPr lvl="1">
              <a:lnSpc>
                <a:spcPct val="90000"/>
              </a:lnSpc>
            </a:pPr>
            <a:r>
              <a:rPr lang="en-GB" altLang="de-DE" sz="2000" dirty="0"/>
              <a:t>program on disk needs to run again</a:t>
            </a:r>
          </a:p>
          <a:p>
            <a:pPr lvl="1">
              <a:lnSpc>
                <a:spcPct val="90000"/>
              </a:lnSpc>
            </a:pPr>
            <a:r>
              <a:rPr lang="en-GB" altLang="de-DE" sz="2000" dirty="0"/>
              <a:t>copied from disk to RAM</a:t>
            </a:r>
          </a:p>
          <a:p>
            <a:pPr lvl="1">
              <a:lnSpc>
                <a:spcPct val="90000"/>
              </a:lnSpc>
            </a:pPr>
            <a:r>
              <a:rPr lang="en-GB" altLang="de-DE" sz="2000" dirty="0"/>
              <a:t>s l o w s     t  h  </a:t>
            </a:r>
            <a:r>
              <a:rPr lang="en-GB" altLang="de-DE" sz="2000" dirty="0" err="1"/>
              <a:t>i</a:t>
            </a:r>
            <a:r>
              <a:rPr lang="en-GB" altLang="de-DE" sz="2000" dirty="0"/>
              <a:t>  n  g  s        d    o    w    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8968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Compression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reduce amount of storage required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lossless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recover exact text or image – e.g. GIF, ZIP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look for commonalities: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text: AAAAAAAAAABBBBBCCCCCCCC            10A5B8C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video:  compare successive frames and store change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lossy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recover something like original – e.g. JPEG, MP3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exploit perception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JPEG: lose rapid changes and some colour</a:t>
            </a:r>
          </a:p>
          <a:p>
            <a:pPr lvl="2">
              <a:lnSpc>
                <a:spcPct val="90000"/>
              </a:lnSpc>
            </a:pPr>
            <a:r>
              <a:rPr lang="en-GB" altLang="de-DE" sz="1800"/>
              <a:t>MP3: reduce accuracy of drowned out notes</a:t>
            </a:r>
          </a:p>
        </p:txBody>
      </p:sp>
      <p:sp>
        <p:nvSpPr>
          <p:cNvPr id="119812" name="AutoShape 4"/>
          <p:cNvSpPr>
            <a:spLocks noChangeArrowheads="1"/>
          </p:cNvSpPr>
          <p:nvPr/>
        </p:nvSpPr>
        <p:spPr bwMode="auto">
          <a:xfrm>
            <a:off x="6400800" y="3505200"/>
            <a:ext cx="533400" cy="304800"/>
          </a:xfrm>
          <a:prstGeom prst="rightArrow">
            <a:avLst>
              <a:gd name="adj1" fmla="val 41667"/>
              <a:gd name="adj2" fmla="val 82639"/>
            </a:avLst>
          </a:prstGeom>
          <a:solidFill>
            <a:srgbClr val="5C4A8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23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Storage formats - text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000"/>
              <a:t>ASCII - 7-bit binary code for to each letter and character</a:t>
            </a:r>
          </a:p>
          <a:p>
            <a:r>
              <a:rPr lang="en-GB" altLang="de-DE" sz="2000"/>
              <a:t>UTF-8 - 8-bit encoding of 16 bit character set</a:t>
            </a:r>
          </a:p>
          <a:p>
            <a:r>
              <a:rPr lang="en-GB" altLang="de-DE" sz="2000"/>
              <a:t>RTF (rich text format)</a:t>
            </a:r>
            <a:br>
              <a:rPr lang="en-GB" altLang="de-DE" sz="2000"/>
            </a:br>
            <a:r>
              <a:rPr lang="en-GB" altLang="de-DE" sz="2000"/>
              <a:t>	-  text plus formatting and layout information</a:t>
            </a:r>
          </a:p>
          <a:p>
            <a:r>
              <a:rPr lang="en-GB" altLang="de-DE" sz="2000"/>
              <a:t>SGML (standardized generalised markup language)</a:t>
            </a:r>
            <a:br>
              <a:rPr lang="en-GB" altLang="de-DE" sz="2000"/>
            </a:br>
            <a:r>
              <a:rPr lang="en-GB" altLang="de-DE" sz="2000"/>
              <a:t>	-  documents regarded as structured objects </a:t>
            </a:r>
          </a:p>
          <a:p>
            <a:r>
              <a:rPr lang="en-GB" altLang="de-DE" sz="2000"/>
              <a:t>XML (extended markup language)</a:t>
            </a:r>
            <a:br>
              <a:rPr lang="en-GB" altLang="de-DE" sz="2000"/>
            </a:br>
            <a:r>
              <a:rPr lang="en-GB" altLang="de-DE" sz="2000"/>
              <a:t>	-  simpler version of SGML for web applications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6073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Storage formats - media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Images: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many storage formats :</a:t>
            </a:r>
            <a:br>
              <a:rPr lang="en-GB" altLang="de-DE" sz="2000"/>
            </a:br>
            <a:r>
              <a:rPr lang="en-GB" altLang="de-DE" sz="2000"/>
              <a:t>		(PostScript, GIFF, JPEG, TIFF, PICT, etc.)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plus different compression techniques</a:t>
            </a:r>
            <a:br>
              <a:rPr lang="en-GB" altLang="de-DE" sz="2000"/>
            </a:br>
            <a:r>
              <a:rPr lang="en-GB" altLang="de-DE" sz="2000"/>
              <a:t>		(to reduce their storage requirements)</a:t>
            </a:r>
          </a:p>
          <a:p>
            <a:pPr>
              <a:lnSpc>
                <a:spcPct val="90000"/>
              </a:lnSpc>
            </a:pPr>
            <a:endParaRPr lang="en-GB" altLang="de-DE" sz="1200"/>
          </a:p>
          <a:p>
            <a:pPr>
              <a:lnSpc>
                <a:spcPct val="90000"/>
              </a:lnSpc>
            </a:pPr>
            <a:r>
              <a:rPr lang="en-GB" altLang="de-DE" sz="2400"/>
              <a:t>Audio/Video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again lots of formats : </a:t>
            </a:r>
            <a:br>
              <a:rPr lang="en-GB" altLang="de-DE" sz="2000"/>
            </a:br>
            <a:r>
              <a:rPr lang="en-GB" altLang="de-DE" sz="2000"/>
              <a:t>		(QuickTime, MPEG, WAV, etc.)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compression even more important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also ‘streaming’ formats for network delivery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3270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methods of access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large information store</a:t>
            </a:r>
          </a:p>
          <a:p>
            <a:pPr lvl="1"/>
            <a:r>
              <a:rPr lang="en-GB" altLang="de-DE" sz="2000"/>
              <a:t>long time to search  =&gt;   use index</a:t>
            </a:r>
          </a:p>
          <a:p>
            <a:pPr lvl="1"/>
            <a:r>
              <a:rPr lang="en-GB" altLang="de-DE" sz="2000"/>
              <a:t>what you index    -&gt;   what you can access</a:t>
            </a:r>
          </a:p>
          <a:p>
            <a:r>
              <a:rPr lang="en-GB" altLang="de-DE" sz="2400"/>
              <a:t>simple index needs exact match</a:t>
            </a:r>
          </a:p>
          <a:p>
            <a:r>
              <a:rPr lang="en-GB" altLang="de-DE" sz="2400"/>
              <a:t>forgiving systems:</a:t>
            </a:r>
          </a:p>
          <a:p>
            <a:pPr lvl="1"/>
            <a:r>
              <a:rPr lang="en-GB" altLang="de-DE" sz="2000"/>
              <a:t>Xerox “do what I mean” (DWIM)</a:t>
            </a:r>
          </a:p>
          <a:p>
            <a:pPr lvl="1"/>
            <a:r>
              <a:rPr lang="en-GB" altLang="de-DE" sz="2000"/>
              <a:t>SOUNDEX – McCloud ~ MacCleod</a:t>
            </a:r>
          </a:p>
          <a:p>
            <a:r>
              <a:rPr lang="en-GB" altLang="de-DE" sz="2400"/>
              <a:t>access without structure …</a:t>
            </a:r>
          </a:p>
          <a:p>
            <a:pPr lvl="1"/>
            <a:r>
              <a:rPr lang="en-GB" altLang="de-DE" sz="2000"/>
              <a:t>free text indexing (all the words in a document)</a:t>
            </a:r>
          </a:p>
          <a:p>
            <a:pPr lvl="1"/>
            <a:r>
              <a:rPr lang="en-GB" altLang="de-DE" sz="2000"/>
              <a:t>needs lots of space!!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9538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de-DE" sz="3600"/>
              <a:t>processing and networks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de-DE" sz="2800"/>
              <a:t>finite speed </a:t>
            </a:r>
            <a:r>
              <a:rPr lang="en-GB" altLang="de-DE"/>
              <a:t>(but also Moore’s law)</a:t>
            </a:r>
          </a:p>
          <a:p>
            <a:r>
              <a:rPr lang="en-GB" altLang="de-DE" sz="2800"/>
              <a:t>limits of interaction</a:t>
            </a:r>
          </a:p>
          <a:p>
            <a:r>
              <a:rPr lang="en-GB" altLang="de-DE" sz="2800"/>
              <a:t>networked computing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920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Finite processing speed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000"/>
              <a:t>Designers tend to assume fast processors, and make interfaces more and more complicated</a:t>
            </a:r>
          </a:p>
          <a:p>
            <a:pPr>
              <a:lnSpc>
                <a:spcPct val="90000"/>
              </a:lnSpc>
            </a:pPr>
            <a:endParaRPr lang="en-GB" altLang="de-DE" sz="2000"/>
          </a:p>
          <a:p>
            <a:pPr>
              <a:lnSpc>
                <a:spcPct val="90000"/>
              </a:lnSpc>
            </a:pPr>
            <a:r>
              <a:rPr lang="en-GB" altLang="de-DE" sz="2000"/>
              <a:t>But problems occur, because processing cannot keep up with all the tasks it needs to do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cursor overshooting because system has buffered keypresses</a:t>
            </a:r>
          </a:p>
          <a:p>
            <a:pPr lvl="1">
              <a:lnSpc>
                <a:spcPct val="90000"/>
              </a:lnSpc>
            </a:pPr>
            <a:r>
              <a:rPr lang="en-GB" altLang="de-DE" sz="1800"/>
              <a:t>icon wars - user clicks on icon, nothing happens, clicks on another, then system responds and windows fly everywhere</a:t>
            </a:r>
          </a:p>
          <a:p>
            <a:pPr>
              <a:lnSpc>
                <a:spcPct val="90000"/>
              </a:lnSpc>
            </a:pPr>
            <a:endParaRPr lang="en-GB" altLang="de-DE" sz="2000"/>
          </a:p>
          <a:p>
            <a:pPr>
              <a:lnSpc>
                <a:spcPct val="90000"/>
              </a:lnSpc>
            </a:pPr>
            <a:r>
              <a:rPr lang="en-GB" altLang="de-DE" sz="2000"/>
              <a:t>Also problems if system is too fast - e.g. help screens may scroll through text much too rapidly to be read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4525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Moore’s law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computers get faster and faster!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1965 …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Gordon Moore, co-founder of Intel, noticed a pattern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processor speed doubles every 18 months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PC … 1987: 1.5 Mhz, 2002: 1.5 GHz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similar pattern for memory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but doubles every 12 months!!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hard disk … 1991: 20Mbyte : 2002: 30 Gbyte</a:t>
            </a:r>
          </a:p>
          <a:p>
            <a:pPr>
              <a:lnSpc>
                <a:spcPct val="90000"/>
              </a:lnSpc>
            </a:pPr>
            <a:r>
              <a:rPr lang="en-GB" altLang="de-DE" sz="2400"/>
              <a:t>baby born today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record all sound and vision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by 70 all life’s memories stored in a grain of dust!</a:t>
            </a:r>
          </a:p>
        </p:txBody>
      </p:sp>
      <p:pic>
        <p:nvPicPr>
          <p:cNvPr id="12390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6324600" y="6324600"/>
            <a:ext cx="261143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de-DE" sz="1600">
                <a:latin typeface="Verdana" panose="020B0604030504040204" pitchFamily="34" charset="0"/>
              </a:rPr>
              <a:t>/e3/online/moores-law/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524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de-DE"/>
              <a:t>the myth of the infinitely </a:t>
            </a:r>
            <a:br>
              <a:rPr lang="en-GB" altLang="de-DE"/>
            </a:br>
            <a:r>
              <a:rPr lang="en-GB" altLang="de-DE"/>
              <a:t>fast machine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</a:pPr>
            <a:endParaRPr lang="en-GB" altLang="de-DE" sz="1200"/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GB" altLang="de-DE" sz="2400"/>
              <a:t>implicit assumption … no delays</a:t>
            </a:r>
            <a:br>
              <a:rPr lang="en-GB" altLang="de-DE" sz="2400"/>
            </a:br>
            <a:r>
              <a:rPr lang="en-GB" altLang="de-DE" sz="2400"/>
              <a:t>	an infinitely fast machine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GB" altLang="de-DE" sz="2400"/>
              <a:t>what is good design for real machines?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GB" altLang="de-DE" sz="2400"/>
              <a:t>good example … the telephone :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type keys too fast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hear tones as numbers sent down the line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actually an accident of implementation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emulate in deisgn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None/>
            </a:pPr>
            <a:endParaRPr lang="en-GB" altLang="de-DE" sz="2400"/>
          </a:p>
        </p:txBody>
      </p:sp>
      <p:pic>
        <p:nvPicPr>
          <p:cNvPr id="12595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8958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Limitations on interactive performance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de-DE" sz="2000"/>
              <a:t>Computation bound</a:t>
            </a:r>
          </a:p>
          <a:p>
            <a:pPr lvl="1"/>
            <a:r>
              <a:rPr lang="en-GB" altLang="de-DE" sz="1800"/>
              <a:t>Computation takes ages, causing frustration for the user</a:t>
            </a:r>
          </a:p>
          <a:p>
            <a:pPr>
              <a:buFontTx/>
              <a:buNone/>
            </a:pPr>
            <a:r>
              <a:rPr lang="en-GB" altLang="de-DE" sz="2000"/>
              <a:t>Storage channel bound</a:t>
            </a:r>
          </a:p>
          <a:p>
            <a:pPr lvl="1"/>
            <a:r>
              <a:rPr lang="en-GB" altLang="de-DE" sz="1800"/>
              <a:t>Bottleneck in transference of data from disk to memory</a:t>
            </a:r>
          </a:p>
          <a:p>
            <a:pPr>
              <a:buFontTx/>
              <a:buNone/>
            </a:pPr>
            <a:r>
              <a:rPr lang="en-GB" altLang="de-DE" sz="2000"/>
              <a:t>Graphics bound</a:t>
            </a:r>
          </a:p>
          <a:p>
            <a:pPr lvl="1"/>
            <a:r>
              <a:rPr lang="en-GB" altLang="de-DE" sz="1800"/>
              <a:t>Common bottleneck: updating displays requires a lot of effort - sometimes helped by adding a graphics co-processor optimised to take on the burden</a:t>
            </a:r>
          </a:p>
          <a:p>
            <a:pPr>
              <a:buFontTx/>
              <a:buNone/>
            </a:pPr>
            <a:r>
              <a:rPr lang="en-GB" altLang="de-DE" sz="2000"/>
              <a:t>Network capacity</a:t>
            </a:r>
          </a:p>
          <a:p>
            <a:pPr lvl="1"/>
            <a:r>
              <a:rPr lang="en-GB" altLang="de-DE" sz="1800"/>
              <a:t>Many computers networked - shared resources and files, access to printers etc. - but interactive performance can be reduced by  slow network speed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940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Networked computing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 "/>
            </a:pPr>
            <a:r>
              <a:rPr lang="en-GB" altLang="de-DE" sz="2400"/>
              <a:t>Networks allow access to  …</a:t>
            </a:r>
          </a:p>
          <a:p>
            <a:pPr lvl="1"/>
            <a:r>
              <a:rPr lang="en-GB" altLang="de-DE" sz="2000"/>
              <a:t>large memory and processing</a:t>
            </a:r>
          </a:p>
          <a:p>
            <a:pPr lvl="1"/>
            <a:r>
              <a:rPr lang="en-GB" altLang="de-DE" sz="2000"/>
              <a:t>other people (groupware, email)</a:t>
            </a:r>
          </a:p>
          <a:p>
            <a:pPr lvl="1"/>
            <a:r>
              <a:rPr lang="en-GB" altLang="de-DE" sz="2000"/>
              <a:t>shared resources – esp. the web</a:t>
            </a:r>
          </a:p>
          <a:p>
            <a:pPr>
              <a:buFontTx/>
              <a:buChar char=" "/>
            </a:pPr>
            <a:endParaRPr lang="en-GB" altLang="de-DE" sz="1000"/>
          </a:p>
          <a:p>
            <a:pPr>
              <a:buFontTx/>
              <a:buChar char=" "/>
            </a:pPr>
            <a:r>
              <a:rPr lang="en-GB" altLang="de-DE" sz="2400"/>
              <a:t>Issues</a:t>
            </a:r>
          </a:p>
          <a:p>
            <a:pPr lvl="1"/>
            <a:r>
              <a:rPr lang="en-GB" altLang="de-DE" sz="2000"/>
              <a:t>network delays – slow feedback</a:t>
            </a:r>
          </a:p>
          <a:p>
            <a:pPr lvl="1"/>
            <a:r>
              <a:rPr lang="en-GB" altLang="de-DE" sz="2000"/>
              <a:t>conflicts - many people update data</a:t>
            </a:r>
          </a:p>
          <a:p>
            <a:pPr lvl="1"/>
            <a:r>
              <a:rPr lang="en-GB" altLang="de-DE" sz="2000"/>
              <a:t>unpredictability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3968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The internet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history …</a:t>
            </a:r>
          </a:p>
          <a:p>
            <a:pPr lvl="1"/>
            <a:r>
              <a:rPr lang="en-GB" altLang="de-DE" sz="2000"/>
              <a:t>1969: DARPANET US DoD, 4 sites</a:t>
            </a:r>
          </a:p>
          <a:p>
            <a:pPr lvl="1"/>
            <a:r>
              <a:rPr lang="en-GB" altLang="de-DE" sz="2000"/>
              <a:t>1971: 23; 1984: 1000; 1989: 10000 </a:t>
            </a:r>
          </a:p>
          <a:p>
            <a:r>
              <a:rPr lang="en-GB" altLang="de-DE" sz="2400"/>
              <a:t>common language (protocols):</a:t>
            </a:r>
          </a:p>
          <a:p>
            <a:pPr lvl="1"/>
            <a:r>
              <a:rPr lang="en-GB" altLang="de-DE" sz="2000"/>
              <a:t>TCP – Transmission Control protocol</a:t>
            </a:r>
          </a:p>
          <a:p>
            <a:pPr lvl="2"/>
            <a:r>
              <a:rPr lang="en-GB" altLang="de-DE" sz="1800"/>
              <a:t>lower level, packets (like letters) between machines</a:t>
            </a:r>
          </a:p>
          <a:p>
            <a:pPr lvl="1"/>
            <a:r>
              <a:rPr lang="en-GB" altLang="de-DE" sz="2000"/>
              <a:t>IP – Internet Protocol</a:t>
            </a:r>
          </a:p>
          <a:p>
            <a:pPr lvl="2"/>
            <a:r>
              <a:rPr lang="en-GB" altLang="de-DE" sz="1800"/>
              <a:t>reliable channel (like phone call) between programs on machines</a:t>
            </a:r>
          </a:p>
          <a:p>
            <a:pPr lvl="1"/>
            <a:r>
              <a:rPr lang="en-GB" altLang="de-DE" sz="2000"/>
              <a:t>email, HTTP, all build on top of these</a:t>
            </a:r>
          </a:p>
        </p:txBody>
      </p:sp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53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The Interaction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6800" cy="5638800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Alan Dix, Janet Finlay, Gregory D. </a:t>
            </a:r>
            <a:r>
              <a:rPr lang="en-US" sz="2800" dirty="0" err="1"/>
              <a:t>Abowd</a:t>
            </a:r>
            <a:r>
              <a:rPr lang="en-US" sz="2800" dirty="0"/>
              <a:t>, Russell Beale, “Human-Computer Interaction, </a:t>
            </a:r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Edition</a:t>
            </a:r>
            <a:r>
              <a:rPr lang="en-US" sz="2800" dirty="0"/>
              <a:t>”, Prentice Hall, 2004, ISBN: 0-13-046109-1</a:t>
            </a:r>
          </a:p>
          <a:p>
            <a:pPr algn="just"/>
            <a:r>
              <a:rPr lang="en-US" sz="2800" dirty="0"/>
              <a:t>Samsun M. </a:t>
            </a:r>
            <a:r>
              <a:rPr lang="en-US" sz="2800" dirty="0" err="1"/>
              <a:t>Başarıcı</a:t>
            </a:r>
            <a:r>
              <a:rPr lang="en-US" sz="2800" dirty="0"/>
              <a:t>, </a:t>
            </a:r>
            <a:r>
              <a:rPr lang="en-US" sz="2800" dirty="0" err="1"/>
              <a:t>Erkan</a:t>
            </a:r>
            <a:r>
              <a:rPr lang="en-US" sz="2800" dirty="0"/>
              <a:t> </a:t>
            </a:r>
            <a:r>
              <a:rPr lang="en-US" sz="2800" dirty="0" err="1"/>
              <a:t>Özefe</a:t>
            </a:r>
            <a:r>
              <a:rPr lang="en-US" sz="2800" dirty="0"/>
              <a:t>; “</a:t>
            </a:r>
            <a:r>
              <a:rPr lang="en-US" sz="2800" dirty="0" err="1"/>
              <a:t>Visuelle</a:t>
            </a:r>
            <a:r>
              <a:rPr lang="en-US" sz="2800" dirty="0"/>
              <a:t> </a:t>
            </a:r>
            <a:r>
              <a:rPr lang="en-US" sz="2800" dirty="0" err="1"/>
              <a:t>Programmierung</a:t>
            </a:r>
            <a:r>
              <a:rPr lang="en-US" sz="2800" dirty="0"/>
              <a:t> </a:t>
            </a:r>
            <a:r>
              <a:rPr lang="en-US" sz="2800" dirty="0" err="1"/>
              <a:t>für</a:t>
            </a:r>
            <a:r>
              <a:rPr lang="en-US" sz="2800" dirty="0"/>
              <a:t> die </a:t>
            </a:r>
            <a:r>
              <a:rPr lang="en-US" sz="2800" dirty="0" err="1"/>
              <a:t>Bildverarbeitung</a:t>
            </a:r>
            <a:r>
              <a:rPr lang="en-US" sz="2800" dirty="0"/>
              <a:t>”, VDM </a:t>
            </a:r>
            <a:r>
              <a:rPr lang="en-US" sz="2800" dirty="0" err="1"/>
              <a:t>Verlag</a:t>
            </a:r>
            <a:r>
              <a:rPr lang="en-US" sz="2800" dirty="0"/>
              <a:t> Dr. Müller, </a:t>
            </a:r>
            <a:r>
              <a:rPr lang="en-US" sz="2800" dirty="0" smtClean="0"/>
              <a:t>2013</a:t>
            </a:r>
            <a:endParaRPr lang="en-US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133600"/>
            <a:ext cx="9144000" cy="1828800"/>
          </a:xfrm>
        </p:spPr>
        <p:txBody>
          <a:bodyPr anchor="ctr">
            <a:normAutofit/>
          </a:bodyPr>
          <a:lstStyle/>
          <a:p>
            <a:r>
              <a:rPr lang="de-DE" sz="4000" dirty="0" smtClean="0"/>
              <a:t>Additional Material:</a:t>
            </a:r>
            <a:br>
              <a:rPr lang="de-DE" sz="4000" dirty="0" smtClean="0"/>
            </a:br>
            <a:r>
              <a:rPr lang="de-DE" sz="4000" dirty="0" err="1" smtClean="0"/>
              <a:t>History</a:t>
            </a:r>
            <a:r>
              <a:rPr lang="de-DE" sz="4000" dirty="0" smtClean="0"/>
              <a:t> </a:t>
            </a:r>
            <a:r>
              <a:rPr lang="de-DE" sz="4000" dirty="0" err="1" smtClean="0"/>
              <a:t>of</a:t>
            </a:r>
            <a:r>
              <a:rPr lang="de-DE" sz="4000" dirty="0" smtClean="0"/>
              <a:t> Computers</a:t>
            </a:r>
            <a:endParaRPr lang="tr-TR" sz="4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7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First machines</a:t>
            </a:r>
          </a:p>
        </p:txBody>
      </p:sp>
      <p:sp>
        <p:nvSpPr>
          <p:cNvPr id="409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≈ 2400 BC Babylon</a:t>
            </a:r>
          </a:p>
          <a:p>
            <a:r>
              <a:rPr lang="de-DE" altLang="de-DE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Chinese</a:t>
            </a:r>
          </a:p>
          <a:p>
            <a:r>
              <a:rPr lang="de-DE" altLang="de-DE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Greeks</a:t>
            </a:r>
          </a:p>
          <a:p>
            <a:r>
              <a:rPr lang="de-DE" altLang="de-DE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Romans</a:t>
            </a:r>
          </a:p>
          <a:p>
            <a:r>
              <a:rPr lang="de-DE" altLang="de-DE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</a:p>
          <a:p>
            <a:r>
              <a:rPr lang="de-DE" altLang="de-DE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Addition, substraction, multiplication, square root, cube root</a:t>
            </a:r>
          </a:p>
          <a:p>
            <a:endParaRPr lang="de-DE" altLang="de-DE" b="1" smtClean="0"/>
          </a:p>
        </p:txBody>
      </p:sp>
      <p:pic>
        <p:nvPicPr>
          <p:cNvPr id="4" name="Grafik 3" descr="Abacu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85875"/>
            <a:ext cx="5329238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 descr="Abacus_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589338"/>
            <a:ext cx="5516563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 descr="RomanAbacusRec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74838"/>
            <a:ext cx="5976938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0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Computer 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Term „Computer“:</a:t>
            </a:r>
          </a:p>
          <a:p>
            <a:pPr lvl="1"/>
            <a:r>
              <a:rPr lang="de-DE" altLang="de-DE" smtClean="0"/>
              <a:t>1646: Sir Thomas Browne (1605-1682)</a:t>
            </a:r>
          </a:p>
          <a:p>
            <a:pPr lvl="1"/>
            <a:r>
              <a:rPr lang="de-DE" altLang="de-DE" smtClean="0"/>
              <a:t>Author</a:t>
            </a:r>
          </a:p>
          <a:p>
            <a:pPr lvl="1"/>
            <a:r>
              <a:rPr lang="de-DE" altLang="de-DE" smtClean="0"/>
              <a:t>Medicine</a:t>
            </a:r>
          </a:p>
          <a:p>
            <a:pPr lvl="1"/>
            <a:r>
              <a:rPr lang="de-DE" altLang="de-DE" smtClean="0"/>
              <a:t>Religion</a:t>
            </a:r>
          </a:p>
          <a:p>
            <a:pPr lvl="1"/>
            <a:r>
              <a:rPr lang="de-DE" altLang="de-DE" smtClean="0"/>
              <a:t>Science</a:t>
            </a:r>
          </a:p>
          <a:p>
            <a:pPr lvl="1"/>
            <a:r>
              <a:rPr lang="de-DE" altLang="de-DE" smtClean="0"/>
              <a:t>Esoteric</a:t>
            </a:r>
          </a:p>
          <a:p>
            <a:pPr lvl="1"/>
            <a:endParaRPr lang="de-DE" altLang="de-DE" smtClean="0"/>
          </a:p>
        </p:txBody>
      </p:sp>
      <p:pic>
        <p:nvPicPr>
          <p:cNvPr id="4" name="Grafik 3" descr="Sirthomasbrow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2643188"/>
            <a:ext cx="3398838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Computers?</a:t>
            </a:r>
          </a:p>
        </p:txBody>
      </p:sp>
      <p:sp>
        <p:nvSpPr>
          <p:cNvPr id="614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3 Lines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Formalization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Calculization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Mechanization</a:t>
            </a:r>
          </a:p>
          <a:p>
            <a:pPr lvl="1"/>
            <a:endParaRPr lang="de-DE" altLang="de-DE" smtClean="0"/>
          </a:p>
          <a:p>
            <a:pPr lvl="1"/>
            <a:endParaRPr lang="de-DE" altLang="de-DE" smtClean="0"/>
          </a:p>
          <a:p>
            <a:pPr lvl="1"/>
            <a:endParaRPr lang="de-DE" altLang="de-DE" smtClean="0"/>
          </a:p>
          <a:p>
            <a:pPr lvl="1"/>
            <a:endParaRPr lang="de-DE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8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Ages of Automata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17th Century</a:t>
            </a:r>
          </a:p>
          <a:p>
            <a:endParaRPr lang="de-DE" altLang="de-DE" smtClean="0"/>
          </a:p>
          <a:p>
            <a:r>
              <a:rPr lang="de-DE" altLang="de-DE" smtClean="0"/>
              <a:t>France</a:t>
            </a:r>
          </a:p>
          <a:p>
            <a:endParaRPr lang="de-DE" altLang="de-DE" smtClean="0"/>
          </a:p>
          <a:p>
            <a:r>
              <a:rPr lang="de-DE" altLang="de-DE" smtClean="0"/>
              <a:t>Clocks, watches, etc.</a:t>
            </a:r>
          </a:p>
          <a:p>
            <a:endParaRPr lang="de-DE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Upcoming of mechanical machines</a:t>
            </a:r>
          </a:p>
        </p:txBody>
      </p:sp>
      <p:sp>
        <p:nvSpPr>
          <p:cNvPr id="819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1623: Wilhelm Schickard (1592-1635)</a:t>
            </a:r>
          </a:p>
          <a:p>
            <a:pPr lvl="1"/>
            <a:r>
              <a:rPr lang="de-DE" altLang="de-DE" smtClean="0"/>
              <a:t>German professor for biblical languages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Mathematics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Astronomy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First draft of a „computer“</a:t>
            </a:r>
          </a:p>
        </p:txBody>
      </p:sp>
      <p:pic>
        <p:nvPicPr>
          <p:cNvPr id="4" name="Grafik 3" descr="Wilhelm_Schick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303463"/>
            <a:ext cx="447675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 descr="Rechenmaschine_wilhelm_schicka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303463"/>
            <a:ext cx="419100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3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Upcoming of mechanical machines</a:t>
            </a:r>
          </a:p>
        </p:txBody>
      </p:sp>
      <p:sp>
        <p:nvSpPr>
          <p:cNvPr id="921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1642: Blaise Pascal (1623-1662)</a:t>
            </a:r>
          </a:p>
          <a:p>
            <a:pPr lvl="1"/>
            <a:r>
              <a:rPr lang="de-DE" altLang="de-DE" smtClean="0"/>
              <a:t>French inventor, mathematician, physicist, religious philosopher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First mechanical machine for computing: </a:t>
            </a:r>
            <a:r>
              <a:rPr lang="de-DE" altLang="de-DE" i="1" smtClean="0"/>
              <a:t>Pascaline</a:t>
            </a:r>
          </a:p>
          <a:p>
            <a:pPr lvl="1"/>
            <a:endParaRPr lang="de-DE" altLang="de-DE" smtClean="0"/>
          </a:p>
          <a:p>
            <a:pPr lvl="1"/>
            <a:endParaRPr lang="de-DE" altLang="de-DE" smtClean="0"/>
          </a:p>
        </p:txBody>
      </p:sp>
      <p:pic>
        <p:nvPicPr>
          <p:cNvPr id="6" name="Grafik 5" descr="Blaise_pasc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2089150"/>
            <a:ext cx="50800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Pascaline</a:t>
            </a:r>
          </a:p>
        </p:txBody>
      </p:sp>
      <p:sp>
        <p:nvSpPr>
          <p:cNvPr id="1024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2 coupled sets of each 6 dials</a:t>
            </a:r>
          </a:p>
          <a:p>
            <a:pPr lvl="1">
              <a:buFont typeface="Wingdings 2" panose="05020102010507070707" pitchFamily="18" charset="2"/>
              <a:buNone/>
            </a:pPr>
            <a:endParaRPr lang="de-DE" altLang="de-DE" smtClean="0"/>
          </a:p>
          <a:p>
            <a:r>
              <a:rPr lang="de-DE" altLang="de-DE" smtClean="0"/>
              <a:t>Each dial with 10 digits (0,…,9)</a:t>
            </a:r>
          </a:p>
          <a:p>
            <a:endParaRPr lang="de-DE" altLang="de-DE" smtClean="0"/>
          </a:p>
          <a:p>
            <a:r>
              <a:rPr lang="de-DE" altLang="de-DE" smtClean="0"/>
              <a:t>Correct handling of carry</a:t>
            </a:r>
          </a:p>
          <a:p>
            <a:endParaRPr lang="de-DE" altLang="de-DE" smtClean="0"/>
          </a:p>
          <a:p>
            <a:r>
              <a:rPr lang="de-DE" altLang="de-DE" smtClean="0"/>
              <a:t>Only addition and substraction</a:t>
            </a:r>
          </a:p>
          <a:p>
            <a:endParaRPr lang="de-DE" altLang="de-DE" smtClean="0"/>
          </a:p>
          <a:p>
            <a:endParaRPr lang="de-DE" altLang="de-DE" smtClean="0"/>
          </a:p>
        </p:txBody>
      </p:sp>
      <p:pic>
        <p:nvPicPr>
          <p:cNvPr id="6" name="Grafik 5" descr="Arts_et_Metiers_Pascaline_dsc0386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9300"/>
            <a:ext cx="9144000" cy="414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8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Upcoming of mechanical machines</a:t>
            </a:r>
          </a:p>
        </p:txBody>
      </p:sp>
      <p:sp>
        <p:nvSpPr>
          <p:cNvPr id="1126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1671: Gottlieb Wilhelm Freiherr von Leibniz (1646-1716)</a:t>
            </a:r>
          </a:p>
          <a:p>
            <a:pPr lvl="1"/>
            <a:r>
              <a:rPr lang="de-DE" altLang="de-DE" smtClean="0"/>
              <a:t>German philosopher, scientist, mathematician, physicist, etc.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Improvement of Pascaline</a:t>
            </a:r>
            <a:endParaRPr lang="de-DE" altLang="de-DE" i="1" smtClean="0"/>
          </a:p>
          <a:p>
            <a:pPr lvl="1"/>
            <a:endParaRPr lang="de-DE" altLang="de-DE" smtClean="0"/>
          </a:p>
          <a:p>
            <a:pPr lvl="1"/>
            <a:endParaRPr lang="de-DE" altLang="de-DE" smtClean="0"/>
          </a:p>
        </p:txBody>
      </p:sp>
      <p:pic>
        <p:nvPicPr>
          <p:cNvPr id="5" name="Grafik 4" descr="Gottfried_Wilhelm_von_Leibni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2411413"/>
            <a:ext cx="5351462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 descr="Leibnitzrechenmaschi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1413"/>
            <a:ext cx="9144000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8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Big Improvements</a:t>
            </a:r>
          </a:p>
        </p:txBody>
      </p:sp>
      <p:sp>
        <p:nvSpPr>
          <p:cNvPr id="1229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Charles Babbage (1792-1871)</a:t>
            </a:r>
          </a:p>
          <a:p>
            <a:endParaRPr lang="de-DE" altLang="de-DE" smtClean="0"/>
          </a:p>
          <a:p>
            <a:pPr lvl="1"/>
            <a:r>
              <a:rPr lang="de-DE" altLang="de-DE" smtClean="0"/>
              <a:t>English mathematician, philosopher, mechanical engineer</a:t>
            </a:r>
          </a:p>
          <a:p>
            <a:pPr lvl="1"/>
            <a:endParaRPr lang="de-DE" altLang="de-DE" smtClean="0"/>
          </a:p>
          <a:p>
            <a:endParaRPr lang="de-DE" altLang="de-DE" smtClean="0"/>
          </a:p>
        </p:txBody>
      </p:sp>
      <p:pic>
        <p:nvPicPr>
          <p:cNvPr id="4" name="Grafik 3" descr="CharlesBabb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3160713"/>
            <a:ext cx="461010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Difference Engine (1823)</a:t>
            </a:r>
          </a:p>
        </p:txBody>
      </p:sp>
      <p:sp>
        <p:nvSpPr>
          <p:cNvPr id="1028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Calculating tables for navigation	</a:t>
            </a:r>
          </a:p>
          <a:p>
            <a:r>
              <a:rPr lang="de-DE" altLang="de-DE" smtClean="0"/>
              <a:t>Solving polynomials</a:t>
            </a:r>
          </a:p>
          <a:p>
            <a:pPr lvl="1"/>
            <a:endParaRPr lang="de-DE" altLang="de-DE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71500" y="2840038"/>
          <a:ext cx="771525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Formel" r:id="rId3" imgW="2044440" imgH="241200" progId="Equation.3">
                  <p:embed/>
                </p:oleObj>
              </mc:Choice>
              <mc:Fallback>
                <p:oleObj name="Formel" r:id="rId3" imgW="2044440" imgH="241200" progId="Equation.3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2840038"/>
                        <a:ext cx="7715250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 descr="050114_2529_differenc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8138"/>
            <a:ext cx="91440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 descr="800px-LondonScienceMuseumsReplicaDifferenceEngin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660525"/>
            <a:ext cx="7556500" cy="318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 descr="Structure differenc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928813"/>
            <a:ext cx="8450263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1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Analytical Engine (1834)</a:t>
            </a:r>
          </a:p>
        </p:txBody>
      </p:sp>
      <p:sp>
        <p:nvSpPr>
          <p:cNvPr id="1331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Designed to perform any mathematical operation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Mill (ALU)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 Control unit</a:t>
            </a:r>
          </a:p>
          <a:p>
            <a:pPr lvl="1"/>
            <a:endParaRPr lang="de-DE" altLang="de-DE" smtClean="0"/>
          </a:p>
          <a:p>
            <a:pPr lvl="1"/>
            <a:r>
              <a:rPr lang="de-DE" altLang="de-DE" smtClean="0"/>
              <a:t> Output Unit</a:t>
            </a:r>
          </a:p>
        </p:txBody>
      </p:sp>
      <p:pic>
        <p:nvPicPr>
          <p:cNvPr id="13316" name="Grafik 5" descr="Analytical Eng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60900"/>
            <a:ext cx="8001000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9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Analytical Engine (1834)</a:t>
            </a:r>
          </a:p>
        </p:txBody>
      </p:sp>
      <p:sp>
        <p:nvSpPr>
          <p:cNvPr id="1433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Branching</a:t>
            </a:r>
          </a:p>
          <a:p>
            <a:pPr lvl="1"/>
            <a:r>
              <a:rPr lang="de-DE" altLang="de-DE" smtClean="0"/>
              <a:t>Jumping forward/backward</a:t>
            </a:r>
          </a:p>
          <a:p>
            <a:endParaRPr lang="de-DE" altLang="de-DE" smtClean="0"/>
          </a:p>
          <a:p>
            <a:r>
              <a:rPr lang="de-DE" altLang="de-DE" smtClean="0"/>
              <a:t>Programming</a:t>
            </a:r>
          </a:p>
          <a:p>
            <a:pPr lvl="1"/>
            <a:r>
              <a:rPr lang="de-DE" altLang="de-DE" smtClean="0"/>
              <a:t>First Programmer: Ada Byron Lovelace	</a:t>
            </a:r>
          </a:p>
          <a:p>
            <a:pPr lvl="1"/>
            <a:endParaRPr lang="de-DE" altLang="de-DE" smtClean="0"/>
          </a:p>
          <a:p>
            <a:pPr lvl="1"/>
            <a:endParaRPr lang="de-DE" altLang="de-DE" smtClean="0"/>
          </a:p>
        </p:txBody>
      </p:sp>
      <p:pic>
        <p:nvPicPr>
          <p:cNvPr id="5" name="Grafik 4" descr="Ada_Lovelace_18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339850"/>
            <a:ext cx="7694613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7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Programming?</a:t>
            </a:r>
          </a:p>
        </p:txBody>
      </p:sp>
      <p:sp>
        <p:nvSpPr>
          <p:cNvPr id="1536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Idea (1805): Weaving loom of Joseph-Marie Jacquard (1752-1834)</a:t>
            </a:r>
          </a:p>
          <a:p>
            <a:pPr lvl="1"/>
            <a:endParaRPr lang="de-DE" altLang="de-DE" smtClean="0"/>
          </a:p>
          <a:p>
            <a:pPr lvl="1"/>
            <a:endParaRPr lang="de-DE" altLang="de-DE" smtClean="0"/>
          </a:p>
        </p:txBody>
      </p:sp>
      <p:pic>
        <p:nvPicPr>
          <p:cNvPr id="6" name="Grafik 5" descr="400px-Jacquard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2786063"/>
            <a:ext cx="4667250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 descr="Jacquard.loom.card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6063"/>
            <a:ext cx="4216400" cy="364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8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New Age</a:t>
            </a:r>
          </a:p>
        </p:txBody>
      </p:sp>
      <p:sp>
        <p:nvSpPr>
          <p:cNvPr id="1638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Z1 (1934): Konrad Zuse (1910-1995)</a:t>
            </a:r>
          </a:p>
          <a:p>
            <a:endParaRPr lang="de-DE" altLang="de-DE" smtClean="0"/>
          </a:p>
          <a:p>
            <a:pPr lvl="1"/>
            <a:endParaRPr lang="de-DE" altLang="de-DE" smtClean="0"/>
          </a:p>
          <a:p>
            <a:pPr lvl="1"/>
            <a:endParaRPr lang="de-DE" altLang="de-DE" smtClean="0"/>
          </a:p>
        </p:txBody>
      </p:sp>
      <p:pic>
        <p:nvPicPr>
          <p:cNvPr id="16388" name="Grafik 7" descr="Konrad_Zuse_(199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2143125"/>
            <a:ext cx="5994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0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New Age</a:t>
            </a:r>
          </a:p>
        </p:txBody>
      </p:sp>
      <p:sp>
        <p:nvSpPr>
          <p:cNvPr id="1741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Z1 (1934): Konrad Zuse (1910-1995)</a:t>
            </a:r>
          </a:p>
          <a:p>
            <a:pPr lvl="1"/>
            <a:r>
              <a:rPr lang="de-DE" altLang="de-DE" smtClean="0"/>
              <a:t>First try</a:t>
            </a:r>
          </a:p>
          <a:p>
            <a:endParaRPr lang="de-DE" altLang="de-DE" smtClean="0"/>
          </a:p>
          <a:p>
            <a:pPr lvl="1"/>
            <a:endParaRPr lang="de-DE" altLang="de-DE" smtClean="0"/>
          </a:p>
          <a:p>
            <a:pPr lvl="1"/>
            <a:endParaRPr lang="de-DE" altLang="de-DE" smtClean="0"/>
          </a:p>
        </p:txBody>
      </p:sp>
      <p:pic>
        <p:nvPicPr>
          <p:cNvPr id="17412" name="Grafik 4" descr="799px-Zuse_Z1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9700"/>
            <a:ext cx="9144000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0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New Age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de-DE" dirty="0" smtClean="0"/>
              <a:t>Z3 (1941): First Computer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world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Binary </a:t>
            </a:r>
            <a:r>
              <a:rPr lang="de-DE" dirty="0" err="1" smtClean="0"/>
              <a:t>represantation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commands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numbers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Binary </a:t>
            </a:r>
            <a:r>
              <a:rPr lang="de-DE" dirty="0" err="1" smtClean="0"/>
              <a:t>switching</a:t>
            </a:r>
            <a:r>
              <a:rPr lang="de-DE" dirty="0" smtClean="0"/>
              <a:t> </a:t>
            </a:r>
            <a:r>
              <a:rPr lang="de-DE" dirty="0" err="1" smtClean="0"/>
              <a:t>elements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storage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processing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err="1" smtClean="0"/>
              <a:t>Usage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predicate</a:t>
            </a:r>
            <a:r>
              <a:rPr lang="de-DE" dirty="0" smtClean="0"/>
              <a:t> </a:t>
            </a:r>
            <a:r>
              <a:rPr lang="de-DE" dirty="0" err="1" smtClean="0"/>
              <a:t>calculus</a:t>
            </a:r>
            <a:r>
              <a:rPr lang="de-DE" dirty="0" smtClean="0"/>
              <a:t> (AND, OR,NOT)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Floating </a:t>
            </a:r>
            <a:r>
              <a:rPr lang="de-DE" dirty="0" err="1" smtClean="0"/>
              <a:t>point</a:t>
            </a:r>
            <a:r>
              <a:rPr lang="de-DE" dirty="0" smtClean="0"/>
              <a:t> </a:t>
            </a:r>
            <a:r>
              <a:rPr lang="de-DE" dirty="0" err="1" smtClean="0"/>
              <a:t>represantation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numbers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err="1" smtClean="0"/>
              <a:t>Electromagnetical</a:t>
            </a:r>
            <a:r>
              <a:rPr lang="de-DE" dirty="0" smtClean="0"/>
              <a:t> </a:t>
            </a:r>
            <a:r>
              <a:rPr lang="de-DE" dirty="0" err="1" smtClean="0"/>
              <a:t>relays</a:t>
            </a:r>
            <a:r>
              <a:rPr lang="de-DE" dirty="0" smtClean="0"/>
              <a:t> (600 </a:t>
            </a:r>
            <a:r>
              <a:rPr lang="de-DE" dirty="0" err="1" smtClean="0"/>
              <a:t>for</a:t>
            </a:r>
            <a:r>
              <a:rPr lang="de-DE" dirty="0" smtClean="0"/>
              <a:t> ALU, 1400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storage</a:t>
            </a:r>
            <a:r>
              <a:rPr lang="de-DE" dirty="0" smtClean="0"/>
              <a:t> </a:t>
            </a:r>
            <a:r>
              <a:rPr lang="de-DE" dirty="0" err="1" smtClean="0"/>
              <a:t>units</a:t>
            </a:r>
            <a:r>
              <a:rPr lang="de-DE" dirty="0" smtClean="0"/>
              <a:t>, 64 </a:t>
            </a:r>
            <a:r>
              <a:rPr lang="de-DE" dirty="0" err="1" smtClean="0"/>
              <a:t>for</a:t>
            </a:r>
            <a:r>
              <a:rPr lang="de-DE" dirty="0" smtClean="0"/>
              <a:t> 22 </a:t>
            </a:r>
            <a:r>
              <a:rPr lang="de-DE" dirty="0" err="1" smtClean="0"/>
              <a:t>bit</a:t>
            </a:r>
            <a:r>
              <a:rPr lang="de-DE" dirty="0" smtClean="0"/>
              <a:t> </a:t>
            </a:r>
            <a:r>
              <a:rPr lang="de-DE" dirty="0" err="1" smtClean="0"/>
              <a:t>words</a:t>
            </a:r>
            <a:r>
              <a:rPr lang="de-DE" dirty="0" smtClean="0"/>
              <a:t>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Program-</a:t>
            </a:r>
            <a:r>
              <a:rPr lang="de-DE" dirty="0" err="1" smtClean="0"/>
              <a:t>controlled</a:t>
            </a:r>
            <a:r>
              <a:rPr lang="de-DE" dirty="0" smtClean="0"/>
              <a:t> (8 </a:t>
            </a:r>
            <a:r>
              <a:rPr lang="de-DE" dirty="0" err="1" smtClean="0"/>
              <a:t>channel</a:t>
            </a:r>
            <a:r>
              <a:rPr lang="de-DE" dirty="0" smtClean="0"/>
              <a:t> </a:t>
            </a:r>
            <a:r>
              <a:rPr lang="de-DE" dirty="0" err="1" smtClean="0"/>
              <a:t>punch</a:t>
            </a:r>
            <a:r>
              <a:rPr lang="de-DE" dirty="0" smtClean="0"/>
              <a:t> </a:t>
            </a:r>
            <a:r>
              <a:rPr lang="de-DE" dirty="0" err="1" smtClean="0"/>
              <a:t>stripes</a:t>
            </a:r>
            <a:r>
              <a:rPr lang="de-DE" dirty="0" smtClean="0"/>
              <a:t>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Speed: </a:t>
            </a:r>
          </a:p>
          <a:p>
            <a:pPr lvl="2" fontAlgn="auto">
              <a:spcAft>
                <a:spcPts val="0"/>
              </a:spcAft>
              <a:buFont typeface="Wingdings 2"/>
              <a:buChar char=""/>
              <a:defRPr/>
            </a:pPr>
            <a:r>
              <a:rPr lang="de-DE" dirty="0" smtClean="0"/>
              <a:t>3 </a:t>
            </a:r>
            <a:r>
              <a:rPr lang="de-DE" dirty="0" err="1" smtClean="0"/>
              <a:t>seconds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multiplication</a:t>
            </a:r>
            <a:r>
              <a:rPr lang="de-DE" dirty="0" smtClean="0"/>
              <a:t>, </a:t>
            </a:r>
            <a:r>
              <a:rPr lang="de-DE" dirty="0" err="1" smtClean="0"/>
              <a:t>division</a:t>
            </a:r>
            <a:r>
              <a:rPr lang="de-DE" dirty="0" smtClean="0"/>
              <a:t>, </a:t>
            </a:r>
            <a:r>
              <a:rPr lang="de-DE" dirty="0" err="1" smtClean="0"/>
              <a:t>root</a:t>
            </a:r>
            <a:r>
              <a:rPr lang="de-DE" dirty="0" smtClean="0"/>
              <a:t> </a:t>
            </a:r>
            <a:r>
              <a:rPr lang="de-DE" dirty="0" err="1" smtClean="0"/>
              <a:t>extraction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endParaRPr lang="de-DE" dirty="0"/>
          </a:p>
        </p:txBody>
      </p:sp>
      <p:pic>
        <p:nvPicPr>
          <p:cNvPr id="6" name="Grafik 5" descr="800px-Z3_Deutsches_Museu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874838"/>
            <a:ext cx="8382000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 descr="Structure Z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874838"/>
            <a:ext cx="8413750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72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New Age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de-DE" dirty="0" smtClean="0"/>
              <a:t>Z3 (1941): First Computer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world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Binary </a:t>
            </a:r>
            <a:r>
              <a:rPr lang="de-DE" dirty="0" err="1" smtClean="0"/>
              <a:t>represantation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commands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numbers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Binary </a:t>
            </a:r>
            <a:r>
              <a:rPr lang="de-DE" dirty="0" err="1" smtClean="0"/>
              <a:t>switching</a:t>
            </a:r>
            <a:r>
              <a:rPr lang="de-DE" dirty="0" smtClean="0"/>
              <a:t> </a:t>
            </a:r>
            <a:r>
              <a:rPr lang="de-DE" dirty="0" err="1" smtClean="0"/>
              <a:t>elements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storage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processing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err="1" smtClean="0"/>
              <a:t>Usage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predicate</a:t>
            </a:r>
            <a:r>
              <a:rPr lang="de-DE" dirty="0" smtClean="0"/>
              <a:t> </a:t>
            </a:r>
            <a:r>
              <a:rPr lang="de-DE" dirty="0" err="1" smtClean="0"/>
              <a:t>calculus</a:t>
            </a:r>
            <a:r>
              <a:rPr lang="de-DE" dirty="0" smtClean="0"/>
              <a:t> (AND, OR,NOT)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Floating </a:t>
            </a:r>
            <a:r>
              <a:rPr lang="de-DE" dirty="0" err="1" smtClean="0"/>
              <a:t>point</a:t>
            </a:r>
            <a:r>
              <a:rPr lang="de-DE" dirty="0" smtClean="0"/>
              <a:t> </a:t>
            </a:r>
            <a:r>
              <a:rPr lang="de-DE" dirty="0" err="1" smtClean="0"/>
              <a:t>represantation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numbers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err="1" smtClean="0"/>
              <a:t>Electromagnetical</a:t>
            </a:r>
            <a:r>
              <a:rPr lang="de-DE" dirty="0" smtClean="0"/>
              <a:t> </a:t>
            </a:r>
            <a:r>
              <a:rPr lang="de-DE" dirty="0" err="1" smtClean="0"/>
              <a:t>relays</a:t>
            </a:r>
            <a:r>
              <a:rPr lang="de-DE" dirty="0" smtClean="0"/>
              <a:t> (600 </a:t>
            </a:r>
            <a:r>
              <a:rPr lang="de-DE" dirty="0" err="1" smtClean="0"/>
              <a:t>for</a:t>
            </a:r>
            <a:r>
              <a:rPr lang="de-DE" dirty="0" smtClean="0"/>
              <a:t> ALU, 1400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storage</a:t>
            </a:r>
            <a:r>
              <a:rPr lang="de-DE" dirty="0" smtClean="0"/>
              <a:t> </a:t>
            </a:r>
            <a:r>
              <a:rPr lang="de-DE" dirty="0" err="1" smtClean="0"/>
              <a:t>units</a:t>
            </a:r>
            <a:r>
              <a:rPr lang="de-DE" dirty="0" smtClean="0"/>
              <a:t>, 64 </a:t>
            </a:r>
            <a:r>
              <a:rPr lang="de-DE" dirty="0" err="1" smtClean="0"/>
              <a:t>for</a:t>
            </a:r>
            <a:r>
              <a:rPr lang="de-DE" dirty="0" smtClean="0"/>
              <a:t> 22 </a:t>
            </a:r>
            <a:r>
              <a:rPr lang="de-DE" dirty="0" err="1" smtClean="0"/>
              <a:t>bit</a:t>
            </a:r>
            <a:r>
              <a:rPr lang="de-DE" dirty="0" smtClean="0"/>
              <a:t> </a:t>
            </a:r>
            <a:r>
              <a:rPr lang="de-DE" dirty="0" err="1" smtClean="0"/>
              <a:t>words</a:t>
            </a:r>
            <a:r>
              <a:rPr lang="de-DE" dirty="0" smtClean="0"/>
              <a:t>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Program-</a:t>
            </a:r>
            <a:r>
              <a:rPr lang="de-DE" dirty="0" err="1" smtClean="0"/>
              <a:t>controlled</a:t>
            </a:r>
            <a:r>
              <a:rPr lang="de-DE" dirty="0" smtClean="0"/>
              <a:t> (8 </a:t>
            </a:r>
            <a:r>
              <a:rPr lang="de-DE" dirty="0" err="1" smtClean="0"/>
              <a:t>channel</a:t>
            </a:r>
            <a:r>
              <a:rPr lang="de-DE" dirty="0" smtClean="0"/>
              <a:t> </a:t>
            </a:r>
            <a:r>
              <a:rPr lang="de-DE" dirty="0" err="1" smtClean="0"/>
              <a:t>punch</a:t>
            </a:r>
            <a:r>
              <a:rPr lang="de-DE" dirty="0" smtClean="0"/>
              <a:t> </a:t>
            </a:r>
            <a:r>
              <a:rPr lang="de-DE" dirty="0" err="1" smtClean="0"/>
              <a:t>stripes</a:t>
            </a:r>
            <a:r>
              <a:rPr lang="de-DE" dirty="0" smtClean="0"/>
              <a:t>)</a:t>
            </a:r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r>
              <a:rPr lang="de-DE" dirty="0" smtClean="0"/>
              <a:t>Speed: </a:t>
            </a:r>
          </a:p>
          <a:p>
            <a:pPr lvl="2" fontAlgn="auto">
              <a:spcAft>
                <a:spcPts val="0"/>
              </a:spcAft>
              <a:buFont typeface="Wingdings 2"/>
              <a:buChar char=""/>
              <a:defRPr/>
            </a:pPr>
            <a:r>
              <a:rPr lang="de-DE" dirty="0" smtClean="0"/>
              <a:t>3 </a:t>
            </a:r>
            <a:r>
              <a:rPr lang="de-DE" dirty="0" err="1" smtClean="0"/>
              <a:t>seconds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multiplication</a:t>
            </a:r>
            <a:r>
              <a:rPr lang="de-DE" dirty="0" smtClean="0"/>
              <a:t>, </a:t>
            </a:r>
            <a:r>
              <a:rPr lang="de-DE" dirty="0" err="1" smtClean="0"/>
              <a:t>division</a:t>
            </a:r>
            <a:r>
              <a:rPr lang="de-DE" dirty="0" smtClean="0"/>
              <a:t>, </a:t>
            </a:r>
            <a:r>
              <a:rPr lang="de-DE" dirty="0" err="1" smtClean="0"/>
              <a:t>root</a:t>
            </a:r>
            <a:r>
              <a:rPr lang="de-DE" dirty="0" smtClean="0"/>
              <a:t> </a:t>
            </a:r>
            <a:r>
              <a:rPr lang="de-DE" dirty="0" err="1" smtClean="0"/>
              <a:t>extraction</a:t>
            </a: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endParaRPr lang="de-DE" dirty="0" smtClean="0"/>
          </a:p>
          <a:p>
            <a:pPr lvl="1" fontAlgn="auto">
              <a:spcAft>
                <a:spcPts val="0"/>
              </a:spcAft>
              <a:buFont typeface="Wingdings 2"/>
              <a:buChar char=""/>
              <a:defRPr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2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New Age</a:t>
            </a:r>
          </a:p>
        </p:txBody>
      </p:sp>
      <p:sp>
        <p:nvSpPr>
          <p:cNvPr id="2048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Harvard Mark I-Automatic Sequence Controlled Computer ASCC (1944): Howard Hathaway Aiken (1900-1973) at Harvard University Cambridge/Massachusets</a:t>
            </a:r>
          </a:p>
          <a:p>
            <a:pPr lvl="1"/>
            <a:r>
              <a:rPr lang="de-DE" altLang="de-DE" smtClean="0"/>
              <a:t>17 m</a:t>
            </a:r>
          </a:p>
          <a:p>
            <a:pPr lvl="1"/>
            <a:r>
              <a:rPr lang="de-DE" altLang="de-DE" smtClean="0"/>
              <a:t>5 tons</a:t>
            </a:r>
          </a:p>
          <a:p>
            <a:pPr lvl="1"/>
            <a:r>
              <a:rPr lang="de-DE" altLang="de-DE" smtClean="0"/>
              <a:t>Similar Z3 but output also on punched cards</a:t>
            </a:r>
          </a:p>
        </p:txBody>
      </p:sp>
      <p:pic>
        <p:nvPicPr>
          <p:cNvPr id="4" name="Grafik 3" descr="800px-Harvard_Mark_I_Computer_-_Left_Segmen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4688"/>
            <a:ext cx="7662863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 descr="280px-Harvard_Mark_I_Computer_-_Right_Segme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3482975"/>
            <a:ext cx="6419850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 descr="280px-Harvard_Mark_I_Computer_-_Input-Output_Detail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249488"/>
            <a:ext cx="7620000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 descr="Aiken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2357438"/>
            <a:ext cx="45720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2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John von neumann (1903-1957)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1945</a:t>
            </a:r>
          </a:p>
          <a:p>
            <a:pPr lvl="1"/>
            <a:r>
              <a:rPr lang="en-US" altLang="de-DE" smtClean="0"/>
              <a:t>“First Draft of a Report on the EDVAC”</a:t>
            </a:r>
          </a:p>
          <a:p>
            <a:pPr lvl="1"/>
            <a:r>
              <a:rPr lang="en-US" altLang="de-DE" smtClean="0"/>
              <a:t>Concepts of Modern Computer Architecture (von Neumann Architecture):</a:t>
            </a:r>
          </a:p>
          <a:p>
            <a:pPr lvl="2"/>
            <a:r>
              <a:rPr lang="en-US" altLang="de-DE" smtClean="0"/>
              <a:t>ALU</a:t>
            </a:r>
          </a:p>
          <a:p>
            <a:pPr lvl="2"/>
            <a:r>
              <a:rPr lang="en-US" altLang="de-DE" smtClean="0"/>
              <a:t>CU</a:t>
            </a:r>
          </a:p>
          <a:p>
            <a:pPr lvl="2"/>
            <a:r>
              <a:rPr lang="en-US" altLang="de-DE" smtClean="0"/>
              <a:t>Storage</a:t>
            </a:r>
          </a:p>
          <a:p>
            <a:pPr lvl="2"/>
            <a:r>
              <a:rPr lang="en-US" altLang="de-DE" smtClean="0"/>
              <a:t>I/O</a:t>
            </a:r>
          </a:p>
          <a:p>
            <a:pPr lvl="1">
              <a:buFont typeface="Wingdings 2" panose="05020102010507070707" pitchFamily="18" charset="2"/>
              <a:buNone/>
            </a:pPr>
            <a:r>
              <a:rPr lang="en-US" altLang="de-DE" smtClean="0"/>
              <a:t> 		</a:t>
            </a:r>
          </a:p>
          <a:p>
            <a:pPr lvl="2"/>
            <a:endParaRPr lang="de-DE" altLang="de-DE" smtClean="0"/>
          </a:p>
        </p:txBody>
      </p:sp>
      <p:pic>
        <p:nvPicPr>
          <p:cNvPr id="9" name="Grafik 8" descr="JohnvonNeumann-LosAlam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294063"/>
            <a:ext cx="5372100" cy="356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0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ENIAC</a:t>
            </a:r>
          </a:p>
        </p:txBody>
      </p:sp>
      <p:sp>
        <p:nvSpPr>
          <p:cNvPr id="2253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Electronic Numerical Integrator and Computer (1946)</a:t>
            </a:r>
          </a:p>
          <a:p>
            <a:pPr lvl="1"/>
            <a:r>
              <a:rPr lang="en-US" altLang="de-DE" smtClean="0"/>
              <a:t>Build by: John Presper Eckert (1919-1995) and John William Mauchly (1907-1980) 	</a:t>
            </a:r>
          </a:p>
          <a:p>
            <a:pPr lvl="2"/>
            <a:r>
              <a:rPr lang="en-US" altLang="de-DE" smtClean="0"/>
              <a:t>Vacuum tubes instead of mechanical storage elements</a:t>
            </a:r>
          </a:p>
          <a:p>
            <a:pPr lvl="2"/>
            <a:r>
              <a:rPr lang="en-US" altLang="de-DE" smtClean="0"/>
              <a:t>1000 times faster than MARK I</a:t>
            </a:r>
          </a:p>
          <a:p>
            <a:pPr lvl="2"/>
            <a:r>
              <a:rPr lang="en-US" altLang="de-DE" smtClean="0"/>
              <a:t>3 m. high</a:t>
            </a:r>
          </a:p>
          <a:p>
            <a:pPr lvl="2"/>
            <a:r>
              <a:rPr lang="en-US" altLang="de-DE" smtClean="0"/>
              <a:t>300 m</a:t>
            </a:r>
            <a:r>
              <a:rPr lang="en-US" altLang="de-DE" baseline="30000" smtClean="0"/>
              <a:t>2 </a:t>
            </a:r>
          </a:p>
          <a:p>
            <a:pPr lvl="2"/>
            <a:r>
              <a:rPr lang="en-US" altLang="de-DE" smtClean="0"/>
              <a:t>Tubes has to be changed every 2-3 days</a:t>
            </a:r>
          </a:p>
          <a:p>
            <a:pPr lvl="2"/>
            <a:endParaRPr lang="de-DE" altLang="de-DE" smtClean="0"/>
          </a:p>
        </p:txBody>
      </p:sp>
      <p:pic>
        <p:nvPicPr>
          <p:cNvPr id="5" name="Grafik 4" descr="Grundriss_ENIA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125538"/>
            <a:ext cx="762000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 descr="Enia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1900"/>
            <a:ext cx="9144000" cy="444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1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ENIAC</a:t>
            </a:r>
          </a:p>
        </p:txBody>
      </p:sp>
      <p:sp>
        <p:nvSpPr>
          <p:cNvPr id="2355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Programming ENIAC:</a:t>
            </a:r>
          </a:p>
          <a:p>
            <a:pPr lvl="1"/>
            <a:r>
              <a:rPr lang="de-DE" altLang="de-DE" smtClean="0"/>
              <a:t>6000 switches</a:t>
            </a:r>
          </a:p>
          <a:p>
            <a:pPr lvl="1"/>
            <a:r>
              <a:rPr lang="de-DE" altLang="de-DE" smtClean="0"/>
              <a:t>Organize wire connections</a:t>
            </a:r>
          </a:p>
          <a:p>
            <a:pPr lvl="1"/>
            <a:r>
              <a:rPr lang="de-DE" altLang="de-DE" smtClean="0"/>
              <a:t>Run a while</a:t>
            </a:r>
          </a:p>
          <a:p>
            <a:pPr lvl="1"/>
            <a:r>
              <a:rPr lang="de-DE" altLang="de-DE" smtClean="0"/>
              <a:t>Stop computer</a:t>
            </a:r>
          </a:p>
          <a:p>
            <a:pPr lvl="1"/>
            <a:r>
              <a:rPr lang="de-DE" altLang="de-DE" smtClean="0"/>
              <a:t>Reorganize wire connections</a:t>
            </a:r>
          </a:p>
          <a:p>
            <a:pPr lvl="1"/>
            <a:r>
              <a:rPr lang="de-DE" altLang="de-DE" smtClean="0"/>
              <a:t>ENIAC-Girls</a:t>
            </a:r>
          </a:p>
          <a:p>
            <a:pPr lvl="1"/>
            <a:endParaRPr lang="de-DE" altLang="de-DE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89150"/>
            <a:ext cx="8763000" cy="448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4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ENIAC</a:t>
            </a:r>
          </a:p>
        </p:txBody>
      </p:sp>
      <p:sp>
        <p:nvSpPr>
          <p:cNvPr id="2457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Main features of ENIAC:</a:t>
            </a:r>
          </a:p>
          <a:p>
            <a:pPr lvl="1"/>
            <a:r>
              <a:rPr lang="de-DE" altLang="de-DE" smtClean="0"/>
              <a:t>17468 vacuum tubes</a:t>
            </a:r>
          </a:p>
          <a:p>
            <a:pPr lvl="1"/>
            <a:r>
              <a:rPr lang="de-DE" altLang="de-DE" smtClean="0"/>
              <a:t>1500 relays</a:t>
            </a:r>
          </a:p>
          <a:p>
            <a:pPr lvl="1"/>
            <a:r>
              <a:rPr lang="de-DE" altLang="de-DE" smtClean="0"/>
              <a:t>174 kW power</a:t>
            </a:r>
          </a:p>
          <a:p>
            <a:pPr lvl="1"/>
            <a:r>
              <a:rPr lang="de-DE" altLang="de-DE" smtClean="0"/>
              <a:t>30 t weight</a:t>
            </a:r>
          </a:p>
          <a:p>
            <a:pPr lvl="1"/>
            <a:r>
              <a:rPr lang="de-DE" altLang="de-DE" smtClean="0"/>
              <a:t>0.2 ms addition time</a:t>
            </a:r>
          </a:p>
          <a:p>
            <a:pPr lvl="1"/>
            <a:r>
              <a:rPr lang="de-DE" altLang="de-DE" smtClean="0"/>
              <a:t>2.8 ms multiplication time</a:t>
            </a:r>
          </a:p>
          <a:p>
            <a:pPr lvl="1"/>
            <a:endParaRPr lang="de-DE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0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EDVAC (1945)</a:t>
            </a:r>
          </a:p>
        </p:txBody>
      </p:sp>
      <p:sp>
        <p:nvSpPr>
          <p:cNvPr id="2560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Electronic Discrete Variable Automatic Computer</a:t>
            </a:r>
          </a:p>
          <a:p>
            <a:r>
              <a:rPr lang="de-DE" altLang="de-DE" smtClean="0"/>
              <a:t>Build by John von Neumann</a:t>
            </a:r>
          </a:p>
          <a:p>
            <a:pPr lvl="1"/>
            <a:r>
              <a:rPr lang="de-DE" altLang="de-DE" smtClean="0"/>
              <a:t>Modified ENIAC</a:t>
            </a:r>
          </a:p>
          <a:p>
            <a:pPr lvl="1"/>
            <a:r>
              <a:rPr lang="de-DE" altLang="de-DE" smtClean="0"/>
              <a:t>Data and programs in same storage</a:t>
            </a:r>
          </a:p>
          <a:p>
            <a:pPr lvl="1"/>
            <a:endParaRPr lang="de-DE" altLang="de-DE" smtClean="0"/>
          </a:p>
        </p:txBody>
      </p:sp>
      <p:pic>
        <p:nvPicPr>
          <p:cNvPr id="4" name="Grafik 3" descr="Edvac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357438"/>
            <a:ext cx="5905500" cy="430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1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Small steps</a:t>
            </a:r>
          </a:p>
        </p:txBody>
      </p:sp>
      <p:sp>
        <p:nvSpPr>
          <p:cNvPr id="2662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1951: First commercial computer by Eckert and Mauchly (Rand Corp.) </a:t>
            </a:r>
          </a:p>
          <a:p>
            <a:pPr lvl="1"/>
            <a:r>
              <a:rPr lang="de-DE" altLang="de-DE" smtClean="0"/>
              <a:t>UNIVAC „Universal Automatic Computer“</a:t>
            </a:r>
          </a:p>
          <a:p>
            <a:r>
              <a:rPr lang="de-DE" altLang="de-DE" smtClean="0"/>
              <a:t>1954: IBM introduced FORTRAN „Formula Translator“ developed by J. W. Backus</a:t>
            </a:r>
          </a:p>
          <a:p>
            <a:r>
              <a:rPr lang="de-DE" altLang="de-DE" smtClean="0"/>
              <a:t>1963: ASCII „American Standard Code for Information Interchange“ </a:t>
            </a:r>
          </a:p>
          <a:p>
            <a:pPr lvl="1"/>
            <a:endParaRPr lang="de-DE" altLang="de-DE" smtClean="0"/>
          </a:p>
        </p:txBody>
      </p:sp>
      <p:pic>
        <p:nvPicPr>
          <p:cNvPr id="5" name="Grafik 4" descr="asciifull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1393825"/>
            <a:ext cx="90805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 descr="exten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2788"/>
            <a:ext cx="9110663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2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 New Era</a:t>
            </a:r>
          </a:p>
        </p:txBody>
      </p:sp>
      <p:sp>
        <p:nvSpPr>
          <p:cNvPr id="2765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1958 and 1959: Jack Kilby (1923-2005) (Texas Instruments) and Robert Noyce (1927-1990) (Fairchild Semiconductors) developed  independently the integrated circuits IC</a:t>
            </a:r>
          </a:p>
          <a:p>
            <a:r>
              <a:rPr lang="de-DE" altLang="de-DE" smtClean="0"/>
              <a:t>1968: Gordon Moore (1929-) and Robert Noyce (both from Fairchild Semiconductors) incorporated Intel (Integrated Electronics) Corporation</a:t>
            </a:r>
          </a:p>
          <a:p>
            <a:pPr lvl="1"/>
            <a:endParaRPr lang="de-DE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4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 New Era</a:t>
            </a:r>
          </a:p>
        </p:txBody>
      </p:sp>
      <p:sp>
        <p:nvSpPr>
          <p:cNvPr id="2867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1969: Datapoint Co. ordered Intel to build an IC for Datapoint 2200 screen controller</a:t>
            </a:r>
          </a:p>
          <a:p>
            <a:r>
              <a:rPr lang="de-DE" altLang="de-DE" smtClean="0"/>
              <a:t>1971: Intel 4004 (predecessor of all Pentium processors)</a:t>
            </a:r>
          </a:p>
          <a:p>
            <a:pPr lvl="1"/>
            <a:endParaRPr lang="de-DE" altLang="de-DE" smtClean="0"/>
          </a:p>
        </p:txBody>
      </p:sp>
      <p:pic>
        <p:nvPicPr>
          <p:cNvPr id="4" name="Grafik 3" descr="Ic-photo-intel-D40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535363"/>
            <a:ext cx="318770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 descr="750px-4004_arc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1750"/>
            <a:ext cx="9144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 descr="600px-4004_di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71750"/>
            <a:ext cx="8382000" cy="423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67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 New Era</a:t>
            </a:r>
          </a:p>
        </p:txBody>
      </p:sp>
      <p:sp>
        <p:nvSpPr>
          <p:cNvPr id="2969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altLang="de-DE" smtClean="0"/>
              <a:t>1972: Intel 8008</a:t>
            </a:r>
          </a:p>
          <a:p>
            <a:pPr lvl="1"/>
            <a:r>
              <a:rPr lang="de-DE" altLang="de-DE" smtClean="0"/>
              <a:t>Successor of 4004</a:t>
            </a:r>
          </a:p>
          <a:p>
            <a:pPr lvl="1"/>
            <a:r>
              <a:rPr lang="de-DE" altLang="de-DE" smtClean="0"/>
              <a:t>8 bit data bus</a:t>
            </a:r>
          </a:p>
          <a:p>
            <a:pPr lvl="1"/>
            <a:r>
              <a:rPr lang="de-DE" altLang="de-DE" smtClean="0"/>
              <a:t>14 bit adress bus</a:t>
            </a:r>
          </a:p>
          <a:p>
            <a:pPr lvl="1"/>
            <a:r>
              <a:rPr lang="de-DE" altLang="de-DE" smtClean="0"/>
              <a:t>Commands for addition, substraction, and logic commands implemented</a:t>
            </a:r>
          </a:p>
        </p:txBody>
      </p:sp>
      <p:pic>
        <p:nvPicPr>
          <p:cNvPr id="7" name="Grafik 6" descr="Intel_80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982788"/>
            <a:ext cx="4478338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 descr="8008 Co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750888"/>
            <a:ext cx="7512050" cy="594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 descr="C8008Chi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703263"/>
            <a:ext cx="7478713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9" descr="Intel 8008 pin out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036763"/>
            <a:ext cx="6191250" cy="348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4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xit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Horizontal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 New Era</a:t>
            </a:r>
          </a:p>
        </p:txBody>
      </p:sp>
      <p:sp>
        <p:nvSpPr>
          <p:cNvPr id="53251" name="Inhaltsplatzhalt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de-DE" smtClean="0"/>
              <a:t>1974: Many different 8 bit processors with 64 kByte address space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de-DE" smtClean="0"/>
              <a:t>Intel 8080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de-DE" smtClean="0"/>
              <a:t>Motorola MC 6800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de-DE" smtClean="0"/>
              <a:t>Intel 8085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de-DE" smtClean="0"/>
              <a:t>Zilog Z80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de-DE" smtClean="0"/>
              <a:t>etc.</a:t>
            </a:r>
          </a:p>
          <a:p>
            <a:pPr fontAlgn="auto">
              <a:spcAft>
                <a:spcPts val="0"/>
              </a:spcAft>
              <a:defRPr/>
            </a:pPr>
            <a:r>
              <a:rPr lang="de-DE" smtClean="0"/>
              <a:t>Modern processors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de-DE" smtClean="0"/>
              <a:t>32 or 64 bit data and address bus</a:t>
            </a:r>
          </a:p>
          <a:p>
            <a:pPr lvl="1" fontAlgn="auto">
              <a:spcAft>
                <a:spcPts val="0"/>
              </a:spcAft>
              <a:defRPr/>
            </a:pPr>
            <a:endParaRPr 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0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Typical PC system</a:t>
            </a:r>
          </a:p>
        </p:txBody>
      </p:sp>
      <p:pic>
        <p:nvPicPr>
          <p:cNvPr id="31747" name="Inhaltsplatzhalter 3" descr="PC System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8" y="1608138"/>
            <a:ext cx="9028112" cy="3589337"/>
          </a:xfr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6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>
                <a:latin typeface="Arial" panose="020B0604020202020204" pitchFamily="34" charset="0"/>
              </a:rPr>
              <a:t>History of Computing Hardware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285750" y="1554163"/>
          <a:ext cx="8858250" cy="3589338"/>
        </p:xfrm>
        <a:graphic>
          <a:graphicData uri="http://schemas.openxmlformats.org/drawingml/2006/table">
            <a:tbl>
              <a:tblPr/>
              <a:tblGrid>
                <a:gridCol w="295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6759">
                <a:tc rowSpan="2">
                  <a:txBody>
                    <a:bodyPr/>
                    <a:lstStyle/>
                    <a:p>
                      <a:r>
                        <a:rPr lang="de-DE" sz="1400" dirty="0"/>
                        <a:t>First Generation (</a:t>
                      </a:r>
                      <a:r>
                        <a:rPr lang="de-DE" sz="1400" dirty="0" err="1"/>
                        <a:t>Mechanical</a:t>
                      </a:r>
                      <a:r>
                        <a:rPr lang="de-DE" sz="1400" dirty="0"/>
                        <a:t>/</a:t>
                      </a:r>
                      <a:r>
                        <a:rPr lang="de-DE" sz="1400" dirty="0" err="1"/>
                        <a:t>Electromechanical</a:t>
                      </a:r>
                      <a:r>
                        <a:rPr lang="de-DE" sz="1400" dirty="0"/>
                        <a:t>)</a:t>
                      </a:r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Calculators</a:t>
                      </a:r>
                      <a:endParaRPr lang="de-DE" sz="1400" dirty="0"/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hlinkClick r:id="rId3" tooltip="Antikythera mechanism"/>
                        </a:rPr>
                        <a:t>Antikythera </a:t>
                      </a:r>
                      <a:r>
                        <a:rPr lang="de-DE" sz="1400" dirty="0" err="1">
                          <a:hlinkClick r:id="rId3" tooltip="Antikythera mechanism"/>
                        </a:rPr>
                        <a:t>mechanism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 err="1">
                          <a:hlinkClick r:id="rId4" tooltip="Difference Engine"/>
                        </a:rPr>
                        <a:t>Difference</a:t>
                      </a:r>
                      <a:r>
                        <a:rPr lang="de-DE" sz="1400" dirty="0">
                          <a:hlinkClick r:id="rId4" tooltip="Difference Engine"/>
                        </a:rPr>
                        <a:t> Engine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5" tooltip="Norden bombsight"/>
                        </a:rPr>
                        <a:t>Norden </a:t>
                      </a:r>
                      <a:r>
                        <a:rPr lang="de-DE" sz="1400" dirty="0" err="1">
                          <a:hlinkClick r:id="rId5" tooltip="Norden bombsight"/>
                        </a:rPr>
                        <a:t>bombsight</a:t>
                      </a:r>
                      <a:endParaRPr lang="de-DE" sz="1400" dirty="0"/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45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Programmable</a:t>
                      </a:r>
                      <a:r>
                        <a:rPr lang="de-DE" sz="1400" dirty="0"/>
                        <a:t> Devices</a:t>
                      </a:r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hlinkClick r:id="rId6" tooltip="Jacquard loom"/>
                        </a:rPr>
                        <a:t>Jacquard loom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>
                          <a:hlinkClick r:id="rId7" tooltip="Analytical Engine"/>
                        </a:rPr>
                        <a:t>Analytical Engine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>
                          <a:hlinkClick r:id="rId8" tooltip="Harvard Mark I"/>
                        </a:rPr>
                        <a:t>Harvard Mark I</a:t>
                      </a:r>
                      <a:r>
                        <a:rPr lang="en-US" sz="1400" dirty="0"/>
                        <a:t>, </a:t>
                      </a:r>
                      <a:r>
                        <a:rPr lang="en-US" sz="1400" dirty="0">
                          <a:hlinkClick r:id="rId9" tooltip="Z3"/>
                        </a:rPr>
                        <a:t>Z3</a:t>
                      </a:r>
                      <a:endParaRPr lang="en-US" sz="1400" dirty="0"/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759">
                <a:tc rowSpan="2">
                  <a:txBody>
                    <a:bodyPr/>
                    <a:lstStyle/>
                    <a:p>
                      <a:r>
                        <a:rPr lang="de-DE" sz="1400" dirty="0"/>
                        <a:t>Second Generation (</a:t>
                      </a:r>
                      <a:r>
                        <a:rPr lang="de-DE" sz="1400" dirty="0" err="1"/>
                        <a:t>Vacuum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Tubes</a:t>
                      </a:r>
                      <a:r>
                        <a:rPr lang="de-DE" sz="1400" dirty="0"/>
                        <a:t>)</a:t>
                      </a:r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Calculators</a:t>
                      </a:r>
                      <a:endParaRPr lang="de-DE" sz="1400" dirty="0"/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1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 err="1">
                          <a:hlinkClick r:id="rId12" tooltip="Atanasoff – Berry Computer"/>
                        </a:rPr>
                        <a:t>Atanasoff</a:t>
                      </a:r>
                      <a:r>
                        <a:rPr lang="de-DE" sz="1400" dirty="0">
                          <a:hlinkClick r:id="rId12" tooltip="Atanasoff – Berry Computer"/>
                        </a:rPr>
                        <a:t> – Berry Computer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13" tooltip="IBM 604"/>
                        </a:rPr>
                        <a:t>IBM 604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14" tooltip="UNIVAC 60"/>
                        </a:rPr>
                        <a:t>UNIVAC 60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15" tooltip="UNIVAC 120"/>
                        </a:rPr>
                        <a:t>UNIVAC 120</a:t>
                      </a:r>
                      <a:endParaRPr lang="de-DE" sz="1400" dirty="0"/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1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36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Programmable</a:t>
                      </a:r>
                      <a:r>
                        <a:rPr lang="de-DE" sz="1400" dirty="0"/>
                        <a:t> Devices</a:t>
                      </a:r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1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dirty="0">
                          <a:hlinkClick r:id="rId16" tooltip="ENIAC"/>
                        </a:rPr>
                        <a:t>ENIAC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17" tooltip="EDSAC"/>
                        </a:rPr>
                        <a:t>EDSAC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18" tooltip="EDVAC"/>
                        </a:rPr>
                        <a:t>EDVAC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19" tooltip="UNIVAC I"/>
                        </a:rPr>
                        <a:t>UNIVAC I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20" tooltip="IBM 701"/>
                        </a:rPr>
                        <a:t>IBM 701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21" tooltip="IBM 702"/>
                        </a:rPr>
                        <a:t>IBM 702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22" tooltip="IBM 650"/>
                        </a:rPr>
                        <a:t>IBM 650</a:t>
                      </a:r>
                      <a:r>
                        <a:rPr lang="de-DE" sz="1400" dirty="0"/>
                        <a:t>, </a:t>
                      </a:r>
                      <a:r>
                        <a:rPr lang="de-DE" sz="1400" dirty="0">
                          <a:hlinkClick r:id="rId23" tooltip="Z22"/>
                        </a:rPr>
                        <a:t>Z22</a:t>
                      </a:r>
                      <a:endParaRPr lang="de-DE" sz="1400" dirty="0"/>
                    </a:p>
                  </a:txBody>
                  <a:tcPr marL="28844" marR="28844" marT="8112" marB="81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1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4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>
                <a:latin typeface="Arial" panose="020B0604020202020204" pitchFamily="34" charset="0"/>
              </a:rPr>
              <a:t>History of Computing Hardware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</p:nvPr>
        </p:nvGraphicFramePr>
        <p:xfrm>
          <a:off x="285750" y="1285875"/>
          <a:ext cx="8667750" cy="5346698"/>
        </p:xfrm>
        <a:graphic>
          <a:graphicData uri="http://schemas.openxmlformats.org/drawingml/2006/table">
            <a:tbl>
              <a:tblPr/>
              <a:tblGrid>
                <a:gridCol w="288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904">
                <a:tc rowSpan="2">
                  <a:txBody>
                    <a:bodyPr/>
                    <a:lstStyle/>
                    <a:p>
                      <a:r>
                        <a:rPr lang="en-US" sz="1100" dirty="0"/>
                        <a:t>Third Generation (Discrete transistors and SSI, MSI, LSI </a:t>
                      </a:r>
                      <a:r>
                        <a:rPr lang="en-US" sz="1100" dirty="0">
                          <a:hlinkClick r:id="rId3" tooltip="Integrated circuits"/>
                        </a:rPr>
                        <a:t>Integrated circuits</a:t>
                      </a:r>
                      <a:r>
                        <a:rPr lang="en-US" sz="1100" dirty="0"/>
                        <a:t>)</a:t>
                      </a:r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5" tooltip="Mainframe computer"/>
                        </a:rPr>
                        <a:t>Mainframes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7" tooltip="IBM 7090"/>
                        </a:rPr>
                        <a:t>IBM 7090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8" tooltip="IBM 7080"/>
                        </a:rPr>
                        <a:t>IBM 7080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9" tooltip="System/360"/>
                        </a:rPr>
                        <a:t>System/360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10" tooltip="BUNCH"/>
                        </a:rPr>
                        <a:t>BUNCH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0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hlinkClick r:id="rId11" tooltip="Minicomputer"/>
                        </a:rPr>
                        <a:t>Minicomputer</a:t>
                      </a:r>
                      <a:endParaRPr lang="de-DE" sz="1100" dirty="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hlinkClick r:id="rId12" tooltip="PDP-8"/>
                        </a:rPr>
                        <a:t>PDP-8</a:t>
                      </a:r>
                      <a:r>
                        <a:rPr lang="de-DE" sz="1100" dirty="0"/>
                        <a:t>, </a:t>
                      </a:r>
                      <a:r>
                        <a:rPr lang="de-DE" sz="1100" dirty="0">
                          <a:hlinkClick r:id="rId13" tooltip="PDP-11"/>
                        </a:rPr>
                        <a:t>PDP-11</a:t>
                      </a:r>
                      <a:r>
                        <a:rPr lang="de-DE" sz="1100" dirty="0"/>
                        <a:t>, </a:t>
                      </a:r>
                      <a:r>
                        <a:rPr lang="de-DE" sz="1100" dirty="0">
                          <a:hlinkClick r:id="rId14" tooltip="System/32"/>
                        </a:rPr>
                        <a:t>System/32</a:t>
                      </a:r>
                      <a:r>
                        <a:rPr lang="de-DE" sz="1100" dirty="0"/>
                        <a:t>, </a:t>
                      </a:r>
                      <a:r>
                        <a:rPr lang="de-DE" sz="1100" dirty="0">
                          <a:hlinkClick r:id="rId15" tooltip="System/36"/>
                        </a:rPr>
                        <a:t>System/36</a:t>
                      </a:r>
                      <a:endParaRPr lang="de-DE" sz="1100" dirty="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6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442">
                <a:tc rowSpan="8">
                  <a:txBody>
                    <a:bodyPr/>
                    <a:lstStyle/>
                    <a:p>
                      <a:r>
                        <a:rPr lang="en-US" sz="1100" dirty="0"/>
                        <a:t>Fourth Generation (VLSI integrated circuits)</a:t>
                      </a:r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6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/>
                        <a:t>Minicomputer</a:t>
                      </a:r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18" tooltip="VAX"/>
                        </a:rPr>
                        <a:t>VAX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19" tooltip="IBM System i"/>
                        </a:rPr>
                        <a:t>AS/400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391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20" tooltip="4-bit"/>
                        </a:rPr>
                        <a:t>4-bit</a:t>
                      </a:r>
                      <a:r>
                        <a:rPr lang="de-DE" sz="1100"/>
                        <a:t> microcomputer</a:t>
                      </a:r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21" tooltip="Intel 4004"/>
                        </a:rPr>
                        <a:t>Intel 4004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22" tooltip="Intel 4040"/>
                        </a:rPr>
                        <a:t>Intel 4040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49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23" tooltip="8-bit"/>
                        </a:rPr>
                        <a:t>8-bit</a:t>
                      </a:r>
                      <a:r>
                        <a:rPr lang="de-DE" sz="1100"/>
                        <a:t> microcomputer</a:t>
                      </a:r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24" tooltip="Intel 8008"/>
                        </a:rPr>
                        <a:t>Intel 8008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25" tooltip="Intel 8080"/>
                        </a:rPr>
                        <a:t>Intel 8080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26" tooltip="Motorola 6800"/>
                        </a:rPr>
                        <a:t>Motorola 6800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27" tooltip="Motorola 6809"/>
                        </a:rPr>
                        <a:t>Motorola 6809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28" tooltip="MOS Technology 6502"/>
                        </a:rPr>
                        <a:t>MOS Technology 6502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29" tooltip="Zilog Z80"/>
                        </a:rPr>
                        <a:t>Zilog Z80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0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30" tooltip="16-bit"/>
                        </a:rPr>
                        <a:t>16-bit</a:t>
                      </a:r>
                      <a:r>
                        <a:rPr lang="de-DE" sz="1100"/>
                        <a:t> microcomputer</a:t>
                      </a:r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pl-PL" sz="1100">
                          <a:hlinkClick r:id="rId31" tooltip="8088"/>
                        </a:rPr>
                        <a:t>8088</a:t>
                      </a:r>
                      <a:r>
                        <a:rPr lang="pl-PL" sz="1100"/>
                        <a:t>, </a:t>
                      </a:r>
                      <a:r>
                        <a:rPr lang="pl-PL" sz="1100">
                          <a:hlinkClick r:id="rId32" tooltip="Zilog Z8000"/>
                        </a:rPr>
                        <a:t>Zilog Z8000</a:t>
                      </a:r>
                      <a:r>
                        <a:rPr lang="pl-PL" sz="1100"/>
                        <a:t>, </a:t>
                      </a:r>
                      <a:r>
                        <a:rPr lang="pl-PL" sz="1100">
                          <a:hlinkClick r:id="rId33" tooltip="WDC 65816/65802"/>
                        </a:rPr>
                        <a:t>WDC 65816/65802</a:t>
                      </a:r>
                      <a:endParaRPr lang="pl-PL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90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34" tooltip="32-bit"/>
                        </a:rPr>
                        <a:t>32-bit</a:t>
                      </a:r>
                      <a:r>
                        <a:rPr lang="de-DE" sz="1100"/>
                        <a:t> microcomputer</a:t>
                      </a:r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hlinkClick r:id="rId35" tooltip="80386"/>
                        </a:rPr>
                        <a:t>80386</a:t>
                      </a:r>
                      <a:r>
                        <a:rPr lang="en-US" sz="1100"/>
                        <a:t>, </a:t>
                      </a:r>
                      <a:r>
                        <a:rPr lang="en-US" sz="1100">
                          <a:hlinkClick r:id="rId36" tooltip="Pentium"/>
                        </a:rPr>
                        <a:t>Pentium</a:t>
                      </a:r>
                      <a:r>
                        <a:rPr lang="en-US" sz="1100"/>
                        <a:t>, </a:t>
                      </a:r>
                      <a:r>
                        <a:rPr lang="en-US" sz="1100">
                          <a:hlinkClick r:id="rId37" tooltip="68000"/>
                        </a:rPr>
                        <a:t>68000</a:t>
                      </a:r>
                      <a:r>
                        <a:rPr lang="en-US" sz="1100"/>
                        <a:t>, </a:t>
                      </a:r>
                      <a:r>
                        <a:rPr lang="en-US" sz="1100">
                          <a:hlinkClick r:id="rId38" tooltip="ARM architecture"/>
                        </a:rPr>
                        <a:t>ARM architecture</a:t>
                      </a:r>
                      <a:endParaRPr lang="en-US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90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hlinkClick r:id="rId39" tooltip="64-bit"/>
                        </a:rPr>
                        <a:t>64-bit</a:t>
                      </a:r>
                      <a:r>
                        <a:rPr lang="de-DE" sz="1100" dirty="0"/>
                        <a:t> </a:t>
                      </a:r>
                      <a:r>
                        <a:rPr lang="de-DE" sz="1100" smtClean="0"/>
                        <a:t>microcomputer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40" tooltip="X86-64"/>
                        </a:rPr>
                        <a:t>x86-64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41" tooltip="PowerPC"/>
                        </a:rPr>
                        <a:t>PowerPC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42" tooltip="MIPS architecture"/>
                        </a:rPr>
                        <a:t>MIPS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43" tooltip="SPARC"/>
                        </a:rPr>
                        <a:t>SPARC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444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44" tooltip="Embedded system"/>
                        </a:rPr>
                        <a:t>Embedded computer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45" tooltip="8048"/>
                        </a:rPr>
                        <a:t>8048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46" tooltip="8051"/>
                        </a:rPr>
                        <a:t>8051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66117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47" tooltip="Personal computer"/>
                        </a:rPr>
                        <a:t>Personal computer</a:t>
                      </a:r>
                      <a:endParaRPr lang="de-DE" sz="110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hlinkClick r:id="rId48" tooltip="Desktop computer"/>
                        </a:rPr>
                        <a:t>Desktop </a:t>
                      </a:r>
                      <a:r>
                        <a:rPr lang="de-DE" sz="1100" dirty="0" err="1">
                          <a:hlinkClick r:id="rId48" tooltip="Desktop computer"/>
                        </a:rPr>
                        <a:t>computer</a:t>
                      </a:r>
                      <a:r>
                        <a:rPr lang="de-DE" sz="1100" dirty="0"/>
                        <a:t>, </a:t>
                      </a:r>
                      <a:r>
                        <a:rPr lang="de-DE" sz="1100" dirty="0">
                          <a:hlinkClick r:id="rId49" tooltip="Home computer"/>
                        </a:rPr>
                        <a:t>Home </a:t>
                      </a:r>
                      <a:r>
                        <a:rPr lang="de-DE" sz="1100" dirty="0" err="1">
                          <a:hlinkClick r:id="rId49" tooltip="Home computer"/>
                        </a:rPr>
                        <a:t>computer</a:t>
                      </a:r>
                      <a:r>
                        <a:rPr lang="de-DE" sz="1100" dirty="0"/>
                        <a:t>, </a:t>
                      </a:r>
                      <a:r>
                        <a:rPr lang="de-DE" sz="1100" dirty="0">
                          <a:hlinkClick r:id="rId50" tooltip="Laptop computer"/>
                        </a:rPr>
                        <a:t>Laptop </a:t>
                      </a:r>
                      <a:r>
                        <a:rPr lang="de-DE" sz="1100" dirty="0" err="1">
                          <a:hlinkClick r:id="rId50" tooltip="Laptop computer"/>
                        </a:rPr>
                        <a:t>computer</a:t>
                      </a:r>
                      <a:r>
                        <a:rPr lang="de-DE" sz="1100" dirty="0"/>
                        <a:t>, </a:t>
                      </a:r>
                      <a:r>
                        <a:rPr lang="de-DE" sz="1100" dirty="0">
                          <a:hlinkClick r:id="rId51" tooltip="Personal digital assistant"/>
                        </a:rPr>
                        <a:t>Personal digital </a:t>
                      </a:r>
                      <a:r>
                        <a:rPr lang="de-DE" sz="1100" dirty="0" err="1">
                          <a:hlinkClick r:id="rId51" tooltip="Personal digital assistant"/>
                        </a:rPr>
                        <a:t>assistant</a:t>
                      </a:r>
                      <a:r>
                        <a:rPr lang="de-DE" sz="1100" dirty="0"/>
                        <a:t> (PDA), </a:t>
                      </a:r>
                      <a:r>
                        <a:rPr lang="de-DE" sz="1100" dirty="0">
                          <a:hlinkClick r:id="rId52" tooltip="Portable computer"/>
                        </a:rPr>
                        <a:t>Portable </a:t>
                      </a:r>
                      <a:r>
                        <a:rPr lang="de-DE" sz="1100" dirty="0" err="1">
                          <a:hlinkClick r:id="rId52" tooltip="Portable computer"/>
                        </a:rPr>
                        <a:t>computer</a:t>
                      </a:r>
                      <a:r>
                        <a:rPr lang="de-DE" sz="1100" dirty="0"/>
                        <a:t>, </a:t>
                      </a:r>
                      <a:r>
                        <a:rPr lang="de-DE" sz="1100" dirty="0" err="1">
                          <a:hlinkClick r:id="rId53" tooltip="Tablet computer"/>
                        </a:rPr>
                        <a:t>Tablet</a:t>
                      </a:r>
                      <a:r>
                        <a:rPr lang="de-DE" sz="1100" dirty="0">
                          <a:hlinkClick r:id="rId53" tooltip="Tablet computer"/>
                        </a:rPr>
                        <a:t> </a:t>
                      </a:r>
                      <a:r>
                        <a:rPr lang="de-DE" sz="1100" dirty="0" err="1">
                          <a:hlinkClick r:id="rId53" tooltip="Tablet computer"/>
                        </a:rPr>
                        <a:t>computer</a:t>
                      </a:r>
                      <a:r>
                        <a:rPr lang="de-DE" sz="1100" dirty="0"/>
                        <a:t>, </a:t>
                      </a:r>
                      <a:r>
                        <a:rPr lang="de-DE" sz="1100" dirty="0" err="1">
                          <a:hlinkClick r:id="rId54" tooltip="Wearable computer"/>
                        </a:rPr>
                        <a:t>Wearable</a:t>
                      </a:r>
                      <a:r>
                        <a:rPr lang="de-DE" sz="1100" dirty="0">
                          <a:hlinkClick r:id="rId54" tooltip="Wearable computer"/>
                        </a:rPr>
                        <a:t> </a:t>
                      </a:r>
                      <a:r>
                        <a:rPr lang="de-DE" sz="1100" dirty="0" err="1">
                          <a:hlinkClick r:id="rId54" tooltip="Wearable computer"/>
                        </a:rPr>
                        <a:t>computer</a:t>
                      </a:r>
                      <a:endParaRPr lang="de-DE" sz="1100" dirty="0"/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>
                      <a:blip r:embed="rId17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80290">
                <a:tc>
                  <a:txBody>
                    <a:bodyPr/>
                    <a:lstStyle/>
                    <a:p>
                      <a:r>
                        <a:rPr lang="de-DE" sz="1100"/>
                        <a:t>Theoretical/experimental</a:t>
                      </a:r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100">
                          <a:hlinkClick r:id="rId55" tooltip="Quantum computer"/>
                        </a:rPr>
                        <a:t>Quantum computer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56" tooltip="Chemical computer"/>
                        </a:rPr>
                        <a:t>Chemical computer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57" tooltip="DNA computing"/>
                        </a:rPr>
                        <a:t>DNA computing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58" tooltip="Optical computer"/>
                        </a:rPr>
                        <a:t>Optical computer</a:t>
                      </a:r>
                      <a:r>
                        <a:rPr lang="de-DE" sz="1100"/>
                        <a:t>, </a:t>
                      </a:r>
                      <a:r>
                        <a:rPr lang="de-DE" sz="1100">
                          <a:hlinkClick r:id="rId59" tooltip="Spintronics"/>
                        </a:rPr>
                        <a:t>Spintronics</a:t>
                      </a:r>
                      <a:r>
                        <a:rPr lang="de-DE" sz="1100"/>
                        <a:t> based computer</a:t>
                      </a:r>
                    </a:p>
                  </a:txBody>
                  <a:tcPr marL="40851" marR="40851" marT="11490" marB="114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de-DE" sz="1100" dirty="0"/>
                    </a:p>
                  </a:txBody>
                  <a:tcPr marL="40851" marR="40851" marT="11490" marB="11490"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8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4546</Words>
  <Application>Microsoft Office PowerPoint</Application>
  <PresentationFormat>Bildschirmpräsentation (4:3)</PresentationFormat>
  <Paragraphs>1059</Paragraphs>
  <Slides>125</Slides>
  <Notes>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3</vt:i4>
      </vt:variant>
      <vt:variant>
        <vt:lpstr>Folientitel</vt:lpstr>
      </vt:variant>
      <vt:variant>
        <vt:i4>125</vt:i4>
      </vt:variant>
    </vt:vector>
  </HeadingPairs>
  <TitlesOfParts>
    <vt:vector size="141" baseType="lpstr">
      <vt:lpstr>Arial</vt:lpstr>
      <vt:lpstr>Calibri</vt:lpstr>
      <vt:lpstr>Constantia</vt:lpstr>
      <vt:lpstr>Courier</vt:lpstr>
      <vt:lpstr>Helvetica</vt:lpstr>
      <vt:lpstr>Palatino</vt:lpstr>
      <vt:lpstr>Symbol</vt:lpstr>
      <vt:lpstr>Times</vt:lpstr>
      <vt:lpstr>Times New Roman</vt:lpstr>
      <vt:lpstr>Verdana</vt:lpstr>
      <vt:lpstr>Wingdings</vt:lpstr>
      <vt:lpstr>Wingdings 2</vt:lpstr>
      <vt:lpstr>Flow</vt:lpstr>
      <vt:lpstr>Picture</vt:lpstr>
      <vt:lpstr>Clip</vt:lpstr>
      <vt:lpstr>Formel</vt:lpstr>
      <vt:lpstr>PowerPoint-Präsentation</vt:lpstr>
      <vt:lpstr>Learning Objectives</vt:lpstr>
      <vt:lpstr>The Computer</vt:lpstr>
      <vt:lpstr>Interacting with computers</vt:lpstr>
      <vt:lpstr>A ‘typical’ computer system</vt:lpstr>
      <vt:lpstr>How many …</vt:lpstr>
      <vt:lpstr>How many computers …</vt:lpstr>
      <vt:lpstr>Interactivity?</vt:lpstr>
      <vt:lpstr>Richer interaction</vt:lpstr>
      <vt:lpstr>text entry devices</vt:lpstr>
      <vt:lpstr>Keyboards</vt:lpstr>
      <vt:lpstr>layout – QWERTY</vt:lpstr>
      <vt:lpstr>QWERTY (cont.)</vt:lpstr>
      <vt:lpstr>alternative keyboard layouts</vt:lpstr>
      <vt:lpstr>special keyboards</vt:lpstr>
      <vt:lpstr>Chord keyboards</vt:lpstr>
      <vt:lpstr>phone pad and T9 entry</vt:lpstr>
      <vt:lpstr>Handwriting recognition</vt:lpstr>
      <vt:lpstr>Speech recognition</vt:lpstr>
      <vt:lpstr>Numeric keypads</vt:lpstr>
      <vt:lpstr>positioning, pointing and drawing</vt:lpstr>
      <vt:lpstr>the Mouse</vt:lpstr>
      <vt:lpstr>the mouse (cont.)</vt:lpstr>
      <vt:lpstr>How does it work?</vt:lpstr>
      <vt:lpstr>Even by foot …</vt:lpstr>
      <vt:lpstr>Touchpad</vt:lpstr>
      <vt:lpstr>Trackball and thumbwheels</vt:lpstr>
      <vt:lpstr>Joystick and keyboard nipple</vt:lpstr>
      <vt:lpstr>Touch-sensitive screen</vt:lpstr>
      <vt:lpstr>Stylus and light pen</vt:lpstr>
      <vt:lpstr>Digitizing tablet</vt:lpstr>
      <vt:lpstr>Eyegaze</vt:lpstr>
      <vt:lpstr>Cursor keys</vt:lpstr>
      <vt:lpstr>Discrete positioning controls</vt:lpstr>
      <vt:lpstr>display devices</vt:lpstr>
      <vt:lpstr>bitmap displays</vt:lpstr>
      <vt:lpstr>resolution and colour depth</vt:lpstr>
      <vt:lpstr>anti-aliasing</vt:lpstr>
      <vt:lpstr>Cathode ray tube</vt:lpstr>
      <vt:lpstr>Health hazards of CRT !</vt:lpstr>
      <vt:lpstr>Health hints …</vt:lpstr>
      <vt:lpstr>Liquid crystal displays</vt:lpstr>
      <vt:lpstr>special displays</vt:lpstr>
      <vt:lpstr>large displays</vt:lpstr>
      <vt:lpstr>situated displays</vt:lpstr>
      <vt:lpstr>Hermes a situated display</vt:lpstr>
      <vt:lpstr>Digital paper</vt:lpstr>
      <vt:lpstr>virtual reality and 3D interaction</vt:lpstr>
      <vt:lpstr>positioning in 3D space</vt:lpstr>
      <vt:lpstr>pitch, yaw and roll</vt:lpstr>
      <vt:lpstr>3D displays</vt:lpstr>
      <vt:lpstr>VR headsets</vt:lpstr>
      <vt:lpstr>VR motion sickness</vt:lpstr>
      <vt:lpstr>simulators and VR caves</vt:lpstr>
      <vt:lpstr>physical controls, sensors etc.</vt:lpstr>
      <vt:lpstr>dedicated displays</vt:lpstr>
      <vt:lpstr>Sounds</vt:lpstr>
      <vt:lpstr>Touch, feel, smell</vt:lpstr>
      <vt:lpstr>BMW iDrive</vt:lpstr>
      <vt:lpstr>physical controls</vt:lpstr>
      <vt:lpstr>Environment and bio-sensing</vt:lpstr>
      <vt:lpstr>paper: printing and scanning</vt:lpstr>
      <vt:lpstr>Printing</vt:lpstr>
      <vt:lpstr>Types of dot-based printers</vt:lpstr>
      <vt:lpstr>Printing in the workplace</vt:lpstr>
      <vt:lpstr>Fonts</vt:lpstr>
      <vt:lpstr>Fonts (cont.)</vt:lpstr>
      <vt:lpstr>Readability of text</vt:lpstr>
      <vt:lpstr>Page Description Languages</vt:lpstr>
      <vt:lpstr>Screen and page</vt:lpstr>
      <vt:lpstr>Scanners</vt:lpstr>
      <vt:lpstr>Scanners (cont.)</vt:lpstr>
      <vt:lpstr>Optical character recognition</vt:lpstr>
      <vt:lpstr>Paper-based interaction</vt:lpstr>
      <vt:lpstr>memory</vt:lpstr>
      <vt:lpstr>Short-term Memory - RAM</vt:lpstr>
      <vt:lpstr>Long-term Memory - disks</vt:lpstr>
      <vt:lpstr>Blurring boundaries</vt:lpstr>
      <vt:lpstr>speed and capacity</vt:lpstr>
      <vt:lpstr>virtual memory</vt:lpstr>
      <vt:lpstr>Compression</vt:lpstr>
      <vt:lpstr>Storage formats - text</vt:lpstr>
      <vt:lpstr>Storage formats - media</vt:lpstr>
      <vt:lpstr>methods of access</vt:lpstr>
      <vt:lpstr>processing and networks</vt:lpstr>
      <vt:lpstr>Finite processing speed</vt:lpstr>
      <vt:lpstr>Moore’s law</vt:lpstr>
      <vt:lpstr>the myth of the infinitely  fast machine</vt:lpstr>
      <vt:lpstr>Limitations on interactive performance</vt:lpstr>
      <vt:lpstr>Networked computing</vt:lpstr>
      <vt:lpstr>The internet</vt:lpstr>
      <vt:lpstr>PowerPoint-Präsentation</vt:lpstr>
      <vt:lpstr>References</vt:lpstr>
      <vt:lpstr>Additional Material: History of Computers</vt:lpstr>
      <vt:lpstr>First machines</vt:lpstr>
      <vt:lpstr>Computer ?</vt:lpstr>
      <vt:lpstr>Computers?</vt:lpstr>
      <vt:lpstr>Ages of Automata</vt:lpstr>
      <vt:lpstr>Upcoming of mechanical machines</vt:lpstr>
      <vt:lpstr>Upcoming of mechanical machines</vt:lpstr>
      <vt:lpstr>Pascaline</vt:lpstr>
      <vt:lpstr>Upcoming of mechanical machines</vt:lpstr>
      <vt:lpstr>Big Improvements</vt:lpstr>
      <vt:lpstr>Difference Engine (1823)</vt:lpstr>
      <vt:lpstr>Analytical Engine (1834)</vt:lpstr>
      <vt:lpstr>Analytical Engine (1834)</vt:lpstr>
      <vt:lpstr>Programming?</vt:lpstr>
      <vt:lpstr>New Age</vt:lpstr>
      <vt:lpstr>New Age</vt:lpstr>
      <vt:lpstr>New Age</vt:lpstr>
      <vt:lpstr>New Age</vt:lpstr>
      <vt:lpstr>New Age</vt:lpstr>
      <vt:lpstr>John von neumann (1903-1957)</vt:lpstr>
      <vt:lpstr>ENIAC</vt:lpstr>
      <vt:lpstr>ENIAC</vt:lpstr>
      <vt:lpstr>ENIAC</vt:lpstr>
      <vt:lpstr>EDVAC (1945)</vt:lpstr>
      <vt:lpstr>Small steps</vt:lpstr>
      <vt:lpstr>A New Era</vt:lpstr>
      <vt:lpstr>A New Era</vt:lpstr>
      <vt:lpstr>A New Era</vt:lpstr>
      <vt:lpstr>A New Era</vt:lpstr>
      <vt:lpstr>Typical PC system</vt:lpstr>
      <vt:lpstr>History of Computing Hardware</vt:lpstr>
      <vt:lpstr>History of Computing Hardware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529</cp:revision>
  <dcterms:created xsi:type="dcterms:W3CDTF">2006-08-16T00:00:00Z</dcterms:created>
  <dcterms:modified xsi:type="dcterms:W3CDTF">2018-03-08T07:43:58Z</dcterms:modified>
</cp:coreProperties>
</file>