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43"/>
  </p:notesMasterIdLst>
  <p:sldIdLst>
    <p:sldId id="530" r:id="rId2"/>
    <p:sldId id="648" r:id="rId3"/>
    <p:sldId id="739" r:id="rId4"/>
    <p:sldId id="832" r:id="rId5"/>
    <p:sldId id="833" r:id="rId6"/>
    <p:sldId id="721" r:id="rId7"/>
    <p:sldId id="740" r:id="rId8"/>
    <p:sldId id="741" r:id="rId9"/>
    <p:sldId id="722" r:id="rId10"/>
    <p:sldId id="734" r:id="rId11"/>
    <p:sldId id="735" r:id="rId12"/>
    <p:sldId id="736" r:id="rId13"/>
    <p:sldId id="723" r:id="rId14"/>
    <p:sldId id="737" r:id="rId15"/>
    <p:sldId id="746" r:id="rId16"/>
    <p:sldId id="725" r:id="rId17"/>
    <p:sldId id="767" r:id="rId18"/>
    <p:sldId id="747" r:id="rId19"/>
    <p:sldId id="726" r:id="rId20"/>
    <p:sldId id="743" r:id="rId21"/>
    <p:sldId id="738" r:id="rId22"/>
    <p:sldId id="744" r:id="rId23"/>
    <p:sldId id="745" r:id="rId24"/>
    <p:sldId id="727" r:id="rId25"/>
    <p:sldId id="728" r:id="rId26"/>
    <p:sldId id="729" r:id="rId27"/>
    <p:sldId id="748" r:id="rId28"/>
    <p:sldId id="749" r:id="rId29"/>
    <p:sldId id="750" r:id="rId30"/>
    <p:sldId id="751" r:id="rId31"/>
    <p:sldId id="752" r:id="rId32"/>
    <p:sldId id="753" r:id="rId33"/>
    <p:sldId id="754" r:id="rId34"/>
    <p:sldId id="755" r:id="rId35"/>
    <p:sldId id="756" r:id="rId36"/>
    <p:sldId id="757" r:id="rId37"/>
    <p:sldId id="758" r:id="rId38"/>
    <p:sldId id="759" r:id="rId39"/>
    <p:sldId id="760" r:id="rId40"/>
    <p:sldId id="761" r:id="rId41"/>
    <p:sldId id="762" r:id="rId42"/>
    <p:sldId id="763" r:id="rId43"/>
    <p:sldId id="730" r:id="rId44"/>
    <p:sldId id="731" r:id="rId45"/>
    <p:sldId id="732" r:id="rId46"/>
    <p:sldId id="742" r:id="rId47"/>
    <p:sldId id="764" r:id="rId48"/>
    <p:sldId id="765" r:id="rId49"/>
    <p:sldId id="733" r:id="rId50"/>
    <p:sldId id="766" r:id="rId51"/>
    <p:sldId id="768" r:id="rId52"/>
    <p:sldId id="769" r:id="rId53"/>
    <p:sldId id="770" r:id="rId54"/>
    <p:sldId id="771" r:id="rId55"/>
    <p:sldId id="772" r:id="rId56"/>
    <p:sldId id="773" r:id="rId57"/>
    <p:sldId id="659" r:id="rId58"/>
    <p:sldId id="774" r:id="rId59"/>
    <p:sldId id="775" r:id="rId60"/>
    <p:sldId id="776" r:id="rId61"/>
    <p:sldId id="777" r:id="rId62"/>
    <p:sldId id="778" r:id="rId63"/>
    <p:sldId id="779" r:id="rId64"/>
    <p:sldId id="780" r:id="rId65"/>
    <p:sldId id="781" r:id="rId66"/>
    <p:sldId id="834" r:id="rId67"/>
    <p:sldId id="835" r:id="rId68"/>
    <p:sldId id="836" r:id="rId69"/>
    <p:sldId id="837" r:id="rId70"/>
    <p:sldId id="838" r:id="rId71"/>
    <p:sldId id="839" r:id="rId72"/>
    <p:sldId id="840" r:id="rId73"/>
    <p:sldId id="841" r:id="rId74"/>
    <p:sldId id="842" r:id="rId75"/>
    <p:sldId id="843" r:id="rId76"/>
    <p:sldId id="844" r:id="rId77"/>
    <p:sldId id="783" r:id="rId78"/>
    <p:sldId id="784" r:id="rId79"/>
    <p:sldId id="785" r:id="rId80"/>
    <p:sldId id="786" r:id="rId81"/>
    <p:sldId id="787" r:id="rId82"/>
    <p:sldId id="788" r:id="rId83"/>
    <p:sldId id="789" r:id="rId84"/>
    <p:sldId id="790" r:id="rId85"/>
    <p:sldId id="791" r:id="rId86"/>
    <p:sldId id="845" r:id="rId87"/>
    <p:sldId id="846" r:id="rId88"/>
    <p:sldId id="857" r:id="rId89"/>
    <p:sldId id="847" r:id="rId90"/>
    <p:sldId id="848" r:id="rId91"/>
    <p:sldId id="849" r:id="rId92"/>
    <p:sldId id="850" r:id="rId93"/>
    <p:sldId id="851" r:id="rId94"/>
    <p:sldId id="852" r:id="rId95"/>
    <p:sldId id="858" r:id="rId96"/>
    <p:sldId id="853" r:id="rId97"/>
    <p:sldId id="854" r:id="rId98"/>
    <p:sldId id="855" r:id="rId99"/>
    <p:sldId id="794" r:id="rId100"/>
    <p:sldId id="856" r:id="rId101"/>
    <p:sldId id="795" r:id="rId102"/>
    <p:sldId id="796" r:id="rId103"/>
    <p:sldId id="797" r:id="rId104"/>
    <p:sldId id="798" r:id="rId105"/>
    <p:sldId id="799" r:id="rId106"/>
    <p:sldId id="800" r:id="rId107"/>
    <p:sldId id="801" r:id="rId108"/>
    <p:sldId id="802" r:id="rId109"/>
    <p:sldId id="803" r:id="rId110"/>
    <p:sldId id="804" r:id="rId111"/>
    <p:sldId id="805" r:id="rId112"/>
    <p:sldId id="806" r:id="rId113"/>
    <p:sldId id="807" r:id="rId114"/>
    <p:sldId id="808" r:id="rId115"/>
    <p:sldId id="809" r:id="rId116"/>
    <p:sldId id="810" r:id="rId117"/>
    <p:sldId id="811" r:id="rId118"/>
    <p:sldId id="812" r:id="rId119"/>
    <p:sldId id="813" r:id="rId120"/>
    <p:sldId id="814" r:id="rId121"/>
    <p:sldId id="815" r:id="rId122"/>
    <p:sldId id="816" r:id="rId123"/>
    <p:sldId id="817" r:id="rId124"/>
    <p:sldId id="818" r:id="rId125"/>
    <p:sldId id="819" r:id="rId126"/>
    <p:sldId id="820" r:id="rId127"/>
    <p:sldId id="821" r:id="rId128"/>
    <p:sldId id="822" r:id="rId129"/>
    <p:sldId id="823" r:id="rId130"/>
    <p:sldId id="824" r:id="rId131"/>
    <p:sldId id="825" r:id="rId132"/>
    <p:sldId id="826" r:id="rId133"/>
    <p:sldId id="827" r:id="rId134"/>
    <p:sldId id="828" r:id="rId135"/>
    <p:sldId id="829" r:id="rId136"/>
    <p:sldId id="830" r:id="rId137"/>
    <p:sldId id="831" r:id="rId138"/>
    <p:sldId id="782" r:id="rId139"/>
    <p:sldId id="859" r:id="rId140"/>
    <p:sldId id="440" r:id="rId141"/>
    <p:sldId id="362" r:id="rId142"/>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6628" autoAdjust="0"/>
  </p:normalViewPr>
  <p:slideViewPr>
    <p:cSldViewPr>
      <p:cViewPr varScale="1">
        <p:scale>
          <a:sx n="84" d="100"/>
          <a:sy n="84" d="100"/>
        </p:scale>
        <p:origin x="1914" y="13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presProps" Target="presProps.xml"/></Relationships>
</file>

<file path=ppt/diagrams/_rels/data19.xml.rels><?xml version="1.0" encoding="UTF-8" standalone="yes"?>
<Relationships xmlns="http://schemas.openxmlformats.org/package/2006/relationships"><Relationship Id="rId1" Type="http://schemas.openxmlformats.org/officeDocument/2006/relationships/image" Target="../media/image27.jpeg"/></Relationships>
</file>

<file path=ppt/diagrams/_rels/drawing19.xml.rels><?xml version="1.0" encoding="UTF-8" standalone="yes"?>
<Relationships xmlns="http://schemas.openxmlformats.org/package/2006/relationships"><Relationship Id="rId1" Type="http://schemas.openxmlformats.org/officeDocument/2006/relationships/image" Target="../media/image27.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173BC7-E7D4-3D4B-A8E0-A2D2AE5A8C00}"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066387EC-BFC0-784A-B648-8AE5B566BF75}">
      <dgm:prSet phldrT="[Text]" custT="1"/>
      <dgm:spPr/>
      <dgm:t>
        <a:bodyPr/>
        <a:lstStyle/>
        <a:p>
          <a:r>
            <a:rPr lang="en-US" sz="2700" dirty="0" smtClean="0">
              <a:latin typeface="Times New Roman" panose="02020603050405020304" pitchFamily="18" charset="0"/>
              <a:cs typeface="Times New Roman" panose="02020603050405020304" pitchFamily="18" charset="0"/>
            </a:rPr>
            <a:t>Program code</a:t>
          </a:r>
          <a:endParaRPr lang="en-US" sz="2700" dirty="0">
            <a:latin typeface="Times New Roman" panose="02020603050405020304" pitchFamily="18" charset="0"/>
            <a:cs typeface="Times New Roman" panose="02020603050405020304" pitchFamily="18" charset="0"/>
          </a:endParaRPr>
        </a:p>
      </dgm:t>
    </dgm:pt>
    <dgm:pt modelId="{8787F659-B991-3343-9042-4C07199010AD}" type="parTrans" cxnId="{0309AC7A-4A12-3546-A4CF-B8EE1185DD5B}">
      <dgm:prSet/>
      <dgm:spPr/>
      <dgm:t>
        <a:bodyPr/>
        <a:lstStyle/>
        <a:p>
          <a:endParaRPr lang="en-US"/>
        </a:p>
      </dgm:t>
    </dgm:pt>
    <dgm:pt modelId="{C24B30AF-9314-634E-A8EF-5EE315A026AF}" type="sibTrans" cxnId="{0309AC7A-4A12-3546-A4CF-B8EE1185DD5B}">
      <dgm:prSet/>
      <dgm:spPr/>
      <dgm:t>
        <a:bodyPr/>
        <a:lstStyle/>
        <a:p>
          <a:endParaRPr lang="en-US"/>
        </a:p>
      </dgm:t>
    </dgm:pt>
    <dgm:pt modelId="{7D1E28BB-E7D4-6240-9C26-9492ABCCB82C}">
      <dgm:prSet custT="1"/>
      <dgm:spPr/>
      <dgm:t>
        <a:bodyPr/>
        <a:lstStyle/>
        <a:p>
          <a:pPr marL="282575" indent="-282575" algn="l" defTabSz="914400" rtl="0" eaLnBrk="1" latinLnBrk="0" hangingPunct="1">
            <a:lnSpc>
              <a:spcPct val="90000"/>
            </a:lnSpc>
            <a:spcBef>
              <a:spcPts val="1800"/>
            </a:spcBef>
            <a:buClr>
              <a:schemeClr val="accent1"/>
            </a:buClr>
            <a:buSzPct val="75000"/>
            <a:buFont typeface="Wingdings" pitchFamily="2" charset="2"/>
            <a:buChar char="n"/>
          </a:pPr>
          <a:r>
            <a:rPr kumimoji="0" lang="en-US" sz="2200" kern="1200" dirty="0" smtClean="0">
              <a:solidFill>
                <a:schemeClr val="tx1"/>
              </a:solidFill>
              <a:latin typeface="Times New Roman" panose="02020603050405020304" pitchFamily="18" charset="0"/>
              <a:ea typeface="+mn-ea"/>
              <a:cs typeface="Times New Roman" panose="02020603050405020304" pitchFamily="18" charset="0"/>
            </a:rPr>
            <a:t>which may be shared with other processes that are executing the same program</a:t>
          </a:r>
        </a:p>
      </dgm:t>
    </dgm:pt>
    <dgm:pt modelId="{E79FF0B8-9CA9-2C4D-A4D7-8AE87CFD65C0}" type="parTrans" cxnId="{55DF68C8-0BBD-BB45-A1B2-BFDD60500307}">
      <dgm:prSet/>
      <dgm:spPr/>
      <dgm:t>
        <a:bodyPr/>
        <a:lstStyle/>
        <a:p>
          <a:endParaRPr lang="en-US"/>
        </a:p>
      </dgm:t>
    </dgm:pt>
    <dgm:pt modelId="{D407455B-387C-4349-9E47-3EA34DB4736F}" type="sibTrans" cxnId="{55DF68C8-0BBD-BB45-A1B2-BFDD60500307}">
      <dgm:prSet/>
      <dgm:spPr/>
      <dgm:t>
        <a:bodyPr/>
        <a:lstStyle/>
        <a:p>
          <a:endParaRPr lang="en-US"/>
        </a:p>
      </dgm:t>
    </dgm:pt>
    <dgm:pt modelId="{5E037D5A-EDDE-E440-8CF3-C810A1D6E576}">
      <dgm:prSet custT="1"/>
      <dgm:spPr/>
      <dgm:t>
        <a:bodyPr/>
        <a:lstStyle/>
        <a:p>
          <a:r>
            <a:rPr lang="en-US" sz="2700" dirty="0" smtClean="0">
              <a:latin typeface="Times New Roman" panose="02020603050405020304" pitchFamily="18" charset="0"/>
              <a:cs typeface="Times New Roman" panose="02020603050405020304" pitchFamily="18" charset="0"/>
            </a:rPr>
            <a:t>A set of data associated with that code</a:t>
          </a:r>
        </a:p>
      </dgm:t>
    </dgm:pt>
    <dgm:pt modelId="{12C2C1F2-ECCF-3841-8696-D8982B8C130C}" type="parTrans" cxnId="{1450A142-4100-B541-8A77-632087F1ABC1}">
      <dgm:prSet/>
      <dgm:spPr/>
      <dgm:t>
        <a:bodyPr/>
        <a:lstStyle/>
        <a:p>
          <a:endParaRPr lang="en-US"/>
        </a:p>
      </dgm:t>
    </dgm:pt>
    <dgm:pt modelId="{7127CD71-1958-8045-9D0B-EE0EE248AD3A}" type="sibTrans" cxnId="{1450A142-4100-B541-8A77-632087F1ABC1}">
      <dgm:prSet/>
      <dgm:spPr/>
      <dgm:t>
        <a:bodyPr/>
        <a:lstStyle/>
        <a:p>
          <a:endParaRPr lang="en-US"/>
        </a:p>
      </dgm:t>
    </dgm:pt>
    <dgm:pt modelId="{D388D580-87DE-AD47-A378-76DA43B1B04A}" type="pres">
      <dgm:prSet presAssocID="{53173BC7-E7D4-3D4B-A8E0-A2D2AE5A8C00}" presName="linear" presStyleCnt="0">
        <dgm:presLayoutVars>
          <dgm:animLvl val="lvl"/>
          <dgm:resizeHandles val="exact"/>
        </dgm:presLayoutVars>
      </dgm:prSet>
      <dgm:spPr/>
      <dgm:t>
        <a:bodyPr/>
        <a:lstStyle/>
        <a:p>
          <a:endParaRPr lang="en-US"/>
        </a:p>
      </dgm:t>
    </dgm:pt>
    <dgm:pt modelId="{F500F2E7-5140-0B44-A47F-00138E696C9A}" type="pres">
      <dgm:prSet presAssocID="{066387EC-BFC0-784A-B648-8AE5B566BF75}" presName="parentText" presStyleLbl="node1" presStyleIdx="0" presStyleCnt="2">
        <dgm:presLayoutVars>
          <dgm:chMax val="0"/>
          <dgm:bulletEnabled val="1"/>
        </dgm:presLayoutVars>
      </dgm:prSet>
      <dgm:spPr/>
      <dgm:t>
        <a:bodyPr/>
        <a:lstStyle/>
        <a:p>
          <a:endParaRPr lang="en-US"/>
        </a:p>
      </dgm:t>
    </dgm:pt>
    <dgm:pt modelId="{4A1A3D03-DB08-6D4A-9013-6A326781C6BD}" type="pres">
      <dgm:prSet presAssocID="{066387EC-BFC0-784A-B648-8AE5B566BF75}" presName="childText" presStyleLbl="revTx" presStyleIdx="0" presStyleCnt="1">
        <dgm:presLayoutVars>
          <dgm:bulletEnabled val="1"/>
        </dgm:presLayoutVars>
      </dgm:prSet>
      <dgm:spPr/>
      <dgm:t>
        <a:bodyPr/>
        <a:lstStyle/>
        <a:p>
          <a:endParaRPr lang="en-US"/>
        </a:p>
      </dgm:t>
    </dgm:pt>
    <dgm:pt modelId="{02FDE227-3421-A249-B877-4E1ACDF3ED5A}" type="pres">
      <dgm:prSet presAssocID="{5E037D5A-EDDE-E440-8CF3-C810A1D6E576}" presName="parentText" presStyleLbl="node1" presStyleIdx="1" presStyleCnt="2" custLinFactNeighborY="14432">
        <dgm:presLayoutVars>
          <dgm:chMax val="0"/>
          <dgm:bulletEnabled val="1"/>
        </dgm:presLayoutVars>
      </dgm:prSet>
      <dgm:spPr/>
      <dgm:t>
        <a:bodyPr/>
        <a:lstStyle/>
        <a:p>
          <a:endParaRPr lang="en-US"/>
        </a:p>
      </dgm:t>
    </dgm:pt>
  </dgm:ptLst>
  <dgm:cxnLst>
    <dgm:cxn modelId="{BF79C07A-E053-954F-AD24-836E50D6ADD0}" type="presOf" srcId="{53173BC7-E7D4-3D4B-A8E0-A2D2AE5A8C00}" destId="{D388D580-87DE-AD47-A378-76DA43B1B04A}" srcOrd="0" destOrd="0" presId="urn:microsoft.com/office/officeart/2005/8/layout/vList2"/>
    <dgm:cxn modelId="{39EE7865-4F07-7E41-A337-CEB0999157BE}" type="presOf" srcId="{7D1E28BB-E7D4-6240-9C26-9492ABCCB82C}" destId="{4A1A3D03-DB08-6D4A-9013-6A326781C6BD}" srcOrd="0" destOrd="0" presId="urn:microsoft.com/office/officeart/2005/8/layout/vList2"/>
    <dgm:cxn modelId="{1450A142-4100-B541-8A77-632087F1ABC1}" srcId="{53173BC7-E7D4-3D4B-A8E0-A2D2AE5A8C00}" destId="{5E037D5A-EDDE-E440-8CF3-C810A1D6E576}" srcOrd="1" destOrd="0" parTransId="{12C2C1F2-ECCF-3841-8696-D8982B8C130C}" sibTransId="{7127CD71-1958-8045-9D0B-EE0EE248AD3A}"/>
    <dgm:cxn modelId="{51FE397B-0AB3-B747-9DD3-7C50ABDF0ACA}" type="presOf" srcId="{066387EC-BFC0-784A-B648-8AE5B566BF75}" destId="{F500F2E7-5140-0B44-A47F-00138E696C9A}" srcOrd="0" destOrd="0" presId="urn:microsoft.com/office/officeart/2005/8/layout/vList2"/>
    <dgm:cxn modelId="{9C1C8ABE-B4DC-574F-A3FC-D4125EB8F64D}" type="presOf" srcId="{5E037D5A-EDDE-E440-8CF3-C810A1D6E576}" destId="{02FDE227-3421-A249-B877-4E1ACDF3ED5A}" srcOrd="0" destOrd="0" presId="urn:microsoft.com/office/officeart/2005/8/layout/vList2"/>
    <dgm:cxn modelId="{0309AC7A-4A12-3546-A4CF-B8EE1185DD5B}" srcId="{53173BC7-E7D4-3D4B-A8E0-A2D2AE5A8C00}" destId="{066387EC-BFC0-784A-B648-8AE5B566BF75}" srcOrd="0" destOrd="0" parTransId="{8787F659-B991-3343-9042-4C07199010AD}" sibTransId="{C24B30AF-9314-634E-A8EF-5EE315A026AF}"/>
    <dgm:cxn modelId="{55DF68C8-0BBD-BB45-A1B2-BFDD60500307}" srcId="{066387EC-BFC0-784A-B648-8AE5B566BF75}" destId="{7D1E28BB-E7D4-6240-9C26-9492ABCCB82C}" srcOrd="0" destOrd="0" parTransId="{E79FF0B8-9CA9-2C4D-A4D7-8AE87CFD65C0}" sibTransId="{D407455B-387C-4349-9E47-3EA34DB4736F}"/>
    <dgm:cxn modelId="{956CBE23-0154-2B41-B8B9-8818A3FB17B6}" type="presParOf" srcId="{D388D580-87DE-AD47-A378-76DA43B1B04A}" destId="{F500F2E7-5140-0B44-A47F-00138E696C9A}" srcOrd="0" destOrd="0" presId="urn:microsoft.com/office/officeart/2005/8/layout/vList2"/>
    <dgm:cxn modelId="{B9E659D2-1523-AE4A-919B-F2248458EC8B}" type="presParOf" srcId="{D388D580-87DE-AD47-A378-76DA43B1B04A}" destId="{4A1A3D03-DB08-6D4A-9013-6A326781C6BD}" srcOrd="1" destOrd="0" presId="urn:microsoft.com/office/officeart/2005/8/layout/vList2"/>
    <dgm:cxn modelId="{1B2E5445-7173-5B4C-A802-BC463BCEAD3F}" type="presParOf" srcId="{D388D580-87DE-AD47-A378-76DA43B1B04A}" destId="{02FDE227-3421-A249-B877-4E1ACDF3ED5A}"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DBB81C-2E50-BF48-A4AE-72E7EA7AEDEB}" type="doc">
      <dgm:prSet loTypeId="urn:microsoft.com/office/officeart/2005/8/layout/default#1" loCatId="list" qsTypeId="urn:microsoft.com/office/officeart/2005/8/quickstyle/simple4" qsCatId="simple" csTypeId="urn:microsoft.com/office/officeart/2005/8/colors/accent1_2" csCatId="accent1" phldr="1"/>
      <dgm:spPr/>
      <dgm:t>
        <a:bodyPr/>
        <a:lstStyle/>
        <a:p>
          <a:endParaRPr lang="en-US"/>
        </a:p>
      </dgm:t>
    </dgm:pt>
    <dgm:pt modelId="{94BCFAB0-9BDD-6A4C-BDA3-38544E1BA07C}">
      <dgm:prSet phldrT="[Text]"/>
      <dgm:spPr>
        <a:solidFill>
          <a:schemeClr val="accent6"/>
        </a:solidFill>
      </dgm:spPr>
      <dgm:t>
        <a:bodyPr/>
        <a:lstStyle/>
        <a:p>
          <a:r>
            <a:rPr lang="en-US" dirty="0" smtClean="0">
              <a:latin typeface="Times New Roman" panose="02020603050405020304" pitchFamily="18" charset="0"/>
              <a:cs typeface="Times New Roman" panose="02020603050405020304" pitchFamily="18" charset="0"/>
            </a:rPr>
            <a:t>Identifier</a:t>
          </a:r>
          <a:endParaRPr lang="en-US" dirty="0">
            <a:latin typeface="Times New Roman" panose="02020603050405020304" pitchFamily="18" charset="0"/>
            <a:cs typeface="Times New Roman" panose="02020603050405020304" pitchFamily="18" charset="0"/>
          </a:endParaRPr>
        </a:p>
      </dgm:t>
    </dgm:pt>
    <dgm:pt modelId="{181B9A04-3E97-AC4B-B0D3-45D2CFCF36F3}" type="parTrans" cxnId="{94B777FE-C758-B041-BF04-66700F503577}">
      <dgm:prSet/>
      <dgm:spPr/>
      <dgm:t>
        <a:bodyPr/>
        <a:lstStyle/>
        <a:p>
          <a:endParaRPr lang="en-US"/>
        </a:p>
      </dgm:t>
    </dgm:pt>
    <dgm:pt modelId="{1F5FEA36-125C-C546-BF17-E399976F0522}" type="sibTrans" cxnId="{94B777FE-C758-B041-BF04-66700F503577}">
      <dgm:prSet/>
      <dgm:spPr/>
      <dgm:t>
        <a:bodyPr/>
        <a:lstStyle/>
        <a:p>
          <a:endParaRPr lang="en-US"/>
        </a:p>
      </dgm:t>
    </dgm:pt>
    <dgm:pt modelId="{A22EA74F-013B-934F-81B5-A61D7773663C}">
      <dgm:prSet/>
      <dgm:spPr>
        <a:solidFill>
          <a:schemeClr val="accent3">
            <a:lumMod val="75000"/>
          </a:schemeClr>
        </a:solidFill>
      </dgm:spPr>
      <dgm:t>
        <a:bodyPr/>
        <a:lstStyle/>
        <a:p>
          <a:r>
            <a:rPr lang="en-US" dirty="0" smtClean="0">
              <a:latin typeface="Times New Roman" panose="02020603050405020304" pitchFamily="18" charset="0"/>
              <a:cs typeface="Times New Roman" panose="02020603050405020304" pitchFamily="18" charset="0"/>
            </a:rPr>
            <a:t>State</a:t>
          </a:r>
        </a:p>
      </dgm:t>
    </dgm:pt>
    <dgm:pt modelId="{11A75EB7-B46C-0F46-B791-946256687DF5}" type="parTrans" cxnId="{7B5E7862-2FCC-C04C-A1F7-1B7B624286CB}">
      <dgm:prSet/>
      <dgm:spPr/>
      <dgm:t>
        <a:bodyPr/>
        <a:lstStyle/>
        <a:p>
          <a:endParaRPr lang="en-US"/>
        </a:p>
      </dgm:t>
    </dgm:pt>
    <dgm:pt modelId="{D7C600B0-36F9-1942-89B4-6165C2B30ADA}" type="sibTrans" cxnId="{7B5E7862-2FCC-C04C-A1F7-1B7B624286CB}">
      <dgm:prSet/>
      <dgm:spPr/>
      <dgm:t>
        <a:bodyPr/>
        <a:lstStyle/>
        <a:p>
          <a:endParaRPr lang="en-US"/>
        </a:p>
      </dgm:t>
    </dgm:pt>
    <dgm:pt modelId="{E90F924F-9396-2442-BDA3-BF3934D5AB60}">
      <dgm:prSet/>
      <dgm:spPr/>
      <dgm:t>
        <a:bodyPr/>
        <a:lstStyle/>
        <a:p>
          <a:r>
            <a:rPr lang="en-US" dirty="0" smtClean="0">
              <a:latin typeface="Times New Roman" panose="02020603050405020304" pitchFamily="18" charset="0"/>
              <a:cs typeface="Times New Roman" panose="02020603050405020304" pitchFamily="18" charset="0"/>
            </a:rPr>
            <a:t>Priority</a:t>
          </a:r>
        </a:p>
      </dgm:t>
    </dgm:pt>
    <dgm:pt modelId="{8C88B6AE-623E-C34E-BC73-D913467AE923}" type="parTrans" cxnId="{D11826D9-C42F-604B-A5FB-49F75F15EF21}">
      <dgm:prSet/>
      <dgm:spPr/>
      <dgm:t>
        <a:bodyPr/>
        <a:lstStyle/>
        <a:p>
          <a:endParaRPr lang="en-US"/>
        </a:p>
      </dgm:t>
    </dgm:pt>
    <dgm:pt modelId="{60E8B68D-DBEE-FC42-B8FF-A51F1633897F}" type="sibTrans" cxnId="{D11826D9-C42F-604B-A5FB-49F75F15EF21}">
      <dgm:prSet/>
      <dgm:spPr/>
      <dgm:t>
        <a:bodyPr/>
        <a:lstStyle/>
        <a:p>
          <a:endParaRPr lang="en-US"/>
        </a:p>
      </dgm:t>
    </dgm:pt>
    <dgm:pt modelId="{715CFDD4-B3DA-BE4A-9A9E-CD0BCBFEBF8C}">
      <dgm:prSet/>
      <dgm:spPr>
        <a:solidFill>
          <a:schemeClr val="accent2">
            <a:lumMod val="75000"/>
          </a:schemeClr>
        </a:solidFill>
      </dgm:spPr>
      <dgm:t>
        <a:bodyPr/>
        <a:lstStyle/>
        <a:p>
          <a:r>
            <a:rPr lang="en-US" dirty="0" smtClean="0">
              <a:latin typeface="Times New Roman" panose="02020603050405020304" pitchFamily="18" charset="0"/>
              <a:cs typeface="Times New Roman" panose="02020603050405020304" pitchFamily="18" charset="0"/>
            </a:rPr>
            <a:t>Program counter</a:t>
          </a:r>
        </a:p>
      </dgm:t>
    </dgm:pt>
    <dgm:pt modelId="{6AF81781-7F0F-8049-A28E-7FEA6AB1332B}" type="parTrans" cxnId="{B62CBCC7-E483-3247-A54D-0B9E0E859E94}">
      <dgm:prSet/>
      <dgm:spPr/>
      <dgm:t>
        <a:bodyPr/>
        <a:lstStyle/>
        <a:p>
          <a:endParaRPr lang="en-US"/>
        </a:p>
      </dgm:t>
    </dgm:pt>
    <dgm:pt modelId="{3E9D0AA6-A96B-184D-B5F1-76679BE3EBAC}" type="sibTrans" cxnId="{B62CBCC7-E483-3247-A54D-0B9E0E859E94}">
      <dgm:prSet/>
      <dgm:spPr/>
      <dgm:t>
        <a:bodyPr/>
        <a:lstStyle/>
        <a:p>
          <a:endParaRPr lang="en-US"/>
        </a:p>
      </dgm:t>
    </dgm:pt>
    <dgm:pt modelId="{19C7F067-6540-364F-AF6B-A3236C627A2B}">
      <dgm:prSet/>
      <dgm:spPr>
        <a:solidFill>
          <a:srgbClr val="660066"/>
        </a:solidFill>
      </dgm:spPr>
      <dgm:t>
        <a:bodyPr/>
        <a:lstStyle/>
        <a:p>
          <a:r>
            <a:rPr lang="en-US" dirty="0" smtClean="0">
              <a:latin typeface="Times New Roman" panose="02020603050405020304" pitchFamily="18" charset="0"/>
              <a:cs typeface="Times New Roman" panose="02020603050405020304" pitchFamily="18" charset="0"/>
            </a:rPr>
            <a:t>Memory pointers</a:t>
          </a:r>
        </a:p>
      </dgm:t>
    </dgm:pt>
    <dgm:pt modelId="{29284481-9978-CA4D-B013-AA4E7E29BA25}" type="parTrans" cxnId="{D3680B97-74C3-1E42-BC94-A82A050499ED}">
      <dgm:prSet/>
      <dgm:spPr/>
      <dgm:t>
        <a:bodyPr/>
        <a:lstStyle/>
        <a:p>
          <a:endParaRPr lang="en-US"/>
        </a:p>
      </dgm:t>
    </dgm:pt>
    <dgm:pt modelId="{A080CD70-E361-284F-9C78-74B99DD4BCB6}" type="sibTrans" cxnId="{D3680B97-74C3-1E42-BC94-A82A050499ED}">
      <dgm:prSet/>
      <dgm:spPr/>
      <dgm:t>
        <a:bodyPr/>
        <a:lstStyle/>
        <a:p>
          <a:endParaRPr lang="en-US"/>
        </a:p>
      </dgm:t>
    </dgm:pt>
    <dgm:pt modelId="{0C8479D2-2CDE-6B40-A71B-1E3405C8F018}">
      <dgm:prSet/>
      <dgm:spPr>
        <a:solidFill>
          <a:schemeClr val="tx1"/>
        </a:solidFill>
      </dgm:spPr>
      <dgm:t>
        <a:bodyPr/>
        <a:lstStyle/>
        <a:p>
          <a:r>
            <a:rPr lang="en-US" dirty="0" smtClean="0">
              <a:latin typeface="Times New Roman" panose="02020603050405020304" pitchFamily="18" charset="0"/>
              <a:cs typeface="Times New Roman" panose="02020603050405020304" pitchFamily="18" charset="0"/>
            </a:rPr>
            <a:t>Context data</a:t>
          </a:r>
        </a:p>
      </dgm:t>
    </dgm:pt>
    <dgm:pt modelId="{B60EBA34-062E-F04E-BA3F-648E9A095B91}" type="parTrans" cxnId="{E94B71F2-E47D-5F42-8026-568B259FB73D}">
      <dgm:prSet/>
      <dgm:spPr/>
      <dgm:t>
        <a:bodyPr/>
        <a:lstStyle/>
        <a:p>
          <a:endParaRPr lang="en-US"/>
        </a:p>
      </dgm:t>
    </dgm:pt>
    <dgm:pt modelId="{BEFD6BE7-F3CB-CE4C-AC80-0CD3E62D3C67}" type="sibTrans" cxnId="{E94B71F2-E47D-5F42-8026-568B259FB73D}">
      <dgm:prSet/>
      <dgm:spPr/>
      <dgm:t>
        <a:bodyPr/>
        <a:lstStyle/>
        <a:p>
          <a:endParaRPr lang="en-US"/>
        </a:p>
      </dgm:t>
    </dgm:pt>
    <dgm:pt modelId="{582286A7-690C-4840-B35D-D2575D0CA780}">
      <dgm:prSet/>
      <dgm:spPr>
        <a:solidFill>
          <a:schemeClr val="tx2"/>
        </a:solidFill>
      </dgm:spPr>
      <dgm:t>
        <a:bodyPr/>
        <a:lstStyle/>
        <a:p>
          <a:r>
            <a:rPr lang="en-US" dirty="0" smtClean="0">
              <a:latin typeface="Times New Roman" panose="02020603050405020304" pitchFamily="18" charset="0"/>
              <a:cs typeface="Times New Roman" panose="02020603050405020304" pitchFamily="18" charset="0"/>
            </a:rPr>
            <a:t>I/O status information</a:t>
          </a:r>
        </a:p>
      </dgm:t>
    </dgm:pt>
    <dgm:pt modelId="{AB572F8D-D126-E24C-AF7D-C56801B4CDF1}" type="parTrans" cxnId="{32451E63-39E0-6746-A222-CACC7AF9EF8D}">
      <dgm:prSet/>
      <dgm:spPr/>
      <dgm:t>
        <a:bodyPr/>
        <a:lstStyle/>
        <a:p>
          <a:endParaRPr lang="en-US"/>
        </a:p>
      </dgm:t>
    </dgm:pt>
    <dgm:pt modelId="{0D8A5698-71EC-0B40-AA18-B8D55498C836}" type="sibTrans" cxnId="{32451E63-39E0-6746-A222-CACC7AF9EF8D}">
      <dgm:prSet/>
      <dgm:spPr/>
      <dgm:t>
        <a:bodyPr/>
        <a:lstStyle/>
        <a:p>
          <a:endParaRPr lang="en-US"/>
        </a:p>
      </dgm:t>
    </dgm:pt>
    <dgm:pt modelId="{B6242E29-052A-3A41-8102-2545FCCE8336}">
      <dgm:prSet/>
      <dgm:spPr>
        <a:solidFill>
          <a:schemeClr val="accent4">
            <a:lumMod val="75000"/>
          </a:schemeClr>
        </a:solidFill>
      </dgm:spPr>
      <dgm:t>
        <a:bodyPr/>
        <a:lstStyle/>
        <a:p>
          <a:r>
            <a:rPr lang="en-US" dirty="0" smtClean="0">
              <a:latin typeface="Times New Roman" panose="02020603050405020304" pitchFamily="18" charset="0"/>
              <a:cs typeface="Times New Roman" panose="02020603050405020304" pitchFamily="18" charset="0"/>
            </a:rPr>
            <a:t>Accounting information</a:t>
          </a:r>
        </a:p>
      </dgm:t>
    </dgm:pt>
    <dgm:pt modelId="{FE2AE043-DA28-CF42-AC1E-77698602D003}" type="parTrans" cxnId="{5E9E2A84-9A7D-A44C-9465-DB3354B56A81}">
      <dgm:prSet/>
      <dgm:spPr/>
      <dgm:t>
        <a:bodyPr/>
        <a:lstStyle/>
        <a:p>
          <a:endParaRPr lang="en-US"/>
        </a:p>
      </dgm:t>
    </dgm:pt>
    <dgm:pt modelId="{4E7ADB18-FE2B-6146-A7BB-7D528526954C}" type="sibTrans" cxnId="{5E9E2A84-9A7D-A44C-9465-DB3354B56A81}">
      <dgm:prSet/>
      <dgm:spPr/>
      <dgm:t>
        <a:bodyPr/>
        <a:lstStyle/>
        <a:p>
          <a:endParaRPr lang="en-US"/>
        </a:p>
      </dgm:t>
    </dgm:pt>
    <dgm:pt modelId="{685CC5D3-5A33-4348-9730-FBED9A117716}" type="pres">
      <dgm:prSet presAssocID="{ECDBB81C-2E50-BF48-A4AE-72E7EA7AEDEB}" presName="diagram" presStyleCnt="0">
        <dgm:presLayoutVars>
          <dgm:dir/>
          <dgm:resizeHandles val="exact"/>
        </dgm:presLayoutVars>
      </dgm:prSet>
      <dgm:spPr/>
      <dgm:t>
        <a:bodyPr/>
        <a:lstStyle/>
        <a:p>
          <a:endParaRPr lang="en-US"/>
        </a:p>
      </dgm:t>
    </dgm:pt>
    <dgm:pt modelId="{843458A4-26D2-2C44-B9FB-71A1610693F2}" type="pres">
      <dgm:prSet presAssocID="{94BCFAB0-9BDD-6A4C-BDA3-38544E1BA07C}" presName="node" presStyleLbl="node1" presStyleIdx="0" presStyleCnt="8" custScaleY="85911" custLinFactX="83129" custLinFactNeighborX="100000" custLinFactNeighborY="-27780">
        <dgm:presLayoutVars>
          <dgm:bulletEnabled val="1"/>
        </dgm:presLayoutVars>
      </dgm:prSet>
      <dgm:spPr/>
      <dgm:t>
        <a:bodyPr/>
        <a:lstStyle/>
        <a:p>
          <a:endParaRPr lang="en-US"/>
        </a:p>
      </dgm:t>
    </dgm:pt>
    <dgm:pt modelId="{505486F8-265A-344C-997A-20E64C179B1B}" type="pres">
      <dgm:prSet presAssocID="{1F5FEA36-125C-C546-BF17-E399976F0522}" presName="sibTrans" presStyleCnt="0"/>
      <dgm:spPr/>
    </dgm:pt>
    <dgm:pt modelId="{FFB3EB76-2E6C-B649-857A-BF94DBD248C3}" type="pres">
      <dgm:prSet presAssocID="{A22EA74F-013B-934F-81B5-A61D7773663C}" presName="node" presStyleLbl="node1" presStyleIdx="1" presStyleCnt="8" custLinFactNeighborX="-26466" custLinFactNeighborY="65175">
        <dgm:presLayoutVars>
          <dgm:bulletEnabled val="1"/>
        </dgm:presLayoutVars>
      </dgm:prSet>
      <dgm:spPr/>
      <dgm:t>
        <a:bodyPr/>
        <a:lstStyle/>
        <a:p>
          <a:endParaRPr lang="en-US"/>
        </a:p>
      </dgm:t>
    </dgm:pt>
    <dgm:pt modelId="{3B3A30A3-E8E2-1740-9022-E95420533982}" type="pres">
      <dgm:prSet presAssocID="{D7C600B0-36F9-1942-89B4-6165C2B30ADA}" presName="sibTrans" presStyleCnt="0"/>
      <dgm:spPr/>
    </dgm:pt>
    <dgm:pt modelId="{F9C2771E-E09D-7E4B-8BC7-2EACC928AB9D}" type="pres">
      <dgm:prSet presAssocID="{E90F924F-9396-2442-BDA3-BF3934D5AB60}" presName="node" presStyleLbl="node1" presStyleIdx="2" presStyleCnt="8" custLinFactNeighborX="-36870" custLinFactNeighborY="65175">
        <dgm:presLayoutVars>
          <dgm:bulletEnabled val="1"/>
        </dgm:presLayoutVars>
      </dgm:prSet>
      <dgm:spPr/>
      <dgm:t>
        <a:bodyPr/>
        <a:lstStyle/>
        <a:p>
          <a:endParaRPr lang="en-US"/>
        </a:p>
      </dgm:t>
    </dgm:pt>
    <dgm:pt modelId="{6C4059F1-FE40-9F4A-8D0D-A07772629B23}" type="pres">
      <dgm:prSet presAssocID="{60E8B68D-DBEE-FC42-B8FF-A51F1633897F}" presName="sibTrans" presStyleCnt="0"/>
      <dgm:spPr/>
    </dgm:pt>
    <dgm:pt modelId="{B373FAC3-5061-AF49-B501-530831A6C23F}" type="pres">
      <dgm:prSet presAssocID="{715CFDD4-B3DA-BE4A-9A9E-CD0BCBFEBF8C}" presName="node" presStyleLbl="node1" presStyleIdx="3" presStyleCnt="8" custLinFactNeighborX="-47275" custLinFactNeighborY="65175">
        <dgm:presLayoutVars>
          <dgm:bulletEnabled val="1"/>
        </dgm:presLayoutVars>
      </dgm:prSet>
      <dgm:spPr/>
      <dgm:t>
        <a:bodyPr/>
        <a:lstStyle/>
        <a:p>
          <a:endParaRPr lang="en-US"/>
        </a:p>
      </dgm:t>
    </dgm:pt>
    <dgm:pt modelId="{16357438-5BB6-2941-8CAF-C76EAF764FBD}" type="pres">
      <dgm:prSet presAssocID="{3E9D0AA6-A96B-184D-B5F1-76679BE3EBAC}" presName="sibTrans" presStyleCnt="0"/>
      <dgm:spPr/>
    </dgm:pt>
    <dgm:pt modelId="{C89EF9B4-EDC8-C84D-A659-29B518ACADDB}" type="pres">
      <dgm:prSet presAssocID="{19C7F067-6540-364F-AF6B-A3236C627A2B}" presName="node" presStyleLbl="node1" presStyleIdx="4" presStyleCnt="8" custLinFactNeighborX="27761" custLinFactNeighborY="48104">
        <dgm:presLayoutVars>
          <dgm:bulletEnabled val="1"/>
        </dgm:presLayoutVars>
      </dgm:prSet>
      <dgm:spPr/>
      <dgm:t>
        <a:bodyPr/>
        <a:lstStyle/>
        <a:p>
          <a:endParaRPr lang="en-US"/>
        </a:p>
      </dgm:t>
    </dgm:pt>
    <dgm:pt modelId="{DC75E8E5-983A-6348-83ED-A5DE3C2B5ADF}" type="pres">
      <dgm:prSet presAssocID="{A080CD70-E361-284F-9C78-74B99DD4BCB6}" presName="sibTrans" presStyleCnt="0"/>
      <dgm:spPr/>
    </dgm:pt>
    <dgm:pt modelId="{5787ADE3-2B9F-7944-82CB-CE71DF883FF9}" type="pres">
      <dgm:prSet presAssocID="{0C8479D2-2CDE-6B40-A71B-1E3405C8F018}" presName="node" presStyleLbl="node1" presStyleIdx="5" presStyleCnt="8" custLinFactNeighborX="17356" custLinFactNeighborY="48104">
        <dgm:presLayoutVars>
          <dgm:bulletEnabled val="1"/>
        </dgm:presLayoutVars>
      </dgm:prSet>
      <dgm:spPr/>
      <dgm:t>
        <a:bodyPr/>
        <a:lstStyle/>
        <a:p>
          <a:endParaRPr lang="en-US"/>
        </a:p>
      </dgm:t>
    </dgm:pt>
    <dgm:pt modelId="{019EA49A-43C9-6648-932D-ADF84E4B4D6F}" type="pres">
      <dgm:prSet presAssocID="{BEFD6BE7-F3CB-CE4C-AC80-0CD3E62D3C67}" presName="sibTrans" presStyleCnt="0"/>
      <dgm:spPr/>
    </dgm:pt>
    <dgm:pt modelId="{F5765459-F0DD-B04E-8F83-90F8421A8211}" type="pres">
      <dgm:prSet presAssocID="{582286A7-690C-4840-B35D-D2575D0CA780}" presName="node" presStyleLbl="node1" presStyleIdx="6" presStyleCnt="8" custLinFactNeighborX="6951" custLinFactNeighborY="48104">
        <dgm:presLayoutVars>
          <dgm:bulletEnabled val="1"/>
        </dgm:presLayoutVars>
      </dgm:prSet>
      <dgm:spPr/>
      <dgm:t>
        <a:bodyPr/>
        <a:lstStyle/>
        <a:p>
          <a:endParaRPr lang="en-US"/>
        </a:p>
      </dgm:t>
    </dgm:pt>
    <dgm:pt modelId="{7DCAB91D-9C5C-6D4E-B913-58A90D09C08A}" type="pres">
      <dgm:prSet presAssocID="{0D8A5698-71EC-0B40-AA18-B8D55498C836}" presName="sibTrans" presStyleCnt="0"/>
      <dgm:spPr/>
    </dgm:pt>
    <dgm:pt modelId="{4B2744D8-5219-FE41-ACC6-C2EE72C25ABB}" type="pres">
      <dgm:prSet presAssocID="{B6242E29-052A-3A41-8102-2545FCCE8336}" presName="node" presStyleLbl="node1" presStyleIdx="7" presStyleCnt="8" custLinFactNeighborX="-3453" custLinFactNeighborY="48104">
        <dgm:presLayoutVars>
          <dgm:bulletEnabled val="1"/>
        </dgm:presLayoutVars>
      </dgm:prSet>
      <dgm:spPr/>
      <dgm:t>
        <a:bodyPr/>
        <a:lstStyle/>
        <a:p>
          <a:endParaRPr lang="en-US"/>
        </a:p>
      </dgm:t>
    </dgm:pt>
  </dgm:ptLst>
  <dgm:cxnLst>
    <dgm:cxn modelId="{E94B71F2-E47D-5F42-8026-568B259FB73D}" srcId="{ECDBB81C-2E50-BF48-A4AE-72E7EA7AEDEB}" destId="{0C8479D2-2CDE-6B40-A71B-1E3405C8F018}" srcOrd="5" destOrd="0" parTransId="{B60EBA34-062E-F04E-BA3F-648E9A095B91}" sibTransId="{BEFD6BE7-F3CB-CE4C-AC80-0CD3E62D3C67}"/>
    <dgm:cxn modelId="{32451E63-39E0-6746-A222-CACC7AF9EF8D}" srcId="{ECDBB81C-2E50-BF48-A4AE-72E7EA7AEDEB}" destId="{582286A7-690C-4840-B35D-D2575D0CA780}" srcOrd="6" destOrd="0" parTransId="{AB572F8D-D126-E24C-AF7D-C56801B4CDF1}" sibTransId="{0D8A5698-71EC-0B40-AA18-B8D55498C836}"/>
    <dgm:cxn modelId="{F8A8FCB9-EDE4-E14C-AA60-BC652F5FDC92}" type="presOf" srcId="{19C7F067-6540-364F-AF6B-A3236C627A2B}" destId="{C89EF9B4-EDC8-C84D-A659-29B518ACADDB}" srcOrd="0" destOrd="0" presId="urn:microsoft.com/office/officeart/2005/8/layout/default#1"/>
    <dgm:cxn modelId="{B62CBCC7-E483-3247-A54D-0B9E0E859E94}" srcId="{ECDBB81C-2E50-BF48-A4AE-72E7EA7AEDEB}" destId="{715CFDD4-B3DA-BE4A-9A9E-CD0BCBFEBF8C}" srcOrd="3" destOrd="0" parTransId="{6AF81781-7F0F-8049-A28E-7FEA6AB1332B}" sibTransId="{3E9D0AA6-A96B-184D-B5F1-76679BE3EBAC}"/>
    <dgm:cxn modelId="{5E9E2A84-9A7D-A44C-9465-DB3354B56A81}" srcId="{ECDBB81C-2E50-BF48-A4AE-72E7EA7AEDEB}" destId="{B6242E29-052A-3A41-8102-2545FCCE8336}" srcOrd="7" destOrd="0" parTransId="{FE2AE043-DA28-CF42-AC1E-77698602D003}" sibTransId="{4E7ADB18-FE2B-6146-A7BB-7D528526954C}"/>
    <dgm:cxn modelId="{9C298117-6321-6245-94ED-4369A1AD1112}" type="presOf" srcId="{ECDBB81C-2E50-BF48-A4AE-72E7EA7AEDEB}" destId="{685CC5D3-5A33-4348-9730-FBED9A117716}" srcOrd="0" destOrd="0" presId="urn:microsoft.com/office/officeart/2005/8/layout/default#1"/>
    <dgm:cxn modelId="{76ED1D46-3EBB-E043-BA49-C5A49027C917}" type="presOf" srcId="{715CFDD4-B3DA-BE4A-9A9E-CD0BCBFEBF8C}" destId="{B373FAC3-5061-AF49-B501-530831A6C23F}" srcOrd="0" destOrd="0" presId="urn:microsoft.com/office/officeart/2005/8/layout/default#1"/>
    <dgm:cxn modelId="{D3680B97-74C3-1E42-BC94-A82A050499ED}" srcId="{ECDBB81C-2E50-BF48-A4AE-72E7EA7AEDEB}" destId="{19C7F067-6540-364F-AF6B-A3236C627A2B}" srcOrd="4" destOrd="0" parTransId="{29284481-9978-CA4D-B013-AA4E7E29BA25}" sibTransId="{A080CD70-E361-284F-9C78-74B99DD4BCB6}"/>
    <dgm:cxn modelId="{7B5E7862-2FCC-C04C-A1F7-1B7B624286CB}" srcId="{ECDBB81C-2E50-BF48-A4AE-72E7EA7AEDEB}" destId="{A22EA74F-013B-934F-81B5-A61D7773663C}" srcOrd="1" destOrd="0" parTransId="{11A75EB7-B46C-0F46-B791-946256687DF5}" sibTransId="{D7C600B0-36F9-1942-89B4-6165C2B30ADA}"/>
    <dgm:cxn modelId="{DA718B85-FAFC-6A4B-90FA-02073F22134E}" type="presOf" srcId="{582286A7-690C-4840-B35D-D2575D0CA780}" destId="{F5765459-F0DD-B04E-8F83-90F8421A8211}" srcOrd="0" destOrd="0" presId="urn:microsoft.com/office/officeart/2005/8/layout/default#1"/>
    <dgm:cxn modelId="{8D7692C7-16D8-A34F-9BEC-C0CC13E47028}" type="presOf" srcId="{E90F924F-9396-2442-BDA3-BF3934D5AB60}" destId="{F9C2771E-E09D-7E4B-8BC7-2EACC928AB9D}" srcOrd="0" destOrd="0" presId="urn:microsoft.com/office/officeart/2005/8/layout/default#1"/>
    <dgm:cxn modelId="{D11826D9-C42F-604B-A5FB-49F75F15EF21}" srcId="{ECDBB81C-2E50-BF48-A4AE-72E7EA7AEDEB}" destId="{E90F924F-9396-2442-BDA3-BF3934D5AB60}" srcOrd="2" destOrd="0" parTransId="{8C88B6AE-623E-C34E-BC73-D913467AE923}" sibTransId="{60E8B68D-DBEE-FC42-B8FF-A51F1633897F}"/>
    <dgm:cxn modelId="{E0357F0D-F7AF-934D-9A06-E5A754B0559D}" type="presOf" srcId="{0C8479D2-2CDE-6B40-A71B-1E3405C8F018}" destId="{5787ADE3-2B9F-7944-82CB-CE71DF883FF9}" srcOrd="0" destOrd="0" presId="urn:microsoft.com/office/officeart/2005/8/layout/default#1"/>
    <dgm:cxn modelId="{B87879C1-41F8-2244-B440-5AF0A67260B3}" type="presOf" srcId="{A22EA74F-013B-934F-81B5-A61D7773663C}" destId="{FFB3EB76-2E6C-B649-857A-BF94DBD248C3}" srcOrd="0" destOrd="0" presId="urn:microsoft.com/office/officeart/2005/8/layout/default#1"/>
    <dgm:cxn modelId="{94B777FE-C758-B041-BF04-66700F503577}" srcId="{ECDBB81C-2E50-BF48-A4AE-72E7EA7AEDEB}" destId="{94BCFAB0-9BDD-6A4C-BDA3-38544E1BA07C}" srcOrd="0" destOrd="0" parTransId="{181B9A04-3E97-AC4B-B0D3-45D2CFCF36F3}" sibTransId="{1F5FEA36-125C-C546-BF17-E399976F0522}"/>
    <dgm:cxn modelId="{658A2C7B-F7A7-BA4C-A820-AFD02D6412B1}" type="presOf" srcId="{B6242E29-052A-3A41-8102-2545FCCE8336}" destId="{4B2744D8-5219-FE41-ACC6-C2EE72C25ABB}" srcOrd="0" destOrd="0" presId="urn:microsoft.com/office/officeart/2005/8/layout/default#1"/>
    <dgm:cxn modelId="{5C6184B1-C248-0244-9D3B-CB3286EE82C6}" type="presOf" srcId="{94BCFAB0-9BDD-6A4C-BDA3-38544E1BA07C}" destId="{843458A4-26D2-2C44-B9FB-71A1610693F2}" srcOrd="0" destOrd="0" presId="urn:microsoft.com/office/officeart/2005/8/layout/default#1"/>
    <dgm:cxn modelId="{7EF2C9DA-85EF-7442-A4A9-7B581D60E7B8}" type="presParOf" srcId="{685CC5D3-5A33-4348-9730-FBED9A117716}" destId="{843458A4-26D2-2C44-B9FB-71A1610693F2}" srcOrd="0" destOrd="0" presId="urn:microsoft.com/office/officeart/2005/8/layout/default#1"/>
    <dgm:cxn modelId="{5C8F52C9-B5CF-6449-8A4D-9A70028BC589}" type="presParOf" srcId="{685CC5D3-5A33-4348-9730-FBED9A117716}" destId="{505486F8-265A-344C-997A-20E64C179B1B}" srcOrd="1" destOrd="0" presId="urn:microsoft.com/office/officeart/2005/8/layout/default#1"/>
    <dgm:cxn modelId="{16931890-2685-4E49-88CE-620FF1BBCE6F}" type="presParOf" srcId="{685CC5D3-5A33-4348-9730-FBED9A117716}" destId="{FFB3EB76-2E6C-B649-857A-BF94DBD248C3}" srcOrd="2" destOrd="0" presId="urn:microsoft.com/office/officeart/2005/8/layout/default#1"/>
    <dgm:cxn modelId="{0B00EBED-7E94-2246-9226-DF4649402497}" type="presParOf" srcId="{685CC5D3-5A33-4348-9730-FBED9A117716}" destId="{3B3A30A3-E8E2-1740-9022-E95420533982}" srcOrd="3" destOrd="0" presId="urn:microsoft.com/office/officeart/2005/8/layout/default#1"/>
    <dgm:cxn modelId="{732A31AB-B05F-804C-81F1-BA6EBBB76D96}" type="presParOf" srcId="{685CC5D3-5A33-4348-9730-FBED9A117716}" destId="{F9C2771E-E09D-7E4B-8BC7-2EACC928AB9D}" srcOrd="4" destOrd="0" presId="urn:microsoft.com/office/officeart/2005/8/layout/default#1"/>
    <dgm:cxn modelId="{7672E6C8-EB69-DE42-B633-4A052796C174}" type="presParOf" srcId="{685CC5D3-5A33-4348-9730-FBED9A117716}" destId="{6C4059F1-FE40-9F4A-8D0D-A07772629B23}" srcOrd="5" destOrd="0" presId="urn:microsoft.com/office/officeart/2005/8/layout/default#1"/>
    <dgm:cxn modelId="{7C237E49-7C18-D242-8569-2D312C0F0547}" type="presParOf" srcId="{685CC5D3-5A33-4348-9730-FBED9A117716}" destId="{B373FAC3-5061-AF49-B501-530831A6C23F}" srcOrd="6" destOrd="0" presId="urn:microsoft.com/office/officeart/2005/8/layout/default#1"/>
    <dgm:cxn modelId="{10526CC4-8B66-4A42-88E5-E90ED268E972}" type="presParOf" srcId="{685CC5D3-5A33-4348-9730-FBED9A117716}" destId="{16357438-5BB6-2941-8CAF-C76EAF764FBD}" srcOrd="7" destOrd="0" presId="urn:microsoft.com/office/officeart/2005/8/layout/default#1"/>
    <dgm:cxn modelId="{55AB9F21-3FA3-1D43-9052-DC0B95C5AE6C}" type="presParOf" srcId="{685CC5D3-5A33-4348-9730-FBED9A117716}" destId="{C89EF9B4-EDC8-C84D-A659-29B518ACADDB}" srcOrd="8" destOrd="0" presId="urn:microsoft.com/office/officeart/2005/8/layout/default#1"/>
    <dgm:cxn modelId="{11261CBA-B301-A946-97BE-9449D17B4C05}" type="presParOf" srcId="{685CC5D3-5A33-4348-9730-FBED9A117716}" destId="{DC75E8E5-983A-6348-83ED-A5DE3C2B5ADF}" srcOrd="9" destOrd="0" presId="urn:microsoft.com/office/officeart/2005/8/layout/default#1"/>
    <dgm:cxn modelId="{1BC9729C-2CF8-E140-AB9C-278D0A638EEB}" type="presParOf" srcId="{685CC5D3-5A33-4348-9730-FBED9A117716}" destId="{5787ADE3-2B9F-7944-82CB-CE71DF883FF9}" srcOrd="10" destOrd="0" presId="urn:microsoft.com/office/officeart/2005/8/layout/default#1"/>
    <dgm:cxn modelId="{0CB81EF3-D786-A94F-B3FA-9A14F577EC74}" type="presParOf" srcId="{685CC5D3-5A33-4348-9730-FBED9A117716}" destId="{019EA49A-43C9-6648-932D-ADF84E4B4D6F}" srcOrd="11" destOrd="0" presId="urn:microsoft.com/office/officeart/2005/8/layout/default#1"/>
    <dgm:cxn modelId="{5B9413BC-C58A-9D47-BA77-99E98E16DB29}" type="presParOf" srcId="{685CC5D3-5A33-4348-9730-FBED9A117716}" destId="{F5765459-F0DD-B04E-8F83-90F8421A8211}" srcOrd="12" destOrd="0" presId="urn:microsoft.com/office/officeart/2005/8/layout/default#1"/>
    <dgm:cxn modelId="{4877862B-8475-D047-8BC3-FB8987FB0CF4}" type="presParOf" srcId="{685CC5D3-5A33-4348-9730-FBED9A117716}" destId="{7DCAB91D-9C5C-6D4E-B913-58A90D09C08A}" srcOrd="13" destOrd="0" presId="urn:microsoft.com/office/officeart/2005/8/layout/default#1"/>
    <dgm:cxn modelId="{DA7E1A16-06A0-C944-BFD7-757C56DB1565}" type="presParOf" srcId="{685CC5D3-5A33-4348-9730-FBED9A117716}" destId="{4B2744D8-5219-FE41-ACC6-C2EE72C25ABB}" srcOrd="14"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31C334-AF11-3542-8C59-02AACA818E6A}"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9D1E7E1C-1A61-644F-80B9-C9E770F86FC9}">
      <dgm:prSet/>
      <dgm:spPr/>
      <dgm:t>
        <a:bodyPr/>
        <a:lstStyle/>
        <a:p>
          <a:pPr rtl="0"/>
          <a:r>
            <a:rPr lang="en-US" b="1" i="1" dirty="0" smtClean="0">
              <a:latin typeface="Times New Roman" panose="02020603050405020304" pitchFamily="18" charset="0"/>
              <a:cs typeface="Times New Roman" panose="02020603050405020304" pitchFamily="18" charset="0"/>
            </a:rPr>
            <a:t>Process spawning</a:t>
          </a:r>
          <a:endParaRPr lang="en-US" dirty="0">
            <a:latin typeface="Times New Roman" panose="02020603050405020304" pitchFamily="18" charset="0"/>
            <a:cs typeface="Times New Roman" panose="02020603050405020304" pitchFamily="18" charset="0"/>
          </a:endParaRPr>
        </a:p>
      </dgm:t>
    </dgm:pt>
    <dgm:pt modelId="{6A3405C7-2E36-2E4D-AF8C-9D4AE8F645B0}" type="parTrans" cxnId="{AF843B3F-6031-A747-A9BE-5F055E43CA33}">
      <dgm:prSet/>
      <dgm:spPr/>
      <dgm:t>
        <a:bodyPr/>
        <a:lstStyle/>
        <a:p>
          <a:endParaRPr lang="en-US"/>
        </a:p>
      </dgm:t>
    </dgm:pt>
    <dgm:pt modelId="{90E8D42C-57D6-4F41-A553-0CEB155CE500}" type="sibTrans" cxnId="{AF843B3F-6031-A747-A9BE-5F055E43CA33}">
      <dgm:prSet/>
      <dgm:spPr/>
      <dgm:t>
        <a:bodyPr/>
        <a:lstStyle/>
        <a:p>
          <a:endParaRPr lang="en-US"/>
        </a:p>
      </dgm:t>
    </dgm:pt>
    <dgm:pt modelId="{1C2237B4-0F8E-2941-A3BA-092D9D2BD042}">
      <dgm:prSet/>
      <dgm:spPr>
        <a:solidFill>
          <a:schemeClr val="bg1"/>
        </a:solidFill>
        <a:ln>
          <a:noFill/>
        </a:ln>
      </dgm:spPr>
      <dgm:t>
        <a:bodyPr/>
        <a:lstStyle/>
        <a:p>
          <a:pPr rtl="0"/>
          <a:r>
            <a:rPr lang="en-NZ" dirty="0" smtClean="0">
              <a:latin typeface="Times New Roman" panose="02020603050405020304" pitchFamily="18" charset="0"/>
              <a:cs typeface="Times New Roman" panose="02020603050405020304" pitchFamily="18" charset="0"/>
            </a:rPr>
            <a:t>When the OS creates a process at the explicit request of another process</a:t>
          </a:r>
          <a:endParaRPr lang="en-NZ" b="1" i="1" dirty="0">
            <a:latin typeface="Times New Roman" panose="02020603050405020304" pitchFamily="18" charset="0"/>
            <a:cs typeface="Times New Roman" panose="02020603050405020304" pitchFamily="18" charset="0"/>
          </a:endParaRPr>
        </a:p>
      </dgm:t>
    </dgm:pt>
    <dgm:pt modelId="{C08496CE-D553-E440-80BB-72B3C7632A65}" type="parTrans" cxnId="{A4EAA01F-4E9E-C746-879A-CEAB74D1B356}">
      <dgm:prSet/>
      <dgm:spPr/>
      <dgm:t>
        <a:bodyPr/>
        <a:lstStyle/>
        <a:p>
          <a:endParaRPr lang="en-US"/>
        </a:p>
      </dgm:t>
    </dgm:pt>
    <dgm:pt modelId="{660E20E5-A02C-0F47-BBC0-CED7556C02D8}" type="sibTrans" cxnId="{A4EAA01F-4E9E-C746-879A-CEAB74D1B356}">
      <dgm:prSet/>
      <dgm:spPr/>
      <dgm:t>
        <a:bodyPr/>
        <a:lstStyle/>
        <a:p>
          <a:endParaRPr lang="en-US"/>
        </a:p>
      </dgm:t>
    </dgm:pt>
    <dgm:pt modelId="{92B932D3-E2E3-3E4F-B639-04EAC8B67265}">
      <dgm:prSet/>
      <dgm:spPr/>
      <dgm:t>
        <a:bodyPr/>
        <a:lstStyle/>
        <a:p>
          <a:pPr rtl="0"/>
          <a:r>
            <a:rPr lang="en-US" b="1" i="1" dirty="0" smtClean="0">
              <a:latin typeface="Times New Roman" panose="02020603050405020304" pitchFamily="18" charset="0"/>
              <a:cs typeface="Times New Roman" panose="02020603050405020304" pitchFamily="18" charset="0"/>
            </a:rPr>
            <a:t>Parent process</a:t>
          </a:r>
          <a:endParaRPr lang="en-US" dirty="0">
            <a:latin typeface="Times New Roman" panose="02020603050405020304" pitchFamily="18" charset="0"/>
            <a:cs typeface="Times New Roman" panose="02020603050405020304" pitchFamily="18" charset="0"/>
          </a:endParaRPr>
        </a:p>
      </dgm:t>
    </dgm:pt>
    <dgm:pt modelId="{653244E0-F4CD-724F-A7EA-A3BB8C8D3358}" type="parTrans" cxnId="{703C341B-DDFD-1941-8C04-EC63E722421B}">
      <dgm:prSet/>
      <dgm:spPr/>
      <dgm:t>
        <a:bodyPr/>
        <a:lstStyle/>
        <a:p>
          <a:endParaRPr lang="en-US"/>
        </a:p>
      </dgm:t>
    </dgm:pt>
    <dgm:pt modelId="{D3A17F77-0C2B-EE4F-8F09-4E7D9F8AA8C6}" type="sibTrans" cxnId="{703C341B-DDFD-1941-8C04-EC63E722421B}">
      <dgm:prSet/>
      <dgm:spPr/>
      <dgm:t>
        <a:bodyPr/>
        <a:lstStyle/>
        <a:p>
          <a:endParaRPr lang="en-US"/>
        </a:p>
      </dgm:t>
    </dgm:pt>
    <dgm:pt modelId="{3B113823-13D8-0248-9A31-CA30A16088AA}">
      <dgm:prSet/>
      <dgm:spPr>
        <a:solidFill>
          <a:schemeClr val="bg1"/>
        </a:solidFill>
        <a:ln>
          <a:noFill/>
        </a:ln>
      </dgm:spPr>
      <dgm:t>
        <a:bodyPr/>
        <a:lstStyle/>
        <a:p>
          <a:pPr rtl="0"/>
          <a:r>
            <a:rPr lang="en-US" dirty="0" smtClean="0">
              <a:latin typeface="Times New Roman" panose="02020603050405020304" pitchFamily="18" charset="0"/>
              <a:cs typeface="Times New Roman" panose="02020603050405020304" pitchFamily="18" charset="0"/>
            </a:rPr>
            <a:t>Is the original, creating, process</a:t>
          </a:r>
          <a:endParaRPr lang="en-US" dirty="0">
            <a:latin typeface="Times New Roman" panose="02020603050405020304" pitchFamily="18" charset="0"/>
            <a:cs typeface="Times New Roman" panose="02020603050405020304" pitchFamily="18" charset="0"/>
          </a:endParaRPr>
        </a:p>
      </dgm:t>
    </dgm:pt>
    <dgm:pt modelId="{51D43687-5E0F-BA48-AE6F-F654B76895B8}" type="parTrans" cxnId="{C949E86E-05FE-3D4F-A8B5-661370EB1B73}">
      <dgm:prSet/>
      <dgm:spPr/>
      <dgm:t>
        <a:bodyPr/>
        <a:lstStyle/>
        <a:p>
          <a:endParaRPr lang="en-US"/>
        </a:p>
      </dgm:t>
    </dgm:pt>
    <dgm:pt modelId="{5AF1763B-4594-BC47-A83F-C2C2ACA61A5C}" type="sibTrans" cxnId="{C949E86E-05FE-3D4F-A8B5-661370EB1B73}">
      <dgm:prSet/>
      <dgm:spPr/>
      <dgm:t>
        <a:bodyPr/>
        <a:lstStyle/>
        <a:p>
          <a:endParaRPr lang="en-US"/>
        </a:p>
      </dgm:t>
    </dgm:pt>
    <dgm:pt modelId="{ED327EA9-617D-874F-AE2D-F1A810D41DF1}">
      <dgm:prSet/>
      <dgm:spPr/>
      <dgm:t>
        <a:bodyPr/>
        <a:lstStyle/>
        <a:p>
          <a:pPr rtl="0"/>
          <a:r>
            <a:rPr lang="en-US" b="1" i="1" dirty="0" smtClean="0">
              <a:latin typeface="Times New Roman" panose="02020603050405020304" pitchFamily="18" charset="0"/>
              <a:cs typeface="Times New Roman" panose="02020603050405020304" pitchFamily="18" charset="0"/>
            </a:rPr>
            <a:t>Child process </a:t>
          </a:r>
          <a:endParaRPr lang="en-US" dirty="0">
            <a:latin typeface="Times New Roman" panose="02020603050405020304" pitchFamily="18" charset="0"/>
            <a:cs typeface="Times New Roman" panose="02020603050405020304" pitchFamily="18" charset="0"/>
          </a:endParaRPr>
        </a:p>
      </dgm:t>
    </dgm:pt>
    <dgm:pt modelId="{CFFD1146-1D74-744E-9489-D7E3933DB7B2}" type="parTrans" cxnId="{2913DAFB-5020-3143-A403-52DCDDBFBD97}">
      <dgm:prSet/>
      <dgm:spPr/>
      <dgm:t>
        <a:bodyPr/>
        <a:lstStyle/>
        <a:p>
          <a:endParaRPr lang="en-US"/>
        </a:p>
      </dgm:t>
    </dgm:pt>
    <dgm:pt modelId="{84657F64-6C09-DF49-8D5B-A12A22A9E488}" type="sibTrans" cxnId="{2913DAFB-5020-3143-A403-52DCDDBFBD97}">
      <dgm:prSet/>
      <dgm:spPr/>
      <dgm:t>
        <a:bodyPr/>
        <a:lstStyle/>
        <a:p>
          <a:endParaRPr lang="en-US"/>
        </a:p>
      </dgm:t>
    </dgm:pt>
    <dgm:pt modelId="{797AA155-809C-5C4E-815A-79B6CDA5DC6A}">
      <dgm:prSet/>
      <dgm:spPr>
        <a:solidFill>
          <a:schemeClr val="bg1"/>
        </a:solidFill>
        <a:ln>
          <a:noFill/>
        </a:ln>
      </dgm:spPr>
      <dgm:t>
        <a:bodyPr/>
        <a:lstStyle/>
        <a:p>
          <a:pPr rtl="0"/>
          <a:r>
            <a:rPr lang="en-US" dirty="0" smtClean="0">
              <a:latin typeface="Times New Roman" panose="02020603050405020304" pitchFamily="18" charset="0"/>
              <a:cs typeface="Times New Roman" panose="02020603050405020304" pitchFamily="18" charset="0"/>
            </a:rPr>
            <a:t>Is the new process</a:t>
          </a:r>
          <a:endParaRPr lang="en-US" dirty="0">
            <a:latin typeface="Times New Roman" panose="02020603050405020304" pitchFamily="18" charset="0"/>
            <a:cs typeface="Times New Roman" panose="02020603050405020304" pitchFamily="18" charset="0"/>
          </a:endParaRPr>
        </a:p>
      </dgm:t>
    </dgm:pt>
    <dgm:pt modelId="{5361A0B3-E234-A041-8161-DD3C19FBF858}" type="parTrans" cxnId="{30BA5E2A-5D1E-4248-8710-822407BCD2E5}">
      <dgm:prSet/>
      <dgm:spPr/>
      <dgm:t>
        <a:bodyPr/>
        <a:lstStyle/>
        <a:p>
          <a:endParaRPr lang="en-US"/>
        </a:p>
      </dgm:t>
    </dgm:pt>
    <dgm:pt modelId="{14DEFE90-1527-4940-A7A6-1430E624F954}" type="sibTrans" cxnId="{30BA5E2A-5D1E-4248-8710-822407BCD2E5}">
      <dgm:prSet/>
      <dgm:spPr/>
      <dgm:t>
        <a:bodyPr/>
        <a:lstStyle/>
        <a:p>
          <a:endParaRPr lang="en-US"/>
        </a:p>
      </dgm:t>
    </dgm:pt>
    <dgm:pt modelId="{F3C9979B-06C3-7E45-BD10-6207B7A1BBF5}">
      <dgm:prSet/>
      <dgm:spPr>
        <a:solidFill>
          <a:schemeClr val="bg1"/>
        </a:solidFill>
        <a:ln>
          <a:noFill/>
        </a:ln>
      </dgm:spPr>
      <dgm:t>
        <a:bodyPr/>
        <a:lstStyle/>
        <a:p>
          <a:pPr rtl="0"/>
          <a:endParaRPr lang="en-NZ" dirty="0">
            <a:latin typeface="Times New Roman" panose="02020603050405020304" pitchFamily="18" charset="0"/>
            <a:cs typeface="Times New Roman" panose="02020603050405020304" pitchFamily="18" charset="0"/>
          </a:endParaRPr>
        </a:p>
      </dgm:t>
    </dgm:pt>
    <dgm:pt modelId="{BA78826C-F616-EA47-A677-9118C5D360C6}" type="parTrans" cxnId="{6DCEF32D-CA4D-3645-9DA0-A1B77CA73BD4}">
      <dgm:prSet/>
      <dgm:spPr/>
      <dgm:t>
        <a:bodyPr/>
        <a:lstStyle/>
        <a:p>
          <a:endParaRPr lang="en-US"/>
        </a:p>
      </dgm:t>
    </dgm:pt>
    <dgm:pt modelId="{DB87B744-1CA6-5C40-86F9-2A00A7756880}" type="sibTrans" cxnId="{6DCEF32D-CA4D-3645-9DA0-A1B77CA73BD4}">
      <dgm:prSet/>
      <dgm:spPr/>
      <dgm:t>
        <a:bodyPr/>
        <a:lstStyle/>
        <a:p>
          <a:endParaRPr lang="en-US"/>
        </a:p>
      </dgm:t>
    </dgm:pt>
    <dgm:pt modelId="{F5D36B78-1F81-EE4A-A629-A47EF8A594F4}" type="pres">
      <dgm:prSet presAssocID="{6731C334-AF11-3542-8C59-02AACA818E6A}" presName="Name0" presStyleCnt="0">
        <dgm:presLayoutVars>
          <dgm:dir/>
          <dgm:animLvl val="lvl"/>
          <dgm:resizeHandles val="exact"/>
        </dgm:presLayoutVars>
      </dgm:prSet>
      <dgm:spPr/>
      <dgm:t>
        <a:bodyPr/>
        <a:lstStyle/>
        <a:p>
          <a:endParaRPr lang="en-US"/>
        </a:p>
      </dgm:t>
    </dgm:pt>
    <dgm:pt modelId="{A74C8154-08E7-4447-BD1E-1681AA752A13}" type="pres">
      <dgm:prSet presAssocID="{9D1E7E1C-1A61-644F-80B9-C9E770F86FC9}" presName="composite" presStyleCnt="0"/>
      <dgm:spPr/>
    </dgm:pt>
    <dgm:pt modelId="{7012A570-2292-6042-8F87-375482494525}" type="pres">
      <dgm:prSet presAssocID="{9D1E7E1C-1A61-644F-80B9-C9E770F86FC9}" presName="parTx" presStyleLbl="alignNode1" presStyleIdx="0" presStyleCnt="3" custLinFactNeighborX="3023" custLinFactNeighborY="-1489">
        <dgm:presLayoutVars>
          <dgm:chMax val="0"/>
          <dgm:chPref val="0"/>
          <dgm:bulletEnabled val="1"/>
        </dgm:presLayoutVars>
      </dgm:prSet>
      <dgm:spPr/>
      <dgm:t>
        <a:bodyPr/>
        <a:lstStyle/>
        <a:p>
          <a:endParaRPr lang="en-US"/>
        </a:p>
      </dgm:t>
    </dgm:pt>
    <dgm:pt modelId="{6E5587B0-CB6B-5F49-99BC-8512D84E1718}" type="pres">
      <dgm:prSet presAssocID="{9D1E7E1C-1A61-644F-80B9-C9E770F86FC9}" presName="desTx" presStyleLbl="alignAccFollowNode1" presStyleIdx="0" presStyleCnt="3" custLinFactNeighborX="3023" custLinFactNeighborY="244">
        <dgm:presLayoutVars>
          <dgm:bulletEnabled val="1"/>
        </dgm:presLayoutVars>
      </dgm:prSet>
      <dgm:spPr/>
      <dgm:t>
        <a:bodyPr/>
        <a:lstStyle/>
        <a:p>
          <a:endParaRPr lang="en-US"/>
        </a:p>
      </dgm:t>
    </dgm:pt>
    <dgm:pt modelId="{83FDB912-E463-BB43-A426-495E5C1B9F59}" type="pres">
      <dgm:prSet presAssocID="{90E8D42C-57D6-4F41-A553-0CEB155CE500}" presName="space" presStyleCnt="0"/>
      <dgm:spPr/>
    </dgm:pt>
    <dgm:pt modelId="{06FA7E0C-365E-3049-8EF9-25EB43125646}" type="pres">
      <dgm:prSet presAssocID="{92B932D3-E2E3-3E4F-B639-04EAC8B67265}" presName="composite" presStyleCnt="0"/>
      <dgm:spPr/>
    </dgm:pt>
    <dgm:pt modelId="{3B7AAAD3-B4B2-894D-BD62-FBDCA5DB86E5}" type="pres">
      <dgm:prSet presAssocID="{92B932D3-E2E3-3E4F-B639-04EAC8B67265}" presName="parTx" presStyleLbl="alignNode1" presStyleIdx="1" presStyleCnt="3">
        <dgm:presLayoutVars>
          <dgm:chMax val="0"/>
          <dgm:chPref val="0"/>
          <dgm:bulletEnabled val="1"/>
        </dgm:presLayoutVars>
      </dgm:prSet>
      <dgm:spPr/>
      <dgm:t>
        <a:bodyPr/>
        <a:lstStyle/>
        <a:p>
          <a:endParaRPr lang="en-US"/>
        </a:p>
      </dgm:t>
    </dgm:pt>
    <dgm:pt modelId="{094610A3-C2C3-B640-879C-283BC4C4886A}" type="pres">
      <dgm:prSet presAssocID="{92B932D3-E2E3-3E4F-B639-04EAC8B67265}" presName="desTx" presStyleLbl="alignAccFollowNode1" presStyleIdx="1" presStyleCnt="3">
        <dgm:presLayoutVars>
          <dgm:bulletEnabled val="1"/>
        </dgm:presLayoutVars>
      </dgm:prSet>
      <dgm:spPr/>
      <dgm:t>
        <a:bodyPr/>
        <a:lstStyle/>
        <a:p>
          <a:endParaRPr lang="en-US"/>
        </a:p>
      </dgm:t>
    </dgm:pt>
    <dgm:pt modelId="{CC752E20-1E1D-EE4F-94ED-EDF611B1745D}" type="pres">
      <dgm:prSet presAssocID="{D3A17F77-0C2B-EE4F-8F09-4E7D9F8AA8C6}" presName="space" presStyleCnt="0"/>
      <dgm:spPr/>
    </dgm:pt>
    <dgm:pt modelId="{C9D5DCC4-6884-7847-A551-EB55BE19C0CA}" type="pres">
      <dgm:prSet presAssocID="{ED327EA9-617D-874F-AE2D-F1A810D41DF1}" presName="composite" presStyleCnt="0"/>
      <dgm:spPr/>
    </dgm:pt>
    <dgm:pt modelId="{B5437CEF-732C-D940-ADAA-BDDAA09C9E8D}" type="pres">
      <dgm:prSet presAssocID="{ED327EA9-617D-874F-AE2D-F1A810D41DF1}" presName="parTx" presStyleLbl="alignNode1" presStyleIdx="2" presStyleCnt="3">
        <dgm:presLayoutVars>
          <dgm:chMax val="0"/>
          <dgm:chPref val="0"/>
          <dgm:bulletEnabled val="1"/>
        </dgm:presLayoutVars>
      </dgm:prSet>
      <dgm:spPr/>
      <dgm:t>
        <a:bodyPr/>
        <a:lstStyle/>
        <a:p>
          <a:endParaRPr lang="en-US"/>
        </a:p>
      </dgm:t>
    </dgm:pt>
    <dgm:pt modelId="{B830ED57-4DAF-3040-BF6C-9CF6B5560015}" type="pres">
      <dgm:prSet presAssocID="{ED327EA9-617D-874F-AE2D-F1A810D41DF1}" presName="desTx" presStyleLbl="alignAccFollowNode1" presStyleIdx="2" presStyleCnt="3">
        <dgm:presLayoutVars>
          <dgm:bulletEnabled val="1"/>
        </dgm:presLayoutVars>
      </dgm:prSet>
      <dgm:spPr/>
      <dgm:t>
        <a:bodyPr/>
        <a:lstStyle/>
        <a:p>
          <a:endParaRPr lang="en-US"/>
        </a:p>
      </dgm:t>
    </dgm:pt>
  </dgm:ptLst>
  <dgm:cxnLst>
    <dgm:cxn modelId="{FA1EA2BC-9197-E047-8BD8-F52C5CF89C6E}" type="presOf" srcId="{797AA155-809C-5C4E-815A-79B6CDA5DC6A}" destId="{B830ED57-4DAF-3040-BF6C-9CF6B5560015}" srcOrd="0" destOrd="0" presId="urn:microsoft.com/office/officeart/2005/8/layout/hList1"/>
    <dgm:cxn modelId="{C949E86E-05FE-3D4F-A8B5-661370EB1B73}" srcId="{92B932D3-E2E3-3E4F-B639-04EAC8B67265}" destId="{3B113823-13D8-0248-9A31-CA30A16088AA}" srcOrd="0" destOrd="0" parTransId="{51D43687-5E0F-BA48-AE6F-F654B76895B8}" sibTransId="{5AF1763B-4594-BC47-A83F-C2C2ACA61A5C}"/>
    <dgm:cxn modelId="{CC07F658-8313-2342-9875-CF984D3F2483}" type="presOf" srcId="{3B113823-13D8-0248-9A31-CA30A16088AA}" destId="{094610A3-C2C3-B640-879C-283BC4C4886A}" srcOrd="0" destOrd="0" presId="urn:microsoft.com/office/officeart/2005/8/layout/hList1"/>
    <dgm:cxn modelId="{E3D3B6C1-E269-344E-BB98-4E64A8111C89}" type="presOf" srcId="{F3C9979B-06C3-7E45-BD10-6207B7A1BBF5}" destId="{B830ED57-4DAF-3040-BF6C-9CF6B5560015}" srcOrd="0" destOrd="1" presId="urn:microsoft.com/office/officeart/2005/8/layout/hList1"/>
    <dgm:cxn modelId="{AF843B3F-6031-A747-A9BE-5F055E43CA33}" srcId="{6731C334-AF11-3542-8C59-02AACA818E6A}" destId="{9D1E7E1C-1A61-644F-80B9-C9E770F86FC9}" srcOrd="0" destOrd="0" parTransId="{6A3405C7-2E36-2E4D-AF8C-9D4AE8F645B0}" sibTransId="{90E8D42C-57D6-4F41-A553-0CEB155CE500}"/>
    <dgm:cxn modelId="{598F4250-89B9-EF4D-A94E-E432766E65F5}" type="presOf" srcId="{ED327EA9-617D-874F-AE2D-F1A810D41DF1}" destId="{B5437CEF-732C-D940-ADAA-BDDAA09C9E8D}" srcOrd="0" destOrd="0" presId="urn:microsoft.com/office/officeart/2005/8/layout/hList1"/>
    <dgm:cxn modelId="{A4EAA01F-4E9E-C746-879A-CEAB74D1B356}" srcId="{9D1E7E1C-1A61-644F-80B9-C9E770F86FC9}" destId="{1C2237B4-0F8E-2941-A3BA-092D9D2BD042}" srcOrd="0" destOrd="0" parTransId="{C08496CE-D553-E440-80BB-72B3C7632A65}" sibTransId="{660E20E5-A02C-0F47-BBC0-CED7556C02D8}"/>
    <dgm:cxn modelId="{71AD5493-7BCF-1643-A412-C1F9EB4D0372}" type="presOf" srcId="{9D1E7E1C-1A61-644F-80B9-C9E770F86FC9}" destId="{7012A570-2292-6042-8F87-375482494525}" srcOrd="0" destOrd="0" presId="urn:microsoft.com/office/officeart/2005/8/layout/hList1"/>
    <dgm:cxn modelId="{0889CCD0-0301-DD4F-A06E-15832D815033}" type="presOf" srcId="{92B932D3-E2E3-3E4F-B639-04EAC8B67265}" destId="{3B7AAAD3-B4B2-894D-BD62-FBDCA5DB86E5}" srcOrd="0" destOrd="0" presId="urn:microsoft.com/office/officeart/2005/8/layout/hList1"/>
    <dgm:cxn modelId="{6DCEF32D-CA4D-3645-9DA0-A1B77CA73BD4}" srcId="{ED327EA9-617D-874F-AE2D-F1A810D41DF1}" destId="{F3C9979B-06C3-7E45-BD10-6207B7A1BBF5}" srcOrd="1" destOrd="0" parTransId="{BA78826C-F616-EA47-A677-9118C5D360C6}" sibTransId="{DB87B744-1CA6-5C40-86F9-2A00A7756880}"/>
    <dgm:cxn modelId="{2913DAFB-5020-3143-A403-52DCDDBFBD97}" srcId="{6731C334-AF11-3542-8C59-02AACA818E6A}" destId="{ED327EA9-617D-874F-AE2D-F1A810D41DF1}" srcOrd="2" destOrd="0" parTransId="{CFFD1146-1D74-744E-9489-D7E3933DB7B2}" sibTransId="{84657F64-6C09-DF49-8D5B-A12A22A9E488}"/>
    <dgm:cxn modelId="{82B0EDF7-4578-574E-BAF3-ADD2C8398058}" type="presOf" srcId="{1C2237B4-0F8E-2941-A3BA-092D9D2BD042}" destId="{6E5587B0-CB6B-5F49-99BC-8512D84E1718}" srcOrd="0" destOrd="0" presId="urn:microsoft.com/office/officeart/2005/8/layout/hList1"/>
    <dgm:cxn modelId="{B221ABD5-DB13-BF45-A463-6C41EC0D4CDF}" type="presOf" srcId="{6731C334-AF11-3542-8C59-02AACA818E6A}" destId="{F5D36B78-1F81-EE4A-A629-A47EF8A594F4}" srcOrd="0" destOrd="0" presId="urn:microsoft.com/office/officeart/2005/8/layout/hList1"/>
    <dgm:cxn modelId="{703C341B-DDFD-1941-8C04-EC63E722421B}" srcId="{6731C334-AF11-3542-8C59-02AACA818E6A}" destId="{92B932D3-E2E3-3E4F-B639-04EAC8B67265}" srcOrd="1" destOrd="0" parTransId="{653244E0-F4CD-724F-A7EA-A3BB8C8D3358}" sibTransId="{D3A17F77-0C2B-EE4F-8F09-4E7D9F8AA8C6}"/>
    <dgm:cxn modelId="{30BA5E2A-5D1E-4248-8710-822407BCD2E5}" srcId="{ED327EA9-617D-874F-AE2D-F1A810D41DF1}" destId="{797AA155-809C-5C4E-815A-79B6CDA5DC6A}" srcOrd="0" destOrd="0" parTransId="{5361A0B3-E234-A041-8161-DD3C19FBF858}" sibTransId="{14DEFE90-1527-4940-A7A6-1430E624F954}"/>
    <dgm:cxn modelId="{32C6298E-0907-0840-BF39-2F4437FA5480}" type="presParOf" srcId="{F5D36B78-1F81-EE4A-A629-A47EF8A594F4}" destId="{A74C8154-08E7-4447-BD1E-1681AA752A13}" srcOrd="0" destOrd="0" presId="urn:microsoft.com/office/officeart/2005/8/layout/hList1"/>
    <dgm:cxn modelId="{A01EED05-70F6-A241-AF12-737D2CB88AF4}" type="presParOf" srcId="{A74C8154-08E7-4447-BD1E-1681AA752A13}" destId="{7012A570-2292-6042-8F87-375482494525}" srcOrd="0" destOrd="0" presId="urn:microsoft.com/office/officeart/2005/8/layout/hList1"/>
    <dgm:cxn modelId="{7A9D1DB5-6219-834E-8BC4-94E46D2BBAD7}" type="presParOf" srcId="{A74C8154-08E7-4447-BD1E-1681AA752A13}" destId="{6E5587B0-CB6B-5F49-99BC-8512D84E1718}" srcOrd="1" destOrd="0" presId="urn:microsoft.com/office/officeart/2005/8/layout/hList1"/>
    <dgm:cxn modelId="{A0779B66-451A-F74E-B364-CA34421FCA39}" type="presParOf" srcId="{F5D36B78-1F81-EE4A-A629-A47EF8A594F4}" destId="{83FDB912-E463-BB43-A426-495E5C1B9F59}" srcOrd="1" destOrd="0" presId="urn:microsoft.com/office/officeart/2005/8/layout/hList1"/>
    <dgm:cxn modelId="{276C280C-899C-8649-BA67-DC925DF5E9D4}" type="presParOf" srcId="{F5D36B78-1F81-EE4A-A629-A47EF8A594F4}" destId="{06FA7E0C-365E-3049-8EF9-25EB43125646}" srcOrd="2" destOrd="0" presId="urn:microsoft.com/office/officeart/2005/8/layout/hList1"/>
    <dgm:cxn modelId="{F07F5D9E-898B-F542-BF05-E2043F69FACF}" type="presParOf" srcId="{06FA7E0C-365E-3049-8EF9-25EB43125646}" destId="{3B7AAAD3-B4B2-894D-BD62-FBDCA5DB86E5}" srcOrd="0" destOrd="0" presId="urn:microsoft.com/office/officeart/2005/8/layout/hList1"/>
    <dgm:cxn modelId="{E84F5A4C-A972-C840-8C55-CEAA20F19598}" type="presParOf" srcId="{06FA7E0C-365E-3049-8EF9-25EB43125646}" destId="{094610A3-C2C3-B640-879C-283BC4C4886A}" srcOrd="1" destOrd="0" presId="urn:microsoft.com/office/officeart/2005/8/layout/hList1"/>
    <dgm:cxn modelId="{B4C78625-FB5E-A24D-B44E-8A0D308D951E}" type="presParOf" srcId="{F5D36B78-1F81-EE4A-A629-A47EF8A594F4}" destId="{CC752E20-1E1D-EE4F-94ED-EDF611B1745D}" srcOrd="3" destOrd="0" presId="urn:microsoft.com/office/officeart/2005/8/layout/hList1"/>
    <dgm:cxn modelId="{67CE2A38-73E5-AF44-A08D-71B88808FB5C}" type="presParOf" srcId="{F5D36B78-1F81-EE4A-A629-A47EF8A594F4}" destId="{C9D5DCC4-6884-7847-A551-EB55BE19C0CA}" srcOrd="4" destOrd="0" presId="urn:microsoft.com/office/officeart/2005/8/layout/hList1"/>
    <dgm:cxn modelId="{7C0BDF64-F0B1-1941-8D1B-7F6E04B65F1D}" type="presParOf" srcId="{C9D5DCC4-6884-7847-A551-EB55BE19C0CA}" destId="{B5437CEF-732C-D940-ADAA-BDDAA09C9E8D}" srcOrd="0" destOrd="0" presId="urn:microsoft.com/office/officeart/2005/8/layout/hList1"/>
    <dgm:cxn modelId="{8B502041-55E6-D247-8A7D-6DAB86AD7993}" type="presParOf" srcId="{C9D5DCC4-6884-7847-A551-EB55BE19C0CA}" destId="{B830ED57-4DAF-3040-BF6C-9CF6B556001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B5311E6-CDD7-2543-8CC3-293FFCF03437}" type="doc">
      <dgm:prSet loTypeId="urn:microsoft.com/office/officeart/2005/8/layout/vProcess5" loCatId="process" qsTypeId="urn:microsoft.com/office/officeart/2005/8/quickstyle/simple4" qsCatId="simple" csTypeId="urn:microsoft.com/office/officeart/2005/8/colors/accent1_2" csCatId="accent1" phldr="1"/>
      <dgm:spPr/>
      <dgm:t>
        <a:bodyPr/>
        <a:lstStyle/>
        <a:p>
          <a:endParaRPr lang="en-US"/>
        </a:p>
      </dgm:t>
    </dgm:pt>
    <dgm:pt modelId="{8391F018-FF0E-CB4C-88F4-88ED9142CAD7}">
      <dgm:prSet phldrT="[Text]"/>
      <dgm:spPr>
        <a:solidFill>
          <a:schemeClr val="accent6"/>
        </a:solidFill>
      </dgm:spPr>
      <dgm:t>
        <a:bodyPr/>
        <a:lstStyle/>
        <a:p>
          <a:r>
            <a:rPr lang="en-US" dirty="0" smtClean="0">
              <a:latin typeface="Times New Roman" panose="02020603050405020304" pitchFamily="18" charset="0"/>
              <a:cs typeface="Times New Roman" panose="02020603050405020304" pitchFamily="18" charset="0"/>
            </a:rPr>
            <a:t>Assigns a unique process identifier to the new process</a:t>
          </a:r>
          <a:endParaRPr lang="en-US" dirty="0">
            <a:latin typeface="Times New Roman" panose="02020603050405020304" pitchFamily="18" charset="0"/>
            <a:cs typeface="Times New Roman" panose="02020603050405020304" pitchFamily="18" charset="0"/>
          </a:endParaRPr>
        </a:p>
      </dgm:t>
    </dgm:pt>
    <dgm:pt modelId="{1ECFC509-95F7-7745-851E-93B1C4579473}" type="parTrans" cxnId="{2558DFB9-F6B6-7042-B411-B76CA879DB08}">
      <dgm:prSet/>
      <dgm:spPr/>
      <dgm:t>
        <a:bodyPr/>
        <a:lstStyle/>
        <a:p>
          <a:endParaRPr lang="en-US"/>
        </a:p>
      </dgm:t>
    </dgm:pt>
    <dgm:pt modelId="{9AB9A415-9AF0-DE45-A19E-A3D608A27A8C}" type="sibTrans" cxnId="{2558DFB9-F6B6-7042-B411-B76CA879DB08}">
      <dgm:prSet/>
      <dgm:spPr>
        <a:solidFill>
          <a:schemeClr val="accent2"/>
        </a:solidFill>
        <a:ln>
          <a:solidFill>
            <a:schemeClr val="tx1"/>
          </a:solidFill>
        </a:ln>
      </dgm:spPr>
      <dgm:t>
        <a:bodyPr/>
        <a:lstStyle/>
        <a:p>
          <a:endParaRPr lang="en-US"/>
        </a:p>
      </dgm:t>
    </dgm:pt>
    <dgm:pt modelId="{6E44C28E-1BEC-E343-9C9F-C344338D5C42}">
      <dgm:prSet/>
      <dgm:spPr>
        <a:solidFill>
          <a:schemeClr val="accent6"/>
        </a:solidFill>
      </dgm:spPr>
      <dgm:t>
        <a:bodyPr/>
        <a:lstStyle/>
        <a:p>
          <a:r>
            <a:rPr lang="en-US" dirty="0" smtClean="0">
              <a:latin typeface="Times New Roman" panose="02020603050405020304" pitchFamily="18" charset="0"/>
              <a:cs typeface="Times New Roman" panose="02020603050405020304" pitchFamily="18" charset="0"/>
            </a:rPr>
            <a:t>Allocates space for the process</a:t>
          </a:r>
        </a:p>
      </dgm:t>
    </dgm:pt>
    <dgm:pt modelId="{CC6EF307-D0A1-994A-9C4C-CAA050961182}" type="parTrans" cxnId="{B422356A-E09E-E04F-B88A-010F4955454C}">
      <dgm:prSet/>
      <dgm:spPr/>
      <dgm:t>
        <a:bodyPr/>
        <a:lstStyle/>
        <a:p>
          <a:endParaRPr lang="en-US"/>
        </a:p>
      </dgm:t>
    </dgm:pt>
    <dgm:pt modelId="{8D0CD505-0D70-9640-9AC5-D3C99B8D172A}" type="sibTrans" cxnId="{B422356A-E09E-E04F-B88A-010F4955454C}">
      <dgm:prSet/>
      <dgm:spPr>
        <a:solidFill>
          <a:schemeClr val="accent2"/>
        </a:solidFill>
        <a:ln>
          <a:solidFill>
            <a:schemeClr val="tx1"/>
          </a:solidFill>
        </a:ln>
      </dgm:spPr>
      <dgm:t>
        <a:bodyPr/>
        <a:lstStyle/>
        <a:p>
          <a:endParaRPr lang="en-US"/>
        </a:p>
      </dgm:t>
    </dgm:pt>
    <dgm:pt modelId="{04169B80-E7BC-5D4B-A2E7-F320A0E04342}">
      <dgm:prSet/>
      <dgm:spPr>
        <a:solidFill>
          <a:schemeClr val="accent6"/>
        </a:solidFill>
      </dgm:spPr>
      <dgm:t>
        <a:bodyPr/>
        <a:lstStyle/>
        <a:p>
          <a:r>
            <a:rPr lang="en-US" dirty="0" smtClean="0">
              <a:latin typeface="Times New Roman" panose="02020603050405020304" pitchFamily="18" charset="0"/>
              <a:cs typeface="Times New Roman" panose="02020603050405020304" pitchFamily="18" charset="0"/>
            </a:rPr>
            <a:t>Initializes the process control block</a:t>
          </a:r>
        </a:p>
      </dgm:t>
    </dgm:pt>
    <dgm:pt modelId="{B6904F3A-4710-F243-969B-02EA176D7338}" type="parTrans" cxnId="{156C2F54-D7F3-2346-B05D-A0B7B3DC83DD}">
      <dgm:prSet/>
      <dgm:spPr/>
      <dgm:t>
        <a:bodyPr/>
        <a:lstStyle/>
        <a:p>
          <a:endParaRPr lang="en-US"/>
        </a:p>
      </dgm:t>
    </dgm:pt>
    <dgm:pt modelId="{841C71FB-6F6A-5746-AF62-1B717A71962C}" type="sibTrans" cxnId="{156C2F54-D7F3-2346-B05D-A0B7B3DC83DD}">
      <dgm:prSet/>
      <dgm:spPr>
        <a:solidFill>
          <a:schemeClr val="accent2"/>
        </a:solidFill>
        <a:ln>
          <a:solidFill>
            <a:schemeClr val="tx1"/>
          </a:solidFill>
        </a:ln>
      </dgm:spPr>
      <dgm:t>
        <a:bodyPr/>
        <a:lstStyle/>
        <a:p>
          <a:endParaRPr lang="en-US"/>
        </a:p>
      </dgm:t>
    </dgm:pt>
    <dgm:pt modelId="{A9F38DA8-36BA-6B4A-9528-485ABFBA88A9}">
      <dgm:prSet/>
      <dgm:spPr>
        <a:solidFill>
          <a:schemeClr val="accent6"/>
        </a:solidFill>
      </dgm:spPr>
      <dgm:t>
        <a:bodyPr/>
        <a:lstStyle/>
        <a:p>
          <a:r>
            <a:rPr lang="en-US" dirty="0" smtClean="0">
              <a:latin typeface="Times New Roman" panose="02020603050405020304" pitchFamily="18" charset="0"/>
              <a:cs typeface="Times New Roman" panose="02020603050405020304" pitchFamily="18" charset="0"/>
            </a:rPr>
            <a:t>Sets the appropriate linkages</a:t>
          </a:r>
        </a:p>
      </dgm:t>
    </dgm:pt>
    <dgm:pt modelId="{081429CD-FFEB-CC42-AA08-4602D4BB165D}" type="parTrans" cxnId="{6632F6FA-0592-F34D-AE69-D91AA2D931CD}">
      <dgm:prSet/>
      <dgm:spPr/>
      <dgm:t>
        <a:bodyPr/>
        <a:lstStyle/>
        <a:p>
          <a:endParaRPr lang="en-US"/>
        </a:p>
      </dgm:t>
    </dgm:pt>
    <dgm:pt modelId="{3E04904E-3154-A04B-9E8B-D17416EB5CF3}" type="sibTrans" cxnId="{6632F6FA-0592-F34D-AE69-D91AA2D931CD}">
      <dgm:prSet/>
      <dgm:spPr>
        <a:solidFill>
          <a:schemeClr val="accent2"/>
        </a:solidFill>
        <a:ln>
          <a:solidFill>
            <a:schemeClr val="tx1"/>
          </a:solidFill>
        </a:ln>
      </dgm:spPr>
      <dgm:t>
        <a:bodyPr/>
        <a:lstStyle/>
        <a:p>
          <a:endParaRPr lang="en-US"/>
        </a:p>
      </dgm:t>
    </dgm:pt>
    <dgm:pt modelId="{FCF63CD2-91B4-904C-8BB8-EE3ABDE1A294}">
      <dgm:prSet/>
      <dgm:spPr>
        <a:solidFill>
          <a:schemeClr val="accent6"/>
        </a:solidFill>
      </dgm:spPr>
      <dgm:t>
        <a:bodyPr/>
        <a:lstStyle/>
        <a:p>
          <a:r>
            <a:rPr lang="en-US" dirty="0" smtClean="0">
              <a:latin typeface="Times New Roman" panose="02020603050405020304" pitchFamily="18" charset="0"/>
              <a:cs typeface="Times New Roman" panose="02020603050405020304" pitchFamily="18" charset="0"/>
            </a:rPr>
            <a:t>Creates or expands other data structures</a:t>
          </a:r>
        </a:p>
      </dgm:t>
    </dgm:pt>
    <dgm:pt modelId="{3EC06BA4-90C4-914A-9D96-B473447DE344}" type="parTrans" cxnId="{A2EF8852-1AEE-CE45-BD7F-69FA8E403B98}">
      <dgm:prSet/>
      <dgm:spPr/>
      <dgm:t>
        <a:bodyPr/>
        <a:lstStyle/>
        <a:p>
          <a:endParaRPr lang="en-US"/>
        </a:p>
      </dgm:t>
    </dgm:pt>
    <dgm:pt modelId="{27B59B21-52CA-6B40-AF4A-44789D041A1F}" type="sibTrans" cxnId="{A2EF8852-1AEE-CE45-BD7F-69FA8E403B98}">
      <dgm:prSet/>
      <dgm:spPr/>
      <dgm:t>
        <a:bodyPr/>
        <a:lstStyle/>
        <a:p>
          <a:endParaRPr lang="en-US"/>
        </a:p>
      </dgm:t>
    </dgm:pt>
    <dgm:pt modelId="{B030A845-3B6F-EB47-A903-3C872099F50D}" type="pres">
      <dgm:prSet presAssocID="{3B5311E6-CDD7-2543-8CC3-293FFCF03437}" presName="outerComposite" presStyleCnt="0">
        <dgm:presLayoutVars>
          <dgm:chMax val="5"/>
          <dgm:dir/>
          <dgm:resizeHandles val="exact"/>
        </dgm:presLayoutVars>
      </dgm:prSet>
      <dgm:spPr/>
      <dgm:t>
        <a:bodyPr/>
        <a:lstStyle/>
        <a:p>
          <a:endParaRPr lang="en-US"/>
        </a:p>
      </dgm:t>
    </dgm:pt>
    <dgm:pt modelId="{CDAA31E5-020B-A641-A211-A9CB97EDA779}" type="pres">
      <dgm:prSet presAssocID="{3B5311E6-CDD7-2543-8CC3-293FFCF03437}" presName="dummyMaxCanvas" presStyleCnt="0">
        <dgm:presLayoutVars/>
      </dgm:prSet>
      <dgm:spPr/>
    </dgm:pt>
    <dgm:pt modelId="{787F2B9F-EC41-2140-8EC1-5E16AF2C7855}" type="pres">
      <dgm:prSet presAssocID="{3B5311E6-CDD7-2543-8CC3-293FFCF03437}" presName="FiveNodes_1" presStyleLbl="node1" presStyleIdx="0" presStyleCnt="5">
        <dgm:presLayoutVars>
          <dgm:bulletEnabled val="1"/>
        </dgm:presLayoutVars>
      </dgm:prSet>
      <dgm:spPr/>
      <dgm:t>
        <a:bodyPr/>
        <a:lstStyle/>
        <a:p>
          <a:endParaRPr lang="en-US"/>
        </a:p>
      </dgm:t>
    </dgm:pt>
    <dgm:pt modelId="{5B5D711A-1B3F-D448-9482-44A847364F32}" type="pres">
      <dgm:prSet presAssocID="{3B5311E6-CDD7-2543-8CC3-293FFCF03437}" presName="FiveNodes_2" presStyleLbl="node1" presStyleIdx="1" presStyleCnt="5">
        <dgm:presLayoutVars>
          <dgm:bulletEnabled val="1"/>
        </dgm:presLayoutVars>
      </dgm:prSet>
      <dgm:spPr/>
      <dgm:t>
        <a:bodyPr/>
        <a:lstStyle/>
        <a:p>
          <a:endParaRPr lang="en-US"/>
        </a:p>
      </dgm:t>
    </dgm:pt>
    <dgm:pt modelId="{E6CD32AC-3E96-AB44-A760-F359511BBE11}" type="pres">
      <dgm:prSet presAssocID="{3B5311E6-CDD7-2543-8CC3-293FFCF03437}" presName="FiveNodes_3" presStyleLbl="node1" presStyleIdx="2" presStyleCnt="5">
        <dgm:presLayoutVars>
          <dgm:bulletEnabled val="1"/>
        </dgm:presLayoutVars>
      </dgm:prSet>
      <dgm:spPr/>
      <dgm:t>
        <a:bodyPr/>
        <a:lstStyle/>
        <a:p>
          <a:endParaRPr lang="en-US"/>
        </a:p>
      </dgm:t>
    </dgm:pt>
    <dgm:pt modelId="{AC35228F-21E7-5E47-83A7-D0492D254D58}" type="pres">
      <dgm:prSet presAssocID="{3B5311E6-CDD7-2543-8CC3-293FFCF03437}" presName="FiveNodes_4" presStyleLbl="node1" presStyleIdx="3" presStyleCnt="5">
        <dgm:presLayoutVars>
          <dgm:bulletEnabled val="1"/>
        </dgm:presLayoutVars>
      </dgm:prSet>
      <dgm:spPr/>
      <dgm:t>
        <a:bodyPr/>
        <a:lstStyle/>
        <a:p>
          <a:endParaRPr lang="en-US"/>
        </a:p>
      </dgm:t>
    </dgm:pt>
    <dgm:pt modelId="{6DAEB0AD-3B63-8740-A6E5-6B3AE3531A2D}" type="pres">
      <dgm:prSet presAssocID="{3B5311E6-CDD7-2543-8CC3-293FFCF03437}" presName="FiveNodes_5" presStyleLbl="node1" presStyleIdx="4" presStyleCnt="5">
        <dgm:presLayoutVars>
          <dgm:bulletEnabled val="1"/>
        </dgm:presLayoutVars>
      </dgm:prSet>
      <dgm:spPr/>
      <dgm:t>
        <a:bodyPr/>
        <a:lstStyle/>
        <a:p>
          <a:endParaRPr lang="en-US"/>
        </a:p>
      </dgm:t>
    </dgm:pt>
    <dgm:pt modelId="{109E467C-1E73-8C45-B39E-5EC0C5B03450}" type="pres">
      <dgm:prSet presAssocID="{3B5311E6-CDD7-2543-8CC3-293FFCF03437}" presName="FiveConn_1-2" presStyleLbl="fgAccFollowNode1" presStyleIdx="0" presStyleCnt="4">
        <dgm:presLayoutVars>
          <dgm:bulletEnabled val="1"/>
        </dgm:presLayoutVars>
      </dgm:prSet>
      <dgm:spPr/>
      <dgm:t>
        <a:bodyPr/>
        <a:lstStyle/>
        <a:p>
          <a:endParaRPr lang="en-US"/>
        </a:p>
      </dgm:t>
    </dgm:pt>
    <dgm:pt modelId="{2BDB5B10-9839-7244-804C-B97A8A38670F}" type="pres">
      <dgm:prSet presAssocID="{3B5311E6-CDD7-2543-8CC3-293FFCF03437}" presName="FiveConn_2-3" presStyleLbl="fgAccFollowNode1" presStyleIdx="1" presStyleCnt="4">
        <dgm:presLayoutVars>
          <dgm:bulletEnabled val="1"/>
        </dgm:presLayoutVars>
      </dgm:prSet>
      <dgm:spPr/>
      <dgm:t>
        <a:bodyPr/>
        <a:lstStyle/>
        <a:p>
          <a:endParaRPr lang="en-US"/>
        </a:p>
      </dgm:t>
    </dgm:pt>
    <dgm:pt modelId="{B61A2D92-3241-AB4E-9449-C71D8D3EE5B6}" type="pres">
      <dgm:prSet presAssocID="{3B5311E6-CDD7-2543-8CC3-293FFCF03437}" presName="FiveConn_3-4" presStyleLbl="fgAccFollowNode1" presStyleIdx="2" presStyleCnt="4">
        <dgm:presLayoutVars>
          <dgm:bulletEnabled val="1"/>
        </dgm:presLayoutVars>
      </dgm:prSet>
      <dgm:spPr/>
      <dgm:t>
        <a:bodyPr/>
        <a:lstStyle/>
        <a:p>
          <a:endParaRPr lang="en-US"/>
        </a:p>
      </dgm:t>
    </dgm:pt>
    <dgm:pt modelId="{77EDA281-184C-FE4B-B762-E3375FFA90A8}" type="pres">
      <dgm:prSet presAssocID="{3B5311E6-CDD7-2543-8CC3-293FFCF03437}" presName="FiveConn_4-5" presStyleLbl="fgAccFollowNode1" presStyleIdx="3" presStyleCnt="4">
        <dgm:presLayoutVars>
          <dgm:bulletEnabled val="1"/>
        </dgm:presLayoutVars>
      </dgm:prSet>
      <dgm:spPr/>
      <dgm:t>
        <a:bodyPr/>
        <a:lstStyle/>
        <a:p>
          <a:endParaRPr lang="en-US"/>
        </a:p>
      </dgm:t>
    </dgm:pt>
    <dgm:pt modelId="{3C60B572-E184-9348-9ABC-6519A3024FB3}" type="pres">
      <dgm:prSet presAssocID="{3B5311E6-CDD7-2543-8CC3-293FFCF03437}" presName="FiveNodes_1_text" presStyleLbl="node1" presStyleIdx="4" presStyleCnt="5">
        <dgm:presLayoutVars>
          <dgm:bulletEnabled val="1"/>
        </dgm:presLayoutVars>
      </dgm:prSet>
      <dgm:spPr/>
      <dgm:t>
        <a:bodyPr/>
        <a:lstStyle/>
        <a:p>
          <a:endParaRPr lang="en-US"/>
        </a:p>
      </dgm:t>
    </dgm:pt>
    <dgm:pt modelId="{23D7EB47-3806-D044-970D-2F9185354114}" type="pres">
      <dgm:prSet presAssocID="{3B5311E6-CDD7-2543-8CC3-293FFCF03437}" presName="FiveNodes_2_text" presStyleLbl="node1" presStyleIdx="4" presStyleCnt="5">
        <dgm:presLayoutVars>
          <dgm:bulletEnabled val="1"/>
        </dgm:presLayoutVars>
      </dgm:prSet>
      <dgm:spPr/>
      <dgm:t>
        <a:bodyPr/>
        <a:lstStyle/>
        <a:p>
          <a:endParaRPr lang="en-US"/>
        </a:p>
      </dgm:t>
    </dgm:pt>
    <dgm:pt modelId="{A5FF0D84-C137-7C40-BB21-2FA1407FE4FA}" type="pres">
      <dgm:prSet presAssocID="{3B5311E6-CDD7-2543-8CC3-293FFCF03437}" presName="FiveNodes_3_text" presStyleLbl="node1" presStyleIdx="4" presStyleCnt="5">
        <dgm:presLayoutVars>
          <dgm:bulletEnabled val="1"/>
        </dgm:presLayoutVars>
      </dgm:prSet>
      <dgm:spPr/>
      <dgm:t>
        <a:bodyPr/>
        <a:lstStyle/>
        <a:p>
          <a:endParaRPr lang="en-US"/>
        </a:p>
      </dgm:t>
    </dgm:pt>
    <dgm:pt modelId="{1210F950-727A-CE44-8D71-D2AB558DAFC4}" type="pres">
      <dgm:prSet presAssocID="{3B5311E6-CDD7-2543-8CC3-293FFCF03437}" presName="FiveNodes_4_text" presStyleLbl="node1" presStyleIdx="4" presStyleCnt="5">
        <dgm:presLayoutVars>
          <dgm:bulletEnabled val="1"/>
        </dgm:presLayoutVars>
      </dgm:prSet>
      <dgm:spPr/>
      <dgm:t>
        <a:bodyPr/>
        <a:lstStyle/>
        <a:p>
          <a:endParaRPr lang="en-US"/>
        </a:p>
      </dgm:t>
    </dgm:pt>
    <dgm:pt modelId="{DB502D11-E4CC-3948-B959-5716669E42D7}" type="pres">
      <dgm:prSet presAssocID="{3B5311E6-CDD7-2543-8CC3-293FFCF03437}" presName="FiveNodes_5_text" presStyleLbl="node1" presStyleIdx="4" presStyleCnt="5">
        <dgm:presLayoutVars>
          <dgm:bulletEnabled val="1"/>
        </dgm:presLayoutVars>
      </dgm:prSet>
      <dgm:spPr/>
      <dgm:t>
        <a:bodyPr/>
        <a:lstStyle/>
        <a:p>
          <a:endParaRPr lang="en-US"/>
        </a:p>
      </dgm:t>
    </dgm:pt>
  </dgm:ptLst>
  <dgm:cxnLst>
    <dgm:cxn modelId="{D74D7A7B-4C44-4B45-B415-4592333636AD}" type="presOf" srcId="{FCF63CD2-91B4-904C-8BB8-EE3ABDE1A294}" destId="{6DAEB0AD-3B63-8740-A6E5-6B3AE3531A2D}" srcOrd="0" destOrd="0" presId="urn:microsoft.com/office/officeart/2005/8/layout/vProcess5"/>
    <dgm:cxn modelId="{6B023FB5-BCED-364A-B6FF-D669C89CF823}" type="presOf" srcId="{6E44C28E-1BEC-E343-9C9F-C344338D5C42}" destId="{23D7EB47-3806-D044-970D-2F9185354114}" srcOrd="1" destOrd="0" presId="urn:microsoft.com/office/officeart/2005/8/layout/vProcess5"/>
    <dgm:cxn modelId="{C711CABE-6306-9C47-B3CD-954643BEFAA7}" type="presOf" srcId="{841C71FB-6F6A-5746-AF62-1B717A71962C}" destId="{B61A2D92-3241-AB4E-9449-C71D8D3EE5B6}" srcOrd="0" destOrd="0" presId="urn:microsoft.com/office/officeart/2005/8/layout/vProcess5"/>
    <dgm:cxn modelId="{B422356A-E09E-E04F-B88A-010F4955454C}" srcId="{3B5311E6-CDD7-2543-8CC3-293FFCF03437}" destId="{6E44C28E-1BEC-E343-9C9F-C344338D5C42}" srcOrd="1" destOrd="0" parTransId="{CC6EF307-D0A1-994A-9C4C-CAA050961182}" sibTransId="{8D0CD505-0D70-9640-9AC5-D3C99B8D172A}"/>
    <dgm:cxn modelId="{59F71653-B594-7C4F-963B-F257746840BD}" type="presOf" srcId="{8D0CD505-0D70-9640-9AC5-D3C99B8D172A}" destId="{2BDB5B10-9839-7244-804C-B97A8A38670F}" srcOrd="0" destOrd="0" presId="urn:microsoft.com/office/officeart/2005/8/layout/vProcess5"/>
    <dgm:cxn modelId="{53E8BB69-1CDF-BC49-811A-D57FE1A911F3}" type="presOf" srcId="{6E44C28E-1BEC-E343-9C9F-C344338D5C42}" destId="{5B5D711A-1B3F-D448-9482-44A847364F32}" srcOrd="0" destOrd="0" presId="urn:microsoft.com/office/officeart/2005/8/layout/vProcess5"/>
    <dgm:cxn modelId="{2558DFB9-F6B6-7042-B411-B76CA879DB08}" srcId="{3B5311E6-CDD7-2543-8CC3-293FFCF03437}" destId="{8391F018-FF0E-CB4C-88F4-88ED9142CAD7}" srcOrd="0" destOrd="0" parTransId="{1ECFC509-95F7-7745-851E-93B1C4579473}" sibTransId="{9AB9A415-9AF0-DE45-A19E-A3D608A27A8C}"/>
    <dgm:cxn modelId="{DD483F60-D585-A54A-9273-3960FD89C452}" type="presOf" srcId="{9AB9A415-9AF0-DE45-A19E-A3D608A27A8C}" destId="{109E467C-1E73-8C45-B39E-5EC0C5B03450}" srcOrd="0" destOrd="0" presId="urn:microsoft.com/office/officeart/2005/8/layout/vProcess5"/>
    <dgm:cxn modelId="{6632F6FA-0592-F34D-AE69-D91AA2D931CD}" srcId="{3B5311E6-CDD7-2543-8CC3-293FFCF03437}" destId="{A9F38DA8-36BA-6B4A-9528-485ABFBA88A9}" srcOrd="3" destOrd="0" parTransId="{081429CD-FFEB-CC42-AA08-4602D4BB165D}" sibTransId="{3E04904E-3154-A04B-9E8B-D17416EB5CF3}"/>
    <dgm:cxn modelId="{A2EF8852-1AEE-CE45-BD7F-69FA8E403B98}" srcId="{3B5311E6-CDD7-2543-8CC3-293FFCF03437}" destId="{FCF63CD2-91B4-904C-8BB8-EE3ABDE1A294}" srcOrd="4" destOrd="0" parTransId="{3EC06BA4-90C4-914A-9D96-B473447DE344}" sibTransId="{27B59B21-52CA-6B40-AF4A-44789D041A1F}"/>
    <dgm:cxn modelId="{13DCFB40-AFEB-0B47-BCA4-42AA652674D8}" type="presOf" srcId="{A9F38DA8-36BA-6B4A-9528-485ABFBA88A9}" destId="{1210F950-727A-CE44-8D71-D2AB558DAFC4}" srcOrd="1" destOrd="0" presId="urn:microsoft.com/office/officeart/2005/8/layout/vProcess5"/>
    <dgm:cxn modelId="{86BB4692-A9CF-3249-9831-8A4C41AD44DA}" type="presOf" srcId="{3B5311E6-CDD7-2543-8CC3-293FFCF03437}" destId="{B030A845-3B6F-EB47-A903-3C872099F50D}" srcOrd="0" destOrd="0" presId="urn:microsoft.com/office/officeart/2005/8/layout/vProcess5"/>
    <dgm:cxn modelId="{7A58781C-ABBA-4545-A8A9-124FD7F4EC42}" type="presOf" srcId="{04169B80-E7BC-5D4B-A2E7-F320A0E04342}" destId="{E6CD32AC-3E96-AB44-A760-F359511BBE11}" srcOrd="0" destOrd="0" presId="urn:microsoft.com/office/officeart/2005/8/layout/vProcess5"/>
    <dgm:cxn modelId="{1DDF32DC-EE10-FC4A-82AF-0262611973FA}" type="presOf" srcId="{8391F018-FF0E-CB4C-88F4-88ED9142CAD7}" destId="{787F2B9F-EC41-2140-8EC1-5E16AF2C7855}" srcOrd="0" destOrd="0" presId="urn:microsoft.com/office/officeart/2005/8/layout/vProcess5"/>
    <dgm:cxn modelId="{D3D25D5D-E09A-9145-99A2-D445CC5D0FEE}" type="presOf" srcId="{A9F38DA8-36BA-6B4A-9528-485ABFBA88A9}" destId="{AC35228F-21E7-5E47-83A7-D0492D254D58}" srcOrd="0" destOrd="0" presId="urn:microsoft.com/office/officeart/2005/8/layout/vProcess5"/>
    <dgm:cxn modelId="{F81451DB-57BC-8040-AA8B-F256D3BC769C}" type="presOf" srcId="{04169B80-E7BC-5D4B-A2E7-F320A0E04342}" destId="{A5FF0D84-C137-7C40-BB21-2FA1407FE4FA}" srcOrd="1" destOrd="0" presId="urn:microsoft.com/office/officeart/2005/8/layout/vProcess5"/>
    <dgm:cxn modelId="{156C2F54-D7F3-2346-B05D-A0B7B3DC83DD}" srcId="{3B5311E6-CDD7-2543-8CC3-293FFCF03437}" destId="{04169B80-E7BC-5D4B-A2E7-F320A0E04342}" srcOrd="2" destOrd="0" parTransId="{B6904F3A-4710-F243-969B-02EA176D7338}" sibTransId="{841C71FB-6F6A-5746-AF62-1B717A71962C}"/>
    <dgm:cxn modelId="{59C4584A-A4A2-0D4C-8BE0-E7EA2F44819F}" type="presOf" srcId="{8391F018-FF0E-CB4C-88F4-88ED9142CAD7}" destId="{3C60B572-E184-9348-9ABC-6519A3024FB3}" srcOrd="1" destOrd="0" presId="urn:microsoft.com/office/officeart/2005/8/layout/vProcess5"/>
    <dgm:cxn modelId="{E4269AA3-C8B5-A442-AE7E-21A2414A91F5}" type="presOf" srcId="{3E04904E-3154-A04B-9E8B-D17416EB5CF3}" destId="{77EDA281-184C-FE4B-B762-E3375FFA90A8}" srcOrd="0" destOrd="0" presId="urn:microsoft.com/office/officeart/2005/8/layout/vProcess5"/>
    <dgm:cxn modelId="{83DE39A9-D525-DB4F-AB75-9DEC9A2EDF89}" type="presOf" srcId="{FCF63CD2-91B4-904C-8BB8-EE3ABDE1A294}" destId="{DB502D11-E4CC-3948-B959-5716669E42D7}" srcOrd="1" destOrd="0" presId="urn:microsoft.com/office/officeart/2005/8/layout/vProcess5"/>
    <dgm:cxn modelId="{3150FEE9-0DD2-E645-ADCA-126030C03F7B}" type="presParOf" srcId="{B030A845-3B6F-EB47-A903-3C872099F50D}" destId="{CDAA31E5-020B-A641-A211-A9CB97EDA779}" srcOrd="0" destOrd="0" presId="urn:microsoft.com/office/officeart/2005/8/layout/vProcess5"/>
    <dgm:cxn modelId="{86326C1E-B50B-5A45-A58F-30939B9AB36F}" type="presParOf" srcId="{B030A845-3B6F-EB47-A903-3C872099F50D}" destId="{787F2B9F-EC41-2140-8EC1-5E16AF2C7855}" srcOrd="1" destOrd="0" presId="urn:microsoft.com/office/officeart/2005/8/layout/vProcess5"/>
    <dgm:cxn modelId="{2F7394B7-44D4-B445-8816-D05AEB564034}" type="presParOf" srcId="{B030A845-3B6F-EB47-A903-3C872099F50D}" destId="{5B5D711A-1B3F-D448-9482-44A847364F32}" srcOrd="2" destOrd="0" presId="urn:microsoft.com/office/officeart/2005/8/layout/vProcess5"/>
    <dgm:cxn modelId="{4B9C2DB6-6432-3B41-9633-46E45C44959C}" type="presParOf" srcId="{B030A845-3B6F-EB47-A903-3C872099F50D}" destId="{E6CD32AC-3E96-AB44-A760-F359511BBE11}" srcOrd="3" destOrd="0" presId="urn:microsoft.com/office/officeart/2005/8/layout/vProcess5"/>
    <dgm:cxn modelId="{F9F82B3A-5FBA-4942-AB46-68C47BF2B0FE}" type="presParOf" srcId="{B030A845-3B6F-EB47-A903-3C872099F50D}" destId="{AC35228F-21E7-5E47-83A7-D0492D254D58}" srcOrd="4" destOrd="0" presId="urn:microsoft.com/office/officeart/2005/8/layout/vProcess5"/>
    <dgm:cxn modelId="{CCAF3063-65F7-BB49-92F8-84F938F6C0F2}" type="presParOf" srcId="{B030A845-3B6F-EB47-A903-3C872099F50D}" destId="{6DAEB0AD-3B63-8740-A6E5-6B3AE3531A2D}" srcOrd="5" destOrd="0" presId="urn:microsoft.com/office/officeart/2005/8/layout/vProcess5"/>
    <dgm:cxn modelId="{D79CAA91-A166-884E-BA92-32BAD8E0C003}" type="presParOf" srcId="{B030A845-3B6F-EB47-A903-3C872099F50D}" destId="{109E467C-1E73-8C45-B39E-5EC0C5B03450}" srcOrd="6" destOrd="0" presId="urn:microsoft.com/office/officeart/2005/8/layout/vProcess5"/>
    <dgm:cxn modelId="{3F9C7D3E-B015-9E45-BD65-B908138BF444}" type="presParOf" srcId="{B030A845-3B6F-EB47-A903-3C872099F50D}" destId="{2BDB5B10-9839-7244-804C-B97A8A38670F}" srcOrd="7" destOrd="0" presId="urn:microsoft.com/office/officeart/2005/8/layout/vProcess5"/>
    <dgm:cxn modelId="{E4023664-557C-8C42-866C-740C9C99A319}" type="presParOf" srcId="{B030A845-3B6F-EB47-A903-3C872099F50D}" destId="{B61A2D92-3241-AB4E-9449-C71D8D3EE5B6}" srcOrd="8" destOrd="0" presId="urn:microsoft.com/office/officeart/2005/8/layout/vProcess5"/>
    <dgm:cxn modelId="{3FA57237-76B8-B34D-9887-ECCE9AEE8996}" type="presParOf" srcId="{B030A845-3B6F-EB47-A903-3C872099F50D}" destId="{77EDA281-184C-FE4B-B762-E3375FFA90A8}" srcOrd="9" destOrd="0" presId="urn:microsoft.com/office/officeart/2005/8/layout/vProcess5"/>
    <dgm:cxn modelId="{ADB1C823-02ED-3B47-91DC-7DD5CCB02612}" type="presParOf" srcId="{B030A845-3B6F-EB47-A903-3C872099F50D}" destId="{3C60B572-E184-9348-9ABC-6519A3024FB3}" srcOrd="10" destOrd="0" presId="urn:microsoft.com/office/officeart/2005/8/layout/vProcess5"/>
    <dgm:cxn modelId="{36A459C6-A7E3-3344-8EFC-30EAD8861043}" type="presParOf" srcId="{B030A845-3B6F-EB47-A903-3C872099F50D}" destId="{23D7EB47-3806-D044-970D-2F9185354114}" srcOrd="11" destOrd="0" presId="urn:microsoft.com/office/officeart/2005/8/layout/vProcess5"/>
    <dgm:cxn modelId="{2717FADD-AABA-AA4E-A885-F94341129492}" type="presParOf" srcId="{B030A845-3B6F-EB47-A903-3C872099F50D}" destId="{A5FF0D84-C137-7C40-BB21-2FA1407FE4FA}" srcOrd="12" destOrd="0" presId="urn:microsoft.com/office/officeart/2005/8/layout/vProcess5"/>
    <dgm:cxn modelId="{9F9F4386-EB02-374A-B03D-33914B4E29C8}" type="presParOf" srcId="{B030A845-3B6F-EB47-A903-3C872099F50D}" destId="{1210F950-727A-CE44-8D71-D2AB558DAFC4}" srcOrd="13" destOrd="0" presId="urn:microsoft.com/office/officeart/2005/8/layout/vProcess5"/>
    <dgm:cxn modelId="{A0A1A994-53FD-8240-8983-B1A91BBB966E}" type="presParOf" srcId="{B030A845-3B6F-EB47-A903-3C872099F50D}" destId="{DB502D11-E4CC-3948-B959-5716669E42D7}"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FD46B0E-E9C9-1E4B-961E-80132A5C983C}" type="doc">
      <dgm:prSet loTypeId="urn:microsoft.com/office/officeart/2005/8/layout/hierarchy3" loCatId="hierarchy" qsTypeId="urn:microsoft.com/office/officeart/2005/8/quickstyle/simple4" qsCatId="simple" csTypeId="urn:microsoft.com/office/officeart/2005/8/colors/accent1_2" csCatId="accent1" phldr="1"/>
      <dgm:spPr/>
      <dgm:t>
        <a:bodyPr/>
        <a:lstStyle/>
        <a:p>
          <a:endParaRPr lang="en-US"/>
        </a:p>
      </dgm:t>
    </dgm:pt>
    <dgm:pt modelId="{8CF7DABB-E685-7649-9193-5973EE04A11C}">
      <dgm:prSet custT="1"/>
      <dgm:spPr/>
      <dgm:t>
        <a:bodyPr/>
        <a:lstStyle/>
        <a:p>
          <a:pPr rtl="0"/>
          <a:r>
            <a:rPr lang="en-US" sz="2000" b="1" i="1" dirty="0" smtClean="0">
              <a:latin typeface="Times New Roman" panose="02020603050405020304" pitchFamily="18" charset="0"/>
              <a:cs typeface="Times New Roman" panose="02020603050405020304" pitchFamily="18" charset="0"/>
            </a:rPr>
            <a:t>Trace</a:t>
          </a:r>
          <a:endParaRPr lang="en-US" sz="2000" dirty="0">
            <a:latin typeface="Times New Roman" panose="02020603050405020304" pitchFamily="18" charset="0"/>
            <a:cs typeface="Times New Roman" panose="02020603050405020304" pitchFamily="18" charset="0"/>
          </a:endParaRPr>
        </a:p>
      </dgm:t>
    </dgm:pt>
    <dgm:pt modelId="{B05171EE-A301-B946-AF2D-C1134378C886}" type="parTrans" cxnId="{3A67151F-A3ED-0947-AD44-8AA57D78E09C}">
      <dgm:prSet/>
      <dgm:spPr/>
      <dgm:t>
        <a:bodyPr/>
        <a:lstStyle/>
        <a:p>
          <a:endParaRPr lang="en-US"/>
        </a:p>
      </dgm:t>
    </dgm:pt>
    <dgm:pt modelId="{BFC2FD4B-EF10-344C-8158-7BC835E26BE2}" type="sibTrans" cxnId="{3A67151F-A3ED-0947-AD44-8AA57D78E09C}">
      <dgm:prSet/>
      <dgm:spPr/>
      <dgm:t>
        <a:bodyPr/>
        <a:lstStyle/>
        <a:p>
          <a:endParaRPr lang="en-US"/>
        </a:p>
      </dgm:t>
    </dgm:pt>
    <dgm:pt modelId="{86AD88F0-314B-6444-BD87-F3C84F11651F}">
      <dgm:prSet custT="1"/>
      <dgm:spPr/>
      <dgm:t>
        <a:bodyPr/>
        <a:lstStyle/>
        <a:p>
          <a:pPr rtl="0"/>
          <a:r>
            <a:rPr lang="en-US" sz="1600" dirty="0" smtClean="0">
              <a:latin typeface="Times New Roman" panose="02020603050405020304" pitchFamily="18" charset="0"/>
              <a:cs typeface="Times New Roman" panose="02020603050405020304" pitchFamily="18" charset="0"/>
            </a:rPr>
            <a:t>The behavior of an individual process by listing the sequence of instructions that execute for that process</a:t>
          </a:r>
          <a:endParaRPr lang="en-US" sz="1600" dirty="0">
            <a:latin typeface="Times New Roman" panose="02020603050405020304" pitchFamily="18" charset="0"/>
            <a:cs typeface="Times New Roman" panose="02020603050405020304" pitchFamily="18" charset="0"/>
          </a:endParaRPr>
        </a:p>
      </dgm:t>
    </dgm:pt>
    <dgm:pt modelId="{F288BA89-D432-F942-BEAB-3302AF39D024}" type="parTrans" cxnId="{B5D49045-C2B8-7640-B3EB-E850E0166C92}">
      <dgm:prSet/>
      <dgm:spPr/>
      <dgm:t>
        <a:bodyPr/>
        <a:lstStyle/>
        <a:p>
          <a:endParaRPr lang="en-US"/>
        </a:p>
      </dgm:t>
    </dgm:pt>
    <dgm:pt modelId="{E0D5325A-DCC1-0348-8125-8FD7298F8CBB}" type="sibTrans" cxnId="{B5D49045-C2B8-7640-B3EB-E850E0166C92}">
      <dgm:prSet/>
      <dgm:spPr/>
      <dgm:t>
        <a:bodyPr/>
        <a:lstStyle/>
        <a:p>
          <a:endParaRPr lang="en-US"/>
        </a:p>
      </dgm:t>
    </dgm:pt>
    <dgm:pt modelId="{233F7DFA-202E-F74C-AB9D-53EFC686B345}">
      <dgm:prSet custT="1"/>
      <dgm:spPr/>
      <dgm:t>
        <a:bodyPr/>
        <a:lstStyle/>
        <a:p>
          <a:pPr rtl="0"/>
          <a:r>
            <a:rPr lang="en-US" sz="1600" dirty="0" smtClean="0">
              <a:latin typeface="Times New Roman" panose="02020603050405020304" pitchFamily="18" charset="0"/>
              <a:cs typeface="Times New Roman" panose="02020603050405020304" pitchFamily="18" charset="0"/>
            </a:rPr>
            <a:t>The behavior of the processor can be characterized by showing how the traces of the various processes are interleaved</a:t>
          </a:r>
          <a:endParaRPr lang="en-US" sz="1600" dirty="0">
            <a:latin typeface="Times New Roman" panose="02020603050405020304" pitchFamily="18" charset="0"/>
            <a:cs typeface="Times New Roman" panose="02020603050405020304" pitchFamily="18" charset="0"/>
          </a:endParaRPr>
        </a:p>
      </dgm:t>
    </dgm:pt>
    <dgm:pt modelId="{ADE4F796-F389-964A-9F92-660666F3A636}" type="parTrans" cxnId="{E6E58F73-83F1-AA4A-A218-B2606996B3BD}">
      <dgm:prSet/>
      <dgm:spPr/>
      <dgm:t>
        <a:bodyPr/>
        <a:lstStyle/>
        <a:p>
          <a:endParaRPr lang="en-US"/>
        </a:p>
      </dgm:t>
    </dgm:pt>
    <dgm:pt modelId="{12D910F3-F055-9744-BF38-A4A20095BB98}" type="sibTrans" cxnId="{E6E58F73-83F1-AA4A-A218-B2606996B3BD}">
      <dgm:prSet/>
      <dgm:spPr/>
      <dgm:t>
        <a:bodyPr/>
        <a:lstStyle/>
        <a:p>
          <a:endParaRPr lang="en-US"/>
        </a:p>
      </dgm:t>
    </dgm:pt>
    <dgm:pt modelId="{25188C39-687A-BD45-A96D-0C6C99BD8253}">
      <dgm:prSet custT="1"/>
      <dgm:spPr/>
      <dgm:t>
        <a:bodyPr/>
        <a:lstStyle/>
        <a:p>
          <a:pPr rtl="0"/>
          <a:r>
            <a:rPr lang="en-US" sz="2000" b="1" i="1" dirty="0" smtClean="0">
              <a:latin typeface="Times New Roman" panose="02020603050405020304" pitchFamily="18" charset="0"/>
              <a:cs typeface="Times New Roman" panose="02020603050405020304" pitchFamily="18" charset="0"/>
            </a:rPr>
            <a:t>Dispatcher</a:t>
          </a:r>
          <a:r>
            <a:rPr lang="en-US" sz="1600" dirty="0" smtClean="0">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dgm:t>
    </dgm:pt>
    <dgm:pt modelId="{21E03498-996B-8641-ADF2-00A3977EA0CE}" type="parTrans" cxnId="{4E99B867-4321-3046-9A1C-9ABD13AC20FD}">
      <dgm:prSet/>
      <dgm:spPr/>
      <dgm:t>
        <a:bodyPr/>
        <a:lstStyle/>
        <a:p>
          <a:endParaRPr lang="en-US"/>
        </a:p>
      </dgm:t>
    </dgm:pt>
    <dgm:pt modelId="{27331D9B-4E43-CB40-B1C2-645F4FCA45F4}" type="sibTrans" cxnId="{4E99B867-4321-3046-9A1C-9ABD13AC20FD}">
      <dgm:prSet/>
      <dgm:spPr/>
      <dgm:t>
        <a:bodyPr/>
        <a:lstStyle/>
        <a:p>
          <a:endParaRPr lang="en-US"/>
        </a:p>
      </dgm:t>
    </dgm:pt>
    <dgm:pt modelId="{693DF3AA-9269-2545-9150-1B3192513936}">
      <dgm:prSet custT="1"/>
      <dgm:spPr/>
      <dgm:t>
        <a:bodyPr/>
        <a:lstStyle/>
        <a:p>
          <a:pPr rtl="0"/>
          <a:r>
            <a:rPr lang="en-US" sz="1600" dirty="0" smtClean="0">
              <a:latin typeface="Times New Roman" panose="02020603050405020304" pitchFamily="18" charset="0"/>
              <a:cs typeface="Times New Roman" panose="02020603050405020304" pitchFamily="18" charset="0"/>
            </a:rPr>
            <a:t>Small program that switches the processor from one process to another</a:t>
          </a:r>
          <a:endParaRPr lang="en-US" sz="1600" dirty="0">
            <a:latin typeface="Times New Roman" panose="02020603050405020304" pitchFamily="18" charset="0"/>
            <a:cs typeface="Times New Roman" panose="02020603050405020304" pitchFamily="18" charset="0"/>
          </a:endParaRPr>
        </a:p>
      </dgm:t>
    </dgm:pt>
    <dgm:pt modelId="{755F770C-EEB9-0B4A-8B8E-7A4E15984F6D}" type="parTrans" cxnId="{1C88A854-BB97-244A-BF34-F58C72863022}">
      <dgm:prSet/>
      <dgm:spPr/>
      <dgm:t>
        <a:bodyPr/>
        <a:lstStyle/>
        <a:p>
          <a:endParaRPr lang="en-US"/>
        </a:p>
      </dgm:t>
    </dgm:pt>
    <dgm:pt modelId="{9E02C22E-4AA3-1944-BC1B-4DD2E2711460}" type="sibTrans" cxnId="{1C88A854-BB97-244A-BF34-F58C72863022}">
      <dgm:prSet/>
      <dgm:spPr/>
      <dgm:t>
        <a:bodyPr/>
        <a:lstStyle/>
        <a:p>
          <a:endParaRPr lang="en-US"/>
        </a:p>
      </dgm:t>
    </dgm:pt>
    <dgm:pt modelId="{AA843FC4-97DC-3649-9F16-C3801798B452}" type="pres">
      <dgm:prSet presAssocID="{2FD46B0E-E9C9-1E4B-961E-80132A5C983C}" presName="diagram" presStyleCnt="0">
        <dgm:presLayoutVars>
          <dgm:chPref val="1"/>
          <dgm:dir/>
          <dgm:animOne val="branch"/>
          <dgm:animLvl val="lvl"/>
          <dgm:resizeHandles/>
        </dgm:presLayoutVars>
      </dgm:prSet>
      <dgm:spPr/>
      <dgm:t>
        <a:bodyPr/>
        <a:lstStyle/>
        <a:p>
          <a:endParaRPr lang="en-US"/>
        </a:p>
      </dgm:t>
    </dgm:pt>
    <dgm:pt modelId="{80EA5A8F-1803-784A-AFE3-3DD0EA8F50BD}" type="pres">
      <dgm:prSet presAssocID="{8CF7DABB-E685-7649-9193-5973EE04A11C}" presName="root" presStyleCnt="0"/>
      <dgm:spPr/>
    </dgm:pt>
    <dgm:pt modelId="{2771C28D-ABBE-A741-8A65-D460C7EB471D}" type="pres">
      <dgm:prSet presAssocID="{8CF7DABB-E685-7649-9193-5973EE04A11C}" presName="rootComposite" presStyleCnt="0"/>
      <dgm:spPr/>
    </dgm:pt>
    <dgm:pt modelId="{94F28402-8223-1345-8F86-B41D09DF4999}" type="pres">
      <dgm:prSet presAssocID="{8CF7DABB-E685-7649-9193-5973EE04A11C}" presName="rootText" presStyleLbl="node1" presStyleIdx="0" presStyleCnt="2" custLinFactX="-13016" custLinFactNeighborX="-100000" custLinFactNeighborY="-107"/>
      <dgm:spPr/>
      <dgm:t>
        <a:bodyPr/>
        <a:lstStyle/>
        <a:p>
          <a:endParaRPr lang="en-US"/>
        </a:p>
      </dgm:t>
    </dgm:pt>
    <dgm:pt modelId="{EE3338E7-0BBE-D244-8A2E-15290019B04C}" type="pres">
      <dgm:prSet presAssocID="{8CF7DABB-E685-7649-9193-5973EE04A11C}" presName="rootConnector" presStyleLbl="node1" presStyleIdx="0" presStyleCnt="2"/>
      <dgm:spPr/>
      <dgm:t>
        <a:bodyPr/>
        <a:lstStyle/>
        <a:p>
          <a:endParaRPr lang="en-US"/>
        </a:p>
      </dgm:t>
    </dgm:pt>
    <dgm:pt modelId="{98535523-42D4-4043-95B6-AD340DA8CDAC}" type="pres">
      <dgm:prSet presAssocID="{8CF7DABB-E685-7649-9193-5973EE04A11C}" presName="childShape" presStyleCnt="0"/>
      <dgm:spPr/>
    </dgm:pt>
    <dgm:pt modelId="{6792DD43-5CA5-8E48-AF98-B37112383575}" type="pres">
      <dgm:prSet presAssocID="{F288BA89-D432-F942-BEAB-3302AF39D024}" presName="Name13" presStyleLbl="parChTrans1D2" presStyleIdx="0" presStyleCnt="3"/>
      <dgm:spPr/>
      <dgm:t>
        <a:bodyPr/>
        <a:lstStyle/>
        <a:p>
          <a:endParaRPr lang="en-US"/>
        </a:p>
      </dgm:t>
    </dgm:pt>
    <dgm:pt modelId="{08D83BD6-2A2F-574C-9D5C-736CF5FE7520}" type="pres">
      <dgm:prSet presAssocID="{86AD88F0-314B-6444-BD87-F3C84F11651F}" presName="childText" presStyleLbl="bgAcc1" presStyleIdx="0" presStyleCnt="3" custScaleX="158157" custScaleY="229768" custLinFactNeighborX="-5893" custLinFactNeighborY="-53259">
        <dgm:presLayoutVars>
          <dgm:bulletEnabled val="1"/>
        </dgm:presLayoutVars>
      </dgm:prSet>
      <dgm:spPr/>
      <dgm:t>
        <a:bodyPr/>
        <a:lstStyle/>
        <a:p>
          <a:endParaRPr lang="en-US"/>
        </a:p>
      </dgm:t>
    </dgm:pt>
    <dgm:pt modelId="{1C89C9B8-759F-944F-AA18-FE790C10A65E}" type="pres">
      <dgm:prSet presAssocID="{ADE4F796-F389-964A-9F92-660666F3A636}" presName="Name13" presStyleLbl="parChTrans1D2" presStyleIdx="1" presStyleCnt="3"/>
      <dgm:spPr/>
      <dgm:t>
        <a:bodyPr/>
        <a:lstStyle/>
        <a:p>
          <a:endParaRPr lang="en-US"/>
        </a:p>
      </dgm:t>
    </dgm:pt>
    <dgm:pt modelId="{1C076669-4CFF-0B4F-8B31-76E9F2CCEE9B}" type="pres">
      <dgm:prSet presAssocID="{233F7DFA-202E-F74C-AB9D-53EFC686B345}" presName="childText" presStyleLbl="bgAcc1" presStyleIdx="1" presStyleCnt="3" custScaleX="225593" custScaleY="205072" custLinFactNeighborX="34514" custLinFactNeighborY="-30895">
        <dgm:presLayoutVars>
          <dgm:bulletEnabled val="1"/>
        </dgm:presLayoutVars>
      </dgm:prSet>
      <dgm:spPr/>
      <dgm:t>
        <a:bodyPr/>
        <a:lstStyle/>
        <a:p>
          <a:endParaRPr lang="en-US"/>
        </a:p>
      </dgm:t>
    </dgm:pt>
    <dgm:pt modelId="{2565A228-6B6E-0144-A2BB-59C59BF41707}" type="pres">
      <dgm:prSet presAssocID="{25188C39-687A-BD45-A96D-0C6C99BD8253}" presName="root" presStyleCnt="0"/>
      <dgm:spPr/>
    </dgm:pt>
    <dgm:pt modelId="{95C64F64-3E0F-7B42-AB4F-CE0F60855F36}" type="pres">
      <dgm:prSet presAssocID="{25188C39-687A-BD45-A96D-0C6C99BD8253}" presName="rootComposite" presStyleCnt="0"/>
      <dgm:spPr/>
    </dgm:pt>
    <dgm:pt modelId="{64F1C8D8-40A2-DF44-AC72-3FFC719959BB}" type="pres">
      <dgm:prSet presAssocID="{25188C39-687A-BD45-A96D-0C6C99BD8253}" presName="rootText" presStyleLbl="node1" presStyleIdx="1" presStyleCnt="2" custLinFactNeighborX="74175" custLinFactNeighborY="-107"/>
      <dgm:spPr/>
      <dgm:t>
        <a:bodyPr/>
        <a:lstStyle/>
        <a:p>
          <a:endParaRPr lang="en-US"/>
        </a:p>
      </dgm:t>
    </dgm:pt>
    <dgm:pt modelId="{3B32751B-D091-AF40-91E4-684216B0B821}" type="pres">
      <dgm:prSet presAssocID="{25188C39-687A-BD45-A96D-0C6C99BD8253}" presName="rootConnector" presStyleLbl="node1" presStyleIdx="1" presStyleCnt="2"/>
      <dgm:spPr/>
      <dgm:t>
        <a:bodyPr/>
        <a:lstStyle/>
        <a:p>
          <a:endParaRPr lang="en-US"/>
        </a:p>
      </dgm:t>
    </dgm:pt>
    <dgm:pt modelId="{2B930B0D-6B56-2741-AC9D-724F5E3525F8}" type="pres">
      <dgm:prSet presAssocID="{25188C39-687A-BD45-A96D-0C6C99BD8253}" presName="childShape" presStyleCnt="0"/>
      <dgm:spPr/>
    </dgm:pt>
    <dgm:pt modelId="{4F8FA6E2-0E58-0840-912D-8E16EF91B389}" type="pres">
      <dgm:prSet presAssocID="{755F770C-EEB9-0B4A-8B8E-7A4E15984F6D}" presName="Name13" presStyleLbl="parChTrans1D2" presStyleIdx="2" presStyleCnt="3"/>
      <dgm:spPr/>
      <dgm:t>
        <a:bodyPr/>
        <a:lstStyle/>
        <a:p>
          <a:endParaRPr lang="en-US"/>
        </a:p>
      </dgm:t>
    </dgm:pt>
    <dgm:pt modelId="{7AF818EE-1FFA-0148-A0A6-03F1AC28E0C7}" type="pres">
      <dgm:prSet presAssocID="{693DF3AA-9269-2545-9150-1B3192513936}" presName="childText" presStyleLbl="bgAcc1" presStyleIdx="2" presStyleCnt="3" custScaleX="135564" custScaleY="214434" custLinFactX="44699" custLinFactNeighborX="100000" custLinFactNeighborY="8326">
        <dgm:presLayoutVars>
          <dgm:bulletEnabled val="1"/>
        </dgm:presLayoutVars>
      </dgm:prSet>
      <dgm:spPr/>
      <dgm:t>
        <a:bodyPr/>
        <a:lstStyle/>
        <a:p>
          <a:endParaRPr lang="en-US"/>
        </a:p>
      </dgm:t>
    </dgm:pt>
  </dgm:ptLst>
  <dgm:cxnLst>
    <dgm:cxn modelId="{D91D57CC-8629-E642-9ACF-C7315A20A12C}" type="presOf" srcId="{693DF3AA-9269-2545-9150-1B3192513936}" destId="{7AF818EE-1FFA-0148-A0A6-03F1AC28E0C7}" srcOrd="0" destOrd="0" presId="urn:microsoft.com/office/officeart/2005/8/layout/hierarchy3"/>
    <dgm:cxn modelId="{EE56C57B-2A06-374C-A8F8-3FB988CDD7AB}" type="presOf" srcId="{ADE4F796-F389-964A-9F92-660666F3A636}" destId="{1C89C9B8-759F-944F-AA18-FE790C10A65E}" srcOrd="0" destOrd="0" presId="urn:microsoft.com/office/officeart/2005/8/layout/hierarchy3"/>
    <dgm:cxn modelId="{18D9798F-9885-7C46-80DA-D61E687A0D8E}" type="presOf" srcId="{25188C39-687A-BD45-A96D-0C6C99BD8253}" destId="{64F1C8D8-40A2-DF44-AC72-3FFC719959BB}" srcOrd="0" destOrd="0" presId="urn:microsoft.com/office/officeart/2005/8/layout/hierarchy3"/>
    <dgm:cxn modelId="{5DEB4402-D2F8-7A41-A689-8571B7D568B0}" type="presOf" srcId="{8CF7DABB-E685-7649-9193-5973EE04A11C}" destId="{EE3338E7-0BBE-D244-8A2E-15290019B04C}" srcOrd="1" destOrd="0" presId="urn:microsoft.com/office/officeart/2005/8/layout/hierarchy3"/>
    <dgm:cxn modelId="{297D2BEB-69E6-F04A-A648-52FFF1BA8123}" type="presOf" srcId="{25188C39-687A-BD45-A96D-0C6C99BD8253}" destId="{3B32751B-D091-AF40-91E4-684216B0B821}" srcOrd="1" destOrd="0" presId="urn:microsoft.com/office/officeart/2005/8/layout/hierarchy3"/>
    <dgm:cxn modelId="{73495400-CCAD-D34F-9A47-9A822F7EFE0B}" type="presOf" srcId="{86AD88F0-314B-6444-BD87-F3C84F11651F}" destId="{08D83BD6-2A2F-574C-9D5C-736CF5FE7520}" srcOrd="0" destOrd="0" presId="urn:microsoft.com/office/officeart/2005/8/layout/hierarchy3"/>
    <dgm:cxn modelId="{8105C386-F06C-5049-98BB-F9AB71911C30}" type="presOf" srcId="{8CF7DABB-E685-7649-9193-5973EE04A11C}" destId="{94F28402-8223-1345-8F86-B41D09DF4999}" srcOrd="0" destOrd="0" presId="urn:microsoft.com/office/officeart/2005/8/layout/hierarchy3"/>
    <dgm:cxn modelId="{3A67151F-A3ED-0947-AD44-8AA57D78E09C}" srcId="{2FD46B0E-E9C9-1E4B-961E-80132A5C983C}" destId="{8CF7DABB-E685-7649-9193-5973EE04A11C}" srcOrd="0" destOrd="0" parTransId="{B05171EE-A301-B946-AF2D-C1134378C886}" sibTransId="{BFC2FD4B-EF10-344C-8158-7BC835E26BE2}"/>
    <dgm:cxn modelId="{E6E58F73-83F1-AA4A-A218-B2606996B3BD}" srcId="{8CF7DABB-E685-7649-9193-5973EE04A11C}" destId="{233F7DFA-202E-F74C-AB9D-53EFC686B345}" srcOrd="1" destOrd="0" parTransId="{ADE4F796-F389-964A-9F92-660666F3A636}" sibTransId="{12D910F3-F055-9744-BF38-A4A20095BB98}"/>
    <dgm:cxn modelId="{4E99B867-4321-3046-9A1C-9ABD13AC20FD}" srcId="{2FD46B0E-E9C9-1E4B-961E-80132A5C983C}" destId="{25188C39-687A-BD45-A96D-0C6C99BD8253}" srcOrd="1" destOrd="0" parTransId="{21E03498-996B-8641-ADF2-00A3977EA0CE}" sibTransId="{27331D9B-4E43-CB40-B1C2-645F4FCA45F4}"/>
    <dgm:cxn modelId="{1C88A854-BB97-244A-BF34-F58C72863022}" srcId="{25188C39-687A-BD45-A96D-0C6C99BD8253}" destId="{693DF3AA-9269-2545-9150-1B3192513936}" srcOrd="0" destOrd="0" parTransId="{755F770C-EEB9-0B4A-8B8E-7A4E15984F6D}" sibTransId="{9E02C22E-4AA3-1944-BC1B-4DD2E2711460}"/>
    <dgm:cxn modelId="{8F9E5F55-5D67-504E-9AC8-F12824A019E2}" type="presOf" srcId="{755F770C-EEB9-0B4A-8B8E-7A4E15984F6D}" destId="{4F8FA6E2-0E58-0840-912D-8E16EF91B389}" srcOrd="0" destOrd="0" presId="urn:microsoft.com/office/officeart/2005/8/layout/hierarchy3"/>
    <dgm:cxn modelId="{1AF6C524-D51F-0A49-A292-7EA76152F327}" type="presOf" srcId="{F288BA89-D432-F942-BEAB-3302AF39D024}" destId="{6792DD43-5CA5-8E48-AF98-B37112383575}" srcOrd="0" destOrd="0" presId="urn:microsoft.com/office/officeart/2005/8/layout/hierarchy3"/>
    <dgm:cxn modelId="{22AF5FE7-CFD3-3146-8A46-893BB111FA4A}" type="presOf" srcId="{233F7DFA-202E-F74C-AB9D-53EFC686B345}" destId="{1C076669-4CFF-0B4F-8B31-76E9F2CCEE9B}" srcOrd="0" destOrd="0" presId="urn:microsoft.com/office/officeart/2005/8/layout/hierarchy3"/>
    <dgm:cxn modelId="{B5D49045-C2B8-7640-B3EB-E850E0166C92}" srcId="{8CF7DABB-E685-7649-9193-5973EE04A11C}" destId="{86AD88F0-314B-6444-BD87-F3C84F11651F}" srcOrd="0" destOrd="0" parTransId="{F288BA89-D432-F942-BEAB-3302AF39D024}" sibTransId="{E0D5325A-DCC1-0348-8125-8FD7298F8CBB}"/>
    <dgm:cxn modelId="{366A8C1C-3C85-BA42-B4C3-A42B0ACBA409}" type="presOf" srcId="{2FD46B0E-E9C9-1E4B-961E-80132A5C983C}" destId="{AA843FC4-97DC-3649-9F16-C3801798B452}" srcOrd="0" destOrd="0" presId="urn:microsoft.com/office/officeart/2005/8/layout/hierarchy3"/>
    <dgm:cxn modelId="{D5475560-8DC9-F94B-87C6-B67C3D108539}" type="presParOf" srcId="{AA843FC4-97DC-3649-9F16-C3801798B452}" destId="{80EA5A8F-1803-784A-AFE3-3DD0EA8F50BD}" srcOrd="0" destOrd="0" presId="urn:microsoft.com/office/officeart/2005/8/layout/hierarchy3"/>
    <dgm:cxn modelId="{35443F45-3F2F-0845-AF9D-E36C14CF45D6}" type="presParOf" srcId="{80EA5A8F-1803-784A-AFE3-3DD0EA8F50BD}" destId="{2771C28D-ABBE-A741-8A65-D460C7EB471D}" srcOrd="0" destOrd="0" presId="urn:microsoft.com/office/officeart/2005/8/layout/hierarchy3"/>
    <dgm:cxn modelId="{75D8D6BC-BE0B-5845-A740-E2C04C08BB89}" type="presParOf" srcId="{2771C28D-ABBE-A741-8A65-D460C7EB471D}" destId="{94F28402-8223-1345-8F86-B41D09DF4999}" srcOrd="0" destOrd="0" presId="urn:microsoft.com/office/officeart/2005/8/layout/hierarchy3"/>
    <dgm:cxn modelId="{FD653EC9-91FD-9845-BE97-3343A93DB900}" type="presParOf" srcId="{2771C28D-ABBE-A741-8A65-D460C7EB471D}" destId="{EE3338E7-0BBE-D244-8A2E-15290019B04C}" srcOrd="1" destOrd="0" presId="urn:microsoft.com/office/officeart/2005/8/layout/hierarchy3"/>
    <dgm:cxn modelId="{D7144A97-9E7B-804C-90E4-6AFDC71D3919}" type="presParOf" srcId="{80EA5A8F-1803-784A-AFE3-3DD0EA8F50BD}" destId="{98535523-42D4-4043-95B6-AD340DA8CDAC}" srcOrd="1" destOrd="0" presId="urn:microsoft.com/office/officeart/2005/8/layout/hierarchy3"/>
    <dgm:cxn modelId="{E8080F2C-E890-674C-A742-CBC0768205F6}" type="presParOf" srcId="{98535523-42D4-4043-95B6-AD340DA8CDAC}" destId="{6792DD43-5CA5-8E48-AF98-B37112383575}" srcOrd="0" destOrd="0" presId="urn:microsoft.com/office/officeart/2005/8/layout/hierarchy3"/>
    <dgm:cxn modelId="{37F77D49-48F2-F043-80E6-4A783D48805D}" type="presParOf" srcId="{98535523-42D4-4043-95B6-AD340DA8CDAC}" destId="{08D83BD6-2A2F-574C-9D5C-736CF5FE7520}" srcOrd="1" destOrd="0" presId="urn:microsoft.com/office/officeart/2005/8/layout/hierarchy3"/>
    <dgm:cxn modelId="{3FADDE88-FE5D-EB42-A56C-7E771F0180E3}" type="presParOf" srcId="{98535523-42D4-4043-95B6-AD340DA8CDAC}" destId="{1C89C9B8-759F-944F-AA18-FE790C10A65E}" srcOrd="2" destOrd="0" presId="urn:microsoft.com/office/officeart/2005/8/layout/hierarchy3"/>
    <dgm:cxn modelId="{D617B790-CF3A-1D48-8D46-F22C4F1001FF}" type="presParOf" srcId="{98535523-42D4-4043-95B6-AD340DA8CDAC}" destId="{1C076669-4CFF-0B4F-8B31-76E9F2CCEE9B}" srcOrd="3" destOrd="0" presId="urn:microsoft.com/office/officeart/2005/8/layout/hierarchy3"/>
    <dgm:cxn modelId="{1A42E3F0-7469-7949-AF0A-BA7EED10ED20}" type="presParOf" srcId="{AA843FC4-97DC-3649-9F16-C3801798B452}" destId="{2565A228-6B6E-0144-A2BB-59C59BF41707}" srcOrd="1" destOrd="0" presId="urn:microsoft.com/office/officeart/2005/8/layout/hierarchy3"/>
    <dgm:cxn modelId="{E353CFF9-1237-1E40-910A-E41DE3ECF1B2}" type="presParOf" srcId="{2565A228-6B6E-0144-A2BB-59C59BF41707}" destId="{95C64F64-3E0F-7B42-AB4F-CE0F60855F36}" srcOrd="0" destOrd="0" presId="urn:microsoft.com/office/officeart/2005/8/layout/hierarchy3"/>
    <dgm:cxn modelId="{13C914FE-C29E-C241-8EFB-990CD6D8EFB5}" type="presParOf" srcId="{95C64F64-3E0F-7B42-AB4F-CE0F60855F36}" destId="{64F1C8D8-40A2-DF44-AC72-3FFC719959BB}" srcOrd="0" destOrd="0" presId="urn:microsoft.com/office/officeart/2005/8/layout/hierarchy3"/>
    <dgm:cxn modelId="{D8C9936E-EF38-9341-8CF0-CC128AC65913}" type="presParOf" srcId="{95C64F64-3E0F-7B42-AB4F-CE0F60855F36}" destId="{3B32751B-D091-AF40-91E4-684216B0B821}" srcOrd="1" destOrd="0" presId="urn:microsoft.com/office/officeart/2005/8/layout/hierarchy3"/>
    <dgm:cxn modelId="{68A2DBED-7B41-1D45-8B16-7E6BF1CC3CC4}" type="presParOf" srcId="{2565A228-6B6E-0144-A2BB-59C59BF41707}" destId="{2B930B0D-6B56-2741-AC9D-724F5E3525F8}" srcOrd="1" destOrd="0" presId="urn:microsoft.com/office/officeart/2005/8/layout/hierarchy3"/>
    <dgm:cxn modelId="{1491018A-849F-FC43-9236-3F557D0E4523}" type="presParOf" srcId="{2B930B0D-6B56-2741-AC9D-724F5E3525F8}" destId="{4F8FA6E2-0E58-0840-912D-8E16EF91B389}" srcOrd="0" destOrd="0" presId="urn:microsoft.com/office/officeart/2005/8/layout/hierarchy3"/>
    <dgm:cxn modelId="{2418BA6B-01E5-8B4D-8D69-B3034BB76A7F}" type="presParOf" srcId="{2B930B0D-6B56-2741-AC9D-724F5E3525F8}" destId="{7AF818EE-1FFA-0148-A0A6-03F1AC28E0C7}" srcOrd="1"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DDD483-834C-6B45-9317-4D3FA2A47CCF}" type="doc">
      <dgm:prSet loTypeId="urn:microsoft.com/office/officeart/2005/8/layout/lProcess2" loCatId="list" qsTypeId="urn:microsoft.com/office/officeart/2005/8/quickstyle/3D5" qsCatId="3D" csTypeId="urn:microsoft.com/office/officeart/2005/8/colors/accent1_2" csCatId="accent1" phldr="1"/>
      <dgm:spPr/>
      <dgm:t>
        <a:bodyPr/>
        <a:lstStyle/>
        <a:p>
          <a:endParaRPr lang="en-US"/>
        </a:p>
      </dgm:t>
    </dgm:pt>
    <dgm:pt modelId="{C18DE2C0-57AC-C24A-A682-F6EFBC9B2887}">
      <dgm:prSet phldrT="[Text]"/>
      <dgm:spPr/>
      <dgm:t>
        <a:bodyPr/>
        <a:lstStyle/>
        <a:p>
          <a:r>
            <a:rPr lang="en-NZ" dirty="0" smtClean="0"/>
            <a:t>Must include:</a:t>
          </a:r>
          <a:endParaRPr lang="en-US" dirty="0"/>
        </a:p>
      </dgm:t>
    </dgm:pt>
    <dgm:pt modelId="{9B4DF7D3-AD5B-4C47-8EA0-628D4A801C17}" type="parTrans" cxnId="{C39A26FF-432F-AF4F-A9AC-8EA5B01529C5}">
      <dgm:prSet/>
      <dgm:spPr/>
      <dgm:t>
        <a:bodyPr/>
        <a:lstStyle/>
        <a:p>
          <a:endParaRPr lang="en-US"/>
        </a:p>
      </dgm:t>
    </dgm:pt>
    <dgm:pt modelId="{F26836F4-DFF2-6842-95F8-A3E36A2B5C95}" type="sibTrans" cxnId="{C39A26FF-432F-AF4F-A9AC-8EA5B01529C5}">
      <dgm:prSet/>
      <dgm:spPr/>
      <dgm:t>
        <a:bodyPr/>
        <a:lstStyle/>
        <a:p>
          <a:endParaRPr lang="en-US"/>
        </a:p>
      </dgm:t>
    </dgm:pt>
    <dgm:pt modelId="{B6E55F43-8492-474D-8EBF-DD2FB1FD8E8A}">
      <dgm:prSet/>
      <dgm:spPr/>
      <dgm:t>
        <a:bodyPr/>
        <a:lstStyle/>
        <a:p>
          <a:r>
            <a:rPr lang="en-US" dirty="0" smtClean="0"/>
            <a:t>Allocation of main memory to processes</a:t>
          </a:r>
        </a:p>
      </dgm:t>
    </dgm:pt>
    <dgm:pt modelId="{6F549DEC-FF27-7C41-8C41-F725EDB9BB47}" type="parTrans" cxnId="{C37DF469-4FB2-5C4F-A3CF-AE0C7251DF0A}">
      <dgm:prSet/>
      <dgm:spPr/>
      <dgm:t>
        <a:bodyPr/>
        <a:lstStyle/>
        <a:p>
          <a:endParaRPr lang="en-US"/>
        </a:p>
      </dgm:t>
    </dgm:pt>
    <dgm:pt modelId="{DC60DCC1-F39C-2B47-94FC-E552E2A41D42}" type="sibTrans" cxnId="{C37DF469-4FB2-5C4F-A3CF-AE0C7251DF0A}">
      <dgm:prSet/>
      <dgm:spPr/>
      <dgm:t>
        <a:bodyPr/>
        <a:lstStyle/>
        <a:p>
          <a:endParaRPr lang="en-US"/>
        </a:p>
      </dgm:t>
    </dgm:pt>
    <dgm:pt modelId="{116B2C4A-2069-D747-A70A-9E640B09BCAF}">
      <dgm:prSet/>
      <dgm:spPr/>
      <dgm:t>
        <a:bodyPr/>
        <a:lstStyle/>
        <a:p>
          <a:r>
            <a:rPr lang="en-US" dirty="0" smtClean="0"/>
            <a:t>Allocation of secondary memory to processes</a:t>
          </a:r>
        </a:p>
      </dgm:t>
    </dgm:pt>
    <dgm:pt modelId="{C2585A7A-4A99-C24B-8BF3-D95648DD3C2D}" type="parTrans" cxnId="{C1432E81-7EAC-E746-9A7F-1242DFAC14DF}">
      <dgm:prSet/>
      <dgm:spPr/>
      <dgm:t>
        <a:bodyPr/>
        <a:lstStyle/>
        <a:p>
          <a:endParaRPr lang="en-US"/>
        </a:p>
      </dgm:t>
    </dgm:pt>
    <dgm:pt modelId="{0FBA759E-E194-8242-AA20-39F52600209E}" type="sibTrans" cxnId="{C1432E81-7EAC-E746-9A7F-1242DFAC14DF}">
      <dgm:prSet/>
      <dgm:spPr/>
      <dgm:t>
        <a:bodyPr/>
        <a:lstStyle/>
        <a:p>
          <a:endParaRPr lang="en-US"/>
        </a:p>
      </dgm:t>
    </dgm:pt>
    <dgm:pt modelId="{49B92907-6763-2044-A264-7C79E0F550FE}">
      <dgm:prSet/>
      <dgm:spPr/>
      <dgm:t>
        <a:bodyPr/>
        <a:lstStyle/>
        <a:p>
          <a:r>
            <a:rPr lang="en-US" dirty="0" smtClean="0"/>
            <a:t>Protection attributes of blocks of main or virtual memory</a:t>
          </a:r>
        </a:p>
      </dgm:t>
    </dgm:pt>
    <dgm:pt modelId="{A074C286-12EE-B945-9FCF-EAC486F6B47F}" type="parTrans" cxnId="{68CB977A-1AED-F84B-8B83-DCC985FA9EE5}">
      <dgm:prSet/>
      <dgm:spPr/>
      <dgm:t>
        <a:bodyPr/>
        <a:lstStyle/>
        <a:p>
          <a:endParaRPr lang="en-US"/>
        </a:p>
      </dgm:t>
    </dgm:pt>
    <dgm:pt modelId="{71347EC9-E3C5-C64B-950D-73CDD413622F}" type="sibTrans" cxnId="{68CB977A-1AED-F84B-8B83-DCC985FA9EE5}">
      <dgm:prSet/>
      <dgm:spPr/>
      <dgm:t>
        <a:bodyPr/>
        <a:lstStyle/>
        <a:p>
          <a:endParaRPr lang="en-US"/>
        </a:p>
      </dgm:t>
    </dgm:pt>
    <dgm:pt modelId="{5D795706-AAC7-C043-9259-A6977A593597}">
      <dgm:prSet/>
      <dgm:spPr/>
      <dgm:t>
        <a:bodyPr/>
        <a:lstStyle/>
        <a:p>
          <a:r>
            <a:rPr lang="en-US" dirty="0" smtClean="0"/>
            <a:t>Information needed to manage virtual memory</a:t>
          </a:r>
        </a:p>
      </dgm:t>
    </dgm:pt>
    <dgm:pt modelId="{29E2475E-3133-CD4D-BE38-58FE8AA952AF}" type="parTrans" cxnId="{9EE9BDB0-FEC4-5B43-A1DE-28570A7E3321}">
      <dgm:prSet/>
      <dgm:spPr/>
      <dgm:t>
        <a:bodyPr/>
        <a:lstStyle/>
        <a:p>
          <a:endParaRPr lang="en-US"/>
        </a:p>
      </dgm:t>
    </dgm:pt>
    <dgm:pt modelId="{353DEF32-C308-5940-AF45-32394E3B7CF9}" type="sibTrans" cxnId="{9EE9BDB0-FEC4-5B43-A1DE-28570A7E3321}">
      <dgm:prSet/>
      <dgm:spPr/>
      <dgm:t>
        <a:bodyPr/>
        <a:lstStyle/>
        <a:p>
          <a:endParaRPr lang="en-US"/>
        </a:p>
      </dgm:t>
    </dgm:pt>
    <dgm:pt modelId="{7DBF07C2-8AEA-4B43-8016-96309FCE5136}" type="pres">
      <dgm:prSet presAssocID="{F0DDD483-834C-6B45-9317-4D3FA2A47CCF}" presName="theList" presStyleCnt="0">
        <dgm:presLayoutVars>
          <dgm:dir/>
          <dgm:animLvl val="lvl"/>
          <dgm:resizeHandles val="exact"/>
        </dgm:presLayoutVars>
      </dgm:prSet>
      <dgm:spPr/>
      <dgm:t>
        <a:bodyPr/>
        <a:lstStyle/>
        <a:p>
          <a:endParaRPr lang="en-US"/>
        </a:p>
      </dgm:t>
    </dgm:pt>
    <dgm:pt modelId="{10B58EBF-1B34-054A-B2DF-CC6F90AB9F87}" type="pres">
      <dgm:prSet presAssocID="{C18DE2C0-57AC-C24A-A682-F6EFBC9B2887}" presName="compNode" presStyleCnt="0"/>
      <dgm:spPr/>
      <dgm:t>
        <a:bodyPr/>
        <a:lstStyle/>
        <a:p>
          <a:endParaRPr lang="en-US"/>
        </a:p>
      </dgm:t>
    </dgm:pt>
    <dgm:pt modelId="{3F849D56-9230-E249-B48B-5D647FAAD6A7}" type="pres">
      <dgm:prSet presAssocID="{C18DE2C0-57AC-C24A-A682-F6EFBC9B2887}" presName="aNode" presStyleLbl="bgShp" presStyleIdx="0" presStyleCnt="1"/>
      <dgm:spPr/>
      <dgm:t>
        <a:bodyPr/>
        <a:lstStyle/>
        <a:p>
          <a:endParaRPr lang="en-US"/>
        </a:p>
      </dgm:t>
    </dgm:pt>
    <dgm:pt modelId="{B4A9D584-B98C-D142-9197-2E0A1BA55CBC}" type="pres">
      <dgm:prSet presAssocID="{C18DE2C0-57AC-C24A-A682-F6EFBC9B2887}" presName="textNode" presStyleLbl="bgShp" presStyleIdx="0" presStyleCnt="1"/>
      <dgm:spPr/>
      <dgm:t>
        <a:bodyPr/>
        <a:lstStyle/>
        <a:p>
          <a:endParaRPr lang="en-US"/>
        </a:p>
      </dgm:t>
    </dgm:pt>
    <dgm:pt modelId="{FD903F66-DEC8-E943-A8AE-50C398C4E770}" type="pres">
      <dgm:prSet presAssocID="{C18DE2C0-57AC-C24A-A682-F6EFBC9B2887}" presName="compChildNode" presStyleCnt="0"/>
      <dgm:spPr/>
      <dgm:t>
        <a:bodyPr/>
        <a:lstStyle/>
        <a:p>
          <a:endParaRPr lang="en-US"/>
        </a:p>
      </dgm:t>
    </dgm:pt>
    <dgm:pt modelId="{FE42A3A4-5A25-EA40-9BAF-51294332E30B}" type="pres">
      <dgm:prSet presAssocID="{C18DE2C0-57AC-C24A-A682-F6EFBC9B2887}" presName="theInnerList" presStyleCnt="0"/>
      <dgm:spPr/>
      <dgm:t>
        <a:bodyPr/>
        <a:lstStyle/>
        <a:p>
          <a:endParaRPr lang="en-US"/>
        </a:p>
      </dgm:t>
    </dgm:pt>
    <dgm:pt modelId="{D71126B5-4D28-F041-996A-21406ACAE784}" type="pres">
      <dgm:prSet presAssocID="{B6E55F43-8492-474D-8EBF-DD2FB1FD8E8A}" presName="childNode" presStyleLbl="node1" presStyleIdx="0" presStyleCnt="4">
        <dgm:presLayoutVars>
          <dgm:bulletEnabled val="1"/>
        </dgm:presLayoutVars>
      </dgm:prSet>
      <dgm:spPr/>
      <dgm:t>
        <a:bodyPr/>
        <a:lstStyle/>
        <a:p>
          <a:endParaRPr lang="en-US"/>
        </a:p>
      </dgm:t>
    </dgm:pt>
    <dgm:pt modelId="{6774FBC6-A207-E64E-9ED5-5016D145CD8C}" type="pres">
      <dgm:prSet presAssocID="{B6E55F43-8492-474D-8EBF-DD2FB1FD8E8A}" presName="aSpace2" presStyleCnt="0"/>
      <dgm:spPr/>
      <dgm:t>
        <a:bodyPr/>
        <a:lstStyle/>
        <a:p>
          <a:endParaRPr lang="en-US"/>
        </a:p>
      </dgm:t>
    </dgm:pt>
    <dgm:pt modelId="{AF8A08C6-7BE2-BC4F-8FA2-F9315956443D}" type="pres">
      <dgm:prSet presAssocID="{116B2C4A-2069-D747-A70A-9E640B09BCAF}" presName="childNode" presStyleLbl="node1" presStyleIdx="1" presStyleCnt="4">
        <dgm:presLayoutVars>
          <dgm:bulletEnabled val="1"/>
        </dgm:presLayoutVars>
      </dgm:prSet>
      <dgm:spPr/>
      <dgm:t>
        <a:bodyPr/>
        <a:lstStyle/>
        <a:p>
          <a:endParaRPr lang="en-US"/>
        </a:p>
      </dgm:t>
    </dgm:pt>
    <dgm:pt modelId="{AA01FD29-A85B-BA4F-95AE-2814957984D4}" type="pres">
      <dgm:prSet presAssocID="{116B2C4A-2069-D747-A70A-9E640B09BCAF}" presName="aSpace2" presStyleCnt="0"/>
      <dgm:spPr/>
      <dgm:t>
        <a:bodyPr/>
        <a:lstStyle/>
        <a:p>
          <a:endParaRPr lang="en-US"/>
        </a:p>
      </dgm:t>
    </dgm:pt>
    <dgm:pt modelId="{9FC495F8-4083-D14A-B895-6F3B982FE006}" type="pres">
      <dgm:prSet presAssocID="{49B92907-6763-2044-A264-7C79E0F550FE}" presName="childNode" presStyleLbl="node1" presStyleIdx="2" presStyleCnt="4">
        <dgm:presLayoutVars>
          <dgm:bulletEnabled val="1"/>
        </dgm:presLayoutVars>
      </dgm:prSet>
      <dgm:spPr/>
      <dgm:t>
        <a:bodyPr/>
        <a:lstStyle/>
        <a:p>
          <a:endParaRPr lang="en-US"/>
        </a:p>
      </dgm:t>
    </dgm:pt>
    <dgm:pt modelId="{B217475B-5669-E34B-90BF-F6A9422DEC8A}" type="pres">
      <dgm:prSet presAssocID="{49B92907-6763-2044-A264-7C79E0F550FE}" presName="aSpace2" presStyleCnt="0"/>
      <dgm:spPr/>
      <dgm:t>
        <a:bodyPr/>
        <a:lstStyle/>
        <a:p>
          <a:endParaRPr lang="en-US"/>
        </a:p>
      </dgm:t>
    </dgm:pt>
    <dgm:pt modelId="{C594826F-7934-0F40-874A-C158939AC62E}" type="pres">
      <dgm:prSet presAssocID="{5D795706-AAC7-C043-9259-A6977A593597}" presName="childNode" presStyleLbl="node1" presStyleIdx="3" presStyleCnt="4">
        <dgm:presLayoutVars>
          <dgm:bulletEnabled val="1"/>
        </dgm:presLayoutVars>
      </dgm:prSet>
      <dgm:spPr/>
      <dgm:t>
        <a:bodyPr/>
        <a:lstStyle/>
        <a:p>
          <a:endParaRPr lang="en-US"/>
        </a:p>
      </dgm:t>
    </dgm:pt>
  </dgm:ptLst>
  <dgm:cxnLst>
    <dgm:cxn modelId="{907984CD-9CD1-3D48-9EF2-270BB065DEAB}" type="presOf" srcId="{116B2C4A-2069-D747-A70A-9E640B09BCAF}" destId="{AF8A08C6-7BE2-BC4F-8FA2-F9315956443D}" srcOrd="0" destOrd="0" presId="urn:microsoft.com/office/officeart/2005/8/layout/lProcess2"/>
    <dgm:cxn modelId="{E5361620-0E96-F14B-A1A2-0DA786E9EDFA}" type="presOf" srcId="{5D795706-AAC7-C043-9259-A6977A593597}" destId="{C594826F-7934-0F40-874A-C158939AC62E}" srcOrd="0" destOrd="0" presId="urn:microsoft.com/office/officeart/2005/8/layout/lProcess2"/>
    <dgm:cxn modelId="{C1432E81-7EAC-E746-9A7F-1242DFAC14DF}" srcId="{C18DE2C0-57AC-C24A-A682-F6EFBC9B2887}" destId="{116B2C4A-2069-D747-A70A-9E640B09BCAF}" srcOrd="1" destOrd="0" parTransId="{C2585A7A-4A99-C24B-8BF3-D95648DD3C2D}" sibTransId="{0FBA759E-E194-8242-AA20-39F52600209E}"/>
    <dgm:cxn modelId="{C39A26FF-432F-AF4F-A9AC-8EA5B01529C5}" srcId="{F0DDD483-834C-6B45-9317-4D3FA2A47CCF}" destId="{C18DE2C0-57AC-C24A-A682-F6EFBC9B2887}" srcOrd="0" destOrd="0" parTransId="{9B4DF7D3-AD5B-4C47-8EA0-628D4A801C17}" sibTransId="{F26836F4-DFF2-6842-95F8-A3E36A2B5C95}"/>
    <dgm:cxn modelId="{1C4AAE4B-4CE4-0749-A53D-3E55ED01184D}" type="presOf" srcId="{B6E55F43-8492-474D-8EBF-DD2FB1FD8E8A}" destId="{D71126B5-4D28-F041-996A-21406ACAE784}" srcOrd="0" destOrd="0" presId="urn:microsoft.com/office/officeart/2005/8/layout/lProcess2"/>
    <dgm:cxn modelId="{2974F56F-5B97-0046-A4D9-167F16D10744}" type="presOf" srcId="{C18DE2C0-57AC-C24A-A682-F6EFBC9B2887}" destId="{3F849D56-9230-E249-B48B-5D647FAAD6A7}" srcOrd="0" destOrd="0" presId="urn:microsoft.com/office/officeart/2005/8/layout/lProcess2"/>
    <dgm:cxn modelId="{68CB977A-1AED-F84B-8B83-DCC985FA9EE5}" srcId="{C18DE2C0-57AC-C24A-A682-F6EFBC9B2887}" destId="{49B92907-6763-2044-A264-7C79E0F550FE}" srcOrd="2" destOrd="0" parTransId="{A074C286-12EE-B945-9FCF-EAC486F6B47F}" sibTransId="{71347EC9-E3C5-C64B-950D-73CDD413622F}"/>
    <dgm:cxn modelId="{C37DF469-4FB2-5C4F-A3CF-AE0C7251DF0A}" srcId="{C18DE2C0-57AC-C24A-A682-F6EFBC9B2887}" destId="{B6E55F43-8492-474D-8EBF-DD2FB1FD8E8A}" srcOrd="0" destOrd="0" parTransId="{6F549DEC-FF27-7C41-8C41-F725EDB9BB47}" sibTransId="{DC60DCC1-F39C-2B47-94FC-E552E2A41D42}"/>
    <dgm:cxn modelId="{9EE9BDB0-FEC4-5B43-A1DE-28570A7E3321}" srcId="{C18DE2C0-57AC-C24A-A682-F6EFBC9B2887}" destId="{5D795706-AAC7-C043-9259-A6977A593597}" srcOrd="3" destOrd="0" parTransId="{29E2475E-3133-CD4D-BE38-58FE8AA952AF}" sibTransId="{353DEF32-C308-5940-AF45-32394E3B7CF9}"/>
    <dgm:cxn modelId="{6A249129-8DF1-4F48-906D-A149717E21D0}" type="presOf" srcId="{49B92907-6763-2044-A264-7C79E0F550FE}" destId="{9FC495F8-4083-D14A-B895-6F3B982FE006}" srcOrd="0" destOrd="0" presId="urn:microsoft.com/office/officeart/2005/8/layout/lProcess2"/>
    <dgm:cxn modelId="{091EB68C-F9AF-7B4B-85A0-E397EFBBBD77}" type="presOf" srcId="{F0DDD483-834C-6B45-9317-4D3FA2A47CCF}" destId="{7DBF07C2-8AEA-4B43-8016-96309FCE5136}" srcOrd="0" destOrd="0" presId="urn:microsoft.com/office/officeart/2005/8/layout/lProcess2"/>
    <dgm:cxn modelId="{74EBEE1E-42E4-054B-80D3-FD371EBC2641}" type="presOf" srcId="{C18DE2C0-57AC-C24A-A682-F6EFBC9B2887}" destId="{B4A9D584-B98C-D142-9197-2E0A1BA55CBC}" srcOrd="1" destOrd="0" presId="urn:microsoft.com/office/officeart/2005/8/layout/lProcess2"/>
    <dgm:cxn modelId="{F064FCE5-E486-244B-A2EE-F002887EF12D}" type="presParOf" srcId="{7DBF07C2-8AEA-4B43-8016-96309FCE5136}" destId="{10B58EBF-1B34-054A-B2DF-CC6F90AB9F87}" srcOrd="0" destOrd="0" presId="urn:microsoft.com/office/officeart/2005/8/layout/lProcess2"/>
    <dgm:cxn modelId="{DC769CDD-46FE-D647-A72F-1CF30352EE1E}" type="presParOf" srcId="{10B58EBF-1B34-054A-B2DF-CC6F90AB9F87}" destId="{3F849D56-9230-E249-B48B-5D647FAAD6A7}" srcOrd="0" destOrd="0" presId="urn:microsoft.com/office/officeart/2005/8/layout/lProcess2"/>
    <dgm:cxn modelId="{3422635E-C124-C743-92FD-B29BE698F7D8}" type="presParOf" srcId="{10B58EBF-1B34-054A-B2DF-CC6F90AB9F87}" destId="{B4A9D584-B98C-D142-9197-2E0A1BA55CBC}" srcOrd="1" destOrd="0" presId="urn:microsoft.com/office/officeart/2005/8/layout/lProcess2"/>
    <dgm:cxn modelId="{F954DDD2-F1AE-2047-A039-F512A610C5C8}" type="presParOf" srcId="{10B58EBF-1B34-054A-B2DF-CC6F90AB9F87}" destId="{FD903F66-DEC8-E943-A8AE-50C398C4E770}" srcOrd="2" destOrd="0" presId="urn:microsoft.com/office/officeart/2005/8/layout/lProcess2"/>
    <dgm:cxn modelId="{95271493-43D7-EF43-8375-3F73A1FE9ABF}" type="presParOf" srcId="{FD903F66-DEC8-E943-A8AE-50C398C4E770}" destId="{FE42A3A4-5A25-EA40-9BAF-51294332E30B}" srcOrd="0" destOrd="0" presId="urn:microsoft.com/office/officeart/2005/8/layout/lProcess2"/>
    <dgm:cxn modelId="{07EFBF39-5853-3243-AB55-4120B6E14939}" type="presParOf" srcId="{FE42A3A4-5A25-EA40-9BAF-51294332E30B}" destId="{D71126B5-4D28-F041-996A-21406ACAE784}" srcOrd="0" destOrd="0" presId="urn:microsoft.com/office/officeart/2005/8/layout/lProcess2"/>
    <dgm:cxn modelId="{AD5B8144-AE8B-204B-97AC-FC50754CD070}" type="presParOf" srcId="{FE42A3A4-5A25-EA40-9BAF-51294332E30B}" destId="{6774FBC6-A207-E64E-9ED5-5016D145CD8C}" srcOrd="1" destOrd="0" presId="urn:microsoft.com/office/officeart/2005/8/layout/lProcess2"/>
    <dgm:cxn modelId="{D0A54DBB-4B81-D641-AC96-34B0BE347A7A}" type="presParOf" srcId="{FE42A3A4-5A25-EA40-9BAF-51294332E30B}" destId="{AF8A08C6-7BE2-BC4F-8FA2-F9315956443D}" srcOrd="2" destOrd="0" presId="urn:microsoft.com/office/officeart/2005/8/layout/lProcess2"/>
    <dgm:cxn modelId="{9AF296D8-E7A0-BE41-A057-3C7CCCA8F435}" type="presParOf" srcId="{FE42A3A4-5A25-EA40-9BAF-51294332E30B}" destId="{AA01FD29-A85B-BA4F-95AE-2814957984D4}" srcOrd="3" destOrd="0" presId="urn:microsoft.com/office/officeart/2005/8/layout/lProcess2"/>
    <dgm:cxn modelId="{EB548A2D-E117-4646-B1FF-C8A017EAF2E0}" type="presParOf" srcId="{FE42A3A4-5A25-EA40-9BAF-51294332E30B}" destId="{9FC495F8-4083-D14A-B895-6F3B982FE006}" srcOrd="4" destOrd="0" presId="urn:microsoft.com/office/officeart/2005/8/layout/lProcess2"/>
    <dgm:cxn modelId="{1E4ABC2C-C76F-5E48-BA79-5DD1F4492239}" type="presParOf" srcId="{FE42A3A4-5A25-EA40-9BAF-51294332E30B}" destId="{B217475B-5669-E34B-90BF-F6A9422DEC8A}" srcOrd="5" destOrd="0" presId="urn:microsoft.com/office/officeart/2005/8/layout/lProcess2"/>
    <dgm:cxn modelId="{77C346EB-7ACA-4B44-8EF9-7DFD501280B9}" type="presParOf" srcId="{FE42A3A4-5A25-EA40-9BAF-51294332E30B}" destId="{C594826F-7934-0F40-874A-C158939AC62E}" srcOrd="6"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8483AC0-93EA-E841-B4FA-277AE639765E}" type="doc">
      <dgm:prSet loTypeId="urn:microsoft.com/office/officeart/2005/8/layout/hList6" loCatId="list" qsTypeId="urn:microsoft.com/office/officeart/2005/8/quickstyle/3D9" qsCatId="3D" csTypeId="urn:microsoft.com/office/officeart/2005/8/colors/accent1_2" csCatId="accent1" phldr="1"/>
      <dgm:spPr>
        <a:scene3d>
          <a:camera prst="orthographicFront"/>
          <a:lightRig rig="soft" dir="t"/>
          <a:backdrop>
            <a:anchor x="0" y="0" z="-210000"/>
            <a:norm dx="0" dy="0" dz="914400"/>
            <a:up dx="0" dy="914400" dz="0"/>
          </a:backdrop>
        </a:scene3d>
      </dgm:spPr>
      <dgm:t>
        <a:bodyPr/>
        <a:lstStyle/>
        <a:p>
          <a:endParaRPr lang="en-US"/>
        </a:p>
      </dgm:t>
    </dgm:pt>
    <dgm:pt modelId="{A040FA2E-38A2-084A-8008-52541E336715}">
      <dgm:prSet phldrT="[Text]"/>
      <dgm:spPr>
        <a:solidFill>
          <a:schemeClr val="accent6"/>
        </a:solidFill>
      </dgm:spPr>
      <dgm:t>
        <a:bodyPr>
          <a:sp3d extrusionH="28000" prstMaterial="matte"/>
        </a:bodyPr>
        <a:lstStyle/>
        <a:p>
          <a:r>
            <a:rPr lang="en-US" dirty="0" smtClean="0"/>
            <a:t>If an I/O operation is in progress, the OS needs to know:</a:t>
          </a:r>
          <a:endParaRPr lang="en-US" dirty="0"/>
        </a:p>
      </dgm:t>
    </dgm:pt>
    <dgm:pt modelId="{CA2E03F6-329A-C542-9B4E-09F9B07AD746}" type="parTrans" cxnId="{1A1B3A03-26E9-A649-928B-D54348BD7142}">
      <dgm:prSet/>
      <dgm:spPr/>
      <dgm:t>
        <a:bodyPr/>
        <a:lstStyle/>
        <a:p>
          <a:endParaRPr lang="en-US"/>
        </a:p>
      </dgm:t>
    </dgm:pt>
    <dgm:pt modelId="{E5096948-CBD6-9642-A0A6-D063E1E6DF9E}" type="sibTrans" cxnId="{1A1B3A03-26E9-A649-928B-D54348BD7142}">
      <dgm:prSet/>
      <dgm:spPr/>
      <dgm:t>
        <a:bodyPr/>
        <a:lstStyle/>
        <a:p>
          <a:endParaRPr lang="en-US"/>
        </a:p>
      </dgm:t>
    </dgm:pt>
    <dgm:pt modelId="{0A07CD90-140F-7941-85A9-03DEFAE8EDBA}">
      <dgm:prSet/>
      <dgm:spPr>
        <a:solidFill>
          <a:schemeClr val="accent6"/>
        </a:solidFill>
      </dgm:spPr>
      <dgm:t>
        <a:bodyPr>
          <a:sp3d extrusionH="28000" prstMaterial="matte"/>
        </a:bodyPr>
        <a:lstStyle/>
        <a:p>
          <a:r>
            <a:rPr lang="en-US" dirty="0" smtClean="0"/>
            <a:t>The status of the I/O operation</a:t>
          </a:r>
        </a:p>
      </dgm:t>
    </dgm:pt>
    <dgm:pt modelId="{DAD4FEC6-4078-F348-8661-DC1CBC9C5EB7}" type="parTrans" cxnId="{875EBE26-92DA-8E4B-BD92-7955EDFBB187}">
      <dgm:prSet/>
      <dgm:spPr/>
      <dgm:t>
        <a:bodyPr/>
        <a:lstStyle/>
        <a:p>
          <a:endParaRPr lang="en-US"/>
        </a:p>
      </dgm:t>
    </dgm:pt>
    <dgm:pt modelId="{A96E2C35-B43C-284A-8F6C-EC255CEB46E2}" type="sibTrans" cxnId="{875EBE26-92DA-8E4B-BD92-7955EDFBB187}">
      <dgm:prSet/>
      <dgm:spPr/>
      <dgm:t>
        <a:bodyPr/>
        <a:lstStyle/>
        <a:p>
          <a:endParaRPr lang="en-US"/>
        </a:p>
      </dgm:t>
    </dgm:pt>
    <dgm:pt modelId="{A452C825-FC81-9A4C-AA41-A8075B54C907}">
      <dgm:prSet/>
      <dgm:spPr>
        <a:solidFill>
          <a:schemeClr val="accent6"/>
        </a:solidFill>
      </dgm:spPr>
      <dgm:t>
        <a:bodyPr>
          <a:sp3d extrusionH="28000" prstMaterial="matte"/>
        </a:bodyPr>
        <a:lstStyle/>
        <a:p>
          <a:r>
            <a:rPr lang="en-US" dirty="0" smtClean="0"/>
            <a:t>The location in main memory being used as the source or destination of the I/O transfer</a:t>
          </a:r>
          <a:endParaRPr lang="en-US" dirty="0"/>
        </a:p>
      </dgm:t>
    </dgm:pt>
    <dgm:pt modelId="{E1846D62-E179-AC46-B3A2-565133559C19}" type="parTrans" cxnId="{66E3E055-BE84-8A4B-AA56-3B28D1FE623F}">
      <dgm:prSet/>
      <dgm:spPr/>
      <dgm:t>
        <a:bodyPr/>
        <a:lstStyle/>
        <a:p>
          <a:endParaRPr lang="en-US"/>
        </a:p>
      </dgm:t>
    </dgm:pt>
    <dgm:pt modelId="{CA980892-163F-984A-8353-259B373E2547}" type="sibTrans" cxnId="{66E3E055-BE84-8A4B-AA56-3B28D1FE623F}">
      <dgm:prSet/>
      <dgm:spPr/>
      <dgm:t>
        <a:bodyPr/>
        <a:lstStyle/>
        <a:p>
          <a:endParaRPr lang="en-US"/>
        </a:p>
      </dgm:t>
    </dgm:pt>
    <dgm:pt modelId="{9CDB328D-A836-A442-A1ED-9E5CA29EB382}" type="pres">
      <dgm:prSet presAssocID="{F8483AC0-93EA-E841-B4FA-277AE639765E}" presName="Name0" presStyleCnt="0">
        <dgm:presLayoutVars>
          <dgm:dir/>
          <dgm:resizeHandles val="exact"/>
        </dgm:presLayoutVars>
      </dgm:prSet>
      <dgm:spPr/>
      <dgm:t>
        <a:bodyPr/>
        <a:lstStyle/>
        <a:p>
          <a:endParaRPr lang="en-US"/>
        </a:p>
      </dgm:t>
    </dgm:pt>
    <dgm:pt modelId="{D12A3F9C-77AE-CD4E-A6A3-593211C3CA4E}" type="pres">
      <dgm:prSet presAssocID="{A040FA2E-38A2-084A-8008-52541E336715}" presName="node" presStyleLbl="node1" presStyleIdx="0" presStyleCnt="1">
        <dgm:presLayoutVars>
          <dgm:bulletEnabled val="1"/>
        </dgm:presLayoutVars>
      </dgm:prSet>
      <dgm:spPr/>
      <dgm:t>
        <a:bodyPr/>
        <a:lstStyle/>
        <a:p>
          <a:endParaRPr lang="en-US"/>
        </a:p>
      </dgm:t>
    </dgm:pt>
  </dgm:ptLst>
  <dgm:cxnLst>
    <dgm:cxn modelId="{456AF656-D457-5740-B7BE-B61B04954A89}" type="presOf" srcId="{A452C825-FC81-9A4C-AA41-A8075B54C907}" destId="{D12A3F9C-77AE-CD4E-A6A3-593211C3CA4E}" srcOrd="0" destOrd="2" presId="urn:microsoft.com/office/officeart/2005/8/layout/hList6"/>
    <dgm:cxn modelId="{1A1B3A03-26E9-A649-928B-D54348BD7142}" srcId="{F8483AC0-93EA-E841-B4FA-277AE639765E}" destId="{A040FA2E-38A2-084A-8008-52541E336715}" srcOrd="0" destOrd="0" parTransId="{CA2E03F6-329A-C542-9B4E-09F9B07AD746}" sibTransId="{E5096948-CBD6-9642-A0A6-D063E1E6DF9E}"/>
    <dgm:cxn modelId="{875EBE26-92DA-8E4B-BD92-7955EDFBB187}" srcId="{A040FA2E-38A2-084A-8008-52541E336715}" destId="{0A07CD90-140F-7941-85A9-03DEFAE8EDBA}" srcOrd="0" destOrd="0" parTransId="{DAD4FEC6-4078-F348-8661-DC1CBC9C5EB7}" sibTransId="{A96E2C35-B43C-284A-8F6C-EC255CEB46E2}"/>
    <dgm:cxn modelId="{2095857F-CB22-0343-B40D-3534E0AC2E99}" type="presOf" srcId="{0A07CD90-140F-7941-85A9-03DEFAE8EDBA}" destId="{D12A3F9C-77AE-CD4E-A6A3-593211C3CA4E}" srcOrd="0" destOrd="1" presId="urn:microsoft.com/office/officeart/2005/8/layout/hList6"/>
    <dgm:cxn modelId="{66E3E055-BE84-8A4B-AA56-3B28D1FE623F}" srcId="{A040FA2E-38A2-084A-8008-52541E336715}" destId="{A452C825-FC81-9A4C-AA41-A8075B54C907}" srcOrd="1" destOrd="0" parTransId="{E1846D62-E179-AC46-B3A2-565133559C19}" sibTransId="{CA980892-163F-984A-8353-259B373E2547}"/>
    <dgm:cxn modelId="{1B587AB5-F901-9044-971E-2A732E782BB8}" type="presOf" srcId="{A040FA2E-38A2-084A-8008-52541E336715}" destId="{D12A3F9C-77AE-CD4E-A6A3-593211C3CA4E}" srcOrd="0" destOrd="0" presId="urn:microsoft.com/office/officeart/2005/8/layout/hList6"/>
    <dgm:cxn modelId="{B89B44FF-D191-9D45-BCAC-1438F6C124B9}" type="presOf" srcId="{F8483AC0-93EA-E841-B4FA-277AE639765E}" destId="{9CDB328D-A836-A442-A1ED-9E5CA29EB382}" srcOrd="0" destOrd="0" presId="urn:microsoft.com/office/officeart/2005/8/layout/hList6"/>
    <dgm:cxn modelId="{845B37DC-5FC8-5E46-9842-6606571DCBFB}" type="presParOf" srcId="{9CDB328D-A836-A442-A1ED-9E5CA29EB382}" destId="{D12A3F9C-77AE-CD4E-A6A3-593211C3CA4E}" srcOrd="0" destOrd="0" presId="urn:microsoft.com/office/officeart/2005/8/layout/hList6"/>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C8DE37B-A3E7-3A44-84B8-18447E67AA42}"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0187175F-5EEB-A649-917F-B8E746E12A5B}">
      <dgm:prSet phldrT="[Text]"/>
      <dgm:spPr/>
      <dgm:t>
        <a:bodyPr/>
        <a:lstStyle/>
        <a:p>
          <a:r>
            <a:rPr lang="en-NZ" dirty="0" smtClean="0"/>
            <a:t>These tables provide information about:</a:t>
          </a:r>
          <a:endParaRPr lang="en-US" dirty="0"/>
        </a:p>
      </dgm:t>
    </dgm:pt>
    <dgm:pt modelId="{7C194169-9A67-084C-9DDA-F6F91D1F548A}" type="parTrans" cxnId="{3F6CA88F-2837-2E40-89BC-32290E93EFBD}">
      <dgm:prSet/>
      <dgm:spPr/>
      <dgm:t>
        <a:bodyPr/>
        <a:lstStyle/>
        <a:p>
          <a:endParaRPr lang="en-US"/>
        </a:p>
      </dgm:t>
    </dgm:pt>
    <dgm:pt modelId="{462978F6-1F9F-6049-8646-188F819CD73F}" type="sibTrans" cxnId="{3F6CA88F-2837-2E40-89BC-32290E93EFBD}">
      <dgm:prSet/>
      <dgm:spPr/>
      <dgm:t>
        <a:bodyPr/>
        <a:lstStyle/>
        <a:p>
          <a:endParaRPr lang="en-US"/>
        </a:p>
      </dgm:t>
    </dgm:pt>
    <dgm:pt modelId="{8F2CF82E-89BA-BA4F-AF4C-4E4D23C137A8}">
      <dgm:prSet/>
      <dgm:spPr/>
      <dgm:t>
        <a:bodyPr/>
        <a:lstStyle/>
        <a:p>
          <a:r>
            <a:rPr lang="en-US" dirty="0" smtClean="0">
              <a:latin typeface="Times New Roman" panose="02020603050405020304" pitchFamily="18" charset="0"/>
              <a:cs typeface="Times New Roman" panose="02020603050405020304" pitchFamily="18" charset="0"/>
            </a:rPr>
            <a:t>Existence of files</a:t>
          </a:r>
        </a:p>
      </dgm:t>
    </dgm:pt>
    <dgm:pt modelId="{A9DF3DCD-649B-6942-BCA8-145CB4B439A7}" type="parTrans" cxnId="{0076936E-2D7A-D041-B242-499BE0E971AB}">
      <dgm:prSet/>
      <dgm:spPr/>
      <dgm:t>
        <a:bodyPr/>
        <a:lstStyle/>
        <a:p>
          <a:endParaRPr lang="en-US"/>
        </a:p>
      </dgm:t>
    </dgm:pt>
    <dgm:pt modelId="{910212EA-EC89-B540-A529-E8CC91E665AF}" type="sibTrans" cxnId="{0076936E-2D7A-D041-B242-499BE0E971AB}">
      <dgm:prSet/>
      <dgm:spPr/>
      <dgm:t>
        <a:bodyPr/>
        <a:lstStyle/>
        <a:p>
          <a:endParaRPr lang="en-US"/>
        </a:p>
      </dgm:t>
    </dgm:pt>
    <dgm:pt modelId="{9E57F95E-88E2-7A49-8636-5CA2098542D3}">
      <dgm:prSet/>
      <dgm:spPr/>
      <dgm:t>
        <a:bodyPr/>
        <a:lstStyle/>
        <a:p>
          <a:r>
            <a:rPr lang="en-US" dirty="0" smtClean="0">
              <a:latin typeface="Times New Roman" panose="02020603050405020304" pitchFamily="18" charset="0"/>
              <a:cs typeface="Times New Roman" panose="02020603050405020304" pitchFamily="18" charset="0"/>
            </a:rPr>
            <a:t>Location on secondary memory</a:t>
          </a:r>
        </a:p>
      </dgm:t>
    </dgm:pt>
    <dgm:pt modelId="{DFE4B9AA-B9AD-F543-9DDA-1E7953DBD416}" type="parTrans" cxnId="{6CECE787-395D-2D40-A0A2-05B1D5F30620}">
      <dgm:prSet/>
      <dgm:spPr/>
      <dgm:t>
        <a:bodyPr/>
        <a:lstStyle/>
        <a:p>
          <a:endParaRPr lang="en-US"/>
        </a:p>
      </dgm:t>
    </dgm:pt>
    <dgm:pt modelId="{BEACEA7A-3B4A-4340-84A2-4416D9266CC4}" type="sibTrans" cxnId="{6CECE787-395D-2D40-A0A2-05B1D5F30620}">
      <dgm:prSet/>
      <dgm:spPr/>
      <dgm:t>
        <a:bodyPr/>
        <a:lstStyle/>
        <a:p>
          <a:endParaRPr lang="en-US"/>
        </a:p>
      </dgm:t>
    </dgm:pt>
    <dgm:pt modelId="{2B0937E0-5474-0B44-948E-E277F5754624}">
      <dgm:prSet/>
      <dgm:spPr/>
      <dgm:t>
        <a:bodyPr/>
        <a:lstStyle/>
        <a:p>
          <a:r>
            <a:rPr lang="en-US" dirty="0" smtClean="0">
              <a:latin typeface="Times New Roman" panose="02020603050405020304" pitchFamily="18" charset="0"/>
              <a:cs typeface="Times New Roman" panose="02020603050405020304" pitchFamily="18" charset="0"/>
            </a:rPr>
            <a:t>Current status</a:t>
          </a:r>
        </a:p>
      </dgm:t>
    </dgm:pt>
    <dgm:pt modelId="{7D82712C-7A35-364F-9B3B-284F0E9F19CA}" type="parTrans" cxnId="{D1BC6A98-A9B0-D44F-84CA-D28E458D25EE}">
      <dgm:prSet/>
      <dgm:spPr/>
      <dgm:t>
        <a:bodyPr/>
        <a:lstStyle/>
        <a:p>
          <a:endParaRPr lang="en-US"/>
        </a:p>
      </dgm:t>
    </dgm:pt>
    <dgm:pt modelId="{0716F3C2-7F3B-8745-B871-B9CAD70D0855}" type="sibTrans" cxnId="{D1BC6A98-A9B0-D44F-84CA-D28E458D25EE}">
      <dgm:prSet/>
      <dgm:spPr/>
      <dgm:t>
        <a:bodyPr/>
        <a:lstStyle/>
        <a:p>
          <a:endParaRPr lang="en-US"/>
        </a:p>
      </dgm:t>
    </dgm:pt>
    <dgm:pt modelId="{2AB9EC0E-0C5D-6D46-9B5D-76DDEC4AD3D5}">
      <dgm:prSet/>
      <dgm:spPr/>
      <dgm:t>
        <a:bodyPr/>
        <a:lstStyle/>
        <a:p>
          <a:r>
            <a:rPr lang="en-NZ" dirty="0" smtClean="0">
              <a:latin typeface="Times New Roman" panose="02020603050405020304" pitchFamily="18" charset="0"/>
              <a:cs typeface="Times New Roman" panose="02020603050405020304" pitchFamily="18" charset="0"/>
            </a:rPr>
            <a:t>Other attributes</a:t>
          </a:r>
          <a:endParaRPr lang="en-US" dirty="0" smtClean="0">
            <a:latin typeface="Times New Roman" panose="02020603050405020304" pitchFamily="18" charset="0"/>
            <a:cs typeface="Times New Roman" panose="02020603050405020304" pitchFamily="18" charset="0"/>
          </a:endParaRPr>
        </a:p>
      </dgm:t>
    </dgm:pt>
    <dgm:pt modelId="{ABB936FE-3E30-C745-84D5-50F64B3DEC10}" type="parTrans" cxnId="{B167301A-E8CF-1A4A-A358-521905DD1047}">
      <dgm:prSet/>
      <dgm:spPr/>
      <dgm:t>
        <a:bodyPr/>
        <a:lstStyle/>
        <a:p>
          <a:endParaRPr lang="en-US"/>
        </a:p>
      </dgm:t>
    </dgm:pt>
    <dgm:pt modelId="{F70E35F4-F3A7-DC4F-A801-E90C22E24073}" type="sibTrans" cxnId="{B167301A-E8CF-1A4A-A358-521905DD1047}">
      <dgm:prSet/>
      <dgm:spPr/>
      <dgm:t>
        <a:bodyPr/>
        <a:lstStyle/>
        <a:p>
          <a:endParaRPr lang="en-US"/>
        </a:p>
      </dgm:t>
    </dgm:pt>
    <dgm:pt modelId="{A738D775-1FD4-BE4D-A346-D7A5A7E8D368}" type="pres">
      <dgm:prSet presAssocID="{EC8DE37B-A3E7-3A44-84B8-18447E67AA42}" presName="linear" presStyleCnt="0">
        <dgm:presLayoutVars>
          <dgm:dir/>
          <dgm:animLvl val="lvl"/>
          <dgm:resizeHandles val="exact"/>
        </dgm:presLayoutVars>
      </dgm:prSet>
      <dgm:spPr/>
      <dgm:t>
        <a:bodyPr/>
        <a:lstStyle/>
        <a:p>
          <a:endParaRPr lang="en-US"/>
        </a:p>
      </dgm:t>
    </dgm:pt>
    <dgm:pt modelId="{F1CF573D-EF45-F742-8B9F-5840A5DE5ACA}" type="pres">
      <dgm:prSet presAssocID="{0187175F-5EEB-A649-917F-B8E746E12A5B}" presName="parentLin" presStyleCnt="0"/>
      <dgm:spPr/>
    </dgm:pt>
    <dgm:pt modelId="{7371FC89-F36C-3D49-832F-E59D73C74E10}" type="pres">
      <dgm:prSet presAssocID="{0187175F-5EEB-A649-917F-B8E746E12A5B}" presName="parentLeftMargin" presStyleLbl="node1" presStyleIdx="0" presStyleCnt="1"/>
      <dgm:spPr/>
      <dgm:t>
        <a:bodyPr/>
        <a:lstStyle/>
        <a:p>
          <a:endParaRPr lang="en-US"/>
        </a:p>
      </dgm:t>
    </dgm:pt>
    <dgm:pt modelId="{0CEFEDA6-C6BD-4242-A36C-ADC20C2F1CA7}" type="pres">
      <dgm:prSet presAssocID="{0187175F-5EEB-A649-917F-B8E746E12A5B}" presName="parentText" presStyleLbl="node1" presStyleIdx="0" presStyleCnt="1">
        <dgm:presLayoutVars>
          <dgm:chMax val="0"/>
          <dgm:bulletEnabled val="1"/>
        </dgm:presLayoutVars>
      </dgm:prSet>
      <dgm:spPr/>
      <dgm:t>
        <a:bodyPr/>
        <a:lstStyle/>
        <a:p>
          <a:endParaRPr lang="en-US"/>
        </a:p>
      </dgm:t>
    </dgm:pt>
    <dgm:pt modelId="{4B3E280C-E243-5343-B27A-FB049E6110FE}" type="pres">
      <dgm:prSet presAssocID="{0187175F-5EEB-A649-917F-B8E746E12A5B}" presName="negativeSpace" presStyleCnt="0"/>
      <dgm:spPr/>
    </dgm:pt>
    <dgm:pt modelId="{B65E8AE7-B8C6-0241-9480-2CDA1CF97203}" type="pres">
      <dgm:prSet presAssocID="{0187175F-5EEB-A649-917F-B8E746E12A5B}" presName="childText" presStyleLbl="conFgAcc1" presStyleIdx="0" presStyleCnt="1">
        <dgm:presLayoutVars>
          <dgm:bulletEnabled val="1"/>
        </dgm:presLayoutVars>
      </dgm:prSet>
      <dgm:spPr/>
      <dgm:t>
        <a:bodyPr/>
        <a:lstStyle/>
        <a:p>
          <a:endParaRPr lang="en-US"/>
        </a:p>
      </dgm:t>
    </dgm:pt>
  </dgm:ptLst>
  <dgm:cxnLst>
    <dgm:cxn modelId="{1C362A31-9138-504D-B438-FCDA4C71901D}" type="presOf" srcId="{0187175F-5EEB-A649-917F-B8E746E12A5B}" destId="{7371FC89-F36C-3D49-832F-E59D73C74E10}" srcOrd="0" destOrd="0" presId="urn:microsoft.com/office/officeart/2005/8/layout/list1"/>
    <dgm:cxn modelId="{B167301A-E8CF-1A4A-A358-521905DD1047}" srcId="{0187175F-5EEB-A649-917F-B8E746E12A5B}" destId="{2AB9EC0E-0C5D-6D46-9B5D-76DDEC4AD3D5}" srcOrd="3" destOrd="0" parTransId="{ABB936FE-3E30-C745-84D5-50F64B3DEC10}" sibTransId="{F70E35F4-F3A7-DC4F-A801-E90C22E24073}"/>
    <dgm:cxn modelId="{A3B98843-D995-AB40-8B43-73D1197A9B9A}" type="presOf" srcId="{8F2CF82E-89BA-BA4F-AF4C-4E4D23C137A8}" destId="{B65E8AE7-B8C6-0241-9480-2CDA1CF97203}" srcOrd="0" destOrd="0" presId="urn:microsoft.com/office/officeart/2005/8/layout/list1"/>
    <dgm:cxn modelId="{E4C2429A-AD9C-8049-B4A2-4C68171D179D}" type="presOf" srcId="{9E57F95E-88E2-7A49-8636-5CA2098542D3}" destId="{B65E8AE7-B8C6-0241-9480-2CDA1CF97203}" srcOrd="0" destOrd="1" presId="urn:microsoft.com/office/officeart/2005/8/layout/list1"/>
    <dgm:cxn modelId="{3B9A0E96-6CA8-D140-AE6E-B5975FF4FBDD}" type="presOf" srcId="{0187175F-5EEB-A649-917F-B8E746E12A5B}" destId="{0CEFEDA6-C6BD-4242-A36C-ADC20C2F1CA7}" srcOrd="1" destOrd="0" presId="urn:microsoft.com/office/officeart/2005/8/layout/list1"/>
    <dgm:cxn modelId="{D1BC6A98-A9B0-D44F-84CA-D28E458D25EE}" srcId="{0187175F-5EEB-A649-917F-B8E746E12A5B}" destId="{2B0937E0-5474-0B44-948E-E277F5754624}" srcOrd="2" destOrd="0" parTransId="{7D82712C-7A35-364F-9B3B-284F0E9F19CA}" sibTransId="{0716F3C2-7F3B-8745-B871-B9CAD70D0855}"/>
    <dgm:cxn modelId="{6CECE787-395D-2D40-A0A2-05B1D5F30620}" srcId="{0187175F-5EEB-A649-917F-B8E746E12A5B}" destId="{9E57F95E-88E2-7A49-8636-5CA2098542D3}" srcOrd="1" destOrd="0" parTransId="{DFE4B9AA-B9AD-F543-9DDA-1E7953DBD416}" sibTransId="{BEACEA7A-3B4A-4340-84A2-4416D9266CC4}"/>
    <dgm:cxn modelId="{004DB39D-5932-CE45-9E18-7ED0A3E89BCE}" type="presOf" srcId="{2B0937E0-5474-0B44-948E-E277F5754624}" destId="{B65E8AE7-B8C6-0241-9480-2CDA1CF97203}" srcOrd="0" destOrd="2" presId="urn:microsoft.com/office/officeart/2005/8/layout/list1"/>
    <dgm:cxn modelId="{0076936E-2D7A-D041-B242-499BE0E971AB}" srcId="{0187175F-5EEB-A649-917F-B8E746E12A5B}" destId="{8F2CF82E-89BA-BA4F-AF4C-4E4D23C137A8}" srcOrd="0" destOrd="0" parTransId="{A9DF3DCD-649B-6942-BCA8-145CB4B439A7}" sibTransId="{910212EA-EC89-B540-A529-E8CC91E665AF}"/>
    <dgm:cxn modelId="{3750D8EE-1F16-7A4D-9612-FF7A0AEAC11F}" type="presOf" srcId="{2AB9EC0E-0C5D-6D46-9B5D-76DDEC4AD3D5}" destId="{B65E8AE7-B8C6-0241-9480-2CDA1CF97203}" srcOrd="0" destOrd="3" presId="urn:microsoft.com/office/officeart/2005/8/layout/list1"/>
    <dgm:cxn modelId="{1B24F423-BF5C-5A4D-9F28-A21761E6A60D}" type="presOf" srcId="{EC8DE37B-A3E7-3A44-84B8-18447E67AA42}" destId="{A738D775-1FD4-BE4D-A346-D7A5A7E8D368}" srcOrd="0" destOrd="0" presId="urn:microsoft.com/office/officeart/2005/8/layout/list1"/>
    <dgm:cxn modelId="{3F6CA88F-2837-2E40-89BC-32290E93EFBD}" srcId="{EC8DE37B-A3E7-3A44-84B8-18447E67AA42}" destId="{0187175F-5EEB-A649-917F-B8E746E12A5B}" srcOrd="0" destOrd="0" parTransId="{7C194169-9A67-084C-9DDA-F6F91D1F548A}" sibTransId="{462978F6-1F9F-6049-8646-188F819CD73F}"/>
    <dgm:cxn modelId="{B3E73C5E-DA33-6845-A8D9-2F786B400C8A}" type="presParOf" srcId="{A738D775-1FD4-BE4D-A346-D7A5A7E8D368}" destId="{F1CF573D-EF45-F742-8B9F-5840A5DE5ACA}" srcOrd="0" destOrd="0" presId="urn:microsoft.com/office/officeart/2005/8/layout/list1"/>
    <dgm:cxn modelId="{34162EE4-35AE-6F42-A932-4430311272E7}" type="presParOf" srcId="{F1CF573D-EF45-F742-8B9F-5840A5DE5ACA}" destId="{7371FC89-F36C-3D49-832F-E59D73C74E10}" srcOrd="0" destOrd="0" presId="urn:microsoft.com/office/officeart/2005/8/layout/list1"/>
    <dgm:cxn modelId="{68763359-A7DE-7045-94E1-BE521884106E}" type="presParOf" srcId="{F1CF573D-EF45-F742-8B9F-5840A5DE5ACA}" destId="{0CEFEDA6-C6BD-4242-A36C-ADC20C2F1CA7}" srcOrd="1" destOrd="0" presId="urn:microsoft.com/office/officeart/2005/8/layout/list1"/>
    <dgm:cxn modelId="{A4F72647-E674-BD43-B24E-9963244BB20D}" type="presParOf" srcId="{A738D775-1FD4-BE4D-A346-D7A5A7E8D368}" destId="{4B3E280C-E243-5343-B27A-FB049E6110FE}" srcOrd="1" destOrd="0" presId="urn:microsoft.com/office/officeart/2005/8/layout/list1"/>
    <dgm:cxn modelId="{90A3924C-087A-6A46-A00B-547972CB63A3}" type="presParOf" srcId="{A738D775-1FD4-BE4D-A346-D7A5A7E8D368}" destId="{B65E8AE7-B8C6-0241-9480-2CDA1CF97203}"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0BBE418-ADD4-D949-84CA-7AC3A75DC2A5}" type="doc">
      <dgm:prSet loTypeId="urn:microsoft.com/office/officeart/2005/8/layout/vList6" loCatId="process" qsTypeId="urn:microsoft.com/office/officeart/2005/8/quickstyle/simple4" qsCatId="simple" csTypeId="urn:microsoft.com/office/officeart/2005/8/colors/accent1_2" csCatId="accent1" phldr="1"/>
      <dgm:spPr/>
      <dgm:t>
        <a:bodyPr/>
        <a:lstStyle/>
        <a:p>
          <a:endParaRPr lang="en-US"/>
        </a:p>
      </dgm:t>
    </dgm:pt>
    <dgm:pt modelId="{66819343-F3D7-DF41-8F49-5D548F1D3CF5}">
      <dgm:prSet phldrT="[Text]" custT="1"/>
      <dgm:spPr>
        <a:solidFill>
          <a:schemeClr val="accent6"/>
        </a:solidFill>
      </dgm:spPr>
      <dgm:t>
        <a:bodyPr/>
        <a:lstStyle/>
        <a:p>
          <a:r>
            <a:rPr lang="en-US" sz="2400" dirty="0" smtClean="0">
              <a:latin typeface="Times New Roman" panose="02020603050405020304" pitchFamily="18" charset="0"/>
              <a:cs typeface="Times New Roman" panose="02020603050405020304" pitchFamily="18" charset="0"/>
            </a:rPr>
            <a:t>To manage and control a process the OS must know:</a:t>
          </a:r>
          <a:endParaRPr lang="en-US" sz="2400" dirty="0">
            <a:latin typeface="Times New Roman" panose="02020603050405020304" pitchFamily="18" charset="0"/>
            <a:cs typeface="Times New Roman" panose="02020603050405020304" pitchFamily="18" charset="0"/>
          </a:endParaRPr>
        </a:p>
      </dgm:t>
    </dgm:pt>
    <dgm:pt modelId="{827372AA-4ACC-1042-8DEE-9246C4DD0873}" type="parTrans" cxnId="{EC8629B5-C266-0940-AE4C-B7520F5CF6A0}">
      <dgm:prSet/>
      <dgm:spPr/>
      <dgm:t>
        <a:bodyPr/>
        <a:lstStyle/>
        <a:p>
          <a:endParaRPr lang="en-US"/>
        </a:p>
      </dgm:t>
    </dgm:pt>
    <dgm:pt modelId="{C927A0E6-4DCE-DE4D-827E-6F4964624835}" type="sibTrans" cxnId="{EC8629B5-C266-0940-AE4C-B7520F5CF6A0}">
      <dgm:prSet/>
      <dgm:spPr/>
      <dgm:t>
        <a:bodyPr/>
        <a:lstStyle/>
        <a:p>
          <a:endParaRPr lang="en-US"/>
        </a:p>
      </dgm:t>
    </dgm:pt>
    <dgm:pt modelId="{871B42AC-8470-FF4E-BEC0-53B3579113D7}">
      <dgm:prSet custT="1"/>
      <dgm:spPr>
        <a:solidFill>
          <a:schemeClr val="accent2"/>
        </a:solidFill>
        <a:ln>
          <a:solidFill>
            <a:schemeClr val="accent1">
              <a:lumMod val="75000"/>
            </a:schemeClr>
          </a:solidFill>
        </a:ln>
      </dgm:spPr>
      <dgm:t>
        <a:bodyPr/>
        <a:lstStyle/>
        <a:p>
          <a:r>
            <a:rPr lang="en-US" sz="2500" dirty="0" smtClean="0">
              <a:latin typeface="Times New Roman" panose="02020603050405020304" pitchFamily="18" charset="0"/>
              <a:cs typeface="Times New Roman" panose="02020603050405020304" pitchFamily="18" charset="0"/>
            </a:rPr>
            <a:t>Where the process is located</a:t>
          </a:r>
        </a:p>
      </dgm:t>
    </dgm:pt>
    <dgm:pt modelId="{F897EE57-C814-2246-B2C4-FABFB79714A7}" type="parTrans" cxnId="{9D7C1A31-9DCF-FA4C-A300-7393923830E6}">
      <dgm:prSet/>
      <dgm:spPr/>
      <dgm:t>
        <a:bodyPr/>
        <a:lstStyle/>
        <a:p>
          <a:endParaRPr lang="en-US"/>
        </a:p>
      </dgm:t>
    </dgm:pt>
    <dgm:pt modelId="{C169AE27-A056-F248-8D2D-0DD9382CC185}" type="sibTrans" cxnId="{9D7C1A31-9DCF-FA4C-A300-7393923830E6}">
      <dgm:prSet/>
      <dgm:spPr/>
      <dgm:t>
        <a:bodyPr/>
        <a:lstStyle/>
        <a:p>
          <a:endParaRPr lang="en-US"/>
        </a:p>
      </dgm:t>
    </dgm:pt>
    <dgm:pt modelId="{1CD70AB2-3EDE-C94F-9DF9-922D6B5FC88B}">
      <dgm:prSet custT="1"/>
      <dgm:spPr>
        <a:solidFill>
          <a:schemeClr val="accent2"/>
        </a:solidFill>
        <a:ln>
          <a:solidFill>
            <a:schemeClr val="accent1">
              <a:lumMod val="75000"/>
            </a:schemeClr>
          </a:solidFill>
        </a:ln>
      </dgm:spPr>
      <dgm:t>
        <a:bodyPr/>
        <a:lstStyle/>
        <a:p>
          <a:r>
            <a:rPr lang="en-US" sz="2500" dirty="0" smtClean="0">
              <a:latin typeface="Times New Roman" panose="02020603050405020304" pitchFamily="18" charset="0"/>
              <a:cs typeface="Times New Roman" panose="02020603050405020304" pitchFamily="18" charset="0"/>
            </a:rPr>
            <a:t>The attributes of the process that are necessary for its management</a:t>
          </a:r>
        </a:p>
      </dgm:t>
    </dgm:pt>
    <dgm:pt modelId="{56FE4BE3-C832-D749-849A-E5B9E272A411}" type="parTrans" cxnId="{563CC5BA-3E56-5344-BBAC-360C7C442AD6}">
      <dgm:prSet/>
      <dgm:spPr/>
      <dgm:t>
        <a:bodyPr/>
        <a:lstStyle/>
        <a:p>
          <a:endParaRPr lang="en-US"/>
        </a:p>
      </dgm:t>
    </dgm:pt>
    <dgm:pt modelId="{2C72B771-19F4-A843-9100-AE396A5A5608}" type="sibTrans" cxnId="{563CC5BA-3E56-5344-BBAC-360C7C442AD6}">
      <dgm:prSet/>
      <dgm:spPr/>
      <dgm:t>
        <a:bodyPr/>
        <a:lstStyle/>
        <a:p>
          <a:endParaRPr lang="en-US"/>
        </a:p>
      </dgm:t>
    </dgm:pt>
    <dgm:pt modelId="{44FCB1B8-3A80-BD42-97D8-DDBC3F17992A}" type="pres">
      <dgm:prSet presAssocID="{C0BBE418-ADD4-D949-84CA-7AC3A75DC2A5}" presName="Name0" presStyleCnt="0">
        <dgm:presLayoutVars>
          <dgm:dir/>
          <dgm:animLvl val="lvl"/>
          <dgm:resizeHandles/>
        </dgm:presLayoutVars>
      </dgm:prSet>
      <dgm:spPr/>
      <dgm:t>
        <a:bodyPr/>
        <a:lstStyle/>
        <a:p>
          <a:endParaRPr lang="en-US"/>
        </a:p>
      </dgm:t>
    </dgm:pt>
    <dgm:pt modelId="{8BA68693-627A-904C-84FE-265B9ADA1F48}" type="pres">
      <dgm:prSet presAssocID="{66819343-F3D7-DF41-8F49-5D548F1D3CF5}" presName="linNode" presStyleCnt="0"/>
      <dgm:spPr/>
    </dgm:pt>
    <dgm:pt modelId="{124922B8-514C-784B-AB7F-197C6AA9DFC8}" type="pres">
      <dgm:prSet presAssocID="{66819343-F3D7-DF41-8F49-5D548F1D3CF5}" presName="parentShp" presStyleLbl="node1" presStyleIdx="0" presStyleCnt="1">
        <dgm:presLayoutVars>
          <dgm:bulletEnabled val="1"/>
        </dgm:presLayoutVars>
      </dgm:prSet>
      <dgm:spPr/>
      <dgm:t>
        <a:bodyPr/>
        <a:lstStyle/>
        <a:p>
          <a:endParaRPr lang="en-US"/>
        </a:p>
      </dgm:t>
    </dgm:pt>
    <dgm:pt modelId="{FC5F1453-A84B-C04C-A3D7-88BA22B5CF02}" type="pres">
      <dgm:prSet presAssocID="{66819343-F3D7-DF41-8F49-5D548F1D3CF5}" presName="childShp" presStyleLbl="bgAccFollowNode1" presStyleIdx="0" presStyleCnt="1">
        <dgm:presLayoutVars>
          <dgm:bulletEnabled val="1"/>
        </dgm:presLayoutVars>
      </dgm:prSet>
      <dgm:spPr/>
      <dgm:t>
        <a:bodyPr/>
        <a:lstStyle/>
        <a:p>
          <a:endParaRPr lang="en-US"/>
        </a:p>
      </dgm:t>
    </dgm:pt>
  </dgm:ptLst>
  <dgm:cxnLst>
    <dgm:cxn modelId="{26D225B4-B696-0E40-9D4E-B40C96219E4A}" type="presOf" srcId="{1CD70AB2-3EDE-C94F-9DF9-922D6B5FC88B}" destId="{FC5F1453-A84B-C04C-A3D7-88BA22B5CF02}" srcOrd="0" destOrd="1" presId="urn:microsoft.com/office/officeart/2005/8/layout/vList6"/>
    <dgm:cxn modelId="{EC8629B5-C266-0940-AE4C-B7520F5CF6A0}" srcId="{C0BBE418-ADD4-D949-84CA-7AC3A75DC2A5}" destId="{66819343-F3D7-DF41-8F49-5D548F1D3CF5}" srcOrd="0" destOrd="0" parTransId="{827372AA-4ACC-1042-8DEE-9246C4DD0873}" sibTransId="{C927A0E6-4DCE-DE4D-827E-6F4964624835}"/>
    <dgm:cxn modelId="{563CC5BA-3E56-5344-BBAC-360C7C442AD6}" srcId="{66819343-F3D7-DF41-8F49-5D548F1D3CF5}" destId="{1CD70AB2-3EDE-C94F-9DF9-922D6B5FC88B}" srcOrd="1" destOrd="0" parTransId="{56FE4BE3-C832-D749-849A-E5B9E272A411}" sibTransId="{2C72B771-19F4-A843-9100-AE396A5A5608}"/>
    <dgm:cxn modelId="{52275CBE-DBC6-D641-8504-E9381185D325}" type="presOf" srcId="{C0BBE418-ADD4-D949-84CA-7AC3A75DC2A5}" destId="{44FCB1B8-3A80-BD42-97D8-DDBC3F17992A}" srcOrd="0" destOrd="0" presId="urn:microsoft.com/office/officeart/2005/8/layout/vList6"/>
    <dgm:cxn modelId="{9D7C1A31-9DCF-FA4C-A300-7393923830E6}" srcId="{66819343-F3D7-DF41-8F49-5D548F1D3CF5}" destId="{871B42AC-8470-FF4E-BEC0-53B3579113D7}" srcOrd="0" destOrd="0" parTransId="{F897EE57-C814-2246-B2C4-FABFB79714A7}" sibTransId="{C169AE27-A056-F248-8D2D-0DD9382CC185}"/>
    <dgm:cxn modelId="{2A4FE2B6-33C9-794D-97A9-09746A8A2EDD}" type="presOf" srcId="{66819343-F3D7-DF41-8F49-5D548F1D3CF5}" destId="{124922B8-514C-784B-AB7F-197C6AA9DFC8}" srcOrd="0" destOrd="0" presId="urn:microsoft.com/office/officeart/2005/8/layout/vList6"/>
    <dgm:cxn modelId="{2CF55D96-B46E-034B-A553-1C2AC1F0E546}" type="presOf" srcId="{871B42AC-8470-FF4E-BEC0-53B3579113D7}" destId="{FC5F1453-A84B-C04C-A3D7-88BA22B5CF02}" srcOrd="0" destOrd="0" presId="urn:microsoft.com/office/officeart/2005/8/layout/vList6"/>
    <dgm:cxn modelId="{463C4629-5954-8143-99E7-93894E8CAFAF}" type="presParOf" srcId="{44FCB1B8-3A80-BD42-97D8-DDBC3F17992A}" destId="{8BA68693-627A-904C-84FE-265B9ADA1F48}" srcOrd="0" destOrd="0" presId="urn:microsoft.com/office/officeart/2005/8/layout/vList6"/>
    <dgm:cxn modelId="{FD76F2BF-D4F5-D046-9182-8589FA5B22B1}" type="presParOf" srcId="{8BA68693-627A-904C-84FE-265B9ADA1F48}" destId="{124922B8-514C-784B-AB7F-197C6AA9DFC8}" srcOrd="0" destOrd="0" presId="urn:microsoft.com/office/officeart/2005/8/layout/vList6"/>
    <dgm:cxn modelId="{C105813D-31FC-F64C-89E4-E8097B6EBB2B}" type="presParOf" srcId="{8BA68693-627A-904C-84FE-265B9ADA1F48}" destId="{FC5F1453-A84B-C04C-A3D7-88BA22B5CF02}"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5CC2E59-4DA7-E74F-9953-307B4CE48149}" type="doc">
      <dgm:prSet loTypeId="urn:microsoft.com/office/officeart/2005/8/layout/vList5" loCatId="list" qsTypeId="urn:microsoft.com/office/officeart/2005/8/quickstyle/simple4" qsCatId="simple" csTypeId="urn:microsoft.com/office/officeart/2005/8/colors/accent1_2" csCatId="accent1" phldr="1"/>
      <dgm:spPr/>
      <dgm:t>
        <a:bodyPr/>
        <a:lstStyle/>
        <a:p>
          <a:endParaRPr lang="en-US"/>
        </a:p>
      </dgm:t>
    </dgm:pt>
    <dgm:pt modelId="{0E6368D5-B059-024E-91DF-DD3FD8F3EF0D}">
      <dgm:prSet/>
      <dgm:spPr>
        <a:solidFill>
          <a:schemeClr val="accent1">
            <a:alpha val="90000"/>
          </a:schemeClr>
        </a:solidFill>
      </dgm:spPr>
      <dgm:t>
        <a:bodyPr/>
        <a:lstStyle/>
        <a:p>
          <a:pPr rtl="0"/>
          <a:r>
            <a:rPr lang="en-US" b="1" i="0" dirty="0" smtClean="0">
              <a:solidFill>
                <a:schemeClr val="bg1"/>
              </a:solidFill>
              <a:latin typeface="Times New Roman" panose="02020603050405020304" pitchFamily="18" charset="0"/>
              <a:cs typeface="Times New Roman" panose="02020603050405020304" pitchFamily="18" charset="0"/>
            </a:rPr>
            <a:t>Program</a:t>
          </a:r>
          <a:r>
            <a:rPr lang="en-US" b="1" i="0" dirty="0" smtClean="0">
              <a:solidFill>
                <a:schemeClr val="bg1"/>
              </a:solidFill>
            </a:rPr>
            <a:t> status word (PSW)</a:t>
          </a:r>
          <a:endParaRPr lang="en-US" b="1" i="0" dirty="0">
            <a:solidFill>
              <a:schemeClr val="bg1"/>
            </a:solidFill>
          </a:endParaRPr>
        </a:p>
      </dgm:t>
    </dgm:pt>
    <dgm:pt modelId="{408E0F17-1ACC-1841-8F3E-800664CB2DEC}" type="parTrans" cxnId="{29E1CBE4-BBC8-8B4B-9BA3-AB74CCFA8F19}">
      <dgm:prSet/>
      <dgm:spPr/>
      <dgm:t>
        <a:bodyPr/>
        <a:lstStyle/>
        <a:p>
          <a:endParaRPr lang="en-US"/>
        </a:p>
      </dgm:t>
    </dgm:pt>
    <dgm:pt modelId="{B1CE820A-D885-E247-82AF-6545FEA2BA75}" type="sibTrans" cxnId="{29E1CBE4-BBC8-8B4B-9BA3-AB74CCFA8F19}">
      <dgm:prSet/>
      <dgm:spPr/>
      <dgm:t>
        <a:bodyPr/>
        <a:lstStyle/>
        <a:p>
          <a:endParaRPr lang="en-US"/>
        </a:p>
      </dgm:t>
    </dgm:pt>
    <dgm:pt modelId="{584FF4AF-EC06-B34A-B20D-98E41B443601}">
      <dgm:prSet/>
      <dgm:spPr>
        <a:solidFill>
          <a:schemeClr val="bg1"/>
        </a:solidFill>
        <a:ln>
          <a:solidFill>
            <a:schemeClr val="accent2"/>
          </a:solidFill>
        </a:ln>
      </dgm:spPr>
      <dgm:t>
        <a:bodyPr/>
        <a:lstStyle/>
        <a:p>
          <a:r>
            <a:rPr lang="en-US" dirty="0" smtClean="0">
              <a:latin typeface="Times New Roman" panose="02020603050405020304" pitchFamily="18" charset="0"/>
              <a:cs typeface="Times New Roman" panose="02020603050405020304" pitchFamily="18" charset="0"/>
            </a:rPr>
            <a:t>Contains condition codes plus other status information</a:t>
          </a:r>
        </a:p>
      </dgm:t>
    </dgm:pt>
    <dgm:pt modelId="{40A8DCF4-4288-2C4A-8B6E-ACDF403FD1DC}" type="parTrans" cxnId="{4A323747-23F1-864D-BA7E-5145ED0F6E33}">
      <dgm:prSet/>
      <dgm:spPr/>
      <dgm:t>
        <a:bodyPr/>
        <a:lstStyle/>
        <a:p>
          <a:endParaRPr lang="en-US"/>
        </a:p>
      </dgm:t>
    </dgm:pt>
    <dgm:pt modelId="{0BC49143-D86F-0346-8FEF-2E8054AC5E1C}" type="sibTrans" cxnId="{4A323747-23F1-864D-BA7E-5145ED0F6E33}">
      <dgm:prSet/>
      <dgm:spPr/>
      <dgm:t>
        <a:bodyPr/>
        <a:lstStyle/>
        <a:p>
          <a:endParaRPr lang="en-US"/>
        </a:p>
      </dgm:t>
    </dgm:pt>
    <dgm:pt modelId="{8EE38AA4-188A-5745-8218-FC1C3E49E1C9}">
      <dgm:prSet/>
      <dgm:spPr>
        <a:solidFill>
          <a:schemeClr val="bg1"/>
        </a:solidFill>
        <a:ln>
          <a:solidFill>
            <a:schemeClr val="accent2"/>
          </a:solidFill>
        </a:ln>
      </dgm:spPr>
      <dgm:t>
        <a:bodyPr/>
        <a:lstStyle/>
        <a:p>
          <a:r>
            <a:rPr lang="en-US" dirty="0" smtClean="0">
              <a:latin typeface="Times New Roman" panose="02020603050405020304" pitchFamily="18" charset="0"/>
              <a:cs typeface="Times New Roman" panose="02020603050405020304" pitchFamily="18" charset="0"/>
            </a:rPr>
            <a:t>EFLAGS register is an example of a PSW used by any OS running on an x86 processor</a:t>
          </a:r>
        </a:p>
      </dgm:t>
    </dgm:pt>
    <dgm:pt modelId="{6787A359-E722-AE41-A329-F6AFA8CA13D8}" type="parTrans" cxnId="{FEE14523-BB8F-F343-A36F-4A8438D035CD}">
      <dgm:prSet/>
      <dgm:spPr/>
      <dgm:t>
        <a:bodyPr/>
        <a:lstStyle/>
        <a:p>
          <a:endParaRPr lang="en-US"/>
        </a:p>
      </dgm:t>
    </dgm:pt>
    <dgm:pt modelId="{2A6D4AC1-87FE-7B49-975E-4FDAB85F7C74}" type="sibTrans" cxnId="{FEE14523-BB8F-F343-A36F-4A8438D035CD}">
      <dgm:prSet/>
      <dgm:spPr/>
      <dgm:t>
        <a:bodyPr/>
        <a:lstStyle/>
        <a:p>
          <a:endParaRPr lang="en-US"/>
        </a:p>
      </dgm:t>
    </dgm:pt>
    <dgm:pt modelId="{47DAB3F8-149F-4545-B6B6-19BA8D4D2964}" type="pres">
      <dgm:prSet presAssocID="{25CC2E59-4DA7-E74F-9953-307B4CE48149}" presName="Name0" presStyleCnt="0">
        <dgm:presLayoutVars>
          <dgm:dir/>
          <dgm:animLvl val="lvl"/>
          <dgm:resizeHandles val="exact"/>
        </dgm:presLayoutVars>
      </dgm:prSet>
      <dgm:spPr/>
      <dgm:t>
        <a:bodyPr/>
        <a:lstStyle/>
        <a:p>
          <a:endParaRPr lang="en-US"/>
        </a:p>
      </dgm:t>
    </dgm:pt>
    <dgm:pt modelId="{533560A8-2585-0E46-809B-2EE6CB369D28}" type="pres">
      <dgm:prSet presAssocID="{0E6368D5-B059-024E-91DF-DD3FD8F3EF0D}" presName="linNode" presStyleCnt="0"/>
      <dgm:spPr/>
    </dgm:pt>
    <dgm:pt modelId="{69F1C722-FAD8-804A-8667-3D295CAE9EBB}" type="pres">
      <dgm:prSet presAssocID="{0E6368D5-B059-024E-91DF-DD3FD8F3EF0D}" presName="parentText" presStyleLbl="node1" presStyleIdx="0" presStyleCnt="1">
        <dgm:presLayoutVars>
          <dgm:chMax val="1"/>
          <dgm:bulletEnabled val="1"/>
        </dgm:presLayoutVars>
      </dgm:prSet>
      <dgm:spPr/>
      <dgm:t>
        <a:bodyPr/>
        <a:lstStyle/>
        <a:p>
          <a:endParaRPr lang="en-US"/>
        </a:p>
      </dgm:t>
    </dgm:pt>
    <dgm:pt modelId="{DE70A5E9-3A8A-7747-AFD3-153EC024C451}" type="pres">
      <dgm:prSet presAssocID="{0E6368D5-B059-024E-91DF-DD3FD8F3EF0D}" presName="descendantText" presStyleLbl="alignAccFollowNode1" presStyleIdx="0" presStyleCnt="1">
        <dgm:presLayoutVars>
          <dgm:bulletEnabled val="1"/>
        </dgm:presLayoutVars>
      </dgm:prSet>
      <dgm:spPr/>
      <dgm:t>
        <a:bodyPr/>
        <a:lstStyle/>
        <a:p>
          <a:endParaRPr lang="en-US"/>
        </a:p>
      </dgm:t>
    </dgm:pt>
  </dgm:ptLst>
  <dgm:cxnLst>
    <dgm:cxn modelId="{FEE14523-BB8F-F343-A36F-4A8438D035CD}" srcId="{0E6368D5-B059-024E-91DF-DD3FD8F3EF0D}" destId="{8EE38AA4-188A-5745-8218-FC1C3E49E1C9}" srcOrd="1" destOrd="0" parTransId="{6787A359-E722-AE41-A329-F6AFA8CA13D8}" sibTransId="{2A6D4AC1-87FE-7B49-975E-4FDAB85F7C74}"/>
    <dgm:cxn modelId="{AAB41742-FB9C-744C-82CB-10C060266578}" type="presOf" srcId="{584FF4AF-EC06-B34A-B20D-98E41B443601}" destId="{DE70A5E9-3A8A-7747-AFD3-153EC024C451}" srcOrd="0" destOrd="0" presId="urn:microsoft.com/office/officeart/2005/8/layout/vList5"/>
    <dgm:cxn modelId="{04F34B51-024A-7345-B5B6-E4B2FD9A1915}" type="presOf" srcId="{8EE38AA4-188A-5745-8218-FC1C3E49E1C9}" destId="{DE70A5E9-3A8A-7747-AFD3-153EC024C451}" srcOrd="0" destOrd="1" presId="urn:microsoft.com/office/officeart/2005/8/layout/vList5"/>
    <dgm:cxn modelId="{4A323747-23F1-864D-BA7E-5145ED0F6E33}" srcId="{0E6368D5-B059-024E-91DF-DD3FD8F3EF0D}" destId="{584FF4AF-EC06-B34A-B20D-98E41B443601}" srcOrd="0" destOrd="0" parTransId="{40A8DCF4-4288-2C4A-8B6E-ACDF403FD1DC}" sibTransId="{0BC49143-D86F-0346-8FEF-2E8054AC5E1C}"/>
    <dgm:cxn modelId="{29E1CBE4-BBC8-8B4B-9BA3-AB74CCFA8F19}" srcId="{25CC2E59-4DA7-E74F-9953-307B4CE48149}" destId="{0E6368D5-B059-024E-91DF-DD3FD8F3EF0D}" srcOrd="0" destOrd="0" parTransId="{408E0F17-1ACC-1841-8F3E-800664CB2DEC}" sibTransId="{B1CE820A-D885-E247-82AF-6545FEA2BA75}"/>
    <dgm:cxn modelId="{29AB4CF9-49A6-0C46-A7EC-FEF4D0BA28A2}" type="presOf" srcId="{25CC2E59-4DA7-E74F-9953-307B4CE48149}" destId="{47DAB3F8-149F-4545-B6B6-19BA8D4D2964}" srcOrd="0" destOrd="0" presId="urn:microsoft.com/office/officeart/2005/8/layout/vList5"/>
    <dgm:cxn modelId="{C9D011EE-738F-204C-97B0-5612C0983F68}" type="presOf" srcId="{0E6368D5-B059-024E-91DF-DD3FD8F3EF0D}" destId="{69F1C722-FAD8-804A-8667-3D295CAE9EBB}" srcOrd="0" destOrd="0" presId="urn:microsoft.com/office/officeart/2005/8/layout/vList5"/>
    <dgm:cxn modelId="{2E31F9A0-494F-CB42-A572-24781A3C417C}" type="presParOf" srcId="{47DAB3F8-149F-4545-B6B6-19BA8D4D2964}" destId="{533560A8-2585-0E46-809B-2EE6CB369D28}" srcOrd="0" destOrd="0" presId="urn:microsoft.com/office/officeart/2005/8/layout/vList5"/>
    <dgm:cxn modelId="{B5EF0C3B-4196-9345-9B98-F06F52122789}" type="presParOf" srcId="{533560A8-2585-0E46-809B-2EE6CB369D28}" destId="{69F1C722-FAD8-804A-8667-3D295CAE9EBB}" srcOrd="0" destOrd="0" presId="urn:microsoft.com/office/officeart/2005/8/layout/vList5"/>
    <dgm:cxn modelId="{FE7F1D22-68C0-E747-9B59-5F792115E707}" type="presParOf" srcId="{533560A8-2585-0E46-809B-2EE6CB369D28}" destId="{DE70A5E9-3A8A-7747-AFD3-153EC024C45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3A72B3D4-CB3C-1845-8D1C-5411446726EB}" type="doc">
      <dgm:prSet loTypeId="urn:microsoft.com/office/officeart/2005/8/layout/vList5" loCatId="list" qsTypeId="urn:microsoft.com/office/officeart/2005/8/quickstyle/simple4" qsCatId="simple" csTypeId="urn:microsoft.com/office/officeart/2005/8/colors/accent1_2" csCatId="accent1" phldr="1"/>
      <dgm:spPr/>
      <dgm:t>
        <a:bodyPr/>
        <a:lstStyle/>
        <a:p>
          <a:endParaRPr lang="en-US"/>
        </a:p>
      </dgm:t>
    </dgm:pt>
    <dgm:pt modelId="{02FD26FC-8EFC-2345-85D2-7F02A2BB8E9E}">
      <dgm:prSet phldrT="[Text]"/>
      <dgm:spPr>
        <a:solidFill>
          <a:schemeClr val="accent6"/>
        </a:solidFill>
      </dgm:spPr>
      <dgm:t>
        <a:bodyPr/>
        <a:lstStyle/>
        <a:p>
          <a:r>
            <a:rPr lang="en-NZ" dirty="0" smtClean="0">
              <a:latin typeface="Times New Roman" panose="02020603050405020304" pitchFamily="18" charset="0"/>
              <a:cs typeface="Times New Roman" panose="02020603050405020304" pitchFamily="18" charset="0"/>
            </a:rPr>
            <a:t>Consists of the contents of processor registers </a:t>
          </a:r>
          <a:endParaRPr lang="en-US" dirty="0">
            <a:latin typeface="Times New Roman" panose="02020603050405020304" pitchFamily="18" charset="0"/>
            <a:cs typeface="Times New Roman" panose="02020603050405020304" pitchFamily="18" charset="0"/>
          </a:endParaRPr>
        </a:p>
      </dgm:t>
    </dgm:pt>
    <dgm:pt modelId="{7F3795F6-2CE2-FC44-9C0A-320DDEDED4B2}" type="parTrans" cxnId="{459CAD6B-959A-6C46-A9EE-50FC78A327E2}">
      <dgm:prSet/>
      <dgm:spPr/>
      <dgm:t>
        <a:bodyPr/>
        <a:lstStyle/>
        <a:p>
          <a:endParaRPr lang="en-US"/>
        </a:p>
      </dgm:t>
    </dgm:pt>
    <dgm:pt modelId="{C081CC81-830F-2541-8FD8-11FA7AC7D488}" type="sibTrans" cxnId="{459CAD6B-959A-6C46-A9EE-50FC78A327E2}">
      <dgm:prSet/>
      <dgm:spPr/>
      <dgm:t>
        <a:bodyPr/>
        <a:lstStyle/>
        <a:p>
          <a:endParaRPr lang="en-US"/>
        </a:p>
      </dgm:t>
    </dgm:pt>
    <dgm:pt modelId="{38BECD78-1D96-A749-A941-F937761EF154}">
      <dgm:prSet/>
      <dgm:spPr>
        <a:solidFill>
          <a:schemeClr val="bg1"/>
        </a:solidFill>
        <a:ln>
          <a:solidFill>
            <a:schemeClr val="accent1"/>
          </a:solidFill>
        </a:ln>
      </dgm:spPr>
      <dgm:t>
        <a:bodyPr/>
        <a:lstStyle/>
        <a:p>
          <a:r>
            <a:rPr lang="en-US" dirty="0" smtClean="0">
              <a:latin typeface="Times New Roman" panose="02020603050405020304" pitchFamily="18" charset="0"/>
              <a:cs typeface="Times New Roman" panose="02020603050405020304" pitchFamily="18" charset="0"/>
            </a:rPr>
            <a:t>User-visible registers</a:t>
          </a:r>
        </a:p>
      </dgm:t>
    </dgm:pt>
    <dgm:pt modelId="{1039D069-70AC-D540-A155-987BFE1E5273}" type="parTrans" cxnId="{ED023474-F77D-2B4B-BE06-382DA812B303}">
      <dgm:prSet/>
      <dgm:spPr/>
      <dgm:t>
        <a:bodyPr/>
        <a:lstStyle/>
        <a:p>
          <a:endParaRPr lang="en-US"/>
        </a:p>
      </dgm:t>
    </dgm:pt>
    <dgm:pt modelId="{CF67D3C7-5D35-9445-A8A2-C5199D26823E}" type="sibTrans" cxnId="{ED023474-F77D-2B4B-BE06-382DA812B303}">
      <dgm:prSet/>
      <dgm:spPr/>
      <dgm:t>
        <a:bodyPr/>
        <a:lstStyle/>
        <a:p>
          <a:endParaRPr lang="en-US"/>
        </a:p>
      </dgm:t>
    </dgm:pt>
    <dgm:pt modelId="{DC03DB23-0EEC-8C45-A752-F6B2433060FB}">
      <dgm:prSet/>
      <dgm:spPr>
        <a:solidFill>
          <a:schemeClr val="bg1"/>
        </a:solidFill>
        <a:ln>
          <a:solidFill>
            <a:schemeClr val="accent1"/>
          </a:solidFill>
        </a:ln>
      </dgm:spPr>
      <dgm:t>
        <a:bodyPr/>
        <a:lstStyle/>
        <a:p>
          <a:r>
            <a:rPr lang="en-US" dirty="0" smtClean="0">
              <a:latin typeface="Times New Roman" panose="02020603050405020304" pitchFamily="18" charset="0"/>
              <a:cs typeface="Times New Roman" panose="02020603050405020304" pitchFamily="18" charset="0"/>
            </a:rPr>
            <a:t>Control and status registers</a:t>
          </a:r>
        </a:p>
      </dgm:t>
    </dgm:pt>
    <dgm:pt modelId="{829A22DC-99D2-C14F-BDBB-4171D695F1EC}" type="parTrans" cxnId="{5DA54D59-A7CF-1E4C-BD36-ED0328218B43}">
      <dgm:prSet/>
      <dgm:spPr/>
      <dgm:t>
        <a:bodyPr/>
        <a:lstStyle/>
        <a:p>
          <a:endParaRPr lang="en-US"/>
        </a:p>
      </dgm:t>
    </dgm:pt>
    <dgm:pt modelId="{93F7DA8A-5C2F-AC41-9E21-46A586BFCC5A}" type="sibTrans" cxnId="{5DA54D59-A7CF-1E4C-BD36-ED0328218B43}">
      <dgm:prSet/>
      <dgm:spPr/>
      <dgm:t>
        <a:bodyPr/>
        <a:lstStyle/>
        <a:p>
          <a:endParaRPr lang="en-US"/>
        </a:p>
      </dgm:t>
    </dgm:pt>
    <dgm:pt modelId="{E0D11923-14A0-7A49-AA75-FC4A1652AAD0}">
      <dgm:prSet/>
      <dgm:spPr>
        <a:solidFill>
          <a:schemeClr val="bg1"/>
        </a:solidFill>
        <a:ln>
          <a:solidFill>
            <a:schemeClr val="accent1"/>
          </a:solidFill>
        </a:ln>
      </dgm:spPr>
      <dgm:t>
        <a:bodyPr/>
        <a:lstStyle/>
        <a:p>
          <a:r>
            <a:rPr lang="en-US" dirty="0" smtClean="0">
              <a:latin typeface="Times New Roman" panose="02020603050405020304" pitchFamily="18" charset="0"/>
              <a:cs typeface="Times New Roman" panose="02020603050405020304" pitchFamily="18" charset="0"/>
            </a:rPr>
            <a:t>Stack pointers</a:t>
          </a:r>
        </a:p>
      </dgm:t>
    </dgm:pt>
    <dgm:pt modelId="{219832B6-C78B-3546-87F0-8A62C04B2916}" type="parTrans" cxnId="{FD64DB40-4CC7-2449-B8C8-5D2C06D4988D}">
      <dgm:prSet/>
      <dgm:spPr/>
      <dgm:t>
        <a:bodyPr/>
        <a:lstStyle/>
        <a:p>
          <a:endParaRPr lang="en-US"/>
        </a:p>
      </dgm:t>
    </dgm:pt>
    <dgm:pt modelId="{1A8C65E5-25C5-F24E-8E47-4A77BC4DD79D}" type="sibTrans" cxnId="{FD64DB40-4CC7-2449-B8C8-5D2C06D4988D}">
      <dgm:prSet/>
      <dgm:spPr/>
      <dgm:t>
        <a:bodyPr/>
        <a:lstStyle/>
        <a:p>
          <a:endParaRPr lang="en-US"/>
        </a:p>
      </dgm:t>
    </dgm:pt>
    <dgm:pt modelId="{A1CC2E96-AD6F-8F4D-B597-E36F40D3C708}" type="pres">
      <dgm:prSet presAssocID="{3A72B3D4-CB3C-1845-8D1C-5411446726EB}" presName="Name0" presStyleCnt="0">
        <dgm:presLayoutVars>
          <dgm:dir/>
          <dgm:animLvl val="lvl"/>
          <dgm:resizeHandles val="exact"/>
        </dgm:presLayoutVars>
      </dgm:prSet>
      <dgm:spPr/>
      <dgm:t>
        <a:bodyPr/>
        <a:lstStyle/>
        <a:p>
          <a:endParaRPr lang="en-US"/>
        </a:p>
      </dgm:t>
    </dgm:pt>
    <dgm:pt modelId="{8FF5BF5A-7344-FB47-8772-DDF13642B342}" type="pres">
      <dgm:prSet presAssocID="{02FD26FC-8EFC-2345-85D2-7F02A2BB8E9E}" presName="linNode" presStyleCnt="0"/>
      <dgm:spPr/>
    </dgm:pt>
    <dgm:pt modelId="{B5B16719-90E3-EA42-8665-4817FE208C9E}" type="pres">
      <dgm:prSet presAssocID="{02FD26FC-8EFC-2345-85D2-7F02A2BB8E9E}" presName="parentText" presStyleLbl="node1" presStyleIdx="0" presStyleCnt="1" custLinFactNeighborY="3072">
        <dgm:presLayoutVars>
          <dgm:chMax val="1"/>
          <dgm:bulletEnabled val="1"/>
        </dgm:presLayoutVars>
      </dgm:prSet>
      <dgm:spPr/>
      <dgm:t>
        <a:bodyPr/>
        <a:lstStyle/>
        <a:p>
          <a:endParaRPr lang="en-US"/>
        </a:p>
      </dgm:t>
    </dgm:pt>
    <dgm:pt modelId="{8446DE25-FB72-FE49-B24C-17CD28F7E514}" type="pres">
      <dgm:prSet presAssocID="{02FD26FC-8EFC-2345-85D2-7F02A2BB8E9E}" presName="descendantText" presStyleLbl="alignAccFollowNode1" presStyleIdx="0" presStyleCnt="1">
        <dgm:presLayoutVars>
          <dgm:bulletEnabled val="1"/>
        </dgm:presLayoutVars>
      </dgm:prSet>
      <dgm:spPr/>
      <dgm:t>
        <a:bodyPr/>
        <a:lstStyle/>
        <a:p>
          <a:endParaRPr lang="en-US"/>
        </a:p>
      </dgm:t>
    </dgm:pt>
  </dgm:ptLst>
  <dgm:cxnLst>
    <dgm:cxn modelId="{C0406C3C-EC13-8A44-AF8F-630B9D4D3523}" type="presOf" srcId="{02FD26FC-8EFC-2345-85D2-7F02A2BB8E9E}" destId="{B5B16719-90E3-EA42-8665-4817FE208C9E}" srcOrd="0" destOrd="0" presId="urn:microsoft.com/office/officeart/2005/8/layout/vList5"/>
    <dgm:cxn modelId="{FD64DB40-4CC7-2449-B8C8-5D2C06D4988D}" srcId="{02FD26FC-8EFC-2345-85D2-7F02A2BB8E9E}" destId="{E0D11923-14A0-7A49-AA75-FC4A1652AAD0}" srcOrd="2" destOrd="0" parTransId="{219832B6-C78B-3546-87F0-8A62C04B2916}" sibTransId="{1A8C65E5-25C5-F24E-8E47-4A77BC4DD79D}"/>
    <dgm:cxn modelId="{5DB11A02-8700-4147-AE53-ECB8C763774C}" type="presOf" srcId="{38BECD78-1D96-A749-A941-F937761EF154}" destId="{8446DE25-FB72-FE49-B24C-17CD28F7E514}" srcOrd="0" destOrd="0" presId="urn:microsoft.com/office/officeart/2005/8/layout/vList5"/>
    <dgm:cxn modelId="{5DA54D59-A7CF-1E4C-BD36-ED0328218B43}" srcId="{02FD26FC-8EFC-2345-85D2-7F02A2BB8E9E}" destId="{DC03DB23-0EEC-8C45-A752-F6B2433060FB}" srcOrd="1" destOrd="0" parTransId="{829A22DC-99D2-C14F-BDBB-4171D695F1EC}" sibTransId="{93F7DA8A-5C2F-AC41-9E21-46A586BFCC5A}"/>
    <dgm:cxn modelId="{0B2969F5-D02D-4A43-91A6-D8FC17120A31}" type="presOf" srcId="{DC03DB23-0EEC-8C45-A752-F6B2433060FB}" destId="{8446DE25-FB72-FE49-B24C-17CD28F7E514}" srcOrd="0" destOrd="1" presId="urn:microsoft.com/office/officeart/2005/8/layout/vList5"/>
    <dgm:cxn modelId="{9C6C2DD5-0583-3642-A4B8-8B3062025776}" type="presOf" srcId="{E0D11923-14A0-7A49-AA75-FC4A1652AAD0}" destId="{8446DE25-FB72-FE49-B24C-17CD28F7E514}" srcOrd="0" destOrd="2" presId="urn:microsoft.com/office/officeart/2005/8/layout/vList5"/>
    <dgm:cxn modelId="{3DC2A08B-729D-AA4B-B2E9-3F87CE22F2BC}" type="presOf" srcId="{3A72B3D4-CB3C-1845-8D1C-5411446726EB}" destId="{A1CC2E96-AD6F-8F4D-B597-E36F40D3C708}" srcOrd="0" destOrd="0" presId="urn:microsoft.com/office/officeart/2005/8/layout/vList5"/>
    <dgm:cxn modelId="{459CAD6B-959A-6C46-A9EE-50FC78A327E2}" srcId="{3A72B3D4-CB3C-1845-8D1C-5411446726EB}" destId="{02FD26FC-8EFC-2345-85D2-7F02A2BB8E9E}" srcOrd="0" destOrd="0" parTransId="{7F3795F6-2CE2-FC44-9C0A-320DDEDED4B2}" sibTransId="{C081CC81-830F-2541-8FD8-11FA7AC7D488}"/>
    <dgm:cxn modelId="{ED023474-F77D-2B4B-BE06-382DA812B303}" srcId="{02FD26FC-8EFC-2345-85D2-7F02A2BB8E9E}" destId="{38BECD78-1D96-A749-A941-F937761EF154}" srcOrd="0" destOrd="0" parTransId="{1039D069-70AC-D540-A155-987BFE1E5273}" sibTransId="{CF67D3C7-5D35-9445-A8A2-C5199D26823E}"/>
    <dgm:cxn modelId="{B700B78B-843B-0A47-B568-4389D60A6FBF}" type="presParOf" srcId="{A1CC2E96-AD6F-8F4D-B597-E36F40D3C708}" destId="{8FF5BF5A-7344-FB47-8772-DDF13642B342}" srcOrd="0" destOrd="0" presId="urn:microsoft.com/office/officeart/2005/8/layout/vList5"/>
    <dgm:cxn modelId="{DFE6320F-344C-BD41-BAF3-E126943C9074}" type="presParOf" srcId="{8FF5BF5A-7344-FB47-8772-DDF13642B342}" destId="{B5B16719-90E3-EA42-8665-4817FE208C9E}" srcOrd="0" destOrd="0" presId="urn:microsoft.com/office/officeart/2005/8/layout/vList5"/>
    <dgm:cxn modelId="{6EBE4095-1891-0F46-94A4-6E995A231B72}" type="presParOf" srcId="{8FF5BF5A-7344-FB47-8772-DDF13642B342}" destId="{8446DE25-FB72-FE49-B24C-17CD28F7E514}" srcOrd="1" destOrd="0" presId="urn:microsoft.com/office/officeart/2005/8/layout/vList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55B3221-A1AA-EE4A-9287-51CB00EF629B}" type="doc">
      <dgm:prSet loTypeId="urn:microsoft.com/office/officeart/2005/8/layout/lProcess1" loCatId="process" qsTypeId="urn:microsoft.com/office/officeart/2005/8/quickstyle/simple4" qsCatId="simple" csTypeId="urn:microsoft.com/office/officeart/2005/8/colors/accent1_2" csCatId="accent1" phldr="1"/>
      <dgm:spPr/>
      <dgm:t>
        <a:bodyPr/>
        <a:lstStyle/>
        <a:p>
          <a:endParaRPr lang="en-US"/>
        </a:p>
      </dgm:t>
    </dgm:pt>
    <dgm:pt modelId="{C95C6D39-A917-7C44-8CDF-AD78D7D13A9E}">
      <dgm:prSet/>
      <dgm:spPr>
        <a:solidFill>
          <a:schemeClr val="accent6"/>
        </a:solidFill>
      </dgm:spPr>
      <dgm:t>
        <a:bodyPr/>
        <a:lstStyle/>
        <a:p>
          <a:pPr rtl="0"/>
          <a:r>
            <a:rPr lang="en-US" dirty="0" smtClean="0">
              <a:latin typeface="Times New Roman" panose="02020603050405020304" pitchFamily="18" charset="0"/>
              <a:cs typeface="Times New Roman" panose="02020603050405020304" pitchFamily="18" charset="0"/>
            </a:rPr>
            <a:t>If no interrupts are pending the processor:</a:t>
          </a:r>
          <a:endParaRPr lang="en-US" dirty="0">
            <a:latin typeface="Times New Roman" panose="02020603050405020304" pitchFamily="18" charset="0"/>
            <a:cs typeface="Times New Roman" panose="02020603050405020304" pitchFamily="18" charset="0"/>
          </a:endParaRPr>
        </a:p>
      </dgm:t>
    </dgm:pt>
    <dgm:pt modelId="{0ED547F4-4078-A740-8798-719C7616667E}" type="parTrans" cxnId="{6D8447D9-98FA-4043-AF6D-71A67C15970E}">
      <dgm:prSet/>
      <dgm:spPr/>
      <dgm:t>
        <a:bodyPr/>
        <a:lstStyle/>
        <a:p>
          <a:endParaRPr lang="en-US"/>
        </a:p>
      </dgm:t>
    </dgm:pt>
    <dgm:pt modelId="{54902DE5-EA1F-9143-8EB2-D11FC402CDE5}" type="sibTrans" cxnId="{6D8447D9-98FA-4043-AF6D-71A67C15970E}">
      <dgm:prSet/>
      <dgm:spPr/>
      <dgm:t>
        <a:bodyPr/>
        <a:lstStyle/>
        <a:p>
          <a:endParaRPr lang="en-US"/>
        </a:p>
      </dgm:t>
    </dgm:pt>
    <dgm:pt modelId="{679BC3F0-BCA5-BB48-9ABC-54DB1CB51F90}">
      <dgm:prSet/>
      <dgm:spPr>
        <a:solidFill>
          <a:schemeClr val="accent2"/>
        </a:solidFill>
        <a:ln>
          <a:solidFill>
            <a:schemeClr val="bg2">
              <a:lumMod val="25000"/>
            </a:schemeClr>
          </a:solidFill>
        </a:ln>
      </dgm:spPr>
      <dgm:t>
        <a:bodyPr/>
        <a:lstStyle/>
        <a:p>
          <a:pPr rtl="0"/>
          <a:r>
            <a:rPr lang="en-US" b="1" dirty="0" smtClean="0">
              <a:latin typeface="Times New Roman" panose="02020603050405020304" pitchFamily="18" charset="0"/>
              <a:cs typeface="Times New Roman" panose="02020603050405020304" pitchFamily="18" charset="0"/>
            </a:rPr>
            <a:t>Proceeds to the fetch stage and fetches the next instruction of the current program in the current process</a:t>
          </a:r>
          <a:endParaRPr lang="en-US" b="1" dirty="0">
            <a:latin typeface="Times New Roman" panose="02020603050405020304" pitchFamily="18" charset="0"/>
            <a:cs typeface="Times New Roman" panose="02020603050405020304" pitchFamily="18" charset="0"/>
          </a:endParaRPr>
        </a:p>
      </dgm:t>
    </dgm:pt>
    <dgm:pt modelId="{BBA68DBE-B48F-4444-97BF-738D21DDA803}" type="parTrans" cxnId="{E71753C8-EA00-1B49-8C69-2965C7C48A77}">
      <dgm:prSet/>
      <dgm:spPr>
        <a:solidFill>
          <a:schemeClr val="accent6"/>
        </a:solidFill>
      </dgm:spPr>
      <dgm:t>
        <a:bodyPr/>
        <a:lstStyle/>
        <a:p>
          <a:endParaRPr lang="en-US"/>
        </a:p>
      </dgm:t>
    </dgm:pt>
    <dgm:pt modelId="{F4A814A5-248E-634D-863B-30CBBB67470E}" type="sibTrans" cxnId="{E71753C8-EA00-1B49-8C69-2965C7C48A77}">
      <dgm:prSet/>
      <dgm:spPr/>
      <dgm:t>
        <a:bodyPr/>
        <a:lstStyle/>
        <a:p>
          <a:endParaRPr lang="en-US"/>
        </a:p>
      </dgm:t>
    </dgm:pt>
    <dgm:pt modelId="{F7D7F520-7A7F-0D4C-874A-0C1B1FE2FAA3}">
      <dgm:prSet/>
      <dgm:spPr>
        <a:solidFill>
          <a:schemeClr val="accent6"/>
        </a:solidFill>
      </dgm:spPr>
      <dgm:t>
        <a:bodyPr/>
        <a:lstStyle/>
        <a:p>
          <a:pPr rtl="0"/>
          <a:r>
            <a:rPr lang="en-US" dirty="0" smtClean="0">
              <a:latin typeface="Times New Roman" panose="02020603050405020304" pitchFamily="18" charset="0"/>
              <a:cs typeface="Times New Roman" panose="02020603050405020304" pitchFamily="18" charset="0"/>
            </a:rPr>
            <a:t>If an interrupt is pending the processor:</a:t>
          </a:r>
          <a:endParaRPr lang="en-US" dirty="0">
            <a:latin typeface="Times New Roman" panose="02020603050405020304" pitchFamily="18" charset="0"/>
            <a:cs typeface="Times New Roman" panose="02020603050405020304" pitchFamily="18" charset="0"/>
          </a:endParaRPr>
        </a:p>
      </dgm:t>
    </dgm:pt>
    <dgm:pt modelId="{21D286F1-0176-A64B-AB45-1B7596619535}" type="parTrans" cxnId="{77244754-6C12-1848-AE3B-5053201E3AB5}">
      <dgm:prSet/>
      <dgm:spPr/>
      <dgm:t>
        <a:bodyPr/>
        <a:lstStyle/>
        <a:p>
          <a:endParaRPr lang="en-US"/>
        </a:p>
      </dgm:t>
    </dgm:pt>
    <dgm:pt modelId="{5412560A-7FF0-9F4D-B311-2D980E880CBA}" type="sibTrans" cxnId="{77244754-6C12-1848-AE3B-5053201E3AB5}">
      <dgm:prSet/>
      <dgm:spPr/>
      <dgm:t>
        <a:bodyPr/>
        <a:lstStyle/>
        <a:p>
          <a:endParaRPr lang="en-US"/>
        </a:p>
      </dgm:t>
    </dgm:pt>
    <dgm:pt modelId="{C3B7D2A7-0B5A-2740-BF25-89D1F94497AC}">
      <dgm:prSet/>
      <dgm:spPr>
        <a:solidFill>
          <a:schemeClr val="accent2"/>
        </a:solidFill>
        <a:ln>
          <a:solidFill>
            <a:schemeClr val="bg2">
              <a:lumMod val="25000"/>
            </a:schemeClr>
          </a:solidFill>
        </a:ln>
      </dgm:spPr>
      <dgm:t>
        <a:bodyPr/>
        <a:lstStyle/>
        <a:p>
          <a:pPr rtl="0"/>
          <a:r>
            <a:rPr lang="en-US" b="1" dirty="0" smtClean="0">
              <a:latin typeface="Times New Roman" panose="02020603050405020304" pitchFamily="18" charset="0"/>
              <a:cs typeface="Times New Roman" panose="02020603050405020304" pitchFamily="18" charset="0"/>
            </a:rPr>
            <a:t>Sets the program counter to the starting address of an interrupt handler program</a:t>
          </a:r>
          <a:endParaRPr lang="en-US" b="1" dirty="0">
            <a:latin typeface="Times New Roman" panose="02020603050405020304" pitchFamily="18" charset="0"/>
            <a:cs typeface="Times New Roman" panose="02020603050405020304" pitchFamily="18" charset="0"/>
          </a:endParaRPr>
        </a:p>
      </dgm:t>
    </dgm:pt>
    <dgm:pt modelId="{3C9583AA-D3EE-774A-8EAA-7500994291C4}" type="parTrans" cxnId="{D4B8EAFA-C2F1-334F-9D26-8CF4736C2269}">
      <dgm:prSet/>
      <dgm:spPr>
        <a:solidFill>
          <a:schemeClr val="accent6"/>
        </a:solidFill>
      </dgm:spPr>
      <dgm:t>
        <a:bodyPr/>
        <a:lstStyle/>
        <a:p>
          <a:endParaRPr lang="en-US"/>
        </a:p>
      </dgm:t>
    </dgm:pt>
    <dgm:pt modelId="{19950FF9-8470-7747-845F-E9A0881FC9DE}" type="sibTrans" cxnId="{D4B8EAFA-C2F1-334F-9D26-8CF4736C2269}">
      <dgm:prSet/>
      <dgm:spPr>
        <a:solidFill>
          <a:schemeClr val="accent6"/>
        </a:solidFill>
      </dgm:spPr>
      <dgm:t>
        <a:bodyPr/>
        <a:lstStyle/>
        <a:p>
          <a:endParaRPr lang="en-US"/>
        </a:p>
      </dgm:t>
    </dgm:pt>
    <dgm:pt modelId="{B722BA2D-FE3B-4C4B-BDFA-C18A398FA12E}">
      <dgm:prSet/>
      <dgm:spPr>
        <a:solidFill>
          <a:schemeClr val="accent2"/>
        </a:solidFill>
        <a:ln>
          <a:solidFill>
            <a:schemeClr val="bg2">
              <a:lumMod val="25000"/>
            </a:schemeClr>
          </a:solidFill>
        </a:ln>
      </dgm:spPr>
      <dgm:t>
        <a:bodyPr/>
        <a:lstStyle/>
        <a:p>
          <a:pPr rtl="0"/>
          <a:r>
            <a:rPr lang="en-US" b="1" dirty="0" smtClean="0">
              <a:latin typeface="Times New Roman" panose="02020603050405020304" pitchFamily="18" charset="0"/>
              <a:cs typeface="Times New Roman" panose="02020603050405020304" pitchFamily="18" charset="0"/>
            </a:rPr>
            <a:t>Switches from user mode to kernel mode so that the interrupt processing code may include privileged instructions</a:t>
          </a:r>
          <a:endParaRPr lang="en-US" b="1" dirty="0">
            <a:latin typeface="Times New Roman" panose="02020603050405020304" pitchFamily="18" charset="0"/>
            <a:cs typeface="Times New Roman" panose="02020603050405020304" pitchFamily="18" charset="0"/>
          </a:endParaRPr>
        </a:p>
      </dgm:t>
    </dgm:pt>
    <dgm:pt modelId="{E78C2D2E-AC5A-3641-A75F-FE913CF677BA}" type="parTrans" cxnId="{FDD76A37-5C5E-7B45-99CD-DA6A51FF1BCC}">
      <dgm:prSet/>
      <dgm:spPr/>
      <dgm:t>
        <a:bodyPr/>
        <a:lstStyle/>
        <a:p>
          <a:endParaRPr lang="en-US"/>
        </a:p>
      </dgm:t>
    </dgm:pt>
    <dgm:pt modelId="{4840F145-E8BB-FE45-95D0-9E0FF4BC1083}" type="sibTrans" cxnId="{FDD76A37-5C5E-7B45-99CD-DA6A51FF1BCC}">
      <dgm:prSet/>
      <dgm:spPr/>
      <dgm:t>
        <a:bodyPr/>
        <a:lstStyle/>
        <a:p>
          <a:endParaRPr lang="en-US"/>
        </a:p>
      </dgm:t>
    </dgm:pt>
    <dgm:pt modelId="{08FB8707-5968-EB41-8DA8-E1DF65C7E8F2}" type="pres">
      <dgm:prSet presAssocID="{555B3221-A1AA-EE4A-9287-51CB00EF629B}" presName="Name0" presStyleCnt="0">
        <dgm:presLayoutVars>
          <dgm:dir/>
          <dgm:animLvl val="lvl"/>
          <dgm:resizeHandles val="exact"/>
        </dgm:presLayoutVars>
      </dgm:prSet>
      <dgm:spPr/>
      <dgm:t>
        <a:bodyPr/>
        <a:lstStyle/>
        <a:p>
          <a:endParaRPr lang="en-US"/>
        </a:p>
      </dgm:t>
    </dgm:pt>
    <dgm:pt modelId="{2532FA87-D769-1D42-AB78-CE1DD73AD7AB}" type="pres">
      <dgm:prSet presAssocID="{C95C6D39-A917-7C44-8CDF-AD78D7D13A9E}" presName="vertFlow" presStyleCnt="0"/>
      <dgm:spPr/>
    </dgm:pt>
    <dgm:pt modelId="{F9F8FE6C-2B05-C445-8F1C-C2D56EC0B341}" type="pres">
      <dgm:prSet presAssocID="{C95C6D39-A917-7C44-8CDF-AD78D7D13A9E}" presName="header" presStyleLbl="node1" presStyleIdx="0" presStyleCnt="2"/>
      <dgm:spPr/>
      <dgm:t>
        <a:bodyPr/>
        <a:lstStyle/>
        <a:p>
          <a:endParaRPr lang="en-US"/>
        </a:p>
      </dgm:t>
    </dgm:pt>
    <dgm:pt modelId="{944F2D45-0854-FF4F-9A45-0B5FBB9415E6}" type="pres">
      <dgm:prSet presAssocID="{BBA68DBE-B48F-4444-97BF-738D21DDA803}" presName="parTrans" presStyleLbl="sibTrans2D1" presStyleIdx="0" presStyleCnt="3"/>
      <dgm:spPr/>
      <dgm:t>
        <a:bodyPr/>
        <a:lstStyle/>
        <a:p>
          <a:endParaRPr lang="en-US"/>
        </a:p>
      </dgm:t>
    </dgm:pt>
    <dgm:pt modelId="{878E7D38-9573-7A46-8835-570D9ED3C168}" type="pres">
      <dgm:prSet presAssocID="{679BC3F0-BCA5-BB48-9ABC-54DB1CB51F90}" presName="child" presStyleLbl="alignAccFollowNode1" presStyleIdx="0" presStyleCnt="3">
        <dgm:presLayoutVars>
          <dgm:chMax val="0"/>
          <dgm:bulletEnabled val="1"/>
        </dgm:presLayoutVars>
      </dgm:prSet>
      <dgm:spPr/>
      <dgm:t>
        <a:bodyPr/>
        <a:lstStyle/>
        <a:p>
          <a:endParaRPr lang="en-US"/>
        </a:p>
      </dgm:t>
    </dgm:pt>
    <dgm:pt modelId="{B75A9732-37E4-1E46-8595-BA1578DDD763}" type="pres">
      <dgm:prSet presAssocID="{C95C6D39-A917-7C44-8CDF-AD78D7D13A9E}" presName="hSp" presStyleCnt="0"/>
      <dgm:spPr/>
    </dgm:pt>
    <dgm:pt modelId="{45974EAB-6CCB-0B45-AC7B-2899D7F8A3EF}" type="pres">
      <dgm:prSet presAssocID="{F7D7F520-7A7F-0D4C-874A-0C1B1FE2FAA3}" presName="vertFlow" presStyleCnt="0"/>
      <dgm:spPr/>
    </dgm:pt>
    <dgm:pt modelId="{DB54DFA3-E01E-B442-9482-07C506B84309}" type="pres">
      <dgm:prSet presAssocID="{F7D7F520-7A7F-0D4C-874A-0C1B1FE2FAA3}" presName="header" presStyleLbl="node1" presStyleIdx="1" presStyleCnt="2"/>
      <dgm:spPr/>
      <dgm:t>
        <a:bodyPr/>
        <a:lstStyle/>
        <a:p>
          <a:endParaRPr lang="en-US"/>
        </a:p>
      </dgm:t>
    </dgm:pt>
    <dgm:pt modelId="{A7450743-EE58-D742-9C11-C40E3AA314B2}" type="pres">
      <dgm:prSet presAssocID="{3C9583AA-D3EE-774A-8EAA-7500994291C4}" presName="parTrans" presStyleLbl="sibTrans2D1" presStyleIdx="1" presStyleCnt="3"/>
      <dgm:spPr/>
      <dgm:t>
        <a:bodyPr/>
        <a:lstStyle/>
        <a:p>
          <a:endParaRPr lang="en-US"/>
        </a:p>
      </dgm:t>
    </dgm:pt>
    <dgm:pt modelId="{F38B7510-114B-054F-B7FC-E55A1C978F4A}" type="pres">
      <dgm:prSet presAssocID="{C3B7D2A7-0B5A-2740-BF25-89D1F94497AC}" presName="child" presStyleLbl="alignAccFollowNode1" presStyleIdx="1" presStyleCnt="3">
        <dgm:presLayoutVars>
          <dgm:chMax val="0"/>
          <dgm:bulletEnabled val="1"/>
        </dgm:presLayoutVars>
      </dgm:prSet>
      <dgm:spPr/>
      <dgm:t>
        <a:bodyPr/>
        <a:lstStyle/>
        <a:p>
          <a:endParaRPr lang="en-US"/>
        </a:p>
      </dgm:t>
    </dgm:pt>
    <dgm:pt modelId="{74BDB899-755B-444E-915E-34234A2F80E2}" type="pres">
      <dgm:prSet presAssocID="{19950FF9-8470-7747-845F-E9A0881FC9DE}" presName="sibTrans" presStyleLbl="sibTrans2D1" presStyleIdx="2" presStyleCnt="3"/>
      <dgm:spPr/>
      <dgm:t>
        <a:bodyPr/>
        <a:lstStyle/>
        <a:p>
          <a:endParaRPr lang="en-US"/>
        </a:p>
      </dgm:t>
    </dgm:pt>
    <dgm:pt modelId="{9DCBE4C9-9854-3443-A76A-5007F14AEB74}" type="pres">
      <dgm:prSet presAssocID="{B722BA2D-FE3B-4C4B-BDFA-C18A398FA12E}" presName="child" presStyleLbl="alignAccFollowNode1" presStyleIdx="2" presStyleCnt="3">
        <dgm:presLayoutVars>
          <dgm:chMax val="0"/>
          <dgm:bulletEnabled val="1"/>
        </dgm:presLayoutVars>
      </dgm:prSet>
      <dgm:spPr/>
      <dgm:t>
        <a:bodyPr/>
        <a:lstStyle/>
        <a:p>
          <a:endParaRPr lang="en-US"/>
        </a:p>
      </dgm:t>
    </dgm:pt>
  </dgm:ptLst>
  <dgm:cxnLst>
    <dgm:cxn modelId="{87C4A7F7-E286-4541-A0BF-0C0705423A33}" type="presOf" srcId="{B722BA2D-FE3B-4C4B-BDFA-C18A398FA12E}" destId="{9DCBE4C9-9854-3443-A76A-5007F14AEB74}" srcOrd="0" destOrd="0" presId="urn:microsoft.com/office/officeart/2005/8/layout/lProcess1"/>
    <dgm:cxn modelId="{1052327B-3E71-9849-81FE-5FEA9561D0E1}" type="presOf" srcId="{C3B7D2A7-0B5A-2740-BF25-89D1F94497AC}" destId="{F38B7510-114B-054F-B7FC-E55A1C978F4A}" srcOrd="0" destOrd="0" presId="urn:microsoft.com/office/officeart/2005/8/layout/lProcess1"/>
    <dgm:cxn modelId="{C74BF195-579A-D845-BDD1-F37AFDD063C9}" type="presOf" srcId="{C95C6D39-A917-7C44-8CDF-AD78D7D13A9E}" destId="{F9F8FE6C-2B05-C445-8F1C-C2D56EC0B341}" srcOrd="0" destOrd="0" presId="urn:microsoft.com/office/officeart/2005/8/layout/lProcess1"/>
    <dgm:cxn modelId="{9EF0B575-3A91-4A45-B157-81D075940939}" type="presOf" srcId="{BBA68DBE-B48F-4444-97BF-738D21DDA803}" destId="{944F2D45-0854-FF4F-9A45-0B5FBB9415E6}" srcOrd="0" destOrd="0" presId="urn:microsoft.com/office/officeart/2005/8/layout/lProcess1"/>
    <dgm:cxn modelId="{FDD76A37-5C5E-7B45-99CD-DA6A51FF1BCC}" srcId="{F7D7F520-7A7F-0D4C-874A-0C1B1FE2FAA3}" destId="{B722BA2D-FE3B-4C4B-BDFA-C18A398FA12E}" srcOrd="1" destOrd="0" parTransId="{E78C2D2E-AC5A-3641-A75F-FE913CF677BA}" sibTransId="{4840F145-E8BB-FE45-95D0-9E0FF4BC1083}"/>
    <dgm:cxn modelId="{D3B27B23-6018-C644-A7EA-090A2BA8D4CC}" type="presOf" srcId="{3C9583AA-D3EE-774A-8EAA-7500994291C4}" destId="{A7450743-EE58-D742-9C11-C40E3AA314B2}" srcOrd="0" destOrd="0" presId="urn:microsoft.com/office/officeart/2005/8/layout/lProcess1"/>
    <dgm:cxn modelId="{D4B8EAFA-C2F1-334F-9D26-8CF4736C2269}" srcId="{F7D7F520-7A7F-0D4C-874A-0C1B1FE2FAA3}" destId="{C3B7D2A7-0B5A-2740-BF25-89D1F94497AC}" srcOrd="0" destOrd="0" parTransId="{3C9583AA-D3EE-774A-8EAA-7500994291C4}" sibTransId="{19950FF9-8470-7747-845F-E9A0881FC9DE}"/>
    <dgm:cxn modelId="{6D8447D9-98FA-4043-AF6D-71A67C15970E}" srcId="{555B3221-A1AA-EE4A-9287-51CB00EF629B}" destId="{C95C6D39-A917-7C44-8CDF-AD78D7D13A9E}" srcOrd="0" destOrd="0" parTransId="{0ED547F4-4078-A740-8798-719C7616667E}" sibTransId="{54902DE5-EA1F-9143-8EB2-D11FC402CDE5}"/>
    <dgm:cxn modelId="{3B8C6694-CB9B-2E46-9266-935221797F0C}" type="presOf" srcId="{555B3221-A1AA-EE4A-9287-51CB00EF629B}" destId="{08FB8707-5968-EB41-8DA8-E1DF65C7E8F2}" srcOrd="0" destOrd="0" presId="urn:microsoft.com/office/officeart/2005/8/layout/lProcess1"/>
    <dgm:cxn modelId="{6981A04C-B50E-824D-B26B-8C42781BC6EE}" type="presOf" srcId="{19950FF9-8470-7747-845F-E9A0881FC9DE}" destId="{74BDB899-755B-444E-915E-34234A2F80E2}" srcOrd="0" destOrd="0" presId="urn:microsoft.com/office/officeart/2005/8/layout/lProcess1"/>
    <dgm:cxn modelId="{2068E29C-2A48-2048-93FF-CDE52DF64EDB}" type="presOf" srcId="{679BC3F0-BCA5-BB48-9ABC-54DB1CB51F90}" destId="{878E7D38-9573-7A46-8835-570D9ED3C168}" srcOrd="0" destOrd="0" presId="urn:microsoft.com/office/officeart/2005/8/layout/lProcess1"/>
    <dgm:cxn modelId="{77244754-6C12-1848-AE3B-5053201E3AB5}" srcId="{555B3221-A1AA-EE4A-9287-51CB00EF629B}" destId="{F7D7F520-7A7F-0D4C-874A-0C1B1FE2FAA3}" srcOrd="1" destOrd="0" parTransId="{21D286F1-0176-A64B-AB45-1B7596619535}" sibTransId="{5412560A-7FF0-9F4D-B311-2D980E880CBA}"/>
    <dgm:cxn modelId="{E71753C8-EA00-1B49-8C69-2965C7C48A77}" srcId="{C95C6D39-A917-7C44-8CDF-AD78D7D13A9E}" destId="{679BC3F0-BCA5-BB48-9ABC-54DB1CB51F90}" srcOrd="0" destOrd="0" parTransId="{BBA68DBE-B48F-4444-97BF-738D21DDA803}" sibTransId="{F4A814A5-248E-634D-863B-30CBBB67470E}"/>
    <dgm:cxn modelId="{6511830C-860C-5B40-B098-4CED100D9DD6}" type="presOf" srcId="{F7D7F520-7A7F-0D4C-874A-0C1B1FE2FAA3}" destId="{DB54DFA3-E01E-B442-9482-07C506B84309}" srcOrd="0" destOrd="0" presId="urn:microsoft.com/office/officeart/2005/8/layout/lProcess1"/>
    <dgm:cxn modelId="{BB503255-D59E-6046-9865-1EA2B6B087DD}" type="presParOf" srcId="{08FB8707-5968-EB41-8DA8-E1DF65C7E8F2}" destId="{2532FA87-D769-1D42-AB78-CE1DD73AD7AB}" srcOrd="0" destOrd="0" presId="urn:microsoft.com/office/officeart/2005/8/layout/lProcess1"/>
    <dgm:cxn modelId="{A2E67F57-F127-7642-B2A5-B9ACABA0EBE9}" type="presParOf" srcId="{2532FA87-D769-1D42-AB78-CE1DD73AD7AB}" destId="{F9F8FE6C-2B05-C445-8F1C-C2D56EC0B341}" srcOrd="0" destOrd="0" presId="urn:microsoft.com/office/officeart/2005/8/layout/lProcess1"/>
    <dgm:cxn modelId="{859ABE43-90F6-DF48-B4B1-842A0396AE74}" type="presParOf" srcId="{2532FA87-D769-1D42-AB78-CE1DD73AD7AB}" destId="{944F2D45-0854-FF4F-9A45-0B5FBB9415E6}" srcOrd="1" destOrd="0" presId="urn:microsoft.com/office/officeart/2005/8/layout/lProcess1"/>
    <dgm:cxn modelId="{A3F8E45A-99F5-9048-86A5-759A78F51180}" type="presParOf" srcId="{2532FA87-D769-1D42-AB78-CE1DD73AD7AB}" destId="{878E7D38-9573-7A46-8835-570D9ED3C168}" srcOrd="2" destOrd="0" presId="urn:microsoft.com/office/officeart/2005/8/layout/lProcess1"/>
    <dgm:cxn modelId="{435DA370-BFD9-6049-8112-EDAB9C8A8A44}" type="presParOf" srcId="{08FB8707-5968-EB41-8DA8-E1DF65C7E8F2}" destId="{B75A9732-37E4-1E46-8595-BA1578DDD763}" srcOrd="1" destOrd="0" presId="urn:microsoft.com/office/officeart/2005/8/layout/lProcess1"/>
    <dgm:cxn modelId="{E9278396-0E32-4F4D-8AD2-7C006944F601}" type="presParOf" srcId="{08FB8707-5968-EB41-8DA8-E1DF65C7E8F2}" destId="{45974EAB-6CCB-0B45-AC7B-2899D7F8A3EF}" srcOrd="2" destOrd="0" presId="urn:microsoft.com/office/officeart/2005/8/layout/lProcess1"/>
    <dgm:cxn modelId="{164A4466-A640-444A-B794-19C0D117C1A0}" type="presParOf" srcId="{45974EAB-6CCB-0B45-AC7B-2899D7F8A3EF}" destId="{DB54DFA3-E01E-B442-9482-07C506B84309}" srcOrd="0" destOrd="0" presId="urn:microsoft.com/office/officeart/2005/8/layout/lProcess1"/>
    <dgm:cxn modelId="{4195926F-AFE8-0C40-A906-373EDBC399BA}" type="presParOf" srcId="{45974EAB-6CCB-0B45-AC7B-2899D7F8A3EF}" destId="{A7450743-EE58-D742-9C11-C40E3AA314B2}" srcOrd="1" destOrd="0" presId="urn:microsoft.com/office/officeart/2005/8/layout/lProcess1"/>
    <dgm:cxn modelId="{EC6DCBF1-4FBF-634B-8830-3B56816D3F2C}" type="presParOf" srcId="{45974EAB-6CCB-0B45-AC7B-2899D7F8A3EF}" destId="{F38B7510-114B-054F-B7FC-E55A1C978F4A}" srcOrd="2" destOrd="0" presId="urn:microsoft.com/office/officeart/2005/8/layout/lProcess1"/>
    <dgm:cxn modelId="{6C899DD4-D136-7843-96FB-EBA1110AFF5E}" type="presParOf" srcId="{45974EAB-6CCB-0B45-AC7B-2899D7F8A3EF}" destId="{74BDB899-755B-444E-915E-34234A2F80E2}" srcOrd="3" destOrd="0" presId="urn:microsoft.com/office/officeart/2005/8/layout/lProcess1"/>
    <dgm:cxn modelId="{6A5812DC-E17A-6D4F-AC02-34358F5CD399}" type="presParOf" srcId="{45974EAB-6CCB-0B45-AC7B-2899D7F8A3EF}" destId="{9DCBE4C9-9854-3443-A76A-5007F14AEB74}" srcOrd="4"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E7672C5-E3D7-E94C-9FA6-32B5B5EEB40D}" type="doc">
      <dgm:prSet loTypeId="urn:microsoft.com/office/officeart/2005/8/layout/process5" loCatId="process" qsTypeId="urn:microsoft.com/office/officeart/2005/8/quickstyle/simple4" qsCatId="simple" csTypeId="urn:microsoft.com/office/officeart/2005/8/colors/accent1_2" csCatId="accent1" phldr="1"/>
      <dgm:spPr/>
      <dgm:t>
        <a:bodyPr/>
        <a:lstStyle/>
        <a:p>
          <a:endParaRPr lang="en-US"/>
        </a:p>
      </dgm:t>
    </dgm:pt>
    <dgm:pt modelId="{7236419C-1A5F-DD4C-BAC7-3A75E7BBCDD9}">
      <dgm:prSet phldrT="[Text]" custT="1"/>
      <dgm:spPr>
        <a:solidFill>
          <a:schemeClr val="accent1"/>
        </a:solidFill>
      </dgm:spPr>
      <dgm:t>
        <a:bodyPr/>
        <a:lstStyle/>
        <a:p>
          <a:r>
            <a:rPr lang="en-US" sz="1400" dirty="0" smtClean="0">
              <a:latin typeface="Times New Roman" panose="02020603050405020304" pitchFamily="18" charset="0"/>
              <a:cs typeface="Times New Roman" panose="02020603050405020304" pitchFamily="18" charset="0"/>
            </a:rPr>
            <a:t>Save the context of the processor</a:t>
          </a:r>
          <a:endParaRPr lang="en-US" sz="1400" dirty="0">
            <a:latin typeface="Times New Roman" panose="02020603050405020304" pitchFamily="18" charset="0"/>
            <a:cs typeface="Times New Roman" panose="02020603050405020304" pitchFamily="18" charset="0"/>
          </a:endParaRPr>
        </a:p>
      </dgm:t>
    </dgm:pt>
    <dgm:pt modelId="{716C1250-83AA-9349-858A-5E116580B781}" type="parTrans" cxnId="{753089A2-F994-E642-A1D6-CC6132C64B6A}">
      <dgm:prSet/>
      <dgm:spPr/>
      <dgm:t>
        <a:bodyPr/>
        <a:lstStyle/>
        <a:p>
          <a:endParaRPr lang="en-US"/>
        </a:p>
      </dgm:t>
    </dgm:pt>
    <dgm:pt modelId="{2099D60C-3BE6-EF4D-9DB4-EFCD854F47B5}" type="sibTrans" cxnId="{753089A2-F994-E642-A1D6-CC6132C64B6A}">
      <dgm:prSet/>
      <dgm:spPr>
        <a:solidFill>
          <a:schemeClr val="accent6"/>
        </a:solidFill>
        <a:ln>
          <a:solidFill>
            <a:schemeClr val="accent3"/>
          </a:solidFill>
        </a:ln>
      </dgm:spPr>
      <dgm:t>
        <a:bodyPr/>
        <a:lstStyle/>
        <a:p>
          <a:endParaRPr lang="en-US"/>
        </a:p>
      </dgm:t>
    </dgm:pt>
    <dgm:pt modelId="{512ECD95-0590-DF48-82AF-9004224EC34D}">
      <dgm:prSet custT="1"/>
      <dgm:spPr/>
      <dgm:t>
        <a:bodyPr/>
        <a:lstStyle/>
        <a:p>
          <a:r>
            <a:rPr lang="en-US" sz="1400" dirty="0" smtClean="0">
              <a:latin typeface="Times New Roman" panose="02020603050405020304" pitchFamily="18" charset="0"/>
              <a:cs typeface="Times New Roman" panose="02020603050405020304" pitchFamily="18" charset="0"/>
            </a:rPr>
            <a:t>Update the process control block of the process currently in the Running state</a:t>
          </a:r>
        </a:p>
      </dgm:t>
    </dgm:pt>
    <dgm:pt modelId="{68E010A8-7AE3-5B46-BECC-9041E62550A5}" type="parTrans" cxnId="{7C82BA14-E0F8-824A-9142-1FE51D38C079}">
      <dgm:prSet/>
      <dgm:spPr/>
      <dgm:t>
        <a:bodyPr/>
        <a:lstStyle/>
        <a:p>
          <a:endParaRPr lang="en-US"/>
        </a:p>
      </dgm:t>
    </dgm:pt>
    <dgm:pt modelId="{0041A0A6-8C1C-DC49-9BA9-4990AE746A39}" type="sibTrans" cxnId="{7C82BA14-E0F8-824A-9142-1FE51D38C079}">
      <dgm:prSet/>
      <dgm:spPr>
        <a:solidFill>
          <a:schemeClr val="accent6"/>
        </a:solidFill>
      </dgm:spPr>
      <dgm:t>
        <a:bodyPr/>
        <a:lstStyle/>
        <a:p>
          <a:endParaRPr lang="en-US"/>
        </a:p>
      </dgm:t>
    </dgm:pt>
    <dgm:pt modelId="{F48C2693-41E3-F74D-9C08-33448EED6769}">
      <dgm:prSet custT="1"/>
      <dgm:spPr/>
      <dgm:t>
        <a:bodyPr/>
        <a:lstStyle/>
        <a:p>
          <a:r>
            <a:rPr lang="en-US" sz="1400" dirty="0" smtClean="0">
              <a:latin typeface="Times New Roman" panose="02020603050405020304" pitchFamily="18" charset="0"/>
              <a:cs typeface="Times New Roman" panose="02020603050405020304" pitchFamily="18" charset="0"/>
            </a:rPr>
            <a:t>Move the process control block of this process to the appropriate queue</a:t>
          </a:r>
        </a:p>
      </dgm:t>
    </dgm:pt>
    <dgm:pt modelId="{0A714C79-7C65-E249-91B8-3102722D2652}" type="parTrans" cxnId="{6E3688D8-B567-B147-A69B-C42C1F5B629A}">
      <dgm:prSet/>
      <dgm:spPr/>
      <dgm:t>
        <a:bodyPr/>
        <a:lstStyle/>
        <a:p>
          <a:endParaRPr lang="en-US"/>
        </a:p>
      </dgm:t>
    </dgm:pt>
    <dgm:pt modelId="{D9109AE6-731E-0D4E-BC63-26A0BFB46CD8}" type="sibTrans" cxnId="{6E3688D8-B567-B147-A69B-C42C1F5B629A}">
      <dgm:prSet/>
      <dgm:spPr>
        <a:solidFill>
          <a:schemeClr val="accent6"/>
        </a:solidFill>
      </dgm:spPr>
      <dgm:t>
        <a:bodyPr/>
        <a:lstStyle/>
        <a:p>
          <a:endParaRPr lang="en-US"/>
        </a:p>
      </dgm:t>
    </dgm:pt>
    <dgm:pt modelId="{640FA55A-B11E-0845-B5D2-CB0C9388494F}">
      <dgm:prSet custT="1"/>
      <dgm:spPr/>
      <dgm:t>
        <a:bodyPr/>
        <a:lstStyle/>
        <a:p>
          <a:r>
            <a:rPr lang="en-US" sz="1400" dirty="0" smtClean="0">
              <a:latin typeface="Times New Roman" panose="02020603050405020304" pitchFamily="18" charset="0"/>
              <a:cs typeface="Times New Roman" panose="02020603050405020304" pitchFamily="18" charset="0"/>
            </a:rPr>
            <a:t>Select another process for execution</a:t>
          </a:r>
        </a:p>
      </dgm:t>
    </dgm:pt>
    <dgm:pt modelId="{BF6D80BC-BF2B-A346-B803-5B6FB9A60B0B}" type="parTrans" cxnId="{98E0B298-EF9D-8C4C-9081-239351BF5DC5}">
      <dgm:prSet/>
      <dgm:spPr/>
      <dgm:t>
        <a:bodyPr/>
        <a:lstStyle/>
        <a:p>
          <a:endParaRPr lang="en-US"/>
        </a:p>
      </dgm:t>
    </dgm:pt>
    <dgm:pt modelId="{51773720-7A67-354A-87D9-2EA907FAEC80}" type="sibTrans" cxnId="{98E0B298-EF9D-8C4C-9081-239351BF5DC5}">
      <dgm:prSet/>
      <dgm:spPr>
        <a:solidFill>
          <a:schemeClr val="accent6"/>
        </a:solidFill>
      </dgm:spPr>
      <dgm:t>
        <a:bodyPr/>
        <a:lstStyle/>
        <a:p>
          <a:endParaRPr lang="en-US"/>
        </a:p>
      </dgm:t>
    </dgm:pt>
    <dgm:pt modelId="{9188BA0A-8472-144C-BD50-669D98E0CDA5}">
      <dgm:prSet custT="1"/>
      <dgm:spPr/>
      <dgm:t>
        <a:bodyPr/>
        <a:lstStyle/>
        <a:p>
          <a:r>
            <a:rPr lang="en-US" sz="1400" dirty="0" smtClean="0">
              <a:latin typeface="Times New Roman" panose="02020603050405020304" pitchFamily="18" charset="0"/>
              <a:cs typeface="Times New Roman" panose="02020603050405020304" pitchFamily="18" charset="0"/>
            </a:rPr>
            <a:t>Update the process control block of the process selected</a:t>
          </a:r>
        </a:p>
      </dgm:t>
    </dgm:pt>
    <dgm:pt modelId="{6A27F4D7-2E57-A149-BAD5-1FE8A25061F8}" type="parTrans" cxnId="{FD5CFD8F-E47B-AF40-8CC8-3A30DC94A745}">
      <dgm:prSet/>
      <dgm:spPr/>
      <dgm:t>
        <a:bodyPr/>
        <a:lstStyle/>
        <a:p>
          <a:endParaRPr lang="en-US"/>
        </a:p>
      </dgm:t>
    </dgm:pt>
    <dgm:pt modelId="{CAB6DF6B-6736-C14C-937D-693069BB37B7}" type="sibTrans" cxnId="{FD5CFD8F-E47B-AF40-8CC8-3A30DC94A745}">
      <dgm:prSet/>
      <dgm:spPr>
        <a:solidFill>
          <a:schemeClr val="accent6"/>
        </a:solidFill>
      </dgm:spPr>
      <dgm:t>
        <a:bodyPr/>
        <a:lstStyle/>
        <a:p>
          <a:endParaRPr lang="en-US"/>
        </a:p>
      </dgm:t>
    </dgm:pt>
    <dgm:pt modelId="{C7ACAA0F-8428-7D47-B0D7-3099F7B8FCFB}">
      <dgm:prSet custT="1"/>
      <dgm:spPr/>
      <dgm:t>
        <a:bodyPr/>
        <a:lstStyle/>
        <a:p>
          <a:r>
            <a:rPr lang="en-US" sz="1400" dirty="0" smtClean="0">
              <a:latin typeface="Times New Roman" panose="02020603050405020304" pitchFamily="18" charset="0"/>
              <a:cs typeface="Times New Roman" panose="02020603050405020304" pitchFamily="18" charset="0"/>
            </a:rPr>
            <a:t>Update memory management data structures</a:t>
          </a:r>
        </a:p>
      </dgm:t>
    </dgm:pt>
    <dgm:pt modelId="{F3109578-3B0A-6C48-B17C-57B86EEFBF57}" type="parTrans" cxnId="{6E1C0960-E951-434A-961B-B63123B7DB7B}">
      <dgm:prSet/>
      <dgm:spPr/>
      <dgm:t>
        <a:bodyPr/>
        <a:lstStyle/>
        <a:p>
          <a:endParaRPr lang="en-US"/>
        </a:p>
      </dgm:t>
    </dgm:pt>
    <dgm:pt modelId="{AF6AB856-1A50-9C43-9ADC-A4F06038663D}" type="sibTrans" cxnId="{6E1C0960-E951-434A-961B-B63123B7DB7B}">
      <dgm:prSet/>
      <dgm:spPr>
        <a:solidFill>
          <a:schemeClr val="accent6"/>
        </a:solidFill>
      </dgm:spPr>
      <dgm:t>
        <a:bodyPr/>
        <a:lstStyle/>
        <a:p>
          <a:endParaRPr lang="en-US"/>
        </a:p>
      </dgm:t>
    </dgm:pt>
    <dgm:pt modelId="{F6F247A7-2220-1A40-9750-19741E41E590}">
      <dgm:prSet custT="1"/>
      <dgm:spPr/>
      <dgm:t>
        <a:bodyPr/>
        <a:lstStyle/>
        <a:p>
          <a:r>
            <a:rPr lang="en-US" sz="1400" dirty="0" smtClean="0">
              <a:latin typeface="Times New Roman" panose="02020603050405020304" pitchFamily="18" charset="0"/>
              <a:cs typeface="Times New Roman" panose="02020603050405020304" pitchFamily="18" charset="0"/>
            </a:rPr>
            <a:t>Restore the context of the processor to that which existed at the time the selected process was last switched out</a:t>
          </a:r>
          <a:endParaRPr lang="en-NZ" sz="1400" dirty="0" smtClean="0">
            <a:latin typeface="Times New Roman" panose="02020603050405020304" pitchFamily="18" charset="0"/>
            <a:cs typeface="Times New Roman" panose="02020603050405020304" pitchFamily="18" charset="0"/>
          </a:endParaRPr>
        </a:p>
      </dgm:t>
    </dgm:pt>
    <dgm:pt modelId="{F69339D0-ECB8-2347-8E5D-4E5AE6C003C6}" type="parTrans" cxnId="{99F7B742-A072-8C4F-B175-FB8438FF6B78}">
      <dgm:prSet/>
      <dgm:spPr/>
      <dgm:t>
        <a:bodyPr/>
        <a:lstStyle/>
        <a:p>
          <a:endParaRPr lang="en-US"/>
        </a:p>
      </dgm:t>
    </dgm:pt>
    <dgm:pt modelId="{C8B886FF-235B-3F4B-BD08-127D3B528BAB}" type="sibTrans" cxnId="{99F7B742-A072-8C4F-B175-FB8438FF6B78}">
      <dgm:prSet/>
      <dgm:spPr/>
      <dgm:t>
        <a:bodyPr/>
        <a:lstStyle/>
        <a:p>
          <a:endParaRPr lang="en-US"/>
        </a:p>
      </dgm:t>
    </dgm:pt>
    <dgm:pt modelId="{7A55DE4A-BC27-1944-8E77-CBAE34C951B8}" type="pres">
      <dgm:prSet presAssocID="{9E7672C5-E3D7-E94C-9FA6-32B5B5EEB40D}" presName="diagram" presStyleCnt="0">
        <dgm:presLayoutVars>
          <dgm:dir/>
          <dgm:resizeHandles val="exact"/>
        </dgm:presLayoutVars>
      </dgm:prSet>
      <dgm:spPr/>
      <dgm:t>
        <a:bodyPr/>
        <a:lstStyle/>
        <a:p>
          <a:endParaRPr lang="en-US"/>
        </a:p>
      </dgm:t>
    </dgm:pt>
    <dgm:pt modelId="{2C3D3BDD-AEEA-5940-BEF7-E4CEB4F3E8D7}" type="pres">
      <dgm:prSet presAssocID="{7236419C-1A5F-DD4C-BAC7-3A75E7BBCDD9}" presName="node" presStyleLbl="node1" presStyleIdx="0" presStyleCnt="7" custLinFactNeighborX="66011" custLinFactNeighborY="-56141">
        <dgm:presLayoutVars>
          <dgm:bulletEnabled val="1"/>
        </dgm:presLayoutVars>
      </dgm:prSet>
      <dgm:spPr/>
      <dgm:t>
        <a:bodyPr/>
        <a:lstStyle/>
        <a:p>
          <a:endParaRPr lang="en-US"/>
        </a:p>
      </dgm:t>
    </dgm:pt>
    <dgm:pt modelId="{2006BB91-3B87-DA40-B6AE-2A5108A2EF2F}" type="pres">
      <dgm:prSet presAssocID="{2099D60C-3BE6-EF4D-9DB4-EFCD854F47B5}" presName="sibTrans" presStyleLbl="sibTrans2D1" presStyleIdx="0" presStyleCnt="6"/>
      <dgm:spPr/>
      <dgm:t>
        <a:bodyPr/>
        <a:lstStyle/>
        <a:p>
          <a:endParaRPr lang="en-US"/>
        </a:p>
      </dgm:t>
    </dgm:pt>
    <dgm:pt modelId="{004FA4B3-4998-2945-B776-017C90EC168C}" type="pres">
      <dgm:prSet presAssocID="{2099D60C-3BE6-EF4D-9DB4-EFCD854F47B5}" presName="connectorText" presStyleLbl="sibTrans2D1" presStyleIdx="0" presStyleCnt="6"/>
      <dgm:spPr/>
      <dgm:t>
        <a:bodyPr/>
        <a:lstStyle/>
        <a:p>
          <a:endParaRPr lang="en-US"/>
        </a:p>
      </dgm:t>
    </dgm:pt>
    <dgm:pt modelId="{BCC1E542-A582-F347-92E2-47FFAB05B4F4}" type="pres">
      <dgm:prSet presAssocID="{512ECD95-0590-DF48-82AF-9004224EC34D}" presName="node" presStyleLbl="node1" presStyleIdx="1" presStyleCnt="7" custScaleX="98345" custScaleY="120343" custLinFactNeighborX="63223" custLinFactNeighborY="-48256">
        <dgm:presLayoutVars>
          <dgm:bulletEnabled val="1"/>
        </dgm:presLayoutVars>
      </dgm:prSet>
      <dgm:spPr/>
      <dgm:t>
        <a:bodyPr/>
        <a:lstStyle/>
        <a:p>
          <a:endParaRPr lang="en-US"/>
        </a:p>
      </dgm:t>
    </dgm:pt>
    <dgm:pt modelId="{5C63AE9C-3248-D543-A4CF-FBBF3E8FEF02}" type="pres">
      <dgm:prSet presAssocID="{0041A0A6-8C1C-DC49-9BA9-4990AE746A39}" presName="sibTrans" presStyleLbl="sibTrans2D1" presStyleIdx="1" presStyleCnt="6"/>
      <dgm:spPr/>
      <dgm:t>
        <a:bodyPr/>
        <a:lstStyle/>
        <a:p>
          <a:endParaRPr lang="en-US"/>
        </a:p>
      </dgm:t>
    </dgm:pt>
    <dgm:pt modelId="{373AAE06-BB4C-5B45-B86C-ECC2CDC0D6A5}" type="pres">
      <dgm:prSet presAssocID="{0041A0A6-8C1C-DC49-9BA9-4990AE746A39}" presName="connectorText" presStyleLbl="sibTrans2D1" presStyleIdx="1" presStyleCnt="6"/>
      <dgm:spPr/>
      <dgm:t>
        <a:bodyPr/>
        <a:lstStyle/>
        <a:p>
          <a:endParaRPr lang="en-US"/>
        </a:p>
      </dgm:t>
    </dgm:pt>
    <dgm:pt modelId="{7A3273C6-06DA-2A4F-9E7A-C786AEC7AEAC}" type="pres">
      <dgm:prSet presAssocID="{F48C2693-41E3-F74D-9C08-33448EED6769}" presName="node" presStyleLbl="node1" presStyleIdx="2" presStyleCnt="7" custLinFactNeighborX="69897" custLinFactNeighborY="-48255">
        <dgm:presLayoutVars>
          <dgm:bulletEnabled val="1"/>
        </dgm:presLayoutVars>
      </dgm:prSet>
      <dgm:spPr/>
      <dgm:t>
        <a:bodyPr/>
        <a:lstStyle/>
        <a:p>
          <a:endParaRPr lang="en-US"/>
        </a:p>
      </dgm:t>
    </dgm:pt>
    <dgm:pt modelId="{9D560C38-FF45-9045-A810-1BF24480C61F}" type="pres">
      <dgm:prSet presAssocID="{D9109AE6-731E-0D4E-BC63-26A0BFB46CD8}" presName="sibTrans" presStyleLbl="sibTrans2D1" presStyleIdx="2" presStyleCnt="6"/>
      <dgm:spPr/>
      <dgm:t>
        <a:bodyPr/>
        <a:lstStyle/>
        <a:p>
          <a:endParaRPr lang="en-US"/>
        </a:p>
      </dgm:t>
    </dgm:pt>
    <dgm:pt modelId="{A37E27AC-C956-8946-9215-BDF0F1FFEAEC}" type="pres">
      <dgm:prSet presAssocID="{D9109AE6-731E-0D4E-BC63-26A0BFB46CD8}" presName="connectorText" presStyleLbl="sibTrans2D1" presStyleIdx="2" presStyleCnt="6"/>
      <dgm:spPr/>
      <dgm:t>
        <a:bodyPr/>
        <a:lstStyle/>
        <a:p>
          <a:endParaRPr lang="en-US"/>
        </a:p>
      </dgm:t>
    </dgm:pt>
    <dgm:pt modelId="{326859DC-81AC-A14D-930E-03D3AB419642}" type="pres">
      <dgm:prSet presAssocID="{640FA55A-B11E-0845-B5D2-CB0C9388494F}" presName="node" presStyleLbl="node1" presStyleIdx="3" presStyleCnt="7" custLinFactY="17345" custLinFactNeighborX="-74834" custLinFactNeighborY="100000">
        <dgm:presLayoutVars>
          <dgm:bulletEnabled val="1"/>
        </dgm:presLayoutVars>
      </dgm:prSet>
      <dgm:spPr/>
      <dgm:t>
        <a:bodyPr/>
        <a:lstStyle/>
        <a:p>
          <a:endParaRPr lang="en-US"/>
        </a:p>
      </dgm:t>
    </dgm:pt>
    <dgm:pt modelId="{805C6834-FB35-294F-B4C8-3486D3ACB1FC}" type="pres">
      <dgm:prSet presAssocID="{51773720-7A67-354A-87D9-2EA907FAEC80}" presName="sibTrans" presStyleLbl="sibTrans2D1" presStyleIdx="3" presStyleCnt="6"/>
      <dgm:spPr/>
      <dgm:t>
        <a:bodyPr/>
        <a:lstStyle/>
        <a:p>
          <a:endParaRPr lang="en-US"/>
        </a:p>
      </dgm:t>
    </dgm:pt>
    <dgm:pt modelId="{A154FEDF-EF7F-254C-B605-0D3C10E012F1}" type="pres">
      <dgm:prSet presAssocID="{51773720-7A67-354A-87D9-2EA907FAEC80}" presName="connectorText" presStyleLbl="sibTrans2D1" presStyleIdx="3" presStyleCnt="6"/>
      <dgm:spPr/>
      <dgm:t>
        <a:bodyPr/>
        <a:lstStyle/>
        <a:p>
          <a:endParaRPr lang="en-US"/>
        </a:p>
      </dgm:t>
    </dgm:pt>
    <dgm:pt modelId="{DDF3FDD6-440B-A94B-BF4E-63FA31DC858B}" type="pres">
      <dgm:prSet presAssocID="{9188BA0A-8472-144C-BD50-669D98E0CDA5}" presName="node" presStyleLbl="node1" presStyleIdx="4" presStyleCnt="7" custLinFactNeighborX="-60640" custLinFactNeighborY="84953">
        <dgm:presLayoutVars>
          <dgm:bulletEnabled val="1"/>
        </dgm:presLayoutVars>
      </dgm:prSet>
      <dgm:spPr/>
      <dgm:t>
        <a:bodyPr/>
        <a:lstStyle/>
        <a:p>
          <a:endParaRPr lang="en-US"/>
        </a:p>
      </dgm:t>
    </dgm:pt>
    <dgm:pt modelId="{13239FAD-D619-4A49-8F9B-6ACE90C6968A}" type="pres">
      <dgm:prSet presAssocID="{CAB6DF6B-6736-C14C-937D-693069BB37B7}" presName="sibTrans" presStyleLbl="sibTrans2D1" presStyleIdx="4" presStyleCnt="6"/>
      <dgm:spPr/>
      <dgm:t>
        <a:bodyPr/>
        <a:lstStyle/>
        <a:p>
          <a:endParaRPr lang="en-US"/>
        </a:p>
      </dgm:t>
    </dgm:pt>
    <dgm:pt modelId="{7DE86167-FED6-484B-9B39-75818C30BE68}" type="pres">
      <dgm:prSet presAssocID="{CAB6DF6B-6736-C14C-937D-693069BB37B7}" presName="connectorText" presStyleLbl="sibTrans2D1" presStyleIdx="4" presStyleCnt="6"/>
      <dgm:spPr/>
      <dgm:t>
        <a:bodyPr/>
        <a:lstStyle/>
        <a:p>
          <a:endParaRPr lang="en-US"/>
        </a:p>
      </dgm:t>
    </dgm:pt>
    <dgm:pt modelId="{345D1EA6-731A-154F-A4B5-AB0B53187FB6}" type="pres">
      <dgm:prSet presAssocID="{C7ACAA0F-8428-7D47-B0D7-3099F7B8FCFB}" presName="node" presStyleLbl="node1" presStyleIdx="5" presStyleCnt="7" custLinFactNeighborX="-57851" custLinFactNeighborY="77067">
        <dgm:presLayoutVars>
          <dgm:bulletEnabled val="1"/>
        </dgm:presLayoutVars>
      </dgm:prSet>
      <dgm:spPr/>
      <dgm:t>
        <a:bodyPr/>
        <a:lstStyle/>
        <a:p>
          <a:endParaRPr lang="en-US"/>
        </a:p>
      </dgm:t>
    </dgm:pt>
    <dgm:pt modelId="{51D6E1CA-56DC-124D-8077-6C5DF4D18494}" type="pres">
      <dgm:prSet presAssocID="{AF6AB856-1A50-9C43-9ADC-A4F06038663D}" presName="sibTrans" presStyleLbl="sibTrans2D1" presStyleIdx="5" presStyleCnt="6" custAng="21334575"/>
      <dgm:spPr/>
      <dgm:t>
        <a:bodyPr/>
        <a:lstStyle/>
        <a:p>
          <a:endParaRPr lang="en-US"/>
        </a:p>
      </dgm:t>
    </dgm:pt>
    <dgm:pt modelId="{38D5BF3C-9979-B747-9345-3CDBC081EE76}" type="pres">
      <dgm:prSet presAssocID="{AF6AB856-1A50-9C43-9ADC-A4F06038663D}" presName="connectorText" presStyleLbl="sibTrans2D1" presStyleIdx="5" presStyleCnt="6"/>
      <dgm:spPr/>
      <dgm:t>
        <a:bodyPr/>
        <a:lstStyle/>
        <a:p>
          <a:endParaRPr lang="en-US"/>
        </a:p>
      </dgm:t>
    </dgm:pt>
    <dgm:pt modelId="{47648A24-091E-A440-9803-7FF254809863}" type="pres">
      <dgm:prSet presAssocID="{F6F247A7-2220-1A40-9750-19741E41E590}" presName="node" presStyleLbl="node1" presStyleIdx="6" presStyleCnt="7" custScaleX="108183" custScaleY="162651" custLinFactNeighborX="-98926" custLinFactNeighborY="53192">
        <dgm:presLayoutVars>
          <dgm:bulletEnabled val="1"/>
        </dgm:presLayoutVars>
      </dgm:prSet>
      <dgm:spPr/>
      <dgm:t>
        <a:bodyPr/>
        <a:lstStyle/>
        <a:p>
          <a:endParaRPr lang="en-US"/>
        </a:p>
      </dgm:t>
    </dgm:pt>
  </dgm:ptLst>
  <dgm:cxnLst>
    <dgm:cxn modelId="{9270ACCA-3886-C140-96CA-A2E28EEA3771}" type="presOf" srcId="{9188BA0A-8472-144C-BD50-669D98E0CDA5}" destId="{DDF3FDD6-440B-A94B-BF4E-63FA31DC858B}" srcOrd="0" destOrd="0" presId="urn:microsoft.com/office/officeart/2005/8/layout/process5"/>
    <dgm:cxn modelId="{A24901D8-0802-2748-A63A-D008597FC976}" type="presOf" srcId="{0041A0A6-8C1C-DC49-9BA9-4990AE746A39}" destId="{373AAE06-BB4C-5B45-B86C-ECC2CDC0D6A5}" srcOrd="1" destOrd="0" presId="urn:microsoft.com/office/officeart/2005/8/layout/process5"/>
    <dgm:cxn modelId="{61B80F49-B501-E34B-B9C3-568ED9436A2E}" type="presOf" srcId="{AF6AB856-1A50-9C43-9ADC-A4F06038663D}" destId="{51D6E1CA-56DC-124D-8077-6C5DF4D18494}" srcOrd="0" destOrd="0" presId="urn:microsoft.com/office/officeart/2005/8/layout/process5"/>
    <dgm:cxn modelId="{345B843E-B7D7-2841-A421-329FB6697626}" type="presOf" srcId="{F6F247A7-2220-1A40-9750-19741E41E590}" destId="{47648A24-091E-A440-9803-7FF254809863}" srcOrd="0" destOrd="0" presId="urn:microsoft.com/office/officeart/2005/8/layout/process5"/>
    <dgm:cxn modelId="{082E8508-83EE-A145-BE5E-CFFB5290F37A}" type="presOf" srcId="{D9109AE6-731E-0D4E-BC63-26A0BFB46CD8}" destId="{9D560C38-FF45-9045-A810-1BF24480C61F}" srcOrd="0" destOrd="0" presId="urn:microsoft.com/office/officeart/2005/8/layout/process5"/>
    <dgm:cxn modelId="{852EFEC1-F8A5-E241-997A-CBD765D4073C}" type="presOf" srcId="{AF6AB856-1A50-9C43-9ADC-A4F06038663D}" destId="{38D5BF3C-9979-B747-9345-3CDBC081EE76}" srcOrd="1" destOrd="0" presId="urn:microsoft.com/office/officeart/2005/8/layout/process5"/>
    <dgm:cxn modelId="{99F7B742-A072-8C4F-B175-FB8438FF6B78}" srcId="{9E7672C5-E3D7-E94C-9FA6-32B5B5EEB40D}" destId="{F6F247A7-2220-1A40-9750-19741E41E590}" srcOrd="6" destOrd="0" parTransId="{F69339D0-ECB8-2347-8E5D-4E5AE6C003C6}" sibTransId="{C8B886FF-235B-3F4B-BD08-127D3B528BAB}"/>
    <dgm:cxn modelId="{E5AEF946-A7D0-6A44-B943-25F40C9C2809}" type="presOf" srcId="{CAB6DF6B-6736-C14C-937D-693069BB37B7}" destId="{7DE86167-FED6-484B-9B39-75818C30BE68}" srcOrd="1" destOrd="0" presId="urn:microsoft.com/office/officeart/2005/8/layout/process5"/>
    <dgm:cxn modelId="{D91E88ED-7805-1241-8BA1-FB684656372D}" type="presOf" srcId="{C7ACAA0F-8428-7D47-B0D7-3099F7B8FCFB}" destId="{345D1EA6-731A-154F-A4B5-AB0B53187FB6}" srcOrd="0" destOrd="0" presId="urn:microsoft.com/office/officeart/2005/8/layout/process5"/>
    <dgm:cxn modelId="{C91E32B2-CA2D-E045-9F68-99AC87CDC691}" type="presOf" srcId="{2099D60C-3BE6-EF4D-9DB4-EFCD854F47B5}" destId="{2006BB91-3B87-DA40-B6AE-2A5108A2EF2F}" srcOrd="0" destOrd="0" presId="urn:microsoft.com/office/officeart/2005/8/layout/process5"/>
    <dgm:cxn modelId="{A3955329-6C4F-9B44-ABFF-537F9AC21E9D}" type="presOf" srcId="{51773720-7A67-354A-87D9-2EA907FAEC80}" destId="{A154FEDF-EF7F-254C-B605-0D3C10E012F1}" srcOrd="1" destOrd="0" presId="urn:microsoft.com/office/officeart/2005/8/layout/process5"/>
    <dgm:cxn modelId="{96594F58-B2C0-7F48-ACE1-C36C6BEEB8BA}" type="presOf" srcId="{640FA55A-B11E-0845-B5D2-CB0C9388494F}" destId="{326859DC-81AC-A14D-930E-03D3AB419642}" srcOrd="0" destOrd="0" presId="urn:microsoft.com/office/officeart/2005/8/layout/process5"/>
    <dgm:cxn modelId="{4B06F6CD-6465-8344-8380-C2D462E48554}" type="presOf" srcId="{F48C2693-41E3-F74D-9C08-33448EED6769}" destId="{7A3273C6-06DA-2A4F-9E7A-C786AEC7AEAC}" srcOrd="0" destOrd="0" presId="urn:microsoft.com/office/officeart/2005/8/layout/process5"/>
    <dgm:cxn modelId="{478CD44E-ADC4-E64A-9F32-D2618F13DD7A}" type="presOf" srcId="{512ECD95-0590-DF48-82AF-9004224EC34D}" destId="{BCC1E542-A582-F347-92E2-47FFAB05B4F4}" srcOrd="0" destOrd="0" presId="urn:microsoft.com/office/officeart/2005/8/layout/process5"/>
    <dgm:cxn modelId="{CC348B65-7C2E-1E4D-95F9-D5B0959DAEB6}" type="presOf" srcId="{D9109AE6-731E-0D4E-BC63-26A0BFB46CD8}" destId="{A37E27AC-C956-8946-9215-BDF0F1FFEAEC}" srcOrd="1" destOrd="0" presId="urn:microsoft.com/office/officeart/2005/8/layout/process5"/>
    <dgm:cxn modelId="{BCDEB8DC-D86B-4A4E-8518-D40C23FC5C3C}" type="presOf" srcId="{0041A0A6-8C1C-DC49-9BA9-4990AE746A39}" destId="{5C63AE9C-3248-D543-A4CF-FBBF3E8FEF02}" srcOrd="0" destOrd="0" presId="urn:microsoft.com/office/officeart/2005/8/layout/process5"/>
    <dgm:cxn modelId="{7BA2D4C9-05FF-EA45-81F1-C3A005A5EDAA}" type="presOf" srcId="{CAB6DF6B-6736-C14C-937D-693069BB37B7}" destId="{13239FAD-D619-4A49-8F9B-6ACE90C6968A}" srcOrd="0" destOrd="0" presId="urn:microsoft.com/office/officeart/2005/8/layout/process5"/>
    <dgm:cxn modelId="{563291A8-D997-AF4C-96CC-FD5CE74FCF4A}" type="presOf" srcId="{7236419C-1A5F-DD4C-BAC7-3A75E7BBCDD9}" destId="{2C3D3BDD-AEEA-5940-BEF7-E4CEB4F3E8D7}" srcOrd="0" destOrd="0" presId="urn:microsoft.com/office/officeart/2005/8/layout/process5"/>
    <dgm:cxn modelId="{6E3688D8-B567-B147-A69B-C42C1F5B629A}" srcId="{9E7672C5-E3D7-E94C-9FA6-32B5B5EEB40D}" destId="{F48C2693-41E3-F74D-9C08-33448EED6769}" srcOrd="2" destOrd="0" parTransId="{0A714C79-7C65-E249-91B8-3102722D2652}" sibTransId="{D9109AE6-731E-0D4E-BC63-26A0BFB46CD8}"/>
    <dgm:cxn modelId="{C9231DA5-355E-134F-871F-734C07D9E774}" type="presOf" srcId="{51773720-7A67-354A-87D9-2EA907FAEC80}" destId="{805C6834-FB35-294F-B4C8-3486D3ACB1FC}" srcOrd="0" destOrd="0" presId="urn:microsoft.com/office/officeart/2005/8/layout/process5"/>
    <dgm:cxn modelId="{98E0B298-EF9D-8C4C-9081-239351BF5DC5}" srcId="{9E7672C5-E3D7-E94C-9FA6-32B5B5EEB40D}" destId="{640FA55A-B11E-0845-B5D2-CB0C9388494F}" srcOrd="3" destOrd="0" parTransId="{BF6D80BC-BF2B-A346-B803-5B6FB9A60B0B}" sibTransId="{51773720-7A67-354A-87D9-2EA907FAEC80}"/>
    <dgm:cxn modelId="{8AB57CE2-C40C-AF44-B811-2C4E234A0DF4}" type="presOf" srcId="{9E7672C5-E3D7-E94C-9FA6-32B5B5EEB40D}" destId="{7A55DE4A-BC27-1944-8E77-CBAE34C951B8}" srcOrd="0" destOrd="0" presId="urn:microsoft.com/office/officeart/2005/8/layout/process5"/>
    <dgm:cxn modelId="{7C82BA14-E0F8-824A-9142-1FE51D38C079}" srcId="{9E7672C5-E3D7-E94C-9FA6-32B5B5EEB40D}" destId="{512ECD95-0590-DF48-82AF-9004224EC34D}" srcOrd="1" destOrd="0" parTransId="{68E010A8-7AE3-5B46-BECC-9041E62550A5}" sibTransId="{0041A0A6-8C1C-DC49-9BA9-4990AE746A39}"/>
    <dgm:cxn modelId="{FD5CFD8F-E47B-AF40-8CC8-3A30DC94A745}" srcId="{9E7672C5-E3D7-E94C-9FA6-32B5B5EEB40D}" destId="{9188BA0A-8472-144C-BD50-669D98E0CDA5}" srcOrd="4" destOrd="0" parTransId="{6A27F4D7-2E57-A149-BAD5-1FE8A25061F8}" sibTransId="{CAB6DF6B-6736-C14C-937D-693069BB37B7}"/>
    <dgm:cxn modelId="{ABCC7884-8745-E045-B80E-73FA529D9898}" type="presOf" srcId="{2099D60C-3BE6-EF4D-9DB4-EFCD854F47B5}" destId="{004FA4B3-4998-2945-B776-017C90EC168C}" srcOrd="1" destOrd="0" presId="urn:microsoft.com/office/officeart/2005/8/layout/process5"/>
    <dgm:cxn modelId="{6E1C0960-E951-434A-961B-B63123B7DB7B}" srcId="{9E7672C5-E3D7-E94C-9FA6-32B5B5EEB40D}" destId="{C7ACAA0F-8428-7D47-B0D7-3099F7B8FCFB}" srcOrd="5" destOrd="0" parTransId="{F3109578-3B0A-6C48-B17C-57B86EEFBF57}" sibTransId="{AF6AB856-1A50-9C43-9ADC-A4F06038663D}"/>
    <dgm:cxn modelId="{753089A2-F994-E642-A1D6-CC6132C64B6A}" srcId="{9E7672C5-E3D7-E94C-9FA6-32B5B5EEB40D}" destId="{7236419C-1A5F-DD4C-BAC7-3A75E7BBCDD9}" srcOrd="0" destOrd="0" parTransId="{716C1250-83AA-9349-858A-5E116580B781}" sibTransId="{2099D60C-3BE6-EF4D-9DB4-EFCD854F47B5}"/>
    <dgm:cxn modelId="{20CF8260-6132-AB43-ADF0-F6AD4D76C216}" type="presParOf" srcId="{7A55DE4A-BC27-1944-8E77-CBAE34C951B8}" destId="{2C3D3BDD-AEEA-5940-BEF7-E4CEB4F3E8D7}" srcOrd="0" destOrd="0" presId="urn:microsoft.com/office/officeart/2005/8/layout/process5"/>
    <dgm:cxn modelId="{39F79BC4-BCA5-C64C-9999-5052FC625546}" type="presParOf" srcId="{7A55DE4A-BC27-1944-8E77-CBAE34C951B8}" destId="{2006BB91-3B87-DA40-B6AE-2A5108A2EF2F}" srcOrd="1" destOrd="0" presId="urn:microsoft.com/office/officeart/2005/8/layout/process5"/>
    <dgm:cxn modelId="{5D3B5E07-AF77-1348-A6C4-CE85FBAD502F}" type="presParOf" srcId="{2006BB91-3B87-DA40-B6AE-2A5108A2EF2F}" destId="{004FA4B3-4998-2945-B776-017C90EC168C}" srcOrd="0" destOrd="0" presId="urn:microsoft.com/office/officeart/2005/8/layout/process5"/>
    <dgm:cxn modelId="{32C1262B-B545-9A43-AAA5-16481361F436}" type="presParOf" srcId="{7A55DE4A-BC27-1944-8E77-CBAE34C951B8}" destId="{BCC1E542-A582-F347-92E2-47FFAB05B4F4}" srcOrd="2" destOrd="0" presId="urn:microsoft.com/office/officeart/2005/8/layout/process5"/>
    <dgm:cxn modelId="{3E1A5336-E152-874B-BCAF-0827BE70EFA1}" type="presParOf" srcId="{7A55DE4A-BC27-1944-8E77-CBAE34C951B8}" destId="{5C63AE9C-3248-D543-A4CF-FBBF3E8FEF02}" srcOrd="3" destOrd="0" presId="urn:microsoft.com/office/officeart/2005/8/layout/process5"/>
    <dgm:cxn modelId="{A58063FE-A0CC-864A-B455-301E7F1B41C1}" type="presParOf" srcId="{5C63AE9C-3248-D543-A4CF-FBBF3E8FEF02}" destId="{373AAE06-BB4C-5B45-B86C-ECC2CDC0D6A5}" srcOrd="0" destOrd="0" presId="urn:microsoft.com/office/officeart/2005/8/layout/process5"/>
    <dgm:cxn modelId="{770A4A67-374C-DB4D-9282-FD7B18A4B816}" type="presParOf" srcId="{7A55DE4A-BC27-1944-8E77-CBAE34C951B8}" destId="{7A3273C6-06DA-2A4F-9E7A-C786AEC7AEAC}" srcOrd="4" destOrd="0" presId="urn:microsoft.com/office/officeart/2005/8/layout/process5"/>
    <dgm:cxn modelId="{4D229857-4EB2-8044-9D67-20431D659616}" type="presParOf" srcId="{7A55DE4A-BC27-1944-8E77-CBAE34C951B8}" destId="{9D560C38-FF45-9045-A810-1BF24480C61F}" srcOrd="5" destOrd="0" presId="urn:microsoft.com/office/officeart/2005/8/layout/process5"/>
    <dgm:cxn modelId="{5343BC63-DBD9-E645-804D-0B534575F941}" type="presParOf" srcId="{9D560C38-FF45-9045-A810-1BF24480C61F}" destId="{A37E27AC-C956-8946-9215-BDF0F1FFEAEC}" srcOrd="0" destOrd="0" presId="urn:microsoft.com/office/officeart/2005/8/layout/process5"/>
    <dgm:cxn modelId="{DBA83D1B-074A-6147-B62F-302AF799F91A}" type="presParOf" srcId="{7A55DE4A-BC27-1944-8E77-CBAE34C951B8}" destId="{326859DC-81AC-A14D-930E-03D3AB419642}" srcOrd="6" destOrd="0" presId="urn:microsoft.com/office/officeart/2005/8/layout/process5"/>
    <dgm:cxn modelId="{5AB93D99-7679-B842-B3D4-5B7BDF26A88D}" type="presParOf" srcId="{7A55DE4A-BC27-1944-8E77-CBAE34C951B8}" destId="{805C6834-FB35-294F-B4C8-3486D3ACB1FC}" srcOrd="7" destOrd="0" presId="urn:microsoft.com/office/officeart/2005/8/layout/process5"/>
    <dgm:cxn modelId="{5AFEE842-57B7-C449-A8A2-376EDE7CB34F}" type="presParOf" srcId="{805C6834-FB35-294F-B4C8-3486D3ACB1FC}" destId="{A154FEDF-EF7F-254C-B605-0D3C10E012F1}" srcOrd="0" destOrd="0" presId="urn:microsoft.com/office/officeart/2005/8/layout/process5"/>
    <dgm:cxn modelId="{0CE41917-AEA0-044D-82D7-050AE18D0C43}" type="presParOf" srcId="{7A55DE4A-BC27-1944-8E77-CBAE34C951B8}" destId="{DDF3FDD6-440B-A94B-BF4E-63FA31DC858B}" srcOrd="8" destOrd="0" presId="urn:microsoft.com/office/officeart/2005/8/layout/process5"/>
    <dgm:cxn modelId="{771F435C-997B-DA4A-B269-BE107CF16328}" type="presParOf" srcId="{7A55DE4A-BC27-1944-8E77-CBAE34C951B8}" destId="{13239FAD-D619-4A49-8F9B-6ACE90C6968A}" srcOrd="9" destOrd="0" presId="urn:microsoft.com/office/officeart/2005/8/layout/process5"/>
    <dgm:cxn modelId="{BD9B7530-0078-E84A-A1F4-92D4C463FE1C}" type="presParOf" srcId="{13239FAD-D619-4A49-8F9B-6ACE90C6968A}" destId="{7DE86167-FED6-484B-9B39-75818C30BE68}" srcOrd="0" destOrd="0" presId="urn:microsoft.com/office/officeart/2005/8/layout/process5"/>
    <dgm:cxn modelId="{140DD657-3D09-7445-8F63-2785792809A6}" type="presParOf" srcId="{7A55DE4A-BC27-1944-8E77-CBAE34C951B8}" destId="{345D1EA6-731A-154F-A4B5-AB0B53187FB6}" srcOrd="10" destOrd="0" presId="urn:microsoft.com/office/officeart/2005/8/layout/process5"/>
    <dgm:cxn modelId="{1BFB8E43-4F35-D143-9A74-9C77328AF21B}" type="presParOf" srcId="{7A55DE4A-BC27-1944-8E77-CBAE34C951B8}" destId="{51D6E1CA-56DC-124D-8077-6C5DF4D18494}" srcOrd="11" destOrd="0" presId="urn:microsoft.com/office/officeart/2005/8/layout/process5"/>
    <dgm:cxn modelId="{64B4B99E-2BDC-BC47-A5D6-40C73A6674F1}" type="presParOf" srcId="{51D6E1CA-56DC-124D-8077-6C5DF4D18494}" destId="{38D5BF3C-9979-B747-9345-3CDBC081EE76}" srcOrd="0" destOrd="0" presId="urn:microsoft.com/office/officeart/2005/8/layout/process5"/>
    <dgm:cxn modelId="{7F9B0DFB-0E3A-184A-B385-57458EA836B9}" type="presParOf" srcId="{7A55DE4A-BC27-1944-8E77-CBAE34C951B8}" destId="{47648A24-091E-A440-9803-7FF254809863}" srcOrd="12"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81AE4C5-B34E-B04C-863C-E46FFAA4324B}" type="doc">
      <dgm:prSet loTypeId="urn:microsoft.com/office/officeart/2005/8/layout/chevron2" loCatId="process" qsTypeId="urn:microsoft.com/office/officeart/2005/8/quickstyle/simple4" qsCatId="simple" csTypeId="urn:microsoft.com/office/officeart/2005/8/colors/accent1_2" csCatId="accent1" phldr="1"/>
      <dgm:spPr/>
      <dgm:t>
        <a:bodyPr/>
        <a:lstStyle/>
        <a:p>
          <a:endParaRPr lang="en-US"/>
        </a:p>
      </dgm:t>
    </dgm:pt>
    <dgm:pt modelId="{5DA3418E-DB4B-FF42-B123-DBBD66736BD7}">
      <dgm:prSet phldrT="[Text]"/>
      <dgm:spPr>
        <a:solidFill>
          <a:schemeClr val="accent6"/>
        </a:solidFill>
        <a:ln>
          <a:solidFill>
            <a:schemeClr val="accent6"/>
          </a:solidFill>
        </a:ln>
        <a:effectLst/>
      </dgm:spPr>
      <dgm:t>
        <a:bodyPr/>
        <a:lstStyle/>
        <a:p>
          <a:r>
            <a:rPr lang="en-US" dirty="0" smtClean="0">
              <a:latin typeface="Times New Roman" panose="020206030504050203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dgm:t>
    </dgm:pt>
    <dgm:pt modelId="{FA04BA07-BCD5-2142-8676-BFEF0E3B71DF}" type="parTrans" cxnId="{3220F3C0-7C7A-7D4B-897B-58B80CBF0F4E}">
      <dgm:prSet/>
      <dgm:spPr/>
      <dgm:t>
        <a:bodyPr/>
        <a:lstStyle/>
        <a:p>
          <a:endParaRPr lang="en-US"/>
        </a:p>
      </dgm:t>
    </dgm:pt>
    <dgm:pt modelId="{D9665C12-212D-C149-95FA-2C2E0D4140CE}" type="sibTrans" cxnId="{3220F3C0-7C7A-7D4B-897B-58B80CBF0F4E}">
      <dgm:prSet/>
      <dgm:spPr/>
      <dgm:t>
        <a:bodyPr/>
        <a:lstStyle/>
        <a:p>
          <a:endParaRPr lang="en-US"/>
        </a:p>
      </dgm:t>
    </dgm:pt>
    <dgm:pt modelId="{3779CFD1-782F-BE4B-89A7-D7DFF565E1C4}">
      <dgm:prSet phldrT="[Text]"/>
      <dgm:spPr>
        <a:ln>
          <a:solidFill>
            <a:schemeClr val="accent6"/>
          </a:solidFill>
        </a:ln>
      </dgm:spPr>
      <dgm:t>
        <a:bodyPr/>
        <a:lstStyle/>
        <a:p>
          <a:r>
            <a:rPr lang="en-NZ" dirty="0" smtClean="0">
              <a:latin typeface="Times New Roman" panose="02020603050405020304" pitchFamily="18" charset="0"/>
              <a:cs typeface="Times New Roman" panose="02020603050405020304" pitchFamily="18" charset="0"/>
            </a:rPr>
            <a:t>Allocates a slot in the process table for the new process</a:t>
          </a:r>
          <a:endParaRPr lang="en-US" dirty="0">
            <a:latin typeface="Times New Roman" panose="02020603050405020304" pitchFamily="18" charset="0"/>
            <a:cs typeface="Times New Roman" panose="02020603050405020304" pitchFamily="18" charset="0"/>
          </a:endParaRPr>
        </a:p>
      </dgm:t>
    </dgm:pt>
    <dgm:pt modelId="{AC9B584D-4AC9-DE4D-993D-55DB9D9AA3F9}" type="parTrans" cxnId="{502562B5-DFA6-2448-9764-FDE97D130820}">
      <dgm:prSet/>
      <dgm:spPr/>
      <dgm:t>
        <a:bodyPr/>
        <a:lstStyle/>
        <a:p>
          <a:endParaRPr lang="en-US"/>
        </a:p>
      </dgm:t>
    </dgm:pt>
    <dgm:pt modelId="{AAB55CD0-3683-EA4D-8725-75A55F4038BD}" type="sibTrans" cxnId="{502562B5-DFA6-2448-9764-FDE97D130820}">
      <dgm:prSet/>
      <dgm:spPr/>
      <dgm:t>
        <a:bodyPr/>
        <a:lstStyle/>
        <a:p>
          <a:endParaRPr lang="en-US"/>
        </a:p>
      </dgm:t>
    </dgm:pt>
    <dgm:pt modelId="{36E0E8A0-9D23-A745-B131-E1443F3FB08C}">
      <dgm:prSet phldrT="[Text]"/>
      <dgm:spPr>
        <a:solidFill>
          <a:schemeClr val="accent6"/>
        </a:solidFill>
        <a:ln>
          <a:solidFill>
            <a:schemeClr val="accent6"/>
          </a:solidFill>
        </a:ln>
      </dgm:spPr>
      <dgm:t>
        <a:bodyPr/>
        <a:lstStyle/>
        <a:p>
          <a:r>
            <a:rPr lang="en-US" dirty="0" smtClean="0">
              <a:latin typeface="Times New Roman" panose="02020603050405020304" pitchFamily="18" charset="0"/>
              <a:cs typeface="Times New Roman" panose="02020603050405020304" pitchFamily="18" charset="0"/>
            </a:rPr>
            <a:t>2</a:t>
          </a:r>
          <a:endParaRPr lang="en-US" dirty="0">
            <a:latin typeface="Times New Roman" panose="02020603050405020304" pitchFamily="18" charset="0"/>
            <a:cs typeface="Times New Roman" panose="02020603050405020304" pitchFamily="18" charset="0"/>
          </a:endParaRPr>
        </a:p>
      </dgm:t>
    </dgm:pt>
    <dgm:pt modelId="{1404BCD4-0B01-584F-9553-F36FC69B6327}" type="parTrans" cxnId="{DE052205-2EBE-144E-8E21-2D56C3223C00}">
      <dgm:prSet/>
      <dgm:spPr/>
      <dgm:t>
        <a:bodyPr/>
        <a:lstStyle/>
        <a:p>
          <a:endParaRPr lang="en-US"/>
        </a:p>
      </dgm:t>
    </dgm:pt>
    <dgm:pt modelId="{FE4F06C5-7785-0E41-8120-3B4B38D50BAD}" type="sibTrans" cxnId="{DE052205-2EBE-144E-8E21-2D56C3223C00}">
      <dgm:prSet/>
      <dgm:spPr/>
      <dgm:t>
        <a:bodyPr/>
        <a:lstStyle/>
        <a:p>
          <a:endParaRPr lang="en-US"/>
        </a:p>
      </dgm:t>
    </dgm:pt>
    <dgm:pt modelId="{0A02D992-EF2C-9542-88FA-8321DA1BED4B}">
      <dgm:prSet phldrT="[Text]"/>
      <dgm:spPr>
        <a:ln>
          <a:solidFill>
            <a:schemeClr val="accent6"/>
          </a:solidFill>
        </a:ln>
      </dgm:spPr>
      <dgm:t>
        <a:bodyPr/>
        <a:lstStyle/>
        <a:p>
          <a:r>
            <a:rPr lang="en-NZ" dirty="0" smtClean="0">
              <a:latin typeface="Times New Roman" panose="02020603050405020304" pitchFamily="18" charset="0"/>
              <a:cs typeface="Times New Roman" panose="02020603050405020304" pitchFamily="18" charset="0"/>
            </a:rPr>
            <a:t>Assigns a unique process ID to the child process</a:t>
          </a:r>
          <a:endParaRPr lang="en-US" dirty="0">
            <a:latin typeface="Times New Roman" panose="02020603050405020304" pitchFamily="18" charset="0"/>
            <a:cs typeface="Times New Roman" panose="02020603050405020304" pitchFamily="18" charset="0"/>
          </a:endParaRPr>
        </a:p>
      </dgm:t>
    </dgm:pt>
    <dgm:pt modelId="{7DF984F6-AF85-6141-8CAB-501769B62054}" type="parTrans" cxnId="{C29BBD3E-5B2B-2F44-AE08-E09FEC211C43}">
      <dgm:prSet/>
      <dgm:spPr/>
      <dgm:t>
        <a:bodyPr/>
        <a:lstStyle/>
        <a:p>
          <a:endParaRPr lang="en-US"/>
        </a:p>
      </dgm:t>
    </dgm:pt>
    <dgm:pt modelId="{7E8BA9DB-8229-8546-9BFC-4234DBFB60E7}" type="sibTrans" cxnId="{C29BBD3E-5B2B-2F44-AE08-E09FEC211C43}">
      <dgm:prSet/>
      <dgm:spPr/>
      <dgm:t>
        <a:bodyPr/>
        <a:lstStyle/>
        <a:p>
          <a:endParaRPr lang="en-US"/>
        </a:p>
      </dgm:t>
    </dgm:pt>
    <dgm:pt modelId="{8107A9A5-AF29-A94A-93C9-86A17090739D}">
      <dgm:prSet phldrT="[Text]"/>
      <dgm:spPr>
        <a:solidFill>
          <a:schemeClr val="accent6"/>
        </a:solidFill>
        <a:ln>
          <a:solidFill>
            <a:schemeClr val="accent6"/>
          </a:solidFill>
        </a:ln>
      </dgm:spPr>
      <dgm:t>
        <a:bodyPr/>
        <a:lstStyle/>
        <a:p>
          <a:r>
            <a:rPr lang="en-US" dirty="0" smtClean="0">
              <a:latin typeface="Times New Roman" panose="02020603050405020304" pitchFamily="18" charset="0"/>
              <a:cs typeface="Times New Roman" panose="02020603050405020304" pitchFamily="18" charset="0"/>
            </a:rPr>
            <a:t>3</a:t>
          </a:r>
          <a:endParaRPr lang="en-US" dirty="0">
            <a:latin typeface="Times New Roman" panose="02020603050405020304" pitchFamily="18" charset="0"/>
            <a:cs typeface="Times New Roman" panose="02020603050405020304" pitchFamily="18" charset="0"/>
          </a:endParaRPr>
        </a:p>
      </dgm:t>
    </dgm:pt>
    <dgm:pt modelId="{194D5E64-4DCE-514A-8B6E-DAD267D3A496}" type="parTrans" cxnId="{E7DAFC9A-36D6-9B4C-9BB9-BAE53C685426}">
      <dgm:prSet/>
      <dgm:spPr/>
      <dgm:t>
        <a:bodyPr/>
        <a:lstStyle/>
        <a:p>
          <a:endParaRPr lang="en-US"/>
        </a:p>
      </dgm:t>
    </dgm:pt>
    <dgm:pt modelId="{A9D5C173-FFEC-3A4B-90FC-A22C12164719}" type="sibTrans" cxnId="{E7DAFC9A-36D6-9B4C-9BB9-BAE53C685426}">
      <dgm:prSet/>
      <dgm:spPr/>
      <dgm:t>
        <a:bodyPr/>
        <a:lstStyle/>
        <a:p>
          <a:endParaRPr lang="en-US"/>
        </a:p>
      </dgm:t>
    </dgm:pt>
    <dgm:pt modelId="{DBC54489-8F45-4843-B66E-41358F3602E9}">
      <dgm:prSet phldrT="[Text]"/>
      <dgm:spPr>
        <a:ln>
          <a:solidFill>
            <a:schemeClr val="accent6"/>
          </a:solidFill>
        </a:ln>
      </dgm:spPr>
      <dgm:t>
        <a:bodyPr/>
        <a:lstStyle/>
        <a:p>
          <a:r>
            <a:rPr lang="en-NZ" dirty="0" smtClean="0">
              <a:latin typeface="Times New Roman" panose="02020603050405020304" pitchFamily="18" charset="0"/>
              <a:cs typeface="Times New Roman" panose="02020603050405020304" pitchFamily="18" charset="0"/>
            </a:rPr>
            <a:t>Makes a copy of the process image of the parent, with the exception of any shared memory</a:t>
          </a:r>
          <a:endParaRPr lang="en-US" dirty="0">
            <a:latin typeface="Times New Roman" panose="02020603050405020304" pitchFamily="18" charset="0"/>
            <a:cs typeface="Times New Roman" panose="02020603050405020304" pitchFamily="18" charset="0"/>
          </a:endParaRPr>
        </a:p>
      </dgm:t>
    </dgm:pt>
    <dgm:pt modelId="{3C73E3FD-AE55-094E-B4D4-71BC04766D1C}" type="parTrans" cxnId="{FAC2048F-2FFE-254E-B2B5-33C51D578449}">
      <dgm:prSet/>
      <dgm:spPr/>
      <dgm:t>
        <a:bodyPr/>
        <a:lstStyle/>
        <a:p>
          <a:endParaRPr lang="en-US"/>
        </a:p>
      </dgm:t>
    </dgm:pt>
    <dgm:pt modelId="{C63140C3-E4EA-2D4F-B352-2FF03E8CB2A9}" type="sibTrans" cxnId="{FAC2048F-2FFE-254E-B2B5-33C51D578449}">
      <dgm:prSet/>
      <dgm:spPr/>
      <dgm:t>
        <a:bodyPr/>
        <a:lstStyle/>
        <a:p>
          <a:endParaRPr lang="en-US"/>
        </a:p>
      </dgm:t>
    </dgm:pt>
    <dgm:pt modelId="{1DAC90B7-6707-834B-80BD-1DE5AD7AE15A}">
      <dgm:prSet/>
      <dgm:spPr>
        <a:solidFill>
          <a:schemeClr val="accent6"/>
        </a:solidFill>
        <a:ln>
          <a:solidFill>
            <a:schemeClr val="accent6"/>
          </a:solidFill>
        </a:ln>
      </dgm:spPr>
      <dgm:t>
        <a:bodyPr/>
        <a:lstStyle/>
        <a:p>
          <a:r>
            <a:rPr lang="en-US" dirty="0" smtClean="0">
              <a:latin typeface="Times New Roman" panose="02020603050405020304" pitchFamily="18" charset="0"/>
              <a:cs typeface="Times New Roman" panose="02020603050405020304" pitchFamily="18" charset="0"/>
            </a:rPr>
            <a:t>4</a:t>
          </a:r>
          <a:endParaRPr lang="en-US" dirty="0">
            <a:latin typeface="Times New Roman" panose="02020603050405020304" pitchFamily="18" charset="0"/>
            <a:cs typeface="Times New Roman" panose="02020603050405020304" pitchFamily="18" charset="0"/>
          </a:endParaRPr>
        </a:p>
      </dgm:t>
    </dgm:pt>
    <dgm:pt modelId="{B9E08E85-D14E-B946-A99B-029A9FEDE95C}" type="parTrans" cxnId="{7FD9EC4D-1085-884E-96A1-96E4A874E814}">
      <dgm:prSet/>
      <dgm:spPr/>
      <dgm:t>
        <a:bodyPr/>
        <a:lstStyle/>
        <a:p>
          <a:endParaRPr lang="en-US"/>
        </a:p>
      </dgm:t>
    </dgm:pt>
    <dgm:pt modelId="{B86CD9FD-DFA4-BB4F-B712-3440552602AD}" type="sibTrans" cxnId="{7FD9EC4D-1085-884E-96A1-96E4A874E814}">
      <dgm:prSet/>
      <dgm:spPr/>
      <dgm:t>
        <a:bodyPr/>
        <a:lstStyle/>
        <a:p>
          <a:endParaRPr lang="en-US"/>
        </a:p>
      </dgm:t>
    </dgm:pt>
    <dgm:pt modelId="{74CDD88A-549F-F944-B90E-DEA6878AEA99}">
      <dgm:prSet/>
      <dgm:spPr>
        <a:solidFill>
          <a:schemeClr val="accent6"/>
        </a:solidFill>
        <a:ln>
          <a:solidFill>
            <a:schemeClr val="accent6"/>
          </a:solidFill>
        </a:ln>
      </dgm:spPr>
      <dgm:t>
        <a:bodyPr/>
        <a:lstStyle/>
        <a:p>
          <a:r>
            <a:rPr lang="en-US" dirty="0" smtClean="0">
              <a:latin typeface="Times New Roman" panose="02020603050405020304" pitchFamily="18" charset="0"/>
              <a:cs typeface="Times New Roman" panose="02020603050405020304" pitchFamily="18" charset="0"/>
            </a:rPr>
            <a:t>5</a:t>
          </a:r>
          <a:endParaRPr lang="en-US" dirty="0">
            <a:latin typeface="Times New Roman" panose="02020603050405020304" pitchFamily="18" charset="0"/>
            <a:cs typeface="Times New Roman" panose="02020603050405020304" pitchFamily="18" charset="0"/>
          </a:endParaRPr>
        </a:p>
      </dgm:t>
    </dgm:pt>
    <dgm:pt modelId="{DE7AB666-171E-0A4F-A5C0-1133F49195A2}" type="parTrans" cxnId="{E6692BEB-CF2B-E144-9584-8228470EA7CD}">
      <dgm:prSet/>
      <dgm:spPr/>
      <dgm:t>
        <a:bodyPr/>
        <a:lstStyle/>
        <a:p>
          <a:endParaRPr lang="en-US"/>
        </a:p>
      </dgm:t>
    </dgm:pt>
    <dgm:pt modelId="{4A35F8A7-96F2-8D40-8AA4-64E5659F286C}" type="sibTrans" cxnId="{E6692BEB-CF2B-E144-9584-8228470EA7CD}">
      <dgm:prSet/>
      <dgm:spPr/>
      <dgm:t>
        <a:bodyPr/>
        <a:lstStyle/>
        <a:p>
          <a:endParaRPr lang="en-US"/>
        </a:p>
      </dgm:t>
    </dgm:pt>
    <dgm:pt modelId="{F7D1969B-53A1-7645-97E9-91C4D72C24E4}">
      <dgm:prSet/>
      <dgm:spPr>
        <a:solidFill>
          <a:schemeClr val="accent6"/>
        </a:solidFill>
        <a:ln>
          <a:solidFill>
            <a:schemeClr val="accent6"/>
          </a:solidFill>
        </a:ln>
      </dgm:spPr>
      <dgm:t>
        <a:bodyPr/>
        <a:lstStyle/>
        <a:p>
          <a:r>
            <a:rPr lang="en-US" dirty="0" smtClean="0">
              <a:latin typeface="Times New Roman" panose="02020603050405020304" pitchFamily="18" charset="0"/>
              <a:cs typeface="Times New Roman" panose="02020603050405020304" pitchFamily="18" charset="0"/>
            </a:rPr>
            <a:t>6</a:t>
          </a:r>
          <a:endParaRPr lang="en-US" dirty="0">
            <a:latin typeface="Times New Roman" panose="02020603050405020304" pitchFamily="18" charset="0"/>
            <a:cs typeface="Times New Roman" panose="02020603050405020304" pitchFamily="18" charset="0"/>
          </a:endParaRPr>
        </a:p>
      </dgm:t>
    </dgm:pt>
    <dgm:pt modelId="{33BEEC36-52EB-954C-BCAC-3DF201A8DEF0}" type="parTrans" cxnId="{CC8A9C78-F290-7E42-B54C-262460726544}">
      <dgm:prSet/>
      <dgm:spPr/>
      <dgm:t>
        <a:bodyPr/>
        <a:lstStyle/>
        <a:p>
          <a:endParaRPr lang="en-US"/>
        </a:p>
      </dgm:t>
    </dgm:pt>
    <dgm:pt modelId="{3819723D-8AEF-164A-8996-DE92AC7AB1FC}" type="sibTrans" cxnId="{CC8A9C78-F290-7E42-B54C-262460726544}">
      <dgm:prSet/>
      <dgm:spPr/>
      <dgm:t>
        <a:bodyPr/>
        <a:lstStyle/>
        <a:p>
          <a:endParaRPr lang="en-US"/>
        </a:p>
      </dgm:t>
    </dgm:pt>
    <dgm:pt modelId="{97D8BB99-6DD4-A64D-AD3A-DDED0AB5B805}">
      <dgm:prSet/>
      <dgm:spPr>
        <a:ln>
          <a:solidFill>
            <a:schemeClr val="accent6"/>
          </a:solidFill>
        </a:ln>
      </dgm:spPr>
      <dgm:t>
        <a:bodyPr/>
        <a:lstStyle/>
        <a:p>
          <a:r>
            <a:rPr lang="en-NZ" dirty="0" smtClean="0">
              <a:latin typeface="Times New Roman" panose="02020603050405020304" pitchFamily="18" charset="0"/>
              <a:cs typeface="Times New Roman" panose="02020603050405020304" pitchFamily="18" charset="0"/>
            </a:rPr>
            <a:t>Increments counters for any files owned by the parent, to reflect that an additional process now also owns those files</a:t>
          </a:r>
          <a:endParaRPr lang="en-US" dirty="0">
            <a:latin typeface="Times New Roman" panose="02020603050405020304" pitchFamily="18" charset="0"/>
            <a:cs typeface="Times New Roman" panose="02020603050405020304" pitchFamily="18" charset="0"/>
          </a:endParaRPr>
        </a:p>
      </dgm:t>
    </dgm:pt>
    <dgm:pt modelId="{D4EC0175-2A7B-7846-AEC0-2CED9DC198E0}" type="parTrans" cxnId="{9BC9AB2A-1BBE-4447-9A97-EAB40C96F907}">
      <dgm:prSet/>
      <dgm:spPr/>
      <dgm:t>
        <a:bodyPr/>
        <a:lstStyle/>
        <a:p>
          <a:endParaRPr lang="en-US"/>
        </a:p>
      </dgm:t>
    </dgm:pt>
    <dgm:pt modelId="{58F721F1-21CA-7241-BD54-46B71AC774F5}" type="sibTrans" cxnId="{9BC9AB2A-1BBE-4447-9A97-EAB40C96F907}">
      <dgm:prSet/>
      <dgm:spPr/>
      <dgm:t>
        <a:bodyPr/>
        <a:lstStyle/>
        <a:p>
          <a:endParaRPr lang="en-US"/>
        </a:p>
      </dgm:t>
    </dgm:pt>
    <dgm:pt modelId="{A4CC4A05-ABDB-754F-B02E-95B7654E0EF1}">
      <dgm:prSet/>
      <dgm:spPr>
        <a:ln>
          <a:solidFill>
            <a:schemeClr val="accent6"/>
          </a:solidFill>
        </a:ln>
      </dgm:spPr>
      <dgm:t>
        <a:bodyPr/>
        <a:lstStyle/>
        <a:p>
          <a:r>
            <a:rPr lang="en-NZ" dirty="0" smtClean="0">
              <a:latin typeface="Times New Roman" panose="02020603050405020304" pitchFamily="18" charset="0"/>
              <a:cs typeface="Times New Roman" panose="02020603050405020304" pitchFamily="18" charset="0"/>
            </a:rPr>
            <a:t>Assigns the child process to the Ready to Run state</a:t>
          </a:r>
          <a:endParaRPr lang="en-US" dirty="0">
            <a:latin typeface="Times New Roman" panose="02020603050405020304" pitchFamily="18" charset="0"/>
            <a:cs typeface="Times New Roman" panose="02020603050405020304" pitchFamily="18" charset="0"/>
          </a:endParaRPr>
        </a:p>
      </dgm:t>
    </dgm:pt>
    <dgm:pt modelId="{7EF3CBB4-1032-D043-84EF-69055739C31A}" type="parTrans" cxnId="{F2914AF2-33E1-844F-A905-FEC3A78D4E8B}">
      <dgm:prSet/>
      <dgm:spPr/>
      <dgm:t>
        <a:bodyPr/>
        <a:lstStyle/>
        <a:p>
          <a:endParaRPr lang="en-US"/>
        </a:p>
      </dgm:t>
    </dgm:pt>
    <dgm:pt modelId="{C0E8C3F6-7FE7-F741-886D-D60EF60160E5}" type="sibTrans" cxnId="{F2914AF2-33E1-844F-A905-FEC3A78D4E8B}">
      <dgm:prSet/>
      <dgm:spPr/>
      <dgm:t>
        <a:bodyPr/>
        <a:lstStyle/>
        <a:p>
          <a:endParaRPr lang="en-US"/>
        </a:p>
      </dgm:t>
    </dgm:pt>
    <dgm:pt modelId="{7EF551BC-457B-274E-8D4B-CC6895033FA5}">
      <dgm:prSet/>
      <dgm:spPr>
        <a:ln>
          <a:solidFill>
            <a:schemeClr val="accent6"/>
          </a:solidFill>
        </a:ln>
      </dgm:spPr>
      <dgm:t>
        <a:bodyPr/>
        <a:lstStyle/>
        <a:p>
          <a:r>
            <a:rPr lang="en-NZ" dirty="0" smtClean="0">
              <a:latin typeface="Times New Roman" panose="02020603050405020304" pitchFamily="18" charset="0"/>
              <a:cs typeface="Times New Roman" panose="02020603050405020304" pitchFamily="18" charset="0"/>
            </a:rPr>
            <a:t>Returns the ID number of the child to the parent process, and a 0 value to the child process</a:t>
          </a:r>
          <a:endParaRPr lang="en-US" dirty="0">
            <a:latin typeface="Times New Roman" panose="02020603050405020304" pitchFamily="18" charset="0"/>
            <a:cs typeface="Times New Roman" panose="02020603050405020304" pitchFamily="18" charset="0"/>
          </a:endParaRPr>
        </a:p>
      </dgm:t>
    </dgm:pt>
    <dgm:pt modelId="{DD47EC6E-971E-074C-94DF-2D30AF441B4A}" type="parTrans" cxnId="{BED3D458-34AC-1C44-BB3D-3B9541D29711}">
      <dgm:prSet/>
      <dgm:spPr/>
      <dgm:t>
        <a:bodyPr/>
        <a:lstStyle/>
        <a:p>
          <a:endParaRPr lang="en-US"/>
        </a:p>
      </dgm:t>
    </dgm:pt>
    <dgm:pt modelId="{C151EA55-0B67-C64E-AEB3-7ABF9CB63829}" type="sibTrans" cxnId="{BED3D458-34AC-1C44-BB3D-3B9541D29711}">
      <dgm:prSet/>
      <dgm:spPr/>
      <dgm:t>
        <a:bodyPr/>
        <a:lstStyle/>
        <a:p>
          <a:endParaRPr lang="en-US"/>
        </a:p>
      </dgm:t>
    </dgm:pt>
    <dgm:pt modelId="{8926A2B0-745B-6F4C-91B7-E5319D29BACB}" type="pres">
      <dgm:prSet presAssocID="{F81AE4C5-B34E-B04C-863C-E46FFAA4324B}" presName="linearFlow" presStyleCnt="0">
        <dgm:presLayoutVars>
          <dgm:dir/>
          <dgm:animLvl val="lvl"/>
          <dgm:resizeHandles val="exact"/>
        </dgm:presLayoutVars>
      </dgm:prSet>
      <dgm:spPr/>
      <dgm:t>
        <a:bodyPr/>
        <a:lstStyle/>
        <a:p>
          <a:endParaRPr lang="en-US"/>
        </a:p>
      </dgm:t>
    </dgm:pt>
    <dgm:pt modelId="{9622AC7A-165F-A548-B86C-9568FB736BB0}" type="pres">
      <dgm:prSet presAssocID="{5DA3418E-DB4B-FF42-B123-DBBD66736BD7}" presName="composite" presStyleCnt="0"/>
      <dgm:spPr/>
    </dgm:pt>
    <dgm:pt modelId="{3ADE00C8-8936-9E44-9966-B4C9443960E7}" type="pres">
      <dgm:prSet presAssocID="{5DA3418E-DB4B-FF42-B123-DBBD66736BD7}" presName="parentText" presStyleLbl="alignNode1" presStyleIdx="0" presStyleCnt="6">
        <dgm:presLayoutVars>
          <dgm:chMax val="1"/>
          <dgm:bulletEnabled val="1"/>
        </dgm:presLayoutVars>
      </dgm:prSet>
      <dgm:spPr/>
      <dgm:t>
        <a:bodyPr/>
        <a:lstStyle/>
        <a:p>
          <a:endParaRPr lang="en-US"/>
        </a:p>
      </dgm:t>
    </dgm:pt>
    <dgm:pt modelId="{DE36E0A4-4385-B342-8B67-3BFD80B681D3}" type="pres">
      <dgm:prSet presAssocID="{5DA3418E-DB4B-FF42-B123-DBBD66736BD7}" presName="descendantText" presStyleLbl="alignAcc1" presStyleIdx="0" presStyleCnt="6">
        <dgm:presLayoutVars>
          <dgm:bulletEnabled val="1"/>
        </dgm:presLayoutVars>
      </dgm:prSet>
      <dgm:spPr/>
      <dgm:t>
        <a:bodyPr/>
        <a:lstStyle/>
        <a:p>
          <a:endParaRPr lang="en-US"/>
        </a:p>
      </dgm:t>
    </dgm:pt>
    <dgm:pt modelId="{A61784F3-6A36-E845-B5C4-6329C1ADFDB7}" type="pres">
      <dgm:prSet presAssocID="{D9665C12-212D-C149-95FA-2C2E0D4140CE}" presName="sp" presStyleCnt="0"/>
      <dgm:spPr/>
    </dgm:pt>
    <dgm:pt modelId="{4E32278F-E81C-0D45-A730-0D709D1AA132}" type="pres">
      <dgm:prSet presAssocID="{36E0E8A0-9D23-A745-B131-E1443F3FB08C}" presName="composite" presStyleCnt="0"/>
      <dgm:spPr/>
    </dgm:pt>
    <dgm:pt modelId="{DC049674-6133-A04F-8C71-4C489DF415B8}" type="pres">
      <dgm:prSet presAssocID="{36E0E8A0-9D23-A745-B131-E1443F3FB08C}" presName="parentText" presStyleLbl="alignNode1" presStyleIdx="1" presStyleCnt="6">
        <dgm:presLayoutVars>
          <dgm:chMax val="1"/>
          <dgm:bulletEnabled val="1"/>
        </dgm:presLayoutVars>
      </dgm:prSet>
      <dgm:spPr/>
      <dgm:t>
        <a:bodyPr/>
        <a:lstStyle/>
        <a:p>
          <a:endParaRPr lang="en-US"/>
        </a:p>
      </dgm:t>
    </dgm:pt>
    <dgm:pt modelId="{E777551D-665B-EF40-A4AE-19569D80B09F}" type="pres">
      <dgm:prSet presAssocID="{36E0E8A0-9D23-A745-B131-E1443F3FB08C}" presName="descendantText" presStyleLbl="alignAcc1" presStyleIdx="1" presStyleCnt="6">
        <dgm:presLayoutVars>
          <dgm:bulletEnabled val="1"/>
        </dgm:presLayoutVars>
      </dgm:prSet>
      <dgm:spPr/>
      <dgm:t>
        <a:bodyPr/>
        <a:lstStyle/>
        <a:p>
          <a:endParaRPr lang="en-US"/>
        </a:p>
      </dgm:t>
    </dgm:pt>
    <dgm:pt modelId="{B88EFC02-6B0C-3545-B8BC-D9C3E1F865A4}" type="pres">
      <dgm:prSet presAssocID="{FE4F06C5-7785-0E41-8120-3B4B38D50BAD}" presName="sp" presStyleCnt="0"/>
      <dgm:spPr/>
    </dgm:pt>
    <dgm:pt modelId="{7BB093BB-1900-D54E-90F3-3DA57DCCBB04}" type="pres">
      <dgm:prSet presAssocID="{8107A9A5-AF29-A94A-93C9-86A17090739D}" presName="composite" presStyleCnt="0"/>
      <dgm:spPr/>
    </dgm:pt>
    <dgm:pt modelId="{60D3C4C0-DB41-9549-A77B-1596F4E9BADE}" type="pres">
      <dgm:prSet presAssocID="{8107A9A5-AF29-A94A-93C9-86A17090739D}" presName="parentText" presStyleLbl="alignNode1" presStyleIdx="2" presStyleCnt="6">
        <dgm:presLayoutVars>
          <dgm:chMax val="1"/>
          <dgm:bulletEnabled val="1"/>
        </dgm:presLayoutVars>
      </dgm:prSet>
      <dgm:spPr/>
      <dgm:t>
        <a:bodyPr/>
        <a:lstStyle/>
        <a:p>
          <a:endParaRPr lang="en-US"/>
        </a:p>
      </dgm:t>
    </dgm:pt>
    <dgm:pt modelId="{E9ED7F19-3597-CC45-BF98-95FE334E7847}" type="pres">
      <dgm:prSet presAssocID="{8107A9A5-AF29-A94A-93C9-86A17090739D}" presName="descendantText" presStyleLbl="alignAcc1" presStyleIdx="2" presStyleCnt="6">
        <dgm:presLayoutVars>
          <dgm:bulletEnabled val="1"/>
        </dgm:presLayoutVars>
      </dgm:prSet>
      <dgm:spPr/>
      <dgm:t>
        <a:bodyPr/>
        <a:lstStyle/>
        <a:p>
          <a:endParaRPr lang="en-US"/>
        </a:p>
      </dgm:t>
    </dgm:pt>
    <dgm:pt modelId="{E5C1B068-E88D-9E46-80B3-B064E16421EE}" type="pres">
      <dgm:prSet presAssocID="{A9D5C173-FFEC-3A4B-90FC-A22C12164719}" presName="sp" presStyleCnt="0"/>
      <dgm:spPr/>
    </dgm:pt>
    <dgm:pt modelId="{12BFE38E-AA77-9147-9563-5B2E10BB83CC}" type="pres">
      <dgm:prSet presAssocID="{1DAC90B7-6707-834B-80BD-1DE5AD7AE15A}" presName="composite" presStyleCnt="0"/>
      <dgm:spPr/>
    </dgm:pt>
    <dgm:pt modelId="{57F9225C-7463-394C-B866-B20156C2172A}" type="pres">
      <dgm:prSet presAssocID="{1DAC90B7-6707-834B-80BD-1DE5AD7AE15A}" presName="parentText" presStyleLbl="alignNode1" presStyleIdx="3" presStyleCnt="6">
        <dgm:presLayoutVars>
          <dgm:chMax val="1"/>
          <dgm:bulletEnabled val="1"/>
        </dgm:presLayoutVars>
      </dgm:prSet>
      <dgm:spPr/>
      <dgm:t>
        <a:bodyPr/>
        <a:lstStyle/>
        <a:p>
          <a:endParaRPr lang="en-US"/>
        </a:p>
      </dgm:t>
    </dgm:pt>
    <dgm:pt modelId="{C8D66159-239C-A947-93EB-FF89054E979D}" type="pres">
      <dgm:prSet presAssocID="{1DAC90B7-6707-834B-80BD-1DE5AD7AE15A}" presName="descendantText" presStyleLbl="alignAcc1" presStyleIdx="3" presStyleCnt="6">
        <dgm:presLayoutVars>
          <dgm:bulletEnabled val="1"/>
        </dgm:presLayoutVars>
      </dgm:prSet>
      <dgm:spPr/>
      <dgm:t>
        <a:bodyPr/>
        <a:lstStyle/>
        <a:p>
          <a:endParaRPr lang="en-US"/>
        </a:p>
      </dgm:t>
    </dgm:pt>
    <dgm:pt modelId="{722EDF77-AFD0-BF44-8E94-25003368AAB7}" type="pres">
      <dgm:prSet presAssocID="{B86CD9FD-DFA4-BB4F-B712-3440552602AD}" presName="sp" presStyleCnt="0"/>
      <dgm:spPr/>
    </dgm:pt>
    <dgm:pt modelId="{18E35F9B-2DE8-134E-A715-A6BE059FD35D}" type="pres">
      <dgm:prSet presAssocID="{74CDD88A-549F-F944-B90E-DEA6878AEA99}" presName="composite" presStyleCnt="0"/>
      <dgm:spPr/>
    </dgm:pt>
    <dgm:pt modelId="{44CC2E2D-F2DF-9041-993A-5C0D23E88755}" type="pres">
      <dgm:prSet presAssocID="{74CDD88A-549F-F944-B90E-DEA6878AEA99}" presName="parentText" presStyleLbl="alignNode1" presStyleIdx="4" presStyleCnt="6">
        <dgm:presLayoutVars>
          <dgm:chMax val="1"/>
          <dgm:bulletEnabled val="1"/>
        </dgm:presLayoutVars>
      </dgm:prSet>
      <dgm:spPr/>
      <dgm:t>
        <a:bodyPr/>
        <a:lstStyle/>
        <a:p>
          <a:endParaRPr lang="en-US"/>
        </a:p>
      </dgm:t>
    </dgm:pt>
    <dgm:pt modelId="{C3846997-357D-6843-BF65-FD04875FAF4D}" type="pres">
      <dgm:prSet presAssocID="{74CDD88A-549F-F944-B90E-DEA6878AEA99}" presName="descendantText" presStyleLbl="alignAcc1" presStyleIdx="4" presStyleCnt="6">
        <dgm:presLayoutVars>
          <dgm:bulletEnabled val="1"/>
        </dgm:presLayoutVars>
      </dgm:prSet>
      <dgm:spPr/>
      <dgm:t>
        <a:bodyPr/>
        <a:lstStyle/>
        <a:p>
          <a:endParaRPr lang="en-US"/>
        </a:p>
      </dgm:t>
    </dgm:pt>
    <dgm:pt modelId="{28A1E4CE-5D83-234A-A715-C9F0EC2D0BD2}" type="pres">
      <dgm:prSet presAssocID="{4A35F8A7-96F2-8D40-8AA4-64E5659F286C}" presName="sp" presStyleCnt="0"/>
      <dgm:spPr/>
    </dgm:pt>
    <dgm:pt modelId="{83C3BB4F-6C14-0340-A036-54A2C4F3EEEA}" type="pres">
      <dgm:prSet presAssocID="{F7D1969B-53A1-7645-97E9-91C4D72C24E4}" presName="composite" presStyleCnt="0"/>
      <dgm:spPr/>
    </dgm:pt>
    <dgm:pt modelId="{A78E5709-1C0A-D648-AB3D-891FA8B66E39}" type="pres">
      <dgm:prSet presAssocID="{F7D1969B-53A1-7645-97E9-91C4D72C24E4}" presName="parentText" presStyleLbl="alignNode1" presStyleIdx="5" presStyleCnt="6">
        <dgm:presLayoutVars>
          <dgm:chMax val="1"/>
          <dgm:bulletEnabled val="1"/>
        </dgm:presLayoutVars>
      </dgm:prSet>
      <dgm:spPr/>
      <dgm:t>
        <a:bodyPr/>
        <a:lstStyle/>
        <a:p>
          <a:endParaRPr lang="en-US"/>
        </a:p>
      </dgm:t>
    </dgm:pt>
    <dgm:pt modelId="{4E432B58-784D-554A-BE3D-1448B6DB0C1D}" type="pres">
      <dgm:prSet presAssocID="{F7D1969B-53A1-7645-97E9-91C4D72C24E4}" presName="descendantText" presStyleLbl="alignAcc1" presStyleIdx="5" presStyleCnt="6">
        <dgm:presLayoutVars>
          <dgm:bulletEnabled val="1"/>
        </dgm:presLayoutVars>
      </dgm:prSet>
      <dgm:spPr/>
      <dgm:t>
        <a:bodyPr/>
        <a:lstStyle/>
        <a:p>
          <a:endParaRPr lang="en-US"/>
        </a:p>
      </dgm:t>
    </dgm:pt>
  </dgm:ptLst>
  <dgm:cxnLst>
    <dgm:cxn modelId="{D9748A12-1647-F046-BCE9-98941FE3BBE6}" type="presOf" srcId="{F7D1969B-53A1-7645-97E9-91C4D72C24E4}" destId="{A78E5709-1C0A-D648-AB3D-891FA8B66E39}" srcOrd="0" destOrd="0" presId="urn:microsoft.com/office/officeart/2005/8/layout/chevron2"/>
    <dgm:cxn modelId="{F2914AF2-33E1-844F-A905-FEC3A78D4E8B}" srcId="{74CDD88A-549F-F944-B90E-DEA6878AEA99}" destId="{A4CC4A05-ABDB-754F-B02E-95B7654E0EF1}" srcOrd="0" destOrd="0" parTransId="{7EF3CBB4-1032-D043-84EF-69055739C31A}" sibTransId="{C0E8C3F6-7FE7-F741-886D-D60EF60160E5}"/>
    <dgm:cxn modelId="{3220F3C0-7C7A-7D4B-897B-58B80CBF0F4E}" srcId="{F81AE4C5-B34E-B04C-863C-E46FFAA4324B}" destId="{5DA3418E-DB4B-FF42-B123-DBBD66736BD7}" srcOrd="0" destOrd="0" parTransId="{FA04BA07-BCD5-2142-8676-BFEF0E3B71DF}" sibTransId="{D9665C12-212D-C149-95FA-2C2E0D4140CE}"/>
    <dgm:cxn modelId="{809E29D6-60D0-A144-990D-33F310BDDDDD}" type="presOf" srcId="{97D8BB99-6DD4-A64D-AD3A-DDED0AB5B805}" destId="{C8D66159-239C-A947-93EB-FF89054E979D}" srcOrd="0" destOrd="0" presId="urn:microsoft.com/office/officeart/2005/8/layout/chevron2"/>
    <dgm:cxn modelId="{DE052205-2EBE-144E-8E21-2D56C3223C00}" srcId="{F81AE4C5-B34E-B04C-863C-E46FFAA4324B}" destId="{36E0E8A0-9D23-A745-B131-E1443F3FB08C}" srcOrd="1" destOrd="0" parTransId="{1404BCD4-0B01-584F-9553-F36FC69B6327}" sibTransId="{FE4F06C5-7785-0E41-8120-3B4B38D50BAD}"/>
    <dgm:cxn modelId="{308B7A5C-FAA8-A642-A490-C8DE38CB335D}" type="presOf" srcId="{F81AE4C5-B34E-B04C-863C-E46FFAA4324B}" destId="{8926A2B0-745B-6F4C-91B7-E5319D29BACB}" srcOrd="0" destOrd="0" presId="urn:microsoft.com/office/officeart/2005/8/layout/chevron2"/>
    <dgm:cxn modelId="{9BC9AB2A-1BBE-4447-9A97-EAB40C96F907}" srcId="{1DAC90B7-6707-834B-80BD-1DE5AD7AE15A}" destId="{97D8BB99-6DD4-A64D-AD3A-DDED0AB5B805}" srcOrd="0" destOrd="0" parTransId="{D4EC0175-2A7B-7846-AEC0-2CED9DC198E0}" sibTransId="{58F721F1-21CA-7241-BD54-46B71AC774F5}"/>
    <dgm:cxn modelId="{2ECB4B7F-8CC5-E641-B13F-7E1B208F0C76}" type="presOf" srcId="{1DAC90B7-6707-834B-80BD-1DE5AD7AE15A}" destId="{57F9225C-7463-394C-B866-B20156C2172A}" srcOrd="0" destOrd="0" presId="urn:microsoft.com/office/officeart/2005/8/layout/chevron2"/>
    <dgm:cxn modelId="{C29BBD3E-5B2B-2F44-AE08-E09FEC211C43}" srcId="{36E0E8A0-9D23-A745-B131-E1443F3FB08C}" destId="{0A02D992-EF2C-9542-88FA-8321DA1BED4B}" srcOrd="0" destOrd="0" parTransId="{7DF984F6-AF85-6141-8CAB-501769B62054}" sibTransId="{7E8BA9DB-8229-8546-9BFC-4234DBFB60E7}"/>
    <dgm:cxn modelId="{95CF7096-10FB-1C40-84BA-20634384EBFD}" type="presOf" srcId="{74CDD88A-549F-F944-B90E-DEA6878AEA99}" destId="{44CC2E2D-F2DF-9041-993A-5C0D23E88755}" srcOrd="0" destOrd="0" presId="urn:microsoft.com/office/officeart/2005/8/layout/chevron2"/>
    <dgm:cxn modelId="{025A13B2-11DE-9E42-9659-2507EEEFCE5B}" type="presOf" srcId="{3779CFD1-782F-BE4B-89A7-D7DFF565E1C4}" destId="{DE36E0A4-4385-B342-8B67-3BFD80B681D3}" srcOrd="0" destOrd="0" presId="urn:microsoft.com/office/officeart/2005/8/layout/chevron2"/>
    <dgm:cxn modelId="{0907DC28-C18D-874F-8534-C7E7AFFEEBEF}" type="presOf" srcId="{A4CC4A05-ABDB-754F-B02E-95B7654E0EF1}" destId="{C3846997-357D-6843-BF65-FD04875FAF4D}" srcOrd="0" destOrd="0" presId="urn:microsoft.com/office/officeart/2005/8/layout/chevron2"/>
    <dgm:cxn modelId="{56BD661F-BF5B-2D41-8F68-496EB1A27E58}" type="presOf" srcId="{5DA3418E-DB4B-FF42-B123-DBBD66736BD7}" destId="{3ADE00C8-8936-9E44-9966-B4C9443960E7}" srcOrd="0" destOrd="0" presId="urn:microsoft.com/office/officeart/2005/8/layout/chevron2"/>
    <dgm:cxn modelId="{D297AB94-C8F4-4646-AB24-F9F845BA51E8}" type="presOf" srcId="{36E0E8A0-9D23-A745-B131-E1443F3FB08C}" destId="{DC049674-6133-A04F-8C71-4C489DF415B8}" srcOrd="0" destOrd="0" presId="urn:microsoft.com/office/officeart/2005/8/layout/chevron2"/>
    <dgm:cxn modelId="{51924A22-C7B9-7A44-BA28-72CE943A5896}" type="presOf" srcId="{0A02D992-EF2C-9542-88FA-8321DA1BED4B}" destId="{E777551D-665B-EF40-A4AE-19569D80B09F}" srcOrd="0" destOrd="0" presId="urn:microsoft.com/office/officeart/2005/8/layout/chevron2"/>
    <dgm:cxn modelId="{CC8A9C78-F290-7E42-B54C-262460726544}" srcId="{F81AE4C5-B34E-B04C-863C-E46FFAA4324B}" destId="{F7D1969B-53A1-7645-97E9-91C4D72C24E4}" srcOrd="5" destOrd="0" parTransId="{33BEEC36-52EB-954C-BCAC-3DF201A8DEF0}" sibTransId="{3819723D-8AEF-164A-8996-DE92AC7AB1FC}"/>
    <dgm:cxn modelId="{E6692BEB-CF2B-E144-9584-8228470EA7CD}" srcId="{F81AE4C5-B34E-B04C-863C-E46FFAA4324B}" destId="{74CDD88A-549F-F944-B90E-DEA6878AEA99}" srcOrd="4" destOrd="0" parTransId="{DE7AB666-171E-0A4F-A5C0-1133F49195A2}" sibTransId="{4A35F8A7-96F2-8D40-8AA4-64E5659F286C}"/>
    <dgm:cxn modelId="{F8E397D9-55E6-6144-A878-244EA0402EDB}" type="presOf" srcId="{7EF551BC-457B-274E-8D4B-CC6895033FA5}" destId="{4E432B58-784D-554A-BE3D-1448B6DB0C1D}" srcOrd="0" destOrd="0" presId="urn:microsoft.com/office/officeart/2005/8/layout/chevron2"/>
    <dgm:cxn modelId="{E7DAFC9A-36D6-9B4C-9BB9-BAE53C685426}" srcId="{F81AE4C5-B34E-B04C-863C-E46FFAA4324B}" destId="{8107A9A5-AF29-A94A-93C9-86A17090739D}" srcOrd="2" destOrd="0" parTransId="{194D5E64-4DCE-514A-8B6E-DAD267D3A496}" sibTransId="{A9D5C173-FFEC-3A4B-90FC-A22C12164719}"/>
    <dgm:cxn modelId="{B198D1DE-67FF-224B-8F04-2ECF07C9ADF2}" type="presOf" srcId="{8107A9A5-AF29-A94A-93C9-86A17090739D}" destId="{60D3C4C0-DB41-9549-A77B-1596F4E9BADE}" srcOrd="0" destOrd="0" presId="urn:microsoft.com/office/officeart/2005/8/layout/chevron2"/>
    <dgm:cxn modelId="{BED3D458-34AC-1C44-BB3D-3B9541D29711}" srcId="{F7D1969B-53A1-7645-97E9-91C4D72C24E4}" destId="{7EF551BC-457B-274E-8D4B-CC6895033FA5}" srcOrd="0" destOrd="0" parTransId="{DD47EC6E-971E-074C-94DF-2D30AF441B4A}" sibTransId="{C151EA55-0B67-C64E-AEB3-7ABF9CB63829}"/>
    <dgm:cxn modelId="{2A9AC3CB-1D20-8D46-BD5A-79F7E563557F}" type="presOf" srcId="{DBC54489-8F45-4843-B66E-41358F3602E9}" destId="{E9ED7F19-3597-CC45-BF98-95FE334E7847}" srcOrd="0" destOrd="0" presId="urn:microsoft.com/office/officeart/2005/8/layout/chevron2"/>
    <dgm:cxn modelId="{502562B5-DFA6-2448-9764-FDE97D130820}" srcId="{5DA3418E-DB4B-FF42-B123-DBBD66736BD7}" destId="{3779CFD1-782F-BE4B-89A7-D7DFF565E1C4}" srcOrd="0" destOrd="0" parTransId="{AC9B584D-4AC9-DE4D-993D-55DB9D9AA3F9}" sibTransId="{AAB55CD0-3683-EA4D-8725-75A55F4038BD}"/>
    <dgm:cxn modelId="{FAC2048F-2FFE-254E-B2B5-33C51D578449}" srcId="{8107A9A5-AF29-A94A-93C9-86A17090739D}" destId="{DBC54489-8F45-4843-B66E-41358F3602E9}" srcOrd="0" destOrd="0" parTransId="{3C73E3FD-AE55-094E-B4D4-71BC04766D1C}" sibTransId="{C63140C3-E4EA-2D4F-B352-2FF03E8CB2A9}"/>
    <dgm:cxn modelId="{7FD9EC4D-1085-884E-96A1-96E4A874E814}" srcId="{F81AE4C5-B34E-B04C-863C-E46FFAA4324B}" destId="{1DAC90B7-6707-834B-80BD-1DE5AD7AE15A}" srcOrd="3" destOrd="0" parTransId="{B9E08E85-D14E-B946-A99B-029A9FEDE95C}" sibTransId="{B86CD9FD-DFA4-BB4F-B712-3440552602AD}"/>
    <dgm:cxn modelId="{C91BEBE4-76B8-2244-9CD1-A5E5B7F091FF}" type="presParOf" srcId="{8926A2B0-745B-6F4C-91B7-E5319D29BACB}" destId="{9622AC7A-165F-A548-B86C-9568FB736BB0}" srcOrd="0" destOrd="0" presId="urn:microsoft.com/office/officeart/2005/8/layout/chevron2"/>
    <dgm:cxn modelId="{DDF98BF4-689E-B340-B878-8859E5DB62AC}" type="presParOf" srcId="{9622AC7A-165F-A548-B86C-9568FB736BB0}" destId="{3ADE00C8-8936-9E44-9966-B4C9443960E7}" srcOrd="0" destOrd="0" presId="urn:microsoft.com/office/officeart/2005/8/layout/chevron2"/>
    <dgm:cxn modelId="{B6B61029-16D2-9547-81AF-78898BE99178}" type="presParOf" srcId="{9622AC7A-165F-A548-B86C-9568FB736BB0}" destId="{DE36E0A4-4385-B342-8B67-3BFD80B681D3}" srcOrd="1" destOrd="0" presId="urn:microsoft.com/office/officeart/2005/8/layout/chevron2"/>
    <dgm:cxn modelId="{4400681D-BFEE-544A-942B-429EE2CFB127}" type="presParOf" srcId="{8926A2B0-745B-6F4C-91B7-E5319D29BACB}" destId="{A61784F3-6A36-E845-B5C4-6329C1ADFDB7}" srcOrd="1" destOrd="0" presId="urn:microsoft.com/office/officeart/2005/8/layout/chevron2"/>
    <dgm:cxn modelId="{C2D3367C-157A-D643-A44F-9448F3821F99}" type="presParOf" srcId="{8926A2B0-745B-6F4C-91B7-E5319D29BACB}" destId="{4E32278F-E81C-0D45-A730-0D709D1AA132}" srcOrd="2" destOrd="0" presId="urn:microsoft.com/office/officeart/2005/8/layout/chevron2"/>
    <dgm:cxn modelId="{780099F0-4CD9-7647-BB46-6F974A054868}" type="presParOf" srcId="{4E32278F-E81C-0D45-A730-0D709D1AA132}" destId="{DC049674-6133-A04F-8C71-4C489DF415B8}" srcOrd="0" destOrd="0" presId="urn:microsoft.com/office/officeart/2005/8/layout/chevron2"/>
    <dgm:cxn modelId="{FCB07308-2556-6C46-904E-B0A8FB6DD656}" type="presParOf" srcId="{4E32278F-E81C-0D45-A730-0D709D1AA132}" destId="{E777551D-665B-EF40-A4AE-19569D80B09F}" srcOrd="1" destOrd="0" presId="urn:microsoft.com/office/officeart/2005/8/layout/chevron2"/>
    <dgm:cxn modelId="{3AF91996-1BEF-6E4B-A13F-1321E466C000}" type="presParOf" srcId="{8926A2B0-745B-6F4C-91B7-E5319D29BACB}" destId="{B88EFC02-6B0C-3545-B8BC-D9C3E1F865A4}" srcOrd="3" destOrd="0" presId="urn:microsoft.com/office/officeart/2005/8/layout/chevron2"/>
    <dgm:cxn modelId="{DA695AA4-43E1-CF47-B355-60438D9822CF}" type="presParOf" srcId="{8926A2B0-745B-6F4C-91B7-E5319D29BACB}" destId="{7BB093BB-1900-D54E-90F3-3DA57DCCBB04}" srcOrd="4" destOrd="0" presId="urn:microsoft.com/office/officeart/2005/8/layout/chevron2"/>
    <dgm:cxn modelId="{B14FC986-A09E-6346-980E-FDB33860078B}" type="presParOf" srcId="{7BB093BB-1900-D54E-90F3-3DA57DCCBB04}" destId="{60D3C4C0-DB41-9549-A77B-1596F4E9BADE}" srcOrd="0" destOrd="0" presId="urn:microsoft.com/office/officeart/2005/8/layout/chevron2"/>
    <dgm:cxn modelId="{DBD1D671-5248-014B-83E5-5D56E91DC1F7}" type="presParOf" srcId="{7BB093BB-1900-D54E-90F3-3DA57DCCBB04}" destId="{E9ED7F19-3597-CC45-BF98-95FE334E7847}" srcOrd="1" destOrd="0" presId="urn:microsoft.com/office/officeart/2005/8/layout/chevron2"/>
    <dgm:cxn modelId="{875F08A5-40E1-404D-B1B2-84FB59F8F05F}" type="presParOf" srcId="{8926A2B0-745B-6F4C-91B7-E5319D29BACB}" destId="{E5C1B068-E88D-9E46-80B3-B064E16421EE}" srcOrd="5" destOrd="0" presId="urn:microsoft.com/office/officeart/2005/8/layout/chevron2"/>
    <dgm:cxn modelId="{321F94AF-78F7-A74C-B6A6-347E4C83BED4}" type="presParOf" srcId="{8926A2B0-745B-6F4C-91B7-E5319D29BACB}" destId="{12BFE38E-AA77-9147-9563-5B2E10BB83CC}" srcOrd="6" destOrd="0" presId="urn:microsoft.com/office/officeart/2005/8/layout/chevron2"/>
    <dgm:cxn modelId="{3DC343E4-8210-DD40-BEE3-83240CBB134F}" type="presParOf" srcId="{12BFE38E-AA77-9147-9563-5B2E10BB83CC}" destId="{57F9225C-7463-394C-B866-B20156C2172A}" srcOrd="0" destOrd="0" presId="urn:microsoft.com/office/officeart/2005/8/layout/chevron2"/>
    <dgm:cxn modelId="{3C488102-E23E-6942-AD3A-79A537555B6C}" type="presParOf" srcId="{12BFE38E-AA77-9147-9563-5B2E10BB83CC}" destId="{C8D66159-239C-A947-93EB-FF89054E979D}" srcOrd="1" destOrd="0" presId="urn:microsoft.com/office/officeart/2005/8/layout/chevron2"/>
    <dgm:cxn modelId="{BD063446-D0C8-4F4C-B58E-4300EB809310}" type="presParOf" srcId="{8926A2B0-745B-6F4C-91B7-E5319D29BACB}" destId="{722EDF77-AFD0-BF44-8E94-25003368AAB7}" srcOrd="7" destOrd="0" presId="urn:microsoft.com/office/officeart/2005/8/layout/chevron2"/>
    <dgm:cxn modelId="{136CA76D-A9A9-B445-A953-B850B9E0A4F5}" type="presParOf" srcId="{8926A2B0-745B-6F4C-91B7-E5319D29BACB}" destId="{18E35F9B-2DE8-134E-A715-A6BE059FD35D}" srcOrd="8" destOrd="0" presId="urn:microsoft.com/office/officeart/2005/8/layout/chevron2"/>
    <dgm:cxn modelId="{874752BA-AD99-2149-B263-C88E18A7FCFD}" type="presParOf" srcId="{18E35F9B-2DE8-134E-A715-A6BE059FD35D}" destId="{44CC2E2D-F2DF-9041-993A-5C0D23E88755}" srcOrd="0" destOrd="0" presId="urn:microsoft.com/office/officeart/2005/8/layout/chevron2"/>
    <dgm:cxn modelId="{7A527C34-E7FB-7B48-964E-0DC9939E7B7C}" type="presParOf" srcId="{18E35F9B-2DE8-134E-A715-A6BE059FD35D}" destId="{C3846997-357D-6843-BF65-FD04875FAF4D}" srcOrd="1" destOrd="0" presId="urn:microsoft.com/office/officeart/2005/8/layout/chevron2"/>
    <dgm:cxn modelId="{E2DA0EAE-2F98-364E-9ABB-9F83497EAE11}" type="presParOf" srcId="{8926A2B0-745B-6F4C-91B7-E5319D29BACB}" destId="{28A1E4CE-5D83-234A-A715-C9F0EC2D0BD2}" srcOrd="9" destOrd="0" presId="urn:microsoft.com/office/officeart/2005/8/layout/chevron2"/>
    <dgm:cxn modelId="{C7A1F205-065D-5249-8FD5-23C205CE00B9}" type="presParOf" srcId="{8926A2B0-745B-6F4C-91B7-E5319D29BACB}" destId="{83C3BB4F-6C14-0340-A036-54A2C4F3EEEA}" srcOrd="10" destOrd="0" presId="urn:microsoft.com/office/officeart/2005/8/layout/chevron2"/>
    <dgm:cxn modelId="{1DD56D43-FB66-FF4C-8B7B-0C3C53560F3E}" type="presParOf" srcId="{83C3BB4F-6C14-0340-A036-54A2C4F3EEEA}" destId="{A78E5709-1C0A-D648-AB3D-891FA8B66E39}" srcOrd="0" destOrd="0" presId="urn:microsoft.com/office/officeart/2005/8/layout/chevron2"/>
    <dgm:cxn modelId="{BC56CC77-A816-2A44-9502-35D8BFC9E984}" type="presParOf" srcId="{83C3BB4F-6C14-0340-A036-54A2C4F3EEEA}" destId="{4E432B58-784D-554A-BE3D-1448B6DB0C1D}"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CF3FE69-6D24-1B49-B8F5-47CFEB6421DF}"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7D6FDBE2-044C-D946-AF66-4E6D1EAAC546}">
      <dgm:prSet/>
      <dgm:spPr/>
      <dgm:t>
        <a:bodyPr/>
        <a:lstStyle/>
        <a:p>
          <a:pPr rtl="0"/>
          <a:r>
            <a:rPr lang="en-US" dirty="0" smtClean="0">
              <a:latin typeface="Times New Roman" panose="02020603050405020304" pitchFamily="18" charset="0"/>
              <a:cs typeface="Times New Roman" panose="02020603050405020304" pitchFamily="18" charset="0"/>
            </a:rPr>
            <a:t>Each thread has:</a:t>
          </a:r>
          <a:endParaRPr lang="en-US" dirty="0">
            <a:latin typeface="Times New Roman" panose="02020603050405020304" pitchFamily="18" charset="0"/>
            <a:cs typeface="Times New Roman" panose="02020603050405020304" pitchFamily="18" charset="0"/>
          </a:endParaRPr>
        </a:p>
      </dgm:t>
    </dgm:pt>
    <dgm:pt modelId="{0C034ED2-9521-1B46-8D37-35A152C771D9}" type="parTrans" cxnId="{5B3C6F0C-0F90-AA4F-8D06-A3770335ED96}">
      <dgm:prSet/>
      <dgm:spPr/>
      <dgm:t>
        <a:bodyPr/>
        <a:lstStyle/>
        <a:p>
          <a:endParaRPr lang="en-US"/>
        </a:p>
      </dgm:t>
    </dgm:pt>
    <dgm:pt modelId="{F2104036-C024-8C42-9434-0BB4743791EF}" type="sibTrans" cxnId="{5B3C6F0C-0F90-AA4F-8D06-A3770335ED96}">
      <dgm:prSet/>
      <dgm:spPr/>
      <dgm:t>
        <a:bodyPr/>
        <a:lstStyle/>
        <a:p>
          <a:endParaRPr lang="en-US"/>
        </a:p>
      </dgm:t>
    </dgm:pt>
    <dgm:pt modelId="{49DD2062-7C67-9D4E-A6C0-A4F6C65106E7}">
      <dgm:prSet/>
      <dgm:spPr/>
      <dgm:t>
        <a:bodyPr/>
        <a:lstStyle/>
        <a:p>
          <a:pPr rtl="0"/>
          <a:r>
            <a:rPr lang="en-US" dirty="0" smtClean="0">
              <a:latin typeface="Times New Roman" panose="02020603050405020304" pitchFamily="18" charset="0"/>
              <a:cs typeface="Times New Roman" panose="02020603050405020304" pitchFamily="18" charset="0"/>
            </a:rPr>
            <a:t>An execution state (Running, Ready, etc.)</a:t>
          </a:r>
          <a:endParaRPr lang="en-US" dirty="0">
            <a:latin typeface="Times New Roman" panose="02020603050405020304" pitchFamily="18" charset="0"/>
            <a:cs typeface="Times New Roman" panose="02020603050405020304" pitchFamily="18" charset="0"/>
          </a:endParaRPr>
        </a:p>
      </dgm:t>
    </dgm:pt>
    <dgm:pt modelId="{03EF178E-485E-444B-B4CF-2446D801B317}" type="parTrans" cxnId="{B41FF676-8C39-0241-8B4C-3D60670E8EB5}">
      <dgm:prSet/>
      <dgm:spPr/>
      <dgm:t>
        <a:bodyPr/>
        <a:lstStyle/>
        <a:p>
          <a:endParaRPr lang="en-US"/>
        </a:p>
      </dgm:t>
    </dgm:pt>
    <dgm:pt modelId="{0613634A-EF56-D64F-AD59-8999790F6090}" type="sibTrans" cxnId="{B41FF676-8C39-0241-8B4C-3D60670E8EB5}">
      <dgm:prSet/>
      <dgm:spPr/>
      <dgm:t>
        <a:bodyPr/>
        <a:lstStyle/>
        <a:p>
          <a:endParaRPr lang="en-US"/>
        </a:p>
      </dgm:t>
    </dgm:pt>
    <dgm:pt modelId="{4355AE52-8070-0C48-81BD-42FC0AA13B04}">
      <dgm:prSet/>
      <dgm:spPr/>
      <dgm:t>
        <a:bodyPr/>
        <a:lstStyle/>
        <a:p>
          <a:pPr rtl="0"/>
          <a:r>
            <a:rPr lang="en-US" dirty="0" smtClean="0">
              <a:latin typeface="Times New Roman" panose="02020603050405020304" pitchFamily="18" charset="0"/>
              <a:cs typeface="Times New Roman" panose="02020603050405020304" pitchFamily="18" charset="0"/>
            </a:rPr>
            <a:t>A saved thread context when not running</a:t>
          </a:r>
          <a:endParaRPr lang="en-US" dirty="0">
            <a:latin typeface="Times New Roman" panose="02020603050405020304" pitchFamily="18" charset="0"/>
            <a:cs typeface="Times New Roman" panose="02020603050405020304" pitchFamily="18" charset="0"/>
          </a:endParaRPr>
        </a:p>
      </dgm:t>
    </dgm:pt>
    <dgm:pt modelId="{92CC476F-D53A-BC45-A22A-A5E577E991C6}" type="parTrans" cxnId="{BA99F35D-F315-B64A-B2FA-A9CC6CC3E61A}">
      <dgm:prSet/>
      <dgm:spPr/>
      <dgm:t>
        <a:bodyPr/>
        <a:lstStyle/>
        <a:p>
          <a:endParaRPr lang="en-US"/>
        </a:p>
      </dgm:t>
    </dgm:pt>
    <dgm:pt modelId="{2264E98C-F2FA-944E-8B55-A8BEB23316E0}" type="sibTrans" cxnId="{BA99F35D-F315-B64A-B2FA-A9CC6CC3E61A}">
      <dgm:prSet/>
      <dgm:spPr/>
      <dgm:t>
        <a:bodyPr/>
        <a:lstStyle/>
        <a:p>
          <a:endParaRPr lang="en-US"/>
        </a:p>
      </dgm:t>
    </dgm:pt>
    <dgm:pt modelId="{890DC9E8-3B3E-864E-A4AF-795D59B4B4CF}">
      <dgm:prSet/>
      <dgm:spPr/>
      <dgm:t>
        <a:bodyPr/>
        <a:lstStyle/>
        <a:p>
          <a:pPr rtl="0"/>
          <a:r>
            <a:rPr lang="en-US" dirty="0" smtClean="0">
              <a:latin typeface="Times New Roman" panose="02020603050405020304" pitchFamily="18" charset="0"/>
              <a:cs typeface="Times New Roman" panose="02020603050405020304" pitchFamily="18" charset="0"/>
            </a:rPr>
            <a:t>An execution stack</a:t>
          </a:r>
          <a:endParaRPr lang="en-US" dirty="0">
            <a:latin typeface="Times New Roman" panose="02020603050405020304" pitchFamily="18" charset="0"/>
            <a:cs typeface="Times New Roman" panose="02020603050405020304" pitchFamily="18" charset="0"/>
          </a:endParaRPr>
        </a:p>
      </dgm:t>
    </dgm:pt>
    <dgm:pt modelId="{AAF4AC6E-2567-C34E-A87E-2D33DA449641}" type="parTrans" cxnId="{29DDDDDC-6775-0E4D-A0ED-BB689C0ADED6}">
      <dgm:prSet/>
      <dgm:spPr/>
      <dgm:t>
        <a:bodyPr/>
        <a:lstStyle/>
        <a:p>
          <a:endParaRPr lang="en-US"/>
        </a:p>
      </dgm:t>
    </dgm:pt>
    <dgm:pt modelId="{510B5EB9-6AEC-F943-AF5B-AB983733739A}" type="sibTrans" cxnId="{29DDDDDC-6775-0E4D-A0ED-BB689C0ADED6}">
      <dgm:prSet/>
      <dgm:spPr/>
      <dgm:t>
        <a:bodyPr/>
        <a:lstStyle/>
        <a:p>
          <a:endParaRPr lang="en-US"/>
        </a:p>
      </dgm:t>
    </dgm:pt>
    <dgm:pt modelId="{2BC1316B-0411-5246-A176-EC0C463C5CEB}">
      <dgm:prSet/>
      <dgm:spPr/>
      <dgm:t>
        <a:bodyPr/>
        <a:lstStyle/>
        <a:p>
          <a:pPr rtl="0"/>
          <a:r>
            <a:rPr lang="en-US" dirty="0" smtClean="0">
              <a:latin typeface="Times New Roman" panose="02020603050405020304" pitchFamily="18" charset="0"/>
              <a:cs typeface="Times New Roman" panose="02020603050405020304" pitchFamily="18" charset="0"/>
            </a:rPr>
            <a:t>Some per-thread static storage for local variables</a:t>
          </a:r>
          <a:endParaRPr lang="en-US" dirty="0">
            <a:latin typeface="Times New Roman" panose="02020603050405020304" pitchFamily="18" charset="0"/>
            <a:cs typeface="Times New Roman" panose="02020603050405020304" pitchFamily="18" charset="0"/>
          </a:endParaRPr>
        </a:p>
      </dgm:t>
    </dgm:pt>
    <dgm:pt modelId="{E4BBBBD0-FDD9-1646-8A75-DC9703F771D0}" type="parTrans" cxnId="{3EDC08E8-5384-EE4D-8DAF-228782216A8A}">
      <dgm:prSet/>
      <dgm:spPr/>
      <dgm:t>
        <a:bodyPr/>
        <a:lstStyle/>
        <a:p>
          <a:endParaRPr lang="en-US"/>
        </a:p>
      </dgm:t>
    </dgm:pt>
    <dgm:pt modelId="{172371D8-5807-814A-B5B9-17F05F1A7746}" type="sibTrans" cxnId="{3EDC08E8-5384-EE4D-8DAF-228782216A8A}">
      <dgm:prSet/>
      <dgm:spPr/>
      <dgm:t>
        <a:bodyPr/>
        <a:lstStyle/>
        <a:p>
          <a:endParaRPr lang="en-US"/>
        </a:p>
      </dgm:t>
    </dgm:pt>
    <dgm:pt modelId="{741B2E95-EC62-3E45-9B75-41EA9ED65D20}">
      <dgm:prSet/>
      <dgm:spPr/>
      <dgm:t>
        <a:bodyPr/>
        <a:lstStyle/>
        <a:p>
          <a:pPr rtl="0"/>
          <a:r>
            <a:rPr lang="en-US" dirty="0" smtClean="0">
              <a:latin typeface="Times New Roman" panose="02020603050405020304" pitchFamily="18" charset="0"/>
              <a:cs typeface="Times New Roman" panose="02020603050405020304" pitchFamily="18" charset="0"/>
            </a:rPr>
            <a:t>Access to the memory and resources of its processes, shared with all other threads in that process</a:t>
          </a:r>
          <a:endParaRPr lang="en-US" dirty="0">
            <a:latin typeface="Times New Roman" panose="02020603050405020304" pitchFamily="18" charset="0"/>
            <a:cs typeface="Times New Roman" panose="02020603050405020304" pitchFamily="18" charset="0"/>
          </a:endParaRPr>
        </a:p>
      </dgm:t>
    </dgm:pt>
    <dgm:pt modelId="{CB728BB5-4A17-DF44-87C5-0DE31F870D10}" type="parTrans" cxnId="{2D5A94CD-5BC9-884A-A532-5DDC5C551573}">
      <dgm:prSet/>
      <dgm:spPr/>
      <dgm:t>
        <a:bodyPr/>
        <a:lstStyle/>
        <a:p>
          <a:endParaRPr lang="en-US"/>
        </a:p>
      </dgm:t>
    </dgm:pt>
    <dgm:pt modelId="{8EFE1291-B1E4-2840-8592-6C089E5953F2}" type="sibTrans" cxnId="{2D5A94CD-5BC9-884A-A532-5DDC5C551573}">
      <dgm:prSet/>
      <dgm:spPr/>
      <dgm:t>
        <a:bodyPr/>
        <a:lstStyle/>
        <a:p>
          <a:endParaRPr lang="en-US"/>
        </a:p>
      </dgm:t>
    </dgm:pt>
    <dgm:pt modelId="{50825A7A-F96C-8748-8EAC-3F49A06BD7C7}" type="pres">
      <dgm:prSet presAssocID="{9CF3FE69-6D24-1B49-B8F5-47CFEB6421DF}" presName="linear" presStyleCnt="0">
        <dgm:presLayoutVars>
          <dgm:dir/>
          <dgm:animLvl val="lvl"/>
          <dgm:resizeHandles val="exact"/>
        </dgm:presLayoutVars>
      </dgm:prSet>
      <dgm:spPr/>
      <dgm:t>
        <a:bodyPr/>
        <a:lstStyle/>
        <a:p>
          <a:endParaRPr lang="en-US"/>
        </a:p>
      </dgm:t>
    </dgm:pt>
    <dgm:pt modelId="{201D5F21-1DB1-104C-AE9A-CBE95FAE25C1}" type="pres">
      <dgm:prSet presAssocID="{7D6FDBE2-044C-D946-AF66-4E6D1EAAC546}" presName="parentLin" presStyleCnt="0"/>
      <dgm:spPr/>
    </dgm:pt>
    <dgm:pt modelId="{6683806C-140C-074A-8B5B-FDCCA9146C25}" type="pres">
      <dgm:prSet presAssocID="{7D6FDBE2-044C-D946-AF66-4E6D1EAAC546}" presName="parentLeftMargin" presStyleLbl="node1" presStyleIdx="0" presStyleCnt="1"/>
      <dgm:spPr/>
      <dgm:t>
        <a:bodyPr/>
        <a:lstStyle/>
        <a:p>
          <a:endParaRPr lang="en-US"/>
        </a:p>
      </dgm:t>
    </dgm:pt>
    <dgm:pt modelId="{5E289D48-2C1F-DB42-885C-FA72D3EFD61D}" type="pres">
      <dgm:prSet presAssocID="{7D6FDBE2-044C-D946-AF66-4E6D1EAAC546}" presName="parentText" presStyleLbl="node1" presStyleIdx="0" presStyleCnt="1">
        <dgm:presLayoutVars>
          <dgm:chMax val="0"/>
          <dgm:bulletEnabled val="1"/>
        </dgm:presLayoutVars>
      </dgm:prSet>
      <dgm:spPr/>
      <dgm:t>
        <a:bodyPr/>
        <a:lstStyle/>
        <a:p>
          <a:endParaRPr lang="en-US"/>
        </a:p>
      </dgm:t>
    </dgm:pt>
    <dgm:pt modelId="{90C74369-D664-AD40-8D6C-0392A0591598}" type="pres">
      <dgm:prSet presAssocID="{7D6FDBE2-044C-D946-AF66-4E6D1EAAC546}" presName="negativeSpace" presStyleCnt="0"/>
      <dgm:spPr/>
    </dgm:pt>
    <dgm:pt modelId="{03E24D38-E902-DF4A-817F-AECD509B69DC}" type="pres">
      <dgm:prSet presAssocID="{7D6FDBE2-044C-D946-AF66-4E6D1EAAC546}" presName="childText" presStyleLbl="conFgAcc1" presStyleIdx="0" presStyleCnt="1">
        <dgm:presLayoutVars>
          <dgm:bulletEnabled val="1"/>
        </dgm:presLayoutVars>
      </dgm:prSet>
      <dgm:spPr/>
      <dgm:t>
        <a:bodyPr/>
        <a:lstStyle/>
        <a:p>
          <a:endParaRPr lang="en-US"/>
        </a:p>
      </dgm:t>
    </dgm:pt>
  </dgm:ptLst>
  <dgm:cxnLst>
    <dgm:cxn modelId="{E349C549-9D15-C44B-9117-680E8921441B}" type="presOf" srcId="{2BC1316B-0411-5246-A176-EC0C463C5CEB}" destId="{03E24D38-E902-DF4A-817F-AECD509B69DC}" srcOrd="0" destOrd="3" presId="urn:microsoft.com/office/officeart/2005/8/layout/list1"/>
    <dgm:cxn modelId="{3EDC08E8-5384-EE4D-8DAF-228782216A8A}" srcId="{7D6FDBE2-044C-D946-AF66-4E6D1EAAC546}" destId="{2BC1316B-0411-5246-A176-EC0C463C5CEB}" srcOrd="3" destOrd="0" parTransId="{E4BBBBD0-FDD9-1646-8A75-DC9703F771D0}" sibTransId="{172371D8-5807-814A-B5B9-17F05F1A7746}"/>
    <dgm:cxn modelId="{2D5A94CD-5BC9-884A-A532-5DDC5C551573}" srcId="{7D6FDBE2-044C-D946-AF66-4E6D1EAAC546}" destId="{741B2E95-EC62-3E45-9B75-41EA9ED65D20}" srcOrd="4" destOrd="0" parTransId="{CB728BB5-4A17-DF44-87C5-0DE31F870D10}" sibTransId="{8EFE1291-B1E4-2840-8592-6C089E5953F2}"/>
    <dgm:cxn modelId="{A64D3BA1-F56C-514E-BA64-C37B2AFBD908}" type="presOf" srcId="{4355AE52-8070-0C48-81BD-42FC0AA13B04}" destId="{03E24D38-E902-DF4A-817F-AECD509B69DC}" srcOrd="0" destOrd="1" presId="urn:microsoft.com/office/officeart/2005/8/layout/list1"/>
    <dgm:cxn modelId="{29DDDDDC-6775-0E4D-A0ED-BB689C0ADED6}" srcId="{7D6FDBE2-044C-D946-AF66-4E6D1EAAC546}" destId="{890DC9E8-3B3E-864E-A4AF-795D59B4B4CF}" srcOrd="2" destOrd="0" parTransId="{AAF4AC6E-2567-C34E-A87E-2D33DA449641}" sibTransId="{510B5EB9-6AEC-F943-AF5B-AB983733739A}"/>
    <dgm:cxn modelId="{95FBD44F-B263-7B47-BC55-2571B7C50EF2}" type="presOf" srcId="{49DD2062-7C67-9D4E-A6C0-A4F6C65106E7}" destId="{03E24D38-E902-DF4A-817F-AECD509B69DC}" srcOrd="0" destOrd="0" presId="urn:microsoft.com/office/officeart/2005/8/layout/list1"/>
    <dgm:cxn modelId="{FB680583-2014-7B45-808E-A5DFD4B63FA8}" type="presOf" srcId="{9CF3FE69-6D24-1B49-B8F5-47CFEB6421DF}" destId="{50825A7A-F96C-8748-8EAC-3F49A06BD7C7}" srcOrd="0" destOrd="0" presId="urn:microsoft.com/office/officeart/2005/8/layout/list1"/>
    <dgm:cxn modelId="{BA99F35D-F315-B64A-B2FA-A9CC6CC3E61A}" srcId="{7D6FDBE2-044C-D946-AF66-4E6D1EAAC546}" destId="{4355AE52-8070-0C48-81BD-42FC0AA13B04}" srcOrd="1" destOrd="0" parTransId="{92CC476F-D53A-BC45-A22A-A5E577E991C6}" sibTransId="{2264E98C-F2FA-944E-8B55-A8BEB23316E0}"/>
    <dgm:cxn modelId="{B41FF676-8C39-0241-8B4C-3D60670E8EB5}" srcId="{7D6FDBE2-044C-D946-AF66-4E6D1EAAC546}" destId="{49DD2062-7C67-9D4E-A6C0-A4F6C65106E7}" srcOrd="0" destOrd="0" parTransId="{03EF178E-485E-444B-B4CF-2446D801B317}" sibTransId="{0613634A-EF56-D64F-AD59-8999790F6090}"/>
    <dgm:cxn modelId="{B1803D6E-242A-824E-849F-783D0007B9AD}" type="presOf" srcId="{7D6FDBE2-044C-D946-AF66-4E6D1EAAC546}" destId="{5E289D48-2C1F-DB42-885C-FA72D3EFD61D}" srcOrd="1" destOrd="0" presId="urn:microsoft.com/office/officeart/2005/8/layout/list1"/>
    <dgm:cxn modelId="{5B3C6F0C-0F90-AA4F-8D06-A3770335ED96}" srcId="{9CF3FE69-6D24-1B49-B8F5-47CFEB6421DF}" destId="{7D6FDBE2-044C-D946-AF66-4E6D1EAAC546}" srcOrd="0" destOrd="0" parTransId="{0C034ED2-9521-1B46-8D37-35A152C771D9}" sibTransId="{F2104036-C024-8C42-9434-0BB4743791EF}"/>
    <dgm:cxn modelId="{A77D76B6-27A4-C343-9F62-5946FA29AF55}" type="presOf" srcId="{741B2E95-EC62-3E45-9B75-41EA9ED65D20}" destId="{03E24D38-E902-DF4A-817F-AECD509B69DC}" srcOrd="0" destOrd="4" presId="urn:microsoft.com/office/officeart/2005/8/layout/list1"/>
    <dgm:cxn modelId="{CBF2DCB3-103A-F048-AB9E-043E6AE644FC}" type="presOf" srcId="{890DC9E8-3B3E-864E-A4AF-795D59B4B4CF}" destId="{03E24D38-E902-DF4A-817F-AECD509B69DC}" srcOrd="0" destOrd="2" presId="urn:microsoft.com/office/officeart/2005/8/layout/list1"/>
    <dgm:cxn modelId="{AB2C4125-1CE6-E649-9700-85E000F14862}" type="presOf" srcId="{7D6FDBE2-044C-D946-AF66-4E6D1EAAC546}" destId="{6683806C-140C-074A-8B5B-FDCCA9146C25}" srcOrd="0" destOrd="0" presId="urn:microsoft.com/office/officeart/2005/8/layout/list1"/>
    <dgm:cxn modelId="{42866DD1-172F-2F4D-B861-7B0AFD8BBC01}" type="presParOf" srcId="{50825A7A-F96C-8748-8EAC-3F49A06BD7C7}" destId="{201D5F21-1DB1-104C-AE9A-CBE95FAE25C1}" srcOrd="0" destOrd="0" presId="urn:microsoft.com/office/officeart/2005/8/layout/list1"/>
    <dgm:cxn modelId="{5C979B3D-BECF-504D-A003-CAC4280358E4}" type="presParOf" srcId="{201D5F21-1DB1-104C-AE9A-CBE95FAE25C1}" destId="{6683806C-140C-074A-8B5B-FDCCA9146C25}" srcOrd="0" destOrd="0" presId="urn:microsoft.com/office/officeart/2005/8/layout/list1"/>
    <dgm:cxn modelId="{FBB1C627-0586-9A48-A0EC-3E73F74F839A}" type="presParOf" srcId="{201D5F21-1DB1-104C-AE9A-CBE95FAE25C1}" destId="{5E289D48-2C1F-DB42-885C-FA72D3EFD61D}" srcOrd="1" destOrd="0" presId="urn:microsoft.com/office/officeart/2005/8/layout/list1"/>
    <dgm:cxn modelId="{9FE1803D-943B-D847-B337-952BF2869996}" type="presParOf" srcId="{50825A7A-F96C-8748-8EAC-3F49A06BD7C7}" destId="{90C74369-D664-AD40-8D6C-0392A0591598}" srcOrd="1" destOrd="0" presId="urn:microsoft.com/office/officeart/2005/8/layout/list1"/>
    <dgm:cxn modelId="{DB58FAEE-C5BB-EC4D-AEFA-1DACA28730B1}" type="presParOf" srcId="{50825A7A-F96C-8748-8EAC-3F49A06BD7C7}" destId="{03E24D38-E902-DF4A-817F-AECD509B69DC}"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8612792-3CCB-3147-AB6A-564A067D979F}" type="doc">
      <dgm:prSet loTypeId="urn:microsoft.com/office/officeart/2005/8/layout/hProcess4" loCatId="process" qsTypeId="urn:microsoft.com/office/officeart/2005/8/quickstyle/simple4" qsCatId="simple" csTypeId="urn:microsoft.com/office/officeart/2005/8/colors/accent1_2" csCatId="accent1" phldr="1"/>
      <dgm:spPr/>
      <dgm:t>
        <a:bodyPr/>
        <a:lstStyle/>
        <a:p>
          <a:endParaRPr lang="en-US"/>
        </a:p>
      </dgm:t>
    </dgm:pt>
    <dgm:pt modelId="{AFA0CC6C-5A11-3541-A96B-BBB9E8F10083}">
      <dgm:prSet custT="1"/>
      <dgm:spPr/>
      <dgm:t>
        <a:bodyPr/>
        <a:lstStyle/>
        <a:p>
          <a:pPr rtl="0"/>
          <a:r>
            <a:rPr lang="en-US" sz="1800" dirty="0" smtClean="0">
              <a:latin typeface="Times New Roman" panose="02020603050405020304" pitchFamily="18" charset="0"/>
              <a:cs typeface="Times New Roman" panose="02020603050405020304" pitchFamily="18" charset="0"/>
            </a:rPr>
            <a:t>Takes less time to create a new thread than a process</a:t>
          </a:r>
          <a:endParaRPr lang="en-US" sz="1800" dirty="0">
            <a:latin typeface="Times New Roman" panose="02020603050405020304" pitchFamily="18" charset="0"/>
            <a:cs typeface="Times New Roman" panose="02020603050405020304" pitchFamily="18" charset="0"/>
          </a:endParaRPr>
        </a:p>
      </dgm:t>
    </dgm:pt>
    <dgm:pt modelId="{0051A69D-4669-124D-85A6-0A75C8565B53}" type="parTrans" cxnId="{EE406D00-A366-AB41-B013-79960A0EF781}">
      <dgm:prSet/>
      <dgm:spPr/>
      <dgm:t>
        <a:bodyPr/>
        <a:lstStyle/>
        <a:p>
          <a:endParaRPr lang="en-US"/>
        </a:p>
      </dgm:t>
    </dgm:pt>
    <dgm:pt modelId="{89B2846F-B036-B845-98E7-5447983B519B}" type="sibTrans" cxnId="{EE406D00-A366-AB41-B013-79960A0EF781}">
      <dgm:prSet/>
      <dgm:spPr/>
      <dgm:t>
        <a:bodyPr/>
        <a:lstStyle/>
        <a:p>
          <a:endParaRPr lang="en-US" dirty="0"/>
        </a:p>
      </dgm:t>
    </dgm:pt>
    <dgm:pt modelId="{72BE931D-4917-064A-8CED-E89B3B49C005}">
      <dgm:prSet custT="1"/>
      <dgm:spPr/>
      <dgm:t>
        <a:bodyPr/>
        <a:lstStyle/>
        <a:p>
          <a:pPr rtl="0"/>
          <a:r>
            <a:rPr lang="en-US" sz="1800" dirty="0" smtClean="0">
              <a:latin typeface="Times New Roman" panose="02020603050405020304" pitchFamily="18" charset="0"/>
              <a:cs typeface="Times New Roman" panose="02020603050405020304" pitchFamily="18" charset="0"/>
            </a:rPr>
            <a:t>Less time to terminate a thread than a process</a:t>
          </a:r>
          <a:endParaRPr lang="en-US" sz="1800" dirty="0">
            <a:latin typeface="Times New Roman" panose="02020603050405020304" pitchFamily="18" charset="0"/>
            <a:cs typeface="Times New Roman" panose="02020603050405020304" pitchFamily="18" charset="0"/>
          </a:endParaRPr>
        </a:p>
      </dgm:t>
    </dgm:pt>
    <dgm:pt modelId="{4B95287D-3311-4B44-822D-7DBF087E83C4}" type="parTrans" cxnId="{545C5D4E-2318-DA44-81A1-FE37C177C142}">
      <dgm:prSet/>
      <dgm:spPr/>
      <dgm:t>
        <a:bodyPr/>
        <a:lstStyle/>
        <a:p>
          <a:endParaRPr lang="en-US"/>
        </a:p>
      </dgm:t>
    </dgm:pt>
    <dgm:pt modelId="{383132FC-8629-134A-9906-CD52E08F6531}" type="sibTrans" cxnId="{545C5D4E-2318-DA44-81A1-FE37C177C142}">
      <dgm:prSet/>
      <dgm:spPr/>
      <dgm:t>
        <a:bodyPr/>
        <a:lstStyle/>
        <a:p>
          <a:endParaRPr lang="en-US" dirty="0"/>
        </a:p>
      </dgm:t>
    </dgm:pt>
    <dgm:pt modelId="{1765FA09-159F-6843-8FFB-18AA17877074}">
      <dgm:prSet custT="1"/>
      <dgm:spPr/>
      <dgm:t>
        <a:bodyPr/>
        <a:lstStyle/>
        <a:p>
          <a:pPr rtl="0"/>
          <a:r>
            <a:rPr lang="en-US" sz="1800" dirty="0" smtClean="0">
              <a:latin typeface="Times New Roman" panose="02020603050405020304" pitchFamily="18" charset="0"/>
              <a:cs typeface="Times New Roman" panose="02020603050405020304" pitchFamily="18" charset="0"/>
            </a:rPr>
            <a:t>Switching between two threads takes less time than switching between processes</a:t>
          </a:r>
          <a:endParaRPr lang="en-US" sz="1800" dirty="0">
            <a:latin typeface="Times New Roman" panose="02020603050405020304" pitchFamily="18" charset="0"/>
            <a:cs typeface="Times New Roman" panose="02020603050405020304" pitchFamily="18" charset="0"/>
          </a:endParaRPr>
        </a:p>
      </dgm:t>
    </dgm:pt>
    <dgm:pt modelId="{2F61D544-E6BE-5A4A-B671-6050A491E6EE}" type="parTrans" cxnId="{D1A6B5C9-FAE6-E84A-9BDE-4250B3BC4505}">
      <dgm:prSet/>
      <dgm:spPr/>
      <dgm:t>
        <a:bodyPr/>
        <a:lstStyle/>
        <a:p>
          <a:endParaRPr lang="en-US"/>
        </a:p>
      </dgm:t>
    </dgm:pt>
    <dgm:pt modelId="{AF82CA53-B444-2C4A-A223-DA80E41EF993}" type="sibTrans" cxnId="{D1A6B5C9-FAE6-E84A-9BDE-4250B3BC4505}">
      <dgm:prSet/>
      <dgm:spPr/>
      <dgm:t>
        <a:bodyPr/>
        <a:lstStyle/>
        <a:p>
          <a:endParaRPr lang="en-US" dirty="0"/>
        </a:p>
      </dgm:t>
    </dgm:pt>
    <dgm:pt modelId="{AD34B155-D904-644D-95D1-187D4C7439BD}">
      <dgm:prSet custT="1"/>
      <dgm:spPr/>
      <dgm:t>
        <a:bodyPr/>
        <a:lstStyle/>
        <a:p>
          <a:pPr rtl="0"/>
          <a:r>
            <a:rPr lang="en-US" sz="1800" dirty="0" smtClean="0">
              <a:latin typeface="Times New Roman" panose="02020603050405020304" pitchFamily="18" charset="0"/>
              <a:cs typeface="Times New Roman" panose="02020603050405020304" pitchFamily="18" charset="0"/>
            </a:rPr>
            <a:t>Threads enhance efficiency in communication between programs</a:t>
          </a:r>
          <a:endParaRPr lang="en-US" sz="1800" dirty="0">
            <a:latin typeface="Times New Roman" panose="02020603050405020304" pitchFamily="18" charset="0"/>
            <a:cs typeface="Times New Roman" panose="02020603050405020304" pitchFamily="18" charset="0"/>
          </a:endParaRPr>
        </a:p>
      </dgm:t>
    </dgm:pt>
    <dgm:pt modelId="{7C71F8B5-0903-7B4E-89CC-A33A4F72AF14}" type="parTrans" cxnId="{B2CDC935-D2D5-1B4A-9185-022688E19A2B}">
      <dgm:prSet/>
      <dgm:spPr/>
      <dgm:t>
        <a:bodyPr/>
        <a:lstStyle/>
        <a:p>
          <a:endParaRPr lang="en-US"/>
        </a:p>
      </dgm:t>
    </dgm:pt>
    <dgm:pt modelId="{09A54BFE-F92A-F14A-9470-DB6AA6E7DBC4}" type="sibTrans" cxnId="{B2CDC935-D2D5-1B4A-9185-022688E19A2B}">
      <dgm:prSet/>
      <dgm:spPr/>
      <dgm:t>
        <a:bodyPr/>
        <a:lstStyle/>
        <a:p>
          <a:endParaRPr lang="en-US"/>
        </a:p>
      </dgm:t>
    </dgm:pt>
    <dgm:pt modelId="{F31B188B-EE04-7A41-B087-53347EEFDF99}" type="pres">
      <dgm:prSet presAssocID="{18612792-3CCB-3147-AB6A-564A067D979F}" presName="Name0" presStyleCnt="0">
        <dgm:presLayoutVars>
          <dgm:dir/>
          <dgm:animLvl val="lvl"/>
          <dgm:resizeHandles val="exact"/>
        </dgm:presLayoutVars>
      </dgm:prSet>
      <dgm:spPr/>
      <dgm:t>
        <a:bodyPr/>
        <a:lstStyle/>
        <a:p>
          <a:endParaRPr lang="en-US"/>
        </a:p>
      </dgm:t>
    </dgm:pt>
    <dgm:pt modelId="{386799D7-94D7-814E-8B46-9492E2021E75}" type="pres">
      <dgm:prSet presAssocID="{18612792-3CCB-3147-AB6A-564A067D979F}" presName="tSp" presStyleCnt="0"/>
      <dgm:spPr/>
    </dgm:pt>
    <dgm:pt modelId="{49582FC7-E5E8-FD46-97E2-1C712C16B51B}" type="pres">
      <dgm:prSet presAssocID="{18612792-3CCB-3147-AB6A-564A067D979F}" presName="bSp" presStyleCnt="0"/>
      <dgm:spPr/>
    </dgm:pt>
    <dgm:pt modelId="{A88E4BEC-E3E1-7A47-8F0D-4E9A043F7A3F}" type="pres">
      <dgm:prSet presAssocID="{18612792-3CCB-3147-AB6A-564A067D979F}" presName="process" presStyleCnt="0"/>
      <dgm:spPr/>
    </dgm:pt>
    <dgm:pt modelId="{6B723AA7-98F1-004E-92ED-62FA82380A40}" type="pres">
      <dgm:prSet presAssocID="{AFA0CC6C-5A11-3541-A96B-BBB9E8F10083}" presName="composite1" presStyleCnt="0"/>
      <dgm:spPr/>
    </dgm:pt>
    <dgm:pt modelId="{BC24B6E1-8926-6843-9594-F3E8EEF720BF}" type="pres">
      <dgm:prSet presAssocID="{AFA0CC6C-5A11-3541-A96B-BBB9E8F10083}" presName="dummyNode1" presStyleLbl="node1" presStyleIdx="0" presStyleCnt="4"/>
      <dgm:spPr/>
    </dgm:pt>
    <dgm:pt modelId="{C025B061-28CD-1A44-A68C-27DC3598CC6C}" type="pres">
      <dgm:prSet presAssocID="{AFA0CC6C-5A11-3541-A96B-BBB9E8F10083}" presName="childNode1" presStyleLbl="bgAcc1" presStyleIdx="0" presStyleCnt="4">
        <dgm:presLayoutVars>
          <dgm:bulletEnabled val="1"/>
        </dgm:presLayoutVars>
      </dgm:prSet>
      <dgm:spPr/>
    </dgm:pt>
    <dgm:pt modelId="{96DAA187-7B06-664F-AA58-18925EE1891B}" type="pres">
      <dgm:prSet presAssocID="{AFA0CC6C-5A11-3541-A96B-BBB9E8F10083}" presName="childNode1tx" presStyleLbl="bgAcc1" presStyleIdx="0" presStyleCnt="4">
        <dgm:presLayoutVars>
          <dgm:bulletEnabled val="1"/>
        </dgm:presLayoutVars>
      </dgm:prSet>
      <dgm:spPr/>
    </dgm:pt>
    <dgm:pt modelId="{D4D7556E-CD4B-0F43-B97B-025926CE55A9}" type="pres">
      <dgm:prSet presAssocID="{AFA0CC6C-5A11-3541-A96B-BBB9E8F10083}" presName="parentNode1" presStyleLbl="node1" presStyleIdx="0" presStyleCnt="4" custScaleX="113305" custScaleY="273175">
        <dgm:presLayoutVars>
          <dgm:chMax val="1"/>
          <dgm:bulletEnabled val="1"/>
        </dgm:presLayoutVars>
      </dgm:prSet>
      <dgm:spPr/>
      <dgm:t>
        <a:bodyPr/>
        <a:lstStyle/>
        <a:p>
          <a:endParaRPr lang="en-US"/>
        </a:p>
      </dgm:t>
    </dgm:pt>
    <dgm:pt modelId="{7F1022CC-12C5-4345-9F79-304BA44059D2}" type="pres">
      <dgm:prSet presAssocID="{AFA0CC6C-5A11-3541-A96B-BBB9E8F10083}" presName="connSite1" presStyleCnt="0"/>
      <dgm:spPr/>
    </dgm:pt>
    <dgm:pt modelId="{551E1238-A39B-B149-8297-AA72CE9A22C8}" type="pres">
      <dgm:prSet presAssocID="{89B2846F-B036-B845-98E7-5447983B519B}" presName="Name9" presStyleLbl="sibTrans2D1" presStyleIdx="0" presStyleCnt="3" custLinFactNeighborX="46084" custLinFactNeighborY="-15907"/>
      <dgm:spPr/>
      <dgm:t>
        <a:bodyPr/>
        <a:lstStyle/>
        <a:p>
          <a:endParaRPr lang="en-US"/>
        </a:p>
      </dgm:t>
    </dgm:pt>
    <dgm:pt modelId="{8E2546F3-012C-2348-9075-98FF862FAE46}" type="pres">
      <dgm:prSet presAssocID="{72BE931D-4917-064A-8CED-E89B3B49C005}" presName="composite2" presStyleCnt="0"/>
      <dgm:spPr/>
    </dgm:pt>
    <dgm:pt modelId="{EE0F488B-75C0-4144-9FD6-ACFC2CF22638}" type="pres">
      <dgm:prSet presAssocID="{72BE931D-4917-064A-8CED-E89B3B49C005}" presName="dummyNode2" presStyleLbl="node1" presStyleIdx="0" presStyleCnt="4"/>
      <dgm:spPr/>
    </dgm:pt>
    <dgm:pt modelId="{5FF00021-0035-EC44-9F54-1581344B5540}" type="pres">
      <dgm:prSet presAssocID="{72BE931D-4917-064A-8CED-E89B3B49C005}" presName="childNode2" presStyleLbl="bgAcc1" presStyleIdx="1" presStyleCnt="4">
        <dgm:presLayoutVars>
          <dgm:bulletEnabled val="1"/>
        </dgm:presLayoutVars>
      </dgm:prSet>
      <dgm:spPr/>
    </dgm:pt>
    <dgm:pt modelId="{07E77F62-D5DE-9246-B8F6-78FD9550873C}" type="pres">
      <dgm:prSet presAssocID="{72BE931D-4917-064A-8CED-E89B3B49C005}" presName="childNode2tx" presStyleLbl="bgAcc1" presStyleIdx="1" presStyleCnt="4">
        <dgm:presLayoutVars>
          <dgm:bulletEnabled val="1"/>
        </dgm:presLayoutVars>
      </dgm:prSet>
      <dgm:spPr/>
    </dgm:pt>
    <dgm:pt modelId="{F8DEE456-5D02-F24A-9584-7CB10AA1B0B3}" type="pres">
      <dgm:prSet presAssocID="{72BE931D-4917-064A-8CED-E89B3B49C005}" presName="parentNode2" presStyleLbl="node1" presStyleIdx="1" presStyleCnt="4" custScaleX="137971" custScaleY="240981">
        <dgm:presLayoutVars>
          <dgm:chMax val="0"/>
          <dgm:bulletEnabled val="1"/>
        </dgm:presLayoutVars>
      </dgm:prSet>
      <dgm:spPr/>
      <dgm:t>
        <a:bodyPr/>
        <a:lstStyle/>
        <a:p>
          <a:endParaRPr lang="en-US"/>
        </a:p>
      </dgm:t>
    </dgm:pt>
    <dgm:pt modelId="{C54100DE-91BD-4440-9BF7-98ED8E46F6C0}" type="pres">
      <dgm:prSet presAssocID="{72BE931D-4917-064A-8CED-E89B3B49C005}" presName="connSite2" presStyleCnt="0"/>
      <dgm:spPr/>
    </dgm:pt>
    <dgm:pt modelId="{77A16B1F-811E-5249-9C4A-E45362F95CB1}" type="pres">
      <dgm:prSet presAssocID="{383132FC-8629-134A-9906-CD52E08F6531}" presName="Name18" presStyleLbl="sibTrans2D1" presStyleIdx="1" presStyleCnt="3" custLinFactNeighborX="15062" custLinFactNeighborY="13787"/>
      <dgm:spPr/>
      <dgm:t>
        <a:bodyPr/>
        <a:lstStyle/>
        <a:p>
          <a:endParaRPr lang="en-US"/>
        </a:p>
      </dgm:t>
    </dgm:pt>
    <dgm:pt modelId="{C8D35E00-E8F9-344D-A0A4-0805AC08AE07}" type="pres">
      <dgm:prSet presAssocID="{1765FA09-159F-6843-8FFB-18AA17877074}" presName="composite1" presStyleCnt="0"/>
      <dgm:spPr/>
    </dgm:pt>
    <dgm:pt modelId="{4B113F1A-6971-C74D-93B7-B466E820B9E8}" type="pres">
      <dgm:prSet presAssocID="{1765FA09-159F-6843-8FFB-18AA17877074}" presName="dummyNode1" presStyleLbl="node1" presStyleIdx="1" presStyleCnt="4"/>
      <dgm:spPr/>
    </dgm:pt>
    <dgm:pt modelId="{2401F2B1-4C8C-3B40-BFC1-E2B42A50EB44}" type="pres">
      <dgm:prSet presAssocID="{1765FA09-159F-6843-8FFB-18AA17877074}" presName="childNode1" presStyleLbl="bgAcc1" presStyleIdx="2" presStyleCnt="4">
        <dgm:presLayoutVars>
          <dgm:bulletEnabled val="1"/>
        </dgm:presLayoutVars>
      </dgm:prSet>
      <dgm:spPr/>
    </dgm:pt>
    <dgm:pt modelId="{5B12B861-D846-F84D-881F-A2EB39D50CB6}" type="pres">
      <dgm:prSet presAssocID="{1765FA09-159F-6843-8FFB-18AA17877074}" presName="childNode1tx" presStyleLbl="bgAcc1" presStyleIdx="2" presStyleCnt="4">
        <dgm:presLayoutVars>
          <dgm:bulletEnabled val="1"/>
        </dgm:presLayoutVars>
      </dgm:prSet>
      <dgm:spPr/>
    </dgm:pt>
    <dgm:pt modelId="{877379AA-74FD-3B4E-B4C4-F6D60C04083B}" type="pres">
      <dgm:prSet presAssocID="{1765FA09-159F-6843-8FFB-18AA17877074}" presName="parentNode1" presStyleLbl="node1" presStyleIdx="2" presStyleCnt="4" custScaleX="154449" custScaleY="345556">
        <dgm:presLayoutVars>
          <dgm:chMax val="1"/>
          <dgm:bulletEnabled val="1"/>
        </dgm:presLayoutVars>
      </dgm:prSet>
      <dgm:spPr/>
      <dgm:t>
        <a:bodyPr/>
        <a:lstStyle/>
        <a:p>
          <a:endParaRPr lang="en-US"/>
        </a:p>
      </dgm:t>
    </dgm:pt>
    <dgm:pt modelId="{6AA7EA57-E851-8049-A6C9-65B7EF761E43}" type="pres">
      <dgm:prSet presAssocID="{1765FA09-159F-6843-8FFB-18AA17877074}" presName="connSite1" presStyleCnt="0"/>
      <dgm:spPr/>
    </dgm:pt>
    <dgm:pt modelId="{89B61966-62BD-9A4E-B31E-31C32831A504}" type="pres">
      <dgm:prSet presAssocID="{AF82CA53-B444-2C4A-A223-DA80E41EF993}" presName="Name9" presStyleLbl="sibTrans2D1" presStyleIdx="2" presStyleCnt="3" custLinFactNeighborX="42309" custLinFactNeighborY="-27021"/>
      <dgm:spPr/>
      <dgm:t>
        <a:bodyPr/>
        <a:lstStyle/>
        <a:p>
          <a:endParaRPr lang="en-US"/>
        </a:p>
      </dgm:t>
    </dgm:pt>
    <dgm:pt modelId="{85BABCFF-DEBC-E548-91CD-3B8952718110}" type="pres">
      <dgm:prSet presAssocID="{AD34B155-D904-644D-95D1-187D4C7439BD}" presName="composite2" presStyleCnt="0"/>
      <dgm:spPr/>
    </dgm:pt>
    <dgm:pt modelId="{EA439E54-9D59-AC4A-8214-D756227D4F2A}" type="pres">
      <dgm:prSet presAssocID="{AD34B155-D904-644D-95D1-187D4C7439BD}" presName="dummyNode2" presStyleLbl="node1" presStyleIdx="2" presStyleCnt="4"/>
      <dgm:spPr/>
    </dgm:pt>
    <dgm:pt modelId="{E1E1BC13-FC71-954D-A46E-211E173FDACF}" type="pres">
      <dgm:prSet presAssocID="{AD34B155-D904-644D-95D1-187D4C7439BD}" presName="childNode2" presStyleLbl="bgAcc1" presStyleIdx="3" presStyleCnt="4" custScaleX="136011" custScaleY="49036" custLinFactNeighborX="7653" custLinFactNeighborY="11125">
        <dgm:presLayoutVars>
          <dgm:bulletEnabled val="1"/>
        </dgm:presLayoutVars>
      </dgm:prSet>
      <dgm:spPr/>
      <dgm:t>
        <a:bodyPr/>
        <a:lstStyle/>
        <a:p>
          <a:endParaRPr lang="en-US"/>
        </a:p>
      </dgm:t>
    </dgm:pt>
    <dgm:pt modelId="{F945C3D2-839E-724B-B409-98982F52C1F6}" type="pres">
      <dgm:prSet presAssocID="{AD34B155-D904-644D-95D1-187D4C7439BD}" presName="childNode2tx" presStyleLbl="bgAcc1" presStyleIdx="3" presStyleCnt="4">
        <dgm:presLayoutVars>
          <dgm:bulletEnabled val="1"/>
        </dgm:presLayoutVars>
      </dgm:prSet>
      <dgm:spPr/>
      <dgm:t>
        <a:bodyPr/>
        <a:lstStyle/>
        <a:p>
          <a:endParaRPr lang="en-US"/>
        </a:p>
      </dgm:t>
    </dgm:pt>
    <dgm:pt modelId="{2FCD161A-46FB-A047-ABDE-85957AB23A74}" type="pres">
      <dgm:prSet presAssocID="{AD34B155-D904-644D-95D1-187D4C7439BD}" presName="parentNode2" presStyleLbl="node1" presStyleIdx="3" presStyleCnt="4" custScaleX="160014" custScaleY="253800">
        <dgm:presLayoutVars>
          <dgm:chMax val="0"/>
          <dgm:bulletEnabled val="1"/>
        </dgm:presLayoutVars>
      </dgm:prSet>
      <dgm:spPr/>
      <dgm:t>
        <a:bodyPr/>
        <a:lstStyle/>
        <a:p>
          <a:endParaRPr lang="en-US"/>
        </a:p>
      </dgm:t>
    </dgm:pt>
    <dgm:pt modelId="{895F1F65-BB13-4C40-8BB6-33B7764587BE}" type="pres">
      <dgm:prSet presAssocID="{AD34B155-D904-644D-95D1-187D4C7439BD}" presName="connSite2" presStyleCnt="0"/>
      <dgm:spPr/>
    </dgm:pt>
  </dgm:ptLst>
  <dgm:cxnLst>
    <dgm:cxn modelId="{F987A7C4-8D40-0F48-A1FE-1B558D6BF5BF}" type="presOf" srcId="{AD34B155-D904-644D-95D1-187D4C7439BD}" destId="{2FCD161A-46FB-A047-ABDE-85957AB23A74}" srcOrd="0" destOrd="0" presId="urn:microsoft.com/office/officeart/2005/8/layout/hProcess4"/>
    <dgm:cxn modelId="{940BA88A-F9F1-7D45-9271-B9C226AA413D}" type="presOf" srcId="{AF82CA53-B444-2C4A-A223-DA80E41EF993}" destId="{89B61966-62BD-9A4E-B31E-31C32831A504}" srcOrd="0" destOrd="0" presId="urn:microsoft.com/office/officeart/2005/8/layout/hProcess4"/>
    <dgm:cxn modelId="{EE406D00-A366-AB41-B013-79960A0EF781}" srcId="{18612792-3CCB-3147-AB6A-564A067D979F}" destId="{AFA0CC6C-5A11-3541-A96B-BBB9E8F10083}" srcOrd="0" destOrd="0" parTransId="{0051A69D-4669-124D-85A6-0A75C8565B53}" sibTransId="{89B2846F-B036-B845-98E7-5447983B519B}"/>
    <dgm:cxn modelId="{D1A6B5C9-FAE6-E84A-9BDE-4250B3BC4505}" srcId="{18612792-3CCB-3147-AB6A-564A067D979F}" destId="{1765FA09-159F-6843-8FFB-18AA17877074}" srcOrd="2" destOrd="0" parTransId="{2F61D544-E6BE-5A4A-B671-6050A491E6EE}" sibTransId="{AF82CA53-B444-2C4A-A223-DA80E41EF993}"/>
    <dgm:cxn modelId="{968937C3-02EC-BA4C-84AA-45D66789EA75}" type="presOf" srcId="{89B2846F-B036-B845-98E7-5447983B519B}" destId="{551E1238-A39B-B149-8297-AA72CE9A22C8}" srcOrd="0" destOrd="0" presId="urn:microsoft.com/office/officeart/2005/8/layout/hProcess4"/>
    <dgm:cxn modelId="{56ECD6B6-55C3-6F4D-9EA8-6E8C59513E86}" type="presOf" srcId="{383132FC-8629-134A-9906-CD52E08F6531}" destId="{77A16B1F-811E-5249-9C4A-E45362F95CB1}" srcOrd="0" destOrd="0" presId="urn:microsoft.com/office/officeart/2005/8/layout/hProcess4"/>
    <dgm:cxn modelId="{ADE447B0-5D6C-354A-ADF8-E51879A47CFD}" type="presOf" srcId="{1765FA09-159F-6843-8FFB-18AA17877074}" destId="{877379AA-74FD-3B4E-B4C4-F6D60C04083B}" srcOrd="0" destOrd="0" presId="urn:microsoft.com/office/officeart/2005/8/layout/hProcess4"/>
    <dgm:cxn modelId="{B2CDC935-D2D5-1B4A-9185-022688E19A2B}" srcId="{18612792-3CCB-3147-AB6A-564A067D979F}" destId="{AD34B155-D904-644D-95D1-187D4C7439BD}" srcOrd="3" destOrd="0" parTransId="{7C71F8B5-0903-7B4E-89CC-A33A4F72AF14}" sibTransId="{09A54BFE-F92A-F14A-9470-DB6AA6E7DBC4}"/>
    <dgm:cxn modelId="{F18CFC53-E66F-D54D-A0A9-E0D1A5008AA9}" type="presOf" srcId="{72BE931D-4917-064A-8CED-E89B3B49C005}" destId="{F8DEE456-5D02-F24A-9584-7CB10AA1B0B3}" srcOrd="0" destOrd="0" presId="urn:microsoft.com/office/officeart/2005/8/layout/hProcess4"/>
    <dgm:cxn modelId="{A4A72253-0BBA-7344-9D1D-57724CA4CFF7}" type="presOf" srcId="{18612792-3CCB-3147-AB6A-564A067D979F}" destId="{F31B188B-EE04-7A41-B087-53347EEFDF99}" srcOrd="0" destOrd="0" presId="urn:microsoft.com/office/officeart/2005/8/layout/hProcess4"/>
    <dgm:cxn modelId="{180E8125-AA4B-C643-B0A9-30BAA663C34F}" type="presOf" srcId="{AFA0CC6C-5A11-3541-A96B-BBB9E8F10083}" destId="{D4D7556E-CD4B-0F43-B97B-025926CE55A9}" srcOrd="0" destOrd="0" presId="urn:microsoft.com/office/officeart/2005/8/layout/hProcess4"/>
    <dgm:cxn modelId="{545C5D4E-2318-DA44-81A1-FE37C177C142}" srcId="{18612792-3CCB-3147-AB6A-564A067D979F}" destId="{72BE931D-4917-064A-8CED-E89B3B49C005}" srcOrd="1" destOrd="0" parTransId="{4B95287D-3311-4B44-822D-7DBF087E83C4}" sibTransId="{383132FC-8629-134A-9906-CD52E08F6531}"/>
    <dgm:cxn modelId="{3222F891-640D-AD42-8C94-7C268DEDEBB6}" type="presParOf" srcId="{F31B188B-EE04-7A41-B087-53347EEFDF99}" destId="{386799D7-94D7-814E-8B46-9492E2021E75}" srcOrd="0" destOrd="0" presId="urn:microsoft.com/office/officeart/2005/8/layout/hProcess4"/>
    <dgm:cxn modelId="{90E4D77A-56EE-2F49-990C-7AE1DDC76B51}" type="presParOf" srcId="{F31B188B-EE04-7A41-B087-53347EEFDF99}" destId="{49582FC7-E5E8-FD46-97E2-1C712C16B51B}" srcOrd="1" destOrd="0" presId="urn:microsoft.com/office/officeart/2005/8/layout/hProcess4"/>
    <dgm:cxn modelId="{F6F2FB55-BDE9-0944-BC1B-DA9F94DE901D}" type="presParOf" srcId="{F31B188B-EE04-7A41-B087-53347EEFDF99}" destId="{A88E4BEC-E3E1-7A47-8F0D-4E9A043F7A3F}" srcOrd="2" destOrd="0" presId="urn:microsoft.com/office/officeart/2005/8/layout/hProcess4"/>
    <dgm:cxn modelId="{2155CAEA-B517-754F-9AAD-146B68D2F158}" type="presParOf" srcId="{A88E4BEC-E3E1-7A47-8F0D-4E9A043F7A3F}" destId="{6B723AA7-98F1-004E-92ED-62FA82380A40}" srcOrd="0" destOrd="0" presId="urn:microsoft.com/office/officeart/2005/8/layout/hProcess4"/>
    <dgm:cxn modelId="{F745151B-5BBB-2446-9544-9FE260655B5D}" type="presParOf" srcId="{6B723AA7-98F1-004E-92ED-62FA82380A40}" destId="{BC24B6E1-8926-6843-9594-F3E8EEF720BF}" srcOrd="0" destOrd="0" presId="urn:microsoft.com/office/officeart/2005/8/layout/hProcess4"/>
    <dgm:cxn modelId="{26E8E2BA-AE81-A84C-9A4E-9A1B62BEE8A2}" type="presParOf" srcId="{6B723AA7-98F1-004E-92ED-62FA82380A40}" destId="{C025B061-28CD-1A44-A68C-27DC3598CC6C}" srcOrd="1" destOrd="0" presId="urn:microsoft.com/office/officeart/2005/8/layout/hProcess4"/>
    <dgm:cxn modelId="{9BB49F06-B1C4-584D-BBAE-9ED7A8E038CB}" type="presParOf" srcId="{6B723AA7-98F1-004E-92ED-62FA82380A40}" destId="{96DAA187-7B06-664F-AA58-18925EE1891B}" srcOrd="2" destOrd="0" presId="urn:microsoft.com/office/officeart/2005/8/layout/hProcess4"/>
    <dgm:cxn modelId="{6C17A77D-5D65-4E4F-AA15-0DA5FABBAB37}" type="presParOf" srcId="{6B723AA7-98F1-004E-92ED-62FA82380A40}" destId="{D4D7556E-CD4B-0F43-B97B-025926CE55A9}" srcOrd="3" destOrd="0" presId="urn:microsoft.com/office/officeart/2005/8/layout/hProcess4"/>
    <dgm:cxn modelId="{AB97E5D0-B8AF-2E4E-9D43-4AF428888B19}" type="presParOf" srcId="{6B723AA7-98F1-004E-92ED-62FA82380A40}" destId="{7F1022CC-12C5-4345-9F79-304BA44059D2}" srcOrd="4" destOrd="0" presId="urn:microsoft.com/office/officeart/2005/8/layout/hProcess4"/>
    <dgm:cxn modelId="{6DE3C36A-130D-0142-8A8B-A11B597CFDD1}" type="presParOf" srcId="{A88E4BEC-E3E1-7A47-8F0D-4E9A043F7A3F}" destId="{551E1238-A39B-B149-8297-AA72CE9A22C8}" srcOrd="1" destOrd="0" presId="urn:microsoft.com/office/officeart/2005/8/layout/hProcess4"/>
    <dgm:cxn modelId="{5E2C332B-03CA-BA48-84F7-59994B45F481}" type="presParOf" srcId="{A88E4BEC-E3E1-7A47-8F0D-4E9A043F7A3F}" destId="{8E2546F3-012C-2348-9075-98FF862FAE46}" srcOrd="2" destOrd="0" presId="urn:microsoft.com/office/officeart/2005/8/layout/hProcess4"/>
    <dgm:cxn modelId="{0DBD9C3A-0116-6B4E-AC19-CEBC7483CD88}" type="presParOf" srcId="{8E2546F3-012C-2348-9075-98FF862FAE46}" destId="{EE0F488B-75C0-4144-9FD6-ACFC2CF22638}" srcOrd="0" destOrd="0" presId="urn:microsoft.com/office/officeart/2005/8/layout/hProcess4"/>
    <dgm:cxn modelId="{C7CB4255-F153-D945-B3BD-749AC338D846}" type="presParOf" srcId="{8E2546F3-012C-2348-9075-98FF862FAE46}" destId="{5FF00021-0035-EC44-9F54-1581344B5540}" srcOrd="1" destOrd="0" presId="urn:microsoft.com/office/officeart/2005/8/layout/hProcess4"/>
    <dgm:cxn modelId="{63C67E0B-8BD7-BE49-A038-A205322E3730}" type="presParOf" srcId="{8E2546F3-012C-2348-9075-98FF862FAE46}" destId="{07E77F62-D5DE-9246-B8F6-78FD9550873C}" srcOrd="2" destOrd="0" presId="urn:microsoft.com/office/officeart/2005/8/layout/hProcess4"/>
    <dgm:cxn modelId="{87D77665-42E7-AD42-AD1C-7833F837A057}" type="presParOf" srcId="{8E2546F3-012C-2348-9075-98FF862FAE46}" destId="{F8DEE456-5D02-F24A-9584-7CB10AA1B0B3}" srcOrd="3" destOrd="0" presId="urn:microsoft.com/office/officeart/2005/8/layout/hProcess4"/>
    <dgm:cxn modelId="{729EABCC-D3E3-E143-B6A3-132BC3F370C3}" type="presParOf" srcId="{8E2546F3-012C-2348-9075-98FF862FAE46}" destId="{C54100DE-91BD-4440-9BF7-98ED8E46F6C0}" srcOrd="4" destOrd="0" presId="urn:microsoft.com/office/officeart/2005/8/layout/hProcess4"/>
    <dgm:cxn modelId="{ADF060AD-0B76-4349-9807-82E681ABCA1E}" type="presParOf" srcId="{A88E4BEC-E3E1-7A47-8F0D-4E9A043F7A3F}" destId="{77A16B1F-811E-5249-9C4A-E45362F95CB1}" srcOrd="3" destOrd="0" presId="urn:microsoft.com/office/officeart/2005/8/layout/hProcess4"/>
    <dgm:cxn modelId="{DC3E5505-503E-4A42-A4A7-99CA0C0FAC73}" type="presParOf" srcId="{A88E4BEC-E3E1-7A47-8F0D-4E9A043F7A3F}" destId="{C8D35E00-E8F9-344D-A0A4-0805AC08AE07}" srcOrd="4" destOrd="0" presId="urn:microsoft.com/office/officeart/2005/8/layout/hProcess4"/>
    <dgm:cxn modelId="{EE0E036D-5CC8-F745-A21D-DE1BEDF0F902}" type="presParOf" srcId="{C8D35E00-E8F9-344D-A0A4-0805AC08AE07}" destId="{4B113F1A-6971-C74D-93B7-B466E820B9E8}" srcOrd="0" destOrd="0" presId="urn:microsoft.com/office/officeart/2005/8/layout/hProcess4"/>
    <dgm:cxn modelId="{36D3779B-9BC8-C344-A3AF-B32316C89F4C}" type="presParOf" srcId="{C8D35E00-E8F9-344D-A0A4-0805AC08AE07}" destId="{2401F2B1-4C8C-3B40-BFC1-E2B42A50EB44}" srcOrd="1" destOrd="0" presId="urn:microsoft.com/office/officeart/2005/8/layout/hProcess4"/>
    <dgm:cxn modelId="{909B34B4-CD11-D345-BE80-65064DD53013}" type="presParOf" srcId="{C8D35E00-E8F9-344D-A0A4-0805AC08AE07}" destId="{5B12B861-D846-F84D-881F-A2EB39D50CB6}" srcOrd="2" destOrd="0" presId="urn:microsoft.com/office/officeart/2005/8/layout/hProcess4"/>
    <dgm:cxn modelId="{AB5394D5-F1FB-6341-8A2F-6F5505B643CD}" type="presParOf" srcId="{C8D35E00-E8F9-344D-A0A4-0805AC08AE07}" destId="{877379AA-74FD-3B4E-B4C4-F6D60C04083B}" srcOrd="3" destOrd="0" presId="urn:microsoft.com/office/officeart/2005/8/layout/hProcess4"/>
    <dgm:cxn modelId="{276597FA-E361-6942-BB02-87A38B47699C}" type="presParOf" srcId="{C8D35E00-E8F9-344D-A0A4-0805AC08AE07}" destId="{6AA7EA57-E851-8049-A6C9-65B7EF761E43}" srcOrd="4" destOrd="0" presId="urn:microsoft.com/office/officeart/2005/8/layout/hProcess4"/>
    <dgm:cxn modelId="{A7D39F35-DF61-4445-91F3-3BB4A4D78D85}" type="presParOf" srcId="{A88E4BEC-E3E1-7A47-8F0D-4E9A043F7A3F}" destId="{89B61966-62BD-9A4E-B31E-31C32831A504}" srcOrd="5" destOrd="0" presId="urn:microsoft.com/office/officeart/2005/8/layout/hProcess4"/>
    <dgm:cxn modelId="{3835DE35-3800-F343-BD0E-F7CB2405758E}" type="presParOf" srcId="{A88E4BEC-E3E1-7A47-8F0D-4E9A043F7A3F}" destId="{85BABCFF-DEBC-E548-91CD-3B8952718110}" srcOrd="6" destOrd="0" presId="urn:microsoft.com/office/officeart/2005/8/layout/hProcess4"/>
    <dgm:cxn modelId="{987B35A0-3B57-C543-8A26-72955F133D71}" type="presParOf" srcId="{85BABCFF-DEBC-E548-91CD-3B8952718110}" destId="{EA439E54-9D59-AC4A-8214-D756227D4F2A}" srcOrd="0" destOrd="0" presId="urn:microsoft.com/office/officeart/2005/8/layout/hProcess4"/>
    <dgm:cxn modelId="{6130018A-666D-D44A-A9BF-906362F78FEA}" type="presParOf" srcId="{85BABCFF-DEBC-E548-91CD-3B8952718110}" destId="{E1E1BC13-FC71-954D-A46E-211E173FDACF}" srcOrd="1" destOrd="0" presId="urn:microsoft.com/office/officeart/2005/8/layout/hProcess4"/>
    <dgm:cxn modelId="{6D2270B8-FB16-D04B-95B1-2B4D131E7726}" type="presParOf" srcId="{85BABCFF-DEBC-E548-91CD-3B8952718110}" destId="{F945C3D2-839E-724B-B409-98982F52C1F6}" srcOrd="2" destOrd="0" presId="urn:microsoft.com/office/officeart/2005/8/layout/hProcess4"/>
    <dgm:cxn modelId="{A65ADEEB-CC3A-AD4D-8603-6EDFD5530A00}" type="presParOf" srcId="{85BABCFF-DEBC-E548-91CD-3B8952718110}" destId="{2FCD161A-46FB-A047-ABDE-85957AB23A74}" srcOrd="3" destOrd="0" presId="urn:microsoft.com/office/officeart/2005/8/layout/hProcess4"/>
    <dgm:cxn modelId="{648E9F4F-E251-574F-8AB9-AFDCE85E38F4}" type="presParOf" srcId="{85BABCFF-DEBC-E548-91CD-3B8952718110}" destId="{895F1F65-BB13-4C40-8BB6-33B7764587BE}"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0B8DB157-70D1-D946-9957-9D2E900191DB}" type="doc">
      <dgm:prSet loTypeId="urn:microsoft.com/office/officeart/2005/8/layout/vProcess5" loCatId="process" qsTypeId="urn:microsoft.com/office/officeart/2005/8/quickstyle/simple4" qsCatId="simple" csTypeId="urn:microsoft.com/office/officeart/2005/8/colors/accent1_2" csCatId="accent1" phldr="1"/>
      <dgm:spPr/>
      <dgm:t>
        <a:bodyPr/>
        <a:lstStyle/>
        <a:p>
          <a:endParaRPr lang="en-US"/>
        </a:p>
      </dgm:t>
    </dgm:pt>
    <dgm:pt modelId="{37283412-E5DA-E04E-971A-85D005A3FF54}">
      <dgm:prSet custT="1"/>
      <dgm:spPr>
        <a:noFill/>
      </dgm:spPr>
      <dgm:t>
        <a:bodyPr/>
        <a:lstStyle/>
        <a:p>
          <a:pPr marL="282575" lvl="0" indent="-282575" algn="l" defTabSz="266700" rtl="0" fontAlgn="base">
            <a:lnSpc>
              <a:spcPct val="90000"/>
            </a:lnSpc>
            <a:spcBef>
              <a:spcPts val="1800"/>
            </a:spcBef>
            <a:spcAft>
              <a:spcPct val="35000"/>
            </a:spcAft>
            <a:buClr>
              <a:schemeClr val="accent1"/>
            </a:buClr>
            <a:buSzPct val="75000"/>
            <a:buFont typeface="Wingdings" pitchFamily="2" charset="2"/>
            <a:buChar char="n"/>
          </a:pPr>
          <a:r>
            <a:rPr lang="en-US" sz="2800" b="1" kern="1200" dirty="0" smtClean="0">
              <a:solidFill>
                <a:schemeClr val="tx1">
                  <a:lumMod val="85000"/>
                  <a:lumOff val="15000"/>
                </a:schemeClr>
              </a:solidFill>
              <a:latin typeface="Times New Roman" panose="02020603050405020304" pitchFamily="18" charset="0"/>
              <a:ea typeface="+mn-ea"/>
              <a:cs typeface="Times New Roman" panose="02020603050405020304" pitchFamily="18" charset="0"/>
            </a:rPr>
            <a:t> </a:t>
          </a:r>
          <a:r>
            <a:rPr lang="en-US" sz="2800" b="0" kern="1200" dirty="0" smtClean="0">
              <a:solidFill>
                <a:schemeClr val="tx1">
                  <a:lumMod val="85000"/>
                  <a:lumOff val="15000"/>
                </a:schemeClr>
              </a:solidFill>
              <a:latin typeface="Times New Roman" panose="02020603050405020304" pitchFamily="18" charset="0"/>
              <a:ea typeface="+mn-ea"/>
              <a:cs typeface="Times New Roman" panose="02020603050405020304" pitchFamily="18" charset="0"/>
            </a:rPr>
            <a:t>Most of the state information dealing with execution is maintained in thread-level data structures</a:t>
          </a:r>
        </a:p>
      </dgm:t>
    </dgm:pt>
    <dgm:pt modelId="{C192C523-29D6-9D4E-9940-FF2D0293B3DB}" type="parTrans" cxnId="{4608F162-6B43-F14B-9657-26B57B4AF3D5}">
      <dgm:prSet/>
      <dgm:spPr/>
      <dgm:t>
        <a:bodyPr/>
        <a:lstStyle/>
        <a:p>
          <a:endParaRPr lang="en-US"/>
        </a:p>
      </dgm:t>
    </dgm:pt>
    <dgm:pt modelId="{DEBF46A9-9CE1-064E-BE01-7F59B89792D8}" type="sibTrans" cxnId="{4608F162-6B43-F14B-9657-26B57B4AF3D5}">
      <dgm:prSet/>
      <dgm:spPr/>
      <dgm:t>
        <a:bodyPr/>
        <a:lstStyle/>
        <a:p>
          <a:endParaRPr lang="en-US"/>
        </a:p>
      </dgm:t>
    </dgm:pt>
    <dgm:pt modelId="{DAD9EDE4-4AC7-D04A-B636-BC58E09E9E52}" type="pres">
      <dgm:prSet presAssocID="{0B8DB157-70D1-D946-9957-9D2E900191DB}" presName="outerComposite" presStyleCnt="0">
        <dgm:presLayoutVars>
          <dgm:chMax val="5"/>
          <dgm:dir/>
          <dgm:resizeHandles val="exact"/>
        </dgm:presLayoutVars>
      </dgm:prSet>
      <dgm:spPr/>
      <dgm:t>
        <a:bodyPr/>
        <a:lstStyle/>
        <a:p>
          <a:endParaRPr lang="en-US"/>
        </a:p>
      </dgm:t>
    </dgm:pt>
    <dgm:pt modelId="{F9741F5B-6F22-5E49-B84B-FB6CF7538A0B}" type="pres">
      <dgm:prSet presAssocID="{0B8DB157-70D1-D946-9957-9D2E900191DB}" presName="dummyMaxCanvas" presStyleCnt="0">
        <dgm:presLayoutVars/>
      </dgm:prSet>
      <dgm:spPr/>
    </dgm:pt>
    <dgm:pt modelId="{0E668DFA-8A2E-204D-89CB-B704450A70C8}" type="pres">
      <dgm:prSet presAssocID="{0B8DB157-70D1-D946-9957-9D2E900191DB}" presName="OneNode_1" presStyleLbl="node1" presStyleIdx="0" presStyleCnt="1" custScaleX="94786" custScaleY="125725" custLinFactNeighborX="2281" custLinFactNeighborY="-14664">
        <dgm:presLayoutVars>
          <dgm:bulletEnabled val="1"/>
        </dgm:presLayoutVars>
      </dgm:prSet>
      <dgm:spPr/>
      <dgm:t>
        <a:bodyPr/>
        <a:lstStyle/>
        <a:p>
          <a:endParaRPr lang="en-US"/>
        </a:p>
      </dgm:t>
    </dgm:pt>
  </dgm:ptLst>
  <dgm:cxnLst>
    <dgm:cxn modelId="{4608F162-6B43-F14B-9657-26B57B4AF3D5}" srcId="{0B8DB157-70D1-D946-9957-9D2E900191DB}" destId="{37283412-E5DA-E04E-971A-85D005A3FF54}" srcOrd="0" destOrd="0" parTransId="{C192C523-29D6-9D4E-9940-FF2D0293B3DB}" sibTransId="{DEBF46A9-9CE1-064E-BE01-7F59B89792D8}"/>
    <dgm:cxn modelId="{A81BB8B1-4A12-A442-AA55-64452AC37ECF}" type="presOf" srcId="{0B8DB157-70D1-D946-9957-9D2E900191DB}" destId="{DAD9EDE4-4AC7-D04A-B636-BC58E09E9E52}" srcOrd="0" destOrd="0" presId="urn:microsoft.com/office/officeart/2005/8/layout/vProcess5"/>
    <dgm:cxn modelId="{549AD310-6CDE-DA4A-8D95-94FB5FE4EB1F}" type="presOf" srcId="{37283412-E5DA-E04E-971A-85D005A3FF54}" destId="{0E668DFA-8A2E-204D-89CB-B704450A70C8}" srcOrd="0" destOrd="0" presId="urn:microsoft.com/office/officeart/2005/8/layout/vProcess5"/>
    <dgm:cxn modelId="{EA53087A-E8B5-CF4A-9975-EB7D97158C8C}" type="presParOf" srcId="{DAD9EDE4-4AC7-D04A-B636-BC58E09E9E52}" destId="{F9741F5B-6F22-5E49-B84B-FB6CF7538A0B}" srcOrd="0" destOrd="0" presId="urn:microsoft.com/office/officeart/2005/8/layout/vProcess5"/>
    <dgm:cxn modelId="{65C9181B-A08A-A442-BA31-0F2A20415A06}" type="presParOf" srcId="{DAD9EDE4-4AC7-D04A-B636-BC58E09E9E52}" destId="{0E668DFA-8A2E-204D-89CB-B704450A70C8}" srcOrd="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309159E0-43FE-E847-BD1F-013D39EEF7AD}" type="doc">
      <dgm:prSet loTypeId="urn:microsoft.com/office/officeart/2005/8/layout/arrow6" loCatId="relationship" qsTypeId="urn:microsoft.com/office/officeart/2005/8/quickstyle/simple4" qsCatId="simple" csTypeId="urn:microsoft.com/office/officeart/2005/8/colors/accent1_2" csCatId="accent1"/>
      <dgm:spPr/>
      <dgm:t>
        <a:bodyPr/>
        <a:lstStyle/>
        <a:p>
          <a:endParaRPr lang="en-US"/>
        </a:p>
      </dgm:t>
    </dgm:pt>
    <dgm:pt modelId="{6799D16A-35E0-6740-9B74-8F1C9729CE21}">
      <dgm:prSet custT="1"/>
      <dgm:spPr/>
      <dgm:t>
        <a:bodyPr/>
        <a:lstStyle/>
        <a:p>
          <a:pPr rtl="0"/>
          <a:r>
            <a:rPr lang="en-US" sz="2800" dirty="0" smtClean="0">
              <a:latin typeface="Times New Roman" panose="02020603050405020304" pitchFamily="18" charset="0"/>
              <a:cs typeface="Times New Roman" panose="02020603050405020304" pitchFamily="18" charset="0"/>
            </a:rPr>
            <a:t>User Level Thread (ULT)</a:t>
          </a:r>
          <a:endParaRPr lang="en-US" sz="2800" dirty="0">
            <a:latin typeface="Times New Roman" panose="02020603050405020304" pitchFamily="18" charset="0"/>
            <a:cs typeface="Times New Roman" panose="02020603050405020304" pitchFamily="18" charset="0"/>
          </a:endParaRPr>
        </a:p>
      </dgm:t>
    </dgm:pt>
    <dgm:pt modelId="{FDD94F53-35CB-2242-8F4E-828BB85D3FAF}" type="parTrans" cxnId="{6AB236C5-4BDC-1E45-8B59-718C7F7B3667}">
      <dgm:prSet/>
      <dgm:spPr/>
      <dgm:t>
        <a:bodyPr/>
        <a:lstStyle/>
        <a:p>
          <a:endParaRPr lang="en-US"/>
        </a:p>
      </dgm:t>
    </dgm:pt>
    <dgm:pt modelId="{184FBB80-03CA-734D-8281-28A639685E55}" type="sibTrans" cxnId="{6AB236C5-4BDC-1E45-8B59-718C7F7B3667}">
      <dgm:prSet/>
      <dgm:spPr/>
      <dgm:t>
        <a:bodyPr/>
        <a:lstStyle/>
        <a:p>
          <a:endParaRPr lang="en-US"/>
        </a:p>
      </dgm:t>
    </dgm:pt>
    <dgm:pt modelId="{C803ADBF-8CE0-C844-8CEF-99760ABDF659}">
      <dgm:prSet/>
      <dgm:spPr/>
      <dgm:t>
        <a:bodyPr/>
        <a:lstStyle/>
        <a:p>
          <a:pPr rtl="0"/>
          <a:endParaRPr lang="en-NZ" sz="2500" dirty="0">
            <a:latin typeface="Times New Roman" panose="02020603050405020304" pitchFamily="18" charset="0"/>
            <a:cs typeface="Times New Roman" panose="02020603050405020304" pitchFamily="18" charset="0"/>
          </a:endParaRPr>
        </a:p>
      </dgm:t>
    </dgm:pt>
    <dgm:pt modelId="{66974104-EED0-1346-B9EA-2004DB459F12}" type="parTrans" cxnId="{6417AEE5-8F4B-4641-99FA-8F439BE8AD4E}">
      <dgm:prSet/>
      <dgm:spPr/>
      <dgm:t>
        <a:bodyPr/>
        <a:lstStyle/>
        <a:p>
          <a:endParaRPr lang="en-US"/>
        </a:p>
      </dgm:t>
    </dgm:pt>
    <dgm:pt modelId="{D9EE15B6-445A-8C46-A10D-7C487F0E2F37}" type="sibTrans" cxnId="{6417AEE5-8F4B-4641-99FA-8F439BE8AD4E}">
      <dgm:prSet/>
      <dgm:spPr/>
      <dgm:t>
        <a:bodyPr/>
        <a:lstStyle/>
        <a:p>
          <a:endParaRPr lang="en-US"/>
        </a:p>
      </dgm:t>
    </dgm:pt>
    <dgm:pt modelId="{DC411167-CC55-CB42-BD03-7807F64D5679}">
      <dgm:prSet custT="1"/>
      <dgm:spPr/>
      <dgm:t>
        <a:bodyPr/>
        <a:lstStyle/>
        <a:p>
          <a:pPr rtl="0"/>
          <a:r>
            <a:rPr lang="en-NZ" sz="2800" dirty="0" smtClean="0">
              <a:latin typeface="Times New Roman" panose="02020603050405020304" pitchFamily="18" charset="0"/>
              <a:cs typeface="Times New Roman" panose="02020603050405020304" pitchFamily="18" charset="0"/>
            </a:rPr>
            <a:t>Kernel level Thread (KLT) </a:t>
          </a:r>
          <a:endParaRPr lang="en-NZ" sz="2800" dirty="0">
            <a:latin typeface="Times New Roman" panose="02020603050405020304" pitchFamily="18" charset="0"/>
            <a:cs typeface="Times New Roman" panose="02020603050405020304" pitchFamily="18" charset="0"/>
          </a:endParaRPr>
        </a:p>
      </dgm:t>
    </dgm:pt>
    <dgm:pt modelId="{98E173CB-7F0A-B344-AD55-CDD680A68ED8}" type="parTrans" cxnId="{2366C24F-60CA-F941-9291-5FE1DC720459}">
      <dgm:prSet/>
      <dgm:spPr/>
      <dgm:t>
        <a:bodyPr/>
        <a:lstStyle/>
        <a:p>
          <a:endParaRPr lang="en-US"/>
        </a:p>
      </dgm:t>
    </dgm:pt>
    <dgm:pt modelId="{3060C359-71F5-1C41-96AA-761973EDE44E}" type="sibTrans" cxnId="{2366C24F-60CA-F941-9291-5FE1DC720459}">
      <dgm:prSet/>
      <dgm:spPr/>
      <dgm:t>
        <a:bodyPr/>
        <a:lstStyle/>
        <a:p>
          <a:endParaRPr lang="en-US"/>
        </a:p>
      </dgm:t>
    </dgm:pt>
    <dgm:pt modelId="{179BE68D-A4BF-DB4D-8129-B93AAA7C285F}" type="pres">
      <dgm:prSet presAssocID="{309159E0-43FE-E847-BD1F-013D39EEF7AD}" presName="compositeShape" presStyleCnt="0">
        <dgm:presLayoutVars>
          <dgm:chMax val="2"/>
          <dgm:dir/>
          <dgm:resizeHandles val="exact"/>
        </dgm:presLayoutVars>
      </dgm:prSet>
      <dgm:spPr/>
      <dgm:t>
        <a:bodyPr/>
        <a:lstStyle/>
        <a:p>
          <a:endParaRPr lang="en-US"/>
        </a:p>
      </dgm:t>
    </dgm:pt>
    <dgm:pt modelId="{7BE085AC-6150-B14A-A83D-67F237B285BA}" type="pres">
      <dgm:prSet presAssocID="{309159E0-43FE-E847-BD1F-013D39EEF7AD}" presName="ribbon" presStyleLbl="node1" presStyleIdx="0" presStyleCnt="1"/>
      <dgm:spPr/>
    </dgm:pt>
    <dgm:pt modelId="{14344616-8A66-5441-84C7-1DA3555BB89A}" type="pres">
      <dgm:prSet presAssocID="{309159E0-43FE-E847-BD1F-013D39EEF7AD}" presName="leftArrowText" presStyleLbl="node1" presStyleIdx="0" presStyleCnt="1">
        <dgm:presLayoutVars>
          <dgm:chMax val="0"/>
          <dgm:bulletEnabled val="1"/>
        </dgm:presLayoutVars>
      </dgm:prSet>
      <dgm:spPr/>
      <dgm:t>
        <a:bodyPr/>
        <a:lstStyle/>
        <a:p>
          <a:endParaRPr lang="en-US"/>
        </a:p>
      </dgm:t>
    </dgm:pt>
    <dgm:pt modelId="{E8D499D1-31A4-DF4A-800E-FEE8DE3CF070}" type="pres">
      <dgm:prSet presAssocID="{309159E0-43FE-E847-BD1F-013D39EEF7AD}" presName="rightArrowText" presStyleLbl="node1" presStyleIdx="0" presStyleCnt="1">
        <dgm:presLayoutVars>
          <dgm:chMax val="0"/>
          <dgm:bulletEnabled val="1"/>
        </dgm:presLayoutVars>
      </dgm:prSet>
      <dgm:spPr/>
      <dgm:t>
        <a:bodyPr/>
        <a:lstStyle/>
        <a:p>
          <a:endParaRPr lang="en-US"/>
        </a:p>
      </dgm:t>
    </dgm:pt>
  </dgm:ptLst>
  <dgm:cxnLst>
    <dgm:cxn modelId="{6AB236C5-4BDC-1E45-8B59-718C7F7B3667}" srcId="{309159E0-43FE-E847-BD1F-013D39EEF7AD}" destId="{6799D16A-35E0-6740-9B74-8F1C9729CE21}" srcOrd="0" destOrd="0" parTransId="{FDD94F53-35CB-2242-8F4E-828BB85D3FAF}" sibTransId="{184FBB80-03CA-734D-8281-28A639685E55}"/>
    <dgm:cxn modelId="{AE4B9C48-3A05-2F44-A2BE-C5567B9C8A3A}" type="presOf" srcId="{6799D16A-35E0-6740-9B74-8F1C9729CE21}" destId="{14344616-8A66-5441-84C7-1DA3555BB89A}" srcOrd="0" destOrd="0" presId="urn:microsoft.com/office/officeart/2005/8/layout/arrow6"/>
    <dgm:cxn modelId="{2366C24F-60CA-F941-9291-5FE1DC720459}" srcId="{309159E0-43FE-E847-BD1F-013D39EEF7AD}" destId="{DC411167-CC55-CB42-BD03-7807F64D5679}" srcOrd="1" destOrd="0" parTransId="{98E173CB-7F0A-B344-AD55-CDD680A68ED8}" sibTransId="{3060C359-71F5-1C41-96AA-761973EDE44E}"/>
    <dgm:cxn modelId="{2484921E-8A27-1A4B-A15D-4AAF8EA5B535}" type="presOf" srcId="{C803ADBF-8CE0-C844-8CEF-99760ABDF659}" destId="{14344616-8A66-5441-84C7-1DA3555BB89A}" srcOrd="0" destOrd="1" presId="urn:microsoft.com/office/officeart/2005/8/layout/arrow6"/>
    <dgm:cxn modelId="{6417AEE5-8F4B-4641-99FA-8F439BE8AD4E}" srcId="{6799D16A-35E0-6740-9B74-8F1C9729CE21}" destId="{C803ADBF-8CE0-C844-8CEF-99760ABDF659}" srcOrd="0" destOrd="0" parTransId="{66974104-EED0-1346-B9EA-2004DB459F12}" sibTransId="{D9EE15B6-445A-8C46-A10D-7C487F0E2F37}"/>
    <dgm:cxn modelId="{5F39187C-45DA-BF45-8DBB-2BE4B64DCEB8}" type="presOf" srcId="{309159E0-43FE-E847-BD1F-013D39EEF7AD}" destId="{179BE68D-A4BF-DB4D-8129-B93AAA7C285F}" srcOrd="0" destOrd="0" presId="urn:microsoft.com/office/officeart/2005/8/layout/arrow6"/>
    <dgm:cxn modelId="{94F7CEB7-5EF8-5C49-A05A-1A72C7B540C8}" type="presOf" srcId="{DC411167-CC55-CB42-BD03-7807F64D5679}" destId="{E8D499D1-31A4-DF4A-800E-FEE8DE3CF070}" srcOrd="0" destOrd="0" presId="urn:microsoft.com/office/officeart/2005/8/layout/arrow6"/>
    <dgm:cxn modelId="{A49971C1-FDF8-5540-B3FB-1EEF31070A2C}" type="presParOf" srcId="{179BE68D-A4BF-DB4D-8129-B93AAA7C285F}" destId="{7BE085AC-6150-B14A-A83D-67F237B285BA}" srcOrd="0" destOrd="0" presId="urn:microsoft.com/office/officeart/2005/8/layout/arrow6"/>
    <dgm:cxn modelId="{B9126B3E-6491-754B-A7BB-5826BDB47042}" type="presParOf" srcId="{179BE68D-A4BF-DB4D-8129-B93AAA7C285F}" destId="{14344616-8A66-5441-84C7-1DA3555BB89A}" srcOrd="1" destOrd="0" presId="urn:microsoft.com/office/officeart/2005/8/layout/arrow6"/>
    <dgm:cxn modelId="{6899E1F8-AE76-7843-ACA6-9E901FA2858B}" type="presParOf" srcId="{179BE68D-A4BF-DB4D-8129-B93AAA7C285F}" destId="{E8D499D1-31A4-DF4A-800E-FEE8DE3CF070}" srcOrd="2" destOrd="0" presId="urn:microsoft.com/office/officeart/2005/8/layout/arrow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D2D2D33-BB61-8241-A197-5D26C46A14BC}" type="doc">
      <dgm:prSet loTypeId="urn:microsoft.com/office/officeart/2005/8/layout/arrow2" loCatId="process" qsTypeId="urn:microsoft.com/office/officeart/2005/8/quickstyle/simple4" qsCatId="simple" csTypeId="urn:microsoft.com/office/officeart/2005/8/colors/accent1_2" csCatId="accent1" phldr="1"/>
      <dgm:spPr/>
      <dgm:t>
        <a:bodyPr/>
        <a:lstStyle/>
        <a:p>
          <a:endParaRPr lang="en-US"/>
        </a:p>
      </dgm:t>
    </dgm:pt>
    <dgm:pt modelId="{7F122F77-B3B0-0B42-97EC-FC618BD3A352}">
      <dgm:prSet custT="1"/>
      <dgm:spPr/>
      <dgm:t>
        <a:bodyPr/>
        <a:lstStyle/>
        <a:p>
          <a:pPr rtl="0"/>
          <a:r>
            <a:rPr lang="en-US" sz="1900" b="0" dirty="0" smtClean="0">
              <a:latin typeface="Times New Roman" panose="02020603050405020304" pitchFamily="18" charset="0"/>
              <a:cs typeface="Times New Roman" panose="02020603050405020304" pitchFamily="18" charset="0"/>
            </a:rPr>
            <a:t>Thread switching does not require kernel mode privileges</a:t>
          </a:r>
          <a:endParaRPr lang="en-US" sz="1900" b="0" dirty="0">
            <a:latin typeface="Times New Roman" panose="02020603050405020304" pitchFamily="18" charset="0"/>
            <a:cs typeface="Times New Roman" panose="02020603050405020304" pitchFamily="18" charset="0"/>
          </a:endParaRPr>
        </a:p>
      </dgm:t>
    </dgm:pt>
    <dgm:pt modelId="{031850AE-5C94-9243-9FF7-5560C1533A05}" type="parTrans" cxnId="{A892F406-AFDF-4041-88E4-5BB40484A68C}">
      <dgm:prSet/>
      <dgm:spPr/>
      <dgm:t>
        <a:bodyPr/>
        <a:lstStyle/>
        <a:p>
          <a:endParaRPr lang="en-US"/>
        </a:p>
      </dgm:t>
    </dgm:pt>
    <dgm:pt modelId="{C374204F-E9ED-E44E-AEDF-0338168C79AA}" type="sibTrans" cxnId="{A892F406-AFDF-4041-88E4-5BB40484A68C}">
      <dgm:prSet/>
      <dgm:spPr/>
      <dgm:t>
        <a:bodyPr/>
        <a:lstStyle/>
        <a:p>
          <a:endParaRPr lang="en-US"/>
        </a:p>
      </dgm:t>
    </dgm:pt>
    <dgm:pt modelId="{29134C3A-9B00-4549-BB8B-B66432C1096F}">
      <dgm:prSet custT="1"/>
      <dgm:spPr/>
      <dgm:t>
        <a:bodyPr/>
        <a:lstStyle/>
        <a:p>
          <a:pPr rtl="0"/>
          <a:r>
            <a:rPr lang="en-US" sz="1900" b="0" dirty="0" smtClean="0">
              <a:latin typeface="Times New Roman" panose="02020603050405020304" pitchFamily="18" charset="0"/>
              <a:cs typeface="Times New Roman" panose="02020603050405020304" pitchFamily="18" charset="0"/>
            </a:rPr>
            <a:t>Scheduling can be application specific</a:t>
          </a:r>
          <a:endParaRPr lang="en-US" sz="1900" b="0" dirty="0">
            <a:latin typeface="Times New Roman" panose="02020603050405020304" pitchFamily="18" charset="0"/>
            <a:cs typeface="Times New Roman" panose="02020603050405020304" pitchFamily="18" charset="0"/>
          </a:endParaRPr>
        </a:p>
      </dgm:t>
    </dgm:pt>
    <dgm:pt modelId="{625EA1CE-AD9C-DE4E-AEF7-229DE929EEA9}" type="parTrans" cxnId="{B2DA335C-CDB5-4B41-8B71-C0A42FD923D2}">
      <dgm:prSet/>
      <dgm:spPr/>
      <dgm:t>
        <a:bodyPr/>
        <a:lstStyle/>
        <a:p>
          <a:endParaRPr lang="en-US"/>
        </a:p>
      </dgm:t>
    </dgm:pt>
    <dgm:pt modelId="{ABFEF0E3-C81A-F749-818C-BA04D29119D3}" type="sibTrans" cxnId="{B2DA335C-CDB5-4B41-8B71-C0A42FD923D2}">
      <dgm:prSet/>
      <dgm:spPr/>
      <dgm:t>
        <a:bodyPr/>
        <a:lstStyle/>
        <a:p>
          <a:endParaRPr lang="en-US"/>
        </a:p>
      </dgm:t>
    </dgm:pt>
    <dgm:pt modelId="{931538E1-ED54-6F49-A1F9-7381F4898C01}">
      <dgm:prSet custT="1"/>
      <dgm:spPr/>
      <dgm:t>
        <a:bodyPr/>
        <a:lstStyle/>
        <a:p>
          <a:pPr rtl="0"/>
          <a:r>
            <a:rPr lang="en-US" sz="1900" b="0" dirty="0" smtClean="0">
              <a:latin typeface="Times New Roman" panose="02020603050405020304" pitchFamily="18" charset="0"/>
              <a:cs typeface="Times New Roman" panose="02020603050405020304" pitchFamily="18" charset="0"/>
            </a:rPr>
            <a:t>ULTs can run on any OS</a:t>
          </a:r>
          <a:endParaRPr lang="en-US" sz="1900" b="0" dirty="0">
            <a:latin typeface="Times New Roman" panose="02020603050405020304" pitchFamily="18" charset="0"/>
            <a:cs typeface="Times New Roman" panose="02020603050405020304" pitchFamily="18" charset="0"/>
          </a:endParaRPr>
        </a:p>
      </dgm:t>
    </dgm:pt>
    <dgm:pt modelId="{50F4AEAD-4AC6-9B4C-980F-551E2057EB91}" type="parTrans" cxnId="{7A27E4A7-F91C-304B-825F-17F5A44F0437}">
      <dgm:prSet/>
      <dgm:spPr/>
      <dgm:t>
        <a:bodyPr/>
        <a:lstStyle/>
        <a:p>
          <a:endParaRPr lang="en-US"/>
        </a:p>
      </dgm:t>
    </dgm:pt>
    <dgm:pt modelId="{D8471B37-87A9-AE43-A95F-FBFDE1EE108D}" type="sibTrans" cxnId="{7A27E4A7-F91C-304B-825F-17F5A44F0437}">
      <dgm:prSet/>
      <dgm:spPr/>
      <dgm:t>
        <a:bodyPr/>
        <a:lstStyle/>
        <a:p>
          <a:endParaRPr lang="en-US"/>
        </a:p>
      </dgm:t>
    </dgm:pt>
    <dgm:pt modelId="{06822A1B-AD09-F74E-A827-5C7ED814A0BC}" type="pres">
      <dgm:prSet presAssocID="{5D2D2D33-BB61-8241-A197-5D26C46A14BC}" presName="arrowDiagram" presStyleCnt="0">
        <dgm:presLayoutVars>
          <dgm:chMax val="5"/>
          <dgm:dir/>
          <dgm:resizeHandles val="exact"/>
        </dgm:presLayoutVars>
      </dgm:prSet>
      <dgm:spPr/>
      <dgm:t>
        <a:bodyPr/>
        <a:lstStyle/>
        <a:p>
          <a:endParaRPr lang="en-US"/>
        </a:p>
      </dgm:t>
    </dgm:pt>
    <dgm:pt modelId="{45521A5A-8BF5-6D4F-8820-9F7A7D2AACC9}" type="pres">
      <dgm:prSet presAssocID="{5D2D2D33-BB61-8241-A197-5D26C46A14BC}" presName="arrow" presStyleLbl="bgShp" presStyleIdx="0" presStyleCnt="1" custScaleY="96800" custLinFactNeighborX="-7000" custLinFactNeighborY="-3600"/>
      <dgm:spPr>
        <a:solidFill>
          <a:schemeClr val="accent6">
            <a:lumMod val="75000"/>
          </a:schemeClr>
        </a:solidFill>
      </dgm:spPr>
      <dgm:t>
        <a:bodyPr/>
        <a:lstStyle/>
        <a:p>
          <a:endParaRPr lang="en-US"/>
        </a:p>
      </dgm:t>
    </dgm:pt>
    <dgm:pt modelId="{4F4A8D4C-6494-6A46-B0AE-43C2851407F8}" type="pres">
      <dgm:prSet presAssocID="{5D2D2D33-BB61-8241-A197-5D26C46A14BC}" presName="arrowDiagram3" presStyleCnt="0"/>
      <dgm:spPr/>
    </dgm:pt>
    <dgm:pt modelId="{93EAFCAC-773B-E94E-854B-E2F2A383AFC6}" type="pres">
      <dgm:prSet presAssocID="{7F122F77-B3B0-0B42-97EC-FC618BD3A352}" presName="bullet3a" presStyleLbl="node1" presStyleIdx="0" presStyleCnt="3" custLinFactY="-30288" custLinFactNeighborX="50000" custLinFactNeighborY="-100000"/>
      <dgm:spPr>
        <a:blipFill rotWithShape="0">
          <a:blip xmlns:r="http://schemas.openxmlformats.org/officeDocument/2006/relationships" r:embed="rId1"/>
          <a:tile tx="0" ty="0" sx="100000" sy="100000" flip="none" algn="tl"/>
        </a:blipFill>
      </dgm:spPr>
      <dgm:t>
        <a:bodyPr/>
        <a:lstStyle/>
        <a:p>
          <a:endParaRPr lang="en-US"/>
        </a:p>
      </dgm:t>
    </dgm:pt>
    <dgm:pt modelId="{E4D42CE9-ECF2-5744-AA05-BF91A11852C6}" type="pres">
      <dgm:prSet presAssocID="{7F122F77-B3B0-0B42-97EC-FC618BD3A352}" presName="textBox3a" presStyleLbl="revTx" presStyleIdx="0" presStyleCnt="3" custScaleX="168672" custScaleY="55018" custLinFactNeighborX="30044" custLinFactNeighborY="-20761">
        <dgm:presLayoutVars>
          <dgm:bulletEnabled val="1"/>
        </dgm:presLayoutVars>
      </dgm:prSet>
      <dgm:spPr/>
      <dgm:t>
        <a:bodyPr/>
        <a:lstStyle/>
        <a:p>
          <a:endParaRPr lang="en-US"/>
        </a:p>
      </dgm:t>
    </dgm:pt>
    <dgm:pt modelId="{1036C2CF-90BA-A94C-AD44-42882AF2DD37}" type="pres">
      <dgm:prSet presAssocID="{29134C3A-9B00-4549-BB8B-B66432C1096F}" presName="bullet3b" presStyleLbl="node1" presStyleIdx="1" presStyleCnt="3" custLinFactNeighborX="28723" custLinFactNeighborY="-51064"/>
      <dgm:spPr>
        <a:blipFill rotWithShape="0">
          <a:blip xmlns:r="http://schemas.openxmlformats.org/officeDocument/2006/relationships" r:embed="rId1"/>
          <a:tile tx="0" ty="0" sx="100000" sy="100000" flip="none" algn="tl"/>
        </a:blipFill>
      </dgm:spPr>
      <dgm:t>
        <a:bodyPr/>
        <a:lstStyle/>
        <a:p>
          <a:endParaRPr lang="en-US"/>
        </a:p>
      </dgm:t>
    </dgm:pt>
    <dgm:pt modelId="{A85E126F-226F-CC4E-84E7-84C919015917}" type="pres">
      <dgm:prSet presAssocID="{29134C3A-9B00-4549-BB8B-B66432C1096F}" presName="textBox3b" presStyleLbl="revTx" presStyleIdx="1" presStyleCnt="3" custScaleX="141667" custScaleY="29412" custLinFactNeighborX="8334" custLinFactNeighborY="-25735">
        <dgm:presLayoutVars>
          <dgm:bulletEnabled val="1"/>
        </dgm:presLayoutVars>
      </dgm:prSet>
      <dgm:spPr/>
      <dgm:t>
        <a:bodyPr/>
        <a:lstStyle/>
        <a:p>
          <a:endParaRPr lang="en-US"/>
        </a:p>
      </dgm:t>
    </dgm:pt>
    <dgm:pt modelId="{54DF5CF8-7AEE-2A40-9C1E-D941B6A8084B}" type="pres">
      <dgm:prSet presAssocID="{931538E1-ED54-6F49-A1F9-7381F4898C01}" presName="bullet3c" presStyleLbl="node1" presStyleIdx="2" presStyleCnt="3" custLinFactX="34615" custLinFactNeighborX="100000" custLinFactNeighborY="-62500"/>
      <dgm:spPr>
        <a:blipFill rotWithShape="0">
          <a:blip xmlns:r="http://schemas.openxmlformats.org/officeDocument/2006/relationships" r:embed="rId1"/>
          <a:tile tx="0" ty="0" sx="100000" sy="100000" flip="none" algn="tl"/>
        </a:blipFill>
      </dgm:spPr>
      <dgm:t>
        <a:bodyPr/>
        <a:lstStyle/>
        <a:p>
          <a:endParaRPr lang="en-US"/>
        </a:p>
      </dgm:t>
    </dgm:pt>
    <dgm:pt modelId="{FBB2E895-1B5B-4449-B16F-AEA0D14C0847}" type="pres">
      <dgm:prSet presAssocID="{931538E1-ED54-6F49-A1F9-7381F4898C01}" presName="textBox3c" presStyleLbl="revTx" presStyleIdx="2" presStyleCnt="3" custFlipVert="0" custScaleX="66664" custScaleY="41294" custLinFactNeighborX="-2085" custLinFactNeighborY="-11655">
        <dgm:presLayoutVars>
          <dgm:bulletEnabled val="1"/>
        </dgm:presLayoutVars>
      </dgm:prSet>
      <dgm:spPr/>
      <dgm:t>
        <a:bodyPr/>
        <a:lstStyle/>
        <a:p>
          <a:endParaRPr lang="en-US"/>
        </a:p>
      </dgm:t>
    </dgm:pt>
  </dgm:ptLst>
  <dgm:cxnLst>
    <dgm:cxn modelId="{B2DA335C-CDB5-4B41-8B71-C0A42FD923D2}" srcId="{5D2D2D33-BB61-8241-A197-5D26C46A14BC}" destId="{29134C3A-9B00-4549-BB8B-B66432C1096F}" srcOrd="1" destOrd="0" parTransId="{625EA1CE-AD9C-DE4E-AEF7-229DE929EEA9}" sibTransId="{ABFEF0E3-C81A-F749-818C-BA04D29119D3}"/>
    <dgm:cxn modelId="{7A27E4A7-F91C-304B-825F-17F5A44F0437}" srcId="{5D2D2D33-BB61-8241-A197-5D26C46A14BC}" destId="{931538E1-ED54-6F49-A1F9-7381F4898C01}" srcOrd="2" destOrd="0" parTransId="{50F4AEAD-4AC6-9B4C-980F-551E2057EB91}" sibTransId="{D8471B37-87A9-AE43-A95F-FBFDE1EE108D}"/>
    <dgm:cxn modelId="{1BE9707C-FCA0-284F-9555-F9C68DE75E45}" type="presOf" srcId="{931538E1-ED54-6F49-A1F9-7381F4898C01}" destId="{FBB2E895-1B5B-4449-B16F-AEA0D14C0847}" srcOrd="0" destOrd="0" presId="urn:microsoft.com/office/officeart/2005/8/layout/arrow2"/>
    <dgm:cxn modelId="{C77A5842-2391-2C4E-9FD5-7121E94354FA}" type="presOf" srcId="{5D2D2D33-BB61-8241-A197-5D26C46A14BC}" destId="{06822A1B-AD09-F74E-A827-5C7ED814A0BC}" srcOrd="0" destOrd="0" presId="urn:microsoft.com/office/officeart/2005/8/layout/arrow2"/>
    <dgm:cxn modelId="{A892F406-AFDF-4041-88E4-5BB40484A68C}" srcId="{5D2D2D33-BB61-8241-A197-5D26C46A14BC}" destId="{7F122F77-B3B0-0B42-97EC-FC618BD3A352}" srcOrd="0" destOrd="0" parTransId="{031850AE-5C94-9243-9FF7-5560C1533A05}" sibTransId="{C374204F-E9ED-E44E-AEDF-0338168C79AA}"/>
    <dgm:cxn modelId="{20FCC66D-5A8B-8A4D-BEF6-C5C9C95E8B8F}" type="presOf" srcId="{7F122F77-B3B0-0B42-97EC-FC618BD3A352}" destId="{E4D42CE9-ECF2-5744-AA05-BF91A11852C6}" srcOrd="0" destOrd="0" presId="urn:microsoft.com/office/officeart/2005/8/layout/arrow2"/>
    <dgm:cxn modelId="{1F9FB68E-0B6B-524A-A5FE-67DAB2C3758B}" type="presOf" srcId="{29134C3A-9B00-4549-BB8B-B66432C1096F}" destId="{A85E126F-226F-CC4E-84E7-84C919015917}" srcOrd="0" destOrd="0" presId="urn:microsoft.com/office/officeart/2005/8/layout/arrow2"/>
    <dgm:cxn modelId="{82730D2F-44EF-7949-9A84-7EBBE0DE1844}" type="presParOf" srcId="{06822A1B-AD09-F74E-A827-5C7ED814A0BC}" destId="{45521A5A-8BF5-6D4F-8820-9F7A7D2AACC9}" srcOrd="0" destOrd="0" presId="urn:microsoft.com/office/officeart/2005/8/layout/arrow2"/>
    <dgm:cxn modelId="{BE725748-B37E-5B4F-913C-F332F637739E}" type="presParOf" srcId="{06822A1B-AD09-F74E-A827-5C7ED814A0BC}" destId="{4F4A8D4C-6494-6A46-B0AE-43C2851407F8}" srcOrd="1" destOrd="0" presId="urn:microsoft.com/office/officeart/2005/8/layout/arrow2"/>
    <dgm:cxn modelId="{5BFB1335-8E3C-D340-8A8F-0E71306E12E6}" type="presParOf" srcId="{4F4A8D4C-6494-6A46-B0AE-43C2851407F8}" destId="{93EAFCAC-773B-E94E-854B-E2F2A383AFC6}" srcOrd="0" destOrd="0" presId="urn:microsoft.com/office/officeart/2005/8/layout/arrow2"/>
    <dgm:cxn modelId="{556A88B8-0FAC-0E41-BC81-C0A144D3819B}" type="presParOf" srcId="{4F4A8D4C-6494-6A46-B0AE-43C2851407F8}" destId="{E4D42CE9-ECF2-5744-AA05-BF91A11852C6}" srcOrd="1" destOrd="0" presId="urn:microsoft.com/office/officeart/2005/8/layout/arrow2"/>
    <dgm:cxn modelId="{BA79B451-49A5-D348-81BC-36EB57C9F62B}" type="presParOf" srcId="{4F4A8D4C-6494-6A46-B0AE-43C2851407F8}" destId="{1036C2CF-90BA-A94C-AD44-42882AF2DD37}" srcOrd="2" destOrd="0" presId="urn:microsoft.com/office/officeart/2005/8/layout/arrow2"/>
    <dgm:cxn modelId="{7BA7F7B6-8929-CB42-B640-45D781DEC6FA}" type="presParOf" srcId="{4F4A8D4C-6494-6A46-B0AE-43C2851407F8}" destId="{A85E126F-226F-CC4E-84E7-84C919015917}" srcOrd="3" destOrd="0" presId="urn:microsoft.com/office/officeart/2005/8/layout/arrow2"/>
    <dgm:cxn modelId="{A1EBC42C-E888-0544-8190-3736F046239C}" type="presParOf" srcId="{4F4A8D4C-6494-6A46-B0AE-43C2851407F8}" destId="{54DF5CF8-7AEE-2A40-9C1E-D941B6A8084B}" srcOrd="4" destOrd="0" presId="urn:microsoft.com/office/officeart/2005/8/layout/arrow2"/>
    <dgm:cxn modelId="{D2FC0263-4B49-A94D-8F2A-C135AF34AAEE}" type="presParOf" srcId="{4F4A8D4C-6494-6A46-B0AE-43C2851407F8}" destId="{FBB2E895-1B5B-4449-B16F-AEA0D14C0847}"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AD499258-9C88-764C-849A-F097FAE1347C}" type="doc">
      <dgm:prSet loTypeId="urn:microsoft.com/office/officeart/2005/8/layout/vProcess5" loCatId="process" qsTypeId="urn:microsoft.com/office/officeart/2005/8/quickstyle/simple4" qsCatId="simple" csTypeId="urn:microsoft.com/office/officeart/2005/8/colors/accent1_2" csCatId="accent1" phldr="1"/>
      <dgm:spPr/>
      <dgm:t>
        <a:bodyPr/>
        <a:lstStyle/>
        <a:p>
          <a:endParaRPr lang="en-US"/>
        </a:p>
      </dgm:t>
    </dgm:pt>
    <dgm:pt modelId="{ADAB1287-3588-6C43-B8AB-2C5C385437BB}">
      <dgm:prSet custT="1"/>
      <dgm:spPr>
        <a:solidFill>
          <a:schemeClr val="accent1">
            <a:lumMod val="75000"/>
          </a:schemeClr>
        </a:solidFill>
      </dgm:spPr>
      <dgm:t>
        <a:bodyPr/>
        <a:lstStyle/>
        <a:p>
          <a:pPr rtl="0"/>
          <a:r>
            <a:rPr lang="en-US" sz="2200" dirty="0" smtClean="0">
              <a:latin typeface="Times New Roman" panose="02020603050405020304" pitchFamily="18" charset="0"/>
              <a:cs typeface="Times New Roman" panose="02020603050405020304" pitchFamily="18" charset="0"/>
            </a:rPr>
            <a:t>Jacketing</a:t>
          </a:r>
          <a:endParaRPr lang="en-US" sz="2200" dirty="0">
            <a:latin typeface="Times New Roman" panose="02020603050405020304" pitchFamily="18" charset="0"/>
            <a:cs typeface="Times New Roman" panose="02020603050405020304" pitchFamily="18" charset="0"/>
          </a:endParaRPr>
        </a:p>
      </dgm:t>
    </dgm:pt>
    <dgm:pt modelId="{A6380617-1639-C148-ADCD-247CD6883FA5}" type="parTrans" cxnId="{2BF47C9E-593D-E442-9CFD-42D4002E1558}">
      <dgm:prSet/>
      <dgm:spPr/>
      <dgm:t>
        <a:bodyPr/>
        <a:lstStyle/>
        <a:p>
          <a:endParaRPr lang="en-US"/>
        </a:p>
      </dgm:t>
    </dgm:pt>
    <dgm:pt modelId="{4BD13EC5-5940-6F4B-90D2-52502FCC94C9}" type="sibTrans" cxnId="{2BF47C9E-593D-E442-9CFD-42D4002E1558}">
      <dgm:prSet/>
      <dgm:spPr>
        <a:solidFill>
          <a:schemeClr val="accent6">
            <a:lumMod val="75000"/>
            <a:alpha val="90000"/>
          </a:schemeClr>
        </a:solidFill>
      </dgm:spPr>
      <dgm:t>
        <a:bodyPr/>
        <a:lstStyle/>
        <a:p>
          <a:endParaRPr lang="en-US" dirty="0"/>
        </a:p>
      </dgm:t>
    </dgm:pt>
    <dgm:pt modelId="{C2BD9EFC-99C7-2E44-BBC2-D460C2E00173}">
      <dgm:prSet custT="1"/>
      <dgm:spPr>
        <a:solidFill>
          <a:schemeClr val="accent1">
            <a:lumMod val="75000"/>
          </a:schemeClr>
        </a:solidFill>
      </dgm:spPr>
      <dgm:t>
        <a:bodyPr/>
        <a:lstStyle/>
        <a:p>
          <a:pPr rtl="0"/>
          <a:r>
            <a:rPr lang="en-US" sz="2000" dirty="0" smtClean="0">
              <a:latin typeface="Times New Roman" panose="02020603050405020304" pitchFamily="18" charset="0"/>
              <a:cs typeface="Times New Roman" panose="02020603050405020304" pitchFamily="18" charset="0"/>
            </a:rPr>
            <a:t>Purpose is to convert a blocking system call into a non-blocking system call</a:t>
          </a:r>
          <a:endParaRPr lang="en-US" sz="2000" dirty="0">
            <a:latin typeface="Times New Roman" panose="02020603050405020304" pitchFamily="18" charset="0"/>
            <a:cs typeface="Times New Roman" panose="02020603050405020304" pitchFamily="18" charset="0"/>
          </a:endParaRPr>
        </a:p>
      </dgm:t>
    </dgm:pt>
    <dgm:pt modelId="{3A2E73C9-083C-4244-BFC4-1B45924EF68A}" type="parTrans" cxnId="{0EB1CA93-8C88-1544-BCD9-37E13D1A125E}">
      <dgm:prSet/>
      <dgm:spPr/>
      <dgm:t>
        <a:bodyPr/>
        <a:lstStyle/>
        <a:p>
          <a:endParaRPr lang="en-US"/>
        </a:p>
      </dgm:t>
    </dgm:pt>
    <dgm:pt modelId="{E3727B35-55DE-0A46-BAC6-CFF9D77D9AD8}" type="sibTrans" cxnId="{0EB1CA93-8C88-1544-BCD9-37E13D1A125E}">
      <dgm:prSet/>
      <dgm:spPr/>
      <dgm:t>
        <a:bodyPr/>
        <a:lstStyle/>
        <a:p>
          <a:endParaRPr lang="en-US"/>
        </a:p>
      </dgm:t>
    </dgm:pt>
    <dgm:pt modelId="{BE75259B-7A2F-CE4D-8266-703E1E137D07}">
      <dgm:prSet/>
      <dgm:spPr>
        <a:solidFill>
          <a:schemeClr val="accent1">
            <a:lumMod val="75000"/>
          </a:schemeClr>
        </a:solidFill>
      </dgm:spPr>
      <dgm:t>
        <a:bodyPr/>
        <a:lstStyle/>
        <a:p>
          <a:pPr rtl="0"/>
          <a:r>
            <a:rPr lang="en-US" sz="2100" dirty="0" smtClean="0">
              <a:latin typeface="Times New Roman" panose="02020603050405020304" pitchFamily="18" charset="0"/>
              <a:cs typeface="Times New Roman" panose="02020603050405020304" pitchFamily="18" charset="0"/>
            </a:rPr>
            <a:t>Writing an application as multiple processes rather than multiple threads</a:t>
          </a:r>
          <a:endParaRPr lang="en-US" sz="2100" dirty="0">
            <a:latin typeface="Times New Roman" panose="02020603050405020304" pitchFamily="18" charset="0"/>
            <a:cs typeface="Times New Roman" panose="02020603050405020304" pitchFamily="18" charset="0"/>
          </a:endParaRPr>
        </a:p>
      </dgm:t>
    </dgm:pt>
    <dgm:pt modelId="{B3F41D15-37CD-6B45-9640-E17DEF7AA7B2}" type="parTrans" cxnId="{BFCC0CF6-C55F-DF48-96E7-D06F2DC7BEC4}">
      <dgm:prSet/>
      <dgm:spPr/>
      <dgm:t>
        <a:bodyPr/>
        <a:lstStyle/>
        <a:p>
          <a:endParaRPr lang="en-US"/>
        </a:p>
      </dgm:t>
    </dgm:pt>
    <dgm:pt modelId="{9497A349-DED3-EF4E-993D-4DEBB682B126}" type="sibTrans" cxnId="{BFCC0CF6-C55F-DF48-96E7-D06F2DC7BEC4}">
      <dgm:prSet/>
      <dgm:spPr/>
      <dgm:t>
        <a:bodyPr/>
        <a:lstStyle/>
        <a:p>
          <a:endParaRPr lang="en-US"/>
        </a:p>
      </dgm:t>
    </dgm:pt>
    <dgm:pt modelId="{F7FA96E0-6F90-C348-81AF-F2912819AE4D}">
      <dgm:prSet custT="1"/>
      <dgm:spPr/>
      <dgm:t>
        <a:bodyPr/>
        <a:lstStyle/>
        <a:p>
          <a:pPr rtl="0"/>
          <a:r>
            <a:rPr lang="en-US" sz="1800" dirty="0" smtClean="0">
              <a:latin typeface="Times New Roman" panose="02020603050405020304" pitchFamily="18" charset="0"/>
              <a:cs typeface="Times New Roman" panose="02020603050405020304" pitchFamily="18" charset="0"/>
            </a:rPr>
            <a:t>However, this approach eliminates the main advantage of threads</a:t>
          </a:r>
          <a:endParaRPr lang="en-US" sz="1800" dirty="0">
            <a:latin typeface="Times New Roman" panose="02020603050405020304" pitchFamily="18" charset="0"/>
            <a:cs typeface="Times New Roman" panose="02020603050405020304" pitchFamily="18" charset="0"/>
          </a:endParaRPr>
        </a:p>
      </dgm:t>
    </dgm:pt>
    <dgm:pt modelId="{F50CD1B9-5153-BF4C-8467-94334DB27775}" type="parTrans" cxnId="{5824D9A9-97D4-E847-9201-AA0E988EF649}">
      <dgm:prSet/>
      <dgm:spPr/>
      <dgm:t>
        <a:bodyPr/>
        <a:lstStyle/>
        <a:p>
          <a:endParaRPr lang="en-US"/>
        </a:p>
      </dgm:t>
    </dgm:pt>
    <dgm:pt modelId="{4E196DEB-649B-4B49-9201-5C628F797C46}" type="sibTrans" cxnId="{5824D9A9-97D4-E847-9201-AA0E988EF649}">
      <dgm:prSet/>
      <dgm:spPr/>
      <dgm:t>
        <a:bodyPr/>
        <a:lstStyle/>
        <a:p>
          <a:endParaRPr lang="en-US"/>
        </a:p>
      </dgm:t>
    </dgm:pt>
    <dgm:pt modelId="{14D59842-93C7-D24A-B018-720787BF8051}" type="pres">
      <dgm:prSet presAssocID="{AD499258-9C88-764C-849A-F097FAE1347C}" presName="outerComposite" presStyleCnt="0">
        <dgm:presLayoutVars>
          <dgm:chMax val="5"/>
          <dgm:dir/>
          <dgm:resizeHandles val="exact"/>
        </dgm:presLayoutVars>
      </dgm:prSet>
      <dgm:spPr/>
      <dgm:t>
        <a:bodyPr/>
        <a:lstStyle/>
        <a:p>
          <a:endParaRPr lang="en-US"/>
        </a:p>
      </dgm:t>
    </dgm:pt>
    <dgm:pt modelId="{9A586BBB-850C-7647-B0BB-7C8D53187BD8}" type="pres">
      <dgm:prSet presAssocID="{AD499258-9C88-764C-849A-F097FAE1347C}" presName="dummyMaxCanvas" presStyleCnt="0">
        <dgm:presLayoutVars/>
      </dgm:prSet>
      <dgm:spPr/>
    </dgm:pt>
    <dgm:pt modelId="{01078792-7B28-FF43-A32C-003396C6EF4C}" type="pres">
      <dgm:prSet presAssocID="{AD499258-9C88-764C-849A-F097FAE1347C}" presName="TwoNodes_1" presStyleLbl="node1" presStyleIdx="0" presStyleCnt="2" custScaleX="83957" custScaleY="83838">
        <dgm:presLayoutVars>
          <dgm:bulletEnabled val="1"/>
        </dgm:presLayoutVars>
      </dgm:prSet>
      <dgm:spPr/>
      <dgm:t>
        <a:bodyPr/>
        <a:lstStyle/>
        <a:p>
          <a:endParaRPr lang="en-US"/>
        </a:p>
      </dgm:t>
    </dgm:pt>
    <dgm:pt modelId="{C478A6ED-69A6-584A-A2DA-3955A2E0623F}" type="pres">
      <dgm:prSet presAssocID="{AD499258-9C88-764C-849A-F097FAE1347C}" presName="TwoNodes_2" presStyleLbl="node1" presStyleIdx="1" presStyleCnt="2" custScaleX="82888" custScaleY="102729">
        <dgm:presLayoutVars>
          <dgm:bulletEnabled val="1"/>
        </dgm:presLayoutVars>
      </dgm:prSet>
      <dgm:spPr/>
      <dgm:t>
        <a:bodyPr/>
        <a:lstStyle/>
        <a:p>
          <a:endParaRPr lang="en-US"/>
        </a:p>
      </dgm:t>
    </dgm:pt>
    <dgm:pt modelId="{468D6BA6-6676-084C-80C4-3CF75C066D1F}" type="pres">
      <dgm:prSet presAssocID="{AD499258-9C88-764C-849A-F097FAE1347C}" presName="TwoConn_1-2" presStyleLbl="fgAccFollowNode1" presStyleIdx="0" presStyleCnt="1" custScaleX="86480" custLinFactNeighborX="-29717" custLinFactNeighborY="6065">
        <dgm:presLayoutVars>
          <dgm:bulletEnabled val="1"/>
        </dgm:presLayoutVars>
      </dgm:prSet>
      <dgm:spPr/>
      <dgm:t>
        <a:bodyPr/>
        <a:lstStyle/>
        <a:p>
          <a:endParaRPr lang="en-US"/>
        </a:p>
      </dgm:t>
    </dgm:pt>
    <dgm:pt modelId="{A357A542-83EF-7540-86A4-DE36440B3A9E}" type="pres">
      <dgm:prSet presAssocID="{AD499258-9C88-764C-849A-F097FAE1347C}" presName="TwoNodes_1_text" presStyleLbl="node1" presStyleIdx="1" presStyleCnt="2">
        <dgm:presLayoutVars>
          <dgm:bulletEnabled val="1"/>
        </dgm:presLayoutVars>
      </dgm:prSet>
      <dgm:spPr/>
      <dgm:t>
        <a:bodyPr/>
        <a:lstStyle/>
        <a:p>
          <a:endParaRPr lang="en-US"/>
        </a:p>
      </dgm:t>
    </dgm:pt>
    <dgm:pt modelId="{126A3EE7-4874-EE45-9D5A-A2BDDEF93BD5}" type="pres">
      <dgm:prSet presAssocID="{AD499258-9C88-764C-849A-F097FAE1347C}" presName="TwoNodes_2_text" presStyleLbl="node1" presStyleIdx="1" presStyleCnt="2">
        <dgm:presLayoutVars>
          <dgm:bulletEnabled val="1"/>
        </dgm:presLayoutVars>
      </dgm:prSet>
      <dgm:spPr/>
      <dgm:t>
        <a:bodyPr/>
        <a:lstStyle/>
        <a:p>
          <a:endParaRPr lang="en-US"/>
        </a:p>
      </dgm:t>
    </dgm:pt>
  </dgm:ptLst>
  <dgm:cxnLst>
    <dgm:cxn modelId="{350B3590-5EE1-AE46-8B86-E1980CC50CB8}" type="presOf" srcId="{AD499258-9C88-764C-849A-F097FAE1347C}" destId="{14D59842-93C7-D24A-B018-720787BF8051}" srcOrd="0" destOrd="0" presId="urn:microsoft.com/office/officeart/2005/8/layout/vProcess5"/>
    <dgm:cxn modelId="{F843A118-77AE-704D-A266-919463BBCDFB}" type="presOf" srcId="{4BD13EC5-5940-6F4B-90D2-52502FCC94C9}" destId="{468D6BA6-6676-084C-80C4-3CF75C066D1F}" srcOrd="0" destOrd="0" presId="urn:microsoft.com/office/officeart/2005/8/layout/vProcess5"/>
    <dgm:cxn modelId="{889F1B29-678A-C24B-80EB-A940F74F8399}" type="presOf" srcId="{BE75259B-7A2F-CE4D-8266-703E1E137D07}" destId="{C478A6ED-69A6-584A-A2DA-3955A2E0623F}" srcOrd="0" destOrd="0" presId="urn:microsoft.com/office/officeart/2005/8/layout/vProcess5"/>
    <dgm:cxn modelId="{044F8F11-E3E7-E84F-BCE9-E5D1DF4D0644}" type="presOf" srcId="{F7FA96E0-6F90-C348-81AF-F2912819AE4D}" destId="{C478A6ED-69A6-584A-A2DA-3955A2E0623F}" srcOrd="0" destOrd="1" presId="urn:microsoft.com/office/officeart/2005/8/layout/vProcess5"/>
    <dgm:cxn modelId="{AE9034CD-BBBC-0F48-AC11-D440506F61F6}" type="presOf" srcId="{BE75259B-7A2F-CE4D-8266-703E1E137D07}" destId="{126A3EE7-4874-EE45-9D5A-A2BDDEF93BD5}" srcOrd="1" destOrd="0" presId="urn:microsoft.com/office/officeart/2005/8/layout/vProcess5"/>
    <dgm:cxn modelId="{F40F9DA5-F3F8-0944-BB4E-1C8B53D7CD18}" type="presOf" srcId="{ADAB1287-3588-6C43-B8AB-2C5C385437BB}" destId="{A357A542-83EF-7540-86A4-DE36440B3A9E}" srcOrd="1" destOrd="0" presId="urn:microsoft.com/office/officeart/2005/8/layout/vProcess5"/>
    <dgm:cxn modelId="{BFCC0CF6-C55F-DF48-96E7-D06F2DC7BEC4}" srcId="{AD499258-9C88-764C-849A-F097FAE1347C}" destId="{BE75259B-7A2F-CE4D-8266-703E1E137D07}" srcOrd="1" destOrd="0" parTransId="{B3F41D15-37CD-6B45-9640-E17DEF7AA7B2}" sibTransId="{9497A349-DED3-EF4E-993D-4DEBB682B126}"/>
    <dgm:cxn modelId="{12513CB5-9527-E74C-9194-74B0306FFBC2}" type="presOf" srcId="{C2BD9EFC-99C7-2E44-BBC2-D460C2E00173}" destId="{A357A542-83EF-7540-86A4-DE36440B3A9E}" srcOrd="1" destOrd="1" presId="urn:microsoft.com/office/officeart/2005/8/layout/vProcess5"/>
    <dgm:cxn modelId="{2BF47C9E-593D-E442-9CFD-42D4002E1558}" srcId="{AD499258-9C88-764C-849A-F097FAE1347C}" destId="{ADAB1287-3588-6C43-B8AB-2C5C385437BB}" srcOrd="0" destOrd="0" parTransId="{A6380617-1639-C148-ADCD-247CD6883FA5}" sibTransId="{4BD13EC5-5940-6F4B-90D2-52502FCC94C9}"/>
    <dgm:cxn modelId="{5824D9A9-97D4-E847-9201-AA0E988EF649}" srcId="{BE75259B-7A2F-CE4D-8266-703E1E137D07}" destId="{F7FA96E0-6F90-C348-81AF-F2912819AE4D}" srcOrd="0" destOrd="0" parTransId="{F50CD1B9-5153-BF4C-8467-94334DB27775}" sibTransId="{4E196DEB-649B-4B49-9201-5C628F797C46}"/>
    <dgm:cxn modelId="{2779DF5F-E16C-F542-8C60-F32A410ECF29}" type="presOf" srcId="{F7FA96E0-6F90-C348-81AF-F2912819AE4D}" destId="{126A3EE7-4874-EE45-9D5A-A2BDDEF93BD5}" srcOrd="1" destOrd="1" presId="urn:microsoft.com/office/officeart/2005/8/layout/vProcess5"/>
    <dgm:cxn modelId="{CA8D7AD7-1984-EA4B-837E-EE1794865167}" type="presOf" srcId="{ADAB1287-3588-6C43-B8AB-2C5C385437BB}" destId="{01078792-7B28-FF43-A32C-003396C6EF4C}" srcOrd="0" destOrd="0" presId="urn:microsoft.com/office/officeart/2005/8/layout/vProcess5"/>
    <dgm:cxn modelId="{0EB1CA93-8C88-1544-BCD9-37E13D1A125E}" srcId="{ADAB1287-3588-6C43-B8AB-2C5C385437BB}" destId="{C2BD9EFC-99C7-2E44-BBC2-D460C2E00173}" srcOrd="0" destOrd="0" parTransId="{3A2E73C9-083C-4244-BFC4-1B45924EF68A}" sibTransId="{E3727B35-55DE-0A46-BAC6-CFF9D77D9AD8}"/>
    <dgm:cxn modelId="{73A1FC2F-4E93-C14D-B8AC-C818BB3D55BE}" type="presOf" srcId="{C2BD9EFC-99C7-2E44-BBC2-D460C2E00173}" destId="{01078792-7B28-FF43-A32C-003396C6EF4C}" srcOrd="0" destOrd="1" presId="urn:microsoft.com/office/officeart/2005/8/layout/vProcess5"/>
    <dgm:cxn modelId="{27D022A1-1745-114A-AB22-2036313E217B}" type="presParOf" srcId="{14D59842-93C7-D24A-B018-720787BF8051}" destId="{9A586BBB-850C-7647-B0BB-7C8D53187BD8}" srcOrd="0" destOrd="0" presId="urn:microsoft.com/office/officeart/2005/8/layout/vProcess5"/>
    <dgm:cxn modelId="{BE1F26B7-D172-E444-80E7-7B2913263A9E}" type="presParOf" srcId="{14D59842-93C7-D24A-B018-720787BF8051}" destId="{01078792-7B28-FF43-A32C-003396C6EF4C}" srcOrd="1" destOrd="0" presId="urn:microsoft.com/office/officeart/2005/8/layout/vProcess5"/>
    <dgm:cxn modelId="{12D9D474-3F12-904B-B16F-D3F786BBCEBC}" type="presParOf" srcId="{14D59842-93C7-D24A-B018-720787BF8051}" destId="{C478A6ED-69A6-584A-A2DA-3955A2E0623F}" srcOrd="2" destOrd="0" presId="urn:microsoft.com/office/officeart/2005/8/layout/vProcess5"/>
    <dgm:cxn modelId="{B0A0C6CD-FC7C-2846-89D7-0273F25F73C3}" type="presParOf" srcId="{14D59842-93C7-D24A-B018-720787BF8051}" destId="{468D6BA6-6676-084C-80C4-3CF75C066D1F}" srcOrd="3" destOrd="0" presId="urn:microsoft.com/office/officeart/2005/8/layout/vProcess5"/>
    <dgm:cxn modelId="{950F39DB-229F-AD4D-B30B-86B81C42605A}" type="presParOf" srcId="{14D59842-93C7-D24A-B018-720787BF8051}" destId="{A357A542-83EF-7540-86A4-DE36440B3A9E}" srcOrd="4" destOrd="0" presId="urn:microsoft.com/office/officeart/2005/8/layout/vProcess5"/>
    <dgm:cxn modelId="{36AF8897-7D1B-E34D-A080-42A19F39A32F}" type="presParOf" srcId="{14D59842-93C7-D24A-B018-720787BF8051}" destId="{126A3EE7-4874-EE45-9D5A-A2BDDEF93BD5}" srcOrd="5"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00F2E7-5140-0B44-A47F-00138E696C9A}">
      <dsp:nvSpPr>
        <dsp:cNvPr id="0" name=""/>
        <dsp:cNvSpPr/>
      </dsp:nvSpPr>
      <dsp:spPr>
        <a:xfrm>
          <a:off x="0" y="24800"/>
          <a:ext cx="8153400" cy="898560"/>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kern="1200" dirty="0" smtClean="0">
              <a:latin typeface="Times New Roman" panose="02020603050405020304" pitchFamily="18" charset="0"/>
              <a:cs typeface="Times New Roman" panose="02020603050405020304" pitchFamily="18" charset="0"/>
            </a:rPr>
            <a:t>Program code</a:t>
          </a:r>
          <a:endParaRPr lang="en-US" sz="2700" kern="1200" dirty="0">
            <a:latin typeface="Times New Roman" panose="02020603050405020304" pitchFamily="18" charset="0"/>
            <a:cs typeface="Times New Roman" panose="02020603050405020304" pitchFamily="18" charset="0"/>
          </a:endParaRPr>
        </a:p>
      </dsp:txBody>
      <dsp:txXfrm>
        <a:off x="43864" y="68664"/>
        <a:ext cx="8065672" cy="810832"/>
      </dsp:txXfrm>
    </dsp:sp>
    <dsp:sp modelId="{4A1A3D03-DB08-6D4A-9013-6A326781C6BD}">
      <dsp:nvSpPr>
        <dsp:cNvPr id="0" name=""/>
        <dsp:cNvSpPr/>
      </dsp:nvSpPr>
      <dsp:spPr>
        <a:xfrm>
          <a:off x="0" y="923360"/>
          <a:ext cx="8153400" cy="794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870" tIns="27940" rIns="156464" bIns="27940" numCol="1" spcCol="1270" anchor="t" anchorCtr="0">
          <a:noAutofit/>
        </a:bodyPr>
        <a:lstStyle/>
        <a:p>
          <a:pPr marL="282575" lvl="1" indent="-282575" algn="l" defTabSz="914400" rtl="0" eaLnBrk="1" latinLnBrk="0" hangingPunct="1">
            <a:lnSpc>
              <a:spcPct val="90000"/>
            </a:lnSpc>
            <a:spcBef>
              <a:spcPct val="0"/>
            </a:spcBef>
            <a:spcAft>
              <a:spcPct val="20000"/>
            </a:spcAft>
            <a:buClr>
              <a:schemeClr val="accent1"/>
            </a:buClr>
            <a:buSzPct val="75000"/>
            <a:buFont typeface="Wingdings" pitchFamily="2" charset="2"/>
            <a:buChar char="••"/>
          </a:pPr>
          <a:r>
            <a:rPr kumimoji="0" lang="en-US" sz="2200" kern="1200" dirty="0" smtClean="0">
              <a:solidFill>
                <a:schemeClr val="tx1"/>
              </a:solidFill>
              <a:latin typeface="Times New Roman" panose="02020603050405020304" pitchFamily="18" charset="0"/>
              <a:ea typeface="+mn-ea"/>
              <a:cs typeface="Times New Roman" panose="02020603050405020304" pitchFamily="18" charset="0"/>
            </a:rPr>
            <a:t>which may be shared with other processes that are executing the same program</a:t>
          </a:r>
        </a:p>
      </dsp:txBody>
      <dsp:txXfrm>
        <a:off x="0" y="923360"/>
        <a:ext cx="8153400" cy="794880"/>
      </dsp:txXfrm>
    </dsp:sp>
    <dsp:sp modelId="{02FDE227-3421-A249-B877-4E1ACDF3ED5A}">
      <dsp:nvSpPr>
        <dsp:cNvPr id="0" name=""/>
        <dsp:cNvSpPr/>
      </dsp:nvSpPr>
      <dsp:spPr>
        <a:xfrm>
          <a:off x="0" y="1743040"/>
          <a:ext cx="8153400" cy="898560"/>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en-US" sz="2700" kern="1200" dirty="0" smtClean="0">
              <a:latin typeface="Times New Roman" panose="02020603050405020304" pitchFamily="18" charset="0"/>
              <a:cs typeface="Times New Roman" panose="02020603050405020304" pitchFamily="18" charset="0"/>
            </a:rPr>
            <a:t>A set of data associated with that code</a:t>
          </a:r>
        </a:p>
      </dsp:txBody>
      <dsp:txXfrm>
        <a:off x="43864" y="1786904"/>
        <a:ext cx="8065672" cy="8108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3458A4-26D2-2C44-B9FB-71A1610693F2}">
      <dsp:nvSpPr>
        <dsp:cNvPr id="0" name=""/>
        <dsp:cNvSpPr/>
      </dsp:nvSpPr>
      <dsp:spPr>
        <a:xfrm>
          <a:off x="3505190" y="309450"/>
          <a:ext cx="1912739" cy="985951"/>
        </a:xfrm>
        <a:prstGeom prst="rect">
          <a:avLst/>
        </a:prstGeom>
        <a:solidFill>
          <a:schemeClr val="accent6"/>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Identifier</a:t>
          </a:r>
          <a:endParaRPr lang="en-US" sz="2800" kern="1200" dirty="0">
            <a:latin typeface="Times New Roman" panose="02020603050405020304" pitchFamily="18" charset="0"/>
            <a:cs typeface="Times New Roman" panose="02020603050405020304" pitchFamily="18" charset="0"/>
          </a:endParaRPr>
        </a:p>
      </dsp:txBody>
      <dsp:txXfrm>
        <a:off x="3505190" y="309450"/>
        <a:ext cx="1912739" cy="985951"/>
      </dsp:txXfrm>
    </dsp:sp>
    <dsp:sp modelId="{FFB3EB76-2E6C-B649-857A-BF94DBD248C3}">
      <dsp:nvSpPr>
        <dsp:cNvPr id="0" name=""/>
        <dsp:cNvSpPr/>
      </dsp:nvSpPr>
      <dsp:spPr>
        <a:xfrm>
          <a:off x="1600198" y="1295396"/>
          <a:ext cx="1912739" cy="1147643"/>
        </a:xfrm>
        <a:prstGeom prst="rect">
          <a:avLst/>
        </a:prstGeom>
        <a:solidFill>
          <a:schemeClr val="accent3">
            <a:lumMod val="75000"/>
          </a:schemeClr>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State</a:t>
          </a:r>
        </a:p>
      </dsp:txBody>
      <dsp:txXfrm>
        <a:off x="1600198" y="1295396"/>
        <a:ext cx="1912739" cy="1147643"/>
      </dsp:txXfrm>
    </dsp:sp>
    <dsp:sp modelId="{F9C2771E-E09D-7E4B-8BC7-2EACC928AB9D}">
      <dsp:nvSpPr>
        <dsp:cNvPr id="0" name=""/>
        <dsp:cNvSpPr/>
      </dsp:nvSpPr>
      <dsp:spPr>
        <a:xfrm>
          <a:off x="3505210" y="1295396"/>
          <a:ext cx="1912739" cy="1147643"/>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Priority</a:t>
          </a:r>
        </a:p>
      </dsp:txBody>
      <dsp:txXfrm>
        <a:off x="3505210" y="1295396"/>
        <a:ext cx="1912739" cy="1147643"/>
      </dsp:txXfrm>
    </dsp:sp>
    <dsp:sp modelId="{B373FAC3-5061-AF49-B501-530831A6C23F}">
      <dsp:nvSpPr>
        <dsp:cNvPr id="0" name=""/>
        <dsp:cNvSpPr/>
      </dsp:nvSpPr>
      <dsp:spPr>
        <a:xfrm>
          <a:off x="5410202" y="1295396"/>
          <a:ext cx="1912739" cy="1147643"/>
        </a:xfrm>
        <a:prstGeom prst="rect">
          <a:avLst/>
        </a:prstGeom>
        <a:solidFill>
          <a:schemeClr val="accent2">
            <a:lumMod val="75000"/>
          </a:schemeClr>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Program counter</a:t>
          </a:r>
        </a:p>
      </dsp:txBody>
      <dsp:txXfrm>
        <a:off x="5410202" y="1295396"/>
        <a:ext cx="1912739" cy="1147643"/>
      </dsp:txXfrm>
    </dsp:sp>
    <dsp:sp modelId="{C89EF9B4-EDC8-C84D-A659-29B518ACADDB}">
      <dsp:nvSpPr>
        <dsp:cNvPr id="0" name=""/>
        <dsp:cNvSpPr/>
      </dsp:nvSpPr>
      <dsp:spPr>
        <a:xfrm>
          <a:off x="533406" y="2433756"/>
          <a:ext cx="1912739" cy="1147643"/>
        </a:xfrm>
        <a:prstGeom prst="rect">
          <a:avLst/>
        </a:prstGeom>
        <a:solidFill>
          <a:srgbClr val="660066"/>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Memory pointers</a:t>
          </a:r>
        </a:p>
      </dsp:txBody>
      <dsp:txXfrm>
        <a:off x="533406" y="2433756"/>
        <a:ext cx="1912739" cy="1147643"/>
      </dsp:txXfrm>
    </dsp:sp>
    <dsp:sp modelId="{5787ADE3-2B9F-7944-82CB-CE71DF883FF9}">
      <dsp:nvSpPr>
        <dsp:cNvPr id="0" name=""/>
        <dsp:cNvSpPr/>
      </dsp:nvSpPr>
      <dsp:spPr>
        <a:xfrm>
          <a:off x="2438398" y="2433756"/>
          <a:ext cx="1912739" cy="1147643"/>
        </a:xfrm>
        <a:prstGeom prst="rect">
          <a:avLst/>
        </a:prstGeom>
        <a:solidFill>
          <a:schemeClr val="tx1"/>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Context data</a:t>
          </a:r>
        </a:p>
      </dsp:txBody>
      <dsp:txXfrm>
        <a:off x="2438398" y="2433756"/>
        <a:ext cx="1912739" cy="1147643"/>
      </dsp:txXfrm>
    </dsp:sp>
    <dsp:sp modelId="{F5765459-F0DD-B04E-8F83-90F8421A8211}">
      <dsp:nvSpPr>
        <dsp:cNvPr id="0" name=""/>
        <dsp:cNvSpPr/>
      </dsp:nvSpPr>
      <dsp:spPr>
        <a:xfrm>
          <a:off x="4343391" y="2433756"/>
          <a:ext cx="1912739" cy="1147643"/>
        </a:xfrm>
        <a:prstGeom prst="rect">
          <a:avLst/>
        </a:prstGeom>
        <a:solidFill>
          <a:schemeClr val="tx2"/>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I/O status information</a:t>
          </a:r>
        </a:p>
      </dsp:txBody>
      <dsp:txXfrm>
        <a:off x="4343391" y="2433756"/>
        <a:ext cx="1912739" cy="1147643"/>
      </dsp:txXfrm>
    </dsp:sp>
    <dsp:sp modelId="{4B2744D8-5219-FE41-ACC6-C2EE72C25ABB}">
      <dsp:nvSpPr>
        <dsp:cNvPr id="0" name=""/>
        <dsp:cNvSpPr/>
      </dsp:nvSpPr>
      <dsp:spPr>
        <a:xfrm>
          <a:off x="6248403" y="2433756"/>
          <a:ext cx="1912739" cy="1147643"/>
        </a:xfrm>
        <a:prstGeom prst="rect">
          <a:avLst/>
        </a:prstGeom>
        <a:solidFill>
          <a:schemeClr val="accent4">
            <a:lumMod val="75000"/>
          </a:schemeClr>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Accounting information</a:t>
          </a:r>
        </a:p>
      </dsp:txBody>
      <dsp:txXfrm>
        <a:off x="6248403" y="2433756"/>
        <a:ext cx="1912739" cy="11476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12A570-2292-6042-8F87-375482494525}">
      <dsp:nvSpPr>
        <dsp:cNvPr id="0" name=""/>
        <dsp:cNvSpPr/>
      </dsp:nvSpPr>
      <dsp:spPr>
        <a:xfrm>
          <a:off x="76195" y="366779"/>
          <a:ext cx="2437804" cy="964576"/>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rtl="0">
            <a:lnSpc>
              <a:spcPct val="90000"/>
            </a:lnSpc>
            <a:spcBef>
              <a:spcPct val="0"/>
            </a:spcBef>
            <a:spcAft>
              <a:spcPct val="35000"/>
            </a:spcAft>
          </a:pPr>
          <a:r>
            <a:rPr lang="en-US" sz="2800" b="1" i="1" kern="1200" dirty="0" smtClean="0">
              <a:latin typeface="Times New Roman" panose="02020603050405020304" pitchFamily="18" charset="0"/>
              <a:cs typeface="Times New Roman" panose="02020603050405020304" pitchFamily="18" charset="0"/>
            </a:rPr>
            <a:t>Process spawning</a:t>
          </a:r>
          <a:endParaRPr lang="en-US" sz="2800" kern="1200" dirty="0">
            <a:latin typeface="Times New Roman" panose="02020603050405020304" pitchFamily="18" charset="0"/>
            <a:cs typeface="Times New Roman" panose="02020603050405020304" pitchFamily="18" charset="0"/>
          </a:endParaRPr>
        </a:p>
      </dsp:txBody>
      <dsp:txXfrm>
        <a:off x="76195" y="366779"/>
        <a:ext cx="2437804" cy="964576"/>
      </dsp:txXfrm>
    </dsp:sp>
    <dsp:sp modelId="{6E5587B0-CB6B-5F49-99BC-8512D84E1718}">
      <dsp:nvSpPr>
        <dsp:cNvPr id="0" name=""/>
        <dsp:cNvSpPr/>
      </dsp:nvSpPr>
      <dsp:spPr>
        <a:xfrm>
          <a:off x="76195" y="1353032"/>
          <a:ext cx="2437804" cy="2997539"/>
        </a:xfrm>
        <a:prstGeom prst="rect">
          <a:avLst/>
        </a:prstGeom>
        <a:solidFill>
          <a:schemeClr val="bg1"/>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rtl="0">
            <a:lnSpc>
              <a:spcPct val="90000"/>
            </a:lnSpc>
            <a:spcBef>
              <a:spcPct val="0"/>
            </a:spcBef>
            <a:spcAft>
              <a:spcPct val="15000"/>
            </a:spcAft>
            <a:buChar char="••"/>
          </a:pPr>
          <a:r>
            <a:rPr lang="en-NZ" sz="2800" kern="1200" dirty="0" smtClean="0">
              <a:latin typeface="Times New Roman" panose="02020603050405020304" pitchFamily="18" charset="0"/>
              <a:cs typeface="Times New Roman" panose="02020603050405020304" pitchFamily="18" charset="0"/>
            </a:rPr>
            <a:t>When the OS creates a process at the explicit request of another process</a:t>
          </a:r>
          <a:endParaRPr lang="en-NZ" sz="2800" b="1" i="1" kern="1200" dirty="0">
            <a:latin typeface="Times New Roman" panose="02020603050405020304" pitchFamily="18" charset="0"/>
            <a:cs typeface="Times New Roman" panose="02020603050405020304" pitchFamily="18" charset="0"/>
          </a:endParaRPr>
        </a:p>
      </dsp:txBody>
      <dsp:txXfrm>
        <a:off x="76195" y="1353032"/>
        <a:ext cx="2437804" cy="2997539"/>
      </dsp:txXfrm>
    </dsp:sp>
    <dsp:sp modelId="{3B7AAAD3-B4B2-894D-BD62-FBDCA5DB86E5}">
      <dsp:nvSpPr>
        <dsp:cNvPr id="0" name=""/>
        <dsp:cNvSpPr/>
      </dsp:nvSpPr>
      <dsp:spPr>
        <a:xfrm>
          <a:off x="2781597" y="381141"/>
          <a:ext cx="2437804" cy="964576"/>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rtl="0">
            <a:lnSpc>
              <a:spcPct val="90000"/>
            </a:lnSpc>
            <a:spcBef>
              <a:spcPct val="0"/>
            </a:spcBef>
            <a:spcAft>
              <a:spcPct val="35000"/>
            </a:spcAft>
          </a:pPr>
          <a:r>
            <a:rPr lang="en-US" sz="2800" b="1" i="1" kern="1200" dirty="0" smtClean="0">
              <a:latin typeface="Times New Roman" panose="02020603050405020304" pitchFamily="18" charset="0"/>
              <a:cs typeface="Times New Roman" panose="02020603050405020304" pitchFamily="18" charset="0"/>
            </a:rPr>
            <a:t>Parent process</a:t>
          </a:r>
          <a:endParaRPr lang="en-US" sz="2800" kern="1200" dirty="0">
            <a:latin typeface="Times New Roman" panose="02020603050405020304" pitchFamily="18" charset="0"/>
            <a:cs typeface="Times New Roman" panose="02020603050405020304" pitchFamily="18" charset="0"/>
          </a:endParaRPr>
        </a:p>
      </dsp:txBody>
      <dsp:txXfrm>
        <a:off x="2781597" y="381141"/>
        <a:ext cx="2437804" cy="964576"/>
      </dsp:txXfrm>
    </dsp:sp>
    <dsp:sp modelId="{094610A3-C2C3-B640-879C-283BC4C4886A}">
      <dsp:nvSpPr>
        <dsp:cNvPr id="0" name=""/>
        <dsp:cNvSpPr/>
      </dsp:nvSpPr>
      <dsp:spPr>
        <a:xfrm>
          <a:off x="2781597" y="1345718"/>
          <a:ext cx="2437804" cy="2997539"/>
        </a:xfrm>
        <a:prstGeom prst="rect">
          <a:avLst/>
        </a:prstGeom>
        <a:solidFill>
          <a:schemeClr val="bg1"/>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rtl="0">
            <a:lnSpc>
              <a:spcPct val="90000"/>
            </a:lnSpc>
            <a:spcBef>
              <a:spcPct val="0"/>
            </a:spcBef>
            <a:spcAft>
              <a:spcPct val="15000"/>
            </a:spcAft>
            <a:buChar char="••"/>
          </a:pPr>
          <a:r>
            <a:rPr lang="en-US" sz="2800" kern="1200" dirty="0" smtClean="0">
              <a:latin typeface="Times New Roman" panose="02020603050405020304" pitchFamily="18" charset="0"/>
              <a:cs typeface="Times New Roman" panose="02020603050405020304" pitchFamily="18" charset="0"/>
            </a:rPr>
            <a:t>Is the original, creating, process</a:t>
          </a:r>
          <a:endParaRPr lang="en-US" sz="2800" kern="1200" dirty="0">
            <a:latin typeface="Times New Roman" panose="02020603050405020304" pitchFamily="18" charset="0"/>
            <a:cs typeface="Times New Roman" panose="02020603050405020304" pitchFamily="18" charset="0"/>
          </a:endParaRPr>
        </a:p>
      </dsp:txBody>
      <dsp:txXfrm>
        <a:off x="2781597" y="1345718"/>
        <a:ext cx="2437804" cy="2997539"/>
      </dsp:txXfrm>
    </dsp:sp>
    <dsp:sp modelId="{B5437CEF-732C-D940-ADAA-BDDAA09C9E8D}">
      <dsp:nvSpPr>
        <dsp:cNvPr id="0" name=""/>
        <dsp:cNvSpPr/>
      </dsp:nvSpPr>
      <dsp:spPr>
        <a:xfrm>
          <a:off x="5560695" y="381141"/>
          <a:ext cx="2437804" cy="964576"/>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w="9525" cap="flat" cmpd="sng" algn="ctr">
          <a:solidFill>
            <a:schemeClr val="accent1">
              <a:hueOff val="0"/>
              <a:satOff val="0"/>
              <a:lumOff val="0"/>
              <a:alphaOff val="0"/>
            </a:schemeClr>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rtl="0">
            <a:lnSpc>
              <a:spcPct val="90000"/>
            </a:lnSpc>
            <a:spcBef>
              <a:spcPct val="0"/>
            </a:spcBef>
            <a:spcAft>
              <a:spcPct val="35000"/>
            </a:spcAft>
          </a:pPr>
          <a:r>
            <a:rPr lang="en-US" sz="2800" b="1" i="1" kern="1200" dirty="0" smtClean="0">
              <a:latin typeface="Times New Roman" panose="02020603050405020304" pitchFamily="18" charset="0"/>
              <a:cs typeface="Times New Roman" panose="02020603050405020304" pitchFamily="18" charset="0"/>
            </a:rPr>
            <a:t>Child process </a:t>
          </a:r>
          <a:endParaRPr lang="en-US" sz="2800" kern="1200" dirty="0">
            <a:latin typeface="Times New Roman" panose="02020603050405020304" pitchFamily="18" charset="0"/>
            <a:cs typeface="Times New Roman" panose="02020603050405020304" pitchFamily="18" charset="0"/>
          </a:endParaRPr>
        </a:p>
      </dsp:txBody>
      <dsp:txXfrm>
        <a:off x="5560695" y="381141"/>
        <a:ext cx="2437804" cy="964576"/>
      </dsp:txXfrm>
    </dsp:sp>
    <dsp:sp modelId="{B830ED57-4DAF-3040-BF6C-9CF6B5560015}">
      <dsp:nvSpPr>
        <dsp:cNvPr id="0" name=""/>
        <dsp:cNvSpPr/>
      </dsp:nvSpPr>
      <dsp:spPr>
        <a:xfrm>
          <a:off x="5560695" y="1345718"/>
          <a:ext cx="2437804" cy="2997539"/>
        </a:xfrm>
        <a:prstGeom prst="rect">
          <a:avLst/>
        </a:prstGeom>
        <a:solidFill>
          <a:schemeClr val="bg1"/>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rtl="0">
            <a:lnSpc>
              <a:spcPct val="90000"/>
            </a:lnSpc>
            <a:spcBef>
              <a:spcPct val="0"/>
            </a:spcBef>
            <a:spcAft>
              <a:spcPct val="15000"/>
            </a:spcAft>
            <a:buChar char="••"/>
          </a:pPr>
          <a:r>
            <a:rPr lang="en-US" sz="2800" kern="1200" dirty="0" smtClean="0">
              <a:latin typeface="Times New Roman" panose="02020603050405020304" pitchFamily="18" charset="0"/>
              <a:cs typeface="Times New Roman" panose="02020603050405020304" pitchFamily="18" charset="0"/>
            </a:rPr>
            <a:t>Is the new process</a:t>
          </a:r>
          <a:endParaRPr lang="en-US" sz="2800" kern="1200" dirty="0">
            <a:latin typeface="Times New Roman" panose="02020603050405020304" pitchFamily="18" charset="0"/>
            <a:cs typeface="Times New Roman" panose="02020603050405020304" pitchFamily="18" charset="0"/>
          </a:endParaRPr>
        </a:p>
        <a:p>
          <a:pPr marL="285750" lvl="1" indent="-285750" algn="l" defTabSz="1244600" rtl="0">
            <a:lnSpc>
              <a:spcPct val="90000"/>
            </a:lnSpc>
            <a:spcBef>
              <a:spcPct val="0"/>
            </a:spcBef>
            <a:spcAft>
              <a:spcPct val="15000"/>
            </a:spcAft>
            <a:buChar char="••"/>
          </a:pPr>
          <a:endParaRPr lang="en-NZ" sz="2800" kern="1200" dirty="0">
            <a:latin typeface="Times New Roman" panose="02020603050405020304" pitchFamily="18" charset="0"/>
            <a:cs typeface="Times New Roman" panose="02020603050405020304" pitchFamily="18" charset="0"/>
          </a:endParaRPr>
        </a:p>
      </dsp:txBody>
      <dsp:txXfrm>
        <a:off x="5560695" y="1345718"/>
        <a:ext cx="2437804" cy="299753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7F2B9F-EC41-2140-8EC1-5E16AF2C7855}">
      <dsp:nvSpPr>
        <dsp:cNvPr id="0" name=""/>
        <dsp:cNvSpPr/>
      </dsp:nvSpPr>
      <dsp:spPr>
        <a:xfrm>
          <a:off x="0" y="0"/>
          <a:ext cx="4693920" cy="731520"/>
        </a:xfrm>
        <a:prstGeom prst="roundRect">
          <a:avLst>
            <a:gd name="adj" fmla="val 10000"/>
          </a:avLst>
        </a:prstGeom>
        <a:solidFill>
          <a:schemeClr val="accent6"/>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latin typeface="Times New Roman" panose="02020603050405020304" pitchFamily="18" charset="0"/>
              <a:cs typeface="Times New Roman" panose="02020603050405020304" pitchFamily="18" charset="0"/>
            </a:rPr>
            <a:t>Assigns a unique process identifier to the new process</a:t>
          </a:r>
          <a:endParaRPr lang="en-US" sz="2000" kern="1200" dirty="0">
            <a:latin typeface="Times New Roman" panose="02020603050405020304" pitchFamily="18" charset="0"/>
            <a:cs typeface="Times New Roman" panose="02020603050405020304" pitchFamily="18" charset="0"/>
          </a:endParaRPr>
        </a:p>
      </dsp:txBody>
      <dsp:txXfrm>
        <a:off x="21425" y="21425"/>
        <a:ext cx="3818966" cy="688670"/>
      </dsp:txXfrm>
    </dsp:sp>
    <dsp:sp modelId="{5B5D711A-1B3F-D448-9482-44A847364F32}">
      <dsp:nvSpPr>
        <dsp:cNvPr id="0" name=""/>
        <dsp:cNvSpPr/>
      </dsp:nvSpPr>
      <dsp:spPr>
        <a:xfrm>
          <a:off x="350520" y="833120"/>
          <a:ext cx="4693920" cy="731520"/>
        </a:xfrm>
        <a:prstGeom prst="roundRect">
          <a:avLst>
            <a:gd name="adj" fmla="val 10000"/>
          </a:avLst>
        </a:prstGeom>
        <a:solidFill>
          <a:schemeClr val="accent6"/>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latin typeface="Times New Roman" panose="02020603050405020304" pitchFamily="18" charset="0"/>
              <a:cs typeface="Times New Roman" panose="02020603050405020304" pitchFamily="18" charset="0"/>
            </a:rPr>
            <a:t>Allocates space for the process</a:t>
          </a:r>
        </a:p>
      </dsp:txBody>
      <dsp:txXfrm>
        <a:off x="371945" y="854545"/>
        <a:ext cx="3825062" cy="688669"/>
      </dsp:txXfrm>
    </dsp:sp>
    <dsp:sp modelId="{E6CD32AC-3E96-AB44-A760-F359511BBE11}">
      <dsp:nvSpPr>
        <dsp:cNvPr id="0" name=""/>
        <dsp:cNvSpPr/>
      </dsp:nvSpPr>
      <dsp:spPr>
        <a:xfrm>
          <a:off x="701039" y="1666240"/>
          <a:ext cx="4693920" cy="731520"/>
        </a:xfrm>
        <a:prstGeom prst="roundRect">
          <a:avLst>
            <a:gd name="adj" fmla="val 10000"/>
          </a:avLst>
        </a:prstGeom>
        <a:solidFill>
          <a:schemeClr val="accent6"/>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latin typeface="Times New Roman" panose="02020603050405020304" pitchFamily="18" charset="0"/>
              <a:cs typeface="Times New Roman" panose="02020603050405020304" pitchFamily="18" charset="0"/>
            </a:rPr>
            <a:t>Initializes the process control block</a:t>
          </a:r>
        </a:p>
      </dsp:txBody>
      <dsp:txXfrm>
        <a:off x="722464" y="1687665"/>
        <a:ext cx="3825062" cy="688669"/>
      </dsp:txXfrm>
    </dsp:sp>
    <dsp:sp modelId="{AC35228F-21E7-5E47-83A7-D0492D254D58}">
      <dsp:nvSpPr>
        <dsp:cNvPr id="0" name=""/>
        <dsp:cNvSpPr/>
      </dsp:nvSpPr>
      <dsp:spPr>
        <a:xfrm>
          <a:off x="1051559" y="2499360"/>
          <a:ext cx="4693920" cy="731520"/>
        </a:xfrm>
        <a:prstGeom prst="roundRect">
          <a:avLst>
            <a:gd name="adj" fmla="val 10000"/>
          </a:avLst>
        </a:prstGeom>
        <a:solidFill>
          <a:schemeClr val="accent6"/>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latin typeface="Times New Roman" panose="02020603050405020304" pitchFamily="18" charset="0"/>
              <a:cs typeface="Times New Roman" panose="02020603050405020304" pitchFamily="18" charset="0"/>
            </a:rPr>
            <a:t>Sets the appropriate linkages</a:t>
          </a:r>
        </a:p>
      </dsp:txBody>
      <dsp:txXfrm>
        <a:off x="1072984" y="2520785"/>
        <a:ext cx="3825062" cy="688669"/>
      </dsp:txXfrm>
    </dsp:sp>
    <dsp:sp modelId="{6DAEB0AD-3B63-8740-A6E5-6B3AE3531A2D}">
      <dsp:nvSpPr>
        <dsp:cNvPr id="0" name=""/>
        <dsp:cNvSpPr/>
      </dsp:nvSpPr>
      <dsp:spPr>
        <a:xfrm>
          <a:off x="1402079" y="3332480"/>
          <a:ext cx="4693920" cy="731520"/>
        </a:xfrm>
        <a:prstGeom prst="roundRect">
          <a:avLst>
            <a:gd name="adj" fmla="val 10000"/>
          </a:avLst>
        </a:prstGeom>
        <a:solidFill>
          <a:schemeClr val="accent6"/>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dirty="0" smtClean="0">
              <a:latin typeface="Times New Roman" panose="02020603050405020304" pitchFamily="18" charset="0"/>
              <a:cs typeface="Times New Roman" panose="02020603050405020304" pitchFamily="18" charset="0"/>
            </a:rPr>
            <a:t>Creates or expands other data structures</a:t>
          </a:r>
        </a:p>
      </dsp:txBody>
      <dsp:txXfrm>
        <a:off x="1423504" y="3353905"/>
        <a:ext cx="3825062" cy="688669"/>
      </dsp:txXfrm>
    </dsp:sp>
    <dsp:sp modelId="{109E467C-1E73-8C45-B39E-5EC0C5B03450}">
      <dsp:nvSpPr>
        <dsp:cNvPr id="0" name=""/>
        <dsp:cNvSpPr/>
      </dsp:nvSpPr>
      <dsp:spPr>
        <a:xfrm>
          <a:off x="4218432" y="534416"/>
          <a:ext cx="475488" cy="475488"/>
        </a:xfrm>
        <a:prstGeom prst="downArrow">
          <a:avLst>
            <a:gd name="adj1" fmla="val 55000"/>
            <a:gd name="adj2" fmla="val 45000"/>
          </a:avLst>
        </a:prstGeom>
        <a:solidFill>
          <a:schemeClr val="accent2"/>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p>
      </dsp:txBody>
      <dsp:txXfrm>
        <a:off x="4325417" y="534416"/>
        <a:ext cx="261518" cy="357805"/>
      </dsp:txXfrm>
    </dsp:sp>
    <dsp:sp modelId="{2BDB5B10-9839-7244-804C-B97A8A38670F}">
      <dsp:nvSpPr>
        <dsp:cNvPr id="0" name=""/>
        <dsp:cNvSpPr/>
      </dsp:nvSpPr>
      <dsp:spPr>
        <a:xfrm>
          <a:off x="4568952" y="1367536"/>
          <a:ext cx="475488" cy="475488"/>
        </a:xfrm>
        <a:prstGeom prst="downArrow">
          <a:avLst>
            <a:gd name="adj1" fmla="val 55000"/>
            <a:gd name="adj2" fmla="val 45000"/>
          </a:avLst>
        </a:prstGeom>
        <a:solidFill>
          <a:schemeClr val="accent2"/>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p>
      </dsp:txBody>
      <dsp:txXfrm>
        <a:off x="4675937" y="1367536"/>
        <a:ext cx="261518" cy="357805"/>
      </dsp:txXfrm>
    </dsp:sp>
    <dsp:sp modelId="{B61A2D92-3241-AB4E-9449-C71D8D3EE5B6}">
      <dsp:nvSpPr>
        <dsp:cNvPr id="0" name=""/>
        <dsp:cNvSpPr/>
      </dsp:nvSpPr>
      <dsp:spPr>
        <a:xfrm>
          <a:off x="4919472" y="2188464"/>
          <a:ext cx="475488" cy="475488"/>
        </a:xfrm>
        <a:prstGeom prst="downArrow">
          <a:avLst>
            <a:gd name="adj1" fmla="val 55000"/>
            <a:gd name="adj2" fmla="val 45000"/>
          </a:avLst>
        </a:prstGeom>
        <a:solidFill>
          <a:schemeClr val="accent2"/>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p>
      </dsp:txBody>
      <dsp:txXfrm>
        <a:off x="5026457" y="2188464"/>
        <a:ext cx="261518" cy="357805"/>
      </dsp:txXfrm>
    </dsp:sp>
    <dsp:sp modelId="{77EDA281-184C-FE4B-B762-E3375FFA90A8}">
      <dsp:nvSpPr>
        <dsp:cNvPr id="0" name=""/>
        <dsp:cNvSpPr/>
      </dsp:nvSpPr>
      <dsp:spPr>
        <a:xfrm>
          <a:off x="5269992" y="3029712"/>
          <a:ext cx="475488" cy="475488"/>
        </a:xfrm>
        <a:prstGeom prst="downArrow">
          <a:avLst>
            <a:gd name="adj1" fmla="val 55000"/>
            <a:gd name="adj2" fmla="val 45000"/>
          </a:avLst>
        </a:prstGeom>
        <a:solidFill>
          <a:schemeClr val="accent2"/>
        </a:solidFill>
        <a:ln w="9525" cap="flat" cmpd="sng" algn="ctr">
          <a:solidFill>
            <a:schemeClr val="tx1"/>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endParaRPr lang="en-US" sz="2100" kern="1200"/>
        </a:p>
      </dsp:txBody>
      <dsp:txXfrm>
        <a:off x="5376977" y="3029712"/>
        <a:ext cx="261518" cy="35780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F28402-8223-1345-8F86-B41D09DF4999}">
      <dsp:nvSpPr>
        <dsp:cNvPr id="0" name=""/>
        <dsp:cNvSpPr/>
      </dsp:nvSpPr>
      <dsp:spPr>
        <a:xfrm>
          <a:off x="358231" y="3"/>
          <a:ext cx="1484783" cy="742391"/>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rtl="0">
            <a:lnSpc>
              <a:spcPct val="90000"/>
            </a:lnSpc>
            <a:spcBef>
              <a:spcPct val="0"/>
            </a:spcBef>
            <a:spcAft>
              <a:spcPct val="35000"/>
            </a:spcAft>
          </a:pPr>
          <a:r>
            <a:rPr lang="en-US" sz="2000" b="1" i="1" kern="1200" dirty="0" smtClean="0">
              <a:latin typeface="Times New Roman" panose="02020603050405020304" pitchFamily="18" charset="0"/>
              <a:cs typeface="Times New Roman" panose="02020603050405020304" pitchFamily="18" charset="0"/>
            </a:rPr>
            <a:t>Trace</a:t>
          </a:r>
          <a:endParaRPr lang="en-US" sz="2000" kern="1200" dirty="0">
            <a:latin typeface="Times New Roman" panose="02020603050405020304" pitchFamily="18" charset="0"/>
            <a:cs typeface="Times New Roman" panose="02020603050405020304" pitchFamily="18" charset="0"/>
          </a:endParaRPr>
        </a:p>
      </dsp:txBody>
      <dsp:txXfrm>
        <a:off x="379975" y="21747"/>
        <a:ext cx="1441295" cy="698903"/>
      </dsp:txXfrm>
    </dsp:sp>
    <dsp:sp modelId="{6792DD43-5CA5-8E48-AF98-B37112383575}">
      <dsp:nvSpPr>
        <dsp:cNvPr id="0" name=""/>
        <dsp:cNvSpPr/>
      </dsp:nvSpPr>
      <dsp:spPr>
        <a:xfrm>
          <a:off x="506710" y="742395"/>
          <a:ext cx="1756522" cy="643891"/>
        </a:xfrm>
        <a:custGeom>
          <a:avLst/>
          <a:gdLst/>
          <a:ahLst/>
          <a:cxnLst/>
          <a:rect l="0" t="0" r="0" b="0"/>
          <a:pathLst>
            <a:path>
              <a:moveTo>
                <a:pt x="0" y="0"/>
              </a:moveTo>
              <a:lnTo>
                <a:pt x="0" y="643891"/>
              </a:lnTo>
              <a:lnTo>
                <a:pt x="1756522" y="64389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8D83BD6-2A2F-574C-9D5C-736CF5FE7520}">
      <dsp:nvSpPr>
        <dsp:cNvPr id="0" name=""/>
        <dsp:cNvSpPr/>
      </dsp:nvSpPr>
      <dsp:spPr>
        <a:xfrm>
          <a:off x="2263233" y="533396"/>
          <a:ext cx="1878631" cy="1705779"/>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rtl="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The behavior of an individual process by listing the sequence of instructions that execute for that process</a:t>
          </a:r>
          <a:endParaRPr lang="en-US" sz="1600" kern="1200" dirty="0">
            <a:latin typeface="Times New Roman" panose="02020603050405020304" pitchFamily="18" charset="0"/>
            <a:cs typeface="Times New Roman" panose="02020603050405020304" pitchFamily="18" charset="0"/>
          </a:endParaRPr>
        </a:p>
      </dsp:txBody>
      <dsp:txXfrm>
        <a:off x="2313194" y="583357"/>
        <a:ext cx="1778709" cy="1605857"/>
      </dsp:txXfrm>
    </dsp:sp>
    <dsp:sp modelId="{1C89C9B8-759F-944F-AA18-FE790C10A65E}">
      <dsp:nvSpPr>
        <dsp:cNvPr id="0" name=""/>
        <dsp:cNvSpPr/>
      </dsp:nvSpPr>
      <dsp:spPr>
        <a:xfrm>
          <a:off x="506710" y="742395"/>
          <a:ext cx="2236488" cy="2609626"/>
        </a:xfrm>
        <a:custGeom>
          <a:avLst/>
          <a:gdLst/>
          <a:ahLst/>
          <a:cxnLst/>
          <a:rect l="0" t="0" r="0" b="0"/>
          <a:pathLst>
            <a:path>
              <a:moveTo>
                <a:pt x="0" y="0"/>
              </a:moveTo>
              <a:lnTo>
                <a:pt x="0" y="2609626"/>
              </a:lnTo>
              <a:lnTo>
                <a:pt x="2236488" y="2609626"/>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C076669-4CFF-0B4F-8B31-76E9F2CCEE9B}">
      <dsp:nvSpPr>
        <dsp:cNvPr id="0" name=""/>
        <dsp:cNvSpPr/>
      </dsp:nvSpPr>
      <dsp:spPr>
        <a:xfrm>
          <a:off x="2743198" y="2590802"/>
          <a:ext cx="2679654" cy="152243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rtl="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The behavior of the processor can be characterized by showing how the traces of the various processes are interleaved</a:t>
          </a:r>
          <a:endParaRPr lang="en-US" sz="1600" kern="1200" dirty="0">
            <a:latin typeface="Times New Roman" panose="02020603050405020304" pitchFamily="18" charset="0"/>
            <a:cs typeface="Times New Roman" panose="02020603050405020304" pitchFamily="18" charset="0"/>
          </a:endParaRPr>
        </a:p>
      </dsp:txBody>
      <dsp:txXfrm>
        <a:off x="2787789" y="2635393"/>
        <a:ext cx="2590472" cy="1433255"/>
      </dsp:txXfrm>
    </dsp:sp>
    <dsp:sp modelId="{64F1C8D8-40A2-DF44-AC72-3FFC719959BB}">
      <dsp:nvSpPr>
        <dsp:cNvPr id="0" name=""/>
        <dsp:cNvSpPr/>
      </dsp:nvSpPr>
      <dsp:spPr>
        <a:xfrm>
          <a:off x="5387440" y="3"/>
          <a:ext cx="1484783" cy="742391"/>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8100" tIns="25400" rIns="38100" bIns="25400" numCol="1" spcCol="1270" anchor="ctr" anchorCtr="0">
          <a:noAutofit/>
        </a:bodyPr>
        <a:lstStyle/>
        <a:p>
          <a:pPr lvl="0" algn="ctr" defTabSz="889000" rtl="0">
            <a:lnSpc>
              <a:spcPct val="90000"/>
            </a:lnSpc>
            <a:spcBef>
              <a:spcPct val="0"/>
            </a:spcBef>
            <a:spcAft>
              <a:spcPct val="35000"/>
            </a:spcAft>
          </a:pPr>
          <a:r>
            <a:rPr lang="en-US" sz="2000" b="1" i="1" kern="1200" dirty="0" smtClean="0">
              <a:latin typeface="Times New Roman" panose="02020603050405020304" pitchFamily="18" charset="0"/>
              <a:cs typeface="Times New Roman" panose="02020603050405020304" pitchFamily="18" charset="0"/>
            </a:rPr>
            <a:t>Dispatcher</a:t>
          </a:r>
          <a:r>
            <a:rPr lang="en-US" sz="1600" kern="1200" dirty="0" smtClean="0">
              <a:latin typeface="Times New Roman" panose="02020603050405020304" pitchFamily="18" charset="0"/>
              <a:cs typeface="Times New Roman" panose="02020603050405020304" pitchFamily="18" charset="0"/>
            </a:rPr>
            <a:t>  </a:t>
          </a:r>
          <a:endParaRPr lang="en-US" sz="1600" kern="1200" dirty="0">
            <a:latin typeface="Times New Roman" panose="02020603050405020304" pitchFamily="18" charset="0"/>
            <a:cs typeface="Times New Roman" panose="02020603050405020304" pitchFamily="18" charset="0"/>
          </a:endParaRPr>
        </a:p>
      </dsp:txBody>
      <dsp:txXfrm>
        <a:off x="5409184" y="21747"/>
        <a:ext cx="1441295" cy="698903"/>
      </dsp:txXfrm>
    </dsp:sp>
    <dsp:sp modelId="{4F8FA6E2-0E58-0840-912D-8E16EF91B389}">
      <dsp:nvSpPr>
        <dsp:cNvPr id="0" name=""/>
        <dsp:cNvSpPr/>
      </dsp:nvSpPr>
      <dsp:spPr>
        <a:xfrm>
          <a:off x="5535919" y="742395"/>
          <a:ext cx="765913" cy="1044174"/>
        </a:xfrm>
        <a:custGeom>
          <a:avLst/>
          <a:gdLst/>
          <a:ahLst/>
          <a:cxnLst/>
          <a:rect l="0" t="0" r="0" b="0"/>
          <a:pathLst>
            <a:path>
              <a:moveTo>
                <a:pt x="0" y="0"/>
              </a:moveTo>
              <a:lnTo>
                <a:pt x="0" y="1044174"/>
              </a:lnTo>
              <a:lnTo>
                <a:pt x="765913" y="1044174"/>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AF818EE-1FFA-0148-A0A6-03F1AC28E0C7}">
      <dsp:nvSpPr>
        <dsp:cNvPr id="0" name=""/>
        <dsp:cNvSpPr/>
      </dsp:nvSpPr>
      <dsp:spPr>
        <a:xfrm>
          <a:off x="6301833" y="990599"/>
          <a:ext cx="1610265" cy="159194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rtl="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Small program that switches the processor from one process to another</a:t>
          </a:r>
          <a:endParaRPr lang="en-US" sz="1600" kern="1200" dirty="0">
            <a:latin typeface="Times New Roman" panose="02020603050405020304" pitchFamily="18" charset="0"/>
            <a:cs typeface="Times New Roman" panose="02020603050405020304" pitchFamily="18" charset="0"/>
          </a:endParaRPr>
        </a:p>
      </dsp:txBody>
      <dsp:txXfrm>
        <a:off x="6348459" y="1037225"/>
        <a:ext cx="1517013" cy="14986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849D56-9230-E249-B48B-5D647FAAD6A7}">
      <dsp:nvSpPr>
        <dsp:cNvPr id="0" name=""/>
        <dsp:cNvSpPr/>
      </dsp:nvSpPr>
      <dsp:spPr>
        <a:xfrm>
          <a:off x="0" y="0"/>
          <a:ext cx="4114800" cy="4191000"/>
        </a:xfrm>
        <a:prstGeom prst="roundRect">
          <a:avLst>
            <a:gd name="adj" fmla="val 10000"/>
          </a:avLst>
        </a:prstGeom>
        <a:solidFill>
          <a:schemeClr val="accent1">
            <a:tint val="40000"/>
            <a:hueOff val="0"/>
            <a:satOff val="0"/>
            <a:lumOff val="0"/>
            <a:alphaOff val="0"/>
          </a:schemeClr>
        </a:solidFill>
        <a:ln>
          <a:noFill/>
        </a:ln>
        <a:effectLst/>
        <a:sp3d z="-400500" extrusionH="63500" contourW="12700" prstMaterial="matte">
          <a:contourClr>
            <a:schemeClr val="lt1">
              <a:tint val="50000"/>
            </a:schemeClr>
          </a:contourClr>
        </a:sp3d>
      </dsp:spPr>
      <dsp:style>
        <a:lnRef idx="0">
          <a:scrgbClr r="0" g="0" b="0"/>
        </a:lnRef>
        <a:fillRef idx="1">
          <a:scrgbClr r="0" g="0" b="0"/>
        </a:fillRef>
        <a:effectRef idx="0">
          <a:scrgbClr r="0" g="0" b="0"/>
        </a:effectRef>
        <a:fontRef idx="minor"/>
      </dsp:style>
      <dsp:txBody>
        <a:bodyPr spcFirstLastPara="0" vert="horz" wrap="square" lIns="186690" tIns="186690" rIns="186690" bIns="186690" numCol="1" spcCol="1270" anchor="ctr" anchorCtr="0">
          <a:noAutofit/>
        </a:bodyPr>
        <a:lstStyle/>
        <a:p>
          <a:pPr lvl="0" algn="ctr" defTabSz="2178050">
            <a:lnSpc>
              <a:spcPct val="90000"/>
            </a:lnSpc>
            <a:spcBef>
              <a:spcPct val="0"/>
            </a:spcBef>
            <a:spcAft>
              <a:spcPct val="35000"/>
            </a:spcAft>
          </a:pPr>
          <a:r>
            <a:rPr lang="en-NZ" sz="4900" kern="1200" dirty="0" smtClean="0"/>
            <a:t>Must include:</a:t>
          </a:r>
          <a:endParaRPr lang="en-US" sz="4900" kern="1200" dirty="0"/>
        </a:p>
      </dsp:txBody>
      <dsp:txXfrm>
        <a:off x="0" y="0"/>
        <a:ext cx="4114800" cy="1257300"/>
      </dsp:txXfrm>
    </dsp:sp>
    <dsp:sp modelId="{D71126B5-4D28-F041-996A-21406ACAE784}">
      <dsp:nvSpPr>
        <dsp:cNvPr id="0" name=""/>
        <dsp:cNvSpPr/>
      </dsp:nvSpPr>
      <dsp:spPr>
        <a:xfrm>
          <a:off x="411480" y="1257402"/>
          <a:ext cx="3291840" cy="610539"/>
        </a:xfrm>
        <a:prstGeom prst="roundRect">
          <a:avLst>
            <a:gd name="adj" fmla="val 10000"/>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t>Allocation of main memory to processes</a:t>
          </a:r>
        </a:p>
      </dsp:txBody>
      <dsp:txXfrm>
        <a:off x="429362" y="1275284"/>
        <a:ext cx="3256076" cy="574775"/>
      </dsp:txXfrm>
    </dsp:sp>
    <dsp:sp modelId="{AF8A08C6-7BE2-BC4F-8FA2-F9315956443D}">
      <dsp:nvSpPr>
        <dsp:cNvPr id="0" name=""/>
        <dsp:cNvSpPr/>
      </dsp:nvSpPr>
      <dsp:spPr>
        <a:xfrm>
          <a:off x="411480" y="1961870"/>
          <a:ext cx="3291840" cy="610539"/>
        </a:xfrm>
        <a:prstGeom prst="roundRect">
          <a:avLst>
            <a:gd name="adj" fmla="val 10000"/>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t>Allocation of secondary memory to processes</a:t>
          </a:r>
        </a:p>
      </dsp:txBody>
      <dsp:txXfrm>
        <a:off x="429362" y="1979752"/>
        <a:ext cx="3256076" cy="574775"/>
      </dsp:txXfrm>
    </dsp:sp>
    <dsp:sp modelId="{9FC495F8-4083-D14A-B895-6F3B982FE006}">
      <dsp:nvSpPr>
        <dsp:cNvPr id="0" name=""/>
        <dsp:cNvSpPr/>
      </dsp:nvSpPr>
      <dsp:spPr>
        <a:xfrm>
          <a:off x="411480" y="2666339"/>
          <a:ext cx="3291840" cy="610539"/>
        </a:xfrm>
        <a:prstGeom prst="roundRect">
          <a:avLst>
            <a:gd name="adj" fmla="val 10000"/>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t>Protection attributes of blocks of main or virtual memory</a:t>
          </a:r>
        </a:p>
      </dsp:txBody>
      <dsp:txXfrm>
        <a:off x="429362" y="2684221"/>
        <a:ext cx="3256076" cy="574775"/>
      </dsp:txXfrm>
    </dsp:sp>
    <dsp:sp modelId="{C594826F-7934-0F40-874A-C158939AC62E}">
      <dsp:nvSpPr>
        <dsp:cNvPr id="0" name=""/>
        <dsp:cNvSpPr/>
      </dsp:nvSpPr>
      <dsp:spPr>
        <a:xfrm>
          <a:off x="411480" y="3370808"/>
          <a:ext cx="3291840" cy="610539"/>
        </a:xfrm>
        <a:prstGeom prst="roundRect">
          <a:avLst>
            <a:gd name="adj" fmla="val 10000"/>
          </a:avLst>
        </a:prstGeom>
        <a:solidFill>
          <a:schemeClr val="accent1">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t>Information needed to manage virtual memory</a:t>
          </a:r>
        </a:p>
      </dsp:txBody>
      <dsp:txXfrm>
        <a:off x="429362" y="3388690"/>
        <a:ext cx="3256076" cy="5747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2A3F9C-77AE-CD4E-A6A3-593211C3CA4E}">
      <dsp:nvSpPr>
        <dsp:cNvPr id="0" name=""/>
        <dsp:cNvSpPr/>
      </dsp:nvSpPr>
      <dsp:spPr>
        <a:xfrm rot="16200000">
          <a:off x="-114299" y="114299"/>
          <a:ext cx="4114800" cy="3886200"/>
        </a:xfrm>
        <a:prstGeom prst="flowChartManualOperation">
          <a:avLst/>
        </a:prstGeom>
        <a:solidFill>
          <a:schemeClr val="accent6"/>
        </a:solidFill>
        <a:ln>
          <a:noFill/>
        </a:ln>
        <a:effectLst>
          <a:outerShdw blurRad="57150" dist="38100" dir="5400000" algn="ctr" rotWithShape="0">
            <a:schemeClr val="accent1">
              <a:hueOff val="0"/>
              <a:satOff val="0"/>
              <a:lumOff val="0"/>
              <a:alphaOff val="0"/>
              <a:shade val="9000"/>
              <a:alpha val="48000"/>
              <a:satMod val="105000"/>
            </a:schemeClr>
          </a:outerShdw>
        </a:effectLst>
        <a:scene3d>
          <a:camera prst="orthographicFront"/>
          <a:lightRig rig="soft" dir="t"/>
          <a:backdrop>
            <a:anchor x="0" y="0" z="-210000"/>
            <a:norm dx="0" dy="0" dz="914400"/>
            <a:up dx="0" dy="914400" dz="0"/>
          </a:backdrop>
        </a:scene3d>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152400" tIns="0" rIns="150813" bIns="0" numCol="1" spcCol="1270" anchor="t" anchorCtr="0">
          <a:noAutofit/>
          <a:sp3d extrusionH="28000" prstMaterial="matte"/>
        </a:bodyPr>
        <a:lstStyle/>
        <a:p>
          <a:pPr lvl="0" algn="l" defTabSz="1066800">
            <a:lnSpc>
              <a:spcPct val="90000"/>
            </a:lnSpc>
            <a:spcBef>
              <a:spcPct val="0"/>
            </a:spcBef>
            <a:spcAft>
              <a:spcPct val="35000"/>
            </a:spcAft>
          </a:pPr>
          <a:r>
            <a:rPr lang="en-US" sz="2400" kern="1200" dirty="0" smtClean="0"/>
            <a:t>If an I/O operation is in progress, the OS needs to know:</a:t>
          </a:r>
          <a:endParaRPr lang="en-US" sz="2400" kern="1200" dirty="0"/>
        </a:p>
        <a:p>
          <a:pPr marL="171450" lvl="1" indent="-171450" algn="l" defTabSz="844550">
            <a:lnSpc>
              <a:spcPct val="90000"/>
            </a:lnSpc>
            <a:spcBef>
              <a:spcPct val="0"/>
            </a:spcBef>
            <a:spcAft>
              <a:spcPct val="15000"/>
            </a:spcAft>
            <a:buChar char="••"/>
          </a:pPr>
          <a:r>
            <a:rPr lang="en-US" sz="1900" kern="1200" dirty="0" smtClean="0"/>
            <a:t>The status of the I/O operation</a:t>
          </a:r>
        </a:p>
        <a:p>
          <a:pPr marL="171450" lvl="1" indent="-171450" algn="l" defTabSz="844550">
            <a:lnSpc>
              <a:spcPct val="90000"/>
            </a:lnSpc>
            <a:spcBef>
              <a:spcPct val="0"/>
            </a:spcBef>
            <a:spcAft>
              <a:spcPct val="15000"/>
            </a:spcAft>
            <a:buChar char="••"/>
          </a:pPr>
          <a:r>
            <a:rPr lang="en-US" sz="1900" kern="1200" dirty="0" smtClean="0"/>
            <a:t>The location in main memory being used as the source or destination of the I/O transfer</a:t>
          </a:r>
          <a:endParaRPr lang="en-US" sz="1900" kern="1200" dirty="0"/>
        </a:p>
      </dsp:txBody>
      <dsp:txXfrm rot="5400000">
        <a:off x="1" y="822959"/>
        <a:ext cx="3886200" cy="24688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5E8AE7-B8C6-0241-9480-2CDA1CF97203}">
      <dsp:nvSpPr>
        <dsp:cNvPr id="0" name=""/>
        <dsp:cNvSpPr/>
      </dsp:nvSpPr>
      <dsp:spPr>
        <a:xfrm>
          <a:off x="0" y="1407759"/>
          <a:ext cx="6096000" cy="14994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73117" tIns="354076" rIns="473117"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latin typeface="Times New Roman" panose="02020603050405020304" pitchFamily="18" charset="0"/>
              <a:cs typeface="Times New Roman" panose="02020603050405020304" pitchFamily="18" charset="0"/>
            </a:rPr>
            <a:t>Existence of files</a:t>
          </a:r>
        </a:p>
        <a:p>
          <a:pPr marL="171450" lvl="1" indent="-171450" algn="l" defTabSz="755650">
            <a:lnSpc>
              <a:spcPct val="90000"/>
            </a:lnSpc>
            <a:spcBef>
              <a:spcPct val="0"/>
            </a:spcBef>
            <a:spcAft>
              <a:spcPct val="15000"/>
            </a:spcAft>
            <a:buChar char="••"/>
          </a:pPr>
          <a:r>
            <a:rPr lang="en-US" sz="1700" kern="1200" dirty="0" smtClean="0">
              <a:latin typeface="Times New Roman" panose="02020603050405020304" pitchFamily="18" charset="0"/>
              <a:cs typeface="Times New Roman" panose="02020603050405020304" pitchFamily="18" charset="0"/>
            </a:rPr>
            <a:t>Location on secondary memory</a:t>
          </a:r>
        </a:p>
        <a:p>
          <a:pPr marL="171450" lvl="1" indent="-171450" algn="l" defTabSz="755650">
            <a:lnSpc>
              <a:spcPct val="90000"/>
            </a:lnSpc>
            <a:spcBef>
              <a:spcPct val="0"/>
            </a:spcBef>
            <a:spcAft>
              <a:spcPct val="15000"/>
            </a:spcAft>
            <a:buChar char="••"/>
          </a:pPr>
          <a:r>
            <a:rPr lang="en-US" sz="1700" kern="1200" dirty="0" smtClean="0">
              <a:latin typeface="Times New Roman" panose="02020603050405020304" pitchFamily="18" charset="0"/>
              <a:cs typeface="Times New Roman" panose="02020603050405020304" pitchFamily="18" charset="0"/>
            </a:rPr>
            <a:t>Current status</a:t>
          </a:r>
        </a:p>
        <a:p>
          <a:pPr marL="171450" lvl="1" indent="-171450" algn="l" defTabSz="755650">
            <a:lnSpc>
              <a:spcPct val="90000"/>
            </a:lnSpc>
            <a:spcBef>
              <a:spcPct val="0"/>
            </a:spcBef>
            <a:spcAft>
              <a:spcPct val="15000"/>
            </a:spcAft>
            <a:buChar char="••"/>
          </a:pPr>
          <a:r>
            <a:rPr lang="en-NZ" sz="1700" kern="1200" dirty="0" smtClean="0">
              <a:latin typeface="Times New Roman" panose="02020603050405020304" pitchFamily="18" charset="0"/>
              <a:cs typeface="Times New Roman" panose="02020603050405020304" pitchFamily="18" charset="0"/>
            </a:rPr>
            <a:t>Other attributes</a:t>
          </a:r>
          <a:endParaRPr lang="en-US" sz="1700" kern="1200" dirty="0" smtClean="0">
            <a:latin typeface="Times New Roman" panose="02020603050405020304" pitchFamily="18" charset="0"/>
            <a:cs typeface="Times New Roman" panose="02020603050405020304" pitchFamily="18" charset="0"/>
          </a:endParaRPr>
        </a:p>
      </dsp:txBody>
      <dsp:txXfrm>
        <a:off x="0" y="1407759"/>
        <a:ext cx="6096000" cy="1499400"/>
      </dsp:txXfrm>
    </dsp:sp>
    <dsp:sp modelId="{0CEFEDA6-C6BD-4242-A36C-ADC20C2F1CA7}">
      <dsp:nvSpPr>
        <dsp:cNvPr id="0" name=""/>
        <dsp:cNvSpPr/>
      </dsp:nvSpPr>
      <dsp:spPr>
        <a:xfrm>
          <a:off x="304800" y="1156839"/>
          <a:ext cx="4267200" cy="501840"/>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61290" tIns="0" rIns="161290" bIns="0" numCol="1" spcCol="1270" anchor="ctr" anchorCtr="0">
          <a:noAutofit/>
        </a:bodyPr>
        <a:lstStyle/>
        <a:p>
          <a:pPr lvl="0" algn="l" defTabSz="755650">
            <a:lnSpc>
              <a:spcPct val="90000"/>
            </a:lnSpc>
            <a:spcBef>
              <a:spcPct val="0"/>
            </a:spcBef>
            <a:spcAft>
              <a:spcPct val="35000"/>
            </a:spcAft>
          </a:pPr>
          <a:r>
            <a:rPr lang="en-NZ" sz="1700" kern="1200" dirty="0" smtClean="0"/>
            <a:t>These tables provide information about:</a:t>
          </a:r>
          <a:endParaRPr lang="en-US" sz="1700" kern="1200" dirty="0"/>
        </a:p>
      </dsp:txBody>
      <dsp:txXfrm>
        <a:off x="329298" y="1181337"/>
        <a:ext cx="4218204" cy="45284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5F1453-A84B-C04C-A3D7-88BA22B5CF02}">
      <dsp:nvSpPr>
        <dsp:cNvPr id="0" name=""/>
        <dsp:cNvSpPr/>
      </dsp:nvSpPr>
      <dsp:spPr>
        <a:xfrm>
          <a:off x="2560320" y="0"/>
          <a:ext cx="3840480" cy="3124200"/>
        </a:xfrm>
        <a:prstGeom prst="rightArrow">
          <a:avLst>
            <a:gd name="adj1" fmla="val 75000"/>
            <a:gd name="adj2" fmla="val 50000"/>
          </a:avLst>
        </a:prstGeom>
        <a:solidFill>
          <a:schemeClr val="accent2"/>
        </a:solidFill>
        <a:ln w="9525" cap="flat" cmpd="sng" algn="ctr">
          <a:solidFill>
            <a:schemeClr val="accent1">
              <a:lumMod val="7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l" defTabSz="1111250">
            <a:lnSpc>
              <a:spcPct val="90000"/>
            </a:lnSpc>
            <a:spcBef>
              <a:spcPct val="0"/>
            </a:spcBef>
            <a:spcAft>
              <a:spcPct val="15000"/>
            </a:spcAft>
            <a:buChar char="••"/>
          </a:pPr>
          <a:r>
            <a:rPr lang="en-US" sz="2500" kern="1200" dirty="0" smtClean="0">
              <a:latin typeface="Times New Roman" panose="02020603050405020304" pitchFamily="18" charset="0"/>
              <a:cs typeface="Times New Roman" panose="02020603050405020304" pitchFamily="18" charset="0"/>
            </a:rPr>
            <a:t>Where the process is located</a:t>
          </a:r>
        </a:p>
        <a:p>
          <a:pPr marL="228600" lvl="1" indent="-228600" algn="l" defTabSz="1111250">
            <a:lnSpc>
              <a:spcPct val="90000"/>
            </a:lnSpc>
            <a:spcBef>
              <a:spcPct val="0"/>
            </a:spcBef>
            <a:spcAft>
              <a:spcPct val="15000"/>
            </a:spcAft>
            <a:buChar char="••"/>
          </a:pPr>
          <a:r>
            <a:rPr lang="en-US" sz="2500" kern="1200" dirty="0" smtClean="0">
              <a:latin typeface="Times New Roman" panose="02020603050405020304" pitchFamily="18" charset="0"/>
              <a:cs typeface="Times New Roman" panose="02020603050405020304" pitchFamily="18" charset="0"/>
            </a:rPr>
            <a:t>The attributes of the process that are necessary for its management</a:t>
          </a:r>
        </a:p>
      </dsp:txBody>
      <dsp:txXfrm>
        <a:off x="2560320" y="390525"/>
        <a:ext cx="2668905" cy="2343150"/>
      </dsp:txXfrm>
    </dsp:sp>
    <dsp:sp modelId="{124922B8-514C-784B-AB7F-197C6AA9DFC8}">
      <dsp:nvSpPr>
        <dsp:cNvPr id="0" name=""/>
        <dsp:cNvSpPr/>
      </dsp:nvSpPr>
      <dsp:spPr>
        <a:xfrm>
          <a:off x="0" y="0"/>
          <a:ext cx="2560320" cy="3124200"/>
        </a:xfrm>
        <a:prstGeom prst="roundRect">
          <a:avLst/>
        </a:prstGeom>
        <a:solidFill>
          <a:schemeClr val="accent6"/>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anose="02020603050405020304" pitchFamily="18" charset="0"/>
              <a:cs typeface="Times New Roman" panose="02020603050405020304" pitchFamily="18" charset="0"/>
            </a:rPr>
            <a:t>To manage and control a process the OS must know:</a:t>
          </a:r>
          <a:endParaRPr lang="en-US" sz="2400" kern="1200" dirty="0">
            <a:latin typeface="Times New Roman" panose="02020603050405020304" pitchFamily="18" charset="0"/>
            <a:cs typeface="Times New Roman" panose="02020603050405020304" pitchFamily="18" charset="0"/>
          </a:endParaRPr>
        </a:p>
      </dsp:txBody>
      <dsp:txXfrm>
        <a:off x="124985" y="124985"/>
        <a:ext cx="2310350" cy="287423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70A5E9-3A8A-7747-AFD3-153EC024C451}">
      <dsp:nvSpPr>
        <dsp:cNvPr id="0" name=""/>
        <dsp:cNvSpPr/>
      </dsp:nvSpPr>
      <dsp:spPr>
        <a:xfrm rot="5400000">
          <a:off x="1356360" y="525779"/>
          <a:ext cx="2987040" cy="2682240"/>
        </a:xfrm>
        <a:prstGeom prst="round2SameRect">
          <a:avLst/>
        </a:prstGeom>
        <a:solidFill>
          <a:schemeClr val="bg1"/>
        </a:solidFill>
        <a:ln w="9525" cap="flat" cmpd="sng" algn="ctr">
          <a:solidFill>
            <a:schemeClr val="accent2"/>
          </a:solidFill>
          <a:prstDash val="solid"/>
        </a:ln>
        <a:effectLst/>
      </dsp:spPr>
      <dsp:style>
        <a:lnRef idx="1">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dirty="0" smtClean="0">
              <a:latin typeface="Times New Roman" panose="02020603050405020304" pitchFamily="18" charset="0"/>
              <a:cs typeface="Times New Roman" panose="02020603050405020304" pitchFamily="18" charset="0"/>
            </a:rPr>
            <a:t>Contains condition codes plus other status information</a:t>
          </a:r>
        </a:p>
        <a:p>
          <a:pPr marL="228600" lvl="1" indent="-228600" algn="l" defTabSz="977900">
            <a:lnSpc>
              <a:spcPct val="90000"/>
            </a:lnSpc>
            <a:spcBef>
              <a:spcPct val="0"/>
            </a:spcBef>
            <a:spcAft>
              <a:spcPct val="15000"/>
            </a:spcAft>
            <a:buChar char="••"/>
          </a:pPr>
          <a:r>
            <a:rPr lang="en-US" sz="2200" kern="1200" dirty="0" smtClean="0">
              <a:latin typeface="Times New Roman" panose="02020603050405020304" pitchFamily="18" charset="0"/>
              <a:cs typeface="Times New Roman" panose="02020603050405020304" pitchFamily="18" charset="0"/>
            </a:rPr>
            <a:t>EFLAGS register is an example of a PSW used by any OS running on an x86 processor</a:t>
          </a:r>
        </a:p>
      </dsp:txBody>
      <dsp:txXfrm rot="-5400000">
        <a:off x="1508760" y="504315"/>
        <a:ext cx="2551304" cy="2725168"/>
      </dsp:txXfrm>
    </dsp:sp>
    <dsp:sp modelId="{69F1C722-FAD8-804A-8667-3D295CAE9EBB}">
      <dsp:nvSpPr>
        <dsp:cNvPr id="0" name=""/>
        <dsp:cNvSpPr/>
      </dsp:nvSpPr>
      <dsp:spPr>
        <a:xfrm>
          <a:off x="0" y="0"/>
          <a:ext cx="1508760" cy="3733800"/>
        </a:xfrm>
        <a:prstGeom prst="roundRect">
          <a:avLst/>
        </a:prstGeom>
        <a:solidFill>
          <a:schemeClr val="accent1">
            <a:alpha val="90000"/>
          </a:schemeClr>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rtl="0">
            <a:lnSpc>
              <a:spcPct val="90000"/>
            </a:lnSpc>
            <a:spcBef>
              <a:spcPct val="0"/>
            </a:spcBef>
            <a:spcAft>
              <a:spcPct val="35000"/>
            </a:spcAft>
          </a:pPr>
          <a:r>
            <a:rPr lang="en-US" sz="2400" b="1" i="0" kern="1200" dirty="0" smtClean="0">
              <a:solidFill>
                <a:schemeClr val="bg1"/>
              </a:solidFill>
              <a:latin typeface="Times New Roman" panose="02020603050405020304" pitchFamily="18" charset="0"/>
              <a:cs typeface="Times New Roman" panose="02020603050405020304" pitchFamily="18" charset="0"/>
            </a:rPr>
            <a:t>Program</a:t>
          </a:r>
          <a:r>
            <a:rPr lang="en-US" sz="2400" b="1" i="0" kern="1200" dirty="0" smtClean="0">
              <a:solidFill>
                <a:schemeClr val="bg1"/>
              </a:solidFill>
            </a:rPr>
            <a:t> status word (PSW)</a:t>
          </a:r>
          <a:endParaRPr lang="en-US" sz="2400" b="1" i="0" kern="1200" dirty="0">
            <a:solidFill>
              <a:schemeClr val="bg1"/>
            </a:solidFill>
          </a:endParaRPr>
        </a:p>
      </dsp:txBody>
      <dsp:txXfrm>
        <a:off x="73652" y="73652"/>
        <a:ext cx="1361456" cy="358649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46DE25-FB72-FE49-B24C-17CD28F7E514}">
      <dsp:nvSpPr>
        <dsp:cNvPr id="0" name=""/>
        <dsp:cNvSpPr/>
      </dsp:nvSpPr>
      <dsp:spPr>
        <a:xfrm rot="5400000">
          <a:off x="932687" y="772667"/>
          <a:ext cx="3108960" cy="2340864"/>
        </a:xfrm>
        <a:prstGeom prst="round2SameRect">
          <a:avLst/>
        </a:prstGeom>
        <a:solidFill>
          <a:schemeClr val="bg1"/>
        </a:solidFill>
        <a:ln w="9525" cap="flat" cmpd="sng" algn="ctr">
          <a:solidFill>
            <a:schemeClr val="accent1"/>
          </a:solidFill>
          <a:prstDash val="solid"/>
        </a:ln>
        <a:effectLst/>
      </dsp:spPr>
      <dsp:style>
        <a:lnRef idx="1">
          <a:scrgbClr r="0" g="0" b="0"/>
        </a:lnRef>
        <a:fillRef idx="1">
          <a:scrgbClr r="0" g="0" b="0"/>
        </a:fillRef>
        <a:effectRef idx="0">
          <a:scrgbClr r="0" g="0" b="0"/>
        </a:effectRef>
        <a:fontRef idx="minor"/>
      </dsp:style>
      <dsp:txBody>
        <a:bodyPr spcFirstLastPara="0" vert="horz" wrap="square" lIns="102870" tIns="51435" rIns="102870" bIns="51435" numCol="1" spcCol="1270" anchor="ctr" anchorCtr="0">
          <a:noAutofit/>
        </a:bodyPr>
        <a:lstStyle/>
        <a:p>
          <a:pPr marL="228600" lvl="1" indent="-228600" algn="l" defTabSz="1200150">
            <a:lnSpc>
              <a:spcPct val="90000"/>
            </a:lnSpc>
            <a:spcBef>
              <a:spcPct val="0"/>
            </a:spcBef>
            <a:spcAft>
              <a:spcPct val="15000"/>
            </a:spcAft>
            <a:buChar char="••"/>
          </a:pPr>
          <a:r>
            <a:rPr lang="en-US" sz="2700" kern="1200" dirty="0" smtClean="0">
              <a:latin typeface="Times New Roman" panose="02020603050405020304" pitchFamily="18" charset="0"/>
              <a:cs typeface="Times New Roman" panose="02020603050405020304" pitchFamily="18" charset="0"/>
            </a:rPr>
            <a:t>User-visible registers</a:t>
          </a:r>
        </a:p>
        <a:p>
          <a:pPr marL="228600" lvl="1" indent="-228600" algn="l" defTabSz="1200150">
            <a:lnSpc>
              <a:spcPct val="90000"/>
            </a:lnSpc>
            <a:spcBef>
              <a:spcPct val="0"/>
            </a:spcBef>
            <a:spcAft>
              <a:spcPct val="15000"/>
            </a:spcAft>
            <a:buChar char="••"/>
          </a:pPr>
          <a:r>
            <a:rPr lang="en-US" sz="2700" kern="1200" dirty="0" smtClean="0">
              <a:latin typeface="Times New Roman" panose="02020603050405020304" pitchFamily="18" charset="0"/>
              <a:cs typeface="Times New Roman" panose="02020603050405020304" pitchFamily="18" charset="0"/>
            </a:rPr>
            <a:t>Control and status registers</a:t>
          </a:r>
        </a:p>
        <a:p>
          <a:pPr marL="228600" lvl="1" indent="-228600" algn="l" defTabSz="1200150">
            <a:lnSpc>
              <a:spcPct val="90000"/>
            </a:lnSpc>
            <a:spcBef>
              <a:spcPct val="0"/>
            </a:spcBef>
            <a:spcAft>
              <a:spcPct val="15000"/>
            </a:spcAft>
            <a:buChar char="••"/>
          </a:pPr>
          <a:r>
            <a:rPr lang="en-US" sz="2700" kern="1200" dirty="0" smtClean="0">
              <a:latin typeface="Times New Roman" panose="02020603050405020304" pitchFamily="18" charset="0"/>
              <a:cs typeface="Times New Roman" panose="02020603050405020304" pitchFamily="18" charset="0"/>
            </a:rPr>
            <a:t>Stack pointers</a:t>
          </a:r>
        </a:p>
      </dsp:txBody>
      <dsp:txXfrm rot="-5400000">
        <a:off x="1316735" y="502891"/>
        <a:ext cx="2226592" cy="2880416"/>
      </dsp:txXfrm>
    </dsp:sp>
    <dsp:sp modelId="{B5B16719-90E3-EA42-8665-4817FE208C9E}">
      <dsp:nvSpPr>
        <dsp:cNvPr id="0" name=""/>
        <dsp:cNvSpPr/>
      </dsp:nvSpPr>
      <dsp:spPr>
        <a:xfrm>
          <a:off x="0" y="0"/>
          <a:ext cx="1316736" cy="3886200"/>
        </a:xfrm>
        <a:prstGeom prst="roundRect">
          <a:avLst/>
        </a:prstGeom>
        <a:solidFill>
          <a:schemeClr val="accent6"/>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40005" rIns="80010" bIns="40005" numCol="1" spcCol="1270" anchor="ctr" anchorCtr="0">
          <a:noAutofit/>
        </a:bodyPr>
        <a:lstStyle/>
        <a:p>
          <a:pPr lvl="0" algn="ctr" defTabSz="933450">
            <a:lnSpc>
              <a:spcPct val="90000"/>
            </a:lnSpc>
            <a:spcBef>
              <a:spcPct val="0"/>
            </a:spcBef>
            <a:spcAft>
              <a:spcPct val="35000"/>
            </a:spcAft>
          </a:pPr>
          <a:r>
            <a:rPr lang="en-NZ" sz="2100" kern="1200" dirty="0" smtClean="0">
              <a:latin typeface="Times New Roman" panose="02020603050405020304" pitchFamily="18" charset="0"/>
              <a:cs typeface="Times New Roman" panose="02020603050405020304" pitchFamily="18" charset="0"/>
            </a:rPr>
            <a:t>Consists of the contents of processor registers </a:t>
          </a:r>
          <a:endParaRPr lang="en-US" sz="2100" kern="1200" dirty="0">
            <a:latin typeface="Times New Roman" panose="02020603050405020304" pitchFamily="18" charset="0"/>
            <a:cs typeface="Times New Roman" panose="02020603050405020304" pitchFamily="18" charset="0"/>
          </a:endParaRPr>
        </a:p>
      </dsp:txBody>
      <dsp:txXfrm>
        <a:off x="64278" y="64278"/>
        <a:ext cx="1188180" cy="375764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F8FE6C-2B05-C445-8F1C-C2D56EC0B341}">
      <dsp:nvSpPr>
        <dsp:cNvPr id="0" name=""/>
        <dsp:cNvSpPr/>
      </dsp:nvSpPr>
      <dsp:spPr>
        <a:xfrm>
          <a:off x="3343" y="286393"/>
          <a:ext cx="3664445" cy="916111"/>
        </a:xfrm>
        <a:prstGeom prst="roundRect">
          <a:avLst>
            <a:gd name="adj" fmla="val 10000"/>
          </a:avLst>
        </a:prstGeom>
        <a:solidFill>
          <a:schemeClr val="accent6"/>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6830" tIns="36830" rIns="36830" bIns="36830" numCol="1" spcCol="1270" anchor="ctr" anchorCtr="0">
          <a:noAutofit/>
        </a:bodyPr>
        <a:lstStyle/>
        <a:p>
          <a:pPr lvl="0" algn="ctr" defTabSz="1289050" rtl="0">
            <a:lnSpc>
              <a:spcPct val="90000"/>
            </a:lnSpc>
            <a:spcBef>
              <a:spcPct val="0"/>
            </a:spcBef>
            <a:spcAft>
              <a:spcPct val="35000"/>
            </a:spcAft>
          </a:pPr>
          <a:r>
            <a:rPr lang="en-US" sz="2900" kern="1200" dirty="0" smtClean="0">
              <a:latin typeface="Times New Roman" panose="02020603050405020304" pitchFamily="18" charset="0"/>
              <a:cs typeface="Times New Roman" panose="02020603050405020304" pitchFamily="18" charset="0"/>
            </a:rPr>
            <a:t>If no interrupts are pending the processor:</a:t>
          </a:r>
          <a:endParaRPr lang="en-US" sz="2900" kern="1200" dirty="0">
            <a:latin typeface="Times New Roman" panose="02020603050405020304" pitchFamily="18" charset="0"/>
            <a:cs typeface="Times New Roman" panose="02020603050405020304" pitchFamily="18" charset="0"/>
          </a:endParaRPr>
        </a:p>
      </dsp:txBody>
      <dsp:txXfrm>
        <a:off x="30175" y="313225"/>
        <a:ext cx="3610781" cy="862447"/>
      </dsp:txXfrm>
    </dsp:sp>
    <dsp:sp modelId="{944F2D45-0854-FF4F-9A45-0B5FBB9415E6}">
      <dsp:nvSpPr>
        <dsp:cNvPr id="0" name=""/>
        <dsp:cNvSpPr/>
      </dsp:nvSpPr>
      <dsp:spPr>
        <a:xfrm rot="5400000">
          <a:off x="1755406" y="1282664"/>
          <a:ext cx="160319" cy="160319"/>
        </a:xfrm>
        <a:prstGeom prst="rightArrow">
          <a:avLst>
            <a:gd name="adj1" fmla="val 66700"/>
            <a:gd name="adj2" fmla="val 50000"/>
          </a:avLst>
        </a:prstGeom>
        <a:solidFill>
          <a:schemeClr val="accent6"/>
        </a:soli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878E7D38-9573-7A46-8835-570D9ED3C168}">
      <dsp:nvSpPr>
        <dsp:cNvPr id="0" name=""/>
        <dsp:cNvSpPr/>
      </dsp:nvSpPr>
      <dsp:spPr>
        <a:xfrm>
          <a:off x="3343" y="1523143"/>
          <a:ext cx="3664445" cy="916111"/>
        </a:xfrm>
        <a:prstGeom prst="roundRect">
          <a:avLst>
            <a:gd name="adj" fmla="val 10000"/>
          </a:avLst>
        </a:prstGeom>
        <a:solidFill>
          <a:schemeClr val="accent2"/>
        </a:solidFill>
        <a:ln w="9525" cap="flat" cmpd="sng" algn="ctr">
          <a:solidFill>
            <a:schemeClr val="bg2">
              <a:lumMod val="2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b="1" kern="1200" dirty="0" smtClean="0">
              <a:latin typeface="Times New Roman" panose="02020603050405020304" pitchFamily="18" charset="0"/>
              <a:cs typeface="Times New Roman" panose="02020603050405020304" pitchFamily="18" charset="0"/>
            </a:rPr>
            <a:t>Proceeds to the fetch stage and fetches the next instruction of the current program in the current process</a:t>
          </a:r>
          <a:endParaRPr lang="en-US" sz="1600" b="1" kern="1200" dirty="0">
            <a:latin typeface="Times New Roman" panose="02020603050405020304" pitchFamily="18" charset="0"/>
            <a:cs typeface="Times New Roman" panose="02020603050405020304" pitchFamily="18" charset="0"/>
          </a:endParaRPr>
        </a:p>
      </dsp:txBody>
      <dsp:txXfrm>
        <a:off x="30175" y="1549975"/>
        <a:ext cx="3610781" cy="862447"/>
      </dsp:txXfrm>
    </dsp:sp>
    <dsp:sp modelId="{DB54DFA3-E01E-B442-9482-07C506B84309}">
      <dsp:nvSpPr>
        <dsp:cNvPr id="0" name=""/>
        <dsp:cNvSpPr/>
      </dsp:nvSpPr>
      <dsp:spPr>
        <a:xfrm>
          <a:off x="4180811" y="286393"/>
          <a:ext cx="3664445" cy="916111"/>
        </a:xfrm>
        <a:prstGeom prst="roundRect">
          <a:avLst>
            <a:gd name="adj" fmla="val 10000"/>
          </a:avLst>
        </a:prstGeom>
        <a:solidFill>
          <a:schemeClr val="accent6"/>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6830" tIns="36830" rIns="36830" bIns="36830" numCol="1" spcCol="1270" anchor="ctr" anchorCtr="0">
          <a:noAutofit/>
        </a:bodyPr>
        <a:lstStyle/>
        <a:p>
          <a:pPr lvl="0" algn="ctr" defTabSz="1289050" rtl="0">
            <a:lnSpc>
              <a:spcPct val="90000"/>
            </a:lnSpc>
            <a:spcBef>
              <a:spcPct val="0"/>
            </a:spcBef>
            <a:spcAft>
              <a:spcPct val="35000"/>
            </a:spcAft>
          </a:pPr>
          <a:r>
            <a:rPr lang="en-US" sz="2900" kern="1200" dirty="0" smtClean="0">
              <a:latin typeface="Times New Roman" panose="02020603050405020304" pitchFamily="18" charset="0"/>
              <a:cs typeface="Times New Roman" panose="02020603050405020304" pitchFamily="18" charset="0"/>
            </a:rPr>
            <a:t>If an interrupt is pending the processor:</a:t>
          </a:r>
          <a:endParaRPr lang="en-US" sz="2900" kern="1200" dirty="0">
            <a:latin typeface="Times New Roman" panose="02020603050405020304" pitchFamily="18" charset="0"/>
            <a:cs typeface="Times New Roman" panose="02020603050405020304" pitchFamily="18" charset="0"/>
          </a:endParaRPr>
        </a:p>
      </dsp:txBody>
      <dsp:txXfrm>
        <a:off x="4207643" y="313225"/>
        <a:ext cx="3610781" cy="862447"/>
      </dsp:txXfrm>
    </dsp:sp>
    <dsp:sp modelId="{A7450743-EE58-D742-9C11-C40E3AA314B2}">
      <dsp:nvSpPr>
        <dsp:cNvPr id="0" name=""/>
        <dsp:cNvSpPr/>
      </dsp:nvSpPr>
      <dsp:spPr>
        <a:xfrm rot="5400000">
          <a:off x="5932874" y="1282664"/>
          <a:ext cx="160319" cy="160319"/>
        </a:xfrm>
        <a:prstGeom prst="rightArrow">
          <a:avLst>
            <a:gd name="adj1" fmla="val 66700"/>
            <a:gd name="adj2" fmla="val 50000"/>
          </a:avLst>
        </a:prstGeom>
        <a:solidFill>
          <a:schemeClr val="accent6"/>
        </a:soli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F38B7510-114B-054F-B7FC-E55A1C978F4A}">
      <dsp:nvSpPr>
        <dsp:cNvPr id="0" name=""/>
        <dsp:cNvSpPr/>
      </dsp:nvSpPr>
      <dsp:spPr>
        <a:xfrm>
          <a:off x="4180811" y="1523143"/>
          <a:ext cx="3664445" cy="916111"/>
        </a:xfrm>
        <a:prstGeom prst="roundRect">
          <a:avLst>
            <a:gd name="adj" fmla="val 10000"/>
          </a:avLst>
        </a:prstGeom>
        <a:solidFill>
          <a:schemeClr val="accent2"/>
        </a:solidFill>
        <a:ln w="9525" cap="flat" cmpd="sng" algn="ctr">
          <a:solidFill>
            <a:schemeClr val="bg2">
              <a:lumMod val="2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b="1" kern="1200" dirty="0" smtClean="0">
              <a:latin typeface="Times New Roman" panose="02020603050405020304" pitchFamily="18" charset="0"/>
              <a:cs typeface="Times New Roman" panose="02020603050405020304" pitchFamily="18" charset="0"/>
            </a:rPr>
            <a:t>Sets the program counter to the starting address of an interrupt handler program</a:t>
          </a:r>
          <a:endParaRPr lang="en-US" sz="1600" b="1" kern="1200" dirty="0">
            <a:latin typeface="Times New Roman" panose="02020603050405020304" pitchFamily="18" charset="0"/>
            <a:cs typeface="Times New Roman" panose="02020603050405020304" pitchFamily="18" charset="0"/>
          </a:endParaRPr>
        </a:p>
      </dsp:txBody>
      <dsp:txXfrm>
        <a:off x="4207643" y="1549975"/>
        <a:ext cx="3610781" cy="862447"/>
      </dsp:txXfrm>
    </dsp:sp>
    <dsp:sp modelId="{74BDB899-755B-444E-915E-34234A2F80E2}">
      <dsp:nvSpPr>
        <dsp:cNvPr id="0" name=""/>
        <dsp:cNvSpPr/>
      </dsp:nvSpPr>
      <dsp:spPr>
        <a:xfrm rot="5400000">
          <a:off x="5932874" y="2519414"/>
          <a:ext cx="160319" cy="160319"/>
        </a:xfrm>
        <a:prstGeom prst="rightArrow">
          <a:avLst>
            <a:gd name="adj1" fmla="val 66700"/>
            <a:gd name="adj2" fmla="val 50000"/>
          </a:avLst>
        </a:prstGeom>
        <a:solidFill>
          <a:schemeClr val="accent6"/>
        </a:soli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9DCBE4C9-9854-3443-A76A-5007F14AEB74}">
      <dsp:nvSpPr>
        <dsp:cNvPr id="0" name=""/>
        <dsp:cNvSpPr/>
      </dsp:nvSpPr>
      <dsp:spPr>
        <a:xfrm>
          <a:off x="4180811" y="2759894"/>
          <a:ext cx="3664445" cy="916111"/>
        </a:xfrm>
        <a:prstGeom prst="roundRect">
          <a:avLst>
            <a:gd name="adj" fmla="val 10000"/>
          </a:avLst>
        </a:prstGeom>
        <a:solidFill>
          <a:schemeClr val="accent2"/>
        </a:solidFill>
        <a:ln w="9525" cap="flat" cmpd="sng" algn="ctr">
          <a:solidFill>
            <a:schemeClr val="bg2">
              <a:lumMod val="2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b="1" kern="1200" dirty="0" smtClean="0">
              <a:latin typeface="Times New Roman" panose="02020603050405020304" pitchFamily="18" charset="0"/>
              <a:cs typeface="Times New Roman" panose="02020603050405020304" pitchFamily="18" charset="0"/>
            </a:rPr>
            <a:t>Switches from user mode to kernel mode so that the interrupt processing code may include privileged instructions</a:t>
          </a:r>
          <a:endParaRPr lang="en-US" sz="1600" b="1" kern="1200" dirty="0">
            <a:latin typeface="Times New Roman" panose="02020603050405020304" pitchFamily="18" charset="0"/>
            <a:cs typeface="Times New Roman" panose="02020603050405020304" pitchFamily="18" charset="0"/>
          </a:endParaRPr>
        </a:p>
      </dsp:txBody>
      <dsp:txXfrm>
        <a:off x="4207643" y="2786726"/>
        <a:ext cx="3610781" cy="86244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D3BDD-AEEA-5940-BEF7-E4CEB4F3E8D7}">
      <dsp:nvSpPr>
        <dsp:cNvPr id="0" name=""/>
        <dsp:cNvSpPr/>
      </dsp:nvSpPr>
      <dsp:spPr>
        <a:xfrm>
          <a:off x="1068263" y="68069"/>
          <a:ext cx="1616645" cy="969987"/>
        </a:xfrm>
        <a:prstGeom prst="roundRect">
          <a:avLst>
            <a:gd name="adj" fmla="val 10000"/>
          </a:avLst>
        </a:prstGeom>
        <a:solidFill>
          <a:schemeClr val="accent1"/>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Save the context of the processor</a:t>
          </a:r>
          <a:endParaRPr lang="en-US" sz="1400" kern="1200" dirty="0">
            <a:latin typeface="Times New Roman" panose="02020603050405020304" pitchFamily="18" charset="0"/>
            <a:cs typeface="Times New Roman" panose="02020603050405020304" pitchFamily="18" charset="0"/>
          </a:endParaRPr>
        </a:p>
      </dsp:txBody>
      <dsp:txXfrm>
        <a:off x="1096673" y="96479"/>
        <a:ext cx="1559825" cy="913167"/>
      </dsp:txXfrm>
    </dsp:sp>
    <dsp:sp modelId="{2006BB91-3B87-DA40-B6AE-2A5108A2EF2F}">
      <dsp:nvSpPr>
        <dsp:cNvPr id="0" name=""/>
        <dsp:cNvSpPr/>
      </dsp:nvSpPr>
      <dsp:spPr>
        <a:xfrm rot="119203">
          <a:off x="2817161" y="390760"/>
          <a:ext cx="319032" cy="400928"/>
        </a:xfrm>
        <a:prstGeom prst="rightArrow">
          <a:avLst>
            <a:gd name="adj1" fmla="val 60000"/>
            <a:gd name="adj2" fmla="val 50000"/>
          </a:avLst>
        </a:prstGeom>
        <a:solidFill>
          <a:schemeClr val="accent6"/>
        </a:solidFill>
        <a:ln>
          <a:solidFill>
            <a:schemeClr val="accent3"/>
          </a:solid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2817190" y="469287"/>
        <a:ext cx="223322" cy="240556"/>
      </dsp:txXfrm>
    </dsp:sp>
    <dsp:sp modelId="{BCC1E542-A582-F347-92E2-47FFAB05B4F4}">
      <dsp:nvSpPr>
        <dsp:cNvPr id="0" name=""/>
        <dsp:cNvSpPr/>
      </dsp:nvSpPr>
      <dsp:spPr>
        <a:xfrm>
          <a:off x="3286494" y="45890"/>
          <a:ext cx="1589890" cy="1167311"/>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Update the process control block of the process currently in the Running state</a:t>
          </a:r>
        </a:p>
      </dsp:txBody>
      <dsp:txXfrm>
        <a:off x="3320683" y="80079"/>
        <a:ext cx="1521512" cy="1098933"/>
      </dsp:txXfrm>
    </dsp:sp>
    <dsp:sp modelId="{5C63AE9C-3248-D543-A4CF-FBBF3E8FEF02}">
      <dsp:nvSpPr>
        <dsp:cNvPr id="0" name=""/>
        <dsp:cNvSpPr/>
      </dsp:nvSpPr>
      <dsp:spPr>
        <a:xfrm rot="14">
          <a:off x="5042386" y="429087"/>
          <a:ext cx="399913" cy="400928"/>
        </a:xfrm>
        <a:prstGeom prst="rightArrow">
          <a:avLst>
            <a:gd name="adj1" fmla="val 60000"/>
            <a:gd name="adj2" fmla="val 50000"/>
          </a:avLst>
        </a:prstGeom>
        <a:solidFill>
          <a:schemeClr val="accent6"/>
        </a:soli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5042386" y="509273"/>
        <a:ext cx="279939" cy="240556"/>
      </dsp:txXfrm>
    </dsp:sp>
    <dsp:sp modelId="{7A3273C6-06DA-2A4F-9E7A-C786AEC7AEAC}">
      <dsp:nvSpPr>
        <dsp:cNvPr id="0" name=""/>
        <dsp:cNvSpPr/>
      </dsp:nvSpPr>
      <dsp:spPr>
        <a:xfrm>
          <a:off x="5630938" y="144562"/>
          <a:ext cx="1616645" cy="969987"/>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Move the process control block of this process to the appropriate queue</a:t>
          </a:r>
        </a:p>
      </dsp:txBody>
      <dsp:txXfrm>
        <a:off x="5659348" y="172972"/>
        <a:ext cx="1559825" cy="913167"/>
      </dsp:txXfrm>
    </dsp:sp>
    <dsp:sp modelId="{9D560C38-FF45-9045-A810-1BF24480C61F}">
      <dsp:nvSpPr>
        <dsp:cNvPr id="0" name=""/>
        <dsp:cNvSpPr/>
      </dsp:nvSpPr>
      <dsp:spPr>
        <a:xfrm rot="5563564">
          <a:off x="6232659" y="1222697"/>
          <a:ext cx="337627" cy="400928"/>
        </a:xfrm>
        <a:prstGeom prst="rightArrow">
          <a:avLst>
            <a:gd name="adj1" fmla="val 60000"/>
            <a:gd name="adj2" fmla="val 50000"/>
          </a:avLst>
        </a:prstGeom>
        <a:solidFill>
          <a:schemeClr val="accent6"/>
        </a:soli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rot="-5400000">
        <a:off x="6283604" y="1254404"/>
        <a:ext cx="240556" cy="236339"/>
      </dsp:txXfrm>
    </dsp:sp>
    <dsp:sp modelId="{326859DC-81AC-A14D-930E-03D3AB419642}">
      <dsp:nvSpPr>
        <dsp:cNvPr id="0" name=""/>
        <dsp:cNvSpPr/>
      </dsp:nvSpPr>
      <dsp:spPr>
        <a:xfrm>
          <a:off x="5554454" y="1750861"/>
          <a:ext cx="1616645" cy="969987"/>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Select another process for execution</a:t>
          </a:r>
        </a:p>
      </dsp:txBody>
      <dsp:txXfrm>
        <a:off x="5582864" y="1779271"/>
        <a:ext cx="1559825" cy="913167"/>
      </dsp:txXfrm>
    </dsp:sp>
    <dsp:sp modelId="{805C6834-FB35-294F-B4C8-3486D3ACB1FC}">
      <dsp:nvSpPr>
        <dsp:cNvPr id="0" name=""/>
        <dsp:cNvSpPr/>
      </dsp:nvSpPr>
      <dsp:spPr>
        <a:xfrm rot="4938424">
          <a:off x="6281157" y="2873835"/>
          <a:ext cx="389752" cy="400928"/>
        </a:xfrm>
        <a:prstGeom prst="rightArrow">
          <a:avLst>
            <a:gd name="adj1" fmla="val 60000"/>
            <a:gd name="adj2" fmla="val 50000"/>
          </a:avLst>
        </a:prstGeom>
        <a:solidFill>
          <a:schemeClr val="accent6"/>
        </a:soli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en-US" sz="1900" kern="1200"/>
        </a:p>
      </dsp:txBody>
      <dsp:txXfrm rot="-5400000">
        <a:off x="6347929" y="2879949"/>
        <a:ext cx="240556" cy="272826"/>
      </dsp:txXfrm>
    </dsp:sp>
    <dsp:sp modelId="{DDF3FDD6-440B-A94B-BF4E-63FA31DC858B}">
      <dsp:nvSpPr>
        <dsp:cNvPr id="0" name=""/>
        <dsp:cNvSpPr/>
      </dsp:nvSpPr>
      <dsp:spPr>
        <a:xfrm>
          <a:off x="5783921" y="3449612"/>
          <a:ext cx="1616645" cy="969987"/>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Update the process control block of the process selected</a:t>
          </a:r>
        </a:p>
      </dsp:txBody>
      <dsp:txXfrm>
        <a:off x="5812331" y="3478022"/>
        <a:ext cx="1559825" cy="913167"/>
      </dsp:txXfrm>
    </dsp:sp>
    <dsp:sp modelId="{13239FAD-D619-4A49-8F9B-6ACE90C6968A}">
      <dsp:nvSpPr>
        <dsp:cNvPr id="0" name=""/>
        <dsp:cNvSpPr/>
      </dsp:nvSpPr>
      <dsp:spPr>
        <a:xfrm rot="10908884">
          <a:off x="5332663" y="3699287"/>
          <a:ext cx="318992" cy="400928"/>
        </a:xfrm>
        <a:prstGeom prst="rightArrow">
          <a:avLst>
            <a:gd name="adj1" fmla="val 60000"/>
            <a:gd name="adj2" fmla="val 50000"/>
          </a:avLst>
        </a:prstGeom>
        <a:solidFill>
          <a:schemeClr val="accent6"/>
        </a:soli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5428337" y="3780988"/>
        <a:ext cx="223294" cy="240556"/>
      </dsp:txXfrm>
    </dsp:sp>
    <dsp:sp modelId="{345D1EA6-731A-154F-A4B5-AB0B53187FB6}">
      <dsp:nvSpPr>
        <dsp:cNvPr id="0" name=""/>
        <dsp:cNvSpPr/>
      </dsp:nvSpPr>
      <dsp:spPr>
        <a:xfrm>
          <a:off x="3565705" y="3379331"/>
          <a:ext cx="1616645" cy="969987"/>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Update memory management data structures</a:t>
          </a:r>
        </a:p>
      </dsp:txBody>
      <dsp:txXfrm>
        <a:off x="3594115" y="3407741"/>
        <a:ext cx="1559825" cy="913167"/>
      </dsp:txXfrm>
    </dsp:sp>
    <dsp:sp modelId="{51D6E1CA-56DC-124D-8077-6C5DF4D18494}">
      <dsp:nvSpPr>
        <dsp:cNvPr id="0" name=""/>
        <dsp:cNvSpPr/>
      </dsp:nvSpPr>
      <dsp:spPr>
        <a:xfrm rot="10802269">
          <a:off x="2581628" y="3551189"/>
          <a:ext cx="696779" cy="400928"/>
        </a:xfrm>
        <a:prstGeom prst="rightArrow">
          <a:avLst>
            <a:gd name="adj1" fmla="val 60000"/>
            <a:gd name="adj2" fmla="val 50000"/>
          </a:avLst>
        </a:prstGeom>
        <a:solidFill>
          <a:schemeClr val="accent6"/>
        </a:soli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2701906" y="3631415"/>
        <a:ext cx="576501" cy="240556"/>
      </dsp:txXfrm>
    </dsp:sp>
    <dsp:sp modelId="{47648A24-091E-A440-9803-7FF254809863}">
      <dsp:nvSpPr>
        <dsp:cNvPr id="0" name=""/>
        <dsp:cNvSpPr/>
      </dsp:nvSpPr>
      <dsp:spPr>
        <a:xfrm>
          <a:off x="506074" y="2841905"/>
          <a:ext cx="1748935" cy="1577694"/>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latin typeface="Times New Roman" panose="02020603050405020304" pitchFamily="18" charset="0"/>
              <a:cs typeface="Times New Roman" panose="02020603050405020304" pitchFamily="18" charset="0"/>
            </a:rPr>
            <a:t>Restore the context of the processor to that which existed at the time the selected process was last switched out</a:t>
          </a:r>
          <a:endParaRPr lang="en-NZ" sz="1400" kern="1200" dirty="0" smtClean="0">
            <a:latin typeface="Times New Roman" panose="02020603050405020304" pitchFamily="18" charset="0"/>
            <a:cs typeface="Times New Roman" panose="02020603050405020304" pitchFamily="18" charset="0"/>
          </a:endParaRPr>
        </a:p>
      </dsp:txBody>
      <dsp:txXfrm>
        <a:off x="552283" y="2888114"/>
        <a:ext cx="1656517" cy="148527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DE00C8-8936-9E44-9966-B4C9443960E7}">
      <dsp:nvSpPr>
        <dsp:cNvPr id="0" name=""/>
        <dsp:cNvSpPr/>
      </dsp:nvSpPr>
      <dsp:spPr>
        <a:xfrm rot="5400000">
          <a:off x="-119077" y="120268"/>
          <a:ext cx="793849" cy="555694"/>
        </a:xfrm>
        <a:prstGeom prst="chevron">
          <a:avLst/>
        </a:prstGeom>
        <a:solidFill>
          <a:schemeClr val="accent6"/>
        </a:solidFill>
        <a:ln w="9525" cap="flat" cmpd="sng" algn="ctr">
          <a:solidFill>
            <a:schemeClr val="accent6"/>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1</a:t>
          </a:r>
          <a:endParaRPr lang="en-US" sz="1600" kern="1200" dirty="0">
            <a:latin typeface="Times New Roman" panose="02020603050405020304" pitchFamily="18" charset="0"/>
            <a:cs typeface="Times New Roman" panose="02020603050405020304" pitchFamily="18" charset="0"/>
          </a:endParaRPr>
        </a:p>
      </dsp:txBody>
      <dsp:txXfrm rot="-5400000">
        <a:off x="1" y="279037"/>
        <a:ext cx="555694" cy="238155"/>
      </dsp:txXfrm>
    </dsp:sp>
    <dsp:sp modelId="{DE36E0A4-4385-B342-8B67-3BFD80B681D3}">
      <dsp:nvSpPr>
        <dsp:cNvPr id="0" name=""/>
        <dsp:cNvSpPr/>
      </dsp:nvSpPr>
      <dsp:spPr>
        <a:xfrm rot="5400000">
          <a:off x="3067846" y="-2510961"/>
          <a:ext cx="516001" cy="5540305"/>
        </a:xfrm>
        <a:prstGeom prst="round2SameRect">
          <a:avLst/>
        </a:prstGeom>
        <a:solidFill>
          <a:schemeClr val="lt1">
            <a:alpha val="90000"/>
            <a:hueOff val="0"/>
            <a:satOff val="0"/>
            <a:lumOff val="0"/>
            <a:alphaOff val="0"/>
          </a:schemeClr>
        </a:solidFill>
        <a:ln w="9525" cap="flat" cmpd="sng" algn="ctr">
          <a:solidFill>
            <a:schemeClr val="accent6"/>
          </a:solidFill>
          <a:prstDash val="solid"/>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NZ" sz="1600" kern="1200" dirty="0" smtClean="0">
              <a:latin typeface="Times New Roman" panose="02020603050405020304" pitchFamily="18" charset="0"/>
              <a:cs typeface="Times New Roman" panose="02020603050405020304" pitchFamily="18" charset="0"/>
            </a:rPr>
            <a:t>Allocates a slot in the process table for the new process</a:t>
          </a:r>
          <a:endParaRPr lang="en-US" sz="1600" kern="1200" dirty="0">
            <a:latin typeface="Times New Roman" panose="02020603050405020304" pitchFamily="18" charset="0"/>
            <a:cs typeface="Times New Roman" panose="02020603050405020304" pitchFamily="18" charset="0"/>
          </a:endParaRPr>
        </a:p>
      </dsp:txBody>
      <dsp:txXfrm rot="-5400000">
        <a:off x="555695" y="26379"/>
        <a:ext cx="5515116" cy="465623"/>
      </dsp:txXfrm>
    </dsp:sp>
    <dsp:sp modelId="{DC049674-6133-A04F-8C71-4C489DF415B8}">
      <dsp:nvSpPr>
        <dsp:cNvPr id="0" name=""/>
        <dsp:cNvSpPr/>
      </dsp:nvSpPr>
      <dsp:spPr>
        <a:xfrm rot="5400000">
          <a:off x="-119077" y="814461"/>
          <a:ext cx="793849" cy="555694"/>
        </a:xfrm>
        <a:prstGeom prst="chevron">
          <a:avLst/>
        </a:prstGeom>
        <a:solidFill>
          <a:schemeClr val="accent6"/>
        </a:solidFill>
        <a:ln w="9525" cap="flat" cmpd="sng" algn="ctr">
          <a:solidFill>
            <a:schemeClr val="accent6"/>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2</a:t>
          </a:r>
          <a:endParaRPr lang="en-US" sz="1600" kern="1200" dirty="0">
            <a:latin typeface="Times New Roman" panose="02020603050405020304" pitchFamily="18" charset="0"/>
            <a:cs typeface="Times New Roman" panose="02020603050405020304" pitchFamily="18" charset="0"/>
          </a:endParaRPr>
        </a:p>
      </dsp:txBody>
      <dsp:txXfrm rot="-5400000">
        <a:off x="1" y="973230"/>
        <a:ext cx="555694" cy="238155"/>
      </dsp:txXfrm>
    </dsp:sp>
    <dsp:sp modelId="{E777551D-665B-EF40-A4AE-19569D80B09F}">
      <dsp:nvSpPr>
        <dsp:cNvPr id="0" name=""/>
        <dsp:cNvSpPr/>
      </dsp:nvSpPr>
      <dsp:spPr>
        <a:xfrm rot="5400000">
          <a:off x="3067846" y="-1816767"/>
          <a:ext cx="516001" cy="5540305"/>
        </a:xfrm>
        <a:prstGeom prst="round2SameRect">
          <a:avLst/>
        </a:prstGeom>
        <a:solidFill>
          <a:schemeClr val="lt1">
            <a:alpha val="90000"/>
            <a:hueOff val="0"/>
            <a:satOff val="0"/>
            <a:lumOff val="0"/>
            <a:alphaOff val="0"/>
          </a:schemeClr>
        </a:solidFill>
        <a:ln w="9525" cap="flat" cmpd="sng" algn="ctr">
          <a:solidFill>
            <a:schemeClr val="accent6"/>
          </a:solidFill>
          <a:prstDash val="solid"/>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NZ" sz="1600" kern="1200" dirty="0" smtClean="0">
              <a:latin typeface="Times New Roman" panose="02020603050405020304" pitchFamily="18" charset="0"/>
              <a:cs typeface="Times New Roman" panose="02020603050405020304" pitchFamily="18" charset="0"/>
            </a:rPr>
            <a:t>Assigns a unique process ID to the child process</a:t>
          </a:r>
          <a:endParaRPr lang="en-US" sz="1600" kern="1200" dirty="0">
            <a:latin typeface="Times New Roman" panose="02020603050405020304" pitchFamily="18" charset="0"/>
            <a:cs typeface="Times New Roman" panose="02020603050405020304" pitchFamily="18" charset="0"/>
          </a:endParaRPr>
        </a:p>
      </dsp:txBody>
      <dsp:txXfrm rot="-5400000">
        <a:off x="555695" y="720573"/>
        <a:ext cx="5515116" cy="465623"/>
      </dsp:txXfrm>
    </dsp:sp>
    <dsp:sp modelId="{60D3C4C0-DB41-9549-A77B-1596F4E9BADE}">
      <dsp:nvSpPr>
        <dsp:cNvPr id="0" name=""/>
        <dsp:cNvSpPr/>
      </dsp:nvSpPr>
      <dsp:spPr>
        <a:xfrm rot="5400000">
          <a:off x="-119077" y="1508655"/>
          <a:ext cx="793849" cy="555694"/>
        </a:xfrm>
        <a:prstGeom prst="chevron">
          <a:avLst/>
        </a:prstGeom>
        <a:solidFill>
          <a:schemeClr val="accent6"/>
        </a:solidFill>
        <a:ln w="9525" cap="flat" cmpd="sng" algn="ctr">
          <a:solidFill>
            <a:schemeClr val="accent6"/>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3</a:t>
          </a:r>
          <a:endParaRPr lang="en-US" sz="1600" kern="1200" dirty="0">
            <a:latin typeface="Times New Roman" panose="02020603050405020304" pitchFamily="18" charset="0"/>
            <a:cs typeface="Times New Roman" panose="02020603050405020304" pitchFamily="18" charset="0"/>
          </a:endParaRPr>
        </a:p>
      </dsp:txBody>
      <dsp:txXfrm rot="-5400000">
        <a:off x="1" y="1667424"/>
        <a:ext cx="555694" cy="238155"/>
      </dsp:txXfrm>
    </dsp:sp>
    <dsp:sp modelId="{E9ED7F19-3597-CC45-BF98-95FE334E7847}">
      <dsp:nvSpPr>
        <dsp:cNvPr id="0" name=""/>
        <dsp:cNvSpPr/>
      </dsp:nvSpPr>
      <dsp:spPr>
        <a:xfrm rot="5400000">
          <a:off x="3067846" y="-1122573"/>
          <a:ext cx="516001" cy="5540305"/>
        </a:xfrm>
        <a:prstGeom prst="round2SameRect">
          <a:avLst/>
        </a:prstGeom>
        <a:solidFill>
          <a:schemeClr val="lt1">
            <a:alpha val="90000"/>
            <a:hueOff val="0"/>
            <a:satOff val="0"/>
            <a:lumOff val="0"/>
            <a:alphaOff val="0"/>
          </a:schemeClr>
        </a:solidFill>
        <a:ln w="9525" cap="flat" cmpd="sng" algn="ctr">
          <a:solidFill>
            <a:schemeClr val="accent6"/>
          </a:solidFill>
          <a:prstDash val="solid"/>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NZ" sz="1600" kern="1200" dirty="0" smtClean="0">
              <a:latin typeface="Times New Roman" panose="02020603050405020304" pitchFamily="18" charset="0"/>
              <a:cs typeface="Times New Roman" panose="02020603050405020304" pitchFamily="18" charset="0"/>
            </a:rPr>
            <a:t>Makes a copy of the process image of the parent, with the exception of any shared memory</a:t>
          </a:r>
          <a:endParaRPr lang="en-US" sz="1600" kern="1200" dirty="0">
            <a:latin typeface="Times New Roman" panose="02020603050405020304" pitchFamily="18" charset="0"/>
            <a:cs typeface="Times New Roman" panose="02020603050405020304" pitchFamily="18" charset="0"/>
          </a:endParaRPr>
        </a:p>
      </dsp:txBody>
      <dsp:txXfrm rot="-5400000">
        <a:off x="555695" y="1414767"/>
        <a:ext cx="5515116" cy="465623"/>
      </dsp:txXfrm>
    </dsp:sp>
    <dsp:sp modelId="{57F9225C-7463-394C-B866-B20156C2172A}">
      <dsp:nvSpPr>
        <dsp:cNvPr id="0" name=""/>
        <dsp:cNvSpPr/>
      </dsp:nvSpPr>
      <dsp:spPr>
        <a:xfrm rot="5400000">
          <a:off x="-119077" y="2202849"/>
          <a:ext cx="793849" cy="555694"/>
        </a:xfrm>
        <a:prstGeom prst="chevron">
          <a:avLst/>
        </a:prstGeom>
        <a:solidFill>
          <a:schemeClr val="accent6"/>
        </a:solidFill>
        <a:ln w="9525" cap="flat" cmpd="sng" algn="ctr">
          <a:solidFill>
            <a:schemeClr val="accent6"/>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4</a:t>
          </a:r>
          <a:endParaRPr lang="en-US" sz="1600" kern="1200" dirty="0">
            <a:latin typeface="Times New Roman" panose="02020603050405020304" pitchFamily="18" charset="0"/>
            <a:cs typeface="Times New Roman" panose="02020603050405020304" pitchFamily="18" charset="0"/>
          </a:endParaRPr>
        </a:p>
      </dsp:txBody>
      <dsp:txXfrm rot="-5400000">
        <a:off x="1" y="2361618"/>
        <a:ext cx="555694" cy="238155"/>
      </dsp:txXfrm>
    </dsp:sp>
    <dsp:sp modelId="{C8D66159-239C-A947-93EB-FF89054E979D}">
      <dsp:nvSpPr>
        <dsp:cNvPr id="0" name=""/>
        <dsp:cNvSpPr/>
      </dsp:nvSpPr>
      <dsp:spPr>
        <a:xfrm rot="5400000">
          <a:off x="3067846" y="-428379"/>
          <a:ext cx="516001" cy="5540305"/>
        </a:xfrm>
        <a:prstGeom prst="round2SameRect">
          <a:avLst/>
        </a:prstGeom>
        <a:solidFill>
          <a:schemeClr val="lt1">
            <a:alpha val="90000"/>
            <a:hueOff val="0"/>
            <a:satOff val="0"/>
            <a:lumOff val="0"/>
            <a:alphaOff val="0"/>
          </a:schemeClr>
        </a:solidFill>
        <a:ln w="9525" cap="flat" cmpd="sng" algn="ctr">
          <a:solidFill>
            <a:schemeClr val="accent6"/>
          </a:solidFill>
          <a:prstDash val="solid"/>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NZ" sz="1600" kern="1200" dirty="0" smtClean="0">
              <a:latin typeface="Times New Roman" panose="02020603050405020304" pitchFamily="18" charset="0"/>
              <a:cs typeface="Times New Roman" panose="02020603050405020304" pitchFamily="18" charset="0"/>
            </a:rPr>
            <a:t>Increments counters for any files owned by the parent, to reflect that an additional process now also owns those files</a:t>
          </a:r>
          <a:endParaRPr lang="en-US" sz="1600" kern="1200" dirty="0">
            <a:latin typeface="Times New Roman" panose="02020603050405020304" pitchFamily="18" charset="0"/>
            <a:cs typeface="Times New Roman" panose="02020603050405020304" pitchFamily="18" charset="0"/>
          </a:endParaRPr>
        </a:p>
      </dsp:txBody>
      <dsp:txXfrm rot="-5400000">
        <a:off x="555695" y="2108961"/>
        <a:ext cx="5515116" cy="465623"/>
      </dsp:txXfrm>
    </dsp:sp>
    <dsp:sp modelId="{44CC2E2D-F2DF-9041-993A-5C0D23E88755}">
      <dsp:nvSpPr>
        <dsp:cNvPr id="0" name=""/>
        <dsp:cNvSpPr/>
      </dsp:nvSpPr>
      <dsp:spPr>
        <a:xfrm rot="5400000">
          <a:off x="-119077" y="2897043"/>
          <a:ext cx="793849" cy="555694"/>
        </a:xfrm>
        <a:prstGeom prst="chevron">
          <a:avLst/>
        </a:prstGeom>
        <a:solidFill>
          <a:schemeClr val="accent6"/>
        </a:solidFill>
        <a:ln w="9525" cap="flat" cmpd="sng" algn="ctr">
          <a:solidFill>
            <a:schemeClr val="accent6"/>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5</a:t>
          </a:r>
          <a:endParaRPr lang="en-US" sz="1600" kern="1200" dirty="0">
            <a:latin typeface="Times New Roman" panose="02020603050405020304" pitchFamily="18" charset="0"/>
            <a:cs typeface="Times New Roman" panose="02020603050405020304" pitchFamily="18" charset="0"/>
          </a:endParaRPr>
        </a:p>
      </dsp:txBody>
      <dsp:txXfrm rot="-5400000">
        <a:off x="1" y="3055812"/>
        <a:ext cx="555694" cy="238155"/>
      </dsp:txXfrm>
    </dsp:sp>
    <dsp:sp modelId="{C3846997-357D-6843-BF65-FD04875FAF4D}">
      <dsp:nvSpPr>
        <dsp:cNvPr id="0" name=""/>
        <dsp:cNvSpPr/>
      </dsp:nvSpPr>
      <dsp:spPr>
        <a:xfrm rot="5400000">
          <a:off x="3067846" y="265814"/>
          <a:ext cx="516001" cy="5540305"/>
        </a:xfrm>
        <a:prstGeom prst="round2SameRect">
          <a:avLst/>
        </a:prstGeom>
        <a:solidFill>
          <a:schemeClr val="lt1">
            <a:alpha val="90000"/>
            <a:hueOff val="0"/>
            <a:satOff val="0"/>
            <a:lumOff val="0"/>
            <a:alphaOff val="0"/>
          </a:schemeClr>
        </a:solidFill>
        <a:ln w="9525" cap="flat" cmpd="sng" algn="ctr">
          <a:solidFill>
            <a:schemeClr val="accent6"/>
          </a:solidFill>
          <a:prstDash val="solid"/>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NZ" sz="1600" kern="1200" dirty="0" smtClean="0">
              <a:latin typeface="Times New Roman" panose="02020603050405020304" pitchFamily="18" charset="0"/>
              <a:cs typeface="Times New Roman" panose="02020603050405020304" pitchFamily="18" charset="0"/>
            </a:rPr>
            <a:t>Assigns the child process to the Ready to Run state</a:t>
          </a:r>
          <a:endParaRPr lang="en-US" sz="1600" kern="1200" dirty="0">
            <a:latin typeface="Times New Roman" panose="02020603050405020304" pitchFamily="18" charset="0"/>
            <a:cs typeface="Times New Roman" panose="02020603050405020304" pitchFamily="18" charset="0"/>
          </a:endParaRPr>
        </a:p>
      </dsp:txBody>
      <dsp:txXfrm rot="-5400000">
        <a:off x="555695" y="2803155"/>
        <a:ext cx="5515116" cy="465623"/>
      </dsp:txXfrm>
    </dsp:sp>
    <dsp:sp modelId="{A78E5709-1C0A-D648-AB3D-891FA8B66E39}">
      <dsp:nvSpPr>
        <dsp:cNvPr id="0" name=""/>
        <dsp:cNvSpPr/>
      </dsp:nvSpPr>
      <dsp:spPr>
        <a:xfrm rot="5400000">
          <a:off x="-119077" y="3591237"/>
          <a:ext cx="793849" cy="555694"/>
        </a:xfrm>
        <a:prstGeom prst="chevron">
          <a:avLst/>
        </a:prstGeom>
        <a:solidFill>
          <a:schemeClr val="accent6"/>
        </a:solidFill>
        <a:ln w="9525" cap="flat" cmpd="sng" algn="ctr">
          <a:solidFill>
            <a:schemeClr val="accent6"/>
          </a:solidFill>
          <a:prstDash val="solid"/>
        </a:ln>
        <a:effectLst>
          <a:outerShdw blurRad="57150" dist="38100" dir="5400000" algn="ctr" rotWithShape="0">
            <a:schemeClr val="accent1">
              <a:hueOff val="0"/>
              <a:satOff val="0"/>
              <a:lumOff val="0"/>
              <a:alphaOff val="0"/>
              <a:shade val="9000"/>
              <a:alpha val="48000"/>
              <a:satMod val="105000"/>
            </a:scheme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latin typeface="Times New Roman" panose="02020603050405020304" pitchFamily="18" charset="0"/>
              <a:cs typeface="Times New Roman" panose="02020603050405020304" pitchFamily="18" charset="0"/>
            </a:rPr>
            <a:t>6</a:t>
          </a:r>
          <a:endParaRPr lang="en-US" sz="1600" kern="1200" dirty="0">
            <a:latin typeface="Times New Roman" panose="02020603050405020304" pitchFamily="18" charset="0"/>
            <a:cs typeface="Times New Roman" panose="02020603050405020304" pitchFamily="18" charset="0"/>
          </a:endParaRPr>
        </a:p>
      </dsp:txBody>
      <dsp:txXfrm rot="-5400000">
        <a:off x="1" y="3750006"/>
        <a:ext cx="555694" cy="238155"/>
      </dsp:txXfrm>
    </dsp:sp>
    <dsp:sp modelId="{4E432B58-784D-554A-BE3D-1448B6DB0C1D}">
      <dsp:nvSpPr>
        <dsp:cNvPr id="0" name=""/>
        <dsp:cNvSpPr/>
      </dsp:nvSpPr>
      <dsp:spPr>
        <a:xfrm rot="5400000">
          <a:off x="3067846" y="960008"/>
          <a:ext cx="516001" cy="5540305"/>
        </a:xfrm>
        <a:prstGeom prst="round2SameRect">
          <a:avLst/>
        </a:prstGeom>
        <a:solidFill>
          <a:schemeClr val="lt1">
            <a:alpha val="90000"/>
            <a:hueOff val="0"/>
            <a:satOff val="0"/>
            <a:lumOff val="0"/>
            <a:alphaOff val="0"/>
          </a:schemeClr>
        </a:solidFill>
        <a:ln w="9525" cap="flat" cmpd="sng" algn="ctr">
          <a:solidFill>
            <a:schemeClr val="accent6"/>
          </a:solidFill>
          <a:prstDash val="solid"/>
        </a:ln>
        <a:effectLst/>
      </dsp:spPr>
      <dsp:style>
        <a:lnRef idx="1">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NZ" sz="1600" kern="1200" dirty="0" smtClean="0">
              <a:latin typeface="Times New Roman" panose="02020603050405020304" pitchFamily="18" charset="0"/>
              <a:cs typeface="Times New Roman" panose="02020603050405020304" pitchFamily="18" charset="0"/>
            </a:rPr>
            <a:t>Returns the ID number of the child to the parent process, and a 0 value to the child process</a:t>
          </a:r>
          <a:endParaRPr lang="en-US" sz="1600" kern="1200" dirty="0">
            <a:latin typeface="Times New Roman" panose="02020603050405020304" pitchFamily="18" charset="0"/>
            <a:cs typeface="Times New Roman" panose="02020603050405020304" pitchFamily="18" charset="0"/>
          </a:endParaRPr>
        </a:p>
      </dsp:txBody>
      <dsp:txXfrm rot="-5400000">
        <a:off x="555695" y="3497349"/>
        <a:ext cx="5515116" cy="46562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E24D38-E902-DF4A-817F-AECD509B69DC}">
      <dsp:nvSpPr>
        <dsp:cNvPr id="0" name=""/>
        <dsp:cNvSpPr/>
      </dsp:nvSpPr>
      <dsp:spPr>
        <a:xfrm>
          <a:off x="0" y="441779"/>
          <a:ext cx="7696200" cy="37674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97311" tIns="541528" rIns="597311" bIns="184912" numCol="1" spcCol="1270" anchor="t" anchorCtr="0">
          <a:noAutofit/>
        </a:bodyPr>
        <a:lstStyle/>
        <a:p>
          <a:pPr marL="228600" lvl="1" indent="-228600" algn="l" defTabSz="1155700" rtl="0">
            <a:lnSpc>
              <a:spcPct val="90000"/>
            </a:lnSpc>
            <a:spcBef>
              <a:spcPct val="0"/>
            </a:spcBef>
            <a:spcAft>
              <a:spcPct val="15000"/>
            </a:spcAft>
            <a:buChar char="••"/>
          </a:pPr>
          <a:r>
            <a:rPr lang="en-US" sz="2600" kern="1200" dirty="0" smtClean="0">
              <a:latin typeface="Times New Roman" panose="02020603050405020304" pitchFamily="18" charset="0"/>
              <a:cs typeface="Times New Roman" panose="02020603050405020304" pitchFamily="18" charset="0"/>
            </a:rPr>
            <a:t>An execution state (Running, Ready, etc.)</a:t>
          </a:r>
          <a:endParaRPr lang="en-US" sz="2600" kern="1200" dirty="0">
            <a:latin typeface="Times New Roman" panose="02020603050405020304" pitchFamily="18" charset="0"/>
            <a:cs typeface="Times New Roman" panose="02020603050405020304" pitchFamily="18" charset="0"/>
          </a:endParaRPr>
        </a:p>
        <a:p>
          <a:pPr marL="228600" lvl="1" indent="-228600" algn="l" defTabSz="1155700" rtl="0">
            <a:lnSpc>
              <a:spcPct val="90000"/>
            </a:lnSpc>
            <a:spcBef>
              <a:spcPct val="0"/>
            </a:spcBef>
            <a:spcAft>
              <a:spcPct val="15000"/>
            </a:spcAft>
            <a:buChar char="••"/>
          </a:pPr>
          <a:r>
            <a:rPr lang="en-US" sz="2600" kern="1200" dirty="0" smtClean="0">
              <a:latin typeface="Times New Roman" panose="02020603050405020304" pitchFamily="18" charset="0"/>
              <a:cs typeface="Times New Roman" panose="02020603050405020304" pitchFamily="18" charset="0"/>
            </a:rPr>
            <a:t>A saved thread context when not running</a:t>
          </a:r>
          <a:endParaRPr lang="en-US" sz="2600" kern="1200" dirty="0">
            <a:latin typeface="Times New Roman" panose="02020603050405020304" pitchFamily="18" charset="0"/>
            <a:cs typeface="Times New Roman" panose="02020603050405020304" pitchFamily="18" charset="0"/>
          </a:endParaRPr>
        </a:p>
        <a:p>
          <a:pPr marL="228600" lvl="1" indent="-228600" algn="l" defTabSz="1155700" rtl="0">
            <a:lnSpc>
              <a:spcPct val="90000"/>
            </a:lnSpc>
            <a:spcBef>
              <a:spcPct val="0"/>
            </a:spcBef>
            <a:spcAft>
              <a:spcPct val="15000"/>
            </a:spcAft>
            <a:buChar char="••"/>
          </a:pPr>
          <a:r>
            <a:rPr lang="en-US" sz="2600" kern="1200" dirty="0" smtClean="0">
              <a:latin typeface="Times New Roman" panose="02020603050405020304" pitchFamily="18" charset="0"/>
              <a:cs typeface="Times New Roman" panose="02020603050405020304" pitchFamily="18" charset="0"/>
            </a:rPr>
            <a:t>An execution stack</a:t>
          </a:r>
          <a:endParaRPr lang="en-US" sz="2600" kern="1200" dirty="0">
            <a:latin typeface="Times New Roman" panose="02020603050405020304" pitchFamily="18" charset="0"/>
            <a:cs typeface="Times New Roman" panose="02020603050405020304" pitchFamily="18" charset="0"/>
          </a:endParaRPr>
        </a:p>
        <a:p>
          <a:pPr marL="228600" lvl="1" indent="-228600" algn="l" defTabSz="1155700" rtl="0">
            <a:lnSpc>
              <a:spcPct val="90000"/>
            </a:lnSpc>
            <a:spcBef>
              <a:spcPct val="0"/>
            </a:spcBef>
            <a:spcAft>
              <a:spcPct val="15000"/>
            </a:spcAft>
            <a:buChar char="••"/>
          </a:pPr>
          <a:r>
            <a:rPr lang="en-US" sz="2600" kern="1200" dirty="0" smtClean="0">
              <a:latin typeface="Times New Roman" panose="02020603050405020304" pitchFamily="18" charset="0"/>
              <a:cs typeface="Times New Roman" panose="02020603050405020304" pitchFamily="18" charset="0"/>
            </a:rPr>
            <a:t>Some per-thread static storage for local variables</a:t>
          </a:r>
          <a:endParaRPr lang="en-US" sz="2600" kern="1200" dirty="0">
            <a:latin typeface="Times New Roman" panose="02020603050405020304" pitchFamily="18" charset="0"/>
            <a:cs typeface="Times New Roman" panose="02020603050405020304" pitchFamily="18" charset="0"/>
          </a:endParaRPr>
        </a:p>
        <a:p>
          <a:pPr marL="228600" lvl="1" indent="-228600" algn="l" defTabSz="1155700" rtl="0">
            <a:lnSpc>
              <a:spcPct val="90000"/>
            </a:lnSpc>
            <a:spcBef>
              <a:spcPct val="0"/>
            </a:spcBef>
            <a:spcAft>
              <a:spcPct val="15000"/>
            </a:spcAft>
            <a:buChar char="••"/>
          </a:pPr>
          <a:r>
            <a:rPr lang="en-US" sz="2600" kern="1200" dirty="0" smtClean="0">
              <a:latin typeface="Times New Roman" panose="02020603050405020304" pitchFamily="18" charset="0"/>
              <a:cs typeface="Times New Roman" panose="02020603050405020304" pitchFamily="18" charset="0"/>
            </a:rPr>
            <a:t>Access to the memory and resources of its processes, shared with all other threads in that process</a:t>
          </a:r>
          <a:endParaRPr lang="en-US" sz="2600" kern="1200" dirty="0">
            <a:latin typeface="Times New Roman" panose="02020603050405020304" pitchFamily="18" charset="0"/>
            <a:cs typeface="Times New Roman" panose="02020603050405020304" pitchFamily="18" charset="0"/>
          </a:endParaRPr>
        </a:p>
      </dsp:txBody>
      <dsp:txXfrm>
        <a:off x="0" y="441779"/>
        <a:ext cx="7696200" cy="3767400"/>
      </dsp:txXfrm>
    </dsp:sp>
    <dsp:sp modelId="{5E289D48-2C1F-DB42-885C-FA72D3EFD61D}">
      <dsp:nvSpPr>
        <dsp:cNvPr id="0" name=""/>
        <dsp:cNvSpPr/>
      </dsp:nvSpPr>
      <dsp:spPr>
        <a:xfrm>
          <a:off x="384810" y="58019"/>
          <a:ext cx="5387340" cy="767520"/>
        </a:xfrm>
        <a:prstGeom prst="round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03629" tIns="0" rIns="203629" bIns="0" numCol="1" spcCol="1270" anchor="ctr" anchorCtr="0">
          <a:noAutofit/>
        </a:bodyPr>
        <a:lstStyle/>
        <a:p>
          <a:pPr lvl="0" algn="l" defTabSz="1155700" rtl="0">
            <a:lnSpc>
              <a:spcPct val="90000"/>
            </a:lnSpc>
            <a:spcBef>
              <a:spcPct val="0"/>
            </a:spcBef>
            <a:spcAft>
              <a:spcPct val="35000"/>
            </a:spcAft>
          </a:pPr>
          <a:r>
            <a:rPr lang="en-US" sz="2600" kern="1200" dirty="0" smtClean="0">
              <a:latin typeface="Times New Roman" panose="02020603050405020304" pitchFamily="18" charset="0"/>
              <a:cs typeface="Times New Roman" panose="02020603050405020304" pitchFamily="18" charset="0"/>
            </a:rPr>
            <a:t>Each thread has:</a:t>
          </a:r>
          <a:endParaRPr lang="en-US" sz="2600" kern="1200" dirty="0">
            <a:latin typeface="Times New Roman" panose="02020603050405020304" pitchFamily="18" charset="0"/>
            <a:cs typeface="Times New Roman" panose="02020603050405020304" pitchFamily="18" charset="0"/>
          </a:endParaRPr>
        </a:p>
      </dsp:txBody>
      <dsp:txXfrm>
        <a:off x="422277" y="95486"/>
        <a:ext cx="5312406" cy="69258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25B061-28CD-1A44-A68C-27DC3598CC6C}">
      <dsp:nvSpPr>
        <dsp:cNvPr id="0" name=""/>
        <dsp:cNvSpPr/>
      </dsp:nvSpPr>
      <dsp:spPr>
        <a:xfrm>
          <a:off x="337" y="1748798"/>
          <a:ext cx="1421750" cy="117264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551E1238-A39B-B149-8297-AA72CE9A22C8}">
      <dsp:nvSpPr>
        <dsp:cNvPr id="0" name=""/>
        <dsp:cNvSpPr/>
      </dsp:nvSpPr>
      <dsp:spPr>
        <a:xfrm>
          <a:off x="1529986" y="2162745"/>
          <a:ext cx="1596901" cy="1596901"/>
        </a:xfrm>
        <a:prstGeom prst="leftCircularArrow">
          <a:avLst>
            <a:gd name="adj1" fmla="val 2536"/>
            <a:gd name="adj2" fmla="val 307664"/>
            <a:gd name="adj3" fmla="val 1977197"/>
            <a:gd name="adj4" fmla="val 8918511"/>
            <a:gd name="adj5" fmla="val 2959"/>
          </a:avLst>
        </a:prstGeom>
        <a:gradFill rotWithShape="0">
          <a:gsLst>
            <a:gs pos="0">
              <a:schemeClr val="accent1">
                <a:tint val="60000"/>
                <a:hueOff val="0"/>
                <a:satOff val="0"/>
                <a:lumOff val="0"/>
                <a:alphaOff val="0"/>
                <a:tint val="98000"/>
                <a:shade val="25000"/>
                <a:satMod val="250000"/>
              </a:schemeClr>
            </a:gs>
            <a:gs pos="68000">
              <a:schemeClr val="accent1">
                <a:tint val="60000"/>
                <a:hueOff val="0"/>
                <a:satOff val="0"/>
                <a:lumOff val="0"/>
                <a:alphaOff val="0"/>
                <a:tint val="86000"/>
                <a:satMod val="115000"/>
              </a:schemeClr>
            </a:gs>
            <a:gs pos="100000">
              <a:schemeClr val="accent1">
                <a:tint val="6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D4D7556E-CD4B-0F43-B97B-025926CE55A9}">
      <dsp:nvSpPr>
        <dsp:cNvPr id="0" name=""/>
        <dsp:cNvSpPr/>
      </dsp:nvSpPr>
      <dsp:spPr>
        <a:xfrm>
          <a:off x="232208" y="2235007"/>
          <a:ext cx="1431923" cy="137287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rtl="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Takes less time to create a new thread than a process</a:t>
          </a:r>
          <a:endParaRPr lang="en-US" sz="1800" kern="1200" dirty="0">
            <a:latin typeface="Times New Roman" panose="02020603050405020304" pitchFamily="18" charset="0"/>
            <a:cs typeface="Times New Roman" panose="02020603050405020304" pitchFamily="18" charset="0"/>
          </a:endParaRPr>
        </a:p>
      </dsp:txBody>
      <dsp:txXfrm>
        <a:off x="272418" y="2275217"/>
        <a:ext cx="1351503" cy="1292455"/>
      </dsp:txXfrm>
    </dsp:sp>
    <dsp:sp modelId="{5FF00021-0035-EC44-9F54-1581344B5540}">
      <dsp:nvSpPr>
        <dsp:cNvPr id="0" name=""/>
        <dsp:cNvSpPr/>
      </dsp:nvSpPr>
      <dsp:spPr>
        <a:xfrm>
          <a:off x="1857013" y="2143506"/>
          <a:ext cx="1421750" cy="117264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77A16B1F-811E-5249-9C4A-E45362F95CB1}">
      <dsp:nvSpPr>
        <dsp:cNvPr id="0" name=""/>
        <dsp:cNvSpPr/>
      </dsp:nvSpPr>
      <dsp:spPr>
        <a:xfrm>
          <a:off x="2971805" y="1219208"/>
          <a:ext cx="1995416" cy="1995416"/>
        </a:xfrm>
        <a:prstGeom prst="circularArrow">
          <a:avLst>
            <a:gd name="adj1" fmla="val 2030"/>
            <a:gd name="adj2" fmla="val 243362"/>
            <a:gd name="adj3" fmla="val 19308553"/>
            <a:gd name="adj4" fmla="val 12302936"/>
            <a:gd name="adj5" fmla="val 2368"/>
          </a:avLst>
        </a:prstGeom>
        <a:gradFill rotWithShape="0">
          <a:gsLst>
            <a:gs pos="0">
              <a:schemeClr val="accent1">
                <a:tint val="60000"/>
                <a:hueOff val="0"/>
                <a:satOff val="0"/>
                <a:lumOff val="0"/>
                <a:alphaOff val="0"/>
                <a:tint val="98000"/>
                <a:shade val="25000"/>
                <a:satMod val="250000"/>
              </a:schemeClr>
            </a:gs>
            <a:gs pos="68000">
              <a:schemeClr val="accent1">
                <a:tint val="60000"/>
                <a:hueOff val="0"/>
                <a:satOff val="0"/>
                <a:lumOff val="0"/>
                <a:alphaOff val="0"/>
                <a:tint val="86000"/>
                <a:satMod val="115000"/>
              </a:schemeClr>
            </a:gs>
            <a:gs pos="100000">
              <a:schemeClr val="accent1">
                <a:tint val="6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F8DEE456-5D02-F24A-9584-7CB10AA1B0B3}">
      <dsp:nvSpPr>
        <dsp:cNvPr id="0" name=""/>
        <dsp:cNvSpPr/>
      </dsp:nvSpPr>
      <dsp:spPr>
        <a:xfrm>
          <a:off x="1933023" y="1537965"/>
          <a:ext cx="1743647" cy="1211080"/>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rtl="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Less time to terminate a thread than a process</a:t>
          </a:r>
          <a:endParaRPr lang="en-US" sz="1800" kern="1200" dirty="0">
            <a:latin typeface="Times New Roman" panose="02020603050405020304" pitchFamily="18" charset="0"/>
            <a:cs typeface="Times New Roman" panose="02020603050405020304" pitchFamily="18" charset="0"/>
          </a:endParaRPr>
        </a:p>
      </dsp:txBody>
      <dsp:txXfrm>
        <a:off x="1968494" y="1573436"/>
        <a:ext cx="1672705" cy="1140138"/>
      </dsp:txXfrm>
    </dsp:sp>
    <dsp:sp modelId="{2401F2B1-4C8C-3B40-BFC1-E2B42A50EB44}">
      <dsp:nvSpPr>
        <dsp:cNvPr id="0" name=""/>
        <dsp:cNvSpPr/>
      </dsp:nvSpPr>
      <dsp:spPr>
        <a:xfrm>
          <a:off x="3897664" y="1657858"/>
          <a:ext cx="1421750" cy="117264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89B61966-62BD-9A4E-B31E-31C32831A504}">
      <dsp:nvSpPr>
        <dsp:cNvPr id="0" name=""/>
        <dsp:cNvSpPr/>
      </dsp:nvSpPr>
      <dsp:spPr>
        <a:xfrm>
          <a:off x="5638797" y="1371606"/>
          <a:ext cx="2314721" cy="2314721"/>
        </a:xfrm>
        <a:prstGeom prst="leftCircularArrow">
          <a:avLst>
            <a:gd name="adj1" fmla="val 1750"/>
            <a:gd name="adj2" fmla="val 208457"/>
            <a:gd name="adj3" fmla="val 2003327"/>
            <a:gd name="adj4" fmla="val 9043849"/>
            <a:gd name="adj5" fmla="val 2042"/>
          </a:avLst>
        </a:prstGeom>
        <a:gradFill rotWithShape="0">
          <a:gsLst>
            <a:gs pos="0">
              <a:schemeClr val="accent1">
                <a:tint val="60000"/>
                <a:hueOff val="0"/>
                <a:satOff val="0"/>
                <a:lumOff val="0"/>
                <a:alphaOff val="0"/>
                <a:tint val="98000"/>
                <a:shade val="25000"/>
                <a:satMod val="250000"/>
              </a:schemeClr>
            </a:gs>
            <a:gs pos="68000">
              <a:schemeClr val="accent1">
                <a:tint val="60000"/>
                <a:hueOff val="0"/>
                <a:satOff val="0"/>
                <a:lumOff val="0"/>
                <a:alphaOff val="0"/>
                <a:tint val="86000"/>
                <a:satMod val="115000"/>
              </a:schemeClr>
            </a:gs>
            <a:gs pos="100000">
              <a:schemeClr val="accent1">
                <a:tint val="60000"/>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tint val="60000"/>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877379AA-74FD-3B4E-B4C4-F6D60C04083B}">
      <dsp:nvSpPr>
        <dsp:cNvPr id="0" name=""/>
        <dsp:cNvSpPr/>
      </dsp:nvSpPr>
      <dsp:spPr>
        <a:xfrm>
          <a:off x="3869551" y="1962187"/>
          <a:ext cx="1951892" cy="1736635"/>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rtl="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Switching between two threads takes less time than switching between processes</a:t>
          </a:r>
          <a:endParaRPr lang="en-US" sz="1800" kern="1200" dirty="0">
            <a:latin typeface="Times New Roman" panose="02020603050405020304" pitchFamily="18" charset="0"/>
            <a:cs typeface="Times New Roman" panose="02020603050405020304" pitchFamily="18" charset="0"/>
          </a:endParaRPr>
        </a:p>
      </dsp:txBody>
      <dsp:txXfrm>
        <a:off x="3920415" y="2013051"/>
        <a:ext cx="1850164" cy="1634907"/>
      </dsp:txXfrm>
    </dsp:sp>
    <dsp:sp modelId="{E1E1BC13-FC71-954D-A46E-211E173FDACF}">
      <dsp:nvSpPr>
        <dsp:cNvPr id="0" name=""/>
        <dsp:cNvSpPr/>
      </dsp:nvSpPr>
      <dsp:spPr>
        <a:xfrm>
          <a:off x="6123131" y="2588882"/>
          <a:ext cx="1933736" cy="57501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2FCD161A-46FB-A047-ABDE-85957AB23A74}">
      <dsp:nvSpPr>
        <dsp:cNvPr id="0" name=""/>
        <dsp:cNvSpPr/>
      </dsp:nvSpPr>
      <dsp:spPr>
        <a:xfrm>
          <a:off x="6207041" y="1521859"/>
          <a:ext cx="2022221" cy="1275504"/>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rtl="0">
            <a:lnSpc>
              <a:spcPct val="90000"/>
            </a:lnSpc>
            <a:spcBef>
              <a:spcPct val="0"/>
            </a:spcBef>
            <a:spcAft>
              <a:spcPct val="35000"/>
            </a:spcAft>
          </a:pPr>
          <a:r>
            <a:rPr lang="en-US" sz="1800" kern="1200" dirty="0" smtClean="0">
              <a:latin typeface="Times New Roman" panose="02020603050405020304" pitchFamily="18" charset="0"/>
              <a:cs typeface="Times New Roman" panose="02020603050405020304" pitchFamily="18" charset="0"/>
            </a:rPr>
            <a:t>Threads enhance efficiency in communication between programs</a:t>
          </a:r>
          <a:endParaRPr lang="en-US" sz="1800" kern="1200" dirty="0">
            <a:latin typeface="Times New Roman" panose="02020603050405020304" pitchFamily="18" charset="0"/>
            <a:cs typeface="Times New Roman" panose="02020603050405020304" pitchFamily="18" charset="0"/>
          </a:endParaRPr>
        </a:p>
      </dsp:txBody>
      <dsp:txXfrm>
        <a:off x="6244399" y="1559217"/>
        <a:ext cx="1947505" cy="120078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668DFA-8A2E-204D-89CB-B704450A70C8}">
      <dsp:nvSpPr>
        <dsp:cNvPr id="0" name=""/>
        <dsp:cNvSpPr/>
      </dsp:nvSpPr>
      <dsp:spPr>
        <a:xfrm>
          <a:off x="381001" y="457196"/>
          <a:ext cx="7388213" cy="2557726"/>
        </a:xfrm>
        <a:prstGeom prst="roundRect">
          <a:avLst>
            <a:gd name="adj" fmla="val 10000"/>
          </a:avLst>
        </a:prstGeom>
        <a:no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282575" lvl="0" indent="-282575" algn="l" defTabSz="266700" rtl="0" fontAlgn="base">
            <a:lnSpc>
              <a:spcPct val="90000"/>
            </a:lnSpc>
            <a:spcBef>
              <a:spcPct val="0"/>
            </a:spcBef>
            <a:spcAft>
              <a:spcPct val="35000"/>
            </a:spcAft>
            <a:buClr>
              <a:schemeClr val="accent1"/>
            </a:buClr>
            <a:buSzPct val="75000"/>
            <a:buFont typeface="Wingdings" pitchFamily="2" charset="2"/>
            <a:buChar char="n"/>
          </a:pPr>
          <a:r>
            <a:rPr lang="en-US" sz="2800" b="1" kern="1200" dirty="0" smtClean="0">
              <a:solidFill>
                <a:schemeClr val="tx1">
                  <a:lumMod val="85000"/>
                  <a:lumOff val="15000"/>
                </a:schemeClr>
              </a:solidFill>
              <a:latin typeface="Times New Roman" panose="02020603050405020304" pitchFamily="18" charset="0"/>
              <a:ea typeface="+mn-ea"/>
              <a:cs typeface="Times New Roman" panose="02020603050405020304" pitchFamily="18" charset="0"/>
            </a:rPr>
            <a:t> </a:t>
          </a:r>
          <a:r>
            <a:rPr lang="en-US" sz="2800" b="0" kern="1200" dirty="0" smtClean="0">
              <a:solidFill>
                <a:schemeClr val="tx1">
                  <a:lumMod val="85000"/>
                  <a:lumOff val="15000"/>
                </a:schemeClr>
              </a:solidFill>
              <a:latin typeface="Times New Roman" panose="02020603050405020304" pitchFamily="18" charset="0"/>
              <a:ea typeface="+mn-ea"/>
              <a:cs typeface="Times New Roman" panose="02020603050405020304" pitchFamily="18" charset="0"/>
            </a:rPr>
            <a:t>Most of the state information dealing with execution is maintained in thread-level data structures</a:t>
          </a:r>
        </a:p>
      </dsp:txBody>
      <dsp:txXfrm>
        <a:off x="455914" y="532109"/>
        <a:ext cx="7238387" cy="240790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085AC-6150-B14A-A83D-67F237B285BA}">
      <dsp:nvSpPr>
        <dsp:cNvPr id="0" name=""/>
        <dsp:cNvSpPr/>
      </dsp:nvSpPr>
      <dsp:spPr>
        <a:xfrm>
          <a:off x="0" y="807720"/>
          <a:ext cx="8153400" cy="3261360"/>
        </a:xfrm>
        <a:prstGeom prst="leftRightRibbon">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14344616-8A66-5441-84C7-1DA3555BB89A}">
      <dsp:nvSpPr>
        <dsp:cNvPr id="0" name=""/>
        <dsp:cNvSpPr/>
      </dsp:nvSpPr>
      <dsp:spPr>
        <a:xfrm>
          <a:off x="978407" y="1378457"/>
          <a:ext cx="2690621" cy="1598066"/>
        </a:xfrm>
        <a:prstGeom prst="rect">
          <a:avLst/>
        </a:prstGeom>
        <a:noFill/>
        <a:ln>
          <a:noFill/>
        </a:ln>
        <a:effectLst>
          <a:outerShdw blurRad="57150" dist="38100" dir="5400000" algn="ctr" rotWithShape="0">
            <a:schemeClr val="accent1">
              <a:hueOff val="0"/>
              <a:satOff val="0"/>
              <a:lumOff val="0"/>
              <a:alphaOff val="0"/>
              <a:shade val="9000"/>
              <a:alpha val="48000"/>
              <a:satMod val="105000"/>
            </a:schemeClr>
          </a:outerShdw>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99568" rIns="0" bIns="106680" numCol="1" spcCol="1270" anchor="ctr" anchorCtr="0">
          <a:noAutofit/>
        </a:bodyPr>
        <a:lstStyle/>
        <a:p>
          <a:pPr lvl="0" algn="l" defTabSz="1244600" rtl="0">
            <a:lnSpc>
              <a:spcPct val="90000"/>
            </a:lnSpc>
            <a:spcBef>
              <a:spcPct val="0"/>
            </a:spcBef>
            <a:spcAft>
              <a:spcPct val="35000"/>
            </a:spcAft>
          </a:pPr>
          <a:r>
            <a:rPr lang="en-US" sz="2800" kern="1200" dirty="0" smtClean="0">
              <a:latin typeface="Times New Roman" panose="02020603050405020304" pitchFamily="18" charset="0"/>
              <a:cs typeface="Times New Roman" panose="02020603050405020304" pitchFamily="18" charset="0"/>
            </a:rPr>
            <a:t>User Level Thread (ULT)</a:t>
          </a:r>
          <a:endParaRPr lang="en-US" sz="2800" kern="1200" dirty="0">
            <a:latin typeface="Times New Roman" panose="02020603050405020304" pitchFamily="18" charset="0"/>
            <a:cs typeface="Times New Roman" panose="02020603050405020304" pitchFamily="18" charset="0"/>
          </a:endParaRPr>
        </a:p>
        <a:p>
          <a:pPr marL="228600" lvl="1" indent="-228600" algn="l" defTabSz="1111250" rtl="0">
            <a:lnSpc>
              <a:spcPct val="90000"/>
            </a:lnSpc>
            <a:spcBef>
              <a:spcPct val="0"/>
            </a:spcBef>
            <a:spcAft>
              <a:spcPct val="15000"/>
            </a:spcAft>
            <a:buChar char="••"/>
          </a:pPr>
          <a:endParaRPr lang="en-NZ" sz="2500" kern="1200" dirty="0">
            <a:latin typeface="Times New Roman" panose="02020603050405020304" pitchFamily="18" charset="0"/>
            <a:cs typeface="Times New Roman" panose="02020603050405020304" pitchFamily="18" charset="0"/>
          </a:endParaRPr>
        </a:p>
      </dsp:txBody>
      <dsp:txXfrm>
        <a:off x="978407" y="1378457"/>
        <a:ext cx="2690621" cy="1598066"/>
      </dsp:txXfrm>
    </dsp:sp>
    <dsp:sp modelId="{E8D499D1-31A4-DF4A-800E-FEE8DE3CF070}">
      <dsp:nvSpPr>
        <dsp:cNvPr id="0" name=""/>
        <dsp:cNvSpPr/>
      </dsp:nvSpPr>
      <dsp:spPr>
        <a:xfrm>
          <a:off x="4076700" y="1900275"/>
          <a:ext cx="3179826" cy="1598066"/>
        </a:xfrm>
        <a:prstGeom prst="rect">
          <a:avLst/>
        </a:prstGeom>
        <a:noFill/>
        <a:ln>
          <a:noFill/>
        </a:ln>
        <a:effectLst>
          <a:outerShdw blurRad="57150" dist="38100" dir="5400000" algn="ctr" rotWithShape="0">
            <a:schemeClr val="accent1">
              <a:hueOff val="0"/>
              <a:satOff val="0"/>
              <a:lumOff val="0"/>
              <a:alphaOff val="0"/>
              <a:shade val="9000"/>
              <a:alpha val="48000"/>
              <a:satMod val="105000"/>
            </a:schemeClr>
          </a:outerShdw>
        </a:effectLst>
        <a:sp3d/>
      </dsp:spPr>
      <dsp:style>
        <a:lnRef idx="0">
          <a:scrgbClr r="0" g="0" b="0"/>
        </a:lnRef>
        <a:fillRef idx="3">
          <a:scrgbClr r="0" g="0" b="0"/>
        </a:fillRef>
        <a:effectRef idx="2">
          <a:scrgbClr r="0" g="0" b="0"/>
        </a:effectRef>
        <a:fontRef idx="minor">
          <a:schemeClr val="lt1"/>
        </a:fontRef>
      </dsp:style>
      <dsp:txBody>
        <a:bodyPr spcFirstLastPara="0" vert="horz" wrap="square" lIns="0" tIns="99568" rIns="0" bIns="106680" numCol="1" spcCol="1270" anchor="ctr" anchorCtr="0">
          <a:noAutofit/>
        </a:bodyPr>
        <a:lstStyle/>
        <a:p>
          <a:pPr lvl="0" algn="ctr" defTabSz="1244600" rtl="0">
            <a:lnSpc>
              <a:spcPct val="90000"/>
            </a:lnSpc>
            <a:spcBef>
              <a:spcPct val="0"/>
            </a:spcBef>
            <a:spcAft>
              <a:spcPct val="35000"/>
            </a:spcAft>
          </a:pPr>
          <a:r>
            <a:rPr lang="en-NZ" sz="2800" kern="1200" dirty="0" smtClean="0">
              <a:latin typeface="Times New Roman" panose="02020603050405020304" pitchFamily="18" charset="0"/>
              <a:cs typeface="Times New Roman" panose="02020603050405020304" pitchFamily="18" charset="0"/>
            </a:rPr>
            <a:t>Kernel level Thread (KLT) </a:t>
          </a:r>
          <a:endParaRPr lang="en-NZ" sz="2800" kern="1200" dirty="0">
            <a:latin typeface="Times New Roman" panose="02020603050405020304" pitchFamily="18" charset="0"/>
            <a:cs typeface="Times New Roman" panose="02020603050405020304" pitchFamily="18" charset="0"/>
          </a:endParaRPr>
        </a:p>
      </dsp:txBody>
      <dsp:txXfrm>
        <a:off x="4076700" y="1900275"/>
        <a:ext cx="3179826" cy="159806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521A5A-8BF5-6D4F-8820-9F7A7D2AACC9}">
      <dsp:nvSpPr>
        <dsp:cNvPr id="0" name=""/>
        <dsp:cNvSpPr/>
      </dsp:nvSpPr>
      <dsp:spPr>
        <a:xfrm>
          <a:off x="0" y="0"/>
          <a:ext cx="7620000" cy="4610099"/>
        </a:xfrm>
        <a:prstGeom prst="swooshArrow">
          <a:avLst>
            <a:gd name="adj1" fmla="val 25000"/>
            <a:gd name="adj2" fmla="val 25000"/>
          </a:avLst>
        </a:prstGeom>
        <a:solidFill>
          <a:schemeClr val="accent6">
            <a:lumMod val="75000"/>
          </a:schemeClr>
        </a:solidFill>
        <a:ln>
          <a:noFill/>
        </a:ln>
        <a:effectLst>
          <a:outerShdw blurRad="57150" dist="38100" dir="5400000" algn="ctr" rotWithShape="0">
            <a:schemeClr val="accent1">
              <a:tint val="40000"/>
              <a:hueOff val="0"/>
              <a:satOff val="0"/>
              <a:lumOff val="0"/>
              <a:alphaOff val="0"/>
              <a:shade val="9000"/>
              <a:alpha val="48000"/>
              <a:satMod val="105000"/>
            </a:schemeClr>
          </a:outerShdw>
        </a:effectLst>
      </dsp:spPr>
      <dsp:style>
        <a:lnRef idx="0">
          <a:scrgbClr r="0" g="0" b="0"/>
        </a:lnRef>
        <a:fillRef idx="1">
          <a:scrgbClr r="0" g="0" b="0"/>
        </a:fillRef>
        <a:effectRef idx="2">
          <a:scrgbClr r="0" g="0" b="0"/>
        </a:effectRef>
        <a:fontRef idx="minor"/>
      </dsp:style>
    </dsp:sp>
    <dsp:sp modelId="{93EAFCAC-773B-E94E-854B-E2F2A383AFC6}">
      <dsp:nvSpPr>
        <dsp:cNvPr id="0" name=""/>
        <dsp:cNvSpPr/>
      </dsp:nvSpPr>
      <dsp:spPr>
        <a:xfrm>
          <a:off x="1066800" y="3124200"/>
          <a:ext cx="198120" cy="198120"/>
        </a:xfrm>
        <a:prstGeom prst="ellipse">
          <a:avLst/>
        </a:prstGeom>
        <a:blipFill rotWithShape="0">
          <a:blip xmlns:r="http://schemas.openxmlformats.org/officeDocument/2006/relationships" r:embed="rId1"/>
          <a:tile tx="0" ty="0" sx="100000" sy="100000" flip="none" algn="tl"/>
        </a:blip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E4D42CE9-ECF2-5744-AA05-BF91A11852C6}">
      <dsp:nvSpPr>
        <dsp:cNvPr id="0" name=""/>
        <dsp:cNvSpPr/>
      </dsp:nvSpPr>
      <dsp:spPr>
        <a:xfrm>
          <a:off x="990597" y="3505198"/>
          <a:ext cx="2994703" cy="7572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4980" tIns="0" rIns="0" bIns="0" numCol="1" spcCol="1270" anchor="t" anchorCtr="0">
          <a:noAutofit/>
        </a:bodyPr>
        <a:lstStyle/>
        <a:p>
          <a:pPr lvl="0" algn="l" defTabSz="844550" rtl="0">
            <a:lnSpc>
              <a:spcPct val="90000"/>
            </a:lnSpc>
            <a:spcBef>
              <a:spcPct val="0"/>
            </a:spcBef>
            <a:spcAft>
              <a:spcPct val="35000"/>
            </a:spcAft>
          </a:pPr>
          <a:r>
            <a:rPr lang="en-US" sz="1900" b="0" kern="1200" dirty="0" smtClean="0">
              <a:latin typeface="Times New Roman" panose="02020603050405020304" pitchFamily="18" charset="0"/>
              <a:cs typeface="Times New Roman" panose="02020603050405020304" pitchFamily="18" charset="0"/>
            </a:rPr>
            <a:t>Thread switching does not require kernel mode privileges</a:t>
          </a:r>
          <a:endParaRPr lang="en-US" sz="1900" b="0" kern="1200" dirty="0">
            <a:latin typeface="Times New Roman" panose="02020603050405020304" pitchFamily="18" charset="0"/>
            <a:cs typeface="Times New Roman" panose="02020603050405020304" pitchFamily="18" charset="0"/>
          </a:endParaRPr>
        </a:p>
      </dsp:txBody>
      <dsp:txXfrm>
        <a:off x="990597" y="3505198"/>
        <a:ext cx="2994703" cy="757247"/>
      </dsp:txXfrm>
    </dsp:sp>
    <dsp:sp modelId="{1036C2CF-90BA-A94C-AD44-42882AF2DD37}">
      <dsp:nvSpPr>
        <dsp:cNvPr id="0" name=""/>
        <dsp:cNvSpPr/>
      </dsp:nvSpPr>
      <dsp:spPr>
        <a:xfrm>
          <a:off x="2819398" y="1904999"/>
          <a:ext cx="358140" cy="358140"/>
        </a:xfrm>
        <a:prstGeom prst="ellipse">
          <a:avLst/>
        </a:prstGeom>
        <a:blipFill rotWithShape="0">
          <a:blip xmlns:r="http://schemas.openxmlformats.org/officeDocument/2006/relationships" r:embed="rId1"/>
          <a:tile tx="0" ty="0" sx="100000" sy="100000" flip="none" algn="tl"/>
        </a:blip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A85E126F-226F-CC4E-84E7-84C919015917}">
      <dsp:nvSpPr>
        <dsp:cNvPr id="0" name=""/>
        <dsp:cNvSpPr/>
      </dsp:nvSpPr>
      <dsp:spPr>
        <a:xfrm>
          <a:off x="2667009" y="2514604"/>
          <a:ext cx="2590806" cy="7620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771" tIns="0" rIns="0" bIns="0" numCol="1" spcCol="1270" anchor="t" anchorCtr="0">
          <a:noAutofit/>
        </a:bodyPr>
        <a:lstStyle/>
        <a:p>
          <a:pPr lvl="0" algn="l" defTabSz="844550" rtl="0">
            <a:lnSpc>
              <a:spcPct val="90000"/>
            </a:lnSpc>
            <a:spcBef>
              <a:spcPct val="0"/>
            </a:spcBef>
            <a:spcAft>
              <a:spcPct val="35000"/>
            </a:spcAft>
          </a:pPr>
          <a:r>
            <a:rPr lang="en-US" sz="1900" b="0" kern="1200" dirty="0" smtClean="0">
              <a:latin typeface="Times New Roman" panose="02020603050405020304" pitchFamily="18" charset="0"/>
              <a:cs typeface="Times New Roman" panose="02020603050405020304" pitchFamily="18" charset="0"/>
            </a:rPr>
            <a:t>Scheduling can be application specific</a:t>
          </a:r>
          <a:endParaRPr lang="en-US" sz="1900" b="0" kern="1200" dirty="0">
            <a:latin typeface="Times New Roman" panose="02020603050405020304" pitchFamily="18" charset="0"/>
            <a:cs typeface="Times New Roman" panose="02020603050405020304" pitchFamily="18" charset="0"/>
          </a:endParaRPr>
        </a:p>
      </dsp:txBody>
      <dsp:txXfrm>
        <a:off x="2667009" y="2514604"/>
        <a:ext cx="2590806" cy="762006"/>
      </dsp:txXfrm>
    </dsp:sp>
    <dsp:sp modelId="{54DF5CF8-7AEE-2A40-9C1E-D941B6A8084B}">
      <dsp:nvSpPr>
        <dsp:cNvPr id="0" name=""/>
        <dsp:cNvSpPr/>
      </dsp:nvSpPr>
      <dsp:spPr>
        <a:xfrm>
          <a:off x="5486398" y="990600"/>
          <a:ext cx="495300" cy="495300"/>
        </a:xfrm>
        <a:prstGeom prst="ellipse">
          <a:avLst/>
        </a:prstGeom>
        <a:blipFill rotWithShape="0">
          <a:blip xmlns:r="http://schemas.openxmlformats.org/officeDocument/2006/relationships" r:embed="rId1"/>
          <a:tile tx="0" ty="0" sx="100000" sy="100000" flip="none" algn="tl"/>
        </a:blip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sp>
    <dsp:sp modelId="{FBB2E895-1B5B-4449-B16F-AEA0D14C0847}">
      <dsp:nvSpPr>
        <dsp:cNvPr id="0" name=""/>
        <dsp:cNvSpPr/>
      </dsp:nvSpPr>
      <dsp:spPr>
        <a:xfrm>
          <a:off x="5333993" y="2133605"/>
          <a:ext cx="1219151" cy="1366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2449" tIns="0" rIns="0" bIns="0" numCol="1" spcCol="1270" anchor="t" anchorCtr="0">
          <a:noAutofit/>
        </a:bodyPr>
        <a:lstStyle/>
        <a:p>
          <a:pPr lvl="0" algn="l" defTabSz="844550" rtl="0">
            <a:lnSpc>
              <a:spcPct val="90000"/>
            </a:lnSpc>
            <a:spcBef>
              <a:spcPct val="0"/>
            </a:spcBef>
            <a:spcAft>
              <a:spcPct val="35000"/>
            </a:spcAft>
          </a:pPr>
          <a:r>
            <a:rPr lang="en-US" sz="1900" b="0" kern="1200" dirty="0" smtClean="0">
              <a:latin typeface="Times New Roman" panose="02020603050405020304" pitchFamily="18" charset="0"/>
              <a:cs typeface="Times New Roman" panose="02020603050405020304" pitchFamily="18" charset="0"/>
            </a:rPr>
            <a:t>ULTs can run on any OS</a:t>
          </a:r>
          <a:endParaRPr lang="en-US" sz="1900" b="0" kern="1200" dirty="0">
            <a:latin typeface="Times New Roman" panose="02020603050405020304" pitchFamily="18" charset="0"/>
            <a:cs typeface="Times New Roman" panose="02020603050405020304" pitchFamily="18" charset="0"/>
          </a:endParaRPr>
        </a:p>
      </dsp:txBody>
      <dsp:txXfrm>
        <a:off x="5333993" y="2133605"/>
        <a:ext cx="1219151" cy="136680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078792-7B28-FF43-A32C-003396C6EF4C}">
      <dsp:nvSpPr>
        <dsp:cNvPr id="0" name=""/>
        <dsp:cNvSpPr/>
      </dsp:nvSpPr>
      <dsp:spPr>
        <a:xfrm>
          <a:off x="571507" y="144610"/>
          <a:ext cx="5981684" cy="1638638"/>
        </a:xfrm>
        <a:prstGeom prst="roundRect">
          <a:avLst>
            <a:gd name="adj" fmla="val 10000"/>
          </a:avLst>
        </a:prstGeom>
        <a:solidFill>
          <a:schemeClr val="accent1">
            <a:lumMod val="75000"/>
          </a:schemeClr>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en-US" sz="2200" kern="1200" dirty="0" smtClean="0">
              <a:latin typeface="Times New Roman" panose="02020603050405020304" pitchFamily="18" charset="0"/>
              <a:cs typeface="Times New Roman" panose="02020603050405020304" pitchFamily="18" charset="0"/>
            </a:rPr>
            <a:t>Jacketing</a:t>
          </a:r>
          <a:endParaRPr lang="en-US" sz="2200" kern="1200" dirty="0">
            <a:latin typeface="Times New Roman" panose="02020603050405020304" pitchFamily="18" charset="0"/>
            <a:cs typeface="Times New Roman" panose="02020603050405020304" pitchFamily="18" charset="0"/>
          </a:endParaRPr>
        </a:p>
        <a:p>
          <a:pPr marL="228600" lvl="1" indent="-228600" algn="l" defTabSz="889000" rtl="0">
            <a:lnSpc>
              <a:spcPct val="90000"/>
            </a:lnSpc>
            <a:spcBef>
              <a:spcPct val="0"/>
            </a:spcBef>
            <a:spcAft>
              <a:spcPct val="15000"/>
            </a:spcAft>
            <a:buChar char="••"/>
          </a:pPr>
          <a:r>
            <a:rPr lang="en-US" sz="2000" kern="1200" dirty="0" smtClean="0">
              <a:latin typeface="Times New Roman" panose="02020603050405020304" pitchFamily="18" charset="0"/>
              <a:cs typeface="Times New Roman" panose="02020603050405020304" pitchFamily="18" charset="0"/>
            </a:rPr>
            <a:t>Purpose is to convert a blocking system call into a non-blocking system call</a:t>
          </a:r>
          <a:endParaRPr lang="en-US" sz="2000" kern="1200" dirty="0">
            <a:latin typeface="Times New Roman" panose="02020603050405020304" pitchFamily="18" charset="0"/>
            <a:cs typeface="Times New Roman" panose="02020603050405020304" pitchFamily="18" charset="0"/>
          </a:endParaRPr>
        </a:p>
      </dsp:txBody>
      <dsp:txXfrm>
        <a:off x="619501" y="192604"/>
        <a:ext cx="4285755" cy="1542650"/>
      </dsp:txXfrm>
    </dsp:sp>
    <dsp:sp modelId="{C478A6ED-69A6-584A-A2DA-3955A2E0623F}">
      <dsp:nvSpPr>
        <dsp:cNvPr id="0" name=""/>
        <dsp:cNvSpPr/>
      </dsp:nvSpPr>
      <dsp:spPr>
        <a:xfrm>
          <a:off x="1866889" y="2348865"/>
          <a:ext cx="5905521" cy="2007869"/>
        </a:xfrm>
        <a:prstGeom prst="roundRect">
          <a:avLst>
            <a:gd name="adj" fmla="val 10000"/>
          </a:avLst>
        </a:prstGeom>
        <a:solidFill>
          <a:schemeClr val="accent1">
            <a:lumMod val="75000"/>
          </a:schemeClr>
        </a:solidFill>
        <a:ln>
          <a:noFill/>
        </a:ln>
        <a:effectLst>
          <a:outerShdw blurRad="57150" dist="38100" dir="5400000" algn="ctr" rotWithShape="0">
            <a:schemeClr val="accent1">
              <a:hueOff val="0"/>
              <a:satOff val="0"/>
              <a:lumOff val="0"/>
              <a:alphaOff val="0"/>
              <a:shade val="9000"/>
              <a:alpha val="48000"/>
              <a:satMod val="105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933450" rtl="0">
            <a:lnSpc>
              <a:spcPct val="90000"/>
            </a:lnSpc>
            <a:spcBef>
              <a:spcPct val="0"/>
            </a:spcBef>
            <a:spcAft>
              <a:spcPct val="35000"/>
            </a:spcAft>
          </a:pPr>
          <a:r>
            <a:rPr lang="en-US" sz="2100" kern="1200" dirty="0" smtClean="0">
              <a:latin typeface="Times New Roman" panose="02020603050405020304" pitchFamily="18" charset="0"/>
              <a:cs typeface="Times New Roman" panose="02020603050405020304" pitchFamily="18" charset="0"/>
            </a:rPr>
            <a:t>Writing an application as multiple processes rather than multiple threads</a:t>
          </a:r>
          <a:endParaRPr lang="en-US" sz="2100" kern="1200" dirty="0">
            <a:latin typeface="Times New Roman" panose="02020603050405020304" pitchFamily="18" charset="0"/>
            <a:cs typeface="Times New Roman" panose="02020603050405020304" pitchFamily="18" charset="0"/>
          </a:endParaRPr>
        </a:p>
        <a:p>
          <a:pPr marL="171450" lvl="1" indent="-171450" algn="l" defTabSz="800100" rtl="0">
            <a:lnSpc>
              <a:spcPct val="90000"/>
            </a:lnSpc>
            <a:spcBef>
              <a:spcPct val="0"/>
            </a:spcBef>
            <a:spcAft>
              <a:spcPct val="15000"/>
            </a:spcAft>
            <a:buChar char="••"/>
          </a:pPr>
          <a:r>
            <a:rPr lang="en-US" sz="1800" kern="1200" dirty="0" smtClean="0">
              <a:latin typeface="Times New Roman" panose="02020603050405020304" pitchFamily="18" charset="0"/>
              <a:cs typeface="Times New Roman" panose="02020603050405020304" pitchFamily="18" charset="0"/>
            </a:rPr>
            <a:t>However, this approach eliminates the main advantage of threads</a:t>
          </a:r>
          <a:endParaRPr lang="en-US" sz="1800" kern="1200" dirty="0">
            <a:latin typeface="Times New Roman" panose="02020603050405020304" pitchFamily="18" charset="0"/>
            <a:cs typeface="Times New Roman" panose="02020603050405020304" pitchFamily="18" charset="0"/>
          </a:endParaRPr>
        </a:p>
      </dsp:txBody>
      <dsp:txXfrm>
        <a:off x="1925697" y="2407673"/>
        <a:ext cx="3692708" cy="1890253"/>
      </dsp:txXfrm>
    </dsp:sp>
    <dsp:sp modelId="{468D6BA6-6676-084C-80C4-3CF75C066D1F}">
      <dsp:nvSpPr>
        <dsp:cNvPr id="0" name=""/>
        <dsp:cNvSpPr/>
      </dsp:nvSpPr>
      <dsp:spPr>
        <a:xfrm>
          <a:off x="5562599" y="1600195"/>
          <a:ext cx="1098680" cy="1270444"/>
        </a:xfrm>
        <a:prstGeom prst="downArrow">
          <a:avLst>
            <a:gd name="adj1" fmla="val 55000"/>
            <a:gd name="adj2" fmla="val 45000"/>
          </a:avLst>
        </a:prstGeom>
        <a:solidFill>
          <a:schemeClr val="accent6">
            <a:lumMod val="75000"/>
            <a:alpha val="9000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dirty="0"/>
        </a:p>
      </dsp:txBody>
      <dsp:txXfrm>
        <a:off x="5809802" y="1600195"/>
        <a:ext cx="604274" cy="99852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19.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8.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3/5/2018</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Now that we have the concepts of applications, system software, and resources,</a:t>
            </a:r>
          </a:p>
          <a:p>
            <a:r>
              <a:rPr lang="en-US" sz="1200" kern="1200" baseline="0" dirty="0" smtClean="0">
                <a:solidFill>
                  <a:schemeClr val="tx1"/>
                </a:solidFill>
                <a:latin typeface="+mn-lt"/>
                <a:ea typeface="+mn-ea"/>
                <a:cs typeface="+mn-cs"/>
              </a:rPr>
              <a:t>we are in a position to discuss how the OS can, in an orderly fashion, manage the</a:t>
            </a:r>
          </a:p>
          <a:p>
            <a:r>
              <a:rPr lang="en-US" sz="1200" kern="1200" baseline="0" dirty="0" smtClean="0">
                <a:solidFill>
                  <a:schemeClr val="tx1"/>
                </a:solidFill>
                <a:latin typeface="+mn-lt"/>
                <a:ea typeface="+mn-ea"/>
                <a:cs typeface="+mn-cs"/>
              </a:rPr>
              <a:t>execution of applications so that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Resources are made available to multiple applications.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physical processor is switched among multiple applications so all will</a:t>
            </a:r>
          </a:p>
          <a:p>
            <a:r>
              <a:rPr lang="en-US" sz="1200" kern="1200" baseline="0" dirty="0" smtClean="0">
                <a:solidFill>
                  <a:schemeClr val="tx1"/>
                </a:solidFill>
                <a:latin typeface="+mn-lt"/>
                <a:ea typeface="+mn-ea"/>
                <a:cs typeface="+mn-cs"/>
              </a:rPr>
              <a:t>appear to be progressing.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processor and I/O devices can be used efficiently.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approach taken by all modern operating systems is to rely on a model in</a:t>
            </a:r>
          </a:p>
          <a:p>
            <a:r>
              <a:rPr lang="en-US" sz="1200" kern="1200" baseline="0" dirty="0" smtClean="0">
                <a:solidFill>
                  <a:schemeClr val="tx1"/>
                </a:solidFill>
                <a:latin typeface="+mn-lt"/>
                <a:ea typeface="+mn-ea"/>
                <a:cs typeface="+mn-cs"/>
              </a:rPr>
              <a:t>which the execution of an application corresponds to the existence of one or more</a:t>
            </a:r>
          </a:p>
          <a:p>
            <a:r>
              <a:rPr lang="en-US" sz="1200" kern="1200" baseline="0" dirty="0" smtClean="0">
                <a:solidFill>
                  <a:schemeClr val="tx1"/>
                </a:solidFill>
                <a:latin typeface="+mn-lt"/>
                <a:ea typeface="+mn-ea"/>
                <a:cs typeface="+mn-cs"/>
              </a:rPr>
              <a:t>processes.</a:t>
            </a: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a:t>
            </a:fld>
            <a:endParaRPr lang="en-US" dirty="0"/>
          </a:p>
        </p:txBody>
      </p:sp>
    </p:spTree>
    <p:extLst>
      <p:ext uri="{BB962C8B-B14F-4D97-AF65-F5344CB8AC3E}">
        <p14:creationId xmlns:p14="http://schemas.microsoft.com/office/powerpoint/2010/main" val="2102097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discussion so far has presented the concept of a process as embodying two</a:t>
            </a:r>
          </a:p>
          <a:p>
            <a:r>
              <a:rPr lang="en-US" sz="1200" kern="1200" baseline="0" dirty="0" smtClean="0">
                <a:solidFill>
                  <a:schemeClr val="tx1"/>
                </a:solidFill>
                <a:latin typeface="+mn-lt"/>
                <a:ea typeface="+mn-ea"/>
                <a:cs typeface="+mn-cs"/>
              </a:rPr>
              <a:t>characteristics: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Resource ownership:  A process includes a virtual address space to hold the</a:t>
            </a:r>
          </a:p>
          <a:p>
            <a:r>
              <a:rPr lang="en-US" sz="1200" kern="1200" baseline="0" dirty="0" smtClean="0">
                <a:solidFill>
                  <a:schemeClr val="tx1"/>
                </a:solidFill>
                <a:latin typeface="+mn-lt"/>
                <a:ea typeface="+mn-ea"/>
                <a:cs typeface="+mn-cs"/>
              </a:rPr>
              <a:t>process image; recall from Chapter 3 that the process image is the collection of</a:t>
            </a:r>
          </a:p>
          <a:p>
            <a:r>
              <a:rPr lang="en-US" sz="1200" kern="1200" baseline="0" dirty="0" smtClean="0">
                <a:solidFill>
                  <a:schemeClr val="tx1"/>
                </a:solidFill>
                <a:latin typeface="+mn-lt"/>
                <a:ea typeface="+mn-ea"/>
                <a:cs typeface="+mn-cs"/>
              </a:rPr>
              <a:t>program, data, stack, and attributes defined in the process control block. From</a:t>
            </a:r>
          </a:p>
          <a:p>
            <a:r>
              <a:rPr lang="en-US" sz="1200" kern="1200" baseline="0" dirty="0" smtClean="0">
                <a:solidFill>
                  <a:schemeClr val="tx1"/>
                </a:solidFill>
                <a:latin typeface="+mn-lt"/>
                <a:ea typeface="+mn-ea"/>
                <a:cs typeface="+mn-cs"/>
              </a:rPr>
              <a:t>time to time, a process may be allocated control or ownership of resources,</a:t>
            </a:r>
          </a:p>
          <a:p>
            <a:r>
              <a:rPr lang="en-US" sz="1200" kern="1200" baseline="0" dirty="0" smtClean="0">
                <a:solidFill>
                  <a:schemeClr val="tx1"/>
                </a:solidFill>
                <a:latin typeface="+mn-lt"/>
                <a:ea typeface="+mn-ea"/>
                <a:cs typeface="+mn-cs"/>
              </a:rPr>
              <a:t>such as main memory, I/O channels, I/O devices, and files. The OS performs a</a:t>
            </a:r>
          </a:p>
          <a:p>
            <a:r>
              <a:rPr lang="en-US" sz="1200" kern="1200" baseline="0" dirty="0" smtClean="0">
                <a:solidFill>
                  <a:schemeClr val="tx1"/>
                </a:solidFill>
                <a:latin typeface="+mn-lt"/>
                <a:ea typeface="+mn-ea"/>
                <a:cs typeface="+mn-cs"/>
              </a:rPr>
              <a:t>protection function to prevent unwanted interference between processes with</a:t>
            </a:r>
          </a:p>
          <a:p>
            <a:r>
              <a:rPr lang="en-US" sz="1200" kern="1200" baseline="0" dirty="0" smtClean="0">
                <a:solidFill>
                  <a:schemeClr val="tx1"/>
                </a:solidFill>
                <a:latin typeface="+mn-lt"/>
                <a:ea typeface="+mn-ea"/>
                <a:cs typeface="+mn-cs"/>
              </a:rPr>
              <a:t>respect to resources.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Scheduling/execution:  The execution of a process follows an execution path</a:t>
            </a:r>
          </a:p>
          <a:p>
            <a:r>
              <a:rPr lang="en-US" sz="1200" kern="1200" baseline="0" dirty="0" smtClean="0">
                <a:solidFill>
                  <a:schemeClr val="tx1"/>
                </a:solidFill>
                <a:latin typeface="+mn-lt"/>
                <a:ea typeface="+mn-ea"/>
                <a:cs typeface="+mn-cs"/>
              </a:rPr>
              <a:t>(trace) through one or more programs (e.g., Figure 1.5). This execution may</a:t>
            </a:r>
          </a:p>
          <a:p>
            <a:r>
              <a:rPr lang="en-US" sz="1200" kern="1200" baseline="0" dirty="0" smtClean="0">
                <a:solidFill>
                  <a:schemeClr val="tx1"/>
                </a:solidFill>
                <a:latin typeface="+mn-lt"/>
                <a:ea typeface="+mn-ea"/>
                <a:cs typeface="+mn-cs"/>
              </a:rPr>
              <a:t>be interleaved with that of other processes. Thus, a process has an execution</a:t>
            </a:r>
          </a:p>
          <a:p>
            <a:r>
              <a:rPr lang="en-US" sz="1200" kern="1200" baseline="0" dirty="0" smtClean="0">
                <a:solidFill>
                  <a:schemeClr val="tx1"/>
                </a:solidFill>
                <a:latin typeface="+mn-lt"/>
                <a:ea typeface="+mn-ea"/>
                <a:cs typeface="+mn-cs"/>
              </a:rPr>
              <a:t>state (Running, Ready, etc.) and a dispatching priority and is the entity that is</a:t>
            </a:r>
          </a:p>
          <a:p>
            <a:r>
              <a:rPr lang="en-US" sz="1200" kern="1200" baseline="0" dirty="0" smtClean="0">
                <a:solidFill>
                  <a:schemeClr val="tx1"/>
                </a:solidFill>
                <a:latin typeface="+mn-lt"/>
                <a:ea typeface="+mn-ea"/>
                <a:cs typeface="+mn-cs"/>
              </a:rPr>
              <a:t>scheduled and dispatched by the OS.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a:t>
            </a:fld>
            <a:endParaRPr lang="en-US" dirty="0"/>
          </a:p>
        </p:txBody>
      </p:sp>
    </p:spTree>
    <p:extLst>
      <p:ext uri="{BB962C8B-B14F-4D97-AF65-F5344CB8AC3E}">
        <p14:creationId xmlns:p14="http://schemas.microsoft.com/office/powerpoint/2010/main" val="3373310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Some thought should convince the reader that these two characteristics are</a:t>
            </a:r>
          </a:p>
          <a:p>
            <a:r>
              <a:rPr lang="en-US" sz="1200" kern="1200" baseline="0" dirty="0" smtClean="0">
                <a:solidFill>
                  <a:schemeClr val="tx1"/>
                </a:solidFill>
                <a:latin typeface="+mn-lt"/>
                <a:ea typeface="+mn-ea"/>
                <a:cs typeface="+mn-cs"/>
              </a:rPr>
              <a:t>independent and could be treated independently by the OS. This is done in a number</a:t>
            </a:r>
          </a:p>
          <a:p>
            <a:r>
              <a:rPr lang="en-US" sz="1200" kern="1200" baseline="0" dirty="0" smtClean="0">
                <a:solidFill>
                  <a:schemeClr val="tx1"/>
                </a:solidFill>
                <a:latin typeface="+mn-lt"/>
                <a:ea typeface="+mn-ea"/>
                <a:cs typeface="+mn-cs"/>
              </a:rPr>
              <a:t>of operating systems, particularly recently developed systems. To distinguish the two characteristics, the unit of dispatching is usually referred to as a thread or </a:t>
            </a:r>
            <a:r>
              <a:rPr lang="en-US" sz="1200" b="1" kern="1200" baseline="0" dirty="0" smtClean="0">
                <a:solidFill>
                  <a:schemeClr val="tx1"/>
                </a:solidFill>
                <a:latin typeface="+mn-lt"/>
                <a:ea typeface="+mn-ea"/>
                <a:cs typeface="+mn-cs"/>
              </a:rPr>
              <a:t>lightweight process , </a:t>
            </a:r>
            <a:r>
              <a:rPr lang="en-US" sz="1200" b="0" kern="1200" baseline="0" dirty="0" smtClean="0">
                <a:solidFill>
                  <a:schemeClr val="tx1"/>
                </a:solidFill>
                <a:latin typeface="+mn-lt"/>
                <a:ea typeface="+mn-ea"/>
                <a:cs typeface="+mn-cs"/>
              </a:rPr>
              <a:t>while the unit of resource ownership is usually </a:t>
            </a:r>
            <a:r>
              <a:rPr lang="en-US" sz="1200" kern="1200" baseline="0" dirty="0" smtClean="0">
                <a:solidFill>
                  <a:schemeClr val="tx1"/>
                </a:solidFill>
                <a:latin typeface="+mn-lt"/>
                <a:ea typeface="+mn-ea"/>
                <a:cs typeface="+mn-cs"/>
              </a:rPr>
              <a:t>referred to as a </a:t>
            </a:r>
            <a:r>
              <a:rPr lang="en-US" sz="1200" b="1" kern="1200" baseline="0" dirty="0" smtClean="0">
                <a:solidFill>
                  <a:schemeClr val="tx1"/>
                </a:solidFill>
                <a:latin typeface="+mn-lt"/>
                <a:ea typeface="+mn-ea"/>
                <a:cs typeface="+mn-cs"/>
              </a:rPr>
              <a:t>process or task .</a:t>
            </a:r>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i="1" kern="1200" baseline="0" dirty="0" smtClean="0">
                <a:solidFill>
                  <a:schemeClr val="tx1"/>
                </a:solidFill>
                <a:latin typeface="+mn-lt"/>
                <a:ea typeface="+mn-ea"/>
                <a:cs typeface="+mn-cs"/>
              </a:rPr>
              <a:t>Multithreading </a:t>
            </a:r>
            <a:r>
              <a:rPr lang="en-US" sz="1200" i="0" kern="1200" baseline="0" dirty="0" smtClean="0">
                <a:solidFill>
                  <a:schemeClr val="tx1"/>
                </a:solidFill>
                <a:latin typeface="+mn-lt"/>
                <a:ea typeface="+mn-ea"/>
                <a:cs typeface="+mn-cs"/>
              </a:rPr>
              <a:t>refers to the ability of an OS to support multiple, concurrent paths </a:t>
            </a:r>
            <a:r>
              <a:rPr lang="en-US" sz="1200" kern="1200" baseline="0" dirty="0" smtClean="0">
                <a:solidFill>
                  <a:schemeClr val="tx1"/>
                </a:solidFill>
                <a:latin typeface="+mn-lt"/>
                <a:ea typeface="+mn-ea"/>
                <a:cs typeface="+mn-cs"/>
              </a:rPr>
              <a:t>of execution within a single process. </a:t>
            </a:r>
            <a:endParaRPr lang="en-NZ"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a:t>
            </a:fld>
            <a:endParaRPr lang="en-US" dirty="0"/>
          </a:p>
        </p:txBody>
      </p:sp>
    </p:spTree>
    <p:extLst>
      <p:ext uri="{BB962C8B-B14F-4D97-AF65-F5344CB8AC3E}">
        <p14:creationId xmlns:p14="http://schemas.microsoft.com/office/powerpoint/2010/main" val="3370799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de-DE" sz="1200" smtClean="0"/>
              <a:t>CE303-Operating Systems</a:t>
            </a:r>
          </a:p>
        </p:txBody>
      </p:sp>
      <p:sp>
        <p:nvSpPr>
          <p:cNvPr id="675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1BF94EF-E24B-4917-A42B-29B7A3F8A289}" type="slidenum">
              <a:rPr lang="en-US" altLang="de-DE" sz="1200"/>
              <a:pPr eaLnBrk="1" hangingPunct="1"/>
              <a:t>6</a:t>
            </a:fld>
            <a:endParaRPr lang="en-US" altLang="de-DE" sz="1200"/>
          </a:p>
        </p:txBody>
      </p:sp>
      <p:sp>
        <p:nvSpPr>
          <p:cNvPr id="67588" name="Rectangle 2"/>
          <p:cNvSpPr>
            <a:spLocks noGrp="1" noRot="1" noChangeAspect="1" noChangeArrowheads="1" noTextEdit="1"/>
          </p:cNvSpPr>
          <p:nvPr>
            <p:ph type="sldImg"/>
          </p:nvPr>
        </p:nvSpPr>
        <p:spPr>
          <a:ln/>
        </p:spPr>
      </p:sp>
      <p:sp>
        <p:nvSpPr>
          <p:cNvPr id="675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de-DE" smtClean="0"/>
          </a:p>
        </p:txBody>
      </p:sp>
    </p:spTree>
    <p:extLst>
      <p:ext uri="{BB962C8B-B14F-4D97-AF65-F5344CB8AC3E}">
        <p14:creationId xmlns:p14="http://schemas.microsoft.com/office/powerpoint/2010/main" val="870332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Recall from Chapter 2 that we suggested several definitions of the term </a:t>
            </a:r>
            <a:r>
              <a:rPr lang="en-US" sz="1200" i="1" kern="1200" baseline="0" dirty="0" smtClean="0">
                <a:solidFill>
                  <a:schemeClr val="tx1"/>
                </a:solidFill>
                <a:latin typeface="+mn-lt"/>
                <a:ea typeface="+mn-ea"/>
                <a:cs typeface="+mn-cs"/>
              </a:rPr>
              <a:t>process ,</a:t>
            </a:r>
          </a:p>
          <a:p>
            <a:r>
              <a:rPr lang="en-US" sz="1200" kern="1200" baseline="0" dirty="0" smtClean="0">
                <a:solidFill>
                  <a:schemeClr val="tx1"/>
                </a:solidFill>
                <a:latin typeface="+mn-lt"/>
                <a:ea typeface="+mn-ea"/>
                <a:cs typeface="+mn-cs"/>
              </a:rPr>
              <a:t>including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 program in execution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An instance of a program running on a computer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entity that can be assigned to and executed on a processor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 unit of activity characterized by the execution of a sequence of instructions,</a:t>
            </a:r>
          </a:p>
          <a:p>
            <a:r>
              <a:rPr lang="en-US" sz="1200" kern="1200" baseline="0" dirty="0" smtClean="0">
                <a:solidFill>
                  <a:schemeClr val="tx1"/>
                </a:solidFill>
                <a:latin typeface="+mn-lt"/>
                <a:ea typeface="+mn-ea"/>
                <a:cs typeface="+mn-cs"/>
              </a:rPr>
              <a:t>a current state, and an associated set of system resources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We can also think of a process as an entity that consists of a number of elements.</a:t>
            </a:r>
          </a:p>
          <a:p>
            <a:r>
              <a:rPr lang="en-US" sz="1200" kern="1200" baseline="0" dirty="0" smtClean="0">
                <a:solidFill>
                  <a:schemeClr val="tx1"/>
                </a:solidFill>
                <a:latin typeface="+mn-lt"/>
                <a:ea typeface="+mn-ea"/>
                <a:cs typeface="+mn-cs"/>
              </a:rPr>
              <a:t>Two essential elements of a process are </a:t>
            </a:r>
            <a:r>
              <a:rPr lang="en-US" sz="1200" b="1" kern="1200" baseline="0" dirty="0" smtClean="0">
                <a:solidFill>
                  <a:schemeClr val="tx1"/>
                </a:solidFill>
                <a:latin typeface="+mn-lt"/>
                <a:ea typeface="+mn-ea"/>
                <a:cs typeface="+mn-cs"/>
              </a:rPr>
              <a:t>program code (which may be shared with</a:t>
            </a:r>
          </a:p>
          <a:p>
            <a:r>
              <a:rPr lang="en-US" sz="1200" kern="1200" baseline="0" dirty="0" smtClean="0">
                <a:solidFill>
                  <a:schemeClr val="tx1"/>
                </a:solidFill>
                <a:latin typeface="+mn-lt"/>
                <a:ea typeface="+mn-ea"/>
                <a:cs typeface="+mn-cs"/>
              </a:rPr>
              <a:t>other processes that are executing the same program) and a </a:t>
            </a:r>
            <a:r>
              <a:rPr lang="en-US" sz="1200" b="1" kern="1200" baseline="0" dirty="0" smtClean="0">
                <a:solidFill>
                  <a:schemeClr val="tx1"/>
                </a:solidFill>
                <a:latin typeface="+mn-lt"/>
                <a:ea typeface="+mn-ea"/>
                <a:cs typeface="+mn-cs"/>
              </a:rPr>
              <a:t>set of data associated</a:t>
            </a:r>
          </a:p>
          <a:p>
            <a:r>
              <a:rPr lang="en-US" sz="1200" kern="1200" baseline="0" dirty="0" smtClean="0">
                <a:solidFill>
                  <a:schemeClr val="tx1"/>
                </a:solidFill>
                <a:latin typeface="+mn-lt"/>
                <a:ea typeface="+mn-ea"/>
                <a:cs typeface="+mn-cs"/>
              </a:rPr>
              <a:t>with that code. Let us suppose that the processor begins to execute this program</a:t>
            </a:r>
          </a:p>
          <a:p>
            <a:r>
              <a:rPr lang="en-US" sz="1200" kern="1200" baseline="0" dirty="0" smtClean="0">
                <a:solidFill>
                  <a:schemeClr val="tx1"/>
                </a:solidFill>
                <a:latin typeface="+mn-lt"/>
                <a:ea typeface="+mn-ea"/>
                <a:cs typeface="+mn-cs"/>
              </a:rPr>
              <a:t>code, and we refer to this executing entity as a process.</a:t>
            </a: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7</a:t>
            </a:fld>
            <a:endParaRPr lang="en-US" dirty="0"/>
          </a:p>
        </p:txBody>
      </p:sp>
    </p:spTree>
    <p:extLst>
      <p:ext uri="{BB962C8B-B14F-4D97-AF65-F5344CB8AC3E}">
        <p14:creationId xmlns:p14="http://schemas.microsoft.com/office/powerpoint/2010/main" val="3404029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0" kern="1200" baseline="0" dirty="0" smtClean="0">
                <a:solidFill>
                  <a:schemeClr val="tx1"/>
                </a:solidFill>
                <a:latin typeface="+mn-lt"/>
                <a:ea typeface="+mn-ea"/>
                <a:cs typeface="+mn-cs"/>
              </a:rPr>
              <a:t>At any given point in time,</a:t>
            </a:r>
          </a:p>
          <a:p>
            <a:r>
              <a:rPr lang="en-US" sz="1200" b="0" i="1" kern="1200" baseline="0" dirty="0" smtClean="0">
                <a:solidFill>
                  <a:schemeClr val="tx1"/>
                </a:solidFill>
                <a:latin typeface="+mn-lt"/>
                <a:ea typeface="+mn-ea"/>
                <a:cs typeface="+mn-cs"/>
              </a:rPr>
              <a:t>while the program is executing , this process can be uniquely characterized by a</a:t>
            </a:r>
          </a:p>
          <a:p>
            <a:r>
              <a:rPr lang="en-US" sz="1200" b="0" kern="1200" baseline="0" dirty="0" smtClean="0">
                <a:solidFill>
                  <a:schemeClr val="tx1"/>
                </a:solidFill>
                <a:latin typeface="+mn-lt"/>
                <a:ea typeface="+mn-ea"/>
                <a:cs typeface="+mn-cs"/>
              </a:rPr>
              <a:t>number of elements, including the following:</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Identifier: A unique identifier associated with this process, to distinguish it</a:t>
            </a:r>
          </a:p>
          <a:p>
            <a:r>
              <a:rPr lang="en-US" sz="1200" b="0" kern="1200" baseline="0" dirty="0" smtClean="0">
                <a:solidFill>
                  <a:schemeClr val="tx1"/>
                </a:solidFill>
                <a:latin typeface="+mn-lt"/>
                <a:ea typeface="+mn-ea"/>
                <a:cs typeface="+mn-cs"/>
              </a:rPr>
              <a:t>from all other processes.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State: If the process is currently executing, it is in the running state.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Priority: Priority level relative to other processes.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Program counter: The address of the next instruction in the program to be</a:t>
            </a:r>
          </a:p>
          <a:p>
            <a:r>
              <a:rPr lang="en-US" sz="1200" b="0" kern="1200" baseline="0" dirty="0" smtClean="0">
                <a:solidFill>
                  <a:schemeClr val="tx1"/>
                </a:solidFill>
                <a:latin typeface="+mn-lt"/>
                <a:ea typeface="+mn-ea"/>
                <a:cs typeface="+mn-cs"/>
              </a:rPr>
              <a:t>executed.</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Memory pointers: Includes pointers to the program code and data associated</a:t>
            </a:r>
          </a:p>
          <a:p>
            <a:r>
              <a:rPr lang="en-US" sz="1200" b="0" kern="1200" baseline="0" dirty="0" smtClean="0">
                <a:solidFill>
                  <a:schemeClr val="tx1"/>
                </a:solidFill>
                <a:latin typeface="+mn-lt"/>
                <a:ea typeface="+mn-ea"/>
                <a:cs typeface="+mn-cs"/>
              </a:rPr>
              <a:t>with this process, plus any memory blocks shared with other processes.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Context data: These are data that are present in registers in the processor</a:t>
            </a:r>
          </a:p>
          <a:p>
            <a:r>
              <a:rPr lang="en-US" sz="1200" b="0" kern="1200" baseline="0" dirty="0" smtClean="0">
                <a:solidFill>
                  <a:schemeClr val="tx1"/>
                </a:solidFill>
                <a:latin typeface="+mn-lt"/>
                <a:ea typeface="+mn-ea"/>
                <a:cs typeface="+mn-cs"/>
              </a:rPr>
              <a:t>while the process is executing.</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I/O status information: Includes outstanding I/O requests, I/O devices (e.g.,</a:t>
            </a:r>
          </a:p>
          <a:p>
            <a:r>
              <a:rPr lang="en-US" sz="1200" b="0" kern="1200" baseline="0" dirty="0" smtClean="0">
                <a:solidFill>
                  <a:schemeClr val="tx1"/>
                </a:solidFill>
                <a:latin typeface="+mn-lt"/>
                <a:ea typeface="+mn-ea"/>
                <a:cs typeface="+mn-cs"/>
              </a:rPr>
              <a:t>disk drives) assigned to this process, a list of files in use by the process, and</a:t>
            </a:r>
          </a:p>
          <a:p>
            <a:r>
              <a:rPr lang="en-US" sz="1200" b="0" kern="1200" baseline="0" dirty="0" smtClean="0">
                <a:solidFill>
                  <a:schemeClr val="tx1"/>
                </a:solidFill>
                <a:latin typeface="+mn-lt"/>
                <a:ea typeface="+mn-ea"/>
                <a:cs typeface="+mn-cs"/>
              </a:rPr>
              <a:t>so on.</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Accounting information: May include the amount of processor time and clock</a:t>
            </a:r>
          </a:p>
          <a:p>
            <a:r>
              <a:rPr lang="en-US" sz="1200" b="0" kern="1200" baseline="0" dirty="0" smtClean="0">
                <a:solidFill>
                  <a:schemeClr val="tx1"/>
                </a:solidFill>
                <a:latin typeface="+mn-lt"/>
                <a:ea typeface="+mn-ea"/>
                <a:cs typeface="+mn-cs"/>
              </a:rPr>
              <a:t>time used, time limits, account numbers, and so on.</a:t>
            </a:r>
            <a:endParaRPr lang="en-US" b="0"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8</a:t>
            </a:fld>
            <a:endParaRPr lang="en-US" dirty="0"/>
          </a:p>
        </p:txBody>
      </p:sp>
    </p:spTree>
    <p:extLst>
      <p:ext uri="{BB962C8B-B14F-4D97-AF65-F5344CB8AC3E}">
        <p14:creationId xmlns:p14="http://schemas.microsoft.com/office/powerpoint/2010/main" val="933471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As another example,</a:t>
            </a:r>
          </a:p>
          <a:p>
            <a:r>
              <a:rPr lang="en-US" sz="1200" kern="1200" baseline="0" dirty="0" smtClean="0">
                <a:solidFill>
                  <a:schemeClr val="tx1"/>
                </a:solidFill>
                <a:latin typeface="+mn-lt"/>
                <a:ea typeface="+mn-ea"/>
                <a:cs typeface="+mn-cs"/>
              </a:rPr>
              <a:t>a server process (e.g., print server, file server) may generate a new process for each</a:t>
            </a:r>
          </a:p>
          <a:p>
            <a:r>
              <a:rPr lang="en-US" sz="1200" kern="1200" baseline="0" dirty="0" smtClean="0">
                <a:solidFill>
                  <a:schemeClr val="tx1"/>
                </a:solidFill>
                <a:latin typeface="+mn-lt"/>
                <a:ea typeface="+mn-ea"/>
                <a:cs typeface="+mn-cs"/>
              </a:rPr>
              <a:t>request that it handles. When the OS creates a process at the explicit request of</a:t>
            </a:r>
          </a:p>
          <a:p>
            <a:r>
              <a:rPr lang="en-US" sz="1200" kern="1200" baseline="0" dirty="0" smtClean="0">
                <a:solidFill>
                  <a:schemeClr val="tx1"/>
                </a:solidFill>
                <a:latin typeface="+mn-lt"/>
                <a:ea typeface="+mn-ea"/>
                <a:cs typeface="+mn-cs"/>
              </a:rPr>
              <a:t>another process, the action is referred to as </a:t>
            </a:r>
            <a:r>
              <a:rPr lang="en-US" sz="1200" b="1" kern="1200" baseline="0" dirty="0" smtClean="0">
                <a:solidFill>
                  <a:schemeClr val="tx1"/>
                </a:solidFill>
                <a:latin typeface="+mn-lt"/>
                <a:ea typeface="+mn-ea"/>
                <a:cs typeface="+mn-cs"/>
              </a:rPr>
              <a:t>process spawning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When one process spawns another, the former is referred to as the </a:t>
            </a:r>
            <a:r>
              <a:rPr lang="en-US" sz="1200" b="1" kern="1200" baseline="0" dirty="0" smtClean="0">
                <a:solidFill>
                  <a:schemeClr val="tx1"/>
                </a:solidFill>
                <a:latin typeface="+mn-lt"/>
                <a:ea typeface="+mn-ea"/>
                <a:cs typeface="+mn-cs"/>
              </a:rPr>
              <a:t>parent</a:t>
            </a:r>
          </a:p>
          <a:p>
            <a:r>
              <a:rPr lang="en-US" sz="1200" b="1" kern="1200" baseline="0" dirty="0" smtClean="0">
                <a:solidFill>
                  <a:schemeClr val="tx1"/>
                </a:solidFill>
                <a:latin typeface="+mn-lt"/>
                <a:ea typeface="+mn-ea"/>
                <a:cs typeface="+mn-cs"/>
              </a:rPr>
              <a:t>process , </a:t>
            </a:r>
            <a:r>
              <a:rPr lang="en-US" sz="1200" b="0" kern="1200" baseline="0" dirty="0" smtClean="0">
                <a:solidFill>
                  <a:schemeClr val="tx1"/>
                </a:solidFill>
                <a:latin typeface="+mn-lt"/>
                <a:ea typeface="+mn-ea"/>
                <a:cs typeface="+mn-cs"/>
              </a:rPr>
              <a:t>and the spawned process is referred to as the </a:t>
            </a:r>
            <a:r>
              <a:rPr lang="en-US" sz="1200" b="1" kern="1200" baseline="0" dirty="0" smtClean="0">
                <a:solidFill>
                  <a:schemeClr val="tx1"/>
                </a:solidFill>
                <a:latin typeface="+mn-lt"/>
                <a:ea typeface="+mn-ea"/>
                <a:cs typeface="+mn-cs"/>
              </a:rPr>
              <a:t>child process . </a:t>
            </a:r>
            <a:r>
              <a:rPr lang="en-US" sz="1200" b="0" kern="1200" baseline="0" dirty="0" smtClean="0">
                <a:solidFill>
                  <a:schemeClr val="tx1"/>
                </a:solidFill>
                <a:latin typeface="+mn-lt"/>
                <a:ea typeface="+mn-ea"/>
                <a:cs typeface="+mn-cs"/>
              </a:rPr>
              <a:t>Typically, the</a:t>
            </a:r>
          </a:p>
          <a:p>
            <a:r>
              <a:rPr lang="en-US" sz="1200" kern="1200" baseline="0" dirty="0" smtClean="0">
                <a:solidFill>
                  <a:schemeClr val="tx1"/>
                </a:solidFill>
                <a:latin typeface="+mn-lt"/>
                <a:ea typeface="+mn-ea"/>
                <a:cs typeface="+mn-cs"/>
              </a:rPr>
              <a:t>“related” processes need to communicate and cooperate with each other. Achieving</a:t>
            </a:r>
          </a:p>
          <a:p>
            <a:r>
              <a:rPr lang="en-US" sz="1200" kern="1200" baseline="0" dirty="0" smtClean="0">
                <a:solidFill>
                  <a:schemeClr val="tx1"/>
                </a:solidFill>
                <a:latin typeface="+mn-lt"/>
                <a:ea typeface="+mn-ea"/>
                <a:cs typeface="+mn-cs"/>
              </a:rPr>
              <a:t>this cooperation is a difficult task for the programmer; this topic is discussed in</a:t>
            </a:r>
          </a:p>
          <a:p>
            <a:r>
              <a:rPr lang="en-US" sz="1200" kern="1200" baseline="0" dirty="0" smtClean="0">
                <a:solidFill>
                  <a:schemeClr val="tx1"/>
                </a:solidFill>
                <a:latin typeface="+mn-lt"/>
                <a:ea typeface="+mn-ea"/>
                <a:cs typeface="+mn-cs"/>
              </a:rPr>
              <a:t>Chapter 5 .</a:t>
            </a:r>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15</a:t>
            </a:fld>
            <a:endParaRPr lang="en-US" dirty="0"/>
          </a:p>
        </p:txBody>
      </p:sp>
    </p:spTree>
    <p:extLst>
      <p:ext uri="{BB962C8B-B14F-4D97-AF65-F5344CB8AC3E}">
        <p14:creationId xmlns:p14="http://schemas.microsoft.com/office/powerpoint/2010/main" val="24434142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b="0" kern="1200" baseline="0" dirty="0" smtClean="0">
                <a:solidFill>
                  <a:schemeClr val="tx1"/>
                </a:solidFill>
                <a:latin typeface="+mn-lt"/>
                <a:ea typeface="+mn-ea"/>
                <a:cs typeface="+mn-cs"/>
              </a:rPr>
              <a:t>Once the OS decides, for whatever reason ( Table 3.1 ), to create a new process,</a:t>
            </a:r>
          </a:p>
          <a:p>
            <a:r>
              <a:rPr lang="en-US" sz="1200" b="0" kern="1200" baseline="0" dirty="0" smtClean="0">
                <a:solidFill>
                  <a:schemeClr val="tx1"/>
                </a:solidFill>
                <a:latin typeface="+mn-lt"/>
                <a:ea typeface="+mn-ea"/>
                <a:cs typeface="+mn-cs"/>
              </a:rPr>
              <a:t>it can proceed as follows: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Assign a unique process identifier to the new process. At this time, a new entry</a:t>
            </a:r>
          </a:p>
          <a:p>
            <a:r>
              <a:rPr lang="en-US" sz="1200" b="0" kern="1200" baseline="0" dirty="0" smtClean="0">
                <a:solidFill>
                  <a:schemeClr val="tx1"/>
                </a:solidFill>
                <a:latin typeface="+mn-lt"/>
                <a:ea typeface="+mn-ea"/>
                <a:cs typeface="+mn-cs"/>
              </a:rPr>
              <a:t>is added to the primary process table, which contains one entry per process.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Allocate space for the process. This includes all elements of the process image.</a:t>
            </a:r>
          </a:p>
          <a:p>
            <a:r>
              <a:rPr lang="en-US" sz="1200" b="0" kern="1200" baseline="0" dirty="0" smtClean="0">
                <a:solidFill>
                  <a:schemeClr val="tx1"/>
                </a:solidFill>
                <a:latin typeface="+mn-lt"/>
                <a:ea typeface="+mn-ea"/>
                <a:cs typeface="+mn-cs"/>
              </a:rPr>
              <a:t>Thus, the OS must know how much space is needed for the private user address</a:t>
            </a:r>
          </a:p>
          <a:p>
            <a:r>
              <a:rPr lang="en-US" sz="1200" b="0" kern="1200" baseline="0" dirty="0" smtClean="0">
                <a:solidFill>
                  <a:schemeClr val="tx1"/>
                </a:solidFill>
                <a:latin typeface="+mn-lt"/>
                <a:ea typeface="+mn-ea"/>
                <a:cs typeface="+mn-cs"/>
              </a:rPr>
              <a:t>space (programs and data) and the user stack. These values can be assigned by</a:t>
            </a:r>
          </a:p>
          <a:p>
            <a:r>
              <a:rPr lang="en-US" sz="1200" b="0" kern="1200" baseline="0" dirty="0" smtClean="0">
                <a:solidFill>
                  <a:schemeClr val="tx1"/>
                </a:solidFill>
                <a:latin typeface="+mn-lt"/>
                <a:ea typeface="+mn-ea"/>
                <a:cs typeface="+mn-cs"/>
              </a:rPr>
              <a:t>default based on the type of process, or they can be set based on user request</a:t>
            </a:r>
          </a:p>
          <a:p>
            <a:r>
              <a:rPr lang="en-US" sz="1200" b="0" kern="1200" baseline="0" dirty="0" smtClean="0">
                <a:solidFill>
                  <a:schemeClr val="tx1"/>
                </a:solidFill>
                <a:latin typeface="+mn-lt"/>
                <a:ea typeface="+mn-ea"/>
                <a:cs typeface="+mn-cs"/>
              </a:rPr>
              <a:t>at job creation time. If a process is spawned by another process, the parent</a:t>
            </a:r>
          </a:p>
          <a:p>
            <a:r>
              <a:rPr lang="en-US" sz="1200" b="0" kern="1200" baseline="0" dirty="0" smtClean="0">
                <a:solidFill>
                  <a:schemeClr val="tx1"/>
                </a:solidFill>
                <a:latin typeface="+mn-lt"/>
                <a:ea typeface="+mn-ea"/>
                <a:cs typeface="+mn-cs"/>
              </a:rPr>
              <a:t>process can pass the needed values to the OS as part of the process-creation</a:t>
            </a:r>
          </a:p>
          <a:p>
            <a:r>
              <a:rPr lang="en-US" sz="1200" b="0" kern="1200" baseline="0" dirty="0" smtClean="0">
                <a:solidFill>
                  <a:schemeClr val="tx1"/>
                </a:solidFill>
                <a:latin typeface="+mn-lt"/>
                <a:ea typeface="+mn-ea"/>
                <a:cs typeface="+mn-cs"/>
              </a:rPr>
              <a:t>request. If any existing address space is to be shared by this new process, the</a:t>
            </a:r>
          </a:p>
          <a:p>
            <a:r>
              <a:rPr lang="en-US" sz="1200" b="0" kern="1200" baseline="0" dirty="0" smtClean="0">
                <a:solidFill>
                  <a:schemeClr val="tx1"/>
                </a:solidFill>
                <a:latin typeface="+mn-lt"/>
                <a:ea typeface="+mn-ea"/>
                <a:cs typeface="+mn-cs"/>
              </a:rPr>
              <a:t>appropriate linkages must be set up. Finally, space for a process control block</a:t>
            </a:r>
          </a:p>
          <a:p>
            <a:r>
              <a:rPr lang="en-US" sz="1200" b="0" kern="1200" baseline="0" dirty="0" smtClean="0">
                <a:solidFill>
                  <a:schemeClr val="tx1"/>
                </a:solidFill>
                <a:latin typeface="+mn-lt"/>
                <a:ea typeface="+mn-ea"/>
                <a:cs typeface="+mn-cs"/>
              </a:rPr>
              <a:t>must be allocated.</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3. Initialize the process control block. The process identification portion contains</a:t>
            </a:r>
          </a:p>
          <a:p>
            <a:r>
              <a:rPr lang="en-US" sz="1200" b="0" kern="1200" baseline="0" dirty="0" smtClean="0">
                <a:solidFill>
                  <a:schemeClr val="tx1"/>
                </a:solidFill>
                <a:latin typeface="+mn-lt"/>
                <a:ea typeface="+mn-ea"/>
                <a:cs typeface="+mn-cs"/>
              </a:rPr>
              <a:t>the ID of this process plus other appropriate IDs, such as that of the parent</a:t>
            </a:r>
          </a:p>
          <a:p>
            <a:r>
              <a:rPr lang="en-US" sz="1200" b="0" kern="1200" baseline="0" dirty="0" smtClean="0">
                <a:solidFill>
                  <a:schemeClr val="tx1"/>
                </a:solidFill>
                <a:latin typeface="+mn-lt"/>
                <a:ea typeface="+mn-ea"/>
                <a:cs typeface="+mn-cs"/>
              </a:rPr>
              <a:t>process. The processor state information portion will typically be initialized</a:t>
            </a:r>
          </a:p>
          <a:p>
            <a:r>
              <a:rPr lang="en-US" sz="1200" b="0" kern="1200" baseline="0" dirty="0" smtClean="0">
                <a:solidFill>
                  <a:schemeClr val="tx1"/>
                </a:solidFill>
                <a:latin typeface="+mn-lt"/>
                <a:ea typeface="+mn-ea"/>
                <a:cs typeface="+mn-cs"/>
              </a:rPr>
              <a:t>with most entries zero, except for the program counter (set to the program</a:t>
            </a:r>
          </a:p>
          <a:p>
            <a:r>
              <a:rPr lang="en-US" sz="1200" b="0" kern="1200" baseline="0" dirty="0" smtClean="0">
                <a:solidFill>
                  <a:schemeClr val="tx1"/>
                </a:solidFill>
                <a:latin typeface="+mn-lt"/>
                <a:ea typeface="+mn-ea"/>
                <a:cs typeface="+mn-cs"/>
              </a:rPr>
              <a:t>entry point) and system stack pointers (set to define the process stack boundaries).</a:t>
            </a:r>
          </a:p>
          <a:p>
            <a:r>
              <a:rPr lang="en-US" sz="1200" b="0" kern="1200" baseline="0" dirty="0" smtClean="0">
                <a:solidFill>
                  <a:schemeClr val="tx1"/>
                </a:solidFill>
                <a:latin typeface="+mn-lt"/>
                <a:ea typeface="+mn-ea"/>
                <a:cs typeface="+mn-cs"/>
              </a:rPr>
              <a:t>The process control information portion is initialized based on standard</a:t>
            </a:r>
          </a:p>
          <a:p>
            <a:r>
              <a:rPr lang="en-US" sz="1200" b="0" kern="1200" baseline="0" dirty="0" smtClean="0">
                <a:solidFill>
                  <a:schemeClr val="tx1"/>
                </a:solidFill>
                <a:latin typeface="+mn-lt"/>
                <a:ea typeface="+mn-ea"/>
                <a:cs typeface="+mn-cs"/>
              </a:rPr>
              <a:t>default values plus attributes that have been requested for this process. For</a:t>
            </a:r>
          </a:p>
          <a:p>
            <a:r>
              <a:rPr lang="en-US" sz="1200" b="0" kern="1200" baseline="0" dirty="0" smtClean="0">
                <a:solidFill>
                  <a:schemeClr val="tx1"/>
                </a:solidFill>
                <a:latin typeface="+mn-lt"/>
                <a:ea typeface="+mn-ea"/>
                <a:cs typeface="+mn-cs"/>
              </a:rPr>
              <a:t>example, the process state would typically be initialized to Ready or Ready/</a:t>
            </a:r>
          </a:p>
          <a:p>
            <a:r>
              <a:rPr lang="en-US" sz="1200" b="0" kern="1200" baseline="0" dirty="0" smtClean="0">
                <a:solidFill>
                  <a:schemeClr val="tx1"/>
                </a:solidFill>
                <a:latin typeface="+mn-lt"/>
                <a:ea typeface="+mn-ea"/>
                <a:cs typeface="+mn-cs"/>
              </a:rPr>
              <a:t>Suspend. The priority may be set by default to the lowest priority unless an</a:t>
            </a:r>
          </a:p>
          <a:p>
            <a:r>
              <a:rPr lang="en-US" sz="1200" b="0" kern="1200" baseline="0" dirty="0" smtClean="0">
                <a:solidFill>
                  <a:schemeClr val="tx1"/>
                </a:solidFill>
                <a:latin typeface="+mn-lt"/>
                <a:ea typeface="+mn-ea"/>
                <a:cs typeface="+mn-cs"/>
              </a:rPr>
              <a:t>explicit request is made for a higher priority. Initially, the process may own</a:t>
            </a:r>
          </a:p>
          <a:p>
            <a:r>
              <a:rPr lang="en-US" sz="1200" b="0" kern="1200" baseline="0" dirty="0" smtClean="0">
                <a:solidFill>
                  <a:schemeClr val="tx1"/>
                </a:solidFill>
                <a:latin typeface="+mn-lt"/>
                <a:ea typeface="+mn-ea"/>
                <a:cs typeface="+mn-cs"/>
              </a:rPr>
              <a:t>no resources (I/O devices, files) unless there is an explicit request for these or</a:t>
            </a:r>
          </a:p>
          <a:p>
            <a:r>
              <a:rPr lang="en-US" sz="1200" b="0" kern="1200" baseline="0" dirty="0" smtClean="0">
                <a:solidFill>
                  <a:schemeClr val="tx1"/>
                </a:solidFill>
                <a:latin typeface="+mn-lt"/>
                <a:ea typeface="+mn-ea"/>
                <a:cs typeface="+mn-cs"/>
              </a:rPr>
              <a:t>unless they are inherited from the parent.</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4. Set the appropriate linkages. For example, if the OS maintains each scheduling</a:t>
            </a:r>
          </a:p>
          <a:p>
            <a:r>
              <a:rPr lang="en-US" sz="1200" b="0" kern="1200" baseline="0" dirty="0" smtClean="0">
                <a:solidFill>
                  <a:schemeClr val="tx1"/>
                </a:solidFill>
                <a:latin typeface="+mn-lt"/>
                <a:ea typeface="+mn-ea"/>
                <a:cs typeface="+mn-cs"/>
              </a:rPr>
              <a:t>queue as a linked list, then the new process must be put in the Ready or</a:t>
            </a:r>
          </a:p>
          <a:p>
            <a:r>
              <a:rPr lang="en-US" sz="1200" b="0" kern="1200" baseline="0" dirty="0" smtClean="0">
                <a:solidFill>
                  <a:schemeClr val="tx1"/>
                </a:solidFill>
                <a:latin typeface="+mn-lt"/>
                <a:ea typeface="+mn-ea"/>
                <a:cs typeface="+mn-cs"/>
              </a:rPr>
              <a:t>Ready/Suspend list.</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5. Create or expand other data structures. For example, the OS may maintain</a:t>
            </a:r>
          </a:p>
          <a:p>
            <a:r>
              <a:rPr lang="en-US" sz="1200" b="0" kern="1200" baseline="0" dirty="0" smtClean="0">
                <a:solidFill>
                  <a:schemeClr val="tx1"/>
                </a:solidFill>
                <a:latin typeface="+mn-lt"/>
                <a:ea typeface="+mn-ea"/>
                <a:cs typeface="+mn-cs"/>
              </a:rPr>
              <a:t>an accounting file on each process to be used subsequently for billing and/or</a:t>
            </a:r>
          </a:p>
          <a:p>
            <a:r>
              <a:rPr lang="en-US" sz="1200" b="0" kern="1200" baseline="0" dirty="0" smtClean="0">
                <a:solidFill>
                  <a:schemeClr val="tx1"/>
                </a:solidFill>
                <a:latin typeface="+mn-lt"/>
                <a:ea typeface="+mn-ea"/>
                <a:cs typeface="+mn-cs"/>
              </a:rPr>
              <a:t>performance assessment purposes.</a:t>
            </a:r>
            <a:endParaRPr lang="en-US" b="0"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17</a:t>
            </a:fld>
            <a:endParaRPr lang="en-US" dirty="0"/>
          </a:p>
        </p:txBody>
      </p:sp>
    </p:spTree>
    <p:extLst>
      <p:ext uri="{BB962C8B-B14F-4D97-AF65-F5344CB8AC3E}">
        <p14:creationId xmlns:p14="http://schemas.microsoft.com/office/powerpoint/2010/main" val="1057371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Any computer system must provide a means for a process to indicate its</a:t>
            </a:r>
          </a:p>
          <a:p>
            <a:r>
              <a:rPr lang="en-US" sz="1200" kern="1200" baseline="0" dirty="0" smtClean="0">
                <a:solidFill>
                  <a:schemeClr val="tx1"/>
                </a:solidFill>
                <a:latin typeface="+mn-lt"/>
                <a:ea typeface="+mn-ea"/>
                <a:cs typeface="+mn-cs"/>
              </a:rPr>
              <a:t>completion. A batch job should include a Halt instruction or an explicit OS service</a:t>
            </a:r>
          </a:p>
          <a:p>
            <a:r>
              <a:rPr lang="en-US" sz="1200" kern="1200" baseline="0" dirty="0" smtClean="0">
                <a:solidFill>
                  <a:schemeClr val="tx1"/>
                </a:solidFill>
                <a:latin typeface="+mn-lt"/>
                <a:ea typeface="+mn-ea"/>
                <a:cs typeface="+mn-cs"/>
              </a:rPr>
              <a:t>call for termination. In the former case, the Halt instruction will generate an interrupt</a:t>
            </a:r>
          </a:p>
          <a:p>
            <a:r>
              <a:rPr lang="en-US" sz="1200" kern="1200" baseline="0" dirty="0" smtClean="0">
                <a:solidFill>
                  <a:schemeClr val="tx1"/>
                </a:solidFill>
                <a:latin typeface="+mn-lt"/>
                <a:ea typeface="+mn-ea"/>
                <a:cs typeface="+mn-cs"/>
              </a:rPr>
              <a:t>to alert the OS that a process has completed. For an interactive application, the action</a:t>
            </a:r>
          </a:p>
          <a:p>
            <a:r>
              <a:rPr lang="en-US" sz="1200" kern="1200" baseline="0" dirty="0" smtClean="0">
                <a:solidFill>
                  <a:schemeClr val="tx1"/>
                </a:solidFill>
                <a:latin typeface="+mn-lt"/>
                <a:ea typeface="+mn-ea"/>
                <a:cs typeface="+mn-cs"/>
              </a:rPr>
              <a:t>of the user will indicate when the process is completed. For example, in a time-sharing</a:t>
            </a:r>
          </a:p>
          <a:p>
            <a:r>
              <a:rPr lang="en-US" sz="1200" kern="1200" baseline="0" dirty="0" smtClean="0">
                <a:solidFill>
                  <a:schemeClr val="tx1"/>
                </a:solidFill>
                <a:latin typeface="+mn-lt"/>
                <a:ea typeface="+mn-ea"/>
                <a:cs typeface="+mn-cs"/>
              </a:rPr>
              <a:t>system, the process for a particular user is to be terminated when the user logs off or</a:t>
            </a:r>
          </a:p>
          <a:p>
            <a:r>
              <a:rPr lang="en-US" sz="1200" kern="1200" baseline="0" dirty="0" smtClean="0">
                <a:solidFill>
                  <a:schemeClr val="tx1"/>
                </a:solidFill>
                <a:latin typeface="+mn-lt"/>
                <a:ea typeface="+mn-ea"/>
                <a:cs typeface="+mn-cs"/>
              </a:rPr>
              <a:t>turns off his or her terminal. On a personal computer or workstation, a user may quit</a:t>
            </a:r>
          </a:p>
          <a:p>
            <a:r>
              <a:rPr lang="en-US" sz="1200" kern="1200" baseline="0" dirty="0" smtClean="0">
                <a:solidFill>
                  <a:schemeClr val="tx1"/>
                </a:solidFill>
                <a:latin typeface="+mn-lt"/>
                <a:ea typeface="+mn-ea"/>
                <a:cs typeface="+mn-cs"/>
              </a:rPr>
              <a:t>an application (e.g., word processing or spreadsheet). All of these actions ultimately</a:t>
            </a:r>
          </a:p>
          <a:p>
            <a:r>
              <a:rPr lang="en-US" sz="1200" kern="1200" baseline="0" dirty="0" smtClean="0">
                <a:solidFill>
                  <a:schemeClr val="tx1"/>
                </a:solidFill>
                <a:latin typeface="+mn-lt"/>
                <a:ea typeface="+mn-ea"/>
                <a:cs typeface="+mn-cs"/>
              </a:rPr>
              <a:t>result in a service request to the OS to terminate the requesting process.</a:t>
            </a: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18</a:t>
            </a:fld>
            <a:endParaRPr lang="en-US" dirty="0"/>
          </a:p>
        </p:txBody>
      </p:sp>
    </p:spTree>
    <p:extLst>
      <p:ext uri="{BB962C8B-B14F-4D97-AF65-F5344CB8AC3E}">
        <p14:creationId xmlns:p14="http://schemas.microsoft.com/office/powerpoint/2010/main" val="2044948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As just discussed, for a program to be executed, a process, or task, is created for</a:t>
            </a:r>
          </a:p>
          <a:p>
            <a:r>
              <a:rPr lang="en-US" sz="1200" kern="1200" baseline="0" dirty="0" smtClean="0">
                <a:solidFill>
                  <a:schemeClr val="tx1"/>
                </a:solidFill>
                <a:latin typeface="+mn-lt"/>
                <a:ea typeface="+mn-ea"/>
                <a:cs typeface="+mn-cs"/>
              </a:rPr>
              <a:t>that program. From the processor’s point of view, it executes instructions from its</a:t>
            </a:r>
          </a:p>
          <a:p>
            <a:r>
              <a:rPr lang="en-US" sz="1200" kern="1200" baseline="0" dirty="0" smtClean="0">
                <a:solidFill>
                  <a:schemeClr val="tx1"/>
                </a:solidFill>
                <a:latin typeface="+mn-lt"/>
                <a:ea typeface="+mn-ea"/>
                <a:cs typeface="+mn-cs"/>
              </a:rPr>
              <a:t>repertoire in some sequence dictated by the changing values in the program counter</a:t>
            </a:r>
          </a:p>
          <a:p>
            <a:r>
              <a:rPr lang="en-US" sz="1200" kern="1200" baseline="0" dirty="0" smtClean="0">
                <a:solidFill>
                  <a:schemeClr val="tx1"/>
                </a:solidFill>
                <a:latin typeface="+mn-lt"/>
                <a:ea typeface="+mn-ea"/>
                <a:cs typeface="+mn-cs"/>
              </a:rPr>
              <a:t>register. Over time, the program counter may refer to code in different programs</a:t>
            </a:r>
          </a:p>
          <a:p>
            <a:r>
              <a:rPr lang="en-US" sz="1200" kern="1200" baseline="0" dirty="0" smtClean="0">
                <a:solidFill>
                  <a:schemeClr val="tx1"/>
                </a:solidFill>
                <a:latin typeface="+mn-lt"/>
                <a:ea typeface="+mn-ea"/>
                <a:cs typeface="+mn-cs"/>
              </a:rPr>
              <a:t>that are part of different processes. From the point of view of an individual program,</a:t>
            </a:r>
          </a:p>
          <a:p>
            <a:r>
              <a:rPr lang="en-US" sz="1200" kern="1200" baseline="0" dirty="0" smtClean="0">
                <a:solidFill>
                  <a:schemeClr val="tx1"/>
                </a:solidFill>
                <a:latin typeface="+mn-lt"/>
                <a:ea typeface="+mn-ea"/>
                <a:cs typeface="+mn-cs"/>
              </a:rPr>
              <a:t>its execution involves a sequence of instructions within that program.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We can characterize the behavior of an individual process by listing the</a:t>
            </a:r>
          </a:p>
          <a:p>
            <a:r>
              <a:rPr lang="en-US" sz="1200" kern="1200" baseline="0" dirty="0" smtClean="0">
                <a:solidFill>
                  <a:schemeClr val="tx1"/>
                </a:solidFill>
                <a:latin typeface="+mn-lt"/>
                <a:ea typeface="+mn-ea"/>
                <a:cs typeface="+mn-cs"/>
              </a:rPr>
              <a:t>sequence of instructions that execute for that process. Such a listing is referred to</a:t>
            </a:r>
          </a:p>
          <a:p>
            <a:r>
              <a:rPr lang="en-US" sz="1200" kern="1200" baseline="0" dirty="0" smtClean="0">
                <a:solidFill>
                  <a:schemeClr val="tx1"/>
                </a:solidFill>
                <a:latin typeface="+mn-lt"/>
                <a:ea typeface="+mn-ea"/>
                <a:cs typeface="+mn-cs"/>
              </a:rPr>
              <a:t>as a </a:t>
            </a:r>
            <a:r>
              <a:rPr lang="en-US" sz="1200" b="1" kern="1200" baseline="0" dirty="0" smtClean="0">
                <a:solidFill>
                  <a:schemeClr val="tx1"/>
                </a:solidFill>
                <a:latin typeface="+mn-lt"/>
                <a:ea typeface="+mn-ea"/>
                <a:cs typeface="+mn-cs"/>
              </a:rPr>
              <a:t>trace </a:t>
            </a:r>
            <a:r>
              <a:rPr lang="en-US" sz="1200" b="0" kern="1200" baseline="0" dirty="0" smtClean="0">
                <a:solidFill>
                  <a:schemeClr val="tx1"/>
                </a:solidFill>
                <a:latin typeface="+mn-lt"/>
                <a:ea typeface="+mn-ea"/>
                <a:cs typeface="+mn-cs"/>
              </a:rPr>
              <a:t>of the process. We can characterize behavior of the processor by showing</a:t>
            </a:r>
          </a:p>
          <a:p>
            <a:r>
              <a:rPr lang="en-US" sz="1200" kern="1200" baseline="0" dirty="0" smtClean="0">
                <a:solidFill>
                  <a:schemeClr val="tx1"/>
                </a:solidFill>
                <a:latin typeface="+mn-lt"/>
                <a:ea typeface="+mn-ea"/>
                <a:cs typeface="+mn-cs"/>
              </a:rPr>
              <a:t>how the traces of the various processes are interleaved.</a:t>
            </a: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20</a:t>
            </a:fld>
            <a:endParaRPr lang="en-US" dirty="0"/>
          </a:p>
        </p:txBody>
      </p:sp>
    </p:spTree>
    <p:extLst>
      <p:ext uri="{BB962C8B-B14F-4D97-AF65-F5344CB8AC3E}">
        <p14:creationId xmlns:p14="http://schemas.microsoft.com/office/powerpoint/2010/main" val="1620214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operating system’s principal responsibility is controlling the execution of</a:t>
            </a:r>
          </a:p>
          <a:p>
            <a:r>
              <a:rPr lang="en-US" sz="1200" kern="1200" baseline="0" dirty="0" smtClean="0">
                <a:solidFill>
                  <a:schemeClr val="tx1"/>
                </a:solidFill>
                <a:latin typeface="+mn-lt"/>
                <a:ea typeface="+mn-ea"/>
                <a:cs typeface="+mn-cs"/>
              </a:rPr>
              <a:t>processes; this includes determining the interleaving pattern for execution and allocating</a:t>
            </a:r>
          </a:p>
          <a:p>
            <a:r>
              <a:rPr lang="en-US" sz="1200" kern="1200" baseline="0" dirty="0" smtClean="0">
                <a:solidFill>
                  <a:schemeClr val="tx1"/>
                </a:solidFill>
                <a:latin typeface="+mn-lt"/>
                <a:ea typeface="+mn-ea"/>
                <a:cs typeface="+mn-cs"/>
              </a:rPr>
              <a:t>resources to processes. The first step in designing an OS to control processes</a:t>
            </a:r>
          </a:p>
          <a:p>
            <a:r>
              <a:rPr lang="en-US" sz="1200" kern="1200" baseline="0" dirty="0" smtClean="0">
                <a:solidFill>
                  <a:schemeClr val="tx1"/>
                </a:solidFill>
                <a:latin typeface="+mn-lt"/>
                <a:ea typeface="+mn-ea"/>
                <a:cs typeface="+mn-cs"/>
              </a:rPr>
              <a:t>is to describe the behavior that we would like the processes to exhibit.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We can construct the simplest possible model by observing that, at any time, a</a:t>
            </a:r>
          </a:p>
          <a:p>
            <a:r>
              <a:rPr lang="en-US" sz="1200" kern="1200" baseline="0" dirty="0" smtClean="0">
                <a:solidFill>
                  <a:schemeClr val="tx1"/>
                </a:solidFill>
                <a:latin typeface="+mn-lt"/>
                <a:ea typeface="+mn-ea"/>
                <a:cs typeface="+mn-cs"/>
              </a:rPr>
              <a:t>process is either being executed by a processor or not. In this model, a process may</a:t>
            </a:r>
          </a:p>
          <a:p>
            <a:r>
              <a:rPr lang="en-US" sz="1200" kern="1200" baseline="0" dirty="0" smtClean="0">
                <a:solidFill>
                  <a:schemeClr val="tx1"/>
                </a:solidFill>
                <a:latin typeface="+mn-lt"/>
                <a:ea typeface="+mn-ea"/>
                <a:cs typeface="+mn-cs"/>
              </a:rPr>
              <a:t>be in one of two states: Running or Not Running, as shown in Figure 3.5a . When</a:t>
            </a:r>
          </a:p>
          <a:p>
            <a:r>
              <a:rPr lang="en-US" sz="1200" kern="1200" baseline="0" dirty="0" smtClean="0">
                <a:solidFill>
                  <a:schemeClr val="tx1"/>
                </a:solidFill>
                <a:latin typeface="+mn-lt"/>
                <a:ea typeface="+mn-ea"/>
                <a:cs typeface="+mn-cs"/>
              </a:rPr>
              <a:t>the OS creates a new process, it creates a process control block for the process and</a:t>
            </a:r>
          </a:p>
          <a:p>
            <a:r>
              <a:rPr lang="en-US" sz="1200" kern="1200" baseline="0" dirty="0" smtClean="0">
                <a:solidFill>
                  <a:schemeClr val="tx1"/>
                </a:solidFill>
                <a:latin typeface="+mn-lt"/>
                <a:ea typeface="+mn-ea"/>
                <a:cs typeface="+mn-cs"/>
              </a:rPr>
              <a:t>enters that process into the system in the Not Running state. The process exists,</a:t>
            </a:r>
          </a:p>
          <a:p>
            <a:r>
              <a:rPr lang="en-US" sz="1200" kern="1200" baseline="0" dirty="0" smtClean="0">
                <a:solidFill>
                  <a:schemeClr val="tx1"/>
                </a:solidFill>
                <a:latin typeface="+mn-lt"/>
                <a:ea typeface="+mn-ea"/>
                <a:cs typeface="+mn-cs"/>
              </a:rPr>
              <a:t>is known to the OS, and is waiting for an opportunity to execute. From time to</a:t>
            </a:r>
          </a:p>
          <a:p>
            <a:r>
              <a:rPr lang="en-US" sz="1200" kern="1200" baseline="0" dirty="0" smtClean="0">
                <a:solidFill>
                  <a:schemeClr val="tx1"/>
                </a:solidFill>
                <a:latin typeface="+mn-lt"/>
                <a:ea typeface="+mn-ea"/>
                <a:cs typeface="+mn-cs"/>
              </a:rPr>
              <a:t>time, the currently running process will be interrupted and the dispatcher portion</a:t>
            </a:r>
          </a:p>
          <a:p>
            <a:r>
              <a:rPr lang="en-US" sz="1200" kern="1200" baseline="0" dirty="0" smtClean="0">
                <a:solidFill>
                  <a:schemeClr val="tx1"/>
                </a:solidFill>
                <a:latin typeface="+mn-lt"/>
                <a:ea typeface="+mn-ea"/>
                <a:cs typeface="+mn-cs"/>
              </a:rPr>
              <a:t>of the OS will select some other process to run. The former process moves from the</a:t>
            </a:r>
          </a:p>
          <a:p>
            <a:r>
              <a:rPr lang="en-US" sz="1200" kern="1200" baseline="0" dirty="0" smtClean="0">
                <a:solidFill>
                  <a:schemeClr val="tx1"/>
                </a:solidFill>
                <a:latin typeface="+mn-lt"/>
                <a:ea typeface="+mn-ea"/>
                <a:cs typeface="+mn-cs"/>
              </a:rPr>
              <a:t>Running state to the Not Running state, and one of the other processes moves to</a:t>
            </a:r>
          </a:p>
          <a:p>
            <a:r>
              <a:rPr lang="en-US" sz="1200" kern="1200" baseline="0" dirty="0" smtClean="0">
                <a:solidFill>
                  <a:schemeClr val="tx1"/>
                </a:solidFill>
                <a:latin typeface="+mn-lt"/>
                <a:ea typeface="+mn-ea"/>
                <a:cs typeface="+mn-cs"/>
              </a:rPr>
              <a:t>the Running state.</a:t>
            </a:r>
            <a:endParaRPr lang="en-NZ" dirty="0" smtClean="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22</a:t>
            </a:fld>
            <a:endParaRPr lang="en-US" dirty="0"/>
          </a:p>
        </p:txBody>
      </p:sp>
    </p:spTree>
    <p:extLst>
      <p:ext uri="{BB962C8B-B14F-4D97-AF65-F5344CB8AC3E}">
        <p14:creationId xmlns:p14="http://schemas.microsoft.com/office/powerpoint/2010/main" val="706261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From this simple model, we can already begin to appreciate some of the design</a:t>
            </a:r>
          </a:p>
          <a:p>
            <a:r>
              <a:rPr lang="en-US" sz="1200" kern="1200" baseline="0" dirty="0" smtClean="0">
                <a:solidFill>
                  <a:schemeClr val="tx1"/>
                </a:solidFill>
                <a:latin typeface="+mn-lt"/>
                <a:ea typeface="+mn-ea"/>
                <a:cs typeface="+mn-cs"/>
              </a:rPr>
              <a:t>elements of the OS. Each process must be represented in some way so that the OS</a:t>
            </a:r>
          </a:p>
          <a:p>
            <a:r>
              <a:rPr lang="en-US" sz="1200" kern="1200" baseline="0" dirty="0" smtClean="0">
                <a:solidFill>
                  <a:schemeClr val="tx1"/>
                </a:solidFill>
                <a:latin typeface="+mn-lt"/>
                <a:ea typeface="+mn-ea"/>
                <a:cs typeface="+mn-cs"/>
              </a:rPr>
              <a:t>can keep track of it. That is, there must be some information relating to each process,</a:t>
            </a:r>
          </a:p>
          <a:p>
            <a:r>
              <a:rPr lang="en-US" sz="1200" kern="1200" baseline="0" dirty="0" smtClean="0">
                <a:solidFill>
                  <a:schemeClr val="tx1"/>
                </a:solidFill>
                <a:latin typeface="+mn-lt"/>
                <a:ea typeface="+mn-ea"/>
                <a:cs typeface="+mn-cs"/>
              </a:rPr>
              <a:t>including current state and location in memory; this is the process control block.</a:t>
            </a:r>
          </a:p>
          <a:p>
            <a:r>
              <a:rPr lang="en-US" sz="1200" kern="1200" baseline="0" dirty="0" smtClean="0">
                <a:solidFill>
                  <a:schemeClr val="tx1"/>
                </a:solidFill>
                <a:latin typeface="+mn-lt"/>
                <a:ea typeface="+mn-ea"/>
                <a:cs typeface="+mn-cs"/>
              </a:rPr>
              <a:t>Processes that are not running must be kept in some sort of queue, waiting their turn</a:t>
            </a:r>
          </a:p>
          <a:p>
            <a:r>
              <a:rPr lang="en-US" sz="1200" kern="1200" baseline="0" dirty="0" smtClean="0">
                <a:solidFill>
                  <a:schemeClr val="tx1"/>
                </a:solidFill>
                <a:latin typeface="+mn-lt"/>
                <a:ea typeface="+mn-ea"/>
                <a:cs typeface="+mn-cs"/>
              </a:rPr>
              <a:t>to execute. Figure 3.5b suggests a structure. There is a single queue in which each</a:t>
            </a:r>
          </a:p>
          <a:p>
            <a:r>
              <a:rPr lang="en-US" sz="1200" kern="1200" baseline="0" dirty="0" smtClean="0">
                <a:solidFill>
                  <a:schemeClr val="tx1"/>
                </a:solidFill>
                <a:latin typeface="+mn-lt"/>
                <a:ea typeface="+mn-ea"/>
                <a:cs typeface="+mn-cs"/>
              </a:rPr>
              <a:t>entry is a pointer to the process control block of a particular process. Alternatively,</a:t>
            </a:r>
          </a:p>
          <a:p>
            <a:r>
              <a:rPr lang="en-US" sz="1200" kern="1200" baseline="0" dirty="0" smtClean="0">
                <a:solidFill>
                  <a:schemeClr val="tx1"/>
                </a:solidFill>
                <a:latin typeface="+mn-lt"/>
                <a:ea typeface="+mn-ea"/>
                <a:cs typeface="+mn-cs"/>
              </a:rPr>
              <a:t>the queue may consist of a linked list of data blocks, in which each block represents</a:t>
            </a:r>
          </a:p>
          <a:p>
            <a:r>
              <a:rPr lang="en-US" sz="1200" kern="1200" baseline="0" dirty="0" smtClean="0">
                <a:solidFill>
                  <a:schemeClr val="tx1"/>
                </a:solidFill>
                <a:latin typeface="+mn-lt"/>
                <a:ea typeface="+mn-ea"/>
                <a:cs typeface="+mn-cs"/>
              </a:rPr>
              <a:t>one process; we will explore this latter implementation subsequently.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We can describe the behavior of the dispatcher in terms of this queuing</a:t>
            </a:r>
          </a:p>
          <a:p>
            <a:r>
              <a:rPr lang="en-US" sz="1200" kern="1200" baseline="0" dirty="0" smtClean="0">
                <a:solidFill>
                  <a:schemeClr val="tx1"/>
                </a:solidFill>
                <a:latin typeface="+mn-lt"/>
                <a:ea typeface="+mn-ea"/>
                <a:cs typeface="+mn-cs"/>
              </a:rPr>
              <a:t>diagram. A process that is interrupted is transferred to the queue of waiting processes.</a:t>
            </a:r>
          </a:p>
          <a:p>
            <a:r>
              <a:rPr lang="en-US" sz="1200" kern="1200" baseline="0" dirty="0" smtClean="0">
                <a:solidFill>
                  <a:schemeClr val="tx1"/>
                </a:solidFill>
                <a:latin typeface="+mn-lt"/>
                <a:ea typeface="+mn-ea"/>
                <a:cs typeface="+mn-cs"/>
              </a:rPr>
              <a:t>Alternatively, if the process has completed or aborted, it is discarded (exits</a:t>
            </a:r>
          </a:p>
          <a:p>
            <a:r>
              <a:rPr lang="en-US" sz="1200" kern="1200" baseline="0" dirty="0" smtClean="0">
                <a:solidFill>
                  <a:schemeClr val="tx1"/>
                </a:solidFill>
                <a:latin typeface="+mn-lt"/>
                <a:ea typeface="+mn-ea"/>
                <a:cs typeface="+mn-cs"/>
              </a:rPr>
              <a:t>the system). In either case, the dispatcher takes another process from the queue to</a:t>
            </a:r>
          </a:p>
          <a:p>
            <a:r>
              <a:rPr lang="en-US" sz="1200" kern="1200" baseline="0" dirty="0" smtClean="0">
                <a:solidFill>
                  <a:schemeClr val="tx1"/>
                </a:solidFill>
                <a:latin typeface="+mn-lt"/>
                <a:ea typeface="+mn-ea"/>
                <a:cs typeface="+mn-cs"/>
              </a:rPr>
              <a:t>execute.</a:t>
            </a:r>
            <a:endParaRPr lang="en-US" baseline="0" dirty="0" smtClean="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23</a:t>
            </a:fld>
            <a:endParaRPr lang="en-US" dirty="0"/>
          </a:p>
        </p:txBody>
      </p:sp>
    </p:spTree>
    <p:extLst>
      <p:ext uri="{BB962C8B-B14F-4D97-AF65-F5344CB8AC3E}">
        <p14:creationId xmlns:p14="http://schemas.microsoft.com/office/powerpoint/2010/main" val="1806513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Recall that the reason for all of this elaborate machinery is that I/O activities</a:t>
            </a:r>
          </a:p>
          <a:p>
            <a:r>
              <a:rPr lang="en-US" sz="1200" kern="1200" baseline="0" dirty="0" smtClean="0">
                <a:solidFill>
                  <a:schemeClr val="tx1"/>
                </a:solidFill>
                <a:latin typeface="+mn-lt"/>
                <a:ea typeface="+mn-ea"/>
                <a:cs typeface="+mn-cs"/>
              </a:rPr>
              <a:t>are much slower than computation and therefore the processor in a uniprogramming</a:t>
            </a:r>
          </a:p>
          <a:p>
            <a:r>
              <a:rPr lang="en-US" sz="1200" kern="1200" baseline="0" dirty="0" smtClean="0">
                <a:solidFill>
                  <a:schemeClr val="tx1"/>
                </a:solidFill>
                <a:latin typeface="+mn-lt"/>
                <a:ea typeface="+mn-ea"/>
                <a:cs typeface="+mn-cs"/>
              </a:rPr>
              <a:t>system is idle most of the time. But the arrangement of Figure 3.8b does not entirely</a:t>
            </a:r>
          </a:p>
          <a:p>
            <a:r>
              <a:rPr lang="en-US" sz="1200" kern="1200" baseline="0" dirty="0" smtClean="0">
                <a:solidFill>
                  <a:schemeClr val="tx1"/>
                </a:solidFill>
                <a:latin typeface="+mn-lt"/>
                <a:ea typeface="+mn-ea"/>
                <a:cs typeface="+mn-cs"/>
              </a:rPr>
              <a:t>solve the problem. It is true that, in this case, memory holds multiple processes and</a:t>
            </a:r>
          </a:p>
          <a:p>
            <a:r>
              <a:rPr lang="en-US" sz="1200" kern="1200" baseline="0" dirty="0" smtClean="0">
                <a:solidFill>
                  <a:schemeClr val="tx1"/>
                </a:solidFill>
                <a:latin typeface="+mn-lt"/>
                <a:ea typeface="+mn-ea"/>
                <a:cs typeface="+mn-cs"/>
              </a:rPr>
              <a:t>that the processor can move to another process when one process is blocked. But the</a:t>
            </a:r>
          </a:p>
          <a:p>
            <a:r>
              <a:rPr lang="en-US" sz="1200" kern="1200" baseline="0" dirty="0" smtClean="0">
                <a:solidFill>
                  <a:schemeClr val="tx1"/>
                </a:solidFill>
                <a:latin typeface="+mn-lt"/>
                <a:ea typeface="+mn-ea"/>
                <a:cs typeface="+mn-cs"/>
              </a:rPr>
              <a:t>processor is so much faster than I/O that it will be common for all of the processes in</a:t>
            </a:r>
          </a:p>
          <a:p>
            <a:r>
              <a:rPr lang="en-US" sz="1200" kern="1200" baseline="0" dirty="0" smtClean="0">
                <a:solidFill>
                  <a:schemeClr val="tx1"/>
                </a:solidFill>
                <a:latin typeface="+mn-lt"/>
                <a:ea typeface="+mn-ea"/>
                <a:cs typeface="+mn-cs"/>
              </a:rPr>
              <a:t>memory to be waiting for I/O. Thus, even with multiprogramming, a processor could</a:t>
            </a:r>
          </a:p>
          <a:p>
            <a:r>
              <a:rPr lang="en-US" sz="1200" kern="1200" baseline="0" dirty="0" smtClean="0">
                <a:solidFill>
                  <a:schemeClr val="tx1"/>
                </a:solidFill>
                <a:latin typeface="+mn-lt"/>
                <a:ea typeface="+mn-ea"/>
                <a:cs typeface="+mn-cs"/>
              </a:rPr>
              <a:t>be idle most of the time.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What to do? Main memory could be expanded to accommodate more processes.</a:t>
            </a:r>
          </a:p>
          <a:p>
            <a:r>
              <a:rPr lang="en-US" sz="1200" kern="1200" baseline="0" dirty="0" smtClean="0">
                <a:solidFill>
                  <a:schemeClr val="tx1"/>
                </a:solidFill>
                <a:latin typeface="+mn-lt"/>
                <a:ea typeface="+mn-ea"/>
                <a:cs typeface="+mn-cs"/>
              </a:rPr>
              <a:t>But there are two flaws in this approach. First, there is a cost associated with</a:t>
            </a:r>
          </a:p>
          <a:p>
            <a:r>
              <a:rPr lang="en-US" sz="1200" kern="1200" baseline="0" dirty="0" smtClean="0">
                <a:solidFill>
                  <a:schemeClr val="tx1"/>
                </a:solidFill>
                <a:latin typeface="+mn-lt"/>
                <a:ea typeface="+mn-ea"/>
                <a:cs typeface="+mn-cs"/>
              </a:rPr>
              <a:t>main memory, which, though small on a per-byte basis, begins to add up as we get</a:t>
            </a:r>
          </a:p>
          <a:p>
            <a:r>
              <a:rPr lang="en-US" sz="1200" kern="1200" baseline="0" dirty="0" smtClean="0">
                <a:solidFill>
                  <a:schemeClr val="tx1"/>
                </a:solidFill>
                <a:latin typeface="+mn-lt"/>
                <a:ea typeface="+mn-ea"/>
                <a:cs typeface="+mn-cs"/>
              </a:rPr>
              <a:t>into the gigabytes of storage. Second, the appetite of programs for memory has</a:t>
            </a:r>
          </a:p>
          <a:p>
            <a:r>
              <a:rPr lang="en-US" sz="1200" kern="1200" baseline="0" dirty="0" smtClean="0">
                <a:solidFill>
                  <a:schemeClr val="tx1"/>
                </a:solidFill>
                <a:latin typeface="+mn-lt"/>
                <a:ea typeface="+mn-ea"/>
                <a:cs typeface="+mn-cs"/>
              </a:rPr>
              <a:t>grown as fast as the cost of memory has dropped. So larger memory results in larger</a:t>
            </a:r>
          </a:p>
          <a:p>
            <a:r>
              <a:rPr lang="en-US" sz="1200" kern="1200" baseline="0" dirty="0" smtClean="0">
                <a:solidFill>
                  <a:schemeClr val="tx1"/>
                </a:solidFill>
                <a:latin typeface="+mn-lt"/>
                <a:ea typeface="+mn-ea"/>
                <a:cs typeface="+mn-cs"/>
              </a:rPr>
              <a:t>processes, not more processes.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Another solution is swapping, which involves moving part or all of a process</a:t>
            </a:r>
          </a:p>
          <a:p>
            <a:r>
              <a:rPr lang="en-US" sz="1200" kern="1200" baseline="0" dirty="0" smtClean="0">
                <a:solidFill>
                  <a:schemeClr val="tx1"/>
                </a:solidFill>
                <a:latin typeface="+mn-lt"/>
                <a:ea typeface="+mn-ea"/>
                <a:cs typeface="+mn-cs"/>
              </a:rPr>
              <a:t>from main memory to disk. When none of the processes in main memory is in the</a:t>
            </a:r>
          </a:p>
          <a:p>
            <a:r>
              <a:rPr lang="en-US" sz="1200" kern="1200" baseline="0" dirty="0" smtClean="0">
                <a:solidFill>
                  <a:schemeClr val="tx1"/>
                </a:solidFill>
                <a:latin typeface="+mn-lt"/>
                <a:ea typeface="+mn-ea"/>
                <a:cs typeface="+mn-cs"/>
              </a:rPr>
              <a:t>Ready state, the OS swaps one of the blocked processes out on to disk into a suspend</a:t>
            </a:r>
          </a:p>
          <a:p>
            <a:r>
              <a:rPr lang="en-US" sz="1200" kern="1200" baseline="0" dirty="0" smtClean="0">
                <a:solidFill>
                  <a:schemeClr val="tx1"/>
                </a:solidFill>
                <a:latin typeface="+mn-lt"/>
                <a:ea typeface="+mn-ea"/>
                <a:cs typeface="+mn-cs"/>
              </a:rPr>
              <a:t>queue. This is a queue of existing processes that have been temporarily kicked</a:t>
            </a:r>
          </a:p>
          <a:p>
            <a:r>
              <a:rPr lang="en-US" sz="1200" kern="1200" baseline="0" dirty="0" smtClean="0">
                <a:solidFill>
                  <a:schemeClr val="tx1"/>
                </a:solidFill>
                <a:latin typeface="+mn-lt"/>
                <a:ea typeface="+mn-ea"/>
                <a:cs typeface="+mn-cs"/>
              </a:rPr>
              <a:t>out of main memory, or suspended. The OS then brings in another process from the</a:t>
            </a:r>
          </a:p>
          <a:p>
            <a:r>
              <a:rPr lang="en-US" sz="1200" kern="1200" baseline="0" dirty="0" smtClean="0">
                <a:solidFill>
                  <a:schemeClr val="tx1"/>
                </a:solidFill>
                <a:latin typeface="+mn-lt"/>
                <a:ea typeface="+mn-ea"/>
                <a:cs typeface="+mn-cs"/>
              </a:rPr>
              <a:t>suspend queue, or it honors a new-process request. Execution then continues with</a:t>
            </a:r>
          </a:p>
          <a:p>
            <a:r>
              <a:rPr lang="en-US" sz="1200" kern="1200" baseline="0" dirty="0" smtClean="0">
                <a:solidFill>
                  <a:schemeClr val="tx1"/>
                </a:solidFill>
                <a:latin typeface="+mn-lt"/>
                <a:ea typeface="+mn-ea"/>
                <a:cs typeface="+mn-cs"/>
              </a:rPr>
              <a:t>the newly arrived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Swapping, however, is an I/O operation, and therefore there is the potential</a:t>
            </a:r>
          </a:p>
          <a:p>
            <a:r>
              <a:rPr lang="en-US" sz="1200" kern="1200" baseline="0" dirty="0" smtClean="0">
                <a:solidFill>
                  <a:schemeClr val="tx1"/>
                </a:solidFill>
                <a:latin typeface="+mn-lt"/>
                <a:ea typeface="+mn-ea"/>
                <a:cs typeface="+mn-cs"/>
              </a:rPr>
              <a:t>for making the problem worse, not better. But because disk I/O is generally the</a:t>
            </a:r>
          </a:p>
          <a:p>
            <a:r>
              <a:rPr lang="en-US" sz="1200" kern="1200" baseline="0" dirty="0" smtClean="0">
                <a:solidFill>
                  <a:schemeClr val="tx1"/>
                </a:solidFill>
                <a:latin typeface="+mn-lt"/>
                <a:ea typeface="+mn-ea"/>
                <a:cs typeface="+mn-cs"/>
              </a:rPr>
              <a:t>fastest I/O on a system (e.g., compared to tape or printer I/O), swapping will usually</a:t>
            </a:r>
          </a:p>
          <a:p>
            <a:r>
              <a:rPr lang="en-US" sz="1200" kern="1200" baseline="0" dirty="0" smtClean="0">
                <a:solidFill>
                  <a:schemeClr val="tx1"/>
                </a:solidFill>
                <a:latin typeface="+mn-lt"/>
                <a:ea typeface="+mn-ea"/>
                <a:cs typeface="+mn-cs"/>
              </a:rPr>
              <a:t>enhance performance.</a:t>
            </a: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27</a:t>
            </a:fld>
            <a:endParaRPr lang="en-US" dirty="0"/>
          </a:p>
        </p:txBody>
      </p:sp>
    </p:spTree>
    <p:extLst>
      <p:ext uri="{BB962C8B-B14F-4D97-AF65-F5344CB8AC3E}">
        <p14:creationId xmlns:p14="http://schemas.microsoft.com/office/powerpoint/2010/main" val="3507206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baseline="0" dirty="0" smtClean="0">
                <a:solidFill>
                  <a:schemeClr val="tx1"/>
                </a:solidFill>
                <a:latin typeface="+mn-lt"/>
                <a:ea typeface="+mn-ea"/>
                <a:cs typeface="+mn-cs"/>
              </a:rPr>
              <a:t>With the use of swapping as just described, one other state must be added to</a:t>
            </a:r>
          </a:p>
          <a:p>
            <a:r>
              <a:rPr lang="en-US" sz="1200" kern="1200" baseline="0" dirty="0" smtClean="0">
                <a:solidFill>
                  <a:schemeClr val="tx1"/>
                </a:solidFill>
                <a:latin typeface="+mn-lt"/>
                <a:ea typeface="+mn-ea"/>
                <a:cs typeface="+mn-cs"/>
              </a:rPr>
              <a:t>our process behavior model ( Figure 3.9a ): the Suspend state. When all of the processes</a:t>
            </a:r>
          </a:p>
          <a:p>
            <a:r>
              <a:rPr lang="en-US" sz="1200" kern="1200" baseline="0" dirty="0" smtClean="0">
                <a:solidFill>
                  <a:schemeClr val="tx1"/>
                </a:solidFill>
                <a:latin typeface="+mn-lt"/>
                <a:ea typeface="+mn-ea"/>
                <a:cs typeface="+mn-cs"/>
              </a:rPr>
              <a:t>in main memory are in the Blocked state, the OS can suspend one process by</a:t>
            </a:r>
          </a:p>
          <a:p>
            <a:r>
              <a:rPr lang="en-US" sz="1200" kern="1200" baseline="0" dirty="0" smtClean="0">
                <a:solidFill>
                  <a:schemeClr val="tx1"/>
                </a:solidFill>
                <a:latin typeface="+mn-lt"/>
                <a:ea typeface="+mn-ea"/>
                <a:cs typeface="+mn-cs"/>
              </a:rPr>
              <a:t>putting it in the Suspend state and transferring it to disk. The space that is freed in</a:t>
            </a:r>
          </a:p>
          <a:p>
            <a:r>
              <a:rPr lang="en-US" sz="1200" kern="1200" baseline="0" dirty="0" smtClean="0">
                <a:solidFill>
                  <a:schemeClr val="tx1"/>
                </a:solidFill>
                <a:latin typeface="+mn-lt"/>
                <a:ea typeface="+mn-ea"/>
                <a:cs typeface="+mn-cs"/>
              </a:rPr>
              <a:t>main memory can then be used to bring in another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When the OS has performed a swapping-out operation, it has two choices for</a:t>
            </a:r>
          </a:p>
          <a:p>
            <a:r>
              <a:rPr lang="en-US" sz="1200" kern="1200" baseline="0" dirty="0" smtClean="0">
                <a:solidFill>
                  <a:schemeClr val="tx1"/>
                </a:solidFill>
                <a:latin typeface="+mn-lt"/>
                <a:ea typeface="+mn-ea"/>
                <a:cs typeface="+mn-cs"/>
              </a:rPr>
              <a:t>selecting a process to bring into main memory: It can admit a newly created process</a:t>
            </a:r>
          </a:p>
          <a:p>
            <a:r>
              <a:rPr lang="en-US" sz="1200" kern="1200" baseline="0" dirty="0" smtClean="0">
                <a:solidFill>
                  <a:schemeClr val="tx1"/>
                </a:solidFill>
                <a:latin typeface="+mn-lt"/>
                <a:ea typeface="+mn-ea"/>
                <a:cs typeface="+mn-cs"/>
              </a:rPr>
              <a:t>or it can bring in a previously suspended process. It would appear that the preference</a:t>
            </a:r>
          </a:p>
          <a:p>
            <a:r>
              <a:rPr lang="en-US" sz="1200" kern="1200" baseline="0" dirty="0" smtClean="0">
                <a:solidFill>
                  <a:schemeClr val="tx1"/>
                </a:solidFill>
                <a:latin typeface="+mn-lt"/>
                <a:ea typeface="+mn-ea"/>
                <a:cs typeface="+mn-cs"/>
              </a:rPr>
              <a:t>should be to bring in a previously suspended process, to provide it with service</a:t>
            </a:r>
          </a:p>
          <a:p>
            <a:r>
              <a:rPr lang="en-US" sz="1200" kern="1200" baseline="0" dirty="0" smtClean="0">
                <a:solidFill>
                  <a:schemeClr val="tx1"/>
                </a:solidFill>
                <a:latin typeface="+mn-lt"/>
                <a:ea typeface="+mn-ea"/>
                <a:cs typeface="+mn-cs"/>
              </a:rPr>
              <a:t>rather than increasing the total load on the system.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But this line of reasoning presents a difficulty. All of the processes that have</a:t>
            </a:r>
          </a:p>
          <a:p>
            <a:r>
              <a:rPr lang="en-US" sz="1200" kern="1200" baseline="0" dirty="0" smtClean="0">
                <a:solidFill>
                  <a:schemeClr val="tx1"/>
                </a:solidFill>
                <a:latin typeface="+mn-lt"/>
                <a:ea typeface="+mn-ea"/>
                <a:cs typeface="+mn-cs"/>
              </a:rPr>
              <a:t>been suspended were in the Blocked state at the time of suspension. It clearly would</a:t>
            </a:r>
          </a:p>
          <a:p>
            <a:r>
              <a:rPr lang="en-US" sz="1200" kern="1200" baseline="0" dirty="0" smtClean="0">
                <a:solidFill>
                  <a:schemeClr val="tx1"/>
                </a:solidFill>
                <a:latin typeface="+mn-lt"/>
                <a:ea typeface="+mn-ea"/>
                <a:cs typeface="+mn-cs"/>
              </a:rPr>
              <a:t>not do any good to bring a blocked process back into main memory, because it is</a:t>
            </a:r>
          </a:p>
          <a:p>
            <a:r>
              <a:rPr lang="en-US" sz="1200" kern="1200" baseline="0" dirty="0" smtClean="0">
                <a:solidFill>
                  <a:schemeClr val="tx1"/>
                </a:solidFill>
                <a:latin typeface="+mn-lt"/>
                <a:ea typeface="+mn-ea"/>
                <a:cs typeface="+mn-cs"/>
              </a:rPr>
              <a:t>still not ready for execution. Recognize, however, that each process in the Suspend</a:t>
            </a:r>
          </a:p>
          <a:p>
            <a:r>
              <a:rPr lang="en-US" sz="1200" kern="1200" baseline="0" dirty="0" smtClean="0">
                <a:solidFill>
                  <a:schemeClr val="tx1"/>
                </a:solidFill>
                <a:latin typeface="+mn-lt"/>
                <a:ea typeface="+mn-ea"/>
                <a:cs typeface="+mn-cs"/>
              </a:rPr>
              <a:t>state was originally blocked on a particular event. When that event occurs, the process</a:t>
            </a:r>
          </a:p>
          <a:p>
            <a:r>
              <a:rPr lang="en-US" sz="1200" kern="1200" baseline="0" dirty="0" smtClean="0">
                <a:solidFill>
                  <a:schemeClr val="tx1"/>
                </a:solidFill>
                <a:latin typeface="+mn-lt"/>
                <a:ea typeface="+mn-ea"/>
                <a:cs typeface="+mn-cs"/>
              </a:rPr>
              <a:t>is not blocked and is potentially available for execution.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Therefore, we need to rethink this aspect of the design. There are two independent</a:t>
            </a:r>
          </a:p>
          <a:p>
            <a:r>
              <a:rPr lang="en-US" sz="1200" kern="1200" baseline="0" dirty="0" smtClean="0">
                <a:solidFill>
                  <a:schemeClr val="tx1"/>
                </a:solidFill>
                <a:latin typeface="+mn-lt"/>
                <a:ea typeface="+mn-ea"/>
                <a:cs typeface="+mn-cs"/>
              </a:rPr>
              <a:t>concepts here: whether a process is waiting on an event (blocked or not) and</a:t>
            </a:r>
          </a:p>
          <a:p>
            <a:r>
              <a:rPr lang="en-US" sz="1200" kern="1200" baseline="0" dirty="0" smtClean="0">
                <a:solidFill>
                  <a:schemeClr val="tx1"/>
                </a:solidFill>
                <a:latin typeface="+mn-lt"/>
                <a:ea typeface="+mn-ea"/>
                <a:cs typeface="+mn-cs"/>
              </a:rPr>
              <a:t>whether a process has been swapped out of main memory (suspended or not). To</a:t>
            </a:r>
          </a:p>
          <a:p>
            <a:r>
              <a:rPr lang="en-US" sz="1200" kern="1200" baseline="0" dirty="0" smtClean="0">
                <a:solidFill>
                  <a:schemeClr val="tx1"/>
                </a:solidFill>
                <a:latin typeface="+mn-lt"/>
                <a:ea typeface="+mn-ea"/>
                <a:cs typeface="+mn-cs"/>
              </a:rPr>
              <a:t>accommodate this 2 X 2 combination, we need four states: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Ready:  The process is in main memory and available for execution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Blocked:  The process is in main memory and awaiting an event.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 Blocked/Suspend: The process is in secondary memory and awaiting an event.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 Ready/Suspend: The process is in secondary memory but is available for execution</a:t>
            </a:r>
          </a:p>
          <a:p>
            <a:r>
              <a:rPr lang="en-US" sz="1200" kern="1200" baseline="0" dirty="0" smtClean="0">
                <a:solidFill>
                  <a:schemeClr val="tx1"/>
                </a:solidFill>
                <a:latin typeface="+mn-lt"/>
                <a:ea typeface="+mn-ea"/>
                <a:cs typeface="+mn-cs"/>
              </a:rPr>
              <a:t>as soon as it is loaded into main memory.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Before looking at a state transition diagram that encompasses the two new suspend</a:t>
            </a:r>
          </a:p>
          <a:p>
            <a:r>
              <a:rPr lang="en-US" sz="1200" kern="1200" baseline="0" dirty="0" smtClean="0">
                <a:solidFill>
                  <a:schemeClr val="tx1"/>
                </a:solidFill>
                <a:latin typeface="+mn-lt"/>
                <a:ea typeface="+mn-ea"/>
                <a:cs typeface="+mn-cs"/>
              </a:rPr>
              <a:t>states, one other point should be mentioned. The discussion so far has assumed</a:t>
            </a:r>
          </a:p>
          <a:p>
            <a:r>
              <a:rPr lang="en-US" sz="1200" kern="1200" baseline="0" dirty="0" smtClean="0">
                <a:solidFill>
                  <a:schemeClr val="tx1"/>
                </a:solidFill>
                <a:latin typeface="+mn-lt"/>
                <a:ea typeface="+mn-ea"/>
                <a:cs typeface="+mn-cs"/>
              </a:rPr>
              <a:t>that virtual memory is not in use and that a process is either all in main memory</a:t>
            </a:r>
          </a:p>
          <a:p>
            <a:r>
              <a:rPr lang="en-US" sz="1200" kern="1200" baseline="0" dirty="0" smtClean="0">
                <a:solidFill>
                  <a:schemeClr val="tx1"/>
                </a:solidFill>
                <a:latin typeface="+mn-lt"/>
                <a:ea typeface="+mn-ea"/>
                <a:cs typeface="+mn-cs"/>
              </a:rPr>
              <a:t>or all out of main memory. With a virtual memory scheme, it is possible to execute</a:t>
            </a:r>
          </a:p>
          <a:p>
            <a:r>
              <a:rPr lang="en-US" sz="1200" kern="1200" baseline="0" dirty="0" smtClean="0">
                <a:solidFill>
                  <a:schemeClr val="tx1"/>
                </a:solidFill>
                <a:latin typeface="+mn-lt"/>
                <a:ea typeface="+mn-ea"/>
                <a:cs typeface="+mn-cs"/>
              </a:rPr>
              <a:t>a process that is only partially in main memory. If reference is made to a process</a:t>
            </a:r>
          </a:p>
          <a:p>
            <a:r>
              <a:rPr lang="en-US" sz="1200" kern="1200" baseline="0" dirty="0" smtClean="0">
                <a:solidFill>
                  <a:schemeClr val="tx1"/>
                </a:solidFill>
                <a:latin typeface="+mn-lt"/>
                <a:ea typeface="+mn-ea"/>
                <a:cs typeface="+mn-cs"/>
              </a:rPr>
              <a:t>address that is not in main memory, then the appropriate portion of the process can</a:t>
            </a:r>
          </a:p>
          <a:p>
            <a:r>
              <a:rPr lang="en-US" sz="1200" kern="1200" baseline="0" dirty="0" smtClean="0">
                <a:solidFill>
                  <a:schemeClr val="tx1"/>
                </a:solidFill>
                <a:latin typeface="+mn-lt"/>
                <a:ea typeface="+mn-ea"/>
                <a:cs typeface="+mn-cs"/>
              </a:rPr>
              <a:t>be brought in. The use of virtual memory would appear to eliminate the need for</a:t>
            </a:r>
          </a:p>
          <a:p>
            <a:r>
              <a:rPr lang="en-US" sz="1200" kern="1200" baseline="0" dirty="0" smtClean="0">
                <a:solidFill>
                  <a:schemeClr val="tx1"/>
                </a:solidFill>
                <a:latin typeface="+mn-lt"/>
                <a:ea typeface="+mn-ea"/>
                <a:cs typeface="+mn-cs"/>
              </a:rPr>
              <a:t>explicit swapping, because any desired address in any desired process can be moved</a:t>
            </a:r>
          </a:p>
          <a:p>
            <a:r>
              <a:rPr lang="en-US" sz="1200" kern="1200" baseline="0" dirty="0" smtClean="0">
                <a:solidFill>
                  <a:schemeClr val="tx1"/>
                </a:solidFill>
                <a:latin typeface="+mn-lt"/>
                <a:ea typeface="+mn-ea"/>
                <a:cs typeface="+mn-cs"/>
              </a:rPr>
              <a:t> in or out of main memory by the memory management hardware of the processor.</a:t>
            </a:r>
          </a:p>
          <a:p>
            <a:r>
              <a:rPr lang="en-US" sz="1200" kern="1200" baseline="0" dirty="0" smtClean="0">
                <a:solidFill>
                  <a:schemeClr val="tx1"/>
                </a:solidFill>
                <a:latin typeface="+mn-lt"/>
                <a:ea typeface="+mn-ea"/>
                <a:cs typeface="+mn-cs"/>
              </a:rPr>
              <a:t>However, as we shall see in Chapter 8, the performance of a virtual memory system</a:t>
            </a:r>
          </a:p>
          <a:p>
            <a:r>
              <a:rPr lang="en-US" sz="1200" kern="1200" baseline="0" dirty="0" smtClean="0">
                <a:solidFill>
                  <a:schemeClr val="tx1"/>
                </a:solidFill>
                <a:latin typeface="+mn-lt"/>
                <a:ea typeface="+mn-ea"/>
                <a:cs typeface="+mn-cs"/>
              </a:rPr>
              <a:t>can collapse if there is a sufficiently large number of active processes, all of which</a:t>
            </a:r>
          </a:p>
          <a:p>
            <a:r>
              <a:rPr lang="en-US" sz="1200" kern="1200" baseline="0" dirty="0" smtClean="0">
                <a:solidFill>
                  <a:schemeClr val="tx1"/>
                </a:solidFill>
                <a:latin typeface="+mn-lt"/>
                <a:ea typeface="+mn-ea"/>
                <a:cs typeface="+mn-cs"/>
              </a:rPr>
              <a:t>are partially in main memory. Therefore, even in a virtual memory system, the OS</a:t>
            </a:r>
          </a:p>
          <a:p>
            <a:r>
              <a:rPr lang="en-US" sz="1200" kern="1200" baseline="0" dirty="0" smtClean="0">
                <a:solidFill>
                  <a:schemeClr val="tx1"/>
                </a:solidFill>
                <a:latin typeface="+mn-lt"/>
                <a:ea typeface="+mn-ea"/>
                <a:cs typeface="+mn-cs"/>
              </a:rPr>
              <a:t>will need to swap out processes explicitly and completely from time to time in the</a:t>
            </a:r>
          </a:p>
          <a:p>
            <a:r>
              <a:rPr lang="en-US" sz="1200" kern="1200" baseline="0" dirty="0" smtClean="0">
                <a:solidFill>
                  <a:schemeClr val="tx1"/>
                </a:solidFill>
                <a:latin typeface="+mn-lt"/>
                <a:ea typeface="+mn-ea"/>
                <a:cs typeface="+mn-cs"/>
              </a:rPr>
              <a:t>interests of performance.</a:t>
            </a: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28</a:t>
            </a:fld>
            <a:endParaRPr lang="en-US" dirty="0"/>
          </a:p>
        </p:txBody>
      </p:sp>
    </p:spTree>
    <p:extLst>
      <p:ext uri="{BB962C8B-B14F-4D97-AF65-F5344CB8AC3E}">
        <p14:creationId xmlns:p14="http://schemas.microsoft.com/office/powerpoint/2010/main" val="34166112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b="0" kern="1200" baseline="0" dirty="0" smtClean="0">
                <a:solidFill>
                  <a:schemeClr val="tx1"/>
                </a:solidFill>
                <a:latin typeface="+mn-lt"/>
                <a:ea typeface="+mn-ea"/>
                <a:cs typeface="+mn-cs"/>
              </a:rPr>
              <a:t>Let us look now, in Figure 3.9b , at the state transition model that we have</a:t>
            </a:r>
          </a:p>
          <a:p>
            <a:r>
              <a:rPr lang="en-US" sz="1200" b="0" kern="1200" baseline="0" dirty="0" smtClean="0">
                <a:solidFill>
                  <a:schemeClr val="tx1"/>
                </a:solidFill>
                <a:latin typeface="+mn-lt"/>
                <a:ea typeface="+mn-ea"/>
                <a:cs typeface="+mn-cs"/>
              </a:rPr>
              <a:t>developed. (The dashed lines in the figure indicate possible but not necessary transitions.)</a:t>
            </a:r>
          </a:p>
          <a:p>
            <a:r>
              <a:rPr lang="en-US" sz="1200" b="0" kern="1200" baseline="0" dirty="0" smtClean="0">
                <a:solidFill>
                  <a:schemeClr val="tx1"/>
                </a:solidFill>
                <a:latin typeface="+mn-lt"/>
                <a:ea typeface="+mn-ea"/>
                <a:cs typeface="+mn-cs"/>
              </a:rPr>
              <a:t>Important new transitions are the following:</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Blocked : Blocked/Suspend: If there are no ready processes, then at least</a:t>
            </a:r>
          </a:p>
          <a:p>
            <a:r>
              <a:rPr lang="en-US" sz="1200" b="0" kern="1200" baseline="0" dirty="0" smtClean="0">
                <a:solidFill>
                  <a:schemeClr val="tx1"/>
                </a:solidFill>
                <a:latin typeface="+mn-lt"/>
                <a:ea typeface="+mn-ea"/>
                <a:cs typeface="+mn-cs"/>
              </a:rPr>
              <a:t>one blocked process is swapped out to make room for another process that</a:t>
            </a:r>
          </a:p>
          <a:p>
            <a:r>
              <a:rPr lang="en-US" sz="1200" b="0" kern="1200" baseline="0" dirty="0" smtClean="0">
                <a:solidFill>
                  <a:schemeClr val="tx1"/>
                </a:solidFill>
                <a:latin typeface="+mn-lt"/>
                <a:ea typeface="+mn-ea"/>
                <a:cs typeface="+mn-cs"/>
              </a:rPr>
              <a:t>is not blocked. This transition can be made even if there are ready processes</a:t>
            </a:r>
          </a:p>
          <a:p>
            <a:r>
              <a:rPr lang="en-US" sz="1200" b="0" kern="1200" baseline="0" dirty="0" smtClean="0">
                <a:solidFill>
                  <a:schemeClr val="tx1"/>
                </a:solidFill>
                <a:latin typeface="+mn-lt"/>
                <a:ea typeface="+mn-ea"/>
                <a:cs typeface="+mn-cs"/>
              </a:rPr>
              <a:t>available, if the OS determines that the currently running process or a ready</a:t>
            </a:r>
          </a:p>
          <a:p>
            <a:r>
              <a:rPr lang="en-US" sz="1200" b="0" kern="1200" baseline="0" dirty="0" smtClean="0">
                <a:solidFill>
                  <a:schemeClr val="tx1"/>
                </a:solidFill>
                <a:latin typeface="+mn-lt"/>
                <a:ea typeface="+mn-ea"/>
                <a:cs typeface="+mn-cs"/>
              </a:rPr>
              <a:t>process that it would like to dispatch requires more main memory to maintain</a:t>
            </a:r>
          </a:p>
          <a:p>
            <a:r>
              <a:rPr lang="en-US" sz="1200" b="0" kern="1200" baseline="0" dirty="0" smtClean="0">
                <a:solidFill>
                  <a:schemeClr val="tx1"/>
                </a:solidFill>
                <a:latin typeface="+mn-lt"/>
                <a:ea typeface="+mn-ea"/>
                <a:cs typeface="+mn-cs"/>
              </a:rPr>
              <a:t>adequate performance.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Blocked/Suspend : Ready/Suspend: A process in the Blocked/Suspend state</a:t>
            </a:r>
          </a:p>
          <a:p>
            <a:r>
              <a:rPr lang="en-US" sz="1200" b="0" kern="1200" baseline="0" dirty="0" smtClean="0">
                <a:solidFill>
                  <a:schemeClr val="tx1"/>
                </a:solidFill>
                <a:latin typeface="+mn-lt"/>
                <a:ea typeface="+mn-ea"/>
                <a:cs typeface="+mn-cs"/>
              </a:rPr>
              <a:t>is moved to the Ready/Suspend state when the event for which it has been</a:t>
            </a:r>
          </a:p>
          <a:p>
            <a:r>
              <a:rPr lang="en-US" sz="1200" b="0" kern="1200" baseline="0" dirty="0" smtClean="0">
                <a:solidFill>
                  <a:schemeClr val="tx1"/>
                </a:solidFill>
                <a:latin typeface="+mn-lt"/>
                <a:ea typeface="+mn-ea"/>
                <a:cs typeface="+mn-cs"/>
              </a:rPr>
              <a:t>waiting occurs. Note that this requires that the state information concerning</a:t>
            </a:r>
          </a:p>
          <a:p>
            <a:r>
              <a:rPr lang="en-US" sz="1200" b="0" kern="1200" baseline="0" dirty="0" smtClean="0">
                <a:solidFill>
                  <a:schemeClr val="tx1"/>
                </a:solidFill>
                <a:latin typeface="+mn-lt"/>
                <a:ea typeface="+mn-ea"/>
                <a:cs typeface="+mn-cs"/>
              </a:rPr>
              <a:t>suspended processes must be accessible to the OS.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Ready/Suspend : Ready: When there are no ready processes in main memory,</a:t>
            </a:r>
          </a:p>
          <a:p>
            <a:r>
              <a:rPr lang="en-US" sz="1200" b="0" kern="1200" baseline="0" dirty="0" smtClean="0">
                <a:solidFill>
                  <a:schemeClr val="tx1"/>
                </a:solidFill>
                <a:latin typeface="+mn-lt"/>
                <a:ea typeface="+mn-ea"/>
                <a:cs typeface="+mn-cs"/>
              </a:rPr>
              <a:t>the OS will need to bring one in to continue execution. In addition, it</a:t>
            </a:r>
          </a:p>
          <a:p>
            <a:r>
              <a:rPr lang="en-US" sz="1200" b="0" kern="1200" baseline="0" dirty="0" smtClean="0">
                <a:solidFill>
                  <a:schemeClr val="tx1"/>
                </a:solidFill>
                <a:latin typeface="+mn-lt"/>
                <a:ea typeface="+mn-ea"/>
                <a:cs typeface="+mn-cs"/>
              </a:rPr>
              <a:t>might be the case that a process in the Ready/Suspend state has higher priority</a:t>
            </a:r>
          </a:p>
          <a:p>
            <a:r>
              <a:rPr lang="en-US" sz="1200" b="0" kern="1200" baseline="0" dirty="0" smtClean="0">
                <a:solidFill>
                  <a:schemeClr val="tx1"/>
                </a:solidFill>
                <a:latin typeface="+mn-lt"/>
                <a:ea typeface="+mn-ea"/>
                <a:cs typeface="+mn-cs"/>
              </a:rPr>
              <a:t>than any of the processes in the Ready state. In that case, the OS designer may</a:t>
            </a:r>
          </a:p>
          <a:p>
            <a:r>
              <a:rPr lang="en-US" sz="1200" b="0" kern="1200" baseline="0" dirty="0" smtClean="0">
                <a:solidFill>
                  <a:schemeClr val="tx1"/>
                </a:solidFill>
                <a:latin typeface="+mn-lt"/>
                <a:ea typeface="+mn-ea"/>
                <a:cs typeface="+mn-cs"/>
              </a:rPr>
              <a:t>dictate that it is more important to get at the higher-priority process than to</a:t>
            </a:r>
          </a:p>
          <a:p>
            <a:r>
              <a:rPr lang="en-US" sz="1200" b="0" kern="1200" baseline="0" dirty="0" smtClean="0">
                <a:solidFill>
                  <a:schemeClr val="tx1"/>
                </a:solidFill>
                <a:latin typeface="+mn-lt"/>
                <a:ea typeface="+mn-ea"/>
                <a:cs typeface="+mn-cs"/>
              </a:rPr>
              <a:t>minimize swapping.</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Ready : Ready/Suspend: Normally, the OS would prefer to suspend a</a:t>
            </a:r>
          </a:p>
          <a:p>
            <a:r>
              <a:rPr lang="en-US" sz="1200" b="0" kern="1200" baseline="0" dirty="0" smtClean="0">
                <a:solidFill>
                  <a:schemeClr val="tx1"/>
                </a:solidFill>
                <a:latin typeface="+mn-lt"/>
                <a:ea typeface="+mn-ea"/>
                <a:cs typeface="+mn-cs"/>
              </a:rPr>
              <a:t>blocked process rather than a ready one, because the ready process can now</a:t>
            </a:r>
          </a:p>
          <a:p>
            <a:r>
              <a:rPr lang="en-US" sz="1200" b="0" kern="1200" baseline="0" dirty="0" smtClean="0">
                <a:solidFill>
                  <a:schemeClr val="tx1"/>
                </a:solidFill>
                <a:latin typeface="+mn-lt"/>
                <a:ea typeface="+mn-ea"/>
                <a:cs typeface="+mn-cs"/>
              </a:rPr>
              <a:t>be executed, whereas the blocked process is taking up main memory space</a:t>
            </a:r>
          </a:p>
          <a:p>
            <a:r>
              <a:rPr lang="en-US" sz="1200" b="0" kern="1200" baseline="0" dirty="0" smtClean="0">
                <a:solidFill>
                  <a:schemeClr val="tx1"/>
                </a:solidFill>
                <a:latin typeface="+mn-lt"/>
                <a:ea typeface="+mn-ea"/>
                <a:cs typeface="+mn-cs"/>
              </a:rPr>
              <a:t>and cannot be executed. However, it may be necessary to suspend a ready</a:t>
            </a:r>
          </a:p>
          <a:p>
            <a:r>
              <a:rPr lang="en-US" sz="1200" b="0" kern="1200" baseline="0" dirty="0" smtClean="0">
                <a:solidFill>
                  <a:schemeClr val="tx1"/>
                </a:solidFill>
                <a:latin typeface="+mn-lt"/>
                <a:ea typeface="+mn-ea"/>
                <a:cs typeface="+mn-cs"/>
              </a:rPr>
              <a:t>process if that is the only way to free up a sufficiently large block of main</a:t>
            </a:r>
          </a:p>
          <a:p>
            <a:r>
              <a:rPr lang="en-US" sz="1200" b="0" kern="1200" baseline="0" dirty="0" smtClean="0">
                <a:solidFill>
                  <a:schemeClr val="tx1"/>
                </a:solidFill>
                <a:latin typeface="+mn-lt"/>
                <a:ea typeface="+mn-ea"/>
                <a:cs typeface="+mn-cs"/>
              </a:rPr>
              <a:t>memory. Also, the OS may choose to suspend a lower–priority ready process</a:t>
            </a:r>
          </a:p>
          <a:p>
            <a:r>
              <a:rPr lang="en-US" sz="1200" b="0" kern="1200" baseline="0" dirty="0" smtClean="0">
                <a:solidFill>
                  <a:schemeClr val="tx1"/>
                </a:solidFill>
                <a:latin typeface="+mn-lt"/>
                <a:ea typeface="+mn-ea"/>
                <a:cs typeface="+mn-cs"/>
              </a:rPr>
              <a:t>rather than a higher–priority blocked process if it believes that the blocked</a:t>
            </a:r>
          </a:p>
          <a:p>
            <a:r>
              <a:rPr lang="en-US" sz="1200" b="0" kern="1200" baseline="0" dirty="0" smtClean="0">
                <a:solidFill>
                  <a:schemeClr val="tx1"/>
                </a:solidFill>
                <a:latin typeface="+mn-lt"/>
                <a:ea typeface="+mn-ea"/>
                <a:cs typeface="+mn-cs"/>
              </a:rPr>
              <a:t>process will be ready soon.</a:t>
            </a:r>
          </a:p>
          <a:p>
            <a:endParaRPr lang="en-US" sz="1200" b="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Several other transitions that are worth considering are the following:</a:t>
            </a:r>
          </a:p>
          <a:p>
            <a:r>
              <a:rPr lang="en-US" sz="1200" kern="1200" baseline="0" dirty="0" smtClean="0">
                <a:solidFill>
                  <a:schemeClr val="tx1"/>
                </a:solidFill>
                <a:latin typeface="+mn-lt"/>
                <a:ea typeface="+mn-ea"/>
                <a:cs typeface="+mn-cs"/>
              </a:rPr>
              <a:t>• New - Ready/Suspend and New - Ready:  When a new process is created, it</a:t>
            </a:r>
          </a:p>
          <a:p>
            <a:r>
              <a:rPr lang="en-US" sz="1200" kern="1200" baseline="0" dirty="0" smtClean="0">
                <a:solidFill>
                  <a:schemeClr val="tx1"/>
                </a:solidFill>
                <a:latin typeface="+mn-lt"/>
                <a:ea typeface="+mn-ea"/>
                <a:cs typeface="+mn-cs"/>
              </a:rPr>
              <a:t>can either be added to the Ready queue or the Ready/Suspend queue. In either</a:t>
            </a:r>
          </a:p>
          <a:p>
            <a:r>
              <a:rPr lang="en-US" sz="1200" kern="1200" baseline="0" dirty="0" smtClean="0">
                <a:solidFill>
                  <a:schemeClr val="tx1"/>
                </a:solidFill>
                <a:latin typeface="+mn-lt"/>
                <a:ea typeface="+mn-ea"/>
                <a:cs typeface="+mn-cs"/>
              </a:rPr>
              <a:t>case, the OS must create a process control block and allocate an address space</a:t>
            </a:r>
          </a:p>
          <a:p>
            <a:r>
              <a:rPr lang="en-US" sz="1200" kern="1200" baseline="0" dirty="0" smtClean="0">
                <a:solidFill>
                  <a:schemeClr val="tx1"/>
                </a:solidFill>
                <a:latin typeface="+mn-lt"/>
                <a:ea typeface="+mn-ea"/>
                <a:cs typeface="+mn-cs"/>
              </a:rPr>
              <a:t>to the process. It might be preferable for the OS to perform these housekeeping</a:t>
            </a:r>
          </a:p>
          <a:p>
            <a:r>
              <a:rPr lang="en-US" sz="1200" kern="1200" baseline="0" dirty="0" smtClean="0">
                <a:solidFill>
                  <a:schemeClr val="tx1"/>
                </a:solidFill>
                <a:latin typeface="+mn-lt"/>
                <a:ea typeface="+mn-ea"/>
                <a:cs typeface="+mn-cs"/>
              </a:rPr>
              <a:t>duties at an early time, so that it can maintain a large pool of processes that are</a:t>
            </a:r>
          </a:p>
          <a:p>
            <a:r>
              <a:rPr lang="en-US" sz="1200" kern="1200" baseline="0" dirty="0" smtClean="0">
                <a:solidFill>
                  <a:schemeClr val="tx1"/>
                </a:solidFill>
                <a:latin typeface="+mn-lt"/>
                <a:ea typeface="+mn-ea"/>
                <a:cs typeface="+mn-cs"/>
              </a:rPr>
              <a:t>not blocked. With this strategy, there would often be insufficient room in main</a:t>
            </a:r>
          </a:p>
          <a:p>
            <a:r>
              <a:rPr lang="en-US" sz="1200" kern="1200" baseline="0" dirty="0" smtClean="0">
                <a:solidFill>
                  <a:schemeClr val="tx1"/>
                </a:solidFill>
                <a:latin typeface="+mn-lt"/>
                <a:ea typeface="+mn-ea"/>
                <a:cs typeface="+mn-cs"/>
              </a:rPr>
              <a:t>memory for a new process; hence the use of the (New S- Ready/Suspend)</a:t>
            </a:r>
          </a:p>
          <a:p>
            <a:r>
              <a:rPr lang="en-US" sz="1200" kern="1200" baseline="0" dirty="0" smtClean="0">
                <a:solidFill>
                  <a:schemeClr val="tx1"/>
                </a:solidFill>
                <a:latin typeface="+mn-lt"/>
                <a:ea typeface="+mn-ea"/>
                <a:cs typeface="+mn-cs"/>
              </a:rPr>
              <a:t>transition. On the other hand, we could argue that a just-in-time philosophy of</a:t>
            </a:r>
          </a:p>
          <a:p>
            <a:r>
              <a:rPr lang="en-US" sz="1200" kern="1200" baseline="0" dirty="0" smtClean="0">
                <a:solidFill>
                  <a:schemeClr val="tx1"/>
                </a:solidFill>
                <a:latin typeface="+mn-lt"/>
                <a:ea typeface="+mn-ea"/>
                <a:cs typeface="+mn-cs"/>
              </a:rPr>
              <a:t>creating processes as late as possible reduces OS overhead and allows that OS</a:t>
            </a:r>
          </a:p>
          <a:p>
            <a:r>
              <a:rPr lang="en-US" sz="1200" kern="1200" baseline="0" dirty="0" smtClean="0">
                <a:solidFill>
                  <a:schemeClr val="tx1"/>
                </a:solidFill>
                <a:latin typeface="+mn-lt"/>
                <a:ea typeface="+mn-ea"/>
                <a:cs typeface="+mn-cs"/>
              </a:rPr>
              <a:t>to perform the process creation duties at a time when the system is clogged with</a:t>
            </a:r>
          </a:p>
          <a:p>
            <a:r>
              <a:rPr lang="en-US" sz="1200" kern="1200" baseline="0" dirty="0" smtClean="0">
                <a:solidFill>
                  <a:schemeClr val="tx1"/>
                </a:solidFill>
                <a:latin typeface="+mn-lt"/>
                <a:ea typeface="+mn-ea"/>
                <a:cs typeface="+mn-cs"/>
              </a:rPr>
              <a:t>blocked processes anyway.</a:t>
            </a:r>
          </a:p>
          <a:p>
            <a:endParaRPr lang="en-US" sz="1200" b="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 Blocked/Suspend - Blocked: Inclusion of this transition may seem to be poor</a:t>
            </a:r>
          </a:p>
          <a:p>
            <a:r>
              <a:rPr lang="en-US" sz="1200" kern="1200" baseline="0" dirty="0" smtClean="0">
                <a:solidFill>
                  <a:schemeClr val="tx1"/>
                </a:solidFill>
                <a:latin typeface="+mn-lt"/>
                <a:ea typeface="+mn-ea"/>
                <a:cs typeface="+mn-cs"/>
              </a:rPr>
              <a:t>design. After all, if a process is not ready to execute and is not already in main</a:t>
            </a:r>
          </a:p>
          <a:p>
            <a:r>
              <a:rPr lang="en-US" sz="1200" kern="1200" baseline="0" dirty="0" smtClean="0">
                <a:solidFill>
                  <a:schemeClr val="tx1"/>
                </a:solidFill>
                <a:latin typeface="+mn-lt"/>
                <a:ea typeface="+mn-ea"/>
                <a:cs typeface="+mn-cs"/>
              </a:rPr>
              <a:t>memory, what is the point of bringing it in? But consider the following scenario:</a:t>
            </a:r>
          </a:p>
          <a:p>
            <a:r>
              <a:rPr lang="en-US" sz="1200" kern="1200" baseline="0" dirty="0" smtClean="0">
                <a:solidFill>
                  <a:schemeClr val="tx1"/>
                </a:solidFill>
                <a:latin typeface="+mn-lt"/>
                <a:ea typeface="+mn-ea"/>
                <a:cs typeface="+mn-cs"/>
              </a:rPr>
              <a:t>A process terminates, freeing up some main memory. There is a process in the</a:t>
            </a:r>
          </a:p>
          <a:p>
            <a:r>
              <a:rPr lang="en-US" sz="1200" kern="1200" baseline="0" dirty="0" smtClean="0">
                <a:solidFill>
                  <a:schemeClr val="tx1"/>
                </a:solidFill>
                <a:latin typeface="+mn-lt"/>
                <a:ea typeface="+mn-ea"/>
                <a:cs typeface="+mn-cs"/>
              </a:rPr>
              <a:t>(Blocked/Suspend) queue with a higher priority than any of the processes in</a:t>
            </a:r>
          </a:p>
          <a:p>
            <a:r>
              <a:rPr lang="en-US" sz="1200" kern="1200" baseline="0" dirty="0" smtClean="0">
                <a:solidFill>
                  <a:schemeClr val="tx1"/>
                </a:solidFill>
                <a:latin typeface="+mn-lt"/>
                <a:ea typeface="+mn-ea"/>
                <a:cs typeface="+mn-cs"/>
              </a:rPr>
              <a:t>the (Ready/Suspend) queue and the OS has reason to believe that the blocking</a:t>
            </a:r>
          </a:p>
          <a:p>
            <a:r>
              <a:rPr lang="en-US" sz="1200" kern="1200" baseline="0" dirty="0" smtClean="0">
                <a:solidFill>
                  <a:schemeClr val="tx1"/>
                </a:solidFill>
                <a:latin typeface="+mn-lt"/>
                <a:ea typeface="+mn-ea"/>
                <a:cs typeface="+mn-cs"/>
              </a:rPr>
              <a:t>event for that process will occur soon. Under these circumstances, it would</a:t>
            </a:r>
          </a:p>
          <a:p>
            <a:r>
              <a:rPr lang="en-US" sz="1200" kern="1200" baseline="0" dirty="0" smtClean="0">
                <a:solidFill>
                  <a:schemeClr val="tx1"/>
                </a:solidFill>
                <a:latin typeface="+mn-lt"/>
                <a:ea typeface="+mn-ea"/>
                <a:cs typeface="+mn-cs"/>
              </a:rPr>
              <a:t>seem reasonable to bring a blocked process into main memory in preference</a:t>
            </a:r>
          </a:p>
          <a:p>
            <a:r>
              <a:rPr lang="en-US" sz="1200" kern="1200" baseline="0" dirty="0" smtClean="0">
                <a:solidFill>
                  <a:schemeClr val="tx1"/>
                </a:solidFill>
                <a:latin typeface="+mn-lt"/>
                <a:ea typeface="+mn-ea"/>
                <a:cs typeface="+mn-cs"/>
              </a:rPr>
              <a:t>to a ready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 Running - Ready/Suspend: Normally, a running process is moved to the</a:t>
            </a:r>
          </a:p>
          <a:p>
            <a:r>
              <a:rPr lang="en-US" sz="1200" kern="1200" baseline="0" dirty="0" smtClean="0">
                <a:solidFill>
                  <a:schemeClr val="tx1"/>
                </a:solidFill>
                <a:latin typeface="+mn-lt"/>
                <a:ea typeface="+mn-ea"/>
                <a:cs typeface="+mn-cs"/>
              </a:rPr>
              <a:t>Ready state when its time allocation expires. If, however, the OS is preempting</a:t>
            </a:r>
          </a:p>
          <a:p>
            <a:r>
              <a:rPr lang="en-US" sz="1200" kern="1200" baseline="0" dirty="0" smtClean="0">
                <a:solidFill>
                  <a:schemeClr val="tx1"/>
                </a:solidFill>
                <a:latin typeface="+mn-lt"/>
                <a:ea typeface="+mn-ea"/>
                <a:cs typeface="+mn-cs"/>
              </a:rPr>
              <a:t>the process because a higher-priority process on the Blocked/Suspend queue</a:t>
            </a:r>
          </a:p>
          <a:p>
            <a:r>
              <a:rPr lang="en-US" sz="1200" kern="1200" baseline="0" dirty="0" smtClean="0">
                <a:solidFill>
                  <a:schemeClr val="tx1"/>
                </a:solidFill>
                <a:latin typeface="+mn-lt"/>
                <a:ea typeface="+mn-ea"/>
                <a:cs typeface="+mn-cs"/>
              </a:rPr>
              <a:t>has just become unblocked, the OS could move the running process directly to</a:t>
            </a:r>
          </a:p>
          <a:p>
            <a:r>
              <a:rPr lang="en-US" sz="1200" kern="1200" baseline="0" dirty="0" smtClean="0">
                <a:solidFill>
                  <a:schemeClr val="tx1"/>
                </a:solidFill>
                <a:latin typeface="+mn-lt"/>
                <a:ea typeface="+mn-ea"/>
                <a:cs typeface="+mn-cs"/>
              </a:rPr>
              <a:t>the (Ready/Suspend) queue and free some main memory.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 Any State - Exit: Typically, a process terminates while it is running, either</a:t>
            </a:r>
          </a:p>
          <a:p>
            <a:r>
              <a:rPr lang="en-US" sz="1200" kern="1200" baseline="0" dirty="0" smtClean="0">
                <a:solidFill>
                  <a:schemeClr val="tx1"/>
                </a:solidFill>
                <a:latin typeface="+mn-lt"/>
                <a:ea typeface="+mn-ea"/>
                <a:cs typeface="+mn-cs"/>
              </a:rPr>
              <a:t>because it has completed or because of some fatal fault condition. However, in</a:t>
            </a:r>
          </a:p>
          <a:p>
            <a:r>
              <a:rPr lang="en-US" sz="1200" kern="1200" baseline="0" dirty="0" smtClean="0">
                <a:solidFill>
                  <a:schemeClr val="tx1"/>
                </a:solidFill>
                <a:latin typeface="+mn-lt"/>
                <a:ea typeface="+mn-ea"/>
                <a:cs typeface="+mn-cs"/>
              </a:rPr>
              <a:t>some operating systems, a process may be terminated by the process that created</a:t>
            </a:r>
          </a:p>
          <a:p>
            <a:r>
              <a:rPr lang="en-US" sz="1200" kern="1200" baseline="0" dirty="0" smtClean="0">
                <a:solidFill>
                  <a:schemeClr val="tx1"/>
                </a:solidFill>
                <a:latin typeface="+mn-lt"/>
                <a:ea typeface="+mn-ea"/>
                <a:cs typeface="+mn-cs"/>
              </a:rPr>
              <a:t>it or when the parent process is itself terminated. If this is allowed, then a</a:t>
            </a:r>
          </a:p>
          <a:p>
            <a:r>
              <a:rPr lang="en-US" sz="1200" kern="1200" baseline="0" dirty="0" smtClean="0">
                <a:solidFill>
                  <a:schemeClr val="tx1"/>
                </a:solidFill>
                <a:latin typeface="+mn-lt"/>
                <a:ea typeface="+mn-ea"/>
                <a:cs typeface="+mn-cs"/>
              </a:rPr>
              <a:t>process in any state can be moved to the Exit state.</a:t>
            </a:r>
            <a:endParaRPr lang="en-US" b="0"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29</a:t>
            </a:fld>
            <a:endParaRPr lang="en-US" dirty="0"/>
          </a:p>
        </p:txBody>
      </p:sp>
    </p:spTree>
    <p:extLst>
      <p:ext uri="{BB962C8B-B14F-4D97-AF65-F5344CB8AC3E}">
        <p14:creationId xmlns:p14="http://schemas.microsoft.com/office/powerpoint/2010/main" val="36471722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mn-lt"/>
                <a:ea typeface="+mn-ea"/>
                <a:cs typeface="+mn-cs"/>
              </a:rPr>
              <a:t>We can generalize the concept of a suspended process. Let us define a</a:t>
            </a:r>
          </a:p>
          <a:p>
            <a:r>
              <a:rPr lang="en-US" sz="1200" b="0" kern="1200" baseline="0" dirty="0" smtClean="0">
                <a:solidFill>
                  <a:schemeClr val="tx1"/>
                </a:solidFill>
                <a:latin typeface="+mn-lt"/>
                <a:ea typeface="+mn-ea"/>
                <a:cs typeface="+mn-cs"/>
              </a:rPr>
              <a:t>suspended process as having the following characteristics: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The process is not immediately available for execution.</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The process may or may not be waiting on an event. If it is, this blocked condition</a:t>
            </a:r>
          </a:p>
          <a:p>
            <a:r>
              <a:rPr lang="en-US" sz="1200" b="0" kern="1200" baseline="0" dirty="0" smtClean="0">
                <a:solidFill>
                  <a:schemeClr val="tx1"/>
                </a:solidFill>
                <a:latin typeface="+mn-lt"/>
                <a:ea typeface="+mn-ea"/>
                <a:cs typeface="+mn-cs"/>
              </a:rPr>
              <a:t>is independent of the suspend condition, and occurrence of the blocking</a:t>
            </a:r>
          </a:p>
          <a:p>
            <a:r>
              <a:rPr lang="en-US" sz="1200" b="0" kern="1200" baseline="0" dirty="0" smtClean="0">
                <a:solidFill>
                  <a:schemeClr val="tx1"/>
                </a:solidFill>
                <a:latin typeface="+mn-lt"/>
                <a:ea typeface="+mn-ea"/>
                <a:cs typeface="+mn-cs"/>
              </a:rPr>
              <a:t>event does not enable the process to be executed immediately.</a:t>
            </a:r>
          </a:p>
          <a:p>
            <a:r>
              <a:rPr lang="en-US" sz="1200" b="0" kern="1200" baseline="0" dirty="0" smtClean="0">
                <a:solidFill>
                  <a:schemeClr val="tx1"/>
                </a:solidFill>
                <a:latin typeface="+mn-lt"/>
                <a:ea typeface="+mn-ea"/>
                <a:cs typeface="+mn-cs"/>
              </a:rPr>
              <a:t>The process was placed in a suspended state by an agent: either itself, a parent</a:t>
            </a:r>
          </a:p>
          <a:p>
            <a:r>
              <a:rPr lang="en-US" sz="1200" b="0" kern="1200" baseline="0" dirty="0" smtClean="0">
                <a:solidFill>
                  <a:schemeClr val="tx1"/>
                </a:solidFill>
                <a:latin typeface="+mn-lt"/>
                <a:ea typeface="+mn-ea"/>
                <a:cs typeface="+mn-cs"/>
              </a:rPr>
              <a:t>process, or the OS, for the purpose of preventing its execution.</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4. The process may not be removed from this state until the agent explicitly</a:t>
            </a:r>
          </a:p>
          <a:p>
            <a:r>
              <a:rPr lang="en-US" sz="1200" b="0" kern="1200" baseline="0" dirty="0" smtClean="0">
                <a:solidFill>
                  <a:schemeClr val="tx1"/>
                </a:solidFill>
                <a:latin typeface="+mn-lt"/>
                <a:ea typeface="+mn-ea"/>
                <a:cs typeface="+mn-cs"/>
              </a:rPr>
              <a:t>orders the removal.</a:t>
            </a:r>
            <a:endParaRPr lang="en-US" b="0"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30</a:t>
            </a:fld>
            <a:endParaRPr lang="en-US" dirty="0"/>
          </a:p>
        </p:txBody>
      </p:sp>
    </p:spTree>
    <p:extLst>
      <p:ext uri="{BB962C8B-B14F-4D97-AF65-F5344CB8AC3E}">
        <p14:creationId xmlns:p14="http://schemas.microsoft.com/office/powerpoint/2010/main" val="11300396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Table 3.3 lists some reasons for the suspension of a process. One reason that</a:t>
            </a:r>
          </a:p>
          <a:p>
            <a:r>
              <a:rPr lang="en-US" sz="1200" kern="1200" baseline="0" dirty="0" smtClean="0">
                <a:solidFill>
                  <a:schemeClr val="tx1"/>
                </a:solidFill>
                <a:latin typeface="+mn-lt"/>
                <a:ea typeface="+mn-ea"/>
                <a:cs typeface="+mn-cs"/>
              </a:rPr>
              <a:t>we have discussed is to provide memory space either to bring in a Ready/Suspended</a:t>
            </a:r>
          </a:p>
          <a:p>
            <a:r>
              <a:rPr lang="en-US" sz="1200" kern="1200" baseline="0" dirty="0" smtClean="0">
                <a:solidFill>
                  <a:schemeClr val="tx1"/>
                </a:solidFill>
                <a:latin typeface="+mn-lt"/>
                <a:ea typeface="+mn-ea"/>
                <a:cs typeface="+mn-cs"/>
              </a:rPr>
              <a:t>process or to increase the memory allocated to other Ready processes. The OS may</a:t>
            </a:r>
          </a:p>
          <a:p>
            <a:r>
              <a:rPr lang="en-US" sz="1200" kern="1200" baseline="0" dirty="0" smtClean="0">
                <a:solidFill>
                  <a:schemeClr val="tx1"/>
                </a:solidFill>
                <a:latin typeface="+mn-lt"/>
                <a:ea typeface="+mn-ea"/>
                <a:cs typeface="+mn-cs"/>
              </a:rPr>
              <a:t>have other motivations for suspending a process. For example, an auditing or tracing</a:t>
            </a:r>
          </a:p>
          <a:p>
            <a:r>
              <a:rPr lang="en-US" sz="1200" kern="1200" baseline="0" dirty="0" smtClean="0">
                <a:solidFill>
                  <a:schemeClr val="tx1"/>
                </a:solidFill>
                <a:latin typeface="+mn-lt"/>
                <a:ea typeface="+mn-ea"/>
                <a:cs typeface="+mn-cs"/>
              </a:rPr>
              <a:t>process may be employed to monitor activity on the system; the process may</a:t>
            </a:r>
          </a:p>
          <a:p>
            <a:r>
              <a:rPr lang="en-US" sz="1200" kern="1200" baseline="0" dirty="0" smtClean="0">
                <a:solidFill>
                  <a:schemeClr val="tx1"/>
                </a:solidFill>
                <a:latin typeface="+mn-lt"/>
                <a:ea typeface="+mn-ea"/>
                <a:cs typeface="+mn-cs"/>
              </a:rPr>
              <a:t>be used to record the level of utilization of various resources (processor, memory,</a:t>
            </a:r>
          </a:p>
          <a:p>
            <a:r>
              <a:rPr lang="en-US" sz="1200" kern="1200" baseline="0" dirty="0" smtClean="0">
                <a:solidFill>
                  <a:schemeClr val="tx1"/>
                </a:solidFill>
                <a:latin typeface="+mn-lt"/>
                <a:ea typeface="+mn-ea"/>
                <a:cs typeface="+mn-cs"/>
              </a:rPr>
              <a:t>channels) and the rate of progress of the user processes in the system. The OS,</a:t>
            </a:r>
          </a:p>
          <a:p>
            <a:r>
              <a:rPr lang="en-US" sz="1200" kern="1200" baseline="0" dirty="0" smtClean="0">
                <a:solidFill>
                  <a:schemeClr val="tx1"/>
                </a:solidFill>
                <a:latin typeface="+mn-lt"/>
                <a:ea typeface="+mn-ea"/>
                <a:cs typeface="+mn-cs"/>
              </a:rPr>
              <a:t>under operator control, may turn this process on and off from time to time. If the</a:t>
            </a:r>
          </a:p>
          <a:p>
            <a:r>
              <a:rPr lang="en-US" sz="1200" kern="1200" baseline="0" dirty="0" smtClean="0">
                <a:solidFill>
                  <a:schemeClr val="tx1"/>
                </a:solidFill>
                <a:latin typeface="+mn-lt"/>
                <a:ea typeface="+mn-ea"/>
                <a:cs typeface="+mn-cs"/>
              </a:rPr>
              <a:t>OS detects or suspects a problem, it may suspend a process. One example of this</a:t>
            </a:r>
          </a:p>
          <a:p>
            <a:r>
              <a:rPr lang="en-US" sz="1200" kern="1200" baseline="0" dirty="0" smtClean="0">
                <a:solidFill>
                  <a:schemeClr val="tx1"/>
                </a:solidFill>
                <a:latin typeface="+mn-lt"/>
                <a:ea typeface="+mn-ea"/>
                <a:cs typeface="+mn-cs"/>
              </a:rPr>
              <a:t>is deadlock, which is discussed in Chapter 6 . As another example, a problem is</a:t>
            </a:r>
          </a:p>
          <a:p>
            <a:r>
              <a:rPr lang="en-US" sz="1200" kern="1200" baseline="0" dirty="0" smtClean="0">
                <a:solidFill>
                  <a:schemeClr val="tx1"/>
                </a:solidFill>
                <a:latin typeface="+mn-lt"/>
                <a:ea typeface="+mn-ea"/>
                <a:cs typeface="+mn-cs"/>
              </a:rPr>
              <a:t>detected on a communications line, and the operator has the OS suspend the process</a:t>
            </a:r>
          </a:p>
          <a:p>
            <a:r>
              <a:rPr lang="en-US" sz="1200" kern="1200" baseline="0" dirty="0" smtClean="0">
                <a:solidFill>
                  <a:schemeClr val="tx1"/>
                </a:solidFill>
                <a:latin typeface="+mn-lt"/>
                <a:ea typeface="+mn-ea"/>
                <a:cs typeface="+mn-cs"/>
              </a:rPr>
              <a:t>that is using the line while some tests are run.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Another set of reasons concerns the actions of an interactive user. For example, if</a:t>
            </a:r>
          </a:p>
          <a:p>
            <a:r>
              <a:rPr lang="en-US" sz="1200" kern="1200" baseline="0" dirty="0" smtClean="0">
                <a:solidFill>
                  <a:schemeClr val="tx1"/>
                </a:solidFill>
                <a:latin typeface="+mn-lt"/>
                <a:ea typeface="+mn-ea"/>
                <a:cs typeface="+mn-cs"/>
              </a:rPr>
              <a:t>a user suspects a bug in the program, he or she may debug the program by suspending</a:t>
            </a:r>
          </a:p>
          <a:p>
            <a:r>
              <a:rPr lang="en-US" sz="1200" kern="1200" baseline="0" dirty="0" smtClean="0">
                <a:solidFill>
                  <a:schemeClr val="tx1"/>
                </a:solidFill>
                <a:latin typeface="+mn-lt"/>
                <a:ea typeface="+mn-ea"/>
                <a:cs typeface="+mn-cs"/>
              </a:rPr>
              <a:t>its execution, examining and modifying the program or data, and resuming execution.</a:t>
            </a:r>
          </a:p>
          <a:p>
            <a:r>
              <a:rPr lang="en-US" sz="1200" kern="1200" baseline="0" dirty="0" smtClean="0">
                <a:solidFill>
                  <a:schemeClr val="tx1"/>
                </a:solidFill>
                <a:latin typeface="+mn-lt"/>
                <a:ea typeface="+mn-ea"/>
                <a:cs typeface="+mn-cs"/>
              </a:rPr>
              <a:t>Or there may be a background process that is collecting trace or accounting statistics,</a:t>
            </a:r>
          </a:p>
          <a:p>
            <a:r>
              <a:rPr lang="en-US" sz="1200" kern="1200" baseline="0" dirty="0" smtClean="0">
                <a:solidFill>
                  <a:schemeClr val="tx1"/>
                </a:solidFill>
                <a:latin typeface="+mn-lt"/>
                <a:ea typeface="+mn-ea"/>
                <a:cs typeface="+mn-cs"/>
              </a:rPr>
              <a:t>which the user may wish to be able to turn on and off.</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Timing considerations may also lead to a swapping decision. For example, if a</a:t>
            </a:r>
          </a:p>
          <a:p>
            <a:r>
              <a:rPr lang="en-US" sz="1200" kern="1200" baseline="0" dirty="0" smtClean="0">
                <a:solidFill>
                  <a:schemeClr val="tx1"/>
                </a:solidFill>
                <a:latin typeface="+mn-lt"/>
                <a:ea typeface="+mn-ea"/>
                <a:cs typeface="+mn-cs"/>
              </a:rPr>
              <a:t>process is to be activated periodically but is idle most of the time, then it should be</a:t>
            </a:r>
          </a:p>
          <a:p>
            <a:r>
              <a:rPr lang="en-US" sz="1200" kern="1200" baseline="0" dirty="0" smtClean="0">
                <a:solidFill>
                  <a:schemeClr val="tx1"/>
                </a:solidFill>
                <a:latin typeface="+mn-lt"/>
                <a:ea typeface="+mn-ea"/>
                <a:cs typeface="+mn-cs"/>
              </a:rPr>
              <a:t>swapped out between uses. A program that monitors utilization or user activity is</a:t>
            </a:r>
          </a:p>
          <a:p>
            <a:r>
              <a:rPr lang="en-US" sz="1200" kern="1200" baseline="0" dirty="0" smtClean="0">
                <a:solidFill>
                  <a:schemeClr val="tx1"/>
                </a:solidFill>
                <a:latin typeface="+mn-lt"/>
                <a:ea typeface="+mn-ea"/>
                <a:cs typeface="+mn-cs"/>
              </a:rPr>
              <a:t>an example.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Finally, a parent process may wish to suspend a descendent process. For example,</a:t>
            </a:r>
          </a:p>
          <a:p>
            <a:r>
              <a:rPr lang="en-US" sz="1200" kern="1200" baseline="0" dirty="0" smtClean="0">
                <a:solidFill>
                  <a:schemeClr val="tx1"/>
                </a:solidFill>
                <a:latin typeface="+mn-lt"/>
                <a:ea typeface="+mn-ea"/>
                <a:cs typeface="+mn-cs"/>
              </a:rPr>
              <a:t>process A may spawn process B to perform a file read. Subsequently, process B</a:t>
            </a:r>
          </a:p>
          <a:p>
            <a:r>
              <a:rPr lang="en-US" sz="1200" kern="1200" baseline="0" dirty="0" smtClean="0">
                <a:solidFill>
                  <a:schemeClr val="tx1"/>
                </a:solidFill>
                <a:latin typeface="+mn-lt"/>
                <a:ea typeface="+mn-ea"/>
                <a:cs typeface="+mn-cs"/>
              </a:rPr>
              <a:t>encounters an error in the file read procedure and reports this to process A. Process</a:t>
            </a:r>
          </a:p>
          <a:p>
            <a:r>
              <a:rPr lang="en-US" sz="1200" kern="1200" baseline="0" dirty="0" smtClean="0">
                <a:solidFill>
                  <a:schemeClr val="tx1"/>
                </a:solidFill>
                <a:latin typeface="+mn-lt"/>
                <a:ea typeface="+mn-ea"/>
                <a:cs typeface="+mn-cs"/>
              </a:rPr>
              <a:t>A suspends process B to investigate the cause.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all of these cases, the activation of a suspended process is requested by the</a:t>
            </a:r>
          </a:p>
          <a:p>
            <a:r>
              <a:rPr lang="en-US" sz="1200" kern="1200" baseline="0" dirty="0" smtClean="0">
                <a:solidFill>
                  <a:schemeClr val="tx1"/>
                </a:solidFill>
                <a:latin typeface="+mn-lt"/>
                <a:ea typeface="+mn-ea"/>
                <a:cs typeface="+mn-cs"/>
              </a:rPr>
              <a:t>agent that initially requested the suspension.</a:t>
            </a: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31</a:t>
            </a:fld>
            <a:endParaRPr lang="en-US" dirty="0"/>
          </a:p>
        </p:txBody>
      </p:sp>
    </p:spTree>
    <p:extLst>
      <p:ext uri="{BB962C8B-B14F-4D97-AF65-F5344CB8AC3E}">
        <p14:creationId xmlns:p14="http://schemas.microsoft.com/office/powerpoint/2010/main" val="1433429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mn-lt"/>
                <a:ea typeface="+mn-ea"/>
                <a:cs typeface="+mn-cs"/>
              </a:rPr>
              <a:t>Memory tables are used to keep track of both main (real) and secondary</a:t>
            </a:r>
          </a:p>
          <a:p>
            <a:r>
              <a:rPr lang="en-US" sz="1200" b="0" kern="1200" baseline="0" dirty="0" smtClean="0">
                <a:solidFill>
                  <a:schemeClr val="tx1"/>
                </a:solidFill>
                <a:latin typeface="+mn-lt"/>
                <a:ea typeface="+mn-ea"/>
                <a:cs typeface="+mn-cs"/>
              </a:rPr>
              <a:t>(virtual) memory. Some of main memory is reserved for use by the OS; the</a:t>
            </a:r>
          </a:p>
          <a:p>
            <a:r>
              <a:rPr lang="en-US" sz="1200" b="0" kern="1200" baseline="0" dirty="0" smtClean="0">
                <a:solidFill>
                  <a:schemeClr val="tx1"/>
                </a:solidFill>
                <a:latin typeface="+mn-lt"/>
                <a:ea typeface="+mn-ea"/>
                <a:cs typeface="+mn-cs"/>
              </a:rPr>
              <a:t>remainder is available for use by processes. Processes are maintained on secondary</a:t>
            </a:r>
          </a:p>
          <a:p>
            <a:r>
              <a:rPr lang="en-US" sz="1200" b="0" kern="1200" baseline="0" dirty="0" smtClean="0">
                <a:solidFill>
                  <a:schemeClr val="tx1"/>
                </a:solidFill>
                <a:latin typeface="+mn-lt"/>
                <a:ea typeface="+mn-ea"/>
                <a:cs typeface="+mn-cs"/>
              </a:rPr>
              <a:t>memory using some sort of virtual memory or simple swapping mechanism. The</a:t>
            </a:r>
          </a:p>
          <a:p>
            <a:r>
              <a:rPr lang="en-US" sz="1200" b="0" kern="1200" baseline="0" dirty="0" smtClean="0">
                <a:solidFill>
                  <a:schemeClr val="tx1"/>
                </a:solidFill>
                <a:latin typeface="+mn-lt"/>
                <a:ea typeface="+mn-ea"/>
                <a:cs typeface="+mn-cs"/>
              </a:rPr>
              <a:t>memory tables must include the following information:</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The allocation of main memory to processes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The allocation of secondary memory to processes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Any protection attributes of blocks of main or virtual memory, such as which</a:t>
            </a:r>
          </a:p>
          <a:p>
            <a:r>
              <a:rPr lang="en-US" sz="1200" b="0" kern="1200" baseline="0" dirty="0" smtClean="0">
                <a:solidFill>
                  <a:schemeClr val="tx1"/>
                </a:solidFill>
                <a:latin typeface="+mn-lt"/>
                <a:ea typeface="+mn-ea"/>
                <a:cs typeface="+mn-cs"/>
              </a:rPr>
              <a:t>processes may access certain shared memory regions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Any information needed to manage virtual memory</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We examine the information structures for memory management in detail in Part</a:t>
            </a:r>
          </a:p>
          <a:p>
            <a:r>
              <a:rPr lang="en-US" sz="1200" b="0" kern="1200" baseline="0" dirty="0" smtClean="0">
                <a:solidFill>
                  <a:schemeClr val="tx1"/>
                </a:solidFill>
                <a:latin typeface="+mn-lt"/>
                <a:ea typeface="+mn-ea"/>
                <a:cs typeface="+mn-cs"/>
              </a:rPr>
              <a:t>Three.</a:t>
            </a:r>
            <a:endParaRPr lang="en-US" b="0"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32</a:t>
            </a:fld>
            <a:endParaRPr lang="en-US" dirty="0"/>
          </a:p>
        </p:txBody>
      </p:sp>
    </p:spTree>
    <p:extLst>
      <p:ext uri="{BB962C8B-B14F-4D97-AF65-F5344CB8AC3E}">
        <p14:creationId xmlns:p14="http://schemas.microsoft.com/office/powerpoint/2010/main" val="2170823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mn-lt"/>
                <a:ea typeface="+mn-ea"/>
                <a:cs typeface="+mn-cs"/>
              </a:rPr>
              <a:t>I/O tables are used by the OS to manage the I/O devices and channels of the</a:t>
            </a:r>
          </a:p>
          <a:p>
            <a:r>
              <a:rPr lang="en-US" sz="1200" b="0" kern="1200" baseline="0" dirty="0" smtClean="0">
                <a:solidFill>
                  <a:schemeClr val="tx1"/>
                </a:solidFill>
                <a:latin typeface="+mn-lt"/>
                <a:ea typeface="+mn-ea"/>
                <a:cs typeface="+mn-cs"/>
              </a:rPr>
              <a:t>computer system. At any given time, an I/O device may be available or assigned to a</a:t>
            </a:r>
          </a:p>
          <a:p>
            <a:r>
              <a:rPr lang="en-US" sz="1200" b="0" kern="1200" baseline="0" dirty="0" smtClean="0">
                <a:solidFill>
                  <a:schemeClr val="tx1"/>
                </a:solidFill>
                <a:latin typeface="+mn-lt"/>
                <a:ea typeface="+mn-ea"/>
                <a:cs typeface="+mn-cs"/>
              </a:rPr>
              <a:t>particular process. If an I/O operation is in progress, the OS needs to know the status</a:t>
            </a:r>
          </a:p>
          <a:p>
            <a:r>
              <a:rPr lang="en-US" sz="1200" b="0" kern="1200" baseline="0" dirty="0" smtClean="0">
                <a:solidFill>
                  <a:schemeClr val="tx1"/>
                </a:solidFill>
                <a:latin typeface="+mn-lt"/>
                <a:ea typeface="+mn-ea"/>
                <a:cs typeface="+mn-cs"/>
              </a:rPr>
              <a:t>of the I/O operation and the location in main memory being used as the source or</a:t>
            </a:r>
          </a:p>
          <a:p>
            <a:r>
              <a:rPr lang="en-US" sz="1200" b="0" kern="1200" baseline="0" dirty="0" smtClean="0">
                <a:solidFill>
                  <a:schemeClr val="tx1"/>
                </a:solidFill>
                <a:latin typeface="+mn-lt"/>
                <a:ea typeface="+mn-ea"/>
                <a:cs typeface="+mn-cs"/>
              </a:rPr>
              <a:t>destination of the I/O transfer. I/O management is examined in Chapter 11 .</a:t>
            </a:r>
            <a:endParaRPr lang="en-NZ" b="0" dirty="0" smtClean="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33</a:t>
            </a:fld>
            <a:endParaRPr lang="en-US" dirty="0"/>
          </a:p>
        </p:txBody>
      </p:sp>
    </p:spTree>
    <p:extLst>
      <p:ext uri="{BB962C8B-B14F-4D97-AF65-F5344CB8AC3E}">
        <p14:creationId xmlns:p14="http://schemas.microsoft.com/office/powerpoint/2010/main" val="36728870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The OS may also maintain file tables . These tables provide information about</a:t>
            </a:r>
          </a:p>
          <a:p>
            <a:r>
              <a:rPr lang="en-US" sz="1200" kern="1200" baseline="0" dirty="0" smtClean="0">
                <a:solidFill>
                  <a:schemeClr val="tx1"/>
                </a:solidFill>
                <a:latin typeface="+mn-lt"/>
                <a:ea typeface="+mn-ea"/>
                <a:cs typeface="+mn-cs"/>
              </a:rPr>
              <a:t>the existence of files, their location on secondary memory, their current status, and</a:t>
            </a:r>
          </a:p>
          <a:p>
            <a:r>
              <a:rPr lang="en-US" sz="1200" kern="1200" baseline="0" dirty="0" smtClean="0">
                <a:solidFill>
                  <a:schemeClr val="tx1"/>
                </a:solidFill>
                <a:latin typeface="+mn-lt"/>
                <a:ea typeface="+mn-ea"/>
                <a:cs typeface="+mn-cs"/>
              </a:rPr>
              <a:t> other attributes. Much, if not all, of this information may be maintained and used by</a:t>
            </a:r>
          </a:p>
          <a:p>
            <a:r>
              <a:rPr lang="en-US" sz="1200" kern="1200" baseline="0" dirty="0" smtClean="0">
                <a:solidFill>
                  <a:schemeClr val="tx1"/>
                </a:solidFill>
                <a:latin typeface="+mn-lt"/>
                <a:ea typeface="+mn-ea"/>
                <a:cs typeface="+mn-cs"/>
              </a:rPr>
              <a:t>a file management system, in which case the OS has little or no knowledge of files.</a:t>
            </a:r>
          </a:p>
          <a:p>
            <a:r>
              <a:rPr lang="en-US" sz="1200" kern="1200" baseline="0" dirty="0" smtClean="0">
                <a:solidFill>
                  <a:schemeClr val="tx1"/>
                </a:solidFill>
                <a:latin typeface="+mn-lt"/>
                <a:ea typeface="+mn-ea"/>
                <a:cs typeface="+mn-cs"/>
              </a:rPr>
              <a:t>In other operating systems, much of the detail of file management is managed by the</a:t>
            </a:r>
          </a:p>
          <a:p>
            <a:r>
              <a:rPr lang="en-US" sz="1200" kern="1200" baseline="0" dirty="0" smtClean="0">
                <a:solidFill>
                  <a:schemeClr val="tx1"/>
                </a:solidFill>
                <a:latin typeface="+mn-lt"/>
                <a:ea typeface="+mn-ea"/>
                <a:cs typeface="+mn-cs"/>
              </a:rPr>
              <a:t>OS itself. This topic is explored in Chapter 12.</a:t>
            </a:r>
            <a:endParaRPr lang="en-NZ" dirty="0" smtClean="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34</a:t>
            </a:fld>
            <a:endParaRPr lang="en-US" dirty="0"/>
          </a:p>
        </p:txBody>
      </p:sp>
    </p:spTree>
    <p:extLst>
      <p:ext uri="{BB962C8B-B14F-4D97-AF65-F5344CB8AC3E}">
        <p14:creationId xmlns:p14="http://schemas.microsoft.com/office/powerpoint/2010/main" val="42219906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Finally, the OS must maintain </a:t>
            </a:r>
            <a:r>
              <a:rPr lang="en-US" sz="1200" b="1" kern="1200" baseline="0" dirty="0" smtClean="0">
                <a:solidFill>
                  <a:schemeClr val="tx1"/>
                </a:solidFill>
                <a:latin typeface="+mn-lt"/>
                <a:ea typeface="+mn-ea"/>
                <a:cs typeface="+mn-cs"/>
              </a:rPr>
              <a:t>process tables </a:t>
            </a:r>
            <a:r>
              <a:rPr lang="en-US" sz="1200" b="0" kern="1200" baseline="0" dirty="0" smtClean="0">
                <a:solidFill>
                  <a:schemeClr val="tx1"/>
                </a:solidFill>
                <a:latin typeface="+mn-lt"/>
                <a:ea typeface="+mn-ea"/>
                <a:cs typeface="+mn-cs"/>
              </a:rPr>
              <a:t>to manage processes. The</a:t>
            </a:r>
          </a:p>
          <a:p>
            <a:r>
              <a:rPr lang="en-US" sz="1200" kern="1200" baseline="0" dirty="0" smtClean="0">
                <a:solidFill>
                  <a:schemeClr val="tx1"/>
                </a:solidFill>
                <a:latin typeface="+mn-lt"/>
                <a:ea typeface="+mn-ea"/>
                <a:cs typeface="+mn-cs"/>
              </a:rPr>
              <a:t>remainder of this section is devoted to an examination of the required process</a:t>
            </a:r>
          </a:p>
          <a:p>
            <a:r>
              <a:rPr lang="en-US" sz="1200" kern="1200" baseline="0" dirty="0" smtClean="0">
                <a:solidFill>
                  <a:schemeClr val="tx1"/>
                </a:solidFill>
                <a:latin typeface="+mn-lt"/>
                <a:ea typeface="+mn-ea"/>
                <a:cs typeface="+mn-cs"/>
              </a:rPr>
              <a:t>tables. Before proceeding to this discussion, two additional points should be made.</a:t>
            </a:r>
          </a:p>
          <a:p>
            <a:r>
              <a:rPr lang="en-US" sz="1200" kern="1200" baseline="0" dirty="0" smtClean="0">
                <a:solidFill>
                  <a:schemeClr val="tx1"/>
                </a:solidFill>
                <a:latin typeface="+mn-lt"/>
                <a:ea typeface="+mn-ea"/>
                <a:cs typeface="+mn-cs"/>
              </a:rPr>
              <a:t>First, although Figure 3.11 shows four distinct sets of tables, it should be clear that</a:t>
            </a:r>
          </a:p>
          <a:p>
            <a:r>
              <a:rPr lang="en-US" sz="1200" kern="1200" baseline="0" dirty="0" smtClean="0">
                <a:solidFill>
                  <a:schemeClr val="tx1"/>
                </a:solidFill>
                <a:latin typeface="+mn-lt"/>
                <a:ea typeface="+mn-ea"/>
                <a:cs typeface="+mn-cs"/>
              </a:rPr>
              <a:t>these tables must be linked or cross-referenced in some fashion. Memory, I/O, and</a:t>
            </a:r>
          </a:p>
          <a:p>
            <a:r>
              <a:rPr lang="en-US" sz="1200" kern="1200" baseline="0" dirty="0" smtClean="0">
                <a:solidFill>
                  <a:schemeClr val="tx1"/>
                </a:solidFill>
                <a:latin typeface="+mn-lt"/>
                <a:ea typeface="+mn-ea"/>
                <a:cs typeface="+mn-cs"/>
              </a:rPr>
              <a:t>files are managed on behalf of processes, so there must be some reference to these</a:t>
            </a:r>
          </a:p>
          <a:p>
            <a:r>
              <a:rPr lang="en-US" sz="1200" kern="1200" baseline="0" dirty="0" smtClean="0">
                <a:solidFill>
                  <a:schemeClr val="tx1"/>
                </a:solidFill>
                <a:latin typeface="+mn-lt"/>
                <a:ea typeface="+mn-ea"/>
                <a:cs typeface="+mn-cs"/>
              </a:rPr>
              <a:t>resources, directly or indirectly, in the process tables. The files referred to in the file</a:t>
            </a:r>
          </a:p>
          <a:p>
            <a:r>
              <a:rPr lang="en-US" sz="1200" kern="1200" baseline="0" dirty="0" smtClean="0">
                <a:solidFill>
                  <a:schemeClr val="tx1"/>
                </a:solidFill>
                <a:latin typeface="+mn-lt"/>
                <a:ea typeface="+mn-ea"/>
                <a:cs typeface="+mn-cs"/>
              </a:rPr>
              <a:t>tables are accessible via an I/O device and will, at some times, be in main or virtual</a:t>
            </a:r>
          </a:p>
          <a:p>
            <a:r>
              <a:rPr lang="en-US" sz="1200" kern="1200" baseline="0" dirty="0" smtClean="0">
                <a:solidFill>
                  <a:schemeClr val="tx1"/>
                </a:solidFill>
                <a:latin typeface="+mn-lt"/>
                <a:ea typeface="+mn-ea"/>
                <a:cs typeface="+mn-cs"/>
              </a:rPr>
              <a:t>memory. The tables themselves must be accessible by the OS and therefore are subject</a:t>
            </a:r>
          </a:p>
          <a:p>
            <a:r>
              <a:rPr lang="en-US" sz="1200" kern="1200" baseline="0" dirty="0" smtClean="0">
                <a:solidFill>
                  <a:schemeClr val="tx1"/>
                </a:solidFill>
                <a:latin typeface="+mn-lt"/>
                <a:ea typeface="+mn-ea"/>
                <a:cs typeface="+mn-cs"/>
              </a:rPr>
              <a:t>to memory management.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Second, how does the OS know to create the tables in the first place? Clearly,</a:t>
            </a:r>
          </a:p>
          <a:p>
            <a:r>
              <a:rPr lang="en-US" sz="1200" kern="1200" baseline="0" dirty="0" smtClean="0">
                <a:solidFill>
                  <a:schemeClr val="tx1"/>
                </a:solidFill>
                <a:latin typeface="+mn-lt"/>
                <a:ea typeface="+mn-ea"/>
                <a:cs typeface="+mn-cs"/>
              </a:rPr>
              <a:t>the OS must have some knowledge of the basic environment, such as how much main</a:t>
            </a:r>
          </a:p>
          <a:p>
            <a:r>
              <a:rPr lang="en-US" sz="1200" kern="1200" baseline="0" dirty="0" smtClean="0">
                <a:solidFill>
                  <a:schemeClr val="tx1"/>
                </a:solidFill>
                <a:latin typeface="+mn-lt"/>
                <a:ea typeface="+mn-ea"/>
                <a:cs typeface="+mn-cs"/>
              </a:rPr>
              <a:t>memory exists, what are the I/O devices and what are their identifiers, and so on. This</a:t>
            </a:r>
          </a:p>
          <a:p>
            <a:r>
              <a:rPr lang="en-US" sz="1200" kern="1200" baseline="0" dirty="0" smtClean="0">
                <a:solidFill>
                  <a:schemeClr val="tx1"/>
                </a:solidFill>
                <a:latin typeface="+mn-lt"/>
                <a:ea typeface="+mn-ea"/>
                <a:cs typeface="+mn-cs"/>
              </a:rPr>
              <a:t>is an issue of configuration. That is, when the OS is initialized, it must have access to</a:t>
            </a:r>
          </a:p>
          <a:p>
            <a:r>
              <a:rPr lang="en-US" sz="1200" kern="1200" baseline="0" dirty="0" smtClean="0">
                <a:solidFill>
                  <a:schemeClr val="tx1"/>
                </a:solidFill>
                <a:latin typeface="+mn-lt"/>
                <a:ea typeface="+mn-ea"/>
                <a:cs typeface="+mn-cs"/>
              </a:rPr>
              <a:t>some configuration data that define the basic environment, and these data must be</a:t>
            </a:r>
          </a:p>
          <a:p>
            <a:r>
              <a:rPr lang="en-US" sz="1200" kern="1200" baseline="0" dirty="0" smtClean="0">
                <a:solidFill>
                  <a:schemeClr val="tx1"/>
                </a:solidFill>
                <a:latin typeface="+mn-lt"/>
                <a:ea typeface="+mn-ea"/>
                <a:cs typeface="+mn-cs"/>
              </a:rPr>
              <a:t>created outside the OS, with human assistance or by some auto configuration software.</a:t>
            </a:r>
            <a:endParaRPr lang="en-NZ" dirty="0" smtClean="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35</a:t>
            </a:fld>
            <a:endParaRPr lang="en-US" dirty="0"/>
          </a:p>
        </p:txBody>
      </p:sp>
    </p:spTree>
    <p:extLst>
      <p:ext uri="{BB962C8B-B14F-4D97-AF65-F5344CB8AC3E}">
        <p14:creationId xmlns:p14="http://schemas.microsoft.com/office/powerpoint/2010/main" val="28210873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Consider what the OS must know if it is to manage and control a process. First, it</a:t>
            </a:r>
          </a:p>
          <a:p>
            <a:r>
              <a:rPr lang="en-US" sz="1200" kern="1200" baseline="0" dirty="0" smtClean="0">
                <a:solidFill>
                  <a:schemeClr val="tx1"/>
                </a:solidFill>
                <a:latin typeface="+mn-lt"/>
                <a:ea typeface="+mn-ea"/>
                <a:cs typeface="+mn-cs"/>
              </a:rPr>
              <a:t>must know where the process is located; second, it must know the attributes of the</a:t>
            </a:r>
          </a:p>
          <a:p>
            <a:r>
              <a:rPr lang="en-US" sz="1200" kern="1200" baseline="0" dirty="0" smtClean="0">
                <a:solidFill>
                  <a:schemeClr val="tx1"/>
                </a:solidFill>
                <a:latin typeface="+mn-lt"/>
                <a:ea typeface="+mn-ea"/>
                <a:cs typeface="+mn-cs"/>
              </a:rPr>
              <a:t>process that are necessary for its management (e.g., process ID and process state).</a:t>
            </a: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36</a:t>
            </a:fld>
            <a:endParaRPr lang="en-US" dirty="0"/>
          </a:p>
        </p:txBody>
      </p:sp>
    </p:spTree>
    <p:extLst>
      <p:ext uri="{BB962C8B-B14F-4D97-AF65-F5344CB8AC3E}">
        <p14:creationId xmlns:p14="http://schemas.microsoft.com/office/powerpoint/2010/main" val="27270145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Before we can deal with the questions of where a process is</a:t>
            </a:r>
          </a:p>
          <a:p>
            <a:r>
              <a:rPr lang="en-US" sz="1200" kern="1200" baseline="0" dirty="0" smtClean="0">
                <a:solidFill>
                  <a:schemeClr val="tx1"/>
                </a:solidFill>
                <a:latin typeface="+mn-lt"/>
                <a:ea typeface="+mn-ea"/>
                <a:cs typeface="+mn-cs"/>
              </a:rPr>
              <a:t>located or what its attributes are, we need to address an even more fundamental</a:t>
            </a:r>
          </a:p>
          <a:p>
            <a:r>
              <a:rPr lang="en-US" sz="1200" kern="1200" baseline="0" dirty="0" smtClean="0">
                <a:solidFill>
                  <a:schemeClr val="tx1"/>
                </a:solidFill>
                <a:latin typeface="+mn-lt"/>
                <a:ea typeface="+mn-ea"/>
                <a:cs typeface="+mn-cs"/>
              </a:rPr>
              <a:t>question: What is the physical manifestation of a process? At a minimum, a process</a:t>
            </a:r>
          </a:p>
          <a:p>
            <a:r>
              <a:rPr lang="en-US" sz="1200" kern="1200" baseline="0" dirty="0" smtClean="0">
                <a:solidFill>
                  <a:schemeClr val="tx1"/>
                </a:solidFill>
                <a:latin typeface="+mn-lt"/>
                <a:ea typeface="+mn-ea"/>
                <a:cs typeface="+mn-cs"/>
              </a:rPr>
              <a:t>must include a program or set of programs to be executed. Associated with these</a:t>
            </a:r>
          </a:p>
          <a:p>
            <a:r>
              <a:rPr lang="en-US" sz="1200" kern="1200" baseline="0" dirty="0" smtClean="0">
                <a:solidFill>
                  <a:schemeClr val="tx1"/>
                </a:solidFill>
                <a:latin typeface="+mn-lt"/>
                <a:ea typeface="+mn-ea"/>
                <a:cs typeface="+mn-cs"/>
              </a:rPr>
              <a:t>programs is a set of data locations for local and global variables and any defined</a:t>
            </a:r>
          </a:p>
          <a:p>
            <a:r>
              <a:rPr lang="en-US" sz="1200" kern="1200" baseline="0" dirty="0" smtClean="0">
                <a:solidFill>
                  <a:schemeClr val="tx1"/>
                </a:solidFill>
                <a:latin typeface="+mn-lt"/>
                <a:ea typeface="+mn-ea"/>
                <a:cs typeface="+mn-cs"/>
              </a:rPr>
              <a:t>constants. Thus, a process will consist of at least sufficient memory to hold the</a:t>
            </a:r>
          </a:p>
          <a:p>
            <a:r>
              <a:rPr lang="en-US" sz="1200" kern="1200" baseline="0" dirty="0" smtClean="0">
                <a:solidFill>
                  <a:schemeClr val="tx1"/>
                </a:solidFill>
                <a:latin typeface="+mn-lt"/>
                <a:ea typeface="+mn-ea"/>
                <a:cs typeface="+mn-cs"/>
              </a:rPr>
              <a:t>programs and data of that process. In addition, the execution of a program typically</a:t>
            </a:r>
          </a:p>
          <a:p>
            <a:r>
              <a:rPr lang="en-US" sz="1200" kern="1200" baseline="0" dirty="0" smtClean="0">
                <a:solidFill>
                  <a:schemeClr val="tx1"/>
                </a:solidFill>
                <a:latin typeface="+mn-lt"/>
                <a:ea typeface="+mn-ea"/>
                <a:cs typeface="+mn-cs"/>
              </a:rPr>
              <a:t>involves a stack (see Appendix P) that is used to keep track of procedure calls and</a:t>
            </a:r>
          </a:p>
          <a:p>
            <a:r>
              <a:rPr lang="en-US" sz="1200" kern="1200" baseline="0" dirty="0" smtClean="0">
                <a:solidFill>
                  <a:schemeClr val="tx1"/>
                </a:solidFill>
                <a:latin typeface="+mn-lt"/>
                <a:ea typeface="+mn-ea"/>
                <a:cs typeface="+mn-cs"/>
              </a:rPr>
              <a:t>parameter passing between procedures. Finally, each process has associated with it</a:t>
            </a:r>
          </a:p>
          <a:p>
            <a:r>
              <a:rPr lang="en-US" sz="1200" kern="1200" baseline="0" dirty="0" smtClean="0">
                <a:solidFill>
                  <a:schemeClr val="tx1"/>
                </a:solidFill>
                <a:latin typeface="+mn-lt"/>
                <a:ea typeface="+mn-ea"/>
                <a:cs typeface="+mn-cs"/>
              </a:rPr>
              <a:t>a number of attributes that are used by the OS for process control. </a:t>
            </a:r>
          </a:p>
          <a:p>
            <a:endParaRPr lang="en-US" sz="1200" b="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location of a process image will depend on the memory management</a:t>
            </a:r>
          </a:p>
          <a:p>
            <a:r>
              <a:rPr lang="en-US" sz="1200" kern="1200" baseline="0" dirty="0" smtClean="0">
                <a:solidFill>
                  <a:schemeClr val="tx1"/>
                </a:solidFill>
                <a:latin typeface="+mn-lt"/>
                <a:ea typeface="+mn-ea"/>
                <a:cs typeface="+mn-cs"/>
              </a:rPr>
              <a:t>scheme being used. In the simplest case, the process image is maintained as a</a:t>
            </a:r>
          </a:p>
          <a:p>
            <a:r>
              <a:rPr lang="en-US" sz="1200" kern="1200" baseline="0" dirty="0" smtClean="0">
                <a:solidFill>
                  <a:schemeClr val="tx1"/>
                </a:solidFill>
                <a:latin typeface="+mn-lt"/>
                <a:ea typeface="+mn-ea"/>
                <a:cs typeface="+mn-cs"/>
              </a:rPr>
              <a:t>contiguous, or continuous, block of memory. This block is maintained in secondary</a:t>
            </a:r>
          </a:p>
          <a:p>
            <a:r>
              <a:rPr lang="en-US" sz="1200" kern="1200" baseline="0" dirty="0" smtClean="0">
                <a:solidFill>
                  <a:schemeClr val="tx1"/>
                </a:solidFill>
                <a:latin typeface="+mn-lt"/>
                <a:ea typeface="+mn-ea"/>
                <a:cs typeface="+mn-cs"/>
              </a:rPr>
              <a:t>memory, usually disk. So that the OS can manage the process, at least a small portion</a:t>
            </a:r>
          </a:p>
          <a:p>
            <a:r>
              <a:rPr lang="en-US" sz="1200" kern="1200" baseline="0" dirty="0" smtClean="0">
                <a:solidFill>
                  <a:schemeClr val="tx1"/>
                </a:solidFill>
                <a:latin typeface="+mn-lt"/>
                <a:ea typeface="+mn-ea"/>
                <a:cs typeface="+mn-cs"/>
              </a:rPr>
              <a:t>of its image must be maintained in main memory. To execute the process, the entire</a:t>
            </a:r>
          </a:p>
          <a:p>
            <a:r>
              <a:rPr lang="en-US" sz="1200" kern="1200" baseline="0" dirty="0" smtClean="0">
                <a:solidFill>
                  <a:schemeClr val="tx1"/>
                </a:solidFill>
                <a:latin typeface="+mn-lt"/>
                <a:ea typeface="+mn-ea"/>
                <a:cs typeface="+mn-cs"/>
              </a:rPr>
              <a:t>process image must be loaded into main memory or at least virtual memory. Thus,</a:t>
            </a:r>
          </a:p>
          <a:p>
            <a:r>
              <a:rPr lang="en-US" sz="1200" kern="1200" baseline="0" dirty="0" smtClean="0">
                <a:solidFill>
                  <a:schemeClr val="tx1"/>
                </a:solidFill>
                <a:latin typeface="+mn-lt"/>
                <a:ea typeface="+mn-ea"/>
                <a:cs typeface="+mn-cs"/>
              </a:rPr>
              <a:t>the OS needs to know the location of each process on disk and, for each such process</a:t>
            </a:r>
          </a:p>
          <a:p>
            <a:r>
              <a:rPr lang="en-US" sz="1200" kern="1200" baseline="0" dirty="0" smtClean="0">
                <a:solidFill>
                  <a:schemeClr val="tx1"/>
                </a:solidFill>
                <a:latin typeface="+mn-lt"/>
                <a:ea typeface="+mn-ea"/>
                <a:cs typeface="+mn-cs"/>
              </a:rPr>
              <a:t>that is in main memory, the location of that process in main memory. We saw</a:t>
            </a:r>
          </a:p>
          <a:p>
            <a:r>
              <a:rPr lang="en-US" sz="1200" kern="1200" baseline="0" dirty="0" smtClean="0">
                <a:solidFill>
                  <a:schemeClr val="tx1"/>
                </a:solidFill>
                <a:latin typeface="+mn-lt"/>
                <a:ea typeface="+mn-ea"/>
                <a:cs typeface="+mn-cs"/>
              </a:rPr>
              <a:t>a slightly more complex variation on this scheme with the CTSS OS, in Chapter 2 .</a:t>
            </a:r>
          </a:p>
          <a:p>
            <a:r>
              <a:rPr lang="en-US" sz="1200" kern="1200" baseline="0" dirty="0" smtClean="0">
                <a:solidFill>
                  <a:schemeClr val="tx1"/>
                </a:solidFill>
                <a:latin typeface="+mn-lt"/>
                <a:ea typeface="+mn-ea"/>
                <a:cs typeface="+mn-cs"/>
              </a:rPr>
              <a:t>With CTSS, when a process is swapped out, part of the process image may remain in</a:t>
            </a:r>
          </a:p>
          <a:p>
            <a:r>
              <a:rPr lang="en-US" sz="1200" kern="1200" baseline="0" dirty="0" smtClean="0">
                <a:solidFill>
                  <a:schemeClr val="tx1"/>
                </a:solidFill>
                <a:latin typeface="+mn-lt"/>
                <a:ea typeface="+mn-ea"/>
                <a:cs typeface="+mn-cs"/>
              </a:rPr>
              <a:t>main memory. Thus, the OS must keep track of which portions of the image of each</a:t>
            </a:r>
          </a:p>
          <a:p>
            <a:r>
              <a:rPr lang="en-US" sz="1200" kern="1200" baseline="0" dirty="0" smtClean="0">
                <a:solidFill>
                  <a:schemeClr val="tx1"/>
                </a:solidFill>
                <a:latin typeface="+mn-lt"/>
                <a:ea typeface="+mn-ea"/>
                <a:cs typeface="+mn-cs"/>
              </a:rPr>
              <a:t>process are still in main memory.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Modern operating systems presume paging hardware that allows noncontiguous</a:t>
            </a:r>
          </a:p>
          <a:p>
            <a:r>
              <a:rPr lang="en-US" sz="1200" kern="1200" baseline="0" dirty="0" smtClean="0">
                <a:solidFill>
                  <a:schemeClr val="tx1"/>
                </a:solidFill>
                <a:latin typeface="+mn-lt"/>
                <a:ea typeface="+mn-ea"/>
                <a:cs typeface="+mn-cs"/>
              </a:rPr>
              <a:t>physical memory to support partially resident processes.  At any given time, a</a:t>
            </a:r>
          </a:p>
          <a:p>
            <a:r>
              <a:rPr lang="en-US" sz="1200" kern="1200" baseline="0" dirty="0" smtClean="0">
                <a:solidFill>
                  <a:schemeClr val="tx1"/>
                </a:solidFill>
                <a:latin typeface="+mn-lt"/>
                <a:ea typeface="+mn-ea"/>
                <a:cs typeface="+mn-cs"/>
              </a:rPr>
              <a:t>portion of a process image may be in main memory, with the remainder in secondary</a:t>
            </a:r>
          </a:p>
          <a:p>
            <a:r>
              <a:rPr lang="en-US" sz="1200" kern="1200" baseline="0" dirty="0" smtClean="0">
                <a:solidFill>
                  <a:schemeClr val="tx1"/>
                </a:solidFill>
                <a:latin typeface="+mn-lt"/>
                <a:ea typeface="+mn-ea"/>
                <a:cs typeface="+mn-cs"/>
              </a:rPr>
              <a:t>memory.  Therefore, process tables maintained by the OS must show the location</a:t>
            </a:r>
          </a:p>
          <a:p>
            <a:r>
              <a:rPr lang="en-US" sz="1200" kern="1200" baseline="0" dirty="0" smtClean="0">
                <a:solidFill>
                  <a:schemeClr val="tx1"/>
                </a:solidFill>
                <a:latin typeface="+mn-lt"/>
                <a:ea typeface="+mn-ea"/>
                <a:cs typeface="+mn-cs"/>
              </a:rPr>
              <a:t>of each page of each process image.</a:t>
            </a: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37</a:t>
            </a:fld>
            <a:endParaRPr lang="en-US" dirty="0"/>
          </a:p>
        </p:txBody>
      </p:sp>
    </p:spTree>
    <p:extLst>
      <p:ext uri="{BB962C8B-B14F-4D97-AF65-F5344CB8AC3E}">
        <p14:creationId xmlns:p14="http://schemas.microsoft.com/office/powerpoint/2010/main" val="13624338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Typically, the collection of attributes is referred to as a </a:t>
            </a:r>
            <a:r>
              <a:rPr lang="en-US" sz="1200" i="1" kern="1200" baseline="0" dirty="0" smtClean="0">
                <a:solidFill>
                  <a:schemeClr val="tx1"/>
                </a:solidFill>
                <a:latin typeface="+mn-lt"/>
                <a:ea typeface="+mn-ea"/>
                <a:cs typeface="+mn-cs"/>
              </a:rPr>
              <a:t>process control block.  We can refer to this</a:t>
            </a:r>
          </a:p>
          <a:p>
            <a:r>
              <a:rPr lang="en-US" sz="1200" b="0" kern="1200" baseline="0" dirty="0" smtClean="0">
                <a:solidFill>
                  <a:schemeClr val="tx1"/>
                </a:solidFill>
                <a:latin typeface="+mn-lt"/>
                <a:ea typeface="+mn-ea"/>
                <a:cs typeface="+mn-cs"/>
              </a:rPr>
              <a:t>collection of program, data, stack, and attributes as the process image ( Table 3.4 ).</a:t>
            </a:r>
            <a:endParaRPr lang="en-US" b="0"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38</a:t>
            </a:fld>
            <a:endParaRPr lang="en-US" dirty="0"/>
          </a:p>
        </p:txBody>
      </p:sp>
    </p:spTree>
    <p:extLst>
      <p:ext uri="{BB962C8B-B14F-4D97-AF65-F5344CB8AC3E}">
        <p14:creationId xmlns:p14="http://schemas.microsoft.com/office/powerpoint/2010/main" val="2890680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 sophisticated multiprogramming system requires a great</a:t>
            </a:r>
          </a:p>
          <a:p>
            <a:r>
              <a:rPr lang="en-US" sz="1200" kern="1200" baseline="0" dirty="0" smtClean="0">
                <a:solidFill>
                  <a:schemeClr val="tx1"/>
                </a:solidFill>
                <a:latin typeface="+mn-lt"/>
                <a:ea typeface="+mn-ea"/>
                <a:cs typeface="+mn-cs"/>
              </a:rPr>
              <a:t>deal of information about each process. As was explained, this information can be</a:t>
            </a:r>
          </a:p>
          <a:p>
            <a:r>
              <a:rPr lang="en-US" sz="1200" kern="1200" baseline="0" dirty="0" smtClean="0">
                <a:solidFill>
                  <a:schemeClr val="tx1"/>
                </a:solidFill>
                <a:latin typeface="+mn-lt"/>
                <a:ea typeface="+mn-ea"/>
                <a:cs typeface="+mn-cs"/>
              </a:rPr>
              <a:t>considered to reside in a process control block. Different systems will organize this</a:t>
            </a:r>
          </a:p>
          <a:p>
            <a:r>
              <a:rPr lang="en-US" sz="1200" kern="1200" baseline="0" dirty="0" smtClean="0">
                <a:solidFill>
                  <a:schemeClr val="tx1"/>
                </a:solidFill>
                <a:latin typeface="+mn-lt"/>
                <a:ea typeface="+mn-ea"/>
                <a:cs typeface="+mn-cs"/>
              </a:rPr>
              <a:t>information in different ways, and several examples of this appear at the end of this</a:t>
            </a:r>
          </a:p>
          <a:p>
            <a:r>
              <a:rPr lang="en-US" sz="1200" kern="1200" baseline="0" dirty="0" smtClean="0">
                <a:solidFill>
                  <a:schemeClr val="tx1"/>
                </a:solidFill>
                <a:latin typeface="+mn-lt"/>
                <a:ea typeface="+mn-ea"/>
                <a:cs typeface="+mn-cs"/>
              </a:rPr>
              <a:t>chapter and the next. For now, let us simply explore the type of information that</a:t>
            </a:r>
          </a:p>
          <a:p>
            <a:r>
              <a:rPr lang="en-US" sz="1200" kern="1200" baseline="0" dirty="0" smtClean="0">
                <a:solidFill>
                  <a:schemeClr val="tx1"/>
                </a:solidFill>
                <a:latin typeface="+mn-lt"/>
                <a:ea typeface="+mn-ea"/>
                <a:cs typeface="+mn-cs"/>
              </a:rPr>
              <a:t>might be of use to an OS without considering in any detail how that information is</a:t>
            </a:r>
          </a:p>
          <a:p>
            <a:r>
              <a:rPr lang="en-US" sz="1200" kern="1200" baseline="0" dirty="0" smtClean="0">
                <a:solidFill>
                  <a:schemeClr val="tx1"/>
                </a:solidFill>
                <a:latin typeface="+mn-lt"/>
                <a:ea typeface="+mn-ea"/>
                <a:cs typeface="+mn-cs"/>
              </a:rPr>
              <a:t>organized.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Table 3.5 lists the typical categories of information required by the OS for each</a:t>
            </a:r>
          </a:p>
          <a:p>
            <a:r>
              <a:rPr lang="en-US" sz="1200" kern="1200" baseline="0" dirty="0" smtClean="0">
                <a:solidFill>
                  <a:schemeClr val="tx1"/>
                </a:solidFill>
                <a:latin typeface="+mn-lt"/>
                <a:ea typeface="+mn-ea"/>
                <a:cs typeface="+mn-cs"/>
              </a:rPr>
              <a:t>process. You may be somewhat surprised at the quantity of information required.</a:t>
            </a:r>
          </a:p>
          <a:p>
            <a:r>
              <a:rPr lang="en-US" sz="1200" kern="1200" baseline="0" dirty="0" smtClean="0">
                <a:solidFill>
                  <a:schemeClr val="tx1"/>
                </a:solidFill>
                <a:latin typeface="+mn-lt"/>
                <a:ea typeface="+mn-ea"/>
                <a:cs typeface="+mn-cs"/>
              </a:rPr>
              <a:t>As you gain a greater appreciation of the responsibilities of the OS, this list should</a:t>
            </a:r>
          </a:p>
          <a:p>
            <a:r>
              <a:rPr lang="en-US" sz="1200" kern="1200" baseline="0" dirty="0" smtClean="0">
                <a:solidFill>
                  <a:schemeClr val="tx1"/>
                </a:solidFill>
                <a:latin typeface="+mn-lt"/>
                <a:ea typeface="+mn-ea"/>
                <a:cs typeface="+mn-cs"/>
              </a:rPr>
              <a:t>appear more reasonable.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We can group the process control block information into three general</a:t>
            </a:r>
          </a:p>
          <a:p>
            <a:r>
              <a:rPr lang="en-US" sz="1200" kern="1200" baseline="0" dirty="0" smtClean="0">
                <a:solidFill>
                  <a:schemeClr val="tx1"/>
                </a:solidFill>
                <a:latin typeface="+mn-lt"/>
                <a:ea typeface="+mn-ea"/>
                <a:cs typeface="+mn-cs"/>
              </a:rPr>
              <a:t>categories:</a:t>
            </a:r>
          </a:p>
          <a:p>
            <a:r>
              <a:rPr lang="en-US" sz="1200" kern="1200" baseline="0" dirty="0" smtClean="0">
                <a:solidFill>
                  <a:schemeClr val="tx1"/>
                </a:solidFill>
                <a:latin typeface="+mn-lt"/>
                <a:ea typeface="+mn-ea"/>
                <a:cs typeface="+mn-cs"/>
              </a:rPr>
              <a:t>• Process identification</a:t>
            </a:r>
          </a:p>
          <a:p>
            <a:r>
              <a:rPr lang="en-US" sz="1200" kern="1200" baseline="0" dirty="0" smtClean="0">
                <a:solidFill>
                  <a:schemeClr val="tx1"/>
                </a:solidFill>
                <a:latin typeface="+mn-lt"/>
                <a:ea typeface="+mn-ea"/>
                <a:cs typeface="+mn-cs"/>
              </a:rPr>
              <a:t>• Processor state information</a:t>
            </a:r>
          </a:p>
          <a:p>
            <a:r>
              <a:rPr lang="en-US" sz="1200" kern="1200" baseline="0" dirty="0" smtClean="0">
                <a:solidFill>
                  <a:schemeClr val="tx1"/>
                </a:solidFill>
                <a:latin typeface="+mn-lt"/>
                <a:ea typeface="+mn-ea"/>
                <a:cs typeface="+mn-cs"/>
              </a:rPr>
              <a:t>• Process control information</a:t>
            </a:r>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39</a:t>
            </a:fld>
            <a:endParaRPr lang="en-US" dirty="0"/>
          </a:p>
        </p:txBody>
      </p:sp>
    </p:spTree>
    <p:extLst>
      <p:ext uri="{BB962C8B-B14F-4D97-AF65-F5344CB8AC3E}">
        <p14:creationId xmlns:p14="http://schemas.microsoft.com/office/powerpoint/2010/main" val="36218683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 sophisticated multiprogramming system requires a great</a:t>
            </a:r>
          </a:p>
          <a:p>
            <a:r>
              <a:rPr lang="en-US" sz="1200" kern="1200" baseline="0" dirty="0" smtClean="0">
                <a:solidFill>
                  <a:schemeClr val="tx1"/>
                </a:solidFill>
                <a:latin typeface="+mn-lt"/>
                <a:ea typeface="+mn-ea"/>
                <a:cs typeface="+mn-cs"/>
              </a:rPr>
              <a:t>deal of information about each process. As was explained, this information can be</a:t>
            </a:r>
          </a:p>
          <a:p>
            <a:r>
              <a:rPr lang="en-US" sz="1200" kern="1200" baseline="0" dirty="0" smtClean="0">
                <a:solidFill>
                  <a:schemeClr val="tx1"/>
                </a:solidFill>
                <a:latin typeface="+mn-lt"/>
                <a:ea typeface="+mn-ea"/>
                <a:cs typeface="+mn-cs"/>
              </a:rPr>
              <a:t>considered to reside in a process control block. Different systems will organize this</a:t>
            </a:r>
          </a:p>
          <a:p>
            <a:r>
              <a:rPr lang="en-US" sz="1200" kern="1200" baseline="0" dirty="0" smtClean="0">
                <a:solidFill>
                  <a:schemeClr val="tx1"/>
                </a:solidFill>
                <a:latin typeface="+mn-lt"/>
                <a:ea typeface="+mn-ea"/>
                <a:cs typeface="+mn-cs"/>
              </a:rPr>
              <a:t>information in different ways, and several examples of this appear at the end of this</a:t>
            </a:r>
          </a:p>
          <a:p>
            <a:r>
              <a:rPr lang="en-US" sz="1200" kern="1200" baseline="0" dirty="0" smtClean="0">
                <a:solidFill>
                  <a:schemeClr val="tx1"/>
                </a:solidFill>
                <a:latin typeface="+mn-lt"/>
                <a:ea typeface="+mn-ea"/>
                <a:cs typeface="+mn-cs"/>
              </a:rPr>
              <a:t>chapter and the next. For now, let us simply explore the type of information that</a:t>
            </a:r>
          </a:p>
          <a:p>
            <a:r>
              <a:rPr lang="en-US" sz="1200" kern="1200" baseline="0" dirty="0" smtClean="0">
                <a:solidFill>
                  <a:schemeClr val="tx1"/>
                </a:solidFill>
                <a:latin typeface="+mn-lt"/>
                <a:ea typeface="+mn-ea"/>
                <a:cs typeface="+mn-cs"/>
              </a:rPr>
              <a:t>might be of use to an OS without considering in any detail how that information is</a:t>
            </a:r>
          </a:p>
          <a:p>
            <a:r>
              <a:rPr lang="en-US" sz="1200" kern="1200" baseline="0" dirty="0" smtClean="0">
                <a:solidFill>
                  <a:schemeClr val="tx1"/>
                </a:solidFill>
                <a:latin typeface="+mn-lt"/>
                <a:ea typeface="+mn-ea"/>
                <a:cs typeface="+mn-cs"/>
              </a:rPr>
              <a:t>organized.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Table 3.5 lists the typical categories of information required by the OS for each</a:t>
            </a:r>
          </a:p>
          <a:p>
            <a:r>
              <a:rPr lang="en-US" sz="1200" kern="1200" baseline="0" dirty="0" smtClean="0">
                <a:solidFill>
                  <a:schemeClr val="tx1"/>
                </a:solidFill>
                <a:latin typeface="+mn-lt"/>
                <a:ea typeface="+mn-ea"/>
                <a:cs typeface="+mn-cs"/>
              </a:rPr>
              <a:t>process. You may be somewhat surprised at the quantity of information required.</a:t>
            </a:r>
          </a:p>
          <a:p>
            <a:r>
              <a:rPr lang="en-US" sz="1200" kern="1200" baseline="0" dirty="0" smtClean="0">
                <a:solidFill>
                  <a:schemeClr val="tx1"/>
                </a:solidFill>
                <a:latin typeface="+mn-lt"/>
                <a:ea typeface="+mn-ea"/>
                <a:cs typeface="+mn-cs"/>
              </a:rPr>
              <a:t>As you gain a greater appreciation of the responsibilities of the OS, this list should</a:t>
            </a:r>
          </a:p>
          <a:p>
            <a:r>
              <a:rPr lang="en-US" sz="1200" kern="1200" baseline="0" dirty="0" smtClean="0">
                <a:solidFill>
                  <a:schemeClr val="tx1"/>
                </a:solidFill>
                <a:latin typeface="+mn-lt"/>
                <a:ea typeface="+mn-ea"/>
                <a:cs typeface="+mn-cs"/>
              </a:rPr>
              <a:t>appear more reasonable.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We can group the process control block information into three general</a:t>
            </a:r>
          </a:p>
          <a:p>
            <a:r>
              <a:rPr lang="en-US" sz="1200" kern="1200" baseline="0" dirty="0" smtClean="0">
                <a:solidFill>
                  <a:schemeClr val="tx1"/>
                </a:solidFill>
                <a:latin typeface="+mn-lt"/>
                <a:ea typeface="+mn-ea"/>
                <a:cs typeface="+mn-cs"/>
              </a:rPr>
              <a:t>categories:</a:t>
            </a:r>
          </a:p>
          <a:p>
            <a:r>
              <a:rPr lang="en-US" sz="1200" kern="1200" baseline="0" dirty="0" smtClean="0">
                <a:solidFill>
                  <a:schemeClr val="tx1"/>
                </a:solidFill>
                <a:latin typeface="+mn-lt"/>
                <a:ea typeface="+mn-ea"/>
                <a:cs typeface="+mn-cs"/>
              </a:rPr>
              <a:t>• Process identification</a:t>
            </a:r>
          </a:p>
          <a:p>
            <a:r>
              <a:rPr lang="en-US" sz="1200" kern="1200" baseline="0" dirty="0" smtClean="0">
                <a:solidFill>
                  <a:schemeClr val="tx1"/>
                </a:solidFill>
                <a:latin typeface="+mn-lt"/>
                <a:ea typeface="+mn-ea"/>
                <a:cs typeface="+mn-cs"/>
              </a:rPr>
              <a:t>• Processor state information</a:t>
            </a:r>
          </a:p>
          <a:p>
            <a:r>
              <a:rPr lang="en-US" sz="1200" kern="1200" baseline="0" dirty="0" smtClean="0">
                <a:solidFill>
                  <a:schemeClr val="tx1"/>
                </a:solidFill>
                <a:latin typeface="+mn-lt"/>
                <a:ea typeface="+mn-ea"/>
                <a:cs typeface="+mn-cs"/>
              </a:rPr>
              <a:t>• Process control information</a:t>
            </a:r>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40</a:t>
            </a:fld>
            <a:endParaRPr lang="en-US" dirty="0"/>
          </a:p>
        </p:txBody>
      </p:sp>
    </p:spTree>
    <p:extLst>
      <p:ext uri="{BB962C8B-B14F-4D97-AF65-F5344CB8AC3E}">
        <p14:creationId xmlns:p14="http://schemas.microsoft.com/office/powerpoint/2010/main" val="18937721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With respect to </a:t>
            </a:r>
            <a:r>
              <a:rPr lang="en-US" sz="1200" b="1" kern="1200" baseline="0" dirty="0" smtClean="0">
                <a:solidFill>
                  <a:schemeClr val="tx1"/>
                </a:solidFill>
                <a:latin typeface="+mn-lt"/>
                <a:ea typeface="+mn-ea"/>
                <a:cs typeface="+mn-cs"/>
              </a:rPr>
              <a:t>process identification , </a:t>
            </a:r>
            <a:r>
              <a:rPr lang="en-US" sz="1200" b="0" kern="1200" baseline="0" dirty="0" smtClean="0">
                <a:solidFill>
                  <a:schemeClr val="tx1"/>
                </a:solidFill>
                <a:latin typeface="+mn-lt"/>
                <a:ea typeface="+mn-ea"/>
                <a:cs typeface="+mn-cs"/>
              </a:rPr>
              <a:t>in virtually all operating systems, each</a:t>
            </a:r>
          </a:p>
          <a:p>
            <a:r>
              <a:rPr lang="en-US" sz="1200" kern="1200" baseline="0" dirty="0" smtClean="0">
                <a:solidFill>
                  <a:schemeClr val="tx1"/>
                </a:solidFill>
                <a:latin typeface="+mn-lt"/>
                <a:ea typeface="+mn-ea"/>
                <a:cs typeface="+mn-cs"/>
              </a:rPr>
              <a:t>process is assigned a unique numeric identifier, which may simply be an index into</a:t>
            </a:r>
          </a:p>
          <a:p>
            <a:r>
              <a:rPr lang="en-US" sz="1200" kern="1200" baseline="0" dirty="0" smtClean="0">
                <a:solidFill>
                  <a:schemeClr val="tx1"/>
                </a:solidFill>
                <a:latin typeface="+mn-lt"/>
                <a:ea typeface="+mn-ea"/>
                <a:cs typeface="+mn-cs"/>
              </a:rPr>
              <a:t>the primary process table ( Figure 3.11 ); otherwise there must be a mapping that</a:t>
            </a:r>
          </a:p>
          <a:p>
            <a:r>
              <a:rPr lang="en-US" sz="1200" kern="1200" baseline="0" dirty="0" smtClean="0">
                <a:solidFill>
                  <a:schemeClr val="tx1"/>
                </a:solidFill>
                <a:latin typeface="+mn-lt"/>
                <a:ea typeface="+mn-ea"/>
                <a:cs typeface="+mn-cs"/>
              </a:rPr>
              <a:t>allows the OS to locate the appropriate tables based on the process identifier. This</a:t>
            </a:r>
          </a:p>
          <a:p>
            <a:r>
              <a:rPr lang="en-US" sz="1200" kern="1200" baseline="0" dirty="0" smtClean="0">
                <a:solidFill>
                  <a:schemeClr val="tx1"/>
                </a:solidFill>
                <a:latin typeface="+mn-lt"/>
                <a:ea typeface="+mn-ea"/>
                <a:cs typeface="+mn-cs"/>
              </a:rPr>
              <a:t>identifier is useful in several ways. Many of the other tables controlled by the OS</a:t>
            </a:r>
          </a:p>
          <a:p>
            <a:r>
              <a:rPr lang="en-US" sz="1200" kern="1200" baseline="0" dirty="0" smtClean="0">
                <a:solidFill>
                  <a:schemeClr val="tx1"/>
                </a:solidFill>
                <a:latin typeface="+mn-lt"/>
                <a:ea typeface="+mn-ea"/>
                <a:cs typeface="+mn-cs"/>
              </a:rPr>
              <a:t>may use process identifiers to cross-reference process tables. For example, the</a:t>
            </a:r>
          </a:p>
          <a:p>
            <a:r>
              <a:rPr lang="en-US" sz="1200" kern="1200" baseline="0" dirty="0" smtClean="0">
                <a:solidFill>
                  <a:schemeClr val="tx1"/>
                </a:solidFill>
                <a:latin typeface="+mn-lt"/>
                <a:ea typeface="+mn-ea"/>
                <a:cs typeface="+mn-cs"/>
              </a:rPr>
              <a:t>memory tables may be organized so as to provide a map of main memory with an</a:t>
            </a:r>
          </a:p>
          <a:p>
            <a:r>
              <a:rPr lang="en-US" sz="1200" kern="1200" baseline="0" dirty="0" smtClean="0">
                <a:solidFill>
                  <a:schemeClr val="tx1"/>
                </a:solidFill>
                <a:latin typeface="+mn-lt"/>
                <a:ea typeface="+mn-ea"/>
                <a:cs typeface="+mn-cs"/>
              </a:rPr>
              <a:t>indication of which process is assigned to each region. Similar references will appear</a:t>
            </a:r>
          </a:p>
          <a:p>
            <a:r>
              <a:rPr lang="en-US" sz="1200" kern="1200" baseline="0" dirty="0" smtClean="0">
                <a:solidFill>
                  <a:schemeClr val="tx1"/>
                </a:solidFill>
                <a:latin typeface="+mn-lt"/>
                <a:ea typeface="+mn-ea"/>
                <a:cs typeface="+mn-cs"/>
              </a:rPr>
              <a:t>in I/O and file tables. When processes communicate with one another, the process</a:t>
            </a:r>
          </a:p>
          <a:p>
            <a:r>
              <a:rPr lang="en-US" sz="1200" kern="1200" baseline="0" dirty="0" smtClean="0">
                <a:solidFill>
                  <a:schemeClr val="tx1"/>
                </a:solidFill>
                <a:latin typeface="+mn-lt"/>
                <a:ea typeface="+mn-ea"/>
                <a:cs typeface="+mn-cs"/>
              </a:rPr>
              <a:t>identifier informs the OS of the destination of a particular communication. When</a:t>
            </a:r>
          </a:p>
          <a:p>
            <a:r>
              <a:rPr lang="en-US" sz="1200" kern="1200" baseline="0" dirty="0" smtClean="0">
                <a:solidFill>
                  <a:schemeClr val="tx1"/>
                </a:solidFill>
                <a:latin typeface="+mn-lt"/>
                <a:ea typeface="+mn-ea"/>
                <a:cs typeface="+mn-cs"/>
              </a:rPr>
              <a:t>processes are allowed to create other processes, identifiers indicate the parent and</a:t>
            </a:r>
          </a:p>
          <a:p>
            <a:r>
              <a:rPr lang="en-US" sz="1200" kern="1200" baseline="0" dirty="0" smtClean="0">
                <a:solidFill>
                  <a:schemeClr val="tx1"/>
                </a:solidFill>
                <a:latin typeface="+mn-lt"/>
                <a:ea typeface="+mn-ea"/>
                <a:cs typeface="+mn-cs"/>
              </a:rPr>
              <a:t>descendents of each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addition to these process identifiers, a process may be assigned a user identifier</a:t>
            </a:r>
          </a:p>
          <a:p>
            <a:r>
              <a:rPr lang="en-US" sz="1200" kern="1200" baseline="0" dirty="0" smtClean="0">
                <a:solidFill>
                  <a:schemeClr val="tx1"/>
                </a:solidFill>
                <a:latin typeface="+mn-lt"/>
                <a:ea typeface="+mn-ea"/>
                <a:cs typeface="+mn-cs"/>
              </a:rPr>
              <a:t>that indicates the user responsible for the job.</a:t>
            </a:r>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41</a:t>
            </a:fld>
            <a:endParaRPr lang="en-US" dirty="0"/>
          </a:p>
        </p:txBody>
      </p:sp>
    </p:spTree>
    <p:extLst>
      <p:ext uri="{BB962C8B-B14F-4D97-AF65-F5344CB8AC3E}">
        <p14:creationId xmlns:p14="http://schemas.microsoft.com/office/powerpoint/2010/main" val="41885268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baseline="0" dirty="0" smtClean="0">
                <a:solidFill>
                  <a:schemeClr val="tx1"/>
                </a:solidFill>
                <a:latin typeface="+mn-lt"/>
                <a:ea typeface="+mn-ea"/>
                <a:cs typeface="+mn-cs"/>
              </a:rPr>
              <a:t>Processor state information </a:t>
            </a:r>
            <a:r>
              <a:rPr lang="en-US" sz="1200" b="0" kern="1200" baseline="0" dirty="0" smtClean="0">
                <a:solidFill>
                  <a:schemeClr val="tx1"/>
                </a:solidFill>
                <a:latin typeface="+mn-lt"/>
                <a:ea typeface="+mn-ea"/>
                <a:cs typeface="+mn-cs"/>
              </a:rPr>
              <a:t>consists of the contents of processor registers.</a:t>
            </a:r>
          </a:p>
          <a:p>
            <a:r>
              <a:rPr lang="en-US" sz="1200" kern="1200" baseline="0" dirty="0" smtClean="0">
                <a:solidFill>
                  <a:schemeClr val="tx1"/>
                </a:solidFill>
                <a:latin typeface="+mn-lt"/>
                <a:ea typeface="+mn-ea"/>
                <a:cs typeface="+mn-cs"/>
              </a:rPr>
              <a:t>While a process is running, of course, the information is in the registers. When a</a:t>
            </a:r>
          </a:p>
          <a:p>
            <a:r>
              <a:rPr lang="en-US" sz="1200" kern="1200" baseline="0" dirty="0" smtClean="0">
                <a:solidFill>
                  <a:schemeClr val="tx1"/>
                </a:solidFill>
                <a:latin typeface="+mn-lt"/>
                <a:ea typeface="+mn-ea"/>
                <a:cs typeface="+mn-cs"/>
              </a:rPr>
              <a:t>process is interrupted, all of this register information must be saved so that it can</a:t>
            </a:r>
          </a:p>
          <a:p>
            <a:r>
              <a:rPr lang="en-US" sz="1200" kern="1200" baseline="0" dirty="0" smtClean="0">
                <a:solidFill>
                  <a:schemeClr val="tx1"/>
                </a:solidFill>
                <a:latin typeface="+mn-lt"/>
                <a:ea typeface="+mn-ea"/>
                <a:cs typeface="+mn-cs"/>
              </a:rPr>
              <a:t>be restored when the process resumes execution. The nature and number of registers</a:t>
            </a:r>
          </a:p>
          <a:p>
            <a:r>
              <a:rPr lang="en-US" sz="1200" kern="1200" baseline="0" dirty="0" smtClean="0">
                <a:solidFill>
                  <a:schemeClr val="tx1"/>
                </a:solidFill>
                <a:latin typeface="+mn-lt"/>
                <a:ea typeface="+mn-ea"/>
                <a:cs typeface="+mn-cs"/>
              </a:rPr>
              <a:t>involved depend on the design of the processor. Typically, the register set will</a:t>
            </a:r>
          </a:p>
          <a:p>
            <a:r>
              <a:rPr lang="en-US" sz="1200" kern="1200" baseline="0" dirty="0" smtClean="0">
                <a:solidFill>
                  <a:schemeClr val="tx1"/>
                </a:solidFill>
                <a:latin typeface="+mn-lt"/>
                <a:ea typeface="+mn-ea"/>
                <a:cs typeface="+mn-cs"/>
              </a:rPr>
              <a:t>include user-visible registers, control and status registers, and stack pointers. These</a:t>
            </a:r>
          </a:p>
          <a:p>
            <a:r>
              <a:rPr lang="en-US" sz="1200" kern="1200" baseline="0" dirty="0" smtClean="0">
                <a:solidFill>
                  <a:schemeClr val="tx1"/>
                </a:solidFill>
                <a:latin typeface="+mn-lt"/>
                <a:ea typeface="+mn-ea"/>
                <a:cs typeface="+mn-cs"/>
              </a:rPr>
              <a:t>are described in Chapter 1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Of particular note, all processor designs include a register or set of registers,</a:t>
            </a:r>
          </a:p>
          <a:p>
            <a:r>
              <a:rPr lang="en-US" sz="1200" kern="1200" baseline="0" dirty="0" smtClean="0">
                <a:solidFill>
                  <a:schemeClr val="tx1"/>
                </a:solidFill>
                <a:latin typeface="+mn-lt"/>
                <a:ea typeface="+mn-ea"/>
                <a:cs typeface="+mn-cs"/>
              </a:rPr>
              <a:t>often known as the program status word (PSW), that contains status information.</a:t>
            </a:r>
          </a:p>
          <a:p>
            <a:r>
              <a:rPr lang="en-US" sz="1200" kern="1200" baseline="0" dirty="0" smtClean="0">
                <a:solidFill>
                  <a:schemeClr val="tx1"/>
                </a:solidFill>
                <a:latin typeface="+mn-lt"/>
                <a:ea typeface="+mn-ea"/>
                <a:cs typeface="+mn-cs"/>
              </a:rPr>
              <a:t>The PSW typically contain condition codes plus other status information. A good</a:t>
            </a:r>
          </a:p>
          <a:p>
            <a:r>
              <a:rPr lang="en-US" sz="1200" kern="1200" baseline="0" dirty="0" smtClean="0">
                <a:solidFill>
                  <a:schemeClr val="tx1"/>
                </a:solidFill>
                <a:latin typeface="+mn-lt"/>
                <a:ea typeface="+mn-ea"/>
                <a:cs typeface="+mn-cs"/>
              </a:rPr>
              <a:t>example of a processor status word is that on Intel x86 processors, referred to as the</a:t>
            </a:r>
          </a:p>
          <a:p>
            <a:r>
              <a:rPr lang="en-US" sz="1200" kern="1200" baseline="0" dirty="0" smtClean="0">
                <a:solidFill>
                  <a:schemeClr val="tx1"/>
                </a:solidFill>
                <a:latin typeface="+mn-lt"/>
                <a:ea typeface="+mn-ea"/>
                <a:cs typeface="+mn-cs"/>
              </a:rPr>
              <a:t>EFLAGS register (shown in Figure 3.12 and Table 3.6 ). This structure is used by</a:t>
            </a:r>
          </a:p>
          <a:p>
            <a:r>
              <a:rPr lang="en-US" sz="1200" kern="1200" baseline="0" dirty="0" smtClean="0">
                <a:solidFill>
                  <a:schemeClr val="tx1"/>
                </a:solidFill>
                <a:latin typeface="+mn-lt"/>
                <a:ea typeface="+mn-ea"/>
                <a:cs typeface="+mn-cs"/>
              </a:rPr>
              <a:t>any OS (including UNIX and Windows) running on an x86 processor.</a:t>
            </a:r>
            <a:endParaRPr lang="en-NZ" dirty="0" smtClean="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42</a:t>
            </a:fld>
            <a:endParaRPr lang="en-US" dirty="0"/>
          </a:p>
        </p:txBody>
      </p:sp>
    </p:spTree>
    <p:extLst>
      <p:ext uri="{BB962C8B-B14F-4D97-AF65-F5344CB8AC3E}">
        <p14:creationId xmlns:p14="http://schemas.microsoft.com/office/powerpoint/2010/main" val="34799936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mn-lt"/>
                <a:ea typeface="+mn-ea"/>
                <a:cs typeface="+mn-cs"/>
              </a:rPr>
              <a:t>The information in the preceding list is stored in a data structure, typically</a:t>
            </a:r>
          </a:p>
          <a:p>
            <a:r>
              <a:rPr lang="en-US" sz="1200" b="0" kern="1200" baseline="0" dirty="0" smtClean="0">
                <a:solidFill>
                  <a:schemeClr val="tx1"/>
                </a:solidFill>
                <a:latin typeface="+mn-lt"/>
                <a:ea typeface="+mn-ea"/>
                <a:cs typeface="+mn-cs"/>
              </a:rPr>
              <a:t>called a process control block ( Figure 3.1 ), that is created and managed by the OS.</a:t>
            </a:r>
          </a:p>
          <a:p>
            <a:r>
              <a:rPr lang="en-US" sz="1200" b="0" kern="1200" baseline="0" dirty="0" smtClean="0">
                <a:solidFill>
                  <a:schemeClr val="tx1"/>
                </a:solidFill>
                <a:latin typeface="+mn-lt"/>
                <a:ea typeface="+mn-ea"/>
                <a:cs typeface="+mn-cs"/>
              </a:rPr>
              <a:t>The significant point about the process control block is that it contains sufficient</a:t>
            </a:r>
          </a:p>
          <a:p>
            <a:r>
              <a:rPr lang="en-US" sz="1200" b="0" kern="1200" baseline="0" dirty="0" smtClean="0">
                <a:solidFill>
                  <a:schemeClr val="tx1"/>
                </a:solidFill>
                <a:latin typeface="+mn-lt"/>
                <a:ea typeface="+mn-ea"/>
                <a:cs typeface="+mn-cs"/>
              </a:rPr>
              <a:t>information so that it is possible to interrupt a running process and later resume</a:t>
            </a:r>
          </a:p>
          <a:p>
            <a:r>
              <a:rPr lang="en-US" sz="1200" b="0" kern="1200" baseline="0" dirty="0" smtClean="0">
                <a:solidFill>
                  <a:schemeClr val="tx1"/>
                </a:solidFill>
                <a:latin typeface="+mn-lt"/>
                <a:ea typeface="+mn-ea"/>
                <a:cs typeface="+mn-cs"/>
              </a:rPr>
              <a:t>execution as if the interruption had not occurred. The process control block is</a:t>
            </a:r>
          </a:p>
          <a:p>
            <a:r>
              <a:rPr lang="en-US" sz="1200" b="0" kern="1200" baseline="0" dirty="0" smtClean="0">
                <a:solidFill>
                  <a:schemeClr val="tx1"/>
                </a:solidFill>
                <a:latin typeface="+mn-lt"/>
                <a:ea typeface="+mn-ea"/>
                <a:cs typeface="+mn-cs"/>
              </a:rPr>
              <a:t>the key tool that enables the OS to support multiple processes and to provide for</a:t>
            </a:r>
          </a:p>
          <a:p>
            <a:r>
              <a:rPr lang="en-US" sz="1200" b="0" kern="1200" baseline="0" dirty="0" smtClean="0">
                <a:solidFill>
                  <a:schemeClr val="tx1"/>
                </a:solidFill>
                <a:latin typeface="+mn-lt"/>
                <a:ea typeface="+mn-ea"/>
                <a:cs typeface="+mn-cs"/>
              </a:rPr>
              <a:t>multiprocessing. When </a:t>
            </a:r>
            <a:r>
              <a:rPr lang="en-US" sz="1200" kern="1200" baseline="0" dirty="0" smtClean="0">
                <a:solidFill>
                  <a:schemeClr val="tx1"/>
                </a:solidFill>
                <a:latin typeface="+mn-lt"/>
                <a:ea typeface="+mn-ea"/>
                <a:cs typeface="+mn-cs"/>
              </a:rPr>
              <a:t>a process is interrupted, the current values of the program</a:t>
            </a:r>
          </a:p>
          <a:p>
            <a:r>
              <a:rPr lang="en-US" sz="1200" kern="1200" baseline="0" dirty="0" smtClean="0">
                <a:solidFill>
                  <a:schemeClr val="tx1"/>
                </a:solidFill>
                <a:latin typeface="+mn-lt"/>
                <a:ea typeface="+mn-ea"/>
                <a:cs typeface="+mn-cs"/>
              </a:rPr>
              <a:t>counter and the processor registers (context data) are saved in the appropriate fields</a:t>
            </a:r>
          </a:p>
          <a:p>
            <a:r>
              <a:rPr lang="en-US" sz="1200" kern="1200" baseline="0" dirty="0" smtClean="0">
                <a:solidFill>
                  <a:schemeClr val="tx1"/>
                </a:solidFill>
                <a:latin typeface="+mn-lt"/>
                <a:ea typeface="+mn-ea"/>
                <a:cs typeface="+mn-cs"/>
              </a:rPr>
              <a:t>of the corresponding process control block, and the state of the process is changed</a:t>
            </a:r>
          </a:p>
          <a:p>
            <a:r>
              <a:rPr lang="en-US" sz="1200" kern="1200" baseline="0" dirty="0" smtClean="0">
                <a:solidFill>
                  <a:schemeClr val="tx1"/>
                </a:solidFill>
                <a:latin typeface="+mn-lt"/>
                <a:ea typeface="+mn-ea"/>
                <a:cs typeface="+mn-cs"/>
              </a:rPr>
              <a:t>to some other value, such as </a:t>
            </a:r>
            <a:r>
              <a:rPr lang="en-US" sz="1200" i="1" kern="1200" baseline="0" dirty="0" smtClean="0">
                <a:solidFill>
                  <a:schemeClr val="tx1"/>
                </a:solidFill>
                <a:latin typeface="+mn-lt"/>
                <a:ea typeface="+mn-ea"/>
                <a:cs typeface="+mn-cs"/>
              </a:rPr>
              <a:t>blocked or ready (described subsequently). The OS is</a:t>
            </a:r>
          </a:p>
          <a:p>
            <a:r>
              <a:rPr lang="en-US" sz="1200" kern="1200" baseline="0" dirty="0" smtClean="0">
                <a:solidFill>
                  <a:schemeClr val="tx1"/>
                </a:solidFill>
                <a:latin typeface="+mn-lt"/>
                <a:ea typeface="+mn-ea"/>
                <a:cs typeface="+mn-cs"/>
              </a:rPr>
              <a:t>now free to put some other process in the running state. The program counter and</a:t>
            </a:r>
          </a:p>
          <a:p>
            <a:r>
              <a:rPr lang="en-US" sz="1200" kern="1200" baseline="0" dirty="0" smtClean="0">
                <a:solidFill>
                  <a:schemeClr val="tx1"/>
                </a:solidFill>
                <a:latin typeface="+mn-lt"/>
                <a:ea typeface="+mn-ea"/>
                <a:cs typeface="+mn-cs"/>
              </a:rPr>
              <a:t>context data for this process are loaded into the processor registers and this process</a:t>
            </a:r>
          </a:p>
          <a:p>
            <a:r>
              <a:rPr lang="en-US" sz="1200" kern="1200" baseline="0" dirty="0" smtClean="0">
                <a:solidFill>
                  <a:schemeClr val="tx1"/>
                </a:solidFill>
                <a:latin typeface="+mn-lt"/>
                <a:ea typeface="+mn-ea"/>
                <a:cs typeface="+mn-cs"/>
              </a:rPr>
              <a:t>now begins to execute.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Thus, we can say that a process consists of program code and associated data</a:t>
            </a:r>
          </a:p>
          <a:p>
            <a:r>
              <a:rPr lang="en-US" sz="1200" kern="1200" baseline="0" dirty="0" smtClean="0">
                <a:solidFill>
                  <a:schemeClr val="tx1"/>
                </a:solidFill>
                <a:latin typeface="+mn-lt"/>
                <a:ea typeface="+mn-ea"/>
                <a:cs typeface="+mn-cs"/>
              </a:rPr>
              <a:t>plus a process control block. For a single-processor computer, at any given time, at</a:t>
            </a:r>
          </a:p>
          <a:p>
            <a:r>
              <a:rPr lang="en-US" sz="1200" kern="1200" baseline="0" dirty="0" smtClean="0">
                <a:solidFill>
                  <a:schemeClr val="tx1"/>
                </a:solidFill>
                <a:latin typeface="+mn-lt"/>
                <a:ea typeface="+mn-ea"/>
                <a:cs typeface="+mn-cs"/>
              </a:rPr>
              <a:t>most one process is executing and that process is in the </a:t>
            </a:r>
            <a:r>
              <a:rPr lang="en-US" sz="1200" i="1" kern="1200" baseline="0" dirty="0" smtClean="0">
                <a:solidFill>
                  <a:schemeClr val="tx1"/>
                </a:solidFill>
                <a:latin typeface="+mn-lt"/>
                <a:ea typeface="+mn-ea"/>
                <a:cs typeface="+mn-cs"/>
              </a:rPr>
              <a:t>running state.</a:t>
            </a: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46</a:t>
            </a:fld>
            <a:endParaRPr lang="en-US" dirty="0"/>
          </a:p>
        </p:txBody>
      </p:sp>
    </p:spTree>
    <p:extLst>
      <p:ext uri="{BB962C8B-B14F-4D97-AF65-F5344CB8AC3E}">
        <p14:creationId xmlns:p14="http://schemas.microsoft.com/office/powerpoint/2010/main" val="25025691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The process control block is the</a:t>
            </a:r>
          </a:p>
          <a:p>
            <a:r>
              <a:rPr lang="en-US" sz="1200" kern="1200" baseline="0" dirty="0" smtClean="0">
                <a:solidFill>
                  <a:schemeClr val="tx1"/>
                </a:solidFill>
                <a:latin typeface="+mn-lt"/>
                <a:ea typeface="+mn-ea"/>
                <a:cs typeface="+mn-cs"/>
              </a:rPr>
              <a:t>most important data structure in an OS. Each process control block contains all</a:t>
            </a:r>
          </a:p>
          <a:p>
            <a:r>
              <a:rPr lang="en-US" sz="1200" kern="1200" baseline="0" dirty="0" smtClean="0">
                <a:solidFill>
                  <a:schemeClr val="tx1"/>
                </a:solidFill>
                <a:latin typeface="+mn-lt"/>
                <a:ea typeface="+mn-ea"/>
                <a:cs typeface="+mn-cs"/>
              </a:rPr>
              <a:t>of the information about a process that is needed by the OS. The blocks are read</a:t>
            </a:r>
          </a:p>
          <a:p>
            <a:r>
              <a:rPr lang="en-US" sz="1200" kern="1200" baseline="0" dirty="0" smtClean="0">
                <a:solidFill>
                  <a:schemeClr val="tx1"/>
                </a:solidFill>
                <a:latin typeface="+mn-lt"/>
                <a:ea typeface="+mn-ea"/>
                <a:cs typeface="+mn-cs"/>
              </a:rPr>
              <a:t>and/or modified by virtually every module in the OS, including those involved with</a:t>
            </a:r>
          </a:p>
          <a:p>
            <a:r>
              <a:rPr lang="en-US" sz="1200" kern="1200" baseline="0" dirty="0" smtClean="0">
                <a:solidFill>
                  <a:schemeClr val="tx1"/>
                </a:solidFill>
                <a:latin typeface="+mn-lt"/>
                <a:ea typeface="+mn-ea"/>
                <a:cs typeface="+mn-cs"/>
              </a:rPr>
              <a:t>scheduling, resource allocation, interrupt processing, and performance monitoring</a:t>
            </a:r>
          </a:p>
          <a:p>
            <a:r>
              <a:rPr lang="en-US" sz="1200" kern="1200" baseline="0" dirty="0" smtClean="0">
                <a:solidFill>
                  <a:schemeClr val="tx1"/>
                </a:solidFill>
                <a:latin typeface="+mn-lt"/>
                <a:ea typeface="+mn-ea"/>
                <a:cs typeface="+mn-cs"/>
              </a:rPr>
              <a:t>and analysis. One can say that the set of process control blocks defines the state of</a:t>
            </a:r>
          </a:p>
          <a:p>
            <a:r>
              <a:rPr lang="en-US" sz="1200" kern="1200" baseline="0" dirty="0" smtClean="0">
                <a:solidFill>
                  <a:schemeClr val="tx1"/>
                </a:solidFill>
                <a:latin typeface="+mn-lt"/>
                <a:ea typeface="+mn-ea"/>
                <a:cs typeface="+mn-cs"/>
              </a:rPr>
              <a:t>the OS.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This brings up an important design issue. A number of routines within the OS</a:t>
            </a:r>
          </a:p>
          <a:p>
            <a:r>
              <a:rPr lang="en-US" sz="1200" kern="1200" baseline="0" dirty="0" smtClean="0">
                <a:solidFill>
                  <a:schemeClr val="tx1"/>
                </a:solidFill>
                <a:latin typeface="+mn-lt"/>
                <a:ea typeface="+mn-ea"/>
                <a:cs typeface="+mn-cs"/>
              </a:rPr>
              <a:t>will need access to information in process control blocks. The provision of direct</a:t>
            </a:r>
          </a:p>
          <a:p>
            <a:r>
              <a:rPr lang="en-US" sz="1200" kern="1200" baseline="0" dirty="0" smtClean="0">
                <a:solidFill>
                  <a:schemeClr val="tx1"/>
                </a:solidFill>
                <a:latin typeface="+mn-lt"/>
                <a:ea typeface="+mn-ea"/>
                <a:cs typeface="+mn-cs"/>
              </a:rPr>
              <a:t>access to these tables is not difficult. Each process is equipped with a unique ID, and</a:t>
            </a:r>
          </a:p>
          <a:p>
            <a:r>
              <a:rPr lang="en-US" sz="1200" kern="1200" baseline="0" dirty="0" smtClean="0">
                <a:solidFill>
                  <a:schemeClr val="tx1"/>
                </a:solidFill>
                <a:latin typeface="+mn-lt"/>
                <a:ea typeface="+mn-ea"/>
                <a:cs typeface="+mn-cs"/>
              </a:rPr>
              <a:t>this can be used as an index into a table of pointers to the process control blocks.</a:t>
            </a:r>
          </a:p>
          <a:p>
            <a:r>
              <a:rPr lang="en-US" sz="1200" kern="1200" baseline="0" dirty="0" smtClean="0">
                <a:solidFill>
                  <a:schemeClr val="tx1"/>
                </a:solidFill>
                <a:latin typeface="+mn-lt"/>
                <a:ea typeface="+mn-ea"/>
                <a:cs typeface="+mn-cs"/>
              </a:rPr>
              <a:t>The difficulty is not access but rather protection. Two problems present themselves: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 bug in a single routine, such as an interrupt handler, could damage process</a:t>
            </a:r>
          </a:p>
          <a:p>
            <a:r>
              <a:rPr lang="en-US" sz="1200" kern="1200" baseline="0" dirty="0" smtClean="0">
                <a:solidFill>
                  <a:schemeClr val="tx1"/>
                </a:solidFill>
                <a:latin typeface="+mn-lt"/>
                <a:ea typeface="+mn-ea"/>
                <a:cs typeface="+mn-cs"/>
              </a:rPr>
              <a:t>control blocks, which could destroy the system’s ability to manage the affected</a:t>
            </a:r>
          </a:p>
          <a:p>
            <a:r>
              <a:rPr lang="en-US" sz="1200" kern="1200" baseline="0" dirty="0" smtClean="0">
                <a:solidFill>
                  <a:schemeClr val="tx1"/>
                </a:solidFill>
                <a:latin typeface="+mn-lt"/>
                <a:ea typeface="+mn-ea"/>
                <a:cs typeface="+mn-cs"/>
              </a:rPr>
              <a:t>processes.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 design change in the structure or semantics of the process control block</a:t>
            </a:r>
          </a:p>
          <a:p>
            <a:r>
              <a:rPr lang="en-US" sz="1200" kern="1200" baseline="0" dirty="0" smtClean="0">
                <a:solidFill>
                  <a:schemeClr val="tx1"/>
                </a:solidFill>
                <a:latin typeface="+mn-lt"/>
                <a:ea typeface="+mn-ea"/>
                <a:cs typeface="+mn-cs"/>
              </a:rPr>
              <a:t>could affect a number of modules in the OS.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These problems can be addressed by requiring all routines in the OS to go</a:t>
            </a:r>
          </a:p>
          <a:p>
            <a:r>
              <a:rPr lang="en-US" sz="1200" kern="1200" baseline="0" dirty="0" smtClean="0">
                <a:solidFill>
                  <a:schemeClr val="tx1"/>
                </a:solidFill>
                <a:latin typeface="+mn-lt"/>
                <a:ea typeface="+mn-ea"/>
                <a:cs typeface="+mn-cs"/>
              </a:rPr>
              <a:t>through a handler routine, the only job of which is to protect process control blocks,</a:t>
            </a:r>
          </a:p>
          <a:p>
            <a:r>
              <a:rPr lang="en-US" sz="1200" kern="1200" baseline="0" dirty="0" smtClean="0">
                <a:solidFill>
                  <a:schemeClr val="tx1"/>
                </a:solidFill>
                <a:latin typeface="+mn-lt"/>
                <a:ea typeface="+mn-ea"/>
                <a:cs typeface="+mn-cs"/>
              </a:rPr>
              <a:t>and which is the sole arbiter for reading and writing these blocks. The trade-off in</a:t>
            </a:r>
          </a:p>
          <a:p>
            <a:r>
              <a:rPr lang="en-US" sz="1200" kern="1200" baseline="0" dirty="0" smtClean="0">
                <a:solidFill>
                  <a:schemeClr val="tx1"/>
                </a:solidFill>
                <a:latin typeface="+mn-lt"/>
                <a:ea typeface="+mn-ea"/>
                <a:cs typeface="+mn-cs"/>
              </a:rPr>
              <a:t>the use of such a routine involves performance issues and the degree to which the</a:t>
            </a:r>
          </a:p>
          <a:p>
            <a:r>
              <a:rPr lang="en-US" sz="1200" kern="1200" baseline="0" dirty="0" smtClean="0">
                <a:solidFill>
                  <a:schemeClr val="tx1"/>
                </a:solidFill>
                <a:latin typeface="+mn-lt"/>
                <a:ea typeface="+mn-ea"/>
                <a:cs typeface="+mn-cs"/>
              </a:rPr>
              <a:t>remainder of the system software can be trusted to be correct.</a:t>
            </a:r>
            <a:endParaRPr lang="en-NZ" dirty="0" smtClean="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47</a:t>
            </a:fld>
            <a:endParaRPr lang="en-US" dirty="0"/>
          </a:p>
        </p:txBody>
      </p:sp>
    </p:spTree>
    <p:extLst>
      <p:ext uri="{BB962C8B-B14F-4D97-AF65-F5344CB8AC3E}">
        <p14:creationId xmlns:p14="http://schemas.microsoft.com/office/powerpoint/2010/main" val="7287428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mn-lt"/>
                <a:ea typeface="+mn-ea"/>
                <a:cs typeface="+mn-cs"/>
              </a:rPr>
              <a:t>Before continuing with our discussion of the way in which the OS manages processes,</a:t>
            </a:r>
          </a:p>
          <a:p>
            <a:r>
              <a:rPr lang="en-US" sz="1200" b="0" kern="1200" baseline="0" dirty="0" smtClean="0">
                <a:solidFill>
                  <a:schemeClr val="tx1"/>
                </a:solidFill>
                <a:latin typeface="+mn-lt"/>
                <a:ea typeface="+mn-ea"/>
                <a:cs typeface="+mn-cs"/>
              </a:rPr>
              <a:t>we need to distinguish between the mode of processor execution normally</a:t>
            </a:r>
          </a:p>
          <a:p>
            <a:r>
              <a:rPr lang="en-US" sz="1200" b="0" kern="1200" baseline="0" dirty="0" smtClean="0">
                <a:solidFill>
                  <a:schemeClr val="tx1"/>
                </a:solidFill>
                <a:latin typeface="+mn-lt"/>
                <a:ea typeface="+mn-ea"/>
                <a:cs typeface="+mn-cs"/>
              </a:rPr>
              <a:t>associated with the OS and that normally associated with user programs. Most</a:t>
            </a:r>
          </a:p>
          <a:p>
            <a:r>
              <a:rPr lang="en-US" sz="1200" b="0" kern="1200" baseline="0" dirty="0" smtClean="0">
                <a:solidFill>
                  <a:schemeClr val="tx1"/>
                </a:solidFill>
                <a:latin typeface="+mn-lt"/>
                <a:ea typeface="+mn-ea"/>
                <a:cs typeface="+mn-cs"/>
              </a:rPr>
              <a:t>processors support at least two modes of execution. Certain instructions can only</a:t>
            </a:r>
          </a:p>
          <a:p>
            <a:r>
              <a:rPr lang="en-US" sz="1200" b="0" kern="1200" baseline="0" dirty="0" smtClean="0">
                <a:solidFill>
                  <a:schemeClr val="tx1"/>
                </a:solidFill>
                <a:latin typeface="+mn-lt"/>
                <a:ea typeface="+mn-ea"/>
                <a:cs typeface="+mn-cs"/>
              </a:rPr>
              <a:t>be executed in the more-privileged mode. These would include reading or altering</a:t>
            </a:r>
          </a:p>
          <a:p>
            <a:r>
              <a:rPr lang="en-US" sz="1200" b="0" kern="1200" baseline="0" dirty="0" smtClean="0">
                <a:solidFill>
                  <a:schemeClr val="tx1"/>
                </a:solidFill>
                <a:latin typeface="+mn-lt"/>
                <a:ea typeface="+mn-ea"/>
                <a:cs typeface="+mn-cs"/>
              </a:rPr>
              <a:t>a control register, such as the program status word; primitive I/O instructions;</a:t>
            </a:r>
          </a:p>
          <a:p>
            <a:r>
              <a:rPr lang="en-US" sz="1200" b="0" kern="1200" baseline="0" dirty="0" smtClean="0">
                <a:solidFill>
                  <a:schemeClr val="tx1"/>
                </a:solidFill>
                <a:latin typeface="+mn-lt"/>
                <a:ea typeface="+mn-ea"/>
                <a:cs typeface="+mn-cs"/>
              </a:rPr>
              <a:t>and instructions that relate to memory management. In addition, certain regions of</a:t>
            </a:r>
          </a:p>
          <a:p>
            <a:r>
              <a:rPr lang="en-US" sz="1200" b="0" kern="1200" baseline="0" dirty="0" smtClean="0">
                <a:solidFill>
                  <a:schemeClr val="tx1"/>
                </a:solidFill>
                <a:latin typeface="+mn-lt"/>
                <a:ea typeface="+mn-ea"/>
                <a:cs typeface="+mn-cs"/>
              </a:rPr>
              <a:t>memory can only be accessed in the more-privileged mode.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The less-privileged mode is often referred to as the user mode , because user</a:t>
            </a:r>
          </a:p>
          <a:p>
            <a:r>
              <a:rPr lang="en-US" sz="1200" b="0" kern="1200" baseline="0" dirty="0" smtClean="0">
                <a:solidFill>
                  <a:schemeClr val="tx1"/>
                </a:solidFill>
                <a:latin typeface="+mn-lt"/>
                <a:ea typeface="+mn-ea"/>
                <a:cs typeface="+mn-cs"/>
              </a:rPr>
              <a:t>programs typically would execute in this mode. The more-privileged mode is referred</a:t>
            </a:r>
          </a:p>
          <a:p>
            <a:r>
              <a:rPr lang="en-US" sz="1200" b="0" kern="1200" baseline="0" dirty="0" smtClean="0">
                <a:solidFill>
                  <a:schemeClr val="tx1"/>
                </a:solidFill>
                <a:latin typeface="+mn-lt"/>
                <a:ea typeface="+mn-ea"/>
                <a:cs typeface="+mn-cs"/>
              </a:rPr>
              <a:t>to as the system mode , control mode , or kernel mode . This last term refers to the</a:t>
            </a:r>
          </a:p>
          <a:p>
            <a:r>
              <a:rPr lang="en-US" sz="1200" b="0" kern="1200" baseline="0" dirty="0" smtClean="0">
                <a:solidFill>
                  <a:schemeClr val="tx1"/>
                </a:solidFill>
                <a:latin typeface="+mn-lt"/>
                <a:ea typeface="+mn-ea"/>
                <a:cs typeface="+mn-cs"/>
              </a:rPr>
              <a:t>kernel of the OS, which is that portion of the OS that encompasses the important</a:t>
            </a:r>
          </a:p>
          <a:p>
            <a:r>
              <a:rPr lang="en-US" sz="1200" b="0" kern="1200" baseline="0" dirty="0" smtClean="0">
                <a:solidFill>
                  <a:schemeClr val="tx1"/>
                </a:solidFill>
                <a:latin typeface="+mn-lt"/>
                <a:ea typeface="+mn-ea"/>
                <a:cs typeface="+mn-cs"/>
              </a:rPr>
              <a:t>system functions.</a:t>
            </a:r>
          </a:p>
          <a:p>
            <a:endParaRPr lang="en-US" sz="1200" b="0" kern="1200" baseline="0" dirty="0" smtClean="0">
              <a:solidFill>
                <a:schemeClr val="tx1"/>
              </a:solidFill>
              <a:latin typeface="+mn-lt"/>
              <a:ea typeface="+mn-ea"/>
              <a:cs typeface="+mn-cs"/>
            </a:endParaRPr>
          </a:p>
          <a:p>
            <a:endParaRPr lang="en-NZ" b="0" dirty="0" smtClean="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48</a:t>
            </a:fld>
            <a:endParaRPr lang="en-US" dirty="0"/>
          </a:p>
        </p:txBody>
      </p:sp>
    </p:spTree>
    <p:extLst>
      <p:ext uri="{BB962C8B-B14F-4D97-AF65-F5344CB8AC3E}">
        <p14:creationId xmlns:p14="http://schemas.microsoft.com/office/powerpoint/2010/main" val="26962893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Table 3.7 lists the functions typically found in the kernel of an OS.</a:t>
            </a: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50</a:t>
            </a:fld>
            <a:endParaRPr lang="en-US" dirty="0"/>
          </a:p>
        </p:txBody>
      </p:sp>
    </p:spTree>
    <p:extLst>
      <p:ext uri="{BB962C8B-B14F-4D97-AF65-F5344CB8AC3E}">
        <p14:creationId xmlns:p14="http://schemas.microsoft.com/office/powerpoint/2010/main" val="22814293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 process switch may occur any time that the OS has</a:t>
            </a:r>
          </a:p>
          <a:p>
            <a:r>
              <a:rPr lang="en-US" sz="1200" kern="1200" baseline="0" dirty="0" smtClean="0">
                <a:solidFill>
                  <a:schemeClr val="tx1"/>
                </a:solidFill>
                <a:latin typeface="+mn-lt"/>
                <a:ea typeface="+mn-ea"/>
                <a:cs typeface="+mn-cs"/>
              </a:rPr>
              <a:t>gained control from the currently running process. Table 3.8 suggests the possible</a:t>
            </a:r>
          </a:p>
          <a:p>
            <a:r>
              <a:rPr lang="en-US" sz="1200" kern="1200" baseline="0" dirty="0" smtClean="0">
                <a:solidFill>
                  <a:schemeClr val="tx1"/>
                </a:solidFill>
                <a:latin typeface="+mn-lt"/>
                <a:ea typeface="+mn-ea"/>
                <a:cs typeface="+mn-cs"/>
              </a:rPr>
              <a:t>events that may give control to the OS.</a:t>
            </a:r>
            <a:endParaRPr lang="en-NZ" dirty="0" smtClean="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51</a:t>
            </a:fld>
            <a:endParaRPr lang="en-US" dirty="0"/>
          </a:p>
        </p:txBody>
      </p:sp>
    </p:spTree>
    <p:extLst>
      <p:ext uri="{BB962C8B-B14F-4D97-AF65-F5344CB8AC3E}">
        <p14:creationId xmlns:p14="http://schemas.microsoft.com/office/powerpoint/2010/main" val="8447947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0" kern="1200" baseline="0" dirty="0" smtClean="0">
                <a:solidFill>
                  <a:schemeClr val="tx1"/>
                </a:solidFill>
                <a:latin typeface="+mn-lt"/>
                <a:ea typeface="+mn-ea"/>
                <a:cs typeface="+mn-cs"/>
              </a:rPr>
              <a:t>First, let us consider system interrupts. Actually, we can distinguish, as many</a:t>
            </a:r>
          </a:p>
          <a:p>
            <a:r>
              <a:rPr lang="en-US" sz="1200" b="0" kern="1200" baseline="0" dirty="0" smtClean="0">
                <a:solidFill>
                  <a:schemeClr val="tx1"/>
                </a:solidFill>
                <a:latin typeface="+mn-lt"/>
                <a:ea typeface="+mn-ea"/>
                <a:cs typeface="+mn-cs"/>
              </a:rPr>
              <a:t>systems do, two kinds of system interrupts, one of which is simply referred to as an</a:t>
            </a:r>
          </a:p>
          <a:p>
            <a:r>
              <a:rPr lang="en-US" sz="1200" b="0" kern="1200" baseline="0" dirty="0" smtClean="0">
                <a:solidFill>
                  <a:schemeClr val="tx1"/>
                </a:solidFill>
                <a:latin typeface="+mn-lt"/>
                <a:ea typeface="+mn-ea"/>
                <a:cs typeface="+mn-cs"/>
              </a:rPr>
              <a:t>interrupt, and the other as a trap. The former is due to some sort of event that is</a:t>
            </a:r>
          </a:p>
          <a:p>
            <a:r>
              <a:rPr lang="en-US" sz="1200" b="0" kern="1200" baseline="0" dirty="0" smtClean="0">
                <a:solidFill>
                  <a:schemeClr val="tx1"/>
                </a:solidFill>
                <a:latin typeface="+mn-lt"/>
                <a:ea typeface="+mn-ea"/>
                <a:cs typeface="+mn-cs"/>
              </a:rPr>
              <a:t>external to and independent of the currently running process, such as the completion</a:t>
            </a:r>
          </a:p>
          <a:p>
            <a:r>
              <a:rPr lang="en-US" sz="1200" b="0" kern="1200" baseline="0" dirty="0" smtClean="0">
                <a:solidFill>
                  <a:schemeClr val="tx1"/>
                </a:solidFill>
                <a:latin typeface="+mn-lt"/>
                <a:ea typeface="+mn-ea"/>
                <a:cs typeface="+mn-cs"/>
              </a:rPr>
              <a:t>of an I/O operation. The latter relates to an error or exception condition generated</a:t>
            </a:r>
          </a:p>
          <a:p>
            <a:r>
              <a:rPr lang="en-US" sz="1200" b="0" kern="1200" baseline="0" dirty="0" smtClean="0">
                <a:solidFill>
                  <a:schemeClr val="tx1"/>
                </a:solidFill>
                <a:latin typeface="+mn-lt"/>
                <a:ea typeface="+mn-ea"/>
                <a:cs typeface="+mn-cs"/>
              </a:rPr>
              <a:t>within the currently running process, such as an illegal file access attempt. With an</a:t>
            </a:r>
          </a:p>
          <a:p>
            <a:r>
              <a:rPr lang="en-US" sz="1200" b="0" kern="1200" baseline="0" dirty="0" smtClean="0">
                <a:solidFill>
                  <a:schemeClr val="tx1"/>
                </a:solidFill>
                <a:latin typeface="+mn-lt"/>
                <a:ea typeface="+mn-ea"/>
                <a:cs typeface="+mn-cs"/>
              </a:rPr>
              <a:t>ordinary interrupt , control is first transferred to an interrupt handler, which does</a:t>
            </a:r>
          </a:p>
          <a:p>
            <a:r>
              <a:rPr lang="en-US" sz="1200" b="0" kern="1200" baseline="0" dirty="0" smtClean="0">
                <a:solidFill>
                  <a:schemeClr val="tx1"/>
                </a:solidFill>
                <a:latin typeface="+mn-lt"/>
                <a:ea typeface="+mn-ea"/>
                <a:cs typeface="+mn-cs"/>
              </a:rPr>
              <a:t>some basic housekeeping and then branches to an OS routine that is concerned with</a:t>
            </a:r>
          </a:p>
          <a:p>
            <a:r>
              <a:rPr lang="en-US" sz="1200" b="0" kern="1200" baseline="0" dirty="0" smtClean="0">
                <a:solidFill>
                  <a:schemeClr val="tx1"/>
                </a:solidFill>
                <a:latin typeface="+mn-lt"/>
                <a:ea typeface="+mn-ea"/>
                <a:cs typeface="+mn-cs"/>
              </a:rPr>
              <a:t>the particular type of interrupt that has occurred. Examples include the following:</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Clock interrupt: The OS determines whether the currently running process</a:t>
            </a:r>
          </a:p>
          <a:p>
            <a:r>
              <a:rPr lang="en-US" sz="1200" b="0" kern="1200" baseline="0" dirty="0" smtClean="0">
                <a:solidFill>
                  <a:schemeClr val="tx1"/>
                </a:solidFill>
                <a:latin typeface="+mn-lt"/>
                <a:ea typeface="+mn-ea"/>
                <a:cs typeface="+mn-cs"/>
              </a:rPr>
              <a:t>has been executing for the maximum allowable unit of time, referred to as a</a:t>
            </a:r>
          </a:p>
          <a:p>
            <a:r>
              <a:rPr lang="en-US" sz="1200" b="0" kern="1200" baseline="0" dirty="0" smtClean="0">
                <a:solidFill>
                  <a:schemeClr val="tx1"/>
                </a:solidFill>
                <a:latin typeface="+mn-lt"/>
                <a:ea typeface="+mn-ea"/>
                <a:cs typeface="+mn-cs"/>
              </a:rPr>
              <a:t>time slice . That is, a time slice is the maximum amount of time that a process</a:t>
            </a:r>
          </a:p>
          <a:p>
            <a:r>
              <a:rPr lang="en-US" sz="1200" b="0" kern="1200" baseline="0" dirty="0" smtClean="0">
                <a:solidFill>
                  <a:schemeClr val="tx1"/>
                </a:solidFill>
                <a:latin typeface="+mn-lt"/>
                <a:ea typeface="+mn-ea"/>
                <a:cs typeface="+mn-cs"/>
              </a:rPr>
              <a:t>can execute before being interrupted. If so, this process must be switched to a</a:t>
            </a:r>
          </a:p>
          <a:p>
            <a:r>
              <a:rPr lang="en-US" sz="1200" b="0" kern="1200" baseline="0" dirty="0" smtClean="0">
                <a:solidFill>
                  <a:schemeClr val="tx1"/>
                </a:solidFill>
                <a:latin typeface="+mn-lt"/>
                <a:ea typeface="+mn-ea"/>
                <a:cs typeface="+mn-cs"/>
              </a:rPr>
              <a:t>Ready state and another process dispatched.</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I/O interrupt: The OS determines what I/O action has occurred. If the I/O</a:t>
            </a:r>
          </a:p>
          <a:p>
            <a:r>
              <a:rPr lang="en-US" sz="1200" b="0" kern="1200" baseline="0" dirty="0" smtClean="0">
                <a:solidFill>
                  <a:schemeClr val="tx1"/>
                </a:solidFill>
                <a:latin typeface="+mn-lt"/>
                <a:ea typeface="+mn-ea"/>
                <a:cs typeface="+mn-cs"/>
              </a:rPr>
              <a:t>action constitutes an event for which one or more processes are waiting,</a:t>
            </a:r>
          </a:p>
          <a:p>
            <a:r>
              <a:rPr lang="en-US" sz="1200" b="0" kern="1200" baseline="0" dirty="0" smtClean="0">
                <a:solidFill>
                  <a:schemeClr val="tx1"/>
                </a:solidFill>
                <a:latin typeface="+mn-lt"/>
                <a:ea typeface="+mn-ea"/>
                <a:cs typeface="+mn-cs"/>
              </a:rPr>
              <a:t>then the OS moves all of the corresponding blocked processes to the Ready</a:t>
            </a:r>
          </a:p>
          <a:p>
            <a:r>
              <a:rPr lang="en-US" sz="1200" b="0" kern="1200" baseline="0" dirty="0" smtClean="0">
                <a:solidFill>
                  <a:schemeClr val="tx1"/>
                </a:solidFill>
                <a:latin typeface="+mn-lt"/>
                <a:ea typeface="+mn-ea"/>
                <a:cs typeface="+mn-cs"/>
              </a:rPr>
              <a:t>state (and Blocked/Suspend processes to the Ready/Suspend state). The OS</a:t>
            </a:r>
          </a:p>
          <a:p>
            <a:r>
              <a:rPr lang="en-US" sz="1200" b="0" kern="1200" baseline="0" dirty="0" smtClean="0">
                <a:solidFill>
                  <a:schemeClr val="tx1"/>
                </a:solidFill>
                <a:latin typeface="+mn-lt"/>
                <a:ea typeface="+mn-ea"/>
                <a:cs typeface="+mn-cs"/>
              </a:rPr>
              <a:t>must then decide whether to resume execution of the process currently in</a:t>
            </a:r>
          </a:p>
          <a:p>
            <a:r>
              <a:rPr lang="en-US" sz="1200" b="0" kern="1200" baseline="0" dirty="0" smtClean="0">
                <a:solidFill>
                  <a:schemeClr val="tx1"/>
                </a:solidFill>
                <a:latin typeface="+mn-lt"/>
                <a:ea typeface="+mn-ea"/>
                <a:cs typeface="+mn-cs"/>
              </a:rPr>
              <a:t>the Running state or to preempt that process for a higher-priority Ready</a:t>
            </a:r>
          </a:p>
          <a:p>
            <a:r>
              <a:rPr lang="en-US" sz="1200" b="0" kern="1200" baseline="0" dirty="0" smtClean="0">
                <a:solidFill>
                  <a:schemeClr val="tx1"/>
                </a:solidFill>
                <a:latin typeface="+mn-lt"/>
                <a:ea typeface="+mn-ea"/>
                <a:cs typeface="+mn-cs"/>
              </a:rPr>
              <a:t>process.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Memory fault: The processor encounters a virtual memory address reference</a:t>
            </a:r>
          </a:p>
          <a:p>
            <a:r>
              <a:rPr lang="en-US" sz="1200" b="0" kern="1200" baseline="0" dirty="0" smtClean="0">
                <a:solidFill>
                  <a:schemeClr val="tx1"/>
                </a:solidFill>
                <a:latin typeface="+mn-lt"/>
                <a:ea typeface="+mn-ea"/>
                <a:cs typeface="+mn-cs"/>
              </a:rPr>
              <a:t>for a word that is not in main memory. The OS must bring in the block</a:t>
            </a:r>
          </a:p>
          <a:p>
            <a:r>
              <a:rPr lang="en-US" sz="1200" b="0" kern="1200" baseline="0" dirty="0" smtClean="0">
                <a:solidFill>
                  <a:schemeClr val="tx1"/>
                </a:solidFill>
                <a:latin typeface="+mn-lt"/>
                <a:ea typeface="+mn-ea"/>
                <a:cs typeface="+mn-cs"/>
              </a:rPr>
              <a:t>(page or segment) of memory containing the reference from secondary memory</a:t>
            </a:r>
          </a:p>
          <a:p>
            <a:r>
              <a:rPr lang="en-US" sz="1200" b="0" kern="1200" baseline="0" dirty="0" smtClean="0">
                <a:solidFill>
                  <a:schemeClr val="tx1"/>
                </a:solidFill>
                <a:latin typeface="+mn-lt"/>
                <a:ea typeface="+mn-ea"/>
                <a:cs typeface="+mn-cs"/>
              </a:rPr>
              <a:t>to main memory. After the I/O request is issued to bring in the block of</a:t>
            </a:r>
          </a:p>
          <a:p>
            <a:r>
              <a:rPr lang="en-US" sz="1200" b="0" kern="1200" baseline="0" dirty="0" smtClean="0">
                <a:solidFill>
                  <a:schemeClr val="tx1"/>
                </a:solidFill>
                <a:latin typeface="+mn-lt"/>
                <a:ea typeface="+mn-ea"/>
                <a:cs typeface="+mn-cs"/>
              </a:rPr>
              <a:t>memory, the process with the memory fault is placed in a blocked state; the</a:t>
            </a:r>
          </a:p>
          <a:p>
            <a:r>
              <a:rPr lang="en-US" sz="1200" b="0" kern="1200" baseline="0" dirty="0" smtClean="0">
                <a:solidFill>
                  <a:schemeClr val="tx1"/>
                </a:solidFill>
                <a:latin typeface="+mn-lt"/>
                <a:ea typeface="+mn-ea"/>
                <a:cs typeface="+mn-cs"/>
              </a:rPr>
              <a:t>OS then performs a process switch to resume execution of another process.</a:t>
            </a:r>
          </a:p>
          <a:p>
            <a:r>
              <a:rPr lang="en-US" sz="1200" b="0" kern="1200" baseline="0" dirty="0" smtClean="0">
                <a:solidFill>
                  <a:schemeClr val="tx1"/>
                </a:solidFill>
                <a:latin typeface="+mn-lt"/>
                <a:ea typeface="+mn-ea"/>
                <a:cs typeface="+mn-cs"/>
              </a:rPr>
              <a:t>After the desired block is brought into memory, that process is placed in the</a:t>
            </a:r>
          </a:p>
          <a:p>
            <a:r>
              <a:rPr lang="en-US" sz="1200" b="0" kern="1200" baseline="0" dirty="0" smtClean="0">
                <a:solidFill>
                  <a:schemeClr val="tx1"/>
                </a:solidFill>
                <a:latin typeface="+mn-lt"/>
                <a:ea typeface="+mn-ea"/>
                <a:cs typeface="+mn-cs"/>
              </a:rPr>
              <a:t>Ready state.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With a trap , the OS determines if the error or exception condition is fatal.</a:t>
            </a:r>
          </a:p>
          <a:p>
            <a:r>
              <a:rPr lang="en-US" sz="1200" b="0" kern="1200" baseline="0" dirty="0" smtClean="0">
                <a:solidFill>
                  <a:schemeClr val="tx1"/>
                </a:solidFill>
                <a:latin typeface="+mn-lt"/>
                <a:ea typeface="+mn-ea"/>
                <a:cs typeface="+mn-cs"/>
              </a:rPr>
              <a:t>If so, then the currently running process is moved to the Exit state and a process</a:t>
            </a:r>
          </a:p>
          <a:p>
            <a:r>
              <a:rPr lang="en-US" sz="1200" b="0" kern="1200" baseline="0" dirty="0" smtClean="0">
                <a:solidFill>
                  <a:schemeClr val="tx1"/>
                </a:solidFill>
                <a:latin typeface="+mn-lt"/>
                <a:ea typeface="+mn-ea"/>
                <a:cs typeface="+mn-cs"/>
              </a:rPr>
              <a:t>switch occurs. If not, then the action of the OS will depend on the nature of</a:t>
            </a:r>
          </a:p>
          <a:p>
            <a:r>
              <a:rPr lang="en-US" sz="1200" b="0" kern="1200" baseline="0" dirty="0" smtClean="0">
                <a:solidFill>
                  <a:schemeClr val="tx1"/>
                </a:solidFill>
                <a:latin typeface="+mn-lt"/>
                <a:ea typeface="+mn-ea"/>
                <a:cs typeface="+mn-cs"/>
              </a:rPr>
              <a:t>the error and the design of the OS. It may attempt some recovery procedure or</a:t>
            </a:r>
          </a:p>
          <a:p>
            <a:r>
              <a:rPr lang="en-US" sz="1200" b="0" kern="1200" baseline="0" dirty="0" smtClean="0">
                <a:solidFill>
                  <a:schemeClr val="tx1"/>
                </a:solidFill>
                <a:latin typeface="+mn-lt"/>
                <a:ea typeface="+mn-ea"/>
                <a:cs typeface="+mn-cs"/>
              </a:rPr>
              <a:t>simply notify the user. It may do a process switch or resume the currently running</a:t>
            </a:r>
          </a:p>
          <a:p>
            <a:r>
              <a:rPr lang="en-US" sz="1200" b="0" kern="1200" baseline="0" dirty="0" smtClean="0">
                <a:solidFill>
                  <a:schemeClr val="tx1"/>
                </a:solidFill>
                <a:latin typeface="+mn-lt"/>
                <a:ea typeface="+mn-ea"/>
                <a:cs typeface="+mn-cs"/>
              </a:rPr>
              <a:t>process.</a:t>
            </a:r>
            <a:endParaRPr lang="en-US" b="0"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52</a:t>
            </a:fld>
            <a:endParaRPr lang="en-US" dirty="0"/>
          </a:p>
        </p:txBody>
      </p:sp>
    </p:spTree>
    <p:extLst>
      <p:ext uri="{BB962C8B-B14F-4D97-AF65-F5344CB8AC3E}">
        <p14:creationId xmlns:p14="http://schemas.microsoft.com/office/powerpoint/2010/main" val="10080067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b="0" kern="1200" baseline="0" dirty="0" smtClean="0">
                <a:solidFill>
                  <a:schemeClr val="tx1"/>
                </a:solidFill>
                <a:latin typeface="+mn-lt"/>
                <a:ea typeface="+mn-ea"/>
                <a:cs typeface="+mn-cs"/>
              </a:rPr>
              <a:t>In Chapter 1 , we discussed the inclusion of an interrupt stage as</a:t>
            </a:r>
          </a:p>
          <a:p>
            <a:r>
              <a:rPr lang="en-US" sz="1200" b="0" kern="1200" baseline="0" dirty="0" smtClean="0">
                <a:solidFill>
                  <a:schemeClr val="tx1"/>
                </a:solidFill>
                <a:latin typeface="+mn-lt"/>
                <a:ea typeface="+mn-ea"/>
                <a:cs typeface="+mn-cs"/>
              </a:rPr>
              <a:t>part of the instruction cycle. Recall that, in the interrupt stage, the processor checks</a:t>
            </a:r>
          </a:p>
          <a:p>
            <a:r>
              <a:rPr lang="en-US" sz="1200" b="0" kern="1200" baseline="0" dirty="0" smtClean="0">
                <a:solidFill>
                  <a:schemeClr val="tx1"/>
                </a:solidFill>
                <a:latin typeface="+mn-lt"/>
                <a:ea typeface="+mn-ea"/>
                <a:cs typeface="+mn-cs"/>
              </a:rPr>
              <a:t>to see if any interrupts are pending, indicated by the presence of an interrupt signal.</a:t>
            </a:r>
          </a:p>
          <a:p>
            <a:r>
              <a:rPr lang="en-US" sz="1200" b="0" kern="1200" baseline="0" dirty="0" smtClean="0">
                <a:solidFill>
                  <a:schemeClr val="tx1"/>
                </a:solidFill>
                <a:latin typeface="+mn-lt"/>
                <a:ea typeface="+mn-ea"/>
                <a:cs typeface="+mn-cs"/>
              </a:rPr>
              <a:t>If no interrupts are pending, the processor proceeds to the fetch stage and fetches</a:t>
            </a:r>
          </a:p>
          <a:p>
            <a:r>
              <a:rPr lang="en-US" sz="1200" b="0" kern="1200" baseline="0" dirty="0" smtClean="0">
                <a:solidFill>
                  <a:schemeClr val="tx1"/>
                </a:solidFill>
                <a:latin typeface="+mn-lt"/>
                <a:ea typeface="+mn-ea"/>
                <a:cs typeface="+mn-cs"/>
              </a:rPr>
              <a:t>the next instruction of the current program in the current process. If an interrupt is</a:t>
            </a:r>
          </a:p>
          <a:p>
            <a:r>
              <a:rPr lang="en-US" sz="1200" b="0" kern="1200" baseline="0" dirty="0" smtClean="0">
                <a:solidFill>
                  <a:schemeClr val="tx1"/>
                </a:solidFill>
                <a:latin typeface="+mn-lt"/>
                <a:ea typeface="+mn-ea"/>
                <a:cs typeface="+mn-cs"/>
              </a:rPr>
              <a:t>pending, the processor does the following:</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It sets the program counter to the starting address of an interrupt handler</a:t>
            </a:r>
          </a:p>
          <a:p>
            <a:r>
              <a:rPr lang="en-US" sz="1200" b="0" kern="1200" baseline="0" dirty="0" smtClean="0">
                <a:solidFill>
                  <a:schemeClr val="tx1"/>
                </a:solidFill>
                <a:latin typeface="+mn-lt"/>
                <a:ea typeface="+mn-ea"/>
                <a:cs typeface="+mn-cs"/>
              </a:rPr>
              <a:t>program.</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It switches from user mode to kernel mode so that the interrupt processing</a:t>
            </a:r>
          </a:p>
          <a:p>
            <a:r>
              <a:rPr lang="en-US" sz="1200" b="0" kern="1200" baseline="0" dirty="0" smtClean="0">
                <a:solidFill>
                  <a:schemeClr val="tx1"/>
                </a:solidFill>
                <a:latin typeface="+mn-lt"/>
                <a:ea typeface="+mn-ea"/>
                <a:cs typeface="+mn-cs"/>
              </a:rPr>
              <a:t>code may include privileged instructions.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The processor now proceeds to the fetch stage and fetches the first instruction of</a:t>
            </a:r>
          </a:p>
          <a:p>
            <a:r>
              <a:rPr lang="en-US" sz="1200" b="0" kern="1200" baseline="0" dirty="0" smtClean="0">
                <a:solidFill>
                  <a:schemeClr val="tx1"/>
                </a:solidFill>
                <a:latin typeface="+mn-lt"/>
                <a:ea typeface="+mn-ea"/>
                <a:cs typeface="+mn-cs"/>
              </a:rPr>
              <a:t>the interrupt handler program, which will service the interrupt. At this point, typically,</a:t>
            </a:r>
          </a:p>
          <a:p>
            <a:r>
              <a:rPr lang="en-US" sz="1200" b="0" kern="1200" baseline="0" dirty="0" smtClean="0">
                <a:solidFill>
                  <a:schemeClr val="tx1"/>
                </a:solidFill>
                <a:latin typeface="+mn-lt"/>
                <a:ea typeface="+mn-ea"/>
                <a:cs typeface="+mn-cs"/>
              </a:rPr>
              <a:t>the context of the process that has been interrupted is saved into that process</a:t>
            </a:r>
          </a:p>
          <a:p>
            <a:r>
              <a:rPr lang="en-US" sz="1200" b="0" kern="1200" baseline="0" dirty="0" smtClean="0">
                <a:solidFill>
                  <a:schemeClr val="tx1"/>
                </a:solidFill>
                <a:latin typeface="+mn-lt"/>
                <a:ea typeface="+mn-ea"/>
                <a:cs typeface="+mn-cs"/>
              </a:rPr>
              <a:t>control block of the interrupted program.</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One question that may now occur to you is, What constitutes the context that</a:t>
            </a:r>
          </a:p>
          <a:p>
            <a:r>
              <a:rPr lang="en-US" sz="1200" b="0" kern="1200" baseline="0" dirty="0" smtClean="0">
                <a:solidFill>
                  <a:schemeClr val="tx1"/>
                </a:solidFill>
                <a:latin typeface="+mn-lt"/>
                <a:ea typeface="+mn-ea"/>
                <a:cs typeface="+mn-cs"/>
              </a:rPr>
              <a:t>is saved? The answer is that it must include any information that may be altered by</a:t>
            </a:r>
          </a:p>
          <a:p>
            <a:r>
              <a:rPr lang="en-US" sz="1200" b="0" kern="1200" baseline="0" dirty="0" smtClean="0">
                <a:solidFill>
                  <a:schemeClr val="tx1"/>
                </a:solidFill>
                <a:latin typeface="+mn-lt"/>
                <a:ea typeface="+mn-ea"/>
                <a:cs typeface="+mn-cs"/>
              </a:rPr>
              <a:t>the execution of the interrupt handler and that will be needed to resume the program</a:t>
            </a:r>
          </a:p>
          <a:p>
            <a:r>
              <a:rPr lang="en-US" sz="1200" b="0" kern="1200" baseline="0" dirty="0" smtClean="0">
                <a:solidFill>
                  <a:schemeClr val="tx1"/>
                </a:solidFill>
                <a:latin typeface="+mn-lt"/>
                <a:ea typeface="+mn-ea"/>
                <a:cs typeface="+mn-cs"/>
              </a:rPr>
              <a:t>that was interrupted. Thus, the portion of the process control block that was</a:t>
            </a:r>
          </a:p>
          <a:p>
            <a:r>
              <a:rPr lang="en-US" sz="1200" b="0" kern="1200" baseline="0" dirty="0" smtClean="0">
                <a:solidFill>
                  <a:schemeClr val="tx1"/>
                </a:solidFill>
                <a:latin typeface="+mn-lt"/>
                <a:ea typeface="+mn-ea"/>
                <a:cs typeface="+mn-cs"/>
              </a:rPr>
              <a:t>referred to as processor state information must be saved. This includes the program</a:t>
            </a:r>
          </a:p>
          <a:p>
            <a:r>
              <a:rPr lang="en-US" sz="1200" b="0" kern="1200" baseline="0" dirty="0" smtClean="0">
                <a:solidFill>
                  <a:schemeClr val="tx1"/>
                </a:solidFill>
                <a:latin typeface="+mn-lt"/>
                <a:ea typeface="+mn-ea"/>
                <a:cs typeface="+mn-cs"/>
              </a:rPr>
              <a:t>counter, other processor registers, and stack information.</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Does anything else need to be done? That depends on what happens next. The</a:t>
            </a:r>
          </a:p>
          <a:p>
            <a:r>
              <a:rPr lang="en-US" sz="1200" b="0" kern="1200" baseline="0" dirty="0" smtClean="0">
                <a:solidFill>
                  <a:schemeClr val="tx1"/>
                </a:solidFill>
                <a:latin typeface="+mn-lt"/>
                <a:ea typeface="+mn-ea"/>
                <a:cs typeface="+mn-cs"/>
              </a:rPr>
              <a:t>interrupt handler is typically a short program that performs a few basic tasks related</a:t>
            </a:r>
          </a:p>
          <a:p>
            <a:r>
              <a:rPr lang="en-US" sz="1200" b="0" kern="1200" baseline="0" dirty="0" smtClean="0">
                <a:solidFill>
                  <a:schemeClr val="tx1"/>
                </a:solidFill>
                <a:latin typeface="+mn-lt"/>
                <a:ea typeface="+mn-ea"/>
                <a:cs typeface="+mn-cs"/>
              </a:rPr>
              <a:t>to an interrupt. For example, it resets the flag or indicator that signals the presence</a:t>
            </a:r>
          </a:p>
          <a:p>
            <a:r>
              <a:rPr lang="en-US" sz="1200" b="0" kern="1200" baseline="0" dirty="0" smtClean="0">
                <a:solidFill>
                  <a:schemeClr val="tx1"/>
                </a:solidFill>
                <a:latin typeface="+mn-lt"/>
                <a:ea typeface="+mn-ea"/>
                <a:cs typeface="+mn-cs"/>
              </a:rPr>
              <a:t>of an interrupt. It may send an acknowledgment to the entity that issued the interrupt,</a:t>
            </a:r>
          </a:p>
          <a:p>
            <a:r>
              <a:rPr lang="en-US" sz="1200" b="0" kern="1200" baseline="0" dirty="0" smtClean="0">
                <a:solidFill>
                  <a:schemeClr val="tx1"/>
                </a:solidFill>
                <a:latin typeface="+mn-lt"/>
                <a:ea typeface="+mn-ea"/>
                <a:cs typeface="+mn-cs"/>
              </a:rPr>
              <a:t>such as an I/O module. And it may do some basic housekeeping relating to the</a:t>
            </a:r>
          </a:p>
          <a:p>
            <a:r>
              <a:rPr lang="en-US" sz="1200" b="0" kern="1200" baseline="0" dirty="0" smtClean="0">
                <a:solidFill>
                  <a:schemeClr val="tx1"/>
                </a:solidFill>
                <a:latin typeface="+mn-lt"/>
                <a:ea typeface="+mn-ea"/>
                <a:cs typeface="+mn-cs"/>
              </a:rPr>
              <a:t>effects of the event that caused the interrupt. For example, if the interrupt relates</a:t>
            </a:r>
          </a:p>
          <a:p>
            <a:r>
              <a:rPr lang="en-US" sz="1200" b="0" kern="1200" baseline="0" dirty="0" smtClean="0">
                <a:solidFill>
                  <a:schemeClr val="tx1"/>
                </a:solidFill>
                <a:latin typeface="+mn-lt"/>
                <a:ea typeface="+mn-ea"/>
                <a:cs typeface="+mn-cs"/>
              </a:rPr>
              <a:t>to an I/O event, the interrupt handler will check for an error condition. If an error</a:t>
            </a:r>
          </a:p>
          <a:p>
            <a:r>
              <a:rPr lang="en-US" sz="1200" b="0" kern="1200" baseline="0" dirty="0" smtClean="0">
                <a:solidFill>
                  <a:schemeClr val="tx1"/>
                </a:solidFill>
                <a:latin typeface="+mn-lt"/>
                <a:ea typeface="+mn-ea"/>
                <a:cs typeface="+mn-cs"/>
              </a:rPr>
              <a:t>has occurred, the interrupt handler may send a signal to the process that originally</a:t>
            </a:r>
          </a:p>
          <a:p>
            <a:r>
              <a:rPr lang="en-US" sz="1200" b="0" kern="1200" baseline="0" dirty="0" smtClean="0">
                <a:solidFill>
                  <a:schemeClr val="tx1"/>
                </a:solidFill>
                <a:latin typeface="+mn-lt"/>
                <a:ea typeface="+mn-ea"/>
                <a:cs typeface="+mn-cs"/>
              </a:rPr>
              <a:t>requested the I/O operation. If the interrupt is by the clock, then the handler will</a:t>
            </a:r>
          </a:p>
          <a:p>
            <a:r>
              <a:rPr lang="en-US" sz="1200" b="0" kern="1200" baseline="0" dirty="0" smtClean="0">
                <a:solidFill>
                  <a:schemeClr val="tx1"/>
                </a:solidFill>
                <a:latin typeface="+mn-lt"/>
                <a:ea typeface="+mn-ea"/>
                <a:cs typeface="+mn-cs"/>
              </a:rPr>
              <a:t>hand control over to the dispatcher, which will want to pass control to another process</a:t>
            </a:r>
          </a:p>
          <a:p>
            <a:r>
              <a:rPr lang="en-US" sz="1200" b="0" kern="1200" baseline="0" dirty="0" smtClean="0">
                <a:solidFill>
                  <a:schemeClr val="tx1"/>
                </a:solidFill>
                <a:latin typeface="+mn-lt"/>
                <a:ea typeface="+mn-ea"/>
                <a:cs typeface="+mn-cs"/>
              </a:rPr>
              <a:t>because the time slice allotted to the currently running process has expired.</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What about the other information in the process control block? If this interrupt</a:t>
            </a:r>
          </a:p>
          <a:p>
            <a:r>
              <a:rPr lang="en-US" sz="1200" b="0" kern="1200" baseline="0" dirty="0" smtClean="0">
                <a:solidFill>
                  <a:schemeClr val="tx1"/>
                </a:solidFill>
                <a:latin typeface="+mn-lt"/>
                <a:ea typeface="+mn-ea"/>
                <a:cs typeface="+mn-cs"/>
              </a:rPr>
              <a:t>is to be followed by a switch to another process, then some work will need to be</a:t>
            </a:r>
          </a:p>
          <a:p>
            <a:r>
              <a:rPr lang="en-US" sz="1200" b="0" kern="1200" baseline="0" dirty="0" smtClean="0">
                <a:solidFill>
                  <a:schemeClr val="tx1"/>
                </a:solidFill>
                <a:latin typeface="+mn-lt"/>
                <a:ea typeface="+mn-ea"/>
                <a:cs typeface="+mn-cs"/>
              </a:rPr>
              <a:t>done. However, in most operating systems, the occurrence of an interrupt does not</a:t>
            </a:r>
          </a:p>
          <a:p>
            <a:r>
              <a:rPr lang="en-US" sz="1200" b="0" kern="1200" baseline="0" dirty="0" smtClean="0">
                <a:solidFill>
                  <a:schemeClr val="tx1"/>
                </a:solidFill>
                <a:latin typeface="+mn-lt"/>
                <a:ea typeface="+mn-ea"/>
                <a:cs typeface="+mn-cs"/>
              </a:rPr>
              <a:t>necessarily mean a process switch. It is possible that, after the interrupt handler has</a:t>
            </a:r>
          </a:p>
          <a:p>
            <a:r>
              <a:rPr lang="en-US" sz="1200" b="0" kern="1200" baseline="0" dirty="0" smtClean="0">
                <a:solidFill>
                  <a:schemeClr val="tx1"/>
                </a:solidFill>
                <a:latin typeface="+mn-lt"/>
                <a:ea typeface="+mn-ea"/>
                <a:cs typeface="+mn-cs"/>
              </a:rPr>
              <a:t>executed, the currently running process will resume execution. In that case, all that</a:t>
            </a:r>
          </a:p>
          <a:p>
            <a:r>
              <a:rPr lang="en-US" sz="1200" b="0" kern="1200" baseline="0" dirty="0" smtClean="0">
                <a:solidFill>
                  <a:schemeClr val="tx1"/>
                </a:solidFill>
                <a:latin typeface="+mn-lt"/>
                <a:ea typeface="+mn-ea"/>
                <a:cs typeface="+mn-cs"/>
              </a:rPr>
              <a:t>is necessary is to save the processor state information when the interrupt occurs and</a:t>
            </a:r>
          </a:p>
          <a:p>
            <a:r>
              <a:rPr lang="en-US" sz="1200" b="0" kern="1200" baseline="0" dirty="0" smtClean="0">
                <a:solidFill>
                  <a:schemeClr val="tx1"/>
                </a:solidFill>
                <a:latin typeface="+mn-lt"/>
                <a:ea typeface="+mn-ea"/>
                <a:cs typeface="+mn-cs"/>
              </a:rPr>
              <a:t>restore that information when control is returned to the program that was running.</a:t>
            </a:r>
          </a:p>
          <a:p>
            <a:r>
              <a:rPr lang="en-US" sz="1200" b="0" kern="1200" baseline="0" dirty="0" smtClean="0">
                <a:solidFill>
                  <a:schemeClr val="tx1"/>
                </a:solidFill>
                <a:latin typeface="+mn-lt"/>
                <a:ea typeface="+mn-ea"/>
                <a:cs typeface="+mn-cs"/>
              </a:rPr>
              <a:t>Typically, the saving and restoring functions are performed in hardware.</a:t>
            </a:r>
            <a:endParaRPr lang="en-US" b="0"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53</a:t>
            </a:fld>
            <a:endParaRPr lang="en-US" dirty="0"/>
          </a:p>
        </p:txBody>
      </p:sp>
    </p:spTree>
    <p:extLst>
      <p:ext uri="{BB962C8B-B14F-4D97-AF65-F5344CB8AC3E}">
        <p14:creationId xmlns:p14="http://schemas.microsoft.com/office/powerpoint/2010/main" val="20749145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b="0" kern="1200" baseline="0" dirty="0" smtClean="0">
                <a:solidFill>
                  <a:schemeClr val="tx1"/>
                </a:solidFill>
                <a:latin typeface="+mn-lt"/>
                <a:ea typeface="+mn-ea"/>
                <a:cs typeface="+mn-cs"/>
              </a:rPr>
              <a:t>It is clear, then, that the mode switch is a concept</a:t>
            </a:r>
          </a:p>
          <a:p>
            <a:r>
              <a:rPr lang="en-US" sz="1200" b="0" kern="1200" baseline="0" dirty="0" smtClean="0">
                <a:solidFill>
                  <a:schemeClr val="tx1"/>
                </a:solidFill>
                <a:latin typeface="+mn-lt"/>
                <a:ea typeface="+mn-ea"/>
                <a:cs typeface="+mn-cs"/>
              </a:rPr>
              <a:t>distinct from that of the process switch. </a:t>
            </a:r>
            <a:r>
              <a:rPr lang="en-US" sz="800" b="0" kern="1200" baseline="0" dirty="0" smtClean="0">
                <a:solidFill>
                  <a:schemeClr val="tx1"/>
                </a:solidFill>
                <a:latin typeface="+mn-lt"/>
                <a:ea typeface="+mn-ea"/>
                <a:cs typeface="+mn-cs"/>
              </a:rPr>
              <a:t> </a:t>
            </a:r>
            <a:r>
              <a:rPr lang="en-US" sz="1200" b="0" kern="1200" baseline="0" dirty="0" smtClean="0">
                <a:solidFill>
                  <a:schemeClr val="tx1"/>
                </a:solidFill>
                <a:latin typeface="+mn-lt"/>
                <a:ea typeface="+mn-ea"/>
                <a:cs typeface="+mn-cs"/>
              </a:rPr>
              <a:t>A mode switch may occur without</a:t>
            </a:r>
          </a:p>
          <a:p>
            <a:r>
              <a:rPr lang="en-US" sz="1200" b="0" kern="1200" baseline="0" dirty="0" smtClean="0">
                <a:solidFill>
                  <a:schemeClr val="tx1"/>
                </a:solidFill>
                <a:latin typeface="+mn-lt"/>
                <a:ea typeface="+mn-ea"/>
                <a:cs typeface="+mn-cs"/>
              </a:rPr>
              <a:t>changing the state of the process that is currently in the Running state. In that case,</a:t>
            </a:r>
          </a:p>
          <a:p>
            <a:r>
              <a:rPr lang="en-US" sz="1200" b="0" kern="1200" baseline="0" dirty="0" smtClean="0">
                <a:solidFill>
                  <a:schemeClr val="tx1"/>
                </a:solidFill>
                <a:latin typeface="+mn-lt"/>
                <a:ea typeface="+mn-ea"/>
                <a:cs typeface="+mn-cs"/>
              </a:rPr>
              <a:t>the context saving and subsequent restoral involve little overhead. However, if the</a:t>
            </a:r>
          </a:p>
          <a:p>
            <a:r>
              <a:rPr lang="en-US" sz="1200" b="0" kern="1200" baseline="0" dirty="0" smtClean="0">
                <a:solidFill>
                  <a:schemeClr val="tx1"/>
                </a:solidFill>
                <a:latin typeface="+mn-lt"/>
                <a:ea typeface="+mn-ea"/>
                <a:cs typeface="+mn-cs"/>
              </a:rPr>
              <a:t>currently running process is to be moved to another state (Ready, Blocked, etc.),</a:t>
            </a:r>
          </a:p>
          <a:p>
            <a:r>
              <a:rPr lang="en-US" sz="1200" b="0" kern="1200" baseline="0" dirty="0" smtClean="0">
                <a:solidFill>
                  <a:schemeClr val="tx1"/>
                </a:solidFill>
                <a:latin typeface="+mn-lt"/>
                <a:ea typeface="+mn-ea"/>
                <a:cs typeface="+mn-cs"/>
              </a:rPr>
              <a:t>then the OS must make substantial changes in its environment. The steps involved</a:t>
            </a:r>
          </a:p>
          <a:p>
            <a:r>
              <a:rPr lang="en-US" sz="1200" b="0" kern="1200" baseline="0" dirty="0" smtClean="0">
                <a:solidFill>
                  <a:schemeClr val="tx1"/>
                </a:solidFill>
                <a:latin typeface="+mn-lt"/>
                <a:ea typeface="+mn-ea"/>
                <a:cs typeface="+mn-cs"/>
              </a:rPr>
              <a:t>in a full process switch are as follows: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Save the context of the processor, including program counter and other</a:t>
            </a:r>
          </a:p>
          <a:p>
            <a:r>
              <a:rPr lang="en-US" sz="1200" b="0" kern="1200" baseline="0" dirty="0" smtClean="0">
                <a:solidFill>
                  <a:schemeClr val="tx1"/>
                </a:solidFill>
                <a:latin typeface="+mn-lt"/>
                <a:ea typeface="+mn-ea"/>
                <a:cs typeface="+mn-cs"/>
              </a:rPr>
              <a:t>registers.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Update the process control block of the process that is currently in the</a:t>
            </a:r>
          </a:p>
          <a:p>
            <a:r>
              <a:rPr lang="en-US" sz="1200" b="0" kern="1200" baseline="0" dirty="0" smtClean="0">
                <a:solidFill>
                  <a:schemeClr val="tx1"/>
                </a:solidFill>
                <a:latin typeface="+mn-lt"/>
                <a:ea typeface="+mn-ea"/>
                <a:cs typeface="+mn-cs"/>
              </a:rPr>
              <a:t>Running state. This includes changing the state of the process to one of the</a:t>
            </a:r>
          </a:p>
          <a:p>
            <a:r>
              <a:rPr lang="en-US" sz="1200" b="0" kern="1200" baseline="0" dirty="0" smtClean="0">
                <a:solidFill>
                  <a:schemeClr val="tx1"/>
                </a:solidFill>
                <a:latin typeface="+mn-lt"/>
                <a:ea typeface="+mn-ea"/>
                <a:cs typeface="+mn-cs"/>
              </a:rPr>
              <a:t>other states (Ready; Blocked; Ready/Suspend; or Exit). Other relevant fields</a:t>
            </a:r>
          </a:p>
          <a:p>
            <a:r>
              <a:rPr lang="en-US" sz="1200" b="0" kern="1200" baseline="0" dirty="0" smtClean="0">
                <a:solidFill>
                  <a:schemeClr val="tx1"/>
                </a:solidFill>
                <a:latin typeface="+mn-lt"/>
                <a:ea typeface="+mn-ea"/>
                <a:cs typeface="+mn-cs"/>
              </a:rPr>
              <a:t>must also be updated, including the reason for leaving the Running state and</a:t>
            </a:r>
          </a:p>
          <a:p>
            <a:r>
              <a:rPr lang="en-US" sz="1200" b="0" kern="1200" baseline="0" dirty="0" smtClean="0">
                <a:solidFill>
                  <a:schemeClr val="tx1"/>
                </a:solidFill>
                <a:latin typeface="+mn-lt"/>
                <a:ea typeface="+mn-ea"/>
                <a:cs typeface="+mn-cs"/>
              </a:rPr>
              <a:t>accounting information.</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3. Move the process control block of this process to the appropriate queue</a:t>
            </a:r>
          </a:p>
          <a:p>
            <a:r>
              <a:rPr lang="en-US" sz="1200" b="0" kern="1200" baseline="0" dirty="0" smtClean="0">
                <a:solidFill>
                  <a:schemeClr val="tx1"/>
                </a:solidFill>
                <a:latin typeface="+mn-lt"/>
                <a:ea typeface="+mn-ea"/>
                <a:cs typeface="+mn-cs"/>
              </a:rPr>
              <a:t>(Ready; Blocked on Event </a:t>
            </a:r>
            <a:r>
              <a:rPr lang="en-US" sz="1200" b="0" i="1" kern="1200" baseline="0" dirty="0" smtClean="0">
                <a:solidFill>
                  <a:schemeClr val="tx1"/>
                </a:solidFill>
                <a:latin typeface="+mn-lt"/>
                <a:ea typeface="+mn-ea"/>
                <a:cs typeface="+mn-cs"/>
              </a:rPr>
              <a:t>i ; Ready/Suspend).</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4. Select another process for execution; this topic is explored in Part Four.</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5. Update the process control block of the process selected. This includes changing</a:t>
            </a:r>
          </a:p>
          <a:p>
            <a:r>
              <a:rPr lang="en-US" sz="1200" b="0" kern="1200" baseline="0" dirty="0" smtClean="0">
                <a:solidFill>
                  <a:schemeClr val="tx1"/>
                </a:solidFill>
                <a:latin typeface="+mn-lt"/>
                <a:ea typeface="+mn-ea"/>
                <a:cs typeface="+mn-cs"/>
              </a:rPr>
              <a:t>the state of this process to Running.</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6. Update memory management data structures. This may be required, depending</a:t>
            </a:r>
          </a:p>
          <a:p>
            <a:r>
              <a:rPr lang="en-US" sz="1200" b="0" kern="1200" baseline="0" dirty="0" smtClean="0">
                <a:solidFill>
                  <a:schemeClr val="tx1"/>
                </a:solidFill>
                <a:latin typeface="+mn-lt"/>
                <a:ea typeface="+mn-ea"/>
                <a:cs typeface="+mn-cs"/>
              </a:rPr>
              <a:t>on how address translation is managed; this topic is explored in Part Three.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7. Restore the context of the processor to that which existed at the time the</a:t>
            </a:r>
          </a:p>
          <a:p>
            <a:r>
              <a:rPr lang="en-US" sz="1200" b="0" kern="1200" baseline="0" dirty="0" smtClean="0">
                <a:solidFill>
                  <a:schemeClr val="tx1"/>
                </a:solidFill>
                <a:latin typeface="+mn-lt"/>
                <a:ea typeface="+mn-ea"/>
                <a:cs typeface="+mn-cs"/>
              </a:rPr>
              <a:t>selected process was last switched out of the Running state, by loading in the</a:t>
            </a:r>
          </a:p>
          <a:p>
            <a:r>
              <a:rPr lang="en-US" sz="1200" b="0" kern="1200" baseline="0" dirty="0" smtClean="0">
                <a:solidFill>
                  <a:schemeClr val="tx1"/>
                </a:solidFill>
                <a:latin typeface="+mn-lt"/>
                <a:ea typeface="+mn-ea"/>
                <a:cs typeface="+mn-cs"/>
              </a:rPr>
              <a:t>previous values of the program counter and other registers.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Thus, the process switch, which involves a state change, requires more effort than a</a:t>
            </a:r>
          </a:p>
          <a:p>
            <a:r>
              <a:rPr lang="en-US" sz="1200" b="0" kern="1200" baseline="0" dirty="0" smtClean="0">
                <a:solidFill>
                  <a:schemeClr val="tx1"/>
                </a:solidFill>
                <a:latin typeface="+mn-lt"/>
                <a:ea typeface="+mn-ea"/>
                <a:cs typeface="+mn-cs"/>
              </a:rPr>
              <a:t>mode switch.</a:t>
            </a:r>
            <a:endParaRPr lang="en-NZ" b="0" dirty="0" smtClean="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54</a:t>
            </a:fld>
            <a:endParaRPr lang="en-US" dirty="0"/>
          </a:p>
        </p:txBody>
      </p:sp>
    </p:spTree>
    <p:extLst>
      <p:ext uri="{BB962C8B-B14F-4D97-AF65-F5344CB8AC3E}">
        <p14:creationId xmlns:p14="http://schemas.microsoft.com/office/powerpoint/2010/main" val="239197325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baseline="0" dirty="0" smtClean="0">
                <a:solidFill>
                  <a:schemeClr val="tx1"/>
                </a:solidFill>
                <a:latin typeface="+mn-lt"/>
                <a:ea typeface="+mn-ea"/>
                <a:cs typeface="+mn-cs"/>
              </a:rPr>
              <a:t>One traditional approach, common on many older operating systems, is to execute</a:t>
            </a:r>
          </a:p>
          <a:p>
            <a:r>
              <a:rPr lang="en-US" sz="1200" kern="1200" baseline="0" dirty="0" smtClean="0">
                <a:solidFill>
                  <a:schemeClr val="tx1"/>
                </a:solidFill>
                <a:latin typeface="+mn-lt"/>
                <a:ea typeface="+mn-ea"/>
                <a:cs typeface="+mn-cs"/>
              </a:rPr>
              <a:t>the kernel of the OS outside of any process ( Figure 3.15a ). With this approach,</a:t>
            </a:r>
          </a:p>
          <a:p>
            <a:r>
              <a:rPr lang="en-US" sz="1200" kern="1200" baseline="0" dirty="0" smtClean="0">
                <a:solidFill>
                  <a:schemeClr val="tx1"/>
                </a:solidFill>
                <a:latin typeface="+mn-lt"/>
                <a:ea typeface="+mn-ea"/>
                <a:cs typeface="+mn-cs"/>
              </a:rPr>
              <a:t>when the currently running process is interrupted or issues a supervisor call, the</a:t>
            </a:r>
          </a:p>
          <a:p>
            <a:r>
              <a:rPr lang="en-US" sz="1200" kern="1200" baseline="0" dirty="0" smtClean="0">
                <a:solidFill>
                  <a:schemeClr val="tx1"/>
                </a:solidFill>
                <a:latin typeface="+mn-lt"/>
                <a:ea typeface="+mn-ea"/>
                <a:cs typeface="+mn-cs"/>
              </a:rPr>
              <a:t>mode context of this process is saved and control is passed to the kernel. The OS has</a:t>
            </a:r>
          </a:p>
          <a:p>
            <a:r>
              <a:rPr lang="en-US" sz="1200" kern="1200" baseline="0" dirty="0" smtClean="0">
                <a:solidFill>
                  <a:schemeClr val="tx1"/>
                </a:solidFill>
                <a:latin typeface="+mn-lt"/>
                <a:ea typeface="+mn-ea"/>
                <a:cs typeface="+mn-cs"/>
              </a:rPr>
              <a:t>its own region of memory to use and its own system stack for controlling procedure</a:t>
            </a:r>
          </a:p>
          <a:p>
            <a:r>
              <a:rPr lang="en-US" sz="1200" kern="1200" baseline="0" dirty="0" smtClean="0">
                <a:solidFill>
                  <a:schemeClr val="tx1"/>
                </a:solidFill>
                <a:latin typeface="+mn-lt"/>
                <a:ea typeface="+mn-ea"/>
                <a:cs typeface="+mn-cs"/>
              </a:rPr>
              <a:t>calls and returns. The OS can perform any desired functions and restore the context</a:t>
            </a:r>
          </a:p>
          <a:p>
            <a:r>
              <a:rPr lang="en-US" sz="1200" kern="1200" baseline="0" dirty="0" smtClean="0">
                <a:solidFill>
                  <a:schemeClr val="tx1"/>
                </a:solidFill>
                <a:latin typeface="+mn-lt"/>
                <a:ea typeface="+mn-ea"/>
                <a:cs typeface="+mn-cs"/>
              </a:rPr>
              <a:t>of the interrupted process, which causes execution to resume in the interrupted</a:t>
            </a:r>
          </a:p>
          <a:p>
            <a:r>
              <a:rPr lang="en-US" sz="1200" kern="1200" baseline="0" dirty="0" smtClean="0">
                <a:solidFill>
                  <a:schemeClr val="tx1"/>
                </a:solidFill>
                <a:latin typeface="+mn-lt"/>
                <a:ea typeface="+mn-ea"/>
                <a:cs typeface="+mn-cs"/>
              </a:rPr>
              <a:t>user process. Alternatively, the OS can complete the function of saving the environment</a:t>
            </a:r>
          </a:p>
          <a:p>
            <a:r>
              <a:rPr lang="en-US" sz="1200" kern="1200" baseline="0" dirty="0" smtClean="0">
                <a:solidFill>
                  <a:schemeClr val="tx1"/>
                </a:solidFill>
                <a:latin typeface="+mn-lt"/>
                <a:ea typeface="+mn-ea"/>
                <a:cs typeface="+mn-cs"/>
              </a:rPr>
              <a:t>of the process and proceed to schedule and dispatch another process. Whether</a:t>
            </a:r>
          </a:p>
          <a:p>
            <a:r>
              <a:rPr lang="en-US" sz="1200" kern="1200" baseline="0" dirty="0" smtClean="0">
                <a:solidFill>
                  <a:schemeClr val="tx1"/>
                </a:solidFill>
                <a:latin typeface="+mn-lt"/>
                <a:ea typeface="+mn-ea"/>
                <a:cs typeface="+mn-cs"/>
              </a:rPr>
              <a:t>this happens depends on the reason for the interruption and the circumstances at</a:t>
            </a:r>
          </a:p>
          <a:p>
            <a:r>
              <a:rPr lang="en-US" sz="1200" kern="1200" baseline="0" dirty="0" smtClean="0">
                <a:solidFill>
                  <a:schemeClr val="tx1"/>
                </a:solidFill>
                <a:latin typeface="+mn-lt"/>
                <a:ea typeface="+mn-ea"/>
                <a:cs typeface="+mn-cs"/>
              </a:rPr>
              <a:t>the time.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any case, the key point here is that the concept of process is considered to</a:t>
            </a:r>
          </a:p>
          <a:p>
            <a:r>
              <a:rPr lang="en-US" sz="1200" kern="1200" baseline="0" dirty="0" smtClean="0">
                <a:solidFill>
                  <a:schemeClr val="tx1"/>
                </a:solidFill>
                <a:latin typeface="+mn-lt"/>
                <a:ea typeface="+mn-ea"/>
                <a:cs typeface="+mn-cs"/>
              </a:rPr>
              <a:t>apply only to user programs. The operating system code is executed as a separate</a:t>
            </a:r>
          </a:p>
          <a:p>
            <a:r>
              <a:rPr lang="en-US" sz="1200" kern="1200" baseline="0" dirty="0" smtClean="0">
                <a:solidFill>
                  <a:schemeClr val="tx1"/>
                </a:solidFill>
                <a:latin typeface="+mn-lt"/>
                <a:ea typeface="+mn-ea"/>
                <a:cs typeface="+mn-cs"/>
              </a:rPr>
              <a:t>entity that operates in privileged mode.</a:t>
            </a:r>
          </a:p>
          <a:p>
            <a:endParaRPr lang="en-US" sz="120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Execution within User Processes</a:t>
            </a:r>
          </a:p>
          <a:p>
            <a:endParaRPr lang="en-US" sz="1200" b="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 alternative that is common with operating systems on smaller computers (PCs,</a:t>
            </a:r>
          </a:p>
          <a:p>
            <a:r>
              <a:rPr lang="en-US" sz="1200" kern="1200" baseline="0" dirty="0" smtClean="0">
                <a:solidFill>
                  <a:schemeClr val="tx1"/>
                </a:solidFill>
                <a:latin typeface="+mn-lt"/>
                <a:ea typeface="+mn-ea"/>
                <a:cs typeface="+mn-cs"/>
              </a:rPr>
              <a:t>workstations) is to execute virtually all OS software in the context of a user process.</a:t>
            </a:r>
          </a:p>
          <a:p>
            <a:r>
              <a:rPr lang="en-US" sz="1200" kern="1200" baseline="0" dirty="0" smtClean="0">
                <a:solidFill>
                  <a:schemeClr val="tx1"/>
                </a:solidFill>
                <a:latin typeface="+mn-lt"/>
                <a:ea typeface="+mn-ea"/>
                <a:cs typeface="+mn-cs"/>
              </a:rPr>
              <a:t>The view is that the OS is primarily a collection of routines that the user calls to</a:t>
            </a:r>
          </a:p>
          <a:p>
            <a:r>
              <a:rPr lang="en-US" sz="1200" kern="1200" baseline="0" dirty="0" smtClean="0">
                <a:solidFill>
                  <a:schemeClr val="tx1"/>
                </a:solidFill>
                <a:latin typeface="+mn-lt"/>
                <a:ea typeface="+mn-ea"/>
                <a:cs typeface="+mn-cs"/>
              </a:rPr>
              <a:t>perform various functions, executed within the environment of the user’s process.</a:t>
            </a:r>
          </a:p>
          <a:p>
            <a:r>
              <a:rPr lang="en-US" sz="1200" kern="1200" baseline="0" dirty="0" smtClean="0">
                <a:solidFill>
                  <a:schemeClr val="tx1"/>
                </a:solidFill>
                <a:latin typeface="+mn-lt"/>
                <a:ea typeface="+mn-ea"/>
                <a:cs typeface="+mn-cs"/>
              </a:rPr>
              <a:t>This is illustrated in Figure 3.15b . At any given point, the OS is managing </a:t>
            </a:r>
            <a:r>
              <a:rPr lang="en-US" sz="1200" i="1" kern="1200" baseline="0" dirty="0" smtClean="0">
                <a:solidFill>
                  <a:schemeClr val="tx1"/>
                </a:solidFill>
                <a:latin typeface="+mn-lt"/>
                <a:ea typeface="+mn-ea"/>
                <a:cs typeface="+mn-cs"/>
              </a:rPr>
              <a:t>n process</a:t>
            </a:r>
          </a:p>
          <a:p>
            <a:r>
              <a:rPr lang="en-US" sz="1200" kern="1200" baseline="0" dirty="0" smtClean="0">
                <a:solidFill>
                  <a:schemeClr val="tx1"/>
                </a:solidFill>
                <a:latin typeface="+mn-lt"/>
                <a:ea typeface="+mn-ea"/>
                <a:cs typeface="+mn-cs"/>
              </a:rPr>
              <a:t>images. Each image includes not only the regions illustrated in Figure 3.13 , but also</a:t>
            </a:r>
          </a:p>
          <a:p>
            <a:r>
              <a:rPr lang="en-US" sz="1200" kern="1200" baseline="0" dirty="0" smtClean="0">
                <a:solidFill>
                  <a:schemeClr val="tx1"/>
                </a:solidFill>
                <a:latin typeface="+mn-lt"/>
                <a:ea typeface="+mn-ea"/>
                <a:cs typeface="+mn-cs"/>
              </a:rPr>
              <a:t>program, data, and stack areas for kernel programs.</a:t>
            </a:r>
          </a:p>
          <a:p>
            <a:endParaRPr lang="en-US" sz="120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Process-Based Operating System</a:t>
            </a:r>
          </a:p>
          <a:p>
            <a:endParaRPr lang="en-US" sz="1200" b="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Another alternative, illustrated in Figure 3.15c , is to implement the OS as a collection</a:t>
            </a:r>
          </a:p>
          <a:p>
            <a:r>
              <a:rPr lang="en-US" sz="1200" kern="1200" baseline="0" dirty="0" smtClean="0">
                <a:solidFill>
                  <a:schemeClr val="tx1"/>
                </a:solidFill>
                <a:latin typeface="+mn-lt"/>
                <a:ea typeface="+mn-ea"/>
                <a:cs typeface="+mn-cs"/>
              </a:rPr>
              <a:t>of system processes. As in the other options, the software that is part of the</a:t>
            </a:r>
          </a:p>
          <a:p>
            <a:r>
              <a:rPr lang="en-US" sz="1200" kern="1200" baseline="0" dirty="0" smtClean="0">
                <a:solidFill>
                  <a:schemeClr val="tx1"/>
                </a:solidFill>
                <a:latin typeface="+mn-lt"/>
                <a:ea typeface="+mn-ea"/>
                <a:cs typeface="+mn-cs"/>
              </a:rPr>
              <a:t>kernel executes in a kernel mode. In this case, however, major kernel functions are</a:t>
            </a:r>
          </a:p>
          <a:p>
            <a:r>
              <a:rPr lang="en-US" sz="1200" kern="1200" baseline="0" dirty="0" smtClean="0">
                <a:solidFill>
                  <a:schemeClr val="tx1"/>
                </a:solidFill>
                <a:latin typeface="+mn-lt"/>
                <a:ea typeface="+mn-ea"/>
                <a:cs typeface="+mn-cs"/>
              </a:rPr>
              <a:t>organized as separate processes. Again, there may be a small amount of process switching</a:t>
            </a:r>
          </a:p>
          <a:p>
            <a:r>
              <a:rPr lang="en-US" sz="1200" kern="1200" baseline="0" dirty="0" smtClean="0">
                <a:solidFill>
                  <a:schemeClr val="tx1"/>
                </a:solidFill>
                <a:latin typeface="+mn-lt"/>
                <a:ea typeface="+mn-ea"/>
                <a:cs typeface="+mn-cs"/>
              </a:rPr>
              <a:t>code that is executed outside of any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This approach has several advantages. It imposes a program design discipline</a:t>
            </a:r>
          </a:p>
          <a:p>
            <a:r>
              <a:rPr lang="en-US" sz="1200" kern="1200" baseline="0" dirty="0" smtClean="0">
                <a:solidFill>
                  <a:schemeClr val="tx1"/>
                </a:solidFill>
                <a:latin typeface="+mn-lt"/>
                <a:ea typeface="+mn-ea"/>
                <a:cs typeface="+mn-cs"/>
              </a:rPr>
              <a:t>that encourages the use of a modular OS with minimal, clean interfaces between the</a:t>
            </a:r>
          </a:p>
          <a:p>
            <a:r>
              <a:rPr lang="en-US" sz="1200" kern="1200" baseline="0" dirty="0" smtClean="0">
                <a:solidFill>
                  <a:schemeClr val="tx1"/>
                </a:solidFill>
                <a:latin typeface="+mn-lt"/>
                <a:ea typeface="+mn-ea"/>
                <a:cs typeface="+mn-cs"/>
              </a:rPr>
              <a:t>modules. In addition, some noncritical operating system functions are conveniently</a:t>
            </a:r>
          </a:p>
          <a:p>
            <a:r>
              <a:rPr lang="en-US" sz="1200" kern="1200" baseline="0" dirty="0" smtClean="0">
                <a:solidFill>
                  <a:schemeClr val="tx1"/>
                </a:solidFill>
                <a:latin typeface="+mn-lt"/>
                <a:ea typeface="+mn-ea"/>
                <a:cs typeface="+mn-cs"/>
              </a:rPr>
              <a:t>implemented as separate processes. For example, we mentioned earlier a monitor</a:t>
            </a:r>
          </a:p>
          <a:p>
            <a:r>
              <a:rPr lang="en-US" sz="1200" kern="1200" baseline="0" dirty="0" smtClean="0">
                <a:solidFill>
                  <a:schemeClr val="tx1"/>
                </a:solidFill>
                <a:latin typeface="+mn-lt"/>
                <a:ea typeface="+mn-ea"/>
                <a:cs typeface="+mn-cs"/>
              </a:rPr>
              <a:t>program that records the level of utilization of various resources (processor, memory,</a:t>
            </a:r>
          </a:p>
          <a:p>
            <a:r>
              <a:rPr lang="en-US" sz="1200" kern="1200" baseline="0" dirty="0" smtClean="0">
                <a:solidFill>
                  <a:schemeClr val="tx1"/>
                </a:solidFill>
                <a:latin typeface="+mn-lt"/>
                <a:ea typeface="+mn-ea"/>
                <a:cs typeface="+mn-cs"/>
              </a:rPr>
              <a:t>channels) and the rate of progress of the user processes in the system. Because</a:t>
            </a:r>
          </a:p>
          <a:p>
            <a:r>
              <a:rPr lang="en-US" sz="1200" kern="1200" baseline="0" dirty="0" smtClean="0">
                <a:solidFill>
                  <a:schemeClr val="tx1"/>
                </a:solidFill>
                <a:latin typeface="+mn-lt"/>
                <a:ea typeface="+mn-ea"/>
                <a:cs typeface="+mn-cs"/>
              </a:rPr>
              <a:t>this program does not provide a particular service to any active process, it can only</a:t>
            </a:r>
          </a:p>
          <a:p>
            <a:r>
              <a:rPr lang="en-US" sz="1200" kern="1200" baseline="0" dirty="0" smtClean="0">
                <a:solidFill>
                  <a:schemeClr val="tx1"/>
                </a:solidFill>
                <a:latin typeface="+mn-lt"/>
                <a:ea typeface="+mn-ea"/>
                <a:cs typeface="+mn-cs"/>
              </a:rPr>
              <a:t>be invoked by the OS. As a process, the function can run at an assigned priority</a:t>
            </a:r>
          </a:p>
          <a:p>
            <a:r>
              <a:rPr lang="en-US" sz="1200" kern="1200" baseline="0" dirty="0" smtClean="0">
                <a:solidFill>
                  <a:schemeClr val="tx1"/>
                </a:solidFill>
                <a:latin typeface="+mn-lt"/>
                <a:ea typeface="+mn-ea"/>
                <a:cs typeface="+mn-cs"/>
              </a:rPr>
              <a:t>level and be interleaved with other processes under dispatcher control. Finally,</a:t>
            </a:r>
          </a:p>
          <a:p>
            <a:r>
              <a:rPr lang="en-US" sz="1200" kern="1200" baseline="0" dirty="0" smtClean="0">
                <a:solidFill>
                  <a:schemeClr val="tx1"/>
                </a:solidFill>
                <a:latin typeface="+mn-lt"/>
                <a:ea typeface="+mn-ea"/>
                <a:cs typeface="+mn-cs"/>
              </a:rPr>
              <a:t>implementing the OS as a set of processes is useful in a multiprocessor or multicomputer</a:t>
            </a:r>
          </a:p>
          <a:p>
            <a:r>
              <a:rPr lang="en-US" sz="1200" kern="1200" baseline="0" dirty="0" smtClean="0">
                <a:solidFill>
                  <a:schemeClr val="tx1"/>
                </a:solidFill>
                <a:latin typeface="+mn-lt"/>
                <a:ea typeface="+mn-ea"/>
                <a:cs typeface="+mn-cs"/>
              </a:rPr>
              <a:t>environment, in which some of the operating system services can be shipped</a:t>
            </a:r>
          </a:p>
          <a:p>
            <a:r>
              <a:rPr lang="en-US" sz="1200" kern="1200" baseline="0" dirty="0" smtClean="0">
                <a:solidFill>
                  <a:schemeClr val="tx1"/>
                </a:solidFill>
                <a:latin typeface="+mn-lt"/>
                <a:ea typeface="+mn-ea"/>
                <a:cs typeface="+mn-cs"/>
              </a:rPr>
              <a:t>out to dedicated processors, improving performance.</a:t>
            </a: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55</a:t>
            </a:fld>
            <a:endParaRPr lang="en-US" dirty="0"/>
          </a:p>
        </p:txBody>
      </p:sp>
    </p:spTree>
    <p:extLst>
      <p:ext uri="{BB962C8B-B14F-4D97-AF65-F5344CB8AC3E}">
        <p14:creationId xmlns:p14="http://schemas.microsoft.com/office/powerpoint/2010/main" val="1705548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baseline="0" dirty="0" smtClean="0">
                <a:solidFill>
                  <a:schemeClr val="tx1"/>
                </a:solidFill>
                <a:latin typeface="+mn-lt"/>
                <a:ea typeface="+mn-ea"/>
                <a:cs typeface="+mn-cs"/>
              </a:rPr>
              <a:t>Figure 3.16 suggests a typical process image structure for this strategy. A separate</a:t>
            </a:r>
          </a:p>
          <a:p>
            <a:r>
              <a:rPr lang="en-US" sz="1200" kern="1200" baseline="0" dirty="0" smtClean="0">
                <a:solidFill>
                  <a:schemeClr val="tx1"/>
                </a:solidFill>
                <a:latin typeface="+mn-lt"/>
                <a:ea typeface="+mn-ea"/>
                <a:cs typeface="+mn-cs"/>
              </a:rPr>
              <a:t>kernel stack is used to manage calls/returns while the process is in kernel mode.</a:t>
            </a:r>
          </a:p>
          <a:p>
            <a:r>
              <a:rPr lang="en-US" sz="1200" kern="1200" baseline="0" dirty="0" smtClean="0">
                <a:solidFill>
                  <a:schemeClr val="tx1"/>
                </a:solidFill>
                <a:latin typeface="+mn-lt"/>
                <a:ea typeface="+mn-ea"/>
                <a:cs typeface="+mn-cs"/>
              </a:rPr>
              <a:t>Operating system code and data are in the shared address space and are shared by</a:t>
            </a:r>
          </a:p>
          <a:p>
            <a:r>
              <a:rPr lang="en-US" sz="1200" kern="1200" baseline="0" dirty="0" smtClean="0">
                <a:solidFill>
                  <a:schemeClr val="tx1"/>
                </a:solidFill>
                <a:latin typeface="+mn-lt"/>
                <a:ea typeface="+mn-ea"/>
                <a:cs typeface="+mn-cs"/>
              </a:rPr>
              <a:t>all user processes.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When an interrupt, trap, or supervisor call occurs, the processor is placed in</a:t>
            </a:r>
          </a:p>
          <a:p>
            <a:r>
              <a:rPr lang="en-US" sz="1200" kern="1200" baseline="0" dirty="0" smtClean="0">
                <a:solidFill>
                  <a:schemeClr val="tx1"/>
                </a:solidFill>
                <a:latin typeface="+mn-lt"/>
                <a:ea typeface="+mn-ea"/>
                <a:cs typeface="+mn-cs"/>
              </a:rPr>
              <a:t>kernel mode and control is passed to the OS. To pass control from a user program</a:t>
            </a:r>
          </a:p>
          <a:p>
            <a:r>
              <a:rPr lang="en-US" sz="1200" kern="1200" baseline="0" dirty="0" smtClean="0">
                <a:solidFill>
                  <a:schemeClr val="tx1"/>
                </a:solidFill>
                <a:latin typeface="+mn-lt"/>
                <a:ea typeface="+mn-ea"/>
                <a:cs typeface="+mn-cs"/>
              </a:rPr>
              <a:t>to the OS, the mode context is saved and a mode switch takes place to an operating</a:t>
            </a:r>
          </a:p>
          <a:p>
            <a:r>
              <a:rPr lang="en-US" sz="1200" kern="1200" baseline="0" dirty="0" smtClean="0">
                <a:solidFill>
                  <a:schemeClr val="tx1"/>
                </a:solidFill>
                <a:latin typeface="+mn-lt"/>
                <a:ea typeface="+mn-ea"/>
                <a:cs typeface="+mn-cs"/>
              </a:rPr>
              <a:t>system routine. However, execution continues within the current user process. Thus,</a:t>
            </a:r>
          </a:p>
          <a:p>
            <a:r>
              <a:rPr lang="en-US" sz="1200" kern="1200" baseline="0" dirty="0" smtClean="0">
                <a:solidFill>
                  <a:schemeClr val="tx1"/>
                </a:solidFill>
                <a:latin typeface="+mn-lt"/>
                <a:ea typeface="+mn-ea"/>
                <a:cs typeface="+mn-cs"/>
              </a:rPr>
              <a:t>a process switch is not performed, just a mode switch within the same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If the OS, upon completion of its work, determines that the current process</a:t>
            </a:r>
          </a:p>
          <a:p>
            <a:r>
              <a:rPr lang="en-US" sz="1200" kern="1200" baseline="0" dirty="0" smtClean="0">
                <a:solidFill>
                  <a:schemeClr val="tx1"/>
                </a:solidFill>
                <a:latin typeface="+mn-lt"/>
                <a:ea typeface="+mn-ea"/>
                <a:cs typeface="+mn-cs"/>
              </a:rPr>
              <a:t>should continue to run, then a mode switch resumes the interrupted program within</a:t>
            </a:r>
          </a:p>
          <a:p>
            <a:r>
              <a:rPr lang="en-US" sz="1200" kern="1200" baseline="0" dirty="0" smtClean="0">
                <a:solidFill>
                  <a:schemeClr val="tx1"/>
                </a:solidFill>
                <a:latin typeface="+mn-lt"/>
                <a:ea typeface="+mn-ea"/>
                <a:cs typeface="+mn-cs"/>
              </a:rPr>
              <a:t>the current process. This is one of the key advantages of this approach: A user</a:t>
            </a:r>
          </a:p>
          <a:p>
            <a:r>
              <a:rPr lang="en-US" sz="1200" kern="1200" baseline="0" dirty="0" smtClean="0">
                <a:solidFill>
                  <a:schemeClr val="tx1"/>
                </a:solidFill>
                <a:latin typeface="+mn-lt"/>
                <a:ea typeface="+mn-ea"/>
                <a:cs typeface="+mn-cs"/>
              </a:rPr>
              <a:t>program has been interrupted to employ some operating system routine, and then</a:t>
            </a:r>
          </a:p>
          <a:p>
            <a:r>
              <a:rPr lang="en-US" sz="1200" kern="1200" baseline="0" dirty="0" smtClean="0">
                <a:solidFill>
                  <a:schemeClr val="tx1"/>
                </a:solidFill>
                <a:latin typeface="+mn-lt"/>
                <a:ea typeface="+mn-ea"/>
                <a:cs typeface="+mn-cs"/>
              </a:rPr>
              <a:t>resumed, and all of this has occurred without incurring the penalty of two process</a:t>
            </a:r>
          </a:p>
          <a:p>
            <a:r>
              <a:rPr lang="en-US" sz="1200" kern="1200" baseline="0" dirty="0" smtClean="0">
                <a:solidFill>
                  <a:schemeClr val="tx1"/>
                </a:solidFill>
                <a:latin typeface="+mn-lt"/>
                <a:ea typeface="+mn-ea"/>
                <a:cs typeface="+mn-cs"/>
              </a:rPr>
              <a:t>switches. If, however, it is determined that a process switch is to occur rather than</a:t>
            </a:r>
          </a:p>
          <a:p>
            <a:r>
              <a:rPr lang="en-US" sz="1200" kern="1200" baseline="0" dirty="0" smtClean="0">
                <a:solidFill>
                  <a:schemeClr val="tx1"/>
                </a:solidFill>
                <a:latin typeface="+mn-lt"/>
                <a:ea typeface="+mn-ea"/>
                <a:cs typeface="+mn-cs"/>
              </a:rPr>
              <a:t>returning to the previously executing program, then control is passed to a process-</a:t>
            </a:r>
          </a:p>
          <a:p>
            <a:r>
              <a:rPr lang="en-US" sz="1200" kern="1200" baseline="0" dirty="0" smtClean="0">
                <a:solidFill>
                  <a:schemeClr val="tx1"/>
                </a:solidFill>
                <a:latin typeface="+mn-lt"/>
                <a:ea typeface="+mn-ea"/>
                <a:cs typeface="+mn-cs"/>
              </a:rPr>
              <a:t>switching routine. This routine may or may not execute in the current process,</a:t>
            </a:r>
          </a:p>
          <a:p>
            <a:r>
              <a:rPr lang="en-US" sz="1200" kern="1200" baseline="0" dirty="0" smtClean="0">
                <a:solidFill>
                  <a:schemeClr val="tx1"/>
                </a:solidFill>
                <a:latin typeface="+mn-lt"/>
                <a:ea typeface="+mn-ea"/>
                <a:cs typeface="+mn-cs"/>
              </a:rPr>
              <a:t>depending on system design. At some point, however, the current process has to be</a:t>
            </a:r>
          </a:p>
          <a:p>
            <a:r>
              <a:rPr lang="en-US" sz="1200" kern="1200" baseline="0" dirty="0" smtClean="0">
                <a:solidFill>
                  <a:schemeClr val="tx1"/>
                </a:solidFill>
                <a:latin typeface="+mn-lt"/>
                <a:ea typeface="+mn-ea"/>
                <a:cs typeface="+mn-cs"/>
              </a:rPr>
              <a:t>placed in a nonrunning state and another process designated as the running process.</a:t>
            </a:r>
          </a:p>
          <a:p>
            <a:r>
              <a:rPr lang="en-US" sz="1200" kern="1200" baseline="0" dirty="0" smtClean="0">
                <a:solidFill>
                  <a:schemeClr val="tx1"/>
                </a:solidFill>
                <a:latin typeface="+mn-lt"/>
                <a:ea typeface="+mn-ea"/>
                <a:cs typeface="+mn-cs"/>
              </a:rPr>
              <a:t>During this phase, it is logically most convenient to view execution as taking place</a:t>
            </a:r>
          </a:p>
          <a:p>
            <a:r>
              <a:rPr lang="en-US" sz="1200" kern="1200" baseline="0" dirty="0" smtClean="0">
                <a:solidFill>
                  <a:schemeClr val="tx1"/>
                </a:solidFill>
                <a:latin typeface="+mn-lt"/>
                <a:ea typeface="+mn-ea"/>
                <a:cs typeface="+mn-cs"/>
              </a:rPr>
              <a:t>outside of all processes.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a way, this view of the OS is remarkable. Simply put, at certain points in</a:t>
            </a:r>
          </a:p>
          <a:p>
            <a:r>
              <a:rPr lang="en-US" sz="1200" kern="1200" baseline="0" dirty="0" smtClean="0">
                <a:solidFill>
                  <a:schemeClr val="tx1"/>
                </a:solidFill>
                <a:latin typeface="+mn-lt"/>
                <a:ea typeface="+mn-ea"/>
                <a:cs typeface="+mn-cs"/>
              </a:rPr>
              <a:t>time, a process will save its state information, choose another process to run from</a:t>
            </a:r>
          </a:p>
          <a:p>
            <a:r>
              <a:rPr lang="en-US" sz="1200" kern="1200" baseline="0" dirty="0" smtClean="0">
                <a:solidFill>
                  <a:schemeClr val="tx1"/>
                </a:solidFill>
                <a:latin typeface="+mn-lt"/>
                <a:ea typeface="+mn-ea"/>
                <a:cs typeface="+mn-cs"/>
              </a:rPr>
              <a:t>among those that are ready, and relinquish control to that process. The reason this</a:t>
            </a:r>
          </a:p>
          <a:p>
            <a:r>
              <a:rPr lang="en-US" sz="1200" kern="1200" baseline="0" dirty="0" smtClean="0">
                <a:solidFill>
                  <a:schemeClr val="tx1"/>
                </a:solidFill>
                <a:latin typeface="+mn-lt"/>
                <a:ea typeface="+mn-ea"/>
                <a:cs typeface="+mn-cs"/>
              </a:rPr>
              <a:t>is not an arbitrary and indeed chaotic situation is that during the critical time, the</a:t>
            </a:r>
          </a:p>
          <a:p>
            <a:r>
              <a:rPr lang="en-US" sz="1200" kern="1200" baseline="0" dirty="0" smtClean="0">
                <a:solidFill>
                  <a:schemeClr val="tx1"/>
                </a:solidFill>
                <a:latin typeface="+mn-lt"/>
                <a:ea typeface="+mn-ea"/>
                <a:cs typeface="+mn-cs"/>
              </a:rPr>
              <a:t>code that is executed in the user process is shared operating system code and not</a:t>
            </a:r>
          </a:p>
          <a:p>
            <a:r>
              <a:rPr lang="en-US" sz="1200" kern="1200" baseline="0" dirty="0" smtClean="0">
                <a:solidFill>
                  <a:schemeClr val="tx1"/>
                </a:solidFill>
                <a:latin typeface="+mn-lt"/>
                <a:ea typeface="+mn-ea"/>
                <a:cs typeface="+mn-cs"/>
              </a:rPr>
              <a:t>user code. Because of the concept of user mode and kernel mode, the user cannot</a:t>
            </a:r>
          </a:p>
          <a:p>
            <a:r>
              <a:rPr lang="en-US" sz="1200" kern="1200" baseline="0" dirty="0" smtClean="0">
                <a:solidFill>
                  <a:schemeClr val="tx1"/>
                </a:solidFill>
                <a:latin typeface="+mn-lt"/>
                <a:ea typeface="+mn-ea"/>
                <a:cs typeface="+mn-cs"/>
              </a:rPr>
              <a:t>tamper with or interfere with the operating system routines, even though they are</a:t>
            </a:r>
          </a:p>
          <a:p>
            <a:r>
              <a:rPr lang="en-US" sz="1200" kern="1200" baseline="0" dirty="0" smtClean="0">
                <a:solidFill>
                  <a:schemeClr val="tx1"/>
                </a:solidFill>
                <a:latin typeface="+mn-lt"/>
                <a:ea typeface="+mn-ea"/>
                <a:cs typeface="+mn-cs"/>
              </a:rPr>
              <a:t>executing in the user’s process environment. This further reminds us that there is</a:t>
            </a:r>
          </a:p>
          <a:p>
            <a:r>
              <a:rPr lang="en-US" sz="1200" kern="1200" baseline="0" dirty="0" smtClean="0">
                <a:solidFill>
                  <a:schemeClr val="tx1"/>
                </a:solidFill>
                <a:latin typeface="+mn-lt"/>
                <a:ea typeface="+mn-ea"/>
                <a:cs typeface="+mn-cs"/>
              </a:rPr>
              <a:t>a distinction between the concepts of process and program and that the relationship</a:t>
            </a:r>
          </a:p>
          <a:p>
            <a:r>
              <a:rPr lang="en-US" sz="1200" kern="1200" baseline="0" dirty="0" smtClean="0">
                <a:solidFill>
                  <a:schemeClr val="tx1"/>
                </a:solidFill>
                <a:latin typeface="+mn-lt"/>
                <a:ea typeface="+mn-ea"/>
                <a:cs typeface="+mn-cs"/>
              </a:rPr>
              <a:t>between the two is not one to one. Within a process, both a user program and</a:t>
            </a:r>
          </a:p>
          <a:p>
            <a:r>
              <a:rPr lang="en-US" sz="1200" kern="1200" baseline="0" dirty="0" smtClean="0">
                <a:solidFill>
                  <a:schemeClr val="tx1"/>
                </a:solidFill>
                <a:latin typeface="+mn-lt"/>
                <a:ea typeface="+mn-ea"/>
                <a:cs typeface="+mn-cs"/>
              </a:rPr>
              <a:t>operating system programs may execute, and the operating system programs that</a:t>
            </a:r>
          </a:p>
          <a:p>
            <a:r>
              <a:rPr lang="en-US" sz="1200" kern="1200" baseline="0" dirty="0" smtClean="0">
                <a:solidFill>
                  <a:schemeClr val="tx1"/>
                </a:solidFill>
                <a:latin typeface="+mn-lt"/>
                <a:ea typeface="+mn-ea"/>
                <a:cs typeface="+mn-cs"/>
              </a:rPr>
              <a:t>execute in the various user processes are identical.</a:t>
            </a:r>
            <a:endParaRPr lang="en-NZ" dirty="0" smtClean="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56</a:t>
            </a:fld>
            <a:endParaRPr lang="en-US" dirty="0"/>
          </a:p>
        </p:txBody>
      </p:sp>
    </p:spTree>
    <p:extLst>
      <p:ext uri="{BB962C8B-B14F-4D97-AF65-F5344CB8AC3E}">
        <p14:creationId xmlns:p14="http://schemas.microsoft.com/office/powerpoint/2010/main" val="19410426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UNIX System V makes use of a simple but powerful process facility that is highly</a:t>
            </a:r>
          </a:p>
          <a:p>
            <a:r>
              <a:rPr lang="en-US" sz="1200" kern="1200" baseline="0" dirty="0" smtClean="0">
                <a:solidFill>
                  <a:schemeClr val="tx1"/>
                </a:solidFill>
                <a:latin typeface="+mn-lt"/>
                <a:ea typeface="+mn-ea"/>
                <a:cs typeface="+mn-cs"/>
              </a:rPr>
              <a:t>visible to the user. UNIX follows the model of Figure 3.15b , in which most of the OS</a:t>
            </a:r>
          </a:p>
          <a:p>
            <a:r>
              <a:rPr lang="en-US" sz="1200" kern="1200" baseline="0" dirty="0" smtClean="0">
                <a:solidFill>
                  <a:schemeClr val="tx1"/>
                </a:solidFill>
                <a:latin typeface="+mn-lt"/>
                <a:ea typeface="+mn-ea"/>
                <a:cs typeface="+mn-cs"/>
              </a:rPr>
              <a:t>executes within the environment of a user process. UNIX uses two categories of processes:</a:t>
            </a:r>
          </a:p>
          <a:p>
            <a:r>
              <a:rPr lang="en-US" sz="1200" kern="1200" baseline="0" dirty="0" smtClean="0">
                <a:solidFill>
                  <a:schemeClr val="tx1"/>
                </a:solidFill>
                <a:latin typeface="+mn-lt"/>
                <a:ea typeface="+mn-ea"/>
                <a:cs typeface="+mn-cs"/>
              </a:rPr>
              <a:t>system processes and user processes. System processes run in kernel mode and</a:t>
            </a:r>
          </a:p>
          <a:p>
            <a:r>
              <a:rPr lang="en-US" sz="1200" kern="1200" baseline="0" dirty="0" smtClean="0">
                <a:solidFill>
                  <a:schemeClr val="tx1"/>
                </a:solidFill>
                <a:latin typeface="+mn-lt"/>
                <a:ea typeface="+mn-ea"/>
                <a:cs typeface="+mn-cs"/>
              </a:rPr>
              <a:t>execute operating system code to perform administrative and housekeeping functions,</a:t>
            </a:r>
          </a:p>
          <a:p>
            <a:r>
              <a:rPr lang="en-US" sz="1200" kern="1200" baseline="0" dirty="0" smtClean="0">
                <a:solidFill>
                  <a:schemeClr val="tx1"/>
                </a:solidFill>
                <a:latin typeface="+mn-lt"/>
                <a:ea typeface="+mn-ea"/>
                <a:cs typeface="+mn-cs"/>
              </a:rPr>
              <a:t>such as allocation of memory and process swapping. User processes operate</a:t>
            </a:r>
          </a:p>
          <a:p>
            <a:r>
              <a:rPr lang="en-US" sz="1200" kern="1200" baseline="0" dirty="0" smtClean="0">
                <a:solidFill>
                  <a:schemeClr val="tx1"/>
                </a:solidFill>
                <a:latin typeface="+mn-lt"/>
                <a:ea typeface="+mn-ea"/>
                <a:cs typeface="+mn-cs"/>
              </a:rPr>
              <a:t>in user mode to execute user programs and utilities and in kernel mode to execute</a:t>
            </a:r>
          </a:p>
          <a:p>
            <a:r>
              <a:rPr lang="en-US" sz="1200" kern="1200" baseline="0" dirty="0" smtClean="0">
                <a:solidFill>
                  <a:schemeClr val="tx1"/>
                </a:solidFill>
                <a:latin typeface="+mn-lt"/>
                <a:ea typeface="+mn-ea"/>
                <a:cs typeface="+mn-cs"/>
              </a:rPr>
              <a:t>instructions that belong to the kernel. A user process enters kernel mode by issuing a</a:t>
            </a:r>
          </a:p>
          <a:p>
            <a:r>
              <a:rPr lang="en-US" sz="1200" kern="1200" baseline="0" dirty="0" smtClean="0">
                <a:solidFill>
                  <a:schemeClr val="tx1"/>
                </a:solidFill>
                <a:latin typeface="+mn-lt"/>
                <a:ea typeface="+mn-ea"/>
                <a:cs typeface="+mn-cs"/>
              </a:rPr>
              <a:t>system call, when an exception (fault) is generated, or when an interrupt occurs.</a:t>
            </a:r>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58</a:t>
            </a:fld>
            <a:endParaRPr lang="en-US" dirty="0"/>
          </a:p>
        </p:txBody>
      </p:sp>
    </p:spTree>
    <p:extLst>
      <p:ext uri="{BB962C8B-B14F-4D97-AF65-F5344CB8AC3E}">
        <p14:creationId xmlns:p14="http://schemas.microsoft.com/office/powerpoint/2010/main" val="2702479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 total of nine process states are recognized by the UNIX SVR4 operating system;</a:t>
            </a:r>
          </a:p>
          <a:p>
            <a:r>
              <a:rPr lang="en-US" sz="1200" kern="1200" baseline="0" dirty="0" smtClean="0">
                <a:solidFill>
                  <a:schemeClr val="tx1"/>
                </a:solidFill>
                <a:latin typeface="+mn-lt"/>
                <a:ea typeface="+mn-ea"/>
                <a:cs typeface="+mn-cs"/>
              </a:rPr>
              <a:t>these are listed in Table 3.9</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59</a:t>
            </a:fld>
            <a:endParaRPr lang="en-US" dirty="0"/>
          </a:p>
        </p:txBody>
      </p:sp>
    </p:spTree>
    <p:extLst>
      <p:ext uri="{BB962C8B-B14F-4D97-AF65-F5344CB8AC3E}">
        <p14:creationId xmlns:p14="http://schemas.microsoft.com/office/powerpoint/2010/main" val="31311769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baseline="0" dirty="0" smtClean="0">
                <a:solidFill>
                  <a:schemeClr val="tx1"/>
                </a:solidFill>
                <a:latin typeface="+mn-lt"/>
                <a:ea typeface="+mn-ea"/>
                <a:cs typeface="+mn-cs"/>
              </a:rPr>
              <a:t>UNIX Process State Transition Diagram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This figure is similar to Figure 3.9b , with the two</a:t>
            </a:r>
          </a:p>
          <a:p>
            <a:r>
              <a:rPr lang="en-US" sz="1200" kern="1200" baseline="0" dirty="0" smtClean="0">
                <a:solidFill>
                  <a:schemeClr val="tx1"/>
                </a:solidFill>
                <a:latin typeface="+mn-lt"/>
                <a:ea typeface="+mn-ea"/>
                <a:cs typeface="+mn-cs"/>
              </a:rPr>
              <a:t>UNIX sleeping states corresponding to the two blocked states. The differences are</a:t>
            </a:r>
          </a:p>
          <a:p>
            <a:r>
              <a:rPr lang="en-US" sz="1200" kern="1200" baseline="0" dirty="0" smtClean="0">
                <a:solidFill>
                  <a:schemeClr val="tx1"/>
                </a:solidFill>
                <a:latin typeface="+mn-lt"/>
                <a:ea typeface="+mn-ea"/>
                <a:cs typeface="+mn-cs"/>
              </a:rPr>
              <a:t>as follows: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UNIX employs two Running states to indicate whether the process is executing</a:t>
            </a:r>
          </a:p>
          <a:p>
            <a:r>
              <a:rPr lang="en-US" sz="1200" kern="1200" baseline="0" dirty="0" smtClean="0">
                <a:solidFill>
                  <a:schemeClr val="tx1"/>
                </a:solidFill>
                <a:latin typeface="+mn-lt"/>
                <a:ea typeface="+mn-ea"/>
                <a:cs typeface="+mn-cs"/>
              </a:rPr>
              <a:t>in user mode or kernel mode.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 distinction is made between the two states: (Ready to Run, in Memory) and</a:t>
            </a:r>
          </a:p>
          <a:p>
            <a:r>
              <a:rPr lang="en-US" sz="1200" kern="1200" baseline="0" dirty="0" smtClean="0">
                <a:solidFill>
                  <a:schemeClr val="tx1"/>
                </a:solidFill>
                <a:latin typeface="+mn-lt"/>
                <a:ea typeface="+mn-ea"/>
                <a:cs typeface="+mn-cs"/>
              </a:rPr>
              <a:t>(Preempted). These are essentially the same state, as indicated by the dotted</a:t>
            </a:r>
          </a:p>
          <a:p>
            <a:r>
              <a:rPr lang="en-US" sz="1200" kern="1200" baseline="0" dirty="0" smtClean="0">
                <a:solidFill>
                  <a:schemeClr val="tx1"/>
                </a:solidFill>
                <a:latin typeface="+mn-lt"/>
                <a:ea typeface="+mn-ea"/>
                <a:cs typeface="+mn-cs"/>
              </a:rPr>
              <a:t>line joining them. The distinction is made to emphasize the way in which the</a:t>
            </a:r>
          </a:p>
          <a:p>
            <a:r>
              <a:rPr lang="en-US" sz="1200" kern="1200" baseline="0" dirty="0" smtClean="0">
                <a:solidFill>
                  <a:schemeClr val="tx1"/>
                </a:solidFill>
                <a:latin typeface="+mn-lt"/>
                <a:ea typeface="+mn-ea"/>
                <a:cs typeface="+mn-cs"/>
              </a:rPr>
              <a:t>preempted state is entered. When a process is running in kernel mode (as a</a:t>
            </a:r>
          </a:p>
          <a:p>
            <a:r>
              <a:rPr lang="en-US" sz="1200" kern="1200" baseline="0" dirty="0" smtClean="0">
                <a:solidFill>
                  <a:schemeClr val="tx1"/>
                </a:solidFill>
                <a:latin typeface="+mn-lt"/>
                <a:ea typeface="+mn-ea"/>
                <a:cs typeface="+mn-cs"/>
              </a:rPr>
              <a:t>result of a supervisor call, clock interrupt, or I/O interrupt), there will come</a:t>
            </a:r>
          </a:p>
          <a:p>
            <a:r>
              <a:rPr lang="en-US" sz="1200" kern="1200" baseline="0" dirty="0" smtClean="0">
                <a:solidFill>
                  <a:schemeClr val="tx1"/>
                </a:solidFill>
                <a:latin typeface="+mn-lt"/>
                <a:ea typeface="+mn-ea"/>
                <a:cs typeface="+mn-cs"/>
              </a:rPr>
              <a:t>a time when the kernel has completed its work and is ready to return control</a:t>
            </a:r>
          </a:p>
          <a:p>
            <a:r>
              <a:rPr lang="en-US" sz="1200" kern="1200" baseline="0" dirty="0" smtClean="0">
                <a:solidFill>
                  <a:schemeClr val="tx1"/>
                </a:solidFill>
                <a:latin typeface="+mn-lt"/>
                <a:ea typeface="+mn-ea"/>
                <a:cs typeface="+mn-cs"/>
              </a:rPr>
              <a:t>to the user program. At this point, the kernel may decide to preempt the current</a:t>
            </a:r>
          </a:p>
          <a:p>
            <a:r>
              <a:rPr lang="en-US" sz="1200" kern="1200" baseline="0" dirty="0" smtClean="0">
                <a:solidFill>
                  <a:schemeClr val="tx1"/>
                </a:solidFill>
                <a:latin typeface="+mn-lt"/>
                <a:ea typeface="+mn-ea"/>
                <a:cs typeface="+mn-cs"/>
              </a:rPr>
              <a:t>process in favor of one that is ready and of higher priority. In that case,</a:t>
            </a:r>
          </a:p>
          <a:p>
            <a:r>
              <a:rPr lang="en-US" sz="1200" kern="1200" baseline="0" dirty="0" smtClean="0">
                <a:solidFill>
                  <a:schemeClr val="tx1"/>
                </a:solidFill>
                <a:latin typeface="+mn-lt"/>
                <a:ea typeface="+mn-ea"/>
                <a:cs typeface="+mn-cs"/>
              </a:rPr>
              <a:t>the current process moves to the preempted state. However, for purposes of</a:t>
            </a:r>
          </a:p>
          <a:p>
            <a:r>
              <a:rPr lang="en-US" sz="1200" kern="1200" baseline="0" dirty="0" smtClean="0">
                <a:solidFill>
                  <a:schemeClr val="tx1"/>
                </a:solidFill>
                <a:latin typeface="+mn-lt"/>
                <a:ea typeface="+mn-ea"/>
                <a:cs typeface="+mn-cs"/>
              </a:rPr>
              <a:t>dispatching, those processes in the Preempted state and those in the (Ready to</a:t>
            </a:r>
          </a:p>
          <a:p>
            <a:r>
              <a:rPr lang="en-US" sz="1200" kern="1200" baseline="0" dirty="0" smtClean="0">
                <a:solidFill>
                  <a:schemeClr val="tx1"/>
                </a:solidFill>
                <a:latin typeface="+mn-lt"/>
                <a:ea typeface="+mn-ea"/>
                <a:cs typeface="+mn-cs"/>
              </a:rPr>
              <a:t>Run, in Memory) state form one queue.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Preemption can only occur when a process is about to move from kernel mode</a:t>
            </a:r>
          </a:p>
          <a:p>
            <a:r>
              <a:rPr lang="en-US" sz="1200" kern="1200" baseline="0" dirty="0" smtClean="0">
                <a:solidFill>
                  <a:schemeClr val="tx1"/>
                </a:solidFill>
                <a:latin typeface="+mn-lt"/>
                <a:ea typeface="+mn-ea"/>
                <a:cs typeface="+mn-cs"/>
              </a:rPr>
              <a:t>to user mode. While a process is running in kernel mode, it may not be preempted.</a:t>
            </a:r>
          </a:p>
          <a:p>
            <a:r>
              <a:rPr lang="en-US" sz="1200" kern="1200" baseline="0" dirty="0" smtClean="0">
                <a:solidFill>
                  <a:schemeClr val="tx1"/>
                </a:solidFill>
                <a:latin typeface="+mn-lt"/>
                <a:ea typeface="+mn-ea"/>
                <a:cs typeface="+mn-cs"/>
              </a:rPr>
              <a:t>This makes UNIX unsuitable for real-time processing. Chapter 10 discusses the</a:t>
            </a:r>
          </a:p>
          <a:p>
            <a:r>
              <a:rPr lang="en-US" sz="1200" kern="1200" baseline="0" dirty="0" smtClean="0">
                <a:solidFill>
                  <a:schemeClr val="tx1"/>
                </a:solidFill>
                <a:latin typeface="+mn-lt"/>
                <a:ea typeface="+mn-ea"/>
                <a:cs typeface="+mn-cs"/>
              </a:rPr>
              <a:t>requirements for real-time processing.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Two processes are unique in UNIX. Process 0 is a special process that is created</a:t>
            </a:r>
          </a:p>
          <a:p>
            <a:r>
              <a:rPr lang="en-US" sz="1200" kern="1200" baseline="0" dirty="0" smtClean="0">
                <a:solidFill>
                  <a:schemeClr val="tx1"/>
                </a:solidFill>
                <a:latin typeface="+mn-lt"/>
                <a:ea typeface="+mn-ea"/>
                <a:cs typeface="+mn-cs"/>
              </a:rPr>
              <a:t>when the system boots; in effect, it is predefined as a data structure loaded</a:t>
            </a:r>
          </a:p>
          <a:p>
            <a:r>
              <a:rPr lang="en-US" sz="1200" kern="1200" baseline="0" dirty="0" smtClean="0">
                <a:solidFill>
                  <a:schemeClr val="tx1"/>
                </a:solidFill>
                <a:latin typeface="+mn-lt"/>
                <a:ea typeface="+mn-ea"/>
                <a:cs typeface="+mn-cs"/>
              </a:rPr>
              <a:t>at boot time. It is the swapper process. In addition, process 0 spawns process 1,</a:t>
            </a:r>
          </a:p>
          <a:p>
            <a:r>
              <a:rPr lang="en-US" sz="1200" kern="1200" baseline="0" dirty="0" smtClean="0">
                <a:solidFill>
                  <a:schemeClr val="tx1"/>
                </a:solidFill>
                <a:latin typeface="+mn-lt"/>
                <a:ea typeface="+mn-ea"/>
                <a:cs typeface="+mn-cs"/>
              </a:rPr>
              <a:t>referred to as the init process; all other processes in the system have process 1 as</a:t>
            </a:r>
          </a:p>
          <a:p>
            <a:r>
              <a:rPr lang="en-US" sz="1200" kern="1200" baseline="0" dirty="0" smtClean="0">
                <a:solidFill>
                  <a:schemeClr val="tx1"/>
                </a:solidFill>
                <a:latin typeface="+mn-lt"/>
                <a:ea typeface="+mn-ea"/>
                <a:cs typeface="+mn-cs"/>
              </a:rPr>
              <a:t>an ancestor. When a new interactive user logs on to the system, it is process 1 that</a:t>
            </a:r>
          </a:p>
          <a:p>
            <a:r>
              <a:rPr lang="en-US" sz="1200" kern="1200" baseline="0" dirty="0" smtClean="0">
                <a:solidFill>
                  <a:schemeClr val="tx1"/>
                </a:solidFill>
                <a:latin typeface="+mn-lt"/>
                <a:ea typeface="+mn-ea"/>
                <a:cs typeface="+mn-cs"/>
              </a:rPr>
              <a:t>creates a user process for that user. Subsequently, the user process can create child</a:t>
            </a:r>
          </a:p>
          <a:p>
            <a:r>
              <a:rPr lang="en-US" sz="1200" kern="1200" baseline="0" dirty="0" smtClean="0">
                <a:solidFill>
                  <a:schemeClr val="tx1"/>
                </a:solidFill>
                <a:latin typeface="+mn-lt"/>
                <a:ea typeface="+mn-ea"/>
                <a:cs typeface="+mn-cs"/>
              </a:rPr>
              <a:t>processes in a branching tree, so that any particular application can consist of a</a:t>
            </a:r>
          </a:p>
          <a:p>
            <a:r>
              <a:rPr lang="en-US" sz="1200" kern="1200" baseline="0" dirty="0" smtClean="0">
                <a:solidFill>
                  <a:schemeClr val="tx1"/>
                </a:solidFill>
                <a:latin typeface="+mn-lt"/>
                <a:ea typeface="+mn-ea"/>
                <a:cs typeface="+mn-cs"/>
              </a:rPr>
              <a:t>number of related processes.</a:t>
            </a: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60</a:t>
            </a:fld>
            <a:endParaRPr lang="en-US" dirty="0"/>
          </a:p>
        </p:txBody>
      </p:sp>
    </p:spTree>
    <p:extLst>
      <p:ext uri="{BB962C8B-B14F-4D97-AF65-F5344CB8AC3E}">
        <p14:creationId xmlns:p14="http://schemas.microsoft.com/office/powerpoint/2010/main" val="31852380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baseline="0" dirty="0" smtClean="0">
                <a:solidFill>
                  <a:schemeClr val="tx1"/>
                </a:solidFill>
                <a:latin typeface="+mn-lt"/>
                <a:ea typeface="+mn-ea"/>
                <a:cs typeface="+mn-cs"/>
              </a:rPr>
              <a:t>A process in UNIX is a rather complex set of data structures that provide the OS</a:t>
            </a:r>
          </a:p>
          <a:p>
            <a:r>
              <a:rPr lang="en-US" sz="1200" kern="1200" baseline="0" dirty="0" smtClean="0">
                <a:solidFill>
                  <a:schemeClr val="tx1"/>
                </a:solidFill>
                <a:latin typeface="+mn-lt"/>
                <a:ea typeface="+mn-ea"/>
                <a:cs typeface="+mn-cs"/>
              </a:rPr>
              <a:t>with all of the information necessary to manage and dispatch processes. Table 3.10</a:t>
            </a:r>
          </a:p>
          <a:p>
            <a:r>
              <a:rPr lang="en-US" sz="1200" kern="1200" baseline="0" dirty="0" smtClean="0">
                <a:solidFill>
                  <a:schemeClr val="tx1"/>
                </a:solidFill>
                <a:latin typeface="+mn-lt"/>
                <a:ea typeface="+mn-ea"/>
                <a:cs typeface="+mn-cs"/>
              </a:rPr>
              <a:t>summarizes the elements of the process image, which are organized into three parts:</a:t>
            </a:r>
          </a:p>
          <a:p>
            <a:r>
              <a:rPr lang="en-US" sz="1200" kern="1200" baseline="0" dirty="0" smtClean="0">
                <a:solidFill>
                  <a:schemeClr val="tx1"/>
                </a:solidFill>
                <a:latin typeface="+mn-lt"/>
                <a:ea typeface="+mn-ea"/>
                <a:cs typeface="+mn-cs"/>
              </a:rPr>
              <a:t>user-level context, register context, and system-level context.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a:t>
            </a:r>
            <a:r>
              <a:rPr lang="en-US" sz="1200" b="1" kern="1200" baseline="0" dirty="0" smtClean="0">
                <a:solidFill>
                  <a:schemeClr val="tx1"/>
                </a:solidFill>
                <a:latin typeface="+mn-lt"/>
                <a:ea typeface="+mn-ea"/>
                <a:cs typeface="+mn-cs"/>
              </a:rPr>
              <a:t>user-level context contains the basic elements of a user’s program and</a:t>
            </a:r>
          </a:p>
          <a:p>
            <a:r>
              <a:rPr lang="en-US" sz="1200" kern="1200" baseline="0" dirty="0" smtClean="0">
                <a:solidFill>
                  <a:schemeClr val="tx1"/>
                </a:solidFill>
                <a:latin typeface="+mn-lt"/>
                <a:ea typeface="+mn-ea"/>
                <a:cs typeface="+mn-cs"/>
              </a:rPr>
              <a:t>can be generated directly from a compiled object file. The user’s program is separated</a:t>
            </a:r>
          </a:p>
          <a:p>
            <a:r>
              <a:rPr lang="en-US" sz="1200" kern="1200" baseline="0" dirty="0" smtClean="0">
                <a:solidFill>
                  <a:schemeClr val="tx1"/>
                </a:solidFill>
                <a:latin typeface="+mn-lt"/>
                <a:ea typeface="+mn-ea"/>
                <a:cs typeface="+mn-cs"/>
              </a:rPr>
              <a:t>into text and data areas; the text area is read-only and is intended to hold</a:t>
            </a:r>
          </a:p>
          <a:p>
            <a:r>
              <a:rPr lang="en-US" sz="1200" kern="1200" baseline="0" dirty="0" smtClean="0">
                <a:solidFill>
                  <a:schemeClr val="tx1"/>
                </a:solidFill>
                <a:latin typeface="+mn-lt"/>
                <a:ea typeface="+mn-ea"/>
                <a:cs typeface="+mn-cs"/>
              </a:rPr>
              <a:t>the program’s instructions. While the process is executing, the processor uses the</a:t>
            </a:r>
          </a:p>
          <a:p>
            <a:r>
              <a:rPr lang="en-US" sz="1200" kern="1200" baseline="0" dirty="0" smtClean="0">
                <a:solidFill>
                  <a:schemeClr val="tx1"/>
                </a:solidFill>
                <a:latin typeface="+mn-lt"/>
                <a:ea typeface="+mn-ea"/>
                <a:cs typeface="+mn-cs"/>
              </a:rPr>
              <a:t>user stack area for procedure calls and returns and parameter passing. The shared</a:t>
            </a:r>
          </a:p>
          <a:p>
            <a:r>
              <a:rPr lang="en-US" sz="1200" kern="1200" baseline="0" dirty="0" smtClean="0">
                <a:solidFill>
                  <a:schemeClr val="tx1"/>
                </a:solidFill>
                <a:latin typeface="+mn-lt"/>
                <a:ea typeface="+mn-ea"/>
                <a:cs typeface="+mn-cs"/>
              </a:rPr>
              <a:t>memory area is a data area that is shared with other processes. There is only one</a:t>
            </a:r>
          </a:p>
          <a:p>
            <a:r>
              <a:rPr lang="en-US" sz="1200" kern="1200" baseline="0" dirty="0" smtClean="0">
                <a:solidFill>
                  <a:schemeClr val="tx1"/>
                </a:solidFill>
                <a:latin typeface="+mn-lt"/>
                <a:ea typeface="+mn-ea"/>
                <a:cs typeface="+mn-cs"/>
              </a:rPr>
              <a:t>physical copy of a shared memory area, but, by the use of virtual memory, it appears</a:t>
            </a:r>
          </a:p>
          <a:p>
            <a:r>
              <a:rPr lang="en-US" sz="1200" kern="1200" baseline="0" dirty="0" smtClean="0">
                <a:solidFill>
                  <a:schemeClr val="tx1"/>
                </a:solidFill>
                <a:latin typeface="+mn-lt"/>
                <a:ea typeface="+mn-ea"/>
                <a:cs typeface="+mn-cs"/>
              </a:rPr>
              <a:t>to each sharing process that the shared memory region is in its address space. When</a:t>
            </a:r>
          </a:p>
          <a:p>
            <a:r>
              <a:rPr lang="en-US" sz="1200" kern="1200" baseline="0" dirty="0" smtClean="0">
                <a:solidFill>
                  <a:schemeClr val="tx1"/>
                </a:solidFill>
                <a:latin typeface="+mn-lt"/>
                <a:ea typeface="+mn-ea"/>
                <a:cs typeface="+mn-cs"/>
              </a:rPr>
              <a:t>a process is not running, the processor status information is stored in the </a:t>
            </a:r>
            <a:r>
              <a:rPr lang="en-US" sz="1200" b="1" kern="1200" baseline="0" dirty="0" smtClean="0">
                <a:solidFill>
                  <a:schemeClr val="tx1"/>
                </a:solidFill>
                <a:latin typeface="+mn-lt"/>
                <a:ea typeface="+mn-ea"/>
                <a:cs typeface="+mn-cs"/>
              </a:rPr>
              <a:t>register</a:t>
            </a:r>
          </a:p>
          <a:p>
            <a:r>
              <a:rPr lang="en-US" sz="1200" b="1" kern="1200" baseline="0" dirty="0" smtClean="0">
                <a:solidFill>
                  <a:schemeClr val="tx1"/>
                </a:solidFill>
                <a:latin typeface="+mn-lt"/>
                <a:ea typeface="+mn-ea"/>
                <a:cs typeface="+mn-cs"/>
              </a:rPr>
              <a:t>context area.</a:t>
            </a:r>
          </a:p>
          <a:p>
            <a:endParaRPr lang="en-US" sz="1200" b="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a:t>
            </a:r>
            <a:r>
              <a:rPr lang="en-US" sz="1200" b="1" kern="1200" baseline="0" dirty="0" smtClean="0">
                <a:solidFill>
                  <a:schemeClr val="tx1"/>
                </a:solidFill>
                <a:latin typeface="+mn-lt"/>
                <a:ea typeface="+mn-ea"/>
                <a:cs typeface="+mn-cs"/>
              </a:rPr>
              <a:t>system-level context contains the remaining information that the OS</a:t>
            </a:r>
          </a:p>
          <a:p>
            <a:r>
              <a:rPr lang="en-US" sz="1200" kern="1200" baseline="0" dirty="0" smtClean="0">
                <a:solidFill>
                  <a:schemeClr val="tx1"/>
                </a:solidFill>
                <a:latin typeface="+mn-lt"/>
                <a:ea typeface="+mn-ea"/>
                <a:cs typeface="+mn-cs"/>
              </a:rPr>
              <a:t>needs to manage the process. It consists of a static part, which is fixed in size and</a:t>
            </a:r>
          </a:p>
          <a:p>
            <a:r>
              <a:rPr lang="en-US" sz="1200" kern="1200" baseline="0" dirty="0" smtClean="0">
                <a:solidFill>
                  <a:schemeClr val="tx1"/>
                </a:solidFill>
                <a:latin typeface="+mn-lt"/>
                <a:ea typeface="+mn-ea"/>
                <a:cs typeface="+mn-cs"/>
              </a:rPr>
              <a:t>stays with a process throughout its lifetime, and a dynamic part, which varies in</a:t>
            </a:r>
          </a:p>
          <a:p>
            <a:r>
              <a:rPr lang="en-US" sz="1200" kern="1200" baseline="0" dirty="0" smtClean="0">
                <a:solidFill>
                  <a:schemeClr val="tx1"/>
                </a:solidFill>
                <a:latin typeface="+mn-lt"/>
                <a:ea typeface="+mn-ea"/>
                <a:cs typeface="+mn-cs"/>
              </a:rPr>
              <a:t>size through the life of the process. One element of the static part is the process</a:t>
            </a:r>
          </a:p>
          <a:p>
            <a:r>
              <a:rPr lang="en-US" sz="1200" kern="1200" baseline="0" dirty="0" smtClean="0">
                <a:solidFill>
                  <a:schemeClr val="tx1"/>
                </a:solidFill>
                <a:latin typeface="+mn-lt"/>
                <a:ea typeface="+mn-ea"/>
                <a:cs typeface="+mn-cs"/>
              </a:rPr>
              <a:t>table entry. This is actually part of the process table maintained by the OS, with</a:t>
            </a:r>
          </a:p>
          <a:p>
            <a:r>
              <a:rPr lang="en-US" sz="1200" kern="1200" baseline="0" dirty="0" smtClean="0">
                <a:solidFill>
                  <a:schemeClr val="tx1"/>
                </a:solidFill>
                <a:latin typeface="+mn-lt"/>
                <a:ea typeface="+mn-ea"/>
                <a:cs typeface="+mn-cs"/>
              </a:rPr>
              <a:t>one entry per process. The process table entry contains process control information</a:t>
            </a:r>
          </a:p>
          <a:p>
            <a:r>
              <a:rPr lang="en-US" sz="1200" kern="1200" baseline="0" dirty="0" smtClean="0">
                <a:solidFill>
                  <a:schemeClr val="tx1"/>
                </a:solidFill>
                <a:latin typeface="+mn-lt"/>
                <a:ea typeface="+mn-ea"/>
                <a:cs typeface="+mn-cs"/>
              </a:rPr>
              <a:t>that is accessible to the kernel at all times; hence, in a virtual memory system, all</a:t>
            </a:r>
          </a:p>
          <a:p>
            <a:r>
              <a:rPr lang="en-US" sz="1200" kern="1200" baseline="0" dirty="0" smtClean="0">
                <a:solidFill>
                  <a:schemeClr val="tx1"/>
                </a:solidFill>
                <a:latin typeface="+mn-lt"/>
                <a:ea typeface="+mn-ea"/>
                <a:cs typeface="+mn-cs"/>
              </a:rPr>
              <a:t>process table entries are maintained in main memory. Table 3.11 lists the contents</a:t>
            </a:r>
          </a:p>
          <a:p>
            <a:r>
              <a:rPr lang="en-US" sz="1200" kern="1200" baseline="0" dirty="0" smtClean="0">
                <a:solidFill>
                  <a:schemeClr val="tx1"/>
                </a:solidFill>
                <a:latin typeface="+mn-lt"/>
                <a:ea typeface="+mn-ea"/>
                <a:cs typeface="+mn-cs"/>
              </a:rPr>
              <a:t>of a process table entry. The user area, or U area, contains additional process control</a:t>
            </a:r>
          </a:p>
          <a:p>
            <a:r>
              <a:rPr lang="en-US" sz="1200" kern="1200" baseline="0" dirty="0" smtClean="0">
                <a:solidFill>
                  <a:schemeClr val="tx1"/>
                </a:solidFill>
                <a:latin typeface="+mn-lt"/>
                <a:ea typeface="+mn-ea"/>
                <a:cs typeface="+mn-cs"/>
              </a:rPr>
              <a:t>information that is needed by the kernel when it is executing in the context of</a:t>
            </a:r>
          </a:p>
          <a:p>
            <a:r>
              <a:rPr lang="en-US" sz="1200" kern="1200" baseline="0" dirty="0" smtClean="0">
                <a:solidFill>
                  <a:schemeClr val="tx1"/>
                </a:solidFill>
                <a:latin typeface="+mn-lt"/>
                <a:ea typeface="+mn-ea"/>
                <a:cs typeface="+mn-cs"/>
              </a:rPr>
              <a:t>this process; it is also used when paging processes to and from memory. Table 3.12</a:t>
            </a:r>
          </a:p>
          <a:p>
            <a:r>
              <a:rPr lang="en-US" sz="1200" kern="1200" baseline="0" dirty="0" smtClean="0">
                <a:solidFill>
                  <a:schemeClr val="tx1"/>
                </a:solidFill>
                <a:latin typeface="+mn-lt"/>
                <a:ea typeface="+mn-ea"/>
                <a:cs typeface="+mn-cs"/>
              </a:rPr>
              <a:t>shows the contents of this table.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distinction between the process table entry and the U area reflects the</a:t>
            </a:r>
          </a:p>
          <a:p>
            <a:r>
              <a:rPr lang="en-US" sz="1200" kern="1200" baseline="0" dirty="0" smtClean="0">
                <a:solidFill>
                  <a:schemeClr val="tx1"/>
                </a:solidFill>
                <a:latin typeface="+mn-lt"/>
                <a:ea typeface="+mn-ea"/>
                <a:cs typeface="+mn-cs"/>
              </a:rPr>
              <a:t>fact that the UNIX kernel always executes in the context of some process. Much</a:t>
            </a:r>
          </a:p>
          <a:p>
            <a:r>
              <a:rPr lang="en-US" sz="1200" kern="1200" baseline="0" dirty="0" smtClean="0">
                <a:solidFill>
                  <a:schemeClr val="tx1"/>
                </a:solidFill>
                <a:latin typeface="+mn-lt"/>
                <a:ea typeface="+mn-ea"/>
                <a:cs typeface="+mn-cs"/>
              </a:rPr>
              <a:t>of the time, the kernel will be dealing with the concerns of that process. However,</a:t>
            </a:r>
          </a:p>
          <a:p>
            <a:r>
              <a:rPr lang="en-US" sz="1200" kern="1200" baseline="0" dirty="0" smtClean="0">
                <a:solidFill>
                  <a:schemeClr val="tx1"/>
                </a:solidFill>
                <a:latin typeface="+mn-lt"/>
                <a:ea typeface="+mn-ea"/>
                <a:cs typeface="+mn-cs"/>
              </a:rPr>
              <a:t>some of the time, such as when the kernel is performing a scheduling algorithm</a:t>
            </a:r>
          </a:p>
          <a:p>
            <a:r>
              <a:rPr lang="en-US" sz="1200" kern="1200" baseline="0" dirty="0" smtClean="0">
                <a:solidFill>
                  <a:schemeClr val="tx1"/>
                </a:solidFill>
                <a:latin typeface="+mn-lt"/>
                <a:ea typeface="+mn-ea"/>
                <a:cs typeface="+mn-cs"/>
              </a:rPr>
              <a:t>preparatory to dispatching another process, it will need access to information about</a:t>
            </a:r>
          </a:p>
          <a:p>
            <a:r>
              <a:rPr lang="en-US" sz="1200" kern="1200" baseline="0" dirty="0" smtClean="0">
                <a:solidFill>
                  <a:schemeClr val="tx1"/>
                </a:solidFill>
                <a:latin typeface="+mn-lt"/>
                <a:ea typeface="+mn-ea"/>
                <a:cs typeface="+mn-cs"/>
              </a:rPr>
              <a:t>other processes. The information in a process table can be accessed when the given</a:t>
            </a:r>
          </a:p>
          <a:p>
            <a:r>
              <a:rPr lang="en-US" sz="1200" kern="1200" baseline="0" dirty="0" smtClean="0">
                <a:solidFill>
                  <a:schemeClr val="tx1"/>
                </a:solidFill>
                <a:latin typeface="+mn-lt"/>
                <a:ea typeface="+mn-ea"/>
                <a:cs typeface="+mn-cs"/>
              </a:rPr>
              <a:t>process is not the current one.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third static portion of the system-level context is the per process region</a:t>
            </a:r>
          </a:p>
          <a:p>
            <a:r>
              <a:rPr lang="en-US" sz="1200" kern="1200" baseline="0" dirty="0" smtClean="0">
                <a:solidFill>
                  <a:schemeClr val="tx1"/>
                </a:solidFill>
                <a:latin typeface="+mn-lt"/>
                <a:ea typeface="+mn-ea"/>
                <a:cs typeface="+mn-cs"/>
              </a:rPr>
              <a:t>table, which is used by the memory management system. Finally, the kernel stack is</a:t>
            </a:r>
          </a:p>
          <a:p>
            <a:r>
              <a:rPr lang="en-US" sz="1200" kern="1200" baseline="0" dirty="0" smtClean="0">
                <a:solidFill>
                  <a:schemeClr val="tx1"/>
                </a:solidFill>
                <a:latin typeface="+mn-lt"/>
                <a:ea typeface="+mn-ea"/>
                <a:cs typeface="+mn-cs"/>
              </a:rPr>
              <a:t>the dynamic portion of the system-level context. This stack is used when the process</a:t>
            </a:r>
          </a:p>
          <a:p>
            <a:r>
              <a:rPr lang="en-US" sz="1200" kern="1200" baseline="0" dirty="0" smtClean="0">
                <a:solidFill>
                  <a:schemeClr val="tx1"/>
                </a:solidFill>
                <a:latin typeface="+mn-lt"/>
                <a:ea typeface="+mn-ea"/>
                <a:cs typeface="+mn-cs"/>
              </a:rPr>
              <a:t>is executing in kernel mode and contains the information that must be saved and</a:t>
            </a:r>
          </a:p>
          <a:p>
            <a:r>
              <a:rPr lang="en-US" sz="1200" kern="1200" baseline="0" dirty="0" smtClean="0">
                <a:solidFill>
                  <a:schemeClr val="tx1"/>
                </a:solidFill>
                <a:latin typeface="+mn-lt"/>
                <a:ea typeface="+mn-ea"/>
                <a:cs typeface="+mn-cs"/>
              </a:rPr>
              <a:t>restored as procedure calls and interrupts occur.</a:t>
            </a:r>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61</a:t>
            </a:fld>
            <a:endParaRPr lang="en-US" dirty="0"/>
          </a:p>
        </p:txBody>
      </p:sp>
    </p:spTree>
    <p:extLst>
      <p:ext uri="{BB962C8B-B14F-4D97-AF65-F5344CB8AC3E}">
        <p14:creationId xmlns:p14="http://schemas.microsoft.com/office/powerpoint/2010/main" val="22095735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Table 3.11 lists the contents</a:t>
            </a:r>
          </a:p>
          <a:p>
            <a:r>
              <a:rPr lang="en-US" sz="1200" kern="1200" baseline="0" dirty="0" smtClean="0">
                <a:solidFill>
                  <a:schemeClr val="tx1"/>
                </a:solidFill>
                <a:latin typeface="+mn-lt"/>
                <a:ea typeface="+mn-ea"/>
                <a:cs typeface="+mn-cs"/>
              </a:rPr>
              <a:t>of a process table entry. The user area, or U area, contains additional process control</a:t>
            </a:r>
          </a:p>
          <a:p>
            <a:r>
              <a:rPr lang="en-US" sz="1200" kern="1200" baseline="0" dirty="0" smtClean="0">
                <a:solidFill>
                  <a:schemeClr val="tx1"/>
                </a:solidFill>
                <a:latin typeface="+mn-lt"/>
                <a:ea typeface="+mn-ea"/>
                <a:cs typeface="+mn-cs"/>
              </a:rPr>
              <a:t>information that is needed by the kernel when it is executing in the context of</a:t>
            </a:r>
          </a:p>
          <a:p>
            <a:r>
              <a:rPr lang="en-US" sz="1200" kern="1200" baseline="0" dirty="0" smtClean="0">
                <a:solidFill>
                  <a:schemeClr val="tx1"/>
                </a:solidFill>
                <a:latin typeface="+mn-lt"/>
                <a:ea typeface="+mn-ea"/>
                <a:cs typeface="+mn-cs"/>
              </a:rPr>
              <a:t>this process; it is also used when paging processes to and from memory.</a:t>
            </a: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62</a:t>
            </a:fld>
            <a:endParaRPr lang="en-US" dirty="0"/>
          </a:p>
        </p:txBody>
      </p:sp>
    </p:spTree>
    <p:extLst>
      <p:ext uri="{BB962C8B-B14F-4D97-AF65-F5344CB8AC3E}">
        <p14:creationId xmlns:p14="http://schemas.microsoft.com/office/powerpoint/2010/main" val="18657020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user area, or U area, contains additional process control</a:t>
            </a:r>
          </a:p>
          <a:p>
            <a:r>
              <a:rPr lang="en-US" sz="1200" kern="1200" baseline="0" dirty="0" smtClean="0">
                <a:solidFill>
                  <a:schemeClr val="tx1"/>
                </a:solidFill>
                <a:latin typeface="+mn-lt"/>
                <a:ea typeface="+mn-ea"/>
                <a:cs typeface="+mn-cs"/>
              </a:rPr>
              <a:t>information that is needed by the kernel when it is executing in the context of</a:t>
            </a:r>
          </a:p>
          <a:p>
            <a:r>
              <a:rPr lang="en-US" sz="1200" kern="1200" baseline="0" dirty="0" smtClean="0">
                <a:solidFill>
                  <a:schemeClr val="tx1"/>
                </a:solidFill>
                <a:latin typeface="+mn-lt"/>
                <a:ea typeface="+mn-ea"/>
                <a:cs typeface="+mn-cs"/>
              </a:rPr>
              <a:t>this process; it is also used when paging processes to and from memory. Table 3.12</a:t>
            </a:r>
          </a:p>
          <a:p>
            <a:r>
              <a:rPr lang="en-US" sz="1200" kern="1200" baseline="0" dirty="0" smtClean="0">
                <a:solidFill>
                  <a:schemeClr val="tx1"/>
                </a:solidFill>
                <a:latin typeface="+mn-lt"/>
                <a:ea typeface="+mn-ea"/>
                <a:cs typeface="+mn-cs"/>
              </a:rPr>
              <a:t>shows the contents of this table.</a:t>
            </a: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63</a:t>
            </a:fld>
            <a:endParaRPr lang="en-US" dirty="0"/>
          </a:p>
        </p:txBody>
      </p:sp>
    </p:spTree>
    <p:extLst>
      <p:ext uri="{BB962C8B-B14F-4D97-AF65-F5344CB8AC3E}">
        <p14:creationId xmlns:p14="http://schemas.microsoft.com/office/powerpoint/2010/main" val="40397380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mn-lt"/>
                <a:ea typeface="+mn-ea"/>
                <a:cs typeface="+mn-cs"/>
              </a:rPr>
              <a:t>Process creation in UNIX is made by means of the kernel system call, fork( ). When</a:t>
            </a:r>
          </a:p>
          <a:p>
            <a:r>
              <a:rPr lang="en-US" sz="1200" b="0" kern="1200" baseline="0" dirty="0" smtClean="0">
                <a:solidFill>
                  <a:schemeClr val="tx1"/>
                </a:solidFill>
                <a:latin typeface="+mn-lt"/>
                <a:ea typeface="+mn-ea"/>
                <a:cs typeface="+mn-cs"/>
              </a:rPr>
              <a:t>a process issues a fork request, the OS performs the following functions [BACH86]:</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It allocates a slot in the process table for the new process.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It assigns a unique process ID to the child process.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3. It makes a copy of the process image of the parent, with the exception of any</a:t>
            </a:r>
          </a:p>
          <a:p>
            <a:r>
              <a:rPr lang="en-US" sz="1200" b="0" kern="1200" baseline="0" dirty="0" smtClean="0">
                <a:solidFill>
                  <a:schemeClr val="tx1"/>
                </a:solidFill>
                <a:latin typeface="+mn-lt"/>
                <a:ea typeface="+mn-ea"/>
                <a:cs typeface="+mn-cs"/>
              </a:rPr>
              <a:t>shared memory.</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4. It increments counters for any files owned by the parent, to reflect that an</a:t>
            </a:r>
          </a:p>
          <a:p>
            <a:r>
              <a:rPr lang="en-US" sz="1200" b="0" kern="1200" baseline="0" dirty="0" smtClean="0">
                <a:solidFill>
                  <a:schemeClr val="tx1"/>
                </a:solidFill>
                <a:latin typeface="+mn-lt"/>
                <a:ea typeface="+mn-ea"/>
                <a:cs typeface="+mn-cs"/>
              </a:rPr>
              <a:t>additional process now also owns those files.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5. It assigns the child process to the Ready to Run state.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6. It returns the ID number of the child to the parent process, and a 0 value to</a:t>
            </a:r>
          </a:p>
          <a:p>
            <a:r>
              <a:rPr lang="en-US" sz="1200" b="0" kern="1200" baseline="0" dirty="0" smtClean="0">
                <a:solidFill>
                  <a:schemeClr val="tx1"/>
                </a:solidFill>
                <a:latin typeface="+mn-lt"/>
                <a:ea typeface="+mn-ea"/>
                <a:cs typeface="+mn-cs"/>
              </a:rPr>
              <a:t>the child process.</a:t>
            </a:r>
            <a:endParaRPr lang="en-NZ" b="0"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64</a:t>
            </a:fld>
            <a:endParaRPr lang="en-US" dirty="0"/>
          </a:p>
        </p:txBody>
      </p:sp>
    </p:spTree>
    <p:extLst>
      <p:ext uri="{BB962C8B-B14F-4D97-AF65-F5344CB8AC3E}">
        <p14:creationId xmlns:p14="http://schemas.microsoft.com/office/powerpoint/2010/main" val="33871319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NZ" dirty="0" smtClean="0"/>
              <a:t>When the kernel has completed these functions it can do one of the following, as part of</a:t>
            </a:r>
          </a:p>
          <a:p>
            <a:r>
              <a:rPr lang="en-NZ" dirty="0" smtClean="0"/>
              <a:t>the dispatcher routine:</a:t>
            </a:r>
          </a:p>
          <a:p>
            <a:pPr lvl="1"/>
            <a:r>
              <a:rPr lang="en-NZ" dirty="0" smtClean="0"/>
              <a:t>• Stay in the parent process. Control returns to user mode at the point of the fork call of the parent.</a:t>
            </a:r>
          </a:p>
          <a:p>
            <a:pPr lvl="1"/>
            <a:r>
              <a:rPr lang="en-NZ" dirty="0" smtClean="0"/>
              <a:t>• Transfer control to the child process. The child process begins executing at the same point in the code as the parent, namely at the return from the fork call.</a:t>
            </a:r>
          </a:p>
          <a:p>
            <a:pPr lvl="1"/>
            <a:r>
              <a:rPr lang="en-NZ" dirty="0" smtClean="0"/>
              <a:t>• Transfer control to another process. Both parent and child are left in the Ready to Run state.</a:t>
            </a:r>
            <a:endParaRPr lang="en-NZ"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65</a:t>
            </a:fld>
            <a:endParaRPr lang="en-US" dirty="0"/>
          </a:p>
        </p:txBody>
      </p:sp>
    </p:spTree>
    <p:extLst>
      <p:ext uri="{BB962C8B-B14F-4D97-AF65-F5344CB8AC3E}">
        <p14:creationId xmlns:p14="http://schemas.microsoft.com/office/powerpoint/2010/main" val="171921542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discussion so far has presented the concept of a process as embodying two</a:t>
            </a:r>
          </a:p>
          <a:p>
            <a:r>
              <a:rPr lang="en-US" sz="1200" kern="1200" baseline="0" dirty="0" smtClean="0">
                <a:solidFill>
                  <a:schemeClr val="tx1"/>
                </a:solidFill>
                <a:latin typeface="+mn-lt"/>
                <a:ea typeface="+mn-ea"/>
                <a:cs typeface="+mn-cs"/>
              </a:rPr>
              <a:t>characteristics: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Resource ownership:  A process includes a virtual address space to hold the</a:t>
            </a:r>
          </a:p>
          <a:p>
            <a:r>
              <a:rPr lang="en-US" sz="1200" kern="1200" baseline="0" dirty="0" smtClean="0">
                <a:solidFill>
                  <a:schemeClr val="tx1"/>
                </a:solidFill>
                <a:latin typeface="+mn-lt"/>
                <a:ea typeface="+mn-ea"/>
                <a:cs typeface="+mn-cs"/>
              </a:rPr>
              <a:t>process image; recall from Chapter 3 that the process image is the collection of</a:t>
            </a:r>
          </a:p>
          <a:p>
            <a:r>
              <a:rPr lang="en-US" sz="1200" kern="1200" baseline="0" dirty="0" smtClean="0">
                <a:solidFill>
                  <a:schemeClr val="tx1"/>
                </a:solidFill>
                <a:latin typeface="+mn-lt"/>
                <a:ea typeface="+mn-ea"/>
                <a:cs typeface="+mn-cs"/>
              </a:rPr>
              <a:t>program, data, stack, and attributes defined in the process control block. From</a:t>
            </a:r>
          </a:p>
          <a:p>
            <a:r>
              <a:rPr lang="en-US" sz="1200" kern="1200" baseline="0" dirty="0" smtClean="0">
                <a:solidFill>
                  <a:schemeClr val="tx1"/>
                </a:solidFill>
                <a:latin typeface="+mn-lt"/>
                <a:ea typeface="+mn-ea"/>
                <a:cs typeface="+mn-cs"/>
              </a:rPr>
              <a:t>time to time, a process may be allocated control or ownership of resources,</a:t>
            </a:r>
          </a:p>
          <a:p>
            <a:r>
              <a:rPr lang="en-US" sz="1200" kern="1200" baseline="0" dirty="0" smtClean="0">
                <a:solidFill>
                  <a:schemeClr val="tx1"/>
                </a:solidFill>
                <a:latin typeface="+mn-lt"/>
                <a:ea typeface="+mn-ea"/>
                <a:cs typeface="+mn-cs"/>
              </a:rPr>
              <a:t>such as main memory, I/O channels, I/O devices, and files. The OS performs a</a:t>
            </a:r>
          </a:p>
          <a:p>
            <a:r>
              <a:rPr lang="en-US" sz="1200" kern="1200" baseline="0" dirty="0" smtClean="0">
                <a:solidFill>
                  <a:schemeClr val="tx1"/>
                </a:solidFill>
                <a:latin typeface="+mn-lt"/>
                <a:ea typeface="+mn-ea"/>
                <a:cs typeface="+mn-cs"/>
              </a:rPr>
              <a:t>protection function to prevent unwanted interference between processes with</a:t>
            </a:r>
          </a:p>
          <a:p>
            <a:r>
              <a:rPr lang="en-US" sz="1200" kern="1200" baseline="0" dirty="0" smtClean="0">
                <a:solidFill>
                  <a:schemeClr val="tx1"/>
                </a:solidFill>
                <a:latin typeface="+mn-lt"/>
                <a:ea typeface="+mn-ea"/>
                <a:cs typeface="+mn-cs"/>
              </a:rPr>
              <a:t>respect to resources.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Scheduling/execution:  The execution of a process follows an execution path</a:t>
            </a:r>
          </a:p>
          <a:p>
            <a:r>
              <a:rPr lang="en-US" sz="1200" kern="1200" baseline="0" dirty="0" smtClean="0">
                <a:solidFill>
                  <a:schemeClr val="tx1"/>
                </a:solidFill>
                <a:latin typeface="+mn-lt"/>
                <a:ea typeface="+mn-ea"/>
                <a:cs typeface="+mn-cs"/>
              </a:rPr>
              <a:t>(trace) through one or more programs (e.g., Figure 1.5). This execution may</a:t>
            </a:r>
          </a:p>
          <a:p>
            <a:r>
              <a:rPr lang="en-US" sz="1200" kern="1200" baseline="0" dirty="0" smtClean="0">
                <a:solidFill>
                  <a:schemeClr val="tx1"/>
                </a:solidFill>
                <a:latin typeface="+mn-lt"/>
                <a:ea typeface="+mn-ea"/>
                <a:cs typeface="+mn-cs"/>
              </a:rPr>
              <a:t>be interleaved with that of other processes. Thus, a process has an execution</a:t>
            </a:r>
          </a:p>
          <a:p>
            <a:r>
              <a:rPr lang="en-US" sz="1200" kern="1200" baseline="0" dirty="0" smtClean="0">
                <a:solidFill>
                  <a:schemeClr val="tx1"/>
                </a:solidFill>
                <a:latin typeface="+mn-lt"/>
                <a:ea typeface="+mn-ea"/>
                <a:cs typeface="+mn-cs"/>
              </a:rPr>
              <a:t>state (Running, Ready, etc.) and a dispatching priority and is the entity that is</a:t>
            </a:r>
          </a:p>
          <a:p>
            <a:r>
              <a:rPr lang="en-US" sz="1200" kern="1200" baseline="0" dirty="0" smtClean="0">
                <a:solidFill>
                  <a:schemeClr val="tx1"/>
                </a:solidFill>
                <a:latin typeface="+mn-lt"/>
                <a:ea typeface="+mn-ea"/>
                <a:cs typeface="+mn-cs"/>
              </a:rPr>
              <a:t>scheduled and dispatched by the OS.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66</a:t>
            </a:fld>
            <a:endParaRPr lang="en-US" dirty="0"/>
          </a:p>
        </p:txBody>
      </p:sp>
    </p:spTree>
    <p:extLst>
      <p:ext uri="{BB962C8B-B14F-4D97-AF65-F5344CB8AC3E}">
        <p14:creationId xmlns:p14="http://schemas.microsoft.com/office/powerpoint/2010/main" val="1497879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Some thought should convince the reader that these two characteristics are</a:t>
            </a:r>
          </a:p>
          <a:p>
            <a:r>
              <a:rPr lang="en-US" sz="1200" kern="1200" baseline="0" dirty="0" smtClean="0">
                <a:solidFill>
                  <a:schemeClr val="tx1"/>
                </a:solidFill>
                <a:latin typeface="+mn-lt"/>
                <a:ea typeface="+mn-ea"/>
                <a:cs typeface="+mn-cs"/>
              </a:rPr>
              <a:t>independent and could be treated independently by the OS. This is done in a number</a:t>
            </a:r>
          </a:p>
          <a:p>
            <a:r>
              <a:rPr lang="en-US" sz="1200" kern="1200" baseline="0" dirty="0" smtClean="0">
                <a:solidFill>
                  <a:schemeClr val="tx1"/>
                </a:solidFill>
                <a:latin typeface="+mn-lt"/>
                <a:ea typeface="+mn-ea"/>
                <a:cs typeface="+mn-cs"/>
              </a:rPr>
              <a:t>of operating systems, particularly recently developed systems. To distinguish the two characteristics, the unit of dispatching is usually referred to as a thread or </a:t>
            </a:r>
            <a:r>
              <a:rPr lang="en-US" sz="1200" b="1" kern="1200" baseline="0" dirty="0" smtClean="0">
                <a:solidFill>
                  <a:schemeClr val="tx1"/>
                </a:solidFill>
                <a:latin typeface="+mn-lt"/>
                <a:ea typeface="+mn-ea"/>
                <a:cs typeface="+mn-cs"/>
              </a:rPr>
              <a:t>lightweight process , </a:t>
            </a:r>
            <a:r>
              <a:rPr lang="en-US" sz="1200" b="0" kern="1200" baseline="0" dirty="0" smtClean="0">
                <a:solidFill>
                  <a:schemeClr val="tx1"/>
                </a:solidFill>
                <a:latin typeface="+mn-lt"/>
                <a:ea typeface="+mn-ea"/>
                <a:cs typeface="+mn-cs"/>
              </a:rPr>
              <a:t>while the unit of resource ownership is usually </a:t>
            </a:r>
            <a:r>
              <a:rPr lang="en-US" sz="1200" kern="1200" baseline="0" dirty="0" smtClean="0">
                <a:solidFill>
                  <a:schemeClr val="tx1"/>
                </a:solidFill>
                <a:latin typeface="+mn-lt"/>
                <a:ea typeface="+mn-ea"/>
                <a:cs typeface="+mn-cs"/>
              </a:rPr>
              <a:t>referred to as a </a:t>
            </a:r>
            <a:r>
              <a:rPr lang="en-US" sz="1200" b="1" kern="1200" baseline="0" dirty="0" smtClean="0">
                <a:solidFill>
                  <a:schemeClr val="tx1"/>
                </a:solidFill>
                <a:latin typeface="+mn-lt"/>
                <a:ea typeface="+mn-ea"/>
                <a:cs typeface="+mn-cs"/>
              </a:rPr>
              <a:t>process or task .</a:t>
            </a:r>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i="1" kern="1200" baseline="0" dirty="0" smtClean="0">
                <a:solidFill>
                  <a:schemeClr val="tx1"/>
                </a:solidFill>
                <a:latin typeface="+mn-lt"/>
                <a:ea typeface="+mn-ea"/>
                <a:cs typeface="+mn-cs"/>
              </a:rPr>
              <a:t>Multithreading </a:t>
            </a:r>
            <a:r>
              <a:rPr lang="en-US" sz="1200" i="0" kern="1200" baseline="0" dirty="0" smtClean="0">
                <a:solidFill>
                  <a:schemeClr val="tx1"/>
                </a:solidFill>
                <a:latin typeface="+mn-lt"/>
                <a:ea typeface="+mn-ea"/>
                <a:cs typeface="+mn-cs"/>
              </a:rPr>
              <a:t>refers to the ability of an OS to support multiple, concurrent paths </a:t>
            </a:r>
            <a:r>
              <a:rPr lang="en-US" sz="1200" kern="1200" baseline="0" dirty="0" smtClean="0">
                <a:solidFill>
                  <a:schemeClr val="tx1"/>
                </a:solidFill>
                <a:latin typeface="+mn-lt"/>
                <a:ea typeface="+mn-ea"/>
                <a:cs typeface="+mn-cs"/>
              </a:rPr>
              <a:t>of execution within a single process. </a:t>
            </a:r>
            <a:endParaRPr lang="en-NZ"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67</a:t>
            </a:fld>
            <a:endParaRPr lang="en-US" dirty="0"/>
          </a:p>
        </p:txBody>
      </p:sp>
    </p:spTree>
    <p:extLst>
      <p:ext uri="{BB962C8B-B14F-4D97-AF65-F5344CB8AC3E}">
        <p14:creationId xmlns:p14="http://schemas.microsoft.com/office/powerpoint/2010/main" val="14513714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traditional approach of a single thread of execution per process, in which the concept of a thread is not recognized, is referred to as a single-threaded approach. The two arrangements shown in the left half of Figure 4.1 are single-threaded approaches. MS-DOS is an example of an OS that supports a single user process and a single thread.</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68</a:t>
            </a:fld>
            <a:endParaRPr lang="en-US" dirty="0"/>
          </a:p>
        </p:txBody>
      </p:sp>
    </p:spTree>
    <p:extLst>
      <p:ext uri="{BB962C8B-B14F-4D97-AF65-F5344CB8AC3E}">
        <p14:creationId xmlns:p14="http://schemas.microsoft.com/office/powerpoint/2010/main" val="4599480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Other operating systems, such</a:t>
            </a:r>
          </a:p>
          <a:p>
            <a:r>
              <a:rPr lang="en-US" sz="1200" kern="1200" baseline="0" dirty="0" smtClean="0">
                <a:solidFill>
                  <a:schemeClr val="tx1"/>
                </a:solidFill>
                <a:latin typeface="+mn-lt"/>
                <a:ea typeface="+mn-ea"/>
                <a:cs typeface="+mn-cs"/>
              </a:rPr>
              <a:t>as some variants of UNIX, support multiple user processes, but only support one</a:t>
            </a:r>
          </a:p>
          <a:p>
            <a:r>
              <a:rPr lang="en-US" sz="1200" kern="1200" baseline="0" dirty="0" smtClean="0">
                <a:solidFill>
                  <a:schemeClr val="tx1"/>
                </a:solidFill>
                <a:latin typeface="+mn-lt"/>
                <a:ea typeface="+mn-ea"/>
                <a:cs typeface="+mn-cs"/>
              </a:rPr>
              <a:t>thread per process. The right half of Figure 4.1 depicts multithreaded approaches.</a:t>
            </a:r>
          </a:p>
          <a:p>
            <a:r>
              <a:rPr lang="en-US" sz="1200" kern="1200" baseline="0" dirty="0" smtClean="0">
                <a:solidFill>
                  <a:schemeClr val="tx1"/>
                </a:solidFill>
                <a:latin typeface="+mn-lt"/>
                <a:ea typeface="+mn-ea"/>
                <a:cs typeface="+mn-cs"/>
              </a:rPr>
              <a:t>A Java runtime environment is an example of a system of one process with multiple</a:t>
            </a:r>
          </a:p>
          <a:p>
            <a:r>
              <a:rPr lang="en-US" sz="1200" kern="1200" baseline="0" dirty="0" smtClean="0">
                <a:solidFill>
                  <a:schemeClr val="tx1"/>
                </a:solidFill>
                <a:latin typeface="+mn-lt"/>
                <a:ea typeface="+mn-ea"/>
                <a:cs typeface="+mn-cs"/>
              </a:rPr>
              <a:t>threads. Of interest in this section is the use of multiple processes, each of which</a:t>
            </a:r>
          </a:p>
          <a:p>
            <a:r>
              <a:rPr lang="en-US" sz="1200" kern="1200" baseline="0" dirty="0" smtClean="0">
                <a:solidFill>
                  <a:schemeClr val="tx1"/>
                </a:solidFill>
                <a:latin typeface="+mn-lt"/>
                <a:ea typeface="+mn-ea"/>
                <a:cs typeface="+mn-cs"/>
              </a:rPr>
              <a:t>supports multiple threads. This approach is taken in Windows, Solaris, and many</a:t>
            </a:r>
          </a:p>
          <a:p>
            <a:r>
              <a:rPr lang="en-US" sz="1200" kern="1200" baseline="0" dirty="0" smtClean="0">
                <a:solidFill>
                  <a:schemeClr val="tx1"/>
                </a:solidFill>
                <a:latin typeface="+mn-lt"/>
                <a:ea typeface="+mn-ea"/>
                <a:cs typeface="+mn-cs"/>
              </a:rPr>
              <a:t> modern versions of UNIX, among others. In this section, we give a general description</a:t>
            </a:r>
          </a:p>
          <a:p>
            <a:r>
              <a:rPr lang="en-US" sz="1200" kern="1200" baseline="0" dirty="0" smtClean="0">
                <a:solidFill>
                  <a:schemeClr val="tx1"/>
                </a:solidFill>
                <a:latin typeface="+mn-lt"/>
                <a:ea typeface="+mn-ea"/>
                <a:cs typeface="+mn-cs"/>
              </a:rPr>
              <a:t>of multithreading; the details of the Windows, Solaris, and Linux approaches will</a:t>
            </a:r>
          </a:p>
          <a:p>
            <a:r>
              <a:rPr lang="en-US" sz="1200" kern="1200" baseline="0" dirty="0" smtClean="0">
                <a:solidFill>
                  <a:schemeClr val="tx1"/>
                </a:solidFill>
                <a:latin typeface="+mn-lt"/>
                <a:ea typeface="+mn-ea"/>
                <a:cs typeface="+mn-cs"/>
              </a:rPr>
              <a:t>be discussed later in this chapter.</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69</a:t>
            </a:fld>
            <a:endParaRPr lang="en-US" dirty="0"/>
          </a:p>
        </p:txBody>
      </p:sp>
    </p:spTree>
    <p:extLst>
      <p:ext uri="{BB962C8B-B14F-4D97-AF65-F5344CB8AC3E}">
        <p14:creationId xmlns:p14="http://schemas.microsoft.com/office/powerpoint/2010/main" val="16568169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a multithreaded environment, a process is defined as the unit of resource allocation and a unit of protection. The following are associated with processes: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 virtual address space that holds the process image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Protected access to processors, other processes (for interprocess communication), files, and I/O resources (devices and channels)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70</a:t>
            </a:fld>
            <a:endParaRPr lang="en-US" dirty="0"/>
          </a:p>
        </p:txBody>
      </p:sp>
    </p:spTree>
    <p:extLst>
      <p:ext uri="{BB962C8B-B14F-4D97-AF65-F5344CB8AC3E}">
        <p14:creationId xmlns:p14="http://schemas.microsoft.com/office/powerpoint/2010/main" val="39565881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Within a process, there may be one or more threads, each with the following: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 thread execution state (Running, Ready, etc.)</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 saved thread context when not running; one way to view a thread is as an independent program counter operating within a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An execution stack</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Some per-thread static storage for local variables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Access to the memory and resources of its process, shared with all other threads in that process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71</a:t>
            </a:fld>
            <a:endParaRPr lang="en-US" dirty="0"/>
          </a:p>
        </p:txBody>
      </p:sp>
    </p:spTree>
    <p:extLst>
      <p:ext uri="{BB962C8B-B14F-4D97-AF65-F5344CB8AC3E}">
        <p14:creationId xmlns:p14="http://schemas.microsoft.com/office/powerpoint/2010/main" val="34705700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4.2 illustrates the distinction between threads and processes from the point of view of process management. In a single-threaded process model (i.e., there is no distinct concept of thread), the representation of a process includes its process control block and user address space, as well as user and kernel stacks to manage the call/return behavior of the execution of the process. While the process is running, it controls the processor registers. The contents of these registers are saved when the process is not running. In a multithreaded environment, there is still a single process control block and user address space associated with the process, but now there are separate stacks for each thread, as well as a separate control block for each thread containing register values, priority, and other thread-related state information.</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72</a:t>
            </a:fld>
            <a:endParaRPr lang="en-US" dirty="0"/>
          </a:p>
        </p:txBody>
      </p:sp>
    </p:spTree>
    <p:extLst>
      <p:ext uri="{BB962C8B-B14F-4D97-AF65-F5344CB8AC3E}">
        <p14:creationId xmlns:p14="http://schemas.microsoft.com/office/powerpoint/2010/main" val="42386792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Thus, all of the threads of a process share the state and resources of that process. They reside in the same address space and have access to the same data. When one thread alters an item of data in memory, other threads see the results if and when they access that item. If one thread opens a file with read privileges, other threads in the same process can also read from that file.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key benefits of threads derive from the performance implications:</a:t>
            </a:r>
          </a:p>
          <a:p>
            <a:endParaRPr lang="en-US" sz="1200" b="1"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1. </a:t>
            </a:r>
            <a:r>
              <a:rPr lang="en-US" sz="1200" b="0" kern="1200" baseline="0" dirty="0" smtClean="0">
                <a:solidFill>
                  <a:schemeClr val="tx1"/>
                </a:solidFill>
                <a:latin typeface="+mn-lt"/>
                <a:ea typeface="+mn-ea"/>
                <a:cs typeface="+mn-cs"/>
              </a:rPr>
              <a:t>It takes far less time to create a new thread in an existing process than to</a:t>
            </a:r>
          </a:p>
          <a:p>
            <a:r>
              <a:rPr lang="en-US" sz="1200" kern="1200" baseline="0" dirty="0" smtClean="0">
                <a:solidFill>
                  <a:schemeClr val="tx1"/>
                </a:solidFill>
                <a:latin typeface="+mn-lt"/>
                <a:ea typeface="+mn-ea"/>
                <a:cs typeface="+mn-cs"/>
              </a:rPr>
              <a:t>create a brand-new process. Studies done by the Mach developers show that</a:t>
            </a:r>
          </a:p>
          <a:p>
            <a:r>
              <a:rPr lang="en-US" sz="1200" kern="1200" baseline="0" dirty="0" smtClean="0">
                <a:solidFill>
                  <a:schemeClr val="tx1"/>
                </a:solidFill>
                <a:latin typeface="+mn-lt"/>
                <a:ea typeface="+mn-ea"/>
                <a:cs typeface="+mn-cs"/>
              </a:rPr>
              <a:t>thread creation is ten times faster than process creation in UNIX [TEVA87].</a:t>
            </a:r>
          </a:p>
          <a:p>
            <a:endParaRPr lang="en-US" sz="1200" b="1"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2. </a:t>
            </a:r>
            <a:r>
              <a:rPr lang="en-US" sz="1200" b="0" kern="1200" baseline="0" dirty="0" smtClean="0">
                <a:solidFill>
                  <a:schemeClr val="tx1"/>
                </a:solidFill>
                <a:latin typeface="+mn-lt"/>
                <a:ea typeface="+mn-ea"/>
                <a:cs typeface="+mn-cs"/>
              </a:rPr>
              <a:t>It takes less time to terminate a thread than a process.</a:t>
            </a:r>
          </a:p>
          <a:p>
            <a:endParaRPr lang="en-US" sz="1200" b="1"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3. </a:t>
            </a:r>
            <a:r>
              <a:rPr lang="en-US" sz="1200" b="0" kern="1200" baseline="0" dirty="0" smtClean="0">
                <a:solidFill>
                  <a:schemeClr val="tx1"/>
                </a:solidFill>
                <a:latin typeface="+mn-lt"/>
                <a:ea typeface="+mn-ea"/>
                <a:cs typeface="+mn-cs"/>
              </a:rPr>
              <a:t>It takes less time to switch between two threads within the same process than </a:t>
            </a:r>
            <a:r>
              <a:rPr lang="en-US" sz="1200" kern="1200" baseline="0" dirty="0" smtClean="0">
                <a:solidFill>
                  <a:schemeClr val="tx1"/>
                </a:solidFill>
                <a:latin typeface="+mn-lt"/>
                <a:ea typeface="+mn-ea"/>
                <a:cs typeface="+mn-cs"/>
              </a:rPr>
              <a:t>to switch between processes.</a:t>
            </a:r>
          </a:p>
          <a:p>
            <a:endParaRPr lang="en-US" sz="1200" b="1"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4. </a:t>
            </a:r>
            <a:r>
              <a:rPr lang="en-US" sz="1200" b="0" kern="1200" baseline="0" dirty="0" smtClean="0">
                <a:solidFill>
                  <a:schemeClr val="tx1"/>
                </a:solidFill>
                <a:latin typeface="+mn-lt"/>
                <a:ea typeface="+mn-ea"/>
                <a:cs typeface="+mn-cs"/>
              </a:rPr>
              <a:t>Threads enhance efficiency in communication between different executing </a:t>
            </a:r>
            <a:r>
              <a:rPr lang="en-US" sz="1200" kern="1200" baseline="0" dirty="0" smtClean="0">
                <a:solidFill>
                  <a:schemeClr val="tx1"/>
                </a:solidFill>
                <a:latin typeface="+mn-lt"/>
                <a:ea typeface="+mn-ea"/>
                <a:cs typeface="+mn-cs"/>
              </a:rPr>
              <a:t>programs. In most operating systems, communication between independent processes requires the intervention of the kernel to provide protection and the mechanisms needed for communication. However, because threads within the same process share memory and files, they can communicate with each other without invoking the kernel.</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Thus, if there is an application or function that should be implemented as a set of related units of execution, it is far more efficient to do so as a collection of threads rather than a collection of separate processes.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73</a:t>
            </a:fld>
            <a:endParaRPr lang="en-US" dirty="0"/>
          </a:p>
        </p:txBody>
      </p:sp>
    </p:spTree>
    <p:extLst>
      <p:ext uri="{BB962C8B-B14F-4D97-AF65-F5344CB8AC3E}">
        <p14:creationId xmlns:p14="http://schemas.microsoft.com/office/powerpoint/2010/main" val="4389956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0" kern="1200" baseline="0" dirty="0" smtClean="0">
                <a:solidFill>
                  <a:schemeClr val="tx1"/>
                </a:solidFill>
                <a:latin typeface="+mn-lt"/>
                <a:ea typeface="+mn-ea"/>
                <a:cs typeface="+mn-cs"/>
              </a:rPr>
              <a:t>[LETW88] gives four examples of the uses of threads in a single-user multiprocessing system:</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Foreground and background work: For example, in a spreadsheet program,</a:t>
            </a:r>
          </a:p>
          <a:p>
            <a:r>
              <a:rPr lang="en-US" sz="1200" b="0" kern="1200" baseline="0" dirty="0" smtClean="0">
                <a:solidFill>
                  <a:schemeClr val="tx1"/>
                </a:solidFill>
                <a:latin typeface="+mn-lt"/>
                <a:ea typeface="+mn-ea"/>
                <a:cs typeface="+mn-cs"/>
              </a:rPr>
              <a:t>one thread could display menus and read user input, while another thread executes user commands and updates the spreadsheet. This arrangement often increases the perceived speed of the application by allowing the program to prompt for the next command before the previous command is complete.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Asynchronous processing: Asynchronous elements in the program can be</a:t>
            </a:r>
          </a:p>
          <a:p>
            <a:r>
              <a:rPr lang="en-US" sz="1200" b="0" kern="1200" baseline="0" dirty="0" smtClean="0">
                <a:solidFill>
                  <a:schemeClr val="tx1"/>
                </a:solidFill>
                <a:latin typeface="+mn-lt"/>
                <a:ea typeface="+mn-ea"/>
                <a:cs typeface="+mn-cs"/>
              </a:rPr>
              <a:t>implemented as threads. For example, as a protection against power failure, one can design a word processor to write its random access memory (RAM) buffer to disk once every minute. A thread can be created whose sole job is periodic backup and that schedules itself directly with the OS; there is no need for fancy code in the main program to provide for time checks or to coordinate input and output.</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Speed of execution: A multithreaded process can compute one batch of data</a:t>
            </a:r>
          </a:p>
          <a:p>
            <a:r>
              <a:rPr lang="en-US" sz="1200" b="0" kern="1200" baseline="0" dirty="0" smtClean="0">
                <a:solidFill>
                  <a:schemeClr val="tx1"/>
                </a:solidFill>
                <a:latin typeface="+mn-lt"/>
                <a:ea typeface="+mn-ea"/>
                <a:cs typeface="+mn-cs"/>
              </a:rPr>
              <a:t>while reading the next batch from a device. On a multiprocessor system, multiple threads from the same process may be able to execute simultaneously. Thus, even though one thread may be blocked for an I/O operation to read in a batch of data, another thread may be executing.</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Modular program structure: Programs that involve a variety of activities or a</a:t>
            </a:r>
          </a:p>
          <a:p>
            <a:r>
              <a:rPr lang="en-US" sz="1200" b="0" kern="1200" baseline="0" dirty="0" smtClean="0">
                <a:solidFill>
                  <a:schemeClr val="tx1"/>
                </a:solidFill>
                <a:latin typeface="+mn-lt"/>
                <a:ea typeface="+mn-ea"/>
                <a:cs typeface="+mn-cs"/>
              </a:rPr>
              <a:t>variety of sources and destinations of input and output may be easier to design and implement using threads. </a:t>
            </a:r>
            <a:endParaRPr lang="en-US" b="0"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74</a:t>
            </a:fld>
            <a:endParaRPr lang="en-US" dirty="0"/>
          </a:p>
        </p:txBody>
      </p:sp>
    </p:spTree>
    <p:extLst>
      <p:ext uri="{BB962C8B-B14F-4D97-AF65-F5344CB8AC3E}">
        <p14:creationId xmlns:p14="http://schemas.microsoft.com/office/powerpoint/2010/main" val="8184815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 an OS that supports threads, scheduling and dispatching is done on a thread basis; hence, most of the state information dealing with execution is maintained in thread-level data structures. There are, however, several actions that affect all of the threads in a process and that the OS must manage at the process level. For example, suspension involves swapping the address space of one process out of main memory to make room for the address space of another process. Because all threads in a process share the same address space, all threads are suspended at the same time. Similarly, termination of a process terminates all threads within that process.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75</a:t>
            </a:fld>
            <a:endParaRPr lang="en-US" dirty="0"/>
          </a:p>
        </p:txBody>
      </p:sp>
    </p:spTree>
    <p:extLst>
      <p:ext uri="{BB962C8B-B14F-4D97-AF65-F5344CB8AC3E}">
        <p14:creationId xmlns:p14="http://schemas.microsoft.com/office/powerpoint/2010/main" val="381856682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baseline="0" dirty="0" smtClean="0">
                <a:solidFill>
                  <a:schemeClr val="tx1"/>
                </a:solidFill>
                <a:latin typeface="+mn-lt"/>
                <a:ea typeface="+mn-ea"/>
                <a:cs typeface="+mn-cs"/>
              </a:rPr>
              <a:t>As with processes, the key states for a thread are Running, Ready, </a:t>
            </a:r>
            <a:r>
              <a:rPr lang="en-US" sz="1200" i="0" kern="1200" baseline="0" dirty="0" smtClean="0">
                <a:solidFill>
                  <a:schemeClr val="tx1"/>
                </a:solidFill>
                <a:latin typeface="+mn-lt"/>
                <a:ea typeface="+mn-ea"/>
                <a:cs typeface="+mn-cs"/>
              </a:rPr>
              <a:t>and Blocked. Generally, it does not make sense to associate suspend states with threads because such states are process-level concepts. In particular, if a process is swapped out, all of its threads are necessarily swapped out because they all share the address space of the process. There are four basic thread operations associated with a change in thread state [ANDE04]:</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Spawn: </a:t>
            </a:r>
            <a:r>
              <a:rPr lang="en-US" sz="1200" b="0" kern="1200" baseline="0" dirty="0" smtClean="0">
                <a:solidFill>
                  <a:schemeClr val="tx1"/>
                </a:solidFill>
                <a:latin typeface="+mn-lt"/>
                <a:ea typeface="+mn-ea"/>
                <a:cs typeface="+mn-cs"/>
              </a:rPr>
              <a:t>Typically, when a new process is spawned, a thread for that process </a:t>
            </a:r>
            <a:r>
              <a:rPr lang="en-US" sz="1200" kern="1200" baseline="0" dirty="0" smtClean="0">
                <a:solidFill>
                  <a:schemeClr val="tx1"/>
                </a:solidFill>
                <a:latin typeface="+mn-lt"/>
                <a:ea typeface="+mn-ea"/>
                <a:cs typeface="+mn-cs"/>
              </a:rPr>
              <a:t>is also spawned. Subsequently, a thread within a process may spawn </a:t>
            </a:r>
          </a:p>
          <a:p>
            <a:r>
              <a:rPr lang="en-US" sz="1200" kern="1200" baseline="0" dirty="0" smtClean="0">
                <a:solidFill>
                  <a:schemeClr val="tx1"/>
                </a:solidFill>
                <a:latin typeface="+mn-lt"/>
                <a:ea typeface="+mn-ea"/>
                <a:cs typeface="+mn-cs"/>
              </a:rPr>
              <a:t>another thread within the same process, providing an instruction pointer and arguments for the new thread. The new thread is provided with its own register context and stack space and placed on the ready queue.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Block: </a:t>
            </a:r>
            <a:r>
              <a:rPr lang="en-US" sz="1200" b="0" kern="1200" baseline="0" dirty="0" smtClean="0">
                <a:solidFill>
                  <a:schemeClr val="tx1"/>
                </a:solidFill>
                <a:latin typeface="+mn-lt"/>
                <a:ea typeface="+mn-ea"/>
                <a:cs typeface="+mn-cs"/>
              </a:rPr>
              <a:t>When a thread needs to wait for an event, it will block (saving its user </a:t>
            </a:r>
            <a:r>
              <a:rPr lang="en-US" sz="1200" kern="1200" baseline="0" dirty="0" smtClean="0">
                <a:solidFill>
                  <a:schemeClr val="tx1"/>
                </a:solidFill>
                <a:latin typeface="+mn-lt"/>
                <a:ea typeface="+mn-ea"/>
                <a:cs typeface="+mn-cs"/>
              </a:rPr>
              <a:t>registers, program counter, and stack pointers). The processor may now turn to the execution of another ready thread in the same or a different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Unblock: </a:t>
            </a:r>
            <a:r>
              <a:rPr lang="en-US" sz="1200" b="0" kern="1200" baseline="0" dirty="0" smtClean="0">
                <a:solidFill>
                  <a:schemeClr val="tx1"/>
                </a:solidFill>
                <a:latin typeface="+mn-lt"/>
                <a:ea typeface="+mn-ea"/>
                <a:cs typeface="+mn-cs"/>
              </a:rPr>
              <a:t>When the event for which a thread is blocked occurs, the thread is </a:t>
            </a:r>
            <a:r>
              <a:rPr lang="en-US" sz="1200" kern="1200" baseline="0" dirty="0" smtClean="0">
                <a:solidFill>
                  <a:schemeClr val="tx1"/>
                </a:solidFill>
                <a:latin typeface="+mn-lt"/>
                <a:ea typeface="+mn-ea"/>
                <a:cs typeface="+mn-cs"/>
              </a:rPr>
              <a:t>moved to the Ready queue.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Finish: </a:t>
            </a:r>
            <a:r>
              <a:rPr lang="en-US" sz="1200" b="0" kern="1200" baseline="0" dirty="0" smtClean="0">
                <a:solidFill>
                  <a:schemeClr val="tx1"/>
                </a:solidFill>
                <a:latin typeface="+mn-lt"/>
                <a:ea typeface="+mn-ea"/>
                <a:cs typeface="+mn-cs"/>
              </a:rPr>
              <a:t>When a thread completes, its register context and stacks are </a:t>
            </a:r>
            <a:r>
              <a:rPr lang="en-US" sz="1200" kern="1200" baseline="0" dirty="0" smtClean="0">
                <a:solidFill>
                  <a:schemeClr val="tx1"/>
                </a:solidFill>
                <a:latin typeface="+mn-lt"/>
                <a:ea typeface="+mn-ea"/>
                <a:cs typeface="+mn-cs"/>
              </a:rPr>
              <a:t>deallocated.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76</a:t>
            </a:fld>
            <a:endParaRPr lang="en-US" dirty="0"/>
          </a:p>
        </p:txBody>
      </p:sp>
    </p:spTree>
    <p:extLst>
      <p:ext uri="{BB962C8B-B14F-4D97-AF65-F5344CB8AC3E}">
        <p14:creationId xmlns:p14="http://schemas.microsoft.com/office/powerpoint/2010/main" val="26201896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1" kern="1200" baseline="0" dirty="0" smtClean="0">
                <a:solidFill>
                  <a:schemeClr val="tx1"/>
                </a:solidFill>
                <a:latin typeface="+mn-lt"/>
                <a:ea typeface="+mn-ea"/>
                <a:cs typeface="+mn-cs"/>
              </a:rPr>
              <a:t>All of the threads of a process share the same address </a:t>
            </a:r>
            <a:r>
              <a:rPr lang="en-US" sz="1200" kern="1200" baseline="0" dirty="0" smtClean="0">
                <a:solidFill>
                  <a:schemeClr val="tx1"/>
                </a:solidFill>
                <a:latin typeface="+mn-lt"/>
                <a:ea typeface="+mn-ea"/>
                <a:cs typeface="+mn-cs"/>
              </a:rPr>
              <a:t>space and other resources, such as open files. Any alteration of a resource by one thread affects the environment of the other threads in the same process. It is therefore necessary to synchronize the activities of the various threads so that they do not interfere with each other or corrupt data structures. For example, if two threads each try to add an element to a doubly linked list at the same time, one element may be lost or the list may end up malformed.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issues raised and the techniques used in the synchronization of threads are, in general, the same as for the synchronization of processes. These issues and techniques are the subject of Chapters 5 and 6 .</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86</a:t>
            </a:fld>
            <a:endParaRPr lang="en-US" dirty="0"/>
          </a:p>
        </p:txBody>
      </p:sp>
    </p:spTree>
    <p:extLst>
      <p:ext uri="{BB962C8B-B14F-4D97-AF65-F5344CB8AC3E}">
        <p14:creationId xmlns:p14="http://schemas.microsoft.com/office/powerpoint/2010/main" val="19642708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There are two broad categories of thread implementation: user-level threads (ULTs) and kernel-level threads (KLTs). The latter are also referred to in the literature as </a:t>
            </a:r>
            <a:r>
              <a:rPr lang="en-US" sz="1200" i="1" kern="1200" baseline="0" dirty="0" smtClean="0">
                <a:solidFill>
                  <a:schemeClr val="tx1"/>
                </a:solidFill>
                <a:latin typeface="+mn-lt"/>
                <a:ea typeface="+mn-ea"/>
                <a:cs typeface="+mn-cs"/>
              </a:rPr>
              <a:t>kernel-supported threads or lightweight processes.</a:t>
            </a: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87</a:t>
            </a:fld>
            <a:endParaRPr lang="en-US" dirty="0"/>
          </a:p>
        </p:txBody>
      </p:sp>
    </p:spTree>
    <p:extLst>
      <p:ext uri="{BB962C8B-B14F-4D97-AF65-F5344CB8AC3E}">
        <p14:creationId xmlns:p14="http://schemas.microsoft.com/office/powerpoint/2010/main" val="28324583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baseline="0" dirty="0" smtClean="0">
                <a:solidFill>
                  <a:schemeClr val="tx1"/>
                </a:solidFill>
                <a:latin typeface="+mn-lt"/>
                <a:ea typeface="+mn-ea"/>
                <a:cs typeface="+mn-cs"/>
              </a:rPr>
              <a:t>In a pure ULT facility, all of the work of thread </a:t>
            </a:r>
            <a:r>
              <a:rPr lang="en-US" sz="1200" i="0" kern="1200" baseline="0" dirty="0" smtClean="0">
                <a:solidFill>
                  <a:schemeClr val="tx1"/>
                </a:solidFill>
                <a:latin typeface="+mn-lt"/>
                <a:ea typeface="+mn-ea"/>
                <a:cs typeface="+mn-cs"/>
              </a:rPr>
              <a:t>management is done by the application and the kernel is not aware of the existence of threads. Figure 4.5a illustrates </a:t>
            </a:r>
            <a:r>
              <a:rPr lang="en-US" sz="1200" kern="1200" baseline="0" dirty="0" smtClean="0">
                <a:solidFill>
                  <a:schemeClr val="tx1"/>
                </a:solidFill>
                <a:latin typeface="+mn-lt"/>
                <a:ea typeface="+mn-ea"/>
                <a:cs typeface="+mn-cs"/>
              </a:rPr>
              <a:t>the pure ULT approach. Any application can be programmed to be multithreaded by using a threads library, which is a package of routines for ULT management. The threads library contains code for creating and destroying threads, for passing messages and data between threads, for scheduling thread execution, and for saving and restoring thread contexts.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By default, an application begins with a single thread and begins running in that thread. This application and its thread are allocated to a single process managed by the kernel. At any time that the application is running (the process is in the Running state), the application may spawn a new thread to run within the same process. Spawning is done by invoking the spawn utility in the threads library. Control is passed to that utility by a procedure call. The threads library creates a data structure for the new thread and then passes control to one of the threads within this process that is in the Ready state, using some scheduling algorithm. When control is passed to the library, the context of the current thread is saved, and when control is passed from the library to a thread, the context of that thread is restored. The context essentially consists of the contents of user registers, the program counter, and stack pointers.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89</a:t>
            </a:fld>
            <a:endParaRPr lang="en-US" dirty="0"/>
          </a:p>
        </p:txBody>
      </p:sp>
    </p:spTree>
    <p:extLst>
      <p:ext uri="{BB962C8B-B14F-4D97-AF65-F5344CB8AC3E}">
        <p14:creationId xmlns:p14="http://schemas.microsoft.com/office/powerpoint/2010/main" val="28958912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b="0" kern="1200" baseline="0" dirty="0" smtClean="0">
                <a:solidFill>
                  <a:schemeClr val="tx1"/>
                </a:solidFill>
                <a:latin typeface="+mn-lt"/>
                <a:ea typeface="+mn-ea"/>
                <a:cs typeface="+mn-cs"/>
              </a:rPr>
              <a:t>All of the activity described in the preceding paragraph takes place in user space and within a single process. The kernel is unaware of this activity. The kernel continues to schedule the process as a unit and assigns a single execution state (Ready, Running, Blocked, etc.) to that process. The following examples should clarify the relationship between thread scheduling and process scheduling. Suppose that process B is executing in its thread 2; the states of the process and two ULTs that are part of the process are shown in Figure 4.6a . Each of the following is a possible occurrence: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The application executing in thread 2 makes a system call that blocks B. For</a:t>
            </a:r>
          </a:p>
          <a:p>
            <a:r>
              <a:rPr lang="en-US" sz="1200" b="0" kern="1200" baseline="0" dirty="0" smtClean="0">
                <a:solidFill>
                  <a:schemeClr val="tx1"/>
                </a:solidFill>
                <a:latin typeface="+mn-lt"/>
                <a:ea typeface="+mn-ea"/>
                <a:cs typeface="+mn-cs"/>
              </a:rPr>
              <a:t>example, an I/O call is made. This causes control to transfer to the kernel. The kernel invokes the I/O action, places process B in the Blocked state, and switches to another process. Meanwhile, according to the data structure maintained by the threads library, thread 2 of process B is still in the Running state. It is important to note that thread 2 is not actually running in the sense of being executed on a processor; but it is perceived as being in the Running state by the threads library. The corresponding state diagrams are shown in Figure 4.6b .</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A clock interrupt passes control to the kernel and the kernel determines</a:t>
            </a:r>
          </a:p>
          <a:p>
            <a:r>
              <a:rPr lang="en-US" sz="1200" b="0" kern="1200" baseline="0" dirty="0" smtClean="0">
                <a:solidFill>
                  <a:schemeClr val="tx1"/>
                </a:solidFill>
                <a:latin typeface="+mn-lt"/>
                <a:ea typeface="+mn-ea"/>
                <a:cs typeface="+mn-cs"/>
              </a:rPr>
              <a:t>that the currently running process (B) has exhausted its time slice. The kernel places process B in the Ready state and switches to another process. Meanwhile, according to the data structure maintained by the threads library, thread 2 of process B is still in the Running state. The corresponding state diagrams are shown in Figure 4.6c .</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3. Thread 2 has reached a point where it needs some action performed by thread</a:t>
            </a:r>
          </a:p>
          <a:p>
            <a:r>
              <a:rPr lang="en-US" sz="1200" b="0" kern="1200" baseline="0" dirty="0" smtClean="0">
                <a:solidFill>
                  <a:schemeClr val="tx1"/>
                </a:solidFill>
                <a:latin typeface="+mn-lt"/>
                <a:ea typeface="+mn-ea"/>
                <a:cs typeface="+mn-cs"/>
              </a:rPr>
              <a:t>1 of process B. Thread 2 enters a Blocked state and thread 1 transitions from Ready to Running. The process itself remains in the Running state. The corresponding state diagrams are shown in Figure 4.6d .</a:t>
            </a:r>
          </a:p>
          <a:p>
            <a:endParaRPr lang="en-US" sz="1200" b="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Note that each of the three preceding items suggests an alternative event starting</a:t>
            </a:r>
          </a:p>
          <a:p>
            <a:r>
              <a:rPr lang="en-US" sz="1200" kern="1200" baseline="0" dirty="0" smtClean="0">
                <a:solidFill>
                  <a:schemeClr val="tx1"/>
                </a:solidFill>
                <a:latin typeface="+mn-lt"/>
                <a:ea typeface="+mn-ea"/>
                <a:cs typeface="+mn-cs"/>
              </a:rPr>
              <a:t>from diagram (a) of Figure 4.6. So each of the three other diagrams (</a:t>
            </a:r>
            <a:r>
              <a:rPr lang="en-US" sz="1200" kern="1200" baseline="0" dirty="0" err="1" smtClean="0">
                <a:solidFill>
                  <a:schemeClr val="tx1"/>
                </a:solidFill>
                <a:latin typeface="+mn-lt"/>
                <a:ea typeface="+mn-ea"/>
                <a:cs typeface="+mn-cs"/>
              </a:rPr>
              <a:t>b</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c</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d</a:t>
            </a:r>
            <a:r>
              <a:rPr lang="en-US" sz="1200" kern="1200" baseline="0" dirty="0" smtClean="0">
                <a:solidFill>
                  <a:schemeClr val="tx1"/>
                </a:solidFill>
                <a:latin typeface="+mn-lt"/>
                <a:ea typeface="+mn-ea"/>
                <a:cs typeface="+mn-cs"/>
              </a:rPr>
              <a:t>) shows</a:t>
            </a:r>
          </a:p>
          <a:p>
            <a:r>
              <a:rPr lang="en-US" sz="1200" kern="1200" baseline="0" dirty="0" smtClean="0">
                <a:solidFill>
                  <a:schemeClr val="tx1"/>
                </a:solidFill>
                <a:latin typeface="+mn-lt"/>
                <a:ea typeface="+mn-ea"/>
                <a:cs typeface="+mn-cs"/>
              </a:rPr>
              <a:t>a transition from the situation in (a). </a:t>
            </a:r>
            <a:r>
              <a:rPr lang="en-US" sz="1200" b="0" kern="1200" baseline="0" dirty="0" smtClean="0">
                <a:solidFill>
                  <a:schemeClr val="tx1"/>
                </a:solidFill>
                <a:latin typeface="+mn-lt"/>
                <a:ea typeface="+mn-ea"/>
                <a:cs typeface="+mn-cs"/>
              </a:rPr>
              <a:t>In cases 1 and 2 ( Figures 4.6b and 4.6c ), when the kernel switches control back to process B, execution resumes in thread 2. Also note that a process can be interrupted, either by exhausting its time slice or by being preempted by a higher priority process, while it is executing code in the threads library. Thus, a process may be in the midst of a thread switch from one thread to another when interrupted. When that process is resumed, execution continues within the threads library, which completes the thread switch and transfers control to another thread within that process.</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90</a:t>
            </a:fld>
            <a:endParaRPr lang="en-US" dirty="0"/>
          </a:p>
        </p:txBody>
      </p:sp>
    </p:spTree>
    <p:extLst>
      <p:ext uri="{BB962C8B-B14F-4D97-AF65-F5344CB8AC3E}">
        <p14:creationId xmlns:p14="http://schemas.microsoft.com/office/powerpoint/2010/main" val="119422081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mn-lt"/>
                <a:ea typeface="+mn-ea"/>
                <a:cs typeface="+mn-cs"/>
              </a:rPr>
              <a:t>There are a number of advantages to the use of ULTs instead of KLTs, including the following:</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Thread switching does not require kernel mode privileges because all of the</a:t>
            </a:r>
          </a:p>
          <a:p>
            <a:r>
              <a:rPr lang="en-US" sz="1200" b="0" kern="1200" baseline="0" dirty="0" smtClean="0">
                <a:solidFill>
                  <a:schemeClr val="tx1"/>
                </a:solidFill>
                <a:latin typeface="+mn-lt"/>
                <a:ea typeface="+mn-ea"/>
                <a:cs typeface="+mn-cs"/>
              </a:rPr>
              <a:t>thread management data structures are within the user address space of a single process. Therefore, the process does not switch to the kernel mode to do thread management. This saves the overhead of two mode switches (user to kernel; kernel back to user).</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Scheduling can be application specific. One application may benefit most</a:t>
            </a:r>
          </a:p>
          <a:p>
            <a:r>
              <a:rPr lang="en-US" sz="1200" b="0" kern="1200" baseline="0" dirty="0" smtClean="0">
                <a:solidFill>
                  <a:schemeClr val="tx1"/>
                </a:solidFill>
                <a:latin typeface="+mn-lt"/>
                <a:ea typeface="+mn-ea"/>
                <a:cs typeface="+mn-cs"/>
              </a:rPr>
              <a:t>from a simple round-robin scheduling algorithm, while another might benefit from a priority-based scheduling algorithm. The scheduling algorithm can be tailored to the application without disturbing the underlying OS scheduler.</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3. ULTs can run on any OS. No changes are required to the underlying kernel</a:t>
            </a:r>
          </a:p>
          <a:p>
            <a:r>
              <a:rPr lang="en-US" sz="1200" b="0" kern="1200" baseline="0" dirty="0" smtClean="0">
                <a:solidFill>
                  <a:schemeClr val="tx1"/>
                </a:solidFill>
                <a:latin typeface="+mn-lt"/>
                <a:ea typeface="+mn-ea"/>
                <a:cs typeface="+mn-cs"/>
              </a:rPr>
              <a:t>to support ULTs. The threads library is a set of application-level functions shared by all applications. </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91</a:t>
            </a:fld>
            <a:endParaRPr lang="en-US" dirty="0"/>
          </a:p>
        </p:txBody>
      </p:sp>
    </p:spTree>
    <p:extLst>
      <p:ext uri="{BB962C8B-B14F-4D97-AF65-F5344CB8AC3E}">
        <p14:creationId xmlns:p14="http://schemas.microsoft.com/office/powerpoint/2010/main" val="372684715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mn-lt"/>
                <a:ea typeface="+mn-ea"/>
                <a:cs typeface="+mn-cs"/>
              </a:rPr>
              <a:t>There are two distinct disadvantages of ULTs compared to KLTs: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In a typical OS, many system calls are blocking. As a result, when a ULT</a:t>
            </a:r>
          </a:p>
          <a:p>
            <a:r>
              <a:rPr lang="en-US" sz="1200" b="0" kern="1200" baseline="0" dirty="0" smtClean="0">
                <a:solidFill>
                  <a:schemeClr val="tx1"/>
                </a:solidFill>
                <a:latin typeface="+mn-lt"/>
                <a:ea typeface="+mn-ea"/>
                <a:cs typeface="+mn-cs"/>
              </a:rPr>
              <a:t>executes a system call, not only is that thread blocked, but also all of the threads within the process are blocked.</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In a pure ULT strategy, a multithreaded application cannot take advantage</a:t>
            </a:r>
          </a:p>
          <a:p>
            <a:r>
              <a:rPr lang="en-US" sz="1200" b="0" kern="1200" baseline="0" dirty="0" smtClean="0">
                <a:solidFill>
                  <a:schemeClr val="tx1"/>
                </a:solidFill>
                <a:latin typeface="+mn-lt"/>
                <a:ea typeface="+mn-ea"/>
                <a:cs typeface="+mn-cs"/>
              </a:rPr>
              <a:t>of multiprocessing. A kernel assigns one process to only one processor at a time. Therefore, only a single thread within a process can execute at a time. In effect, we have application-level multiprogramming within a single process. While this multiprogramming can result in a significant speedup of the application, there are applications that would benefit from the ability to execute portions of code simultaneously.</a:t>
            </a:r>
            <a:endParaRPr lang="en-US" b="0"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92</a:t>
            </a:fld>
            <a:endParaRPr lang="en-US" dirty="0"/>
          </a:p>
        </p:txBody>
      </p:sp>
    </p:spTree>
    <p:extLst>
      <p:ext uri="{BB962C8B-B14F-4D97-AF65-F5344CB8AC3E}">
        <p14:creationId xmlns:p14="http://schemas.microsoft.com/office/powerpoint/2010/main" val="30265002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There are ways to work around these two problems. For example, both problems can be overcome by writing an application as multiple processes rather than multiple threads. But this approach eliminates the main advantage of threads: Each switch becomes a process switch rather than a thread switch, resulting in much greater overhead.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Another way to overcome the problem of blocking threads is to use a technique referred to as </a:t>
            </a:r>
            <a:r>
              <a:rPr lang="en-US" sz="1200" b="1" kern="1200" baseline="0" dirty="0" smtClean="0">
                <a:solidFill>
                  <a:schemeClr val="tx1"/>
                </a:solidFill>
                <a:latin typeface="+mn-lt"/>
                <a:ea typeface="+mn-ea"/>
                <a:cs typeface="+mn-cs"/>
              </a:rPr>
              <a:t>jacketing . </a:t>
            </a:r>
            <a:r>
              <a:rPr lang="en-US" sz="1200" b="0" kern="1200" baseline="0" dirty="0" smtClean="0">
                <a:solidFill>
                  <a:schemeClr val="tx1"/>
                </a:solidFill>
                <a:latin typeface="+mn-lt"/>
                <a:ea typeface="+mn-ea"/>
                <a:cs typeface="+mn-cs"/>
              </a:rPr>
              <a:t>The purpose of jacketing is to convert a blocking </a:t>
            </a:r>
            <a:r>
              <a:rPr lang="en-US" sz="1200" kern="1200" baseline="0" dirty="0" smtClean="0">
                <a:solidFill>
                  <a:schemeClr val="tx1"/>
                </a:solidFill>
                <a:latin typeface="+mn-lt"/>
                <a:ea typeface="+mn-ea"/>
                <a:cs typeface="+mn-cs"/>
              </a:rPr>
              <a:t>system call into a non-blocking system call. For example, instead of directly calling a system I/O routine, a thread calls an application-level I/O jacket routine. Within this jacket routine is code that checks to determine if the I/O device is busy. If it is, the thread enters the Blocked state and passes control (through the threads library) to another thread. When this thread later is given control again, the jacket routine checks the I/O device again.</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93</a:t>
            </a:fld>
            <a:endParaRPr lang="en-US" dirty="0"/>
          </a:p>
        </p:txBody>
      </p:sp>
    </p:spTree>
    <p:extLst>
      <p:ext uri="{BB962C8B-B14F-4D97-AF65-F5344CB8AC3E}">
        <p14:creationId xmlns:p14="http://schemas.microsoft.com/office/powerpoint/2010/main" val="42203335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baseline="0" dirty="0" smtClean="0">
                <a:solidFill>
                  <a:schemeClr val="tx1"/>
                </a:solidFill>
                <a:latin typeface="+mn-lt"/>
                <a:ea typeface="+mn-ea"/>
                <a:cs typeface="+mn-cs"/>
              </a:rPr>
              <a:t>In a pure KLT facility, all of the work of thread </a:t>
            </a:r>
            <a:r>
              <a:rPr lang="en-US" sz="1200" i="0" kern="1200" baseline="0" dirty="0" smtClean="0">
                <a:solidFill>
                  <a:schemeClr val="tx1"/>
                </a:solidFill>
                <a:latin typeface="+mn-lt"/>
                <a:ea typeface="+mn-ea"/>
                <a:cs typeface="+mn-cs"/>
              </a:rPr>
              <a:t>management is done by the kernel. There is no thread management code in the application level, simply an application </a:t>
            </a:r>
            <a:r>
              <a:rPr lang="en-US" sz="1200" kern="1200" baseline="0" dirty="0" smtClean="0">
                <a:solidFill>
                  <a:schemeClr val="tx1"/>
                </a:solidFill>
                <a:latin typeface="+mn-lt"/>
                <a:ea typeface="+mn-ea"/>
                <a:cs typeface="+mn-cs"/>
              </a:rPr>
              <a:t>programming interface (API) to the kernel thread facility. Windows is an example of this approach.</a:t>
            </a:r>
          </a:p>
          <a:p>
            <a:r>
              <a:rPr lang="en-US" sz="1200" kern="1200" baseline="0" dirty="0" smtClean="0">
                <a:solidFill>
                  <a:schemeClr val="tx1"/>
                </a:solidFill>
                <a:latin typeface="+mn-lt"/>
                <a:ea typeface="+mn-ea"/>
                <a:cs typeface="+mn-cs"/>
              </a:rPr>
              <a:t> </a:t>
            </a:r>
          </a:p>
          <a:p>
            <a:r>
              <a:rPr lang="en-US" sz="1200" kern="1200" baseline="0" dirty="0" smtClean="0">
                <a:solidFill>
                  <a:schemeClr val="tx1"/>
                </a:solidFill>
                <a:latin typeface="+mn-lt"/>
                <a:ea typeface="+mn-ea"/>
                <a:cs typeface="+mn-cs"/>
              </a:rPr>
              <a:t>Figure 4.5b depicts the pure KLT approach. The kernel maintains context information for the process as a whole and for individual threads within the process.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94</a:t>
            </a:fld>
            <a:endParaRPr lang="en-US" dirty="0"/>
          </a:p>
        </p:txBody>
      </p:sp>
    </p:spTree>
    <p:extLst>
      <p:ext uri="{BB962C8B-B14F-4D97-AF65-F5344CB8AC3E}">
        <p14:creationId xmlns:p14="http://schemas.microsoft.com/office/powerpoint/2010/main" val="35322003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Scheduling by the kernel is done on a thread basis. This approach overcomes the two principal drawbacks of the ULT approach. First, the kernel can simultaneously schedule multiple threads from the same process on multiple processors. Second, if one thread in a process is blocked, the kernel can schedule another thread of the same process. Another advantage of the KLT approach is that kernel routines themselves can be multithreaded.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96</a:t>
            </a:fld>
            <a:endParaRPr lang="en-US" dirty="0"/>
          </a:p>
        </p:txBody>
      </p:sp>
    </p:spTree>
    <p:extLst>
      <p:ext uri="{BB962C8B-B14F-4D97-AF65-F5344CB8AC3E}">
        <p14:creationId xmlns:p14="http://schemas.microsoft.com/office/powerpoint/2010/main" val="330753073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principal disadvantage of the KLT approach compared to the ULT approach is that the transfer of control from one thread to another within the same process requires a mode switch to the kernel. To illustrate the differences, Table 4.1 shows the results of measurements taken on a uniprocessor VAX computer running a UNIX-like OS. The two benchmarks are as follows: Null Fork, the time to create, schedule, execute, and complete a process/thread that invokes the null procedure (i.e., the overhead of forking a process/thread); and Signal-Wait, the time for a process/thread to signal a waiting process/thread and then wait on a condition (i.e., the overhead of synchronizing two processes/threads together). We see that there is</a:t>
            </a:r>
          </a:p>
          <a:p>
            <a:r>
              <a:rPr lang="en-US" sz="1200" kern="1200" baseline="0" dirty="0" smtClean="0">
                <a:solidFill>
                  <a:schemeClr val="tx1"/>
                </a:solidFill>
                <a:latin typeface="+mn-lt"/>
                <a:ea typeface="+mn-ea"/>
                <a:cs typeface="+mn-cs"/>
              </a:rPr>
              <a:t>an order of magnitude or more of difference between ULTs and KLTs and similarly between KLTs and processes.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97</a:t>
            </a:fld>
            <a:endParaRPr lang="en-US" dirty="0"/>
          </a:p>
        </p:txBody>
      </p:sp>
    </p:spTree>
    <p:extLst>
      <p:ext uri="{BB962C8B-B14F-4D97-AF65-F5344CB8AC3E}">
        <p14:creationId xmlns:p14="http://schemas.microsoft.com/office/powerpoint/2010/main" val="125310655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baseline="0" dirty="0" smtClean="0">
                <a:solidFill>
                  <a:schemeClr val="tx1"/>
                </a:solidFill>
                <a:latin typeface="+mn-lt"/>
                <a:ea typeface="+mn-ea"/>
                <a:cs typeface="+mn-cs"/>
              </a:rPr>
              <a:t>Some operating systems provide a combined ULT/ </a:t>
            </a:r>
            <a:r>
              <a:rPr lang="en-US" sz="1200" i="0" kern="1200" baseline="0" dirty="0" smtClean="0">
                <a:solidFill>
                  <a:schemeClr val="tx1"/>
                </a:solidFill>
                <a:latin typeface="+mn-lt"/>
                <a:ea typeface="+mn-ea"/>
                <a:cs typeface="+mn-cs"/>
              </a:rPr>
              <a:t>KLT facility ( Figure 4.5c ). In a combined system, thread creation is done completely in user space, as </a:t>
            </a:r>
            <a:r>
              <a:rPr lang="en-US" sz="1200" kern="1200" baseline="0" dirty="0" smtClean="0">
                <a:solidFill>
                  <a:schemeClr val="tx1"/>
                </a:solidFill>
                <a:latin typeface="+mn-lt"/>
                <a:ea typeface="+mn-ea"/>
                <a:cs typeface="+mn-cs"/>
              </a:rPr>
              <a:t>is the bulk of the scheduling and synchronization of threads within an application. The multiple ULTs from a single application are mapped onto some (smaller or equal) number of KLTs. The programmer may adjust the number of KLTs for a particular application and processor to achieve the best overall results.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a combined approach, multiple threads within the same application can run in parallel on multiple processors, and a blocking system call need not block the entire process. If properly designed, this approach should combine the advantages of the pure ULT and KLT approaches while minimizing the disadvantages.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Solaris is a good example of an OS using this combined approach. The current Solaris version limits the ULT/KLT relationship to be one-to-one.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98</a:t>
            </a:fld>
            <a:endParaRPr lang="en-US" dirty="0"/>
          </a:p>
        </p:txBody>
      </p:sp>
    </p:spTree>
    <p:extLst>
      <p:ext uri="{BB962C8B-B14F-4D97-AF65-F5344CB8AC3E}">
        <p14:creationId xmlns:p14="http://schemas.microsoft.com/office/powerpoint/2010/main" val="33429356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As we have said, the concepts of resource allocation and dispatching unit have traditionally been embodied in the single concept of the process—that is, as a 1 : 1 relationship between threads and processes. Recently, there has been much interest in providing for multiple threads within a single process, which is a many-to-one relationship. However, as Table 4.2 shows, the other two combinations have also been investigated, namely, a many-to-many relationship and a one-to-many relationship.</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idea of having a many-to-many relationship between threads and processes has been explored in the experimental operating system TRIX [PAZZ92, WARD80]. In TRIX, there are the concepts of domain and thread. A domain is a static entity, consisting of an address space and “ports” through which messages may be sent and received. A thread is a single execution path, with an execution stack, processor state, and scheduling information.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As with the multithreading approaches discussed so far, multiple threads may execute in a single domain, providing the efficiency gains discussed earlier. However, it is also possible for a single user activity, or application, to be performed in multiple domains. In this case, a thread exists that can move from one domain to another.</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100</a:t>
            </a:fld>
            <a:endParaRPr lang="en-US" dirty="0"/>
          </a:p>
        </p:txBody>
      </p:sp>
    </p:spTree>
    <p:extLst>
      <p:ext uri="{BB962C8B-B14F-4D97-AF65-F5344CB8AC3E}">
        <p14:creationId xmlns:p14="http://schemas.microsoft.com/office/powerpoint/2010/main" val="149787499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Chapter </a:t>
            </a:r>
            <a:r>
              <a:rPr lang="en-US" smtClean="0"/>
              <a:t>3 Summary</a:t>
            </a:r>
            <a:endParaRPr lang="en-US" dirty="0"/>
          </a:p>
        </p:txBody>
      </p:sp>
      <p:sp>
        <p:nvSpPr>
          <p:cNvPr id="4" name="Slide Number Placeholder 3"/>
          <p:cNvSpPr>
            <a:spLocks noGrp="1"/>
          </p:cNvSpPr>
          <p:nvPr>
            <p:ph type="sldNum" sz="quarter" idx="10"/>
          </p:nvPr>
        </p:nvSpPr>
        <p:spPr/>
        <p:txBody>
          <a:bodyPr/>
          <a:lstStyle/>
          <a:p>
            <a:pPr>
              <a:defRPr/>
            </a:pPr>
            <a:fld id="{5FBF5012-E6F5-495C-A541-6B7E71D3D4A6}" type="slidenum">
              <a:rPr lang="en-US" smtClean="0"/>
              <a:pPr>
                <a:defRPr/>
              </a:pPr>
              <a:t>138</a:t>
            </a:fld>
            <a:endParaRPr lang="en-US" dirty="0"/>
          </a:p>
        </p:txBody>
      </p:sp>
    </p:spTree>
    <p:extLst>
      <p:ext uri="{BB962C8B-B14F-4D97-AF65-F5344CB8AC3E}">
        <p14:creationId xmlns:p14="http://schemas.microsoft.com/office/powerpoint/2010/main" val="290101093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Chapter</a:t>
            </a:r>
            <a:r>
              <a:rPr lang="en-US" baseline="0" dirty="0" smtClean="0"/>
              <a:t> </a:t>
            </a:r>
            <a:r>
              <a:rPr lang="en-US" baseline="0" smtClean="0"/>
              <a:t>4 summary.</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139</a:t>
            </a:fld>
            <a:endParaRPr lang="en-US" dirty="0"/>
          </a:p>
        </p:txBody>
      </p:sp>
    </p:spTree>
    <p:extLst>
      <p:ext uri="{BB962C8B-B14F-4D97-AF65-F5344CB8AC3E}">
        <p14:creationId xmlns:p14="http://schemas.microsoft.com/office/powerpoint/2010/main" val="37609016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140</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endParaRPr lang="en-US" dirty="0"/>
          </a:p>
        </p:txBody>
      </p:sp>
      <p:sp>
        <p:nvSpPr>
          <p:cNvPr id="19" name="Footer Placeholder 18"/>
          <p:cNvSpPr>
            <a:spLocks noGrp="1"/>
          </p:cNvSpPr>
          <p:nvPr>
            <p:ph type="ftr" sz="quarter" idx="11"/>
          </p:nvPr>
        </p:nvSpPr>
        <p:spPr/>
        <p:txBody>
          <a:bodyPr/>
          <a:lstStyle/>
          <a:p>
            <a:r>
              <a:rPr lang="en-US" smtClean="0"/>
              <a:t>Copyright © 2018 Pearson Education, Ltd. All Rights Reserved.</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r>
              <a:rPr lang="en-US" smtClean="0"/>
              <a:t>Copyright © 2018 Pearson Education, Ltd. All Rights Reserved.</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Copyright © 2018 Pearson Education, Ltd. All Rights Reserved.</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r>
              <a:rPr lang="en-US" smtClean="0"/>
              <a:t>Copyright © 2018 Pearson Education, Ltd. All Rights Reserved.</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r>
              <a:rPr lang="en-US" smtClean="0"/>
              <a:t>Copyright © 2018 Pearson Education, Ltd. All Rights Reserved.</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r>
              <a:rPr lang="en-US" smtClean="0"/>
              <a:t>Copyright © 2018 Pearson Education, Ltd. All Rights Reserved.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0000"/>
                </a:solidFill>
              </a:defRPr>
            </a:lvl1pPr>
          </a:lstStyle>
          <a:p>
            <a:r>
              <a:rPr lang="en-US" smtClean="0"/>
              <a:t>Click to edit Master title style</a:t>
            </a:r>
            <a:endParaRPr lang="en-US" dirty="0"/>
          </a:p>
        </p:txBody>
      </p:sp>
      <p:sp>
        <p:nvSpPr>
          <p:cNvPr id="7" name="Text Placeholder 6"/>
          <p:cNvSpPr>
            <a:spLocks noGrp="1"/>
          </p:cNvSpPr>
          <p:nvPr>
            <p:ph type="body" sz="quarter" idx="12"/>
          </p:nvPr>
        </p:nvSpPr>
        <p:spPr>
          <a:xfrm>
            <a:off x="886759" y="5513948"/>
            <a:ext cx="7759700" cy="833437"/>
          </a:xfrm>
        </p:spPr>
        <p:txBody>
          <a:bodyPr>
            <a:noAutofit/>
          </a:bodyPr>
          <a:lstStyle>
            <a:lvl1pPr marL="0" indent="0" algn="ctr">
              <a:buNone/>
              <a:defRPr sz="2400"/>
            </a:lvl1pPr>
          </a:lstStyle>
          <a:p>
            <a:pPr lvl="0"/>
            <a:r>
              <a:rPr lang="en-US" dirty="0" smtClean="0"/>
              <a:t>Click to edit Master text styles</a:t>
            </a:r>
          </a:p>
        </p:txBody>
      </p:sp>
      <p:sp>
        <p:nvSpPr>
          <p:cNvPr id="4" name="Footer Placeholder 3"/>
          <p:cNvSpPr>
            <a:spLocks noGrp="1"/>
          </p:cNvSpPr>
          <p:nvPr>
            <p:ph type="ftr" sz="quarter" idx="13"/>
          </p:nvPr>
        </p:nvSpPr>
        <p:spPr>
          <a:xfrm>
            <a:off x="215900" y="6492875"/>
            <a:ext cx="8672513" cy="365125"/>
          </a:xfrm>
        </p:spPr>
        <p:txBody>
          <a:bodyPr/>
          <a:lstStyle>
            <a:lvl1pPr>
              <a:defRPr dirty="0" err="1"/>
            </a:lvl1pPr>
          </a:lstStyle>
          <a:p>
            <a:pPr>
              <a:defRPr/>
            </a:pPr>
            <a:r>
              <a:rPr lang="en-US" smtClean="0"/>
              <a:t>Copyright © 2018 Pearson Education, Ltd. All Rights Reserved.</a:t>
            </a:r>
            <a:endParaRPr lang="en-US"/>
          </a:p>
        </p:txBody>
      </p:sp>
    </p:spTree>
    <p:extLst>
      <p:ext uri="{BB962C8B-B14F-4D97-AF65-F5344CB8AC3E}">
        <p14:creationId xmlns:p14="http://schemas.microsoft.com/office/powerpoint/2010/main" val="32573624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4050" y="2286001"/>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FDF6211F-5278-4B8E-96CF-461F9E543AC9}" type="slidenum">
              <a:rPr lang="en-US" smtClean="0"/>
              <a:pPr>
                <a:defRPr/>
              </a:pPr>
              <a:t>‹Nr.›</a:t>
            </a:fld>
            <a:endParaRPr lang="en-US" dirty="0"/>
          </a:p>
        </p:txBody>
      </p:sp>
      <p:sp>
        <p:nvSpPr>
          <p:cNvPr id="9" name="Content Placeholder 2"/>
          <p:cNvSpPr>
            <a:spLocks noGrp="1"/>
          </p:cNvSpPr>
          <p:nvPr>
            <p:ph sz="half" idx="13"/>
          </p:nvPr>
        </p:nvSpPr>
        <p:spPr>
          <a:xfrm>
            <a:off x="654050" y="4302966"/>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189173385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a:t>
            </a:r>
            <a:endParaRPr lang="en-US" dirty="0"/>
          </a:p>
        </p:txBody>
      </p:sp>
      <p:sp>
        <p:nvSpPr>
          <p:cNvPr id="7" name="Slide Number Placeholder 6"/>
          <p:cNvSpPr>
            <a:spLocks noGrp="1"/>
          </p:cNvSpPr>
          <p:nvPr>
            <p:ph type="sldNum" sz="quarter" idx="12"/>
          </p:nvPr>
        </p:nvSpPr>
        <p:spPr/>
        <p:txBody>
          <a:bodyPr/>
          <a:lstStyle/>
          <a:p>
            <a:pPr>
              <a:defRPr/>
            </a:pPr>
            <a:fld id="{FDF6211F-5278-4B8E-96CF-461F9E543AC9}" type="slidenum">
              <a:rPr lang="en-US" smtClean="0"/>
              <a:pPr>
                <a:defRPr/>
              </a:pPr>
              <a:t>‹Nr.›</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4"/>
          </p:nvPr>
        </p:nvSpPr>
        <p:spPr>
          <a:xfrm>
            <a:off x="658906"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5"/>
          </p:nvPr>
        </p:nvSpPr>
        <p:spPr>
          <a:xfrm>
            <a:off x="658906"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extLst>
      <p:ext uri="{BB962C8B-B14F-4D97-AF65-F5344CB8AC3E}">
        <p14:creationId xmlns:p14="http://schemas.microsoft.com/office/powerpoint/2010/main" val="295039809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Copyright © 2018 Pearson Education, Ltd. All Rights Reserved.</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jpeg"/></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4.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4.jpe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4.jpe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16.emf"/></Relationships>
</file>

<file path=ppt/slides/_rels/slide2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4.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4.jpeg"/><Relationship Id="rId2" Type="http://schemas.openxmlformats.org/officeDocument/2006/relationships/slideLayout" Target="../slideLayouts/slideLayout8.xml"/><Relationship Id="rId1" Type="http://schemas.openxmlformats.org/officeDocument/2006/relationships/vmlDrawing" Target="../drawings/vmlDrawing1.vml"/><Relationship Id="rId6" Type="http://schemas.openxmlformats.org/officeDocument/2006/relationships/image" Target="../media/image3.png"/><Relationship Id="rId5" Type="http://schemas.openxmlformats.org/officeDocument/2006/relationships/image" Target="../media/image18.png"/><Relationship Id="rId4" Type="http://schemas.openxmlformats.org/officeDocument/2006/relationships/package" Target="../embeddings/Microsoft_Office_Word_Document2.docx"/></Relationships>
</file>

<file path=ppt/slides/_rels/slide3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4.jpeg"/></Relationships>
</file>

<file path=ppt/slides/_rels/slide3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4.jpeg"/></Relationships>
</file>

<file path=ppt/slides/_rels/slide3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4.jpe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3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4.jpe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38.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42.xml.rels><?xml version="1.0" encoding="UTF-8" standalone="yes"?>
<Relationships xmlns="http://schemas.openxmlformats.org/package/2006/relationships"><Relationship Id="rId8" Type="http://schemas.openxmlformats.org/officeDocument/2006/relationships/diagramData" Target="../diagrams/data11.xml"/><Relationship Id="rId13" Type="http://schemas.openxmlformats.org/officeDocument/2006/relationships/image" Target="../media/image3.png"/><Relationship Id="rId3" Type="http://schemas.openxmlformats.org/officeDocument/2006/relationships/diagramData" Target="../diagrams/data10.xml"/><Relationship Id="rId7" Type="http://schemas.microsoft.com/office/2007/relationships/diagramDrawing" Target="../diagrams/drawing10.xml"/><Relationship Id="rId12" Type="http://schemas.microsoft.com/office/2007/relationships/diagramDrawing" Target="../diagrams/drawing11.xml"/><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diagramColors" Target="../diagrams/colors10.xml"/><Relationship Id="rId11" Type="http://schemas.openxmlformats.org/officeDocument/2006/relationships/diagramColors" Target="../diagrams/colors11.xml"/><Relationship Id="rId5" Type="http://schemas.openxmlformats.org/officeDocument/2006/relationships/diagramQuickStyle" Target="../diagrams/quickStyle10.xml"/><Relationship Id="rId10" Type="http://schemas.openxmlformats.org/officeDocument/2006/relationships/diagramQuickStyle" Target="../diagrams/quickStyle11.xml"/><Relationship Id="rId4" Type="http://schemas.openxmlformats.org/officeDocument/2006/relationships/diagramLayout" Target="../diagrams/layout10.xml"/><Relationship Id="rId9" Type="http://schemas.openxmlformats.org/officeDocument/2006/relationships/diagramLayout" Target="../diagrams/layout11.xml"/><Relationship Id="rId14" Type="http://schemas.openxmlformats.org/officeDocument/2006/relationships/image" Target="../media/image4.jpe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9.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8.emf"/></Relationships>
</file>

<file path=ppt/slides/_rels/slide5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3.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5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5.xml"/><Relationship Id="rId1" Type="http://schemas.openxmlformats.org/officeDocument/2006/relationships/slideLayout" Target="../slideLayouts/slideLayout13.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 Id="rId9" Type="http://schemas.openxmlformats.org/officeDocument/2006/relationships/image" Target="../media/image4.jpeg"/></Relationships>
</file>

<file path=ppt/slides/_rels/slide5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 Id="rId9" Type="http://schemas.openxmlformats.org/officeDocument/2006/relationships/image" Target="../media/image4.jpeg"/></Relationships>
</file>

<file path=ppt/slides/_rels/slide55.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38.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2.xml"/><Relationship Id="rId5" Type="http://schemas.openxmlformats.org/officeDocument/2006/relationships/image" Target="../media/image4.jpeg"/><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5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41.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42.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3.xml"/><Relationship Id="rId1" Type="http://schemas.openxmlformats.org/officeDocument/2006/relationships/slideLayout" Target="../slideLayouts/slideLayout8.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37.emf"/></Relationships>
</file>

<file path=ppt/slides/_rels/slide63.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notesSlide" Target="../notesSlides/notesSlide44.xml"/><Relationship Id="rId7" Type="http://schemas.openxmlformats.org/officeDocument/2006/relationships/image" Target="../media/image3.png"/><Relationship Id="rId2" Type="http://schemas.openxmlformats.org/officeDocument/2006/relationships/slideLayout" Target="../slideLayouts/slideLayout8.xml"/><Relationship Id="rId1" Type="http://schemas.openxmlformats.org/officeDocument/2006/relationships/vmlDrawing" Target="../drawings/vmlDrawing2.vml"/><Relationship Id="rId6" Type="http://schemas.openxmlformats.org/officeDocument/2006/relationships/image" Target="../media/image27.jpeg"/><Relationship Id="rId5" Type="http://schemas.openxmlformats.org/officeDocument/2006/relationships/image" Target="../media/image38.png"/><Relationship Id="rId4" Type="http://schemas.openxmlformats.org/officeDocument/2006/relationships/package" Target="../embeddings/Microsoft_Office_Word_Document3.docx"/></Relationships>
</file>

<file path=ppt/slides/_rels/slide6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45.xml"/><Relationship Id="rId1" Type="http://schemas.openxmlformats.org/officeDocument/2006/relationships/slideLayout" Target="../slideLayouts/slideLayout6.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 Id="rId9" Type="http://schemas.openxmlformats.org/officeDocument/2006/relationships/image" Target="../media/image4.jpe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68.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1.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7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52.xml"/><Relationship Id="rId1" Type="http://schemas.openxmlformats.org/officeDocument/2006/relationships/slideLayout" Target="../slideLayouts/slideLayout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4.jpeg"/></Relationships>
</file>

<file path=ppt/slides/_rels/slide72.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7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54.xml"/><Relationship Id="rId1" Type="http://schemas.openxmlformats.org/officeDocument/2006/relationships/slideLayout" Target="../slideLayouts/slideLayout6.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 Id="rId9" Type="http://schemas.openxmlformats.org/officeDocument/2006/relationships/image" Target="../media/image4.jpeg"/></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5.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7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56.xml"/><Relationship Id="rId1" Type="http://schemas.openxmlformats.org/officeDocument/2006/relationships/slideLayout" Target="../slideLayouts/slideLayout6.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 Id="rId9" Type="http://schemas.openxmlformats.org/officeDocument/2006/relationships/image" Target="../media/image4.jpeg"/></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7.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_rels/slide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8.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8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59.xml"/><Relationship Id="rId1" Type="http://schemas.openxmlformats.org/officeDocument/2006/relationships/slideLayout" Target="../slideLayouts/slideLayout6.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 Id="rId9" Type="http://schemas.openxmlformats.org/officeDocument/2006/relationships/image" Target="../media/image4.jpeg"/></Relationships>
</file>

<file path=ppt/slides/_rels/slide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9.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60.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0.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61.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62.xml"/><Relationship Id="rId1" Type="http://schemas.openxmlformats.org/officeDocument/2006/relationships/slideLayout" Target="../slideLayouts/slideLayout6.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 Id="rId9" Type="http://schemas.openxmlformats.org/officeDocument/2006/relationships/image" Target="../media/image4.jpeg"/></Relationships>
</file>

<file path=ppt/slides/_rels/slide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3.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9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64.xml"/><Relationship Id="rId1" Type="http://schemas.openxmlformats.org/officeDocument/2006/relationships/slideLayout" Target="../slideLayouts/slideLayout6.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 Id="rId9" Type="http://schemas.openxmlformats.org/officeDocument/2006/relationships/image" Target="../media/image4.jpeg"/></Relationships>
</file>

<file path=ppt/slides/_rels/slide94.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6.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97.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6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8.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png"/></Relationships>
</file>

<file path=ppt/slides/_rels/slide9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0.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notesSlide" Target="../notesSlides/notesSlide69.xml"/><Relationship Id="rId1" Type="http://schemas.openxmlformats.org/officeDocument/2006/relationships/slideLayout" Target="../slideLayouts/slideLayout8.xml"/><Relationship Id="rId5" Type="http://schemas.openxmlformats.org/officeDocument/2006/relationships/image" Target="../media/image4.jpeg"/><Relationship Id="rId4" Type="http://schemas.openxmlformats.org/officeDocument/2006/relationships/image" Target="../media/image3.png"/></Relationships>
</file>

<file path=ppt/slides/_rels/slide10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1.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4.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0.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6.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8.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1.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4.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6.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7.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8.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9.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90.wmf"/></Relationships>
</file>

<file path=ppt/slides/_rels/slide1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1.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0.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1.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1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436245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609600" y="1752600"/>
            <a:ext cx="8305800" cy="2286000"/>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smtClean="0">
                <a:solidFill>
                  <a:prstClr val="black"/>
                </a:solidFill>
                <a:effectLst/>
                <a:latin typeface="Times New Roman" panose="02020603050405020304" pitchFamily="18" charset="0"/>
                <a:cs typeface="Times New Roman" panose="02020603050405020304" pitchFamily="18" charset="0"/>
              </a:rPr>
              <a:t>CSE306 Operating Systems</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en-US" sz="2900" dirty="0" smtClean="0">
                <a:solidFill>
                  <a:prstClr val="black"/>
                </a:solidFill>
                <a:effectLst/>
                <a:latin typeface="Times New Roman" panose="02020603050405020304" pitchFamily="18" charset="0"/>
                <a:cs typeface="Times New Roman" panose="02020603050405020304" pitchFamily="18" charset="0"/>
              </a:rPr>
              <a:t>#</a:t>
            </a:r>
            <a:r>
              <a:rPr lang="de-DE" sz="2900" dirty="0" smtClean="0">
                <a:solidFill>
                  <a:prstClr val="black"/>
                </a:solidFill>
                <a:effectLst/>
                <a:latin typeface="Times New Roman" panose="02020603050405020304" pitchFamily="18" charset="0"/>
                <a:cs typeface="Times New Roman" panose="02020603050405020304" pitchFamily="18" charset="0"/>
              </a:rPr>
              <a:t>2</a:t>
            </a:r>
          </a:p>
          <a:p>
            <a:pPr algn="ctr" fontAlgn="auto">
              <a:lnSpc>
                <a:spcPct val="110000"/>
              </a:lnSpc>
              <a:spcAft>
                <a:spcPts val="1200"/>
              </a:spcAft>
              <a:defRPr/>
            </a:pPr>
            <a:r>
              <a:rPr lang="en-US" sz="2900" dirty="0" smtClean="0">
                <a:solidFill>
                  <a:prstClr val="black"/>
                </a:solidFill>
                <a:effectLst/>
                <a:latin typeface="Times New Roman" panose="02020603050405020304" pitchFamily="18" charset="0"/>
                <a:cs typeface="Times New Roman" panose="02020603050405020304" pitchFamily="18" charset="0"/>
              </a:rPr>
              <a:t>Processes &amp; Threads</a:t>
            </a:r>
            <a:endParaRPr lang="tr-TR" sz="2900" dirty="0">
              <a:solidFill>
                <a:prstClr val="black"/>
              </a:solidFill>
              <a:effectLst/>
              <a:latin typeface="Times New Roman" panose="02020603050405020304" pitchFamily="18" charset="0"/>
              <a:cs typeface="Times New Roman" panose="02020603050405020304" pitchFamily="18"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covered</a:t>
            </a:r>
            <a:endParaRPr lang="en-US" dirty="0"/>
          </a:p>
        </p:txBody>
      </p:sp>
      <p:sp>
        <p:nvSpPr>
          <p:cNvPr id="3" name="Content Placeholder 2"/>
          <p:cNvSpPr>
            <a:spLocks noGrp="1"/>
          </p:cNvSpPr>
          <p:nvPr>
            <p:ph idx="1"/>
          </p:nvPr>
        </p:nvSpPr>
        <p:spPr>
          <a:xfrm>
            <a:off x="304800" y="926127"/>
            <a:ext cx="8686800" cy="5795347"/>
          </a:xfrm>
        </p:spPr>
        <p:txBody>
          <a:bodyPr>
            <a:normAutofit fontScale="85000" lnSpcReduction="20000"/>
          </a:bodyPr>
          <a:lstStyle/>
          <a:p>
            <a:r>
              <a:rPr lang="en-US" dirty="0" smtClean="0"/>
              <a:t>Processes</a:t>
            </a:r>
            <a:endParaRPr lang="en-US" dirty="0" smtClean="0"/>
          </a:p>
          <a:p>
            <a:pPr lvl="1"/>
            <a:r>
              <a:rPr lang="en-US" dirty="0" smtClean="0"/>
              <a:t>What is </a:t>
            </a:r>
            <a:r>
              <a:rPr lang="en-US" dirty="0" smtClean="0"/>
              <a:t>a process?</a:t>
            </a:r>
            <a:endParaRPr lang="en-US" dirty="0" smtClean="0"/>
          </a:p>
          <a:p>
            <a:pPr lvl="1"/>
            <a:r>
              <a:rPr lang="en-US" dirty="0" smtClean="0"/>
              <a:t>Elements of a process</a:t>
            </a:r>
            <a:endParaRPr lang="en-US" dirty="0" smtClean="0"/>
          </a:p>
          <a:p>
            <a:pPr lvl="1"/>
            <a:r>
              <a:rPr lang="en-US" dirty="0" smtClean="0"/>
              <a:t>Process modeling</a:t>
            </a:r>
          </a:p>
          <a:p>
            <a:pPr lvl="1"/>
            <a:r>
              <a:rPr lang="en-US" dirty="0" smtClean="0"/>
              <a:t>Process creation, termination</a:t>
            </a:r>
          </a:p>
          <a:p>
            <a:pPr lvl="1"/>
            <a:r>
              <a:rPr lang="en-US" dirty="0" smtClean="0"/>
              <a:t>Process states</a:t>
            </a:r>
            <a:endParaRPr lang="en-US" dirty="0" smtClean="0"/>
          </a:p>
          <a:p>
            <a:r>
              <a:rPr lang="en-US" dirty="0" smtClean="0"/>
              <a:t>Threads</a:t>
            </a:r>
            <a:endParaRPr lang="en-US" dirty="0" smtClean="0"/>
          </a:p>
          <a:p>
            <a:pPr lvl="1"/>
            <a:r>
              <a:rPr lang="en-US" dirty="0" smtClean="0"/>
              <a:t>Thread modeling</a:t>
            </a:r>
            <a:endParaRPr lang="en-US" dirty="0" smtClean="0"/>
          </a:p>
          <a:p>
            <a:pPr lvl="1"/>
            <a:r>
              <a:rPr lang="en-US" dirty="0" smtClean="0"/>
              <a:t>Single vs. multithreads</a:t>
            </a:r>
            <a:endParaRPr lang="en-US" dirty="0" smtClean="0"/>
          </a:p>
          <a:p>
            <a:r>
              <a:rPr lang="en-US" dirty="0" err="1" smtClean="0"/>
              <a:t>Interprocess</a:t>
            </a:r>
            <a:r>
              <a:rPr lang="en-US" dirty="0" smtClean="0"/>
              <a:t> communication (IPC)</a:t>
            </a:r>
          </a:p>
          <a:p>
            <a:pPr lvl="1"/>
            <a:r>
              <a:rPr lang="en-US" dirty="0" smtClean="0"/>
              <a:t>Race &amp; Critical Regions</a:t>
            </a:r>
            <a:endParaRPr lang="en-US" dirty="0" smtClean="0"/>
          </a:p>
          <a:p>
            <a:pPr lvl="1"/>
            <a:r>
              <a:rPr lang="en-US" dirty="0" smtClean="0"/>
              <a:t>Mutual exclusion</a:t>
            </a:r>
          </a:p>
          <a:p>
            <a:pPr lvl="1"/>
            <a:r>
              <a:rPr lang="en-US" dirty="0" err="1" smtClean="0"/>
              <a:t>Semaphors</a:t>
            </a:r>
            <a:endParaRPr lang="en-US" dirty="0" smtClean="0"/>
          </a:p>
          <a:p>
            <a:pPr lvl="1"/>
            <a:r>
              <a:rPr lang="en-US" dirty="0" smtClean="0"/>
              <a:t>Monitors</a:t>
            </a:r>
          </a:p>
          <a:p>
            <a:pPr lvl="1"/>
            <a:r>
              <a:rPr lang="en-US" dirty="0" smtClean="0"/>
              <a:t>Sleeping Barber</a:t>
            </a:r>
          </a:p>
          <a:p>
            <a:pPr lvl="1"/>
            <a:r>
              <a:rPr lang="en-US" dirty="0" smtClean="0"/>
              <a:t>Dining philosophers</a:t>
            </a:r>
          </a:p>
          <a:p>
            <a:r>
              <a:rPr lang="en-US" dirty="0" smtClean="0"/>
              <a:t>Scheduling</a:t>
            </a:r>
            <a:endParaRPr lang="en-US" dirty="0" smtClean="0"/>
          </a:p>
        </p:txBody>
      </p:sp>
      <p:pic>
        <p:nvPicPr>
          <p:cNvPr id="10" name="Grafik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64472"/>
            <a:ext cx="621328" cy="621328"/>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4472"/>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a:t>
            </a:fld>
            <a:endParaRPr lang="en-US" dirty="0"/>
          </a:p>
        </p:txBody>
      </p:sp>
    </p:spTree>
    <p:extLst>
      <p:ext uri="{BB962C8B-B14F-4D97-AF65-F5344CB8AC3E}">
        <p14:creationId xmlns:p14="http://schemas.microsoft.com/office/powerpoint/2010/main" val="1095029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OS Management of Application Execution</a:t>
            </a:r>
          </a:p>
        </p:txBody>
      </p:sp>
      <p:sp>
        <p:nvSpPr>
          <p:cNvPr id="8195" name="Content Placeholder 2"/>
          <p:cNvSpPr>
            <a:spLocks noGrp="1"/>
          </p:cNvSpPr>
          <p:nvPr>
            <p:ph sz="half" idx="1"/>
          </p:nvPr>
        </p:nvSpPr>
        <p:spPr>
          <a:xfrm>
            <a:off x="609600" y="2286000"/>
            <a:ext cx="7848600" cy="3809999"/>
          </a:xfrm>
        </p:spPr>
        <p:txBody>
          <a:bodyPr vert="horz">
            <a:normAutofit/>
          </a:bodyPr>
          <a:lstStyle/>
          <a:p>
            <a:pPr>
              <a:buClrTx/>
              <a:buFont typeface="Wingdings" panose="05000000000000000000" pitchFamily="2" charset="2"/>
              <a:buChar char="§"/>
            </a:pPr>
            <a:r>
              <a:rPr lang="en-US" sz="2600" dirty="0">
                <a:latin typeface="Times New Roman" panose="02020603050405020304" pitchFamily="18" charset="0"/>
                <a:cs typeface="Times New Roman" panose="02020603050405020304" pitchFamily="18" charset="0"/>
              </a:rPr>
              <a:t>Resources are made available to multiple </a:t>
            </a:r>
            <a:r>
              <a:rPr lang="en-US" sz="2600" dirty="0" smtClean="0">
                <a:latin typeface="Times New Roman" panose="02020603050405020304" pitchFamily="18" charset="0"/>
                <a:cs typeface="Times New Roman" panose="02020603050405020304" pitchFamily="18" charset="0"/>
              </a:rPr>
              <a:t>applications</a:t>
            </a:r>
          </a:p>
          <a:p>
            <a:pPr>
              <a:buClrTx/>
              <a:buFont typeface="Wingdings" panose="05000000000000000000" pitchFamily="2" charset="2"/>
              <a:buChar char="§"/>
            </a:pPr>
            <a:endParaRPr lang="en-US" sz="2600" dirty="0">
              <a:latin typeface="Times New Roman" panose="02020603050405020304" pitchFamily="18" charset="0"/>
              <a:cs typeface="Times New Roman" panose="02020603050405020304" pitchFamily="18" charset="0"/>
            </a:endParaRPr>
          </a:p>
          <a:p>
            <a:pPr>
              <a:buClrTx/>
              <a:buFont typeface="Wingdings" panose="05000000000000000000" pitchFamily="2" charset="2"/>
              <a:buChar char="§"/>
            </a:pPr>
            <a:r>
              <a:rPr lang="en-US" sz="2600" dirty="0">
                <a:latin typeface="Times New Roman" panose="02020603050405020304" pitchFamily="18" charset="0"/>
                <a:cs typeface="Times New Roman" panose="02020603050405020304" pitchFamily="18" charset="0"/>
              </a:rPr>
              <a:t>The processor is switched among multiple applications so all will appear to be progressing</a:t>
            </a:r>
          </a:p>
          <a:p>
            <a:pPr>
              <a:buClrTx/>
              <a:buFont typeface="Wingdings" panose="05000000000000000000" pitchFamily="2" charset="2"/>
              <a:buChar char="§"/>
            </a:pPr>
            <a:endParaRPr lang="en-US" sz="2600" dirty="0" smtClean="0">
              <a:latin typeface="Times New Roman" panose="02020603050405020304" pitchFamily="18" charset="0"/>
              <a:cs typeface="Times New Roman" panose="02020603050405020304" pitchFamily="18" charset="0"/>
            </a:endParaRPr>
          </a:p>
          <a:p>
            <a:pPr>
              <a:buClrTx/>
              <a:buFont typeface="Wingdings" panose="05000000000000000000" pitchFamily="2" charset="2"/>
              <a:buChar char="§"/>
            </a:pPr>
            <a:r>
              <a:rPr lang="en-US" sz="2600" dirty="0" smtClean="0">
                <a:latin typeface="Times New Roman" panose="02020603050405020304" pitchFamily="18" charset="0"/>
                <a:cs typeface="Times New Roman" panose="02020603050405020304" pitchFamily="18" charset="0"/>
              </a:rPr>
              <a:t>The </a:t>
            </a:r>
            <a:r>
              <a:rPr lang="en-US" sz="2600" dirty="0">
                <a:latin typeface="Times New Roman" panose="02020603050405020304" pitchFamily="18" charset="0"/>
                <a:cs typeface="Times New Roman" panose="02020603050405020304" pitchFamily="18" charset="0"/>
              </a:rPr>
              <a:t>processor and I/O devices can be used efficiently</a:t>
            </a:r>
          </a:p>
          <a:p>
            <a:pPr>
              <a:buClrTx/>
              <a:buFont typeface="Wingdings" panose="05000000000000000000" pitchFamily="2" charset="2"/>
              <a:buChar char="§"/>
            </a:pPr>
            <a:endParaRPr lang="en-US" sz="2600" dirty="0">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pPr>
              <a:defRPr/>
            </a:pPr>
            <a:fld id="{FDF6211F-5278-4B8E-96CF-461F9E543AC9}" type="slidenum">
              <a:rPr lang="en-US" smtClean="0"/>
              <a:pPr>
                <a:defRPr/>
              </a:pPr>
              <a:t>3</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43427414"/>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467600" cy="1143000"/>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Processes and Threads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11" name="Text Placeholder 10"/>
          <p:cNvSpPr>
            <a:spLocks noGrp="1"/>
          </p:cNvSpPr>
          <p:nvPr>
            <p:ph type="body" idx="1"/>
          </p:nvPr>
        </p:nvSpPr>
        <p:spPr>
          <a:xfrm>
            <a:off x="685800" y="2209800"/>
            <a:ext cx="3657600" cy="730415"/>
          </a:xfrm>
        </p:spPr>
        <p:txBody>
          <a:bodyPr/>
          <a:lstStyle/>
          <a:p>
            <a:r>
              <a:rPr lang="en-US" dirty="0" smtClean="0">
                <a:latin typeface="Times New Roman" panose="02020603050405020304" pitchFamily="18" charset="0"/>
                <a:cs typeface="Times New Roman" panose="02020603050405020304" pitchFamily="18" charset="0"/>
              </a:rPr>
              <a:t>Resource Ownership</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2"/>
          </p:nvPr>
        </p:nvSpPr>
        <p:spPr>
          <a:xfrm>
            <a:off x="457200" y="2971800"/>
            <a:ext cx="3657600" cy="3633788"/>
          </a:xfrm>
        </p:spPr>
        <p:txBody>
          <a:bodyPr>
            <a:normAutofit/>
          </a:bodyPr>
          <a:lstStyle/>
          <a:p>
            <a:pPr lvl="1">
              <a:buNone/>
            </a:pPr>
            <a:r>
              <a:rPr lang="en-US" sz="2400" dirty="0" smtClean="0">
                <a:latin typeface="Times New Roman" panose="02020603050405020304" pitchFamily="18" charset="0"/>
                <a:cs typeface="Times New Roman" panose="02020603050405020304" pitchFamily="18" charset="0"/>
              </a:rPr>
              <a:t>    </a:t>
            </a:r>
            <a:r>
              <a:rPr lang="en-US" sz="2400" dirty="0" smtClean="0">
                <a:solidFill>
                  <a:schemeClr val="tx1"/>
                </a:solidFill>
                <a:latin typeface="Times New Roman" panose="02020603050405020304" pitchFamily="18" charset="0"/>
                <a:cs typeface="Times New Roman" panose="02020603050405020304" pitchFamily="18" charset="0"/>
              </a:rPr>
              <a:t>Process includes a virtual address space to hold the process image</a:t>
            </a:r>
          </a:p>
          <a:p>
            <a:pPr lvl="2"/>
            <a:r>
              <a:rPr lang="en-US" dirty="0" smtClean="0">
                <a:latin typeface="Times New Roman" panose="02020603050405020304" pitchFamily="18" charset="0"/>
                <a:cs typeface="Times New Roman" panose="02020603050405020304" pitchFamily="18" charset="0"/>
              </a:rPr>
              <a:t>T</a:t>
            </a:r>
            <a:r>
              <a:rPr lang="en-US" sz="1800" dirty="0" smtClean="0">
                <a:latin typeface="Times New Roman" panose="02020603050405020304" pitchFamily="18" charset="0"/>
                <a:cs typeface="Times New Roman" panose="02020603050405020304" pitchFamily="18" charset="0"/>
              </a:rPr>
              <a:t>he OS performs a protection function to prevent unwanted interference between processes with respect to resources</a:t>
            </a:r>
          </a:p>
          <a:p>
            <a:endParaRPr lang="en-US" dirty="0">
              <a:latin typeface="Times New Roman" panose="02020603050405020304" pitchFamily="18" charset="0"/>
              <a:cs typeface="Times New Roman" panose="02020603050405020304" pitchFamily="18" charset="0"/>
            </a:endParaRPr>
          </a:p>
        </p:txBody>
      </p:sp>
      <p:sp>
        <p:nvSpPr>
          <p:cNvPr id="12" name="Text Placeholder 11"/>
          <p:cNvSpPr>
            <a:spLocks noGrp="1"/>
          </p:cNvSpPr>
          <p:nvPr>
            <p:ph type="body" sz="quarter" idx="3"/>
          </p:nvPr>
        </p:nvSpPr>
        <p:spPr>
          <a:xfrm>
            <a:off x="4800600" y="2209800"/>
            <a:ext cx="3657600" cy="730415"/>
          </a:xfrm>
        </p:spPr>
        <p:txBody>
          <a:bodyPr/>
          <a:lstStyle/>
          <a:p>
            <a:r>
              <a:rPr lang="en-US" dirty="0" smtClean="0">
                <a:latin typeface="Times New Roman" panose="02020603050405020304" pitchFamily="18" charset="0"/>
                <a:cs typeface="Times New Roman" panose="02020603050405020304" pitchFamily="18" charset="0"/>
              </a:rPr>
              <a:t>Scheduling/Execution</a:t>
            </a:r>
            <a:endParaRPr lang="en-US" dirty="0">
              <a:latin typeface="Times New Roman" panose="02020603050405020304" pitchFamily="18" charset="0"/>
              <a:cs typeface="Times New Roman" panose="02020603050405020304" pitchFamily="18" charset="0"/>
            </a:endParaRPr>
          </a:p>
        </p:txBody>
      </p:sp>
      <p:sp>
        <p:nvSpPr>
          <p:cNvPr id="5" name="TextBox 4"/>
          <p:cNvSpPr txBox="1"/>
          <p:nvPr/>
        </p:nvSpPr>
        <p:spPr>
          <a:xfrm>
            <a:off x="4648200" y="2971800"/>
            <a:ext cx="4114800" cy="2662267"/>
          </a:xfrm>
          <a:prstGeom prst="rect">
            <a:avLst/>
          </a:prstGeom>
          <a:noFill/>
        </p:spPr>
        <p:txBody>
          <a:bodyPr wrap="square" rtlCol="0">
            <a:spAutoFit/>
          </a:bodyPr>
          <a:lstStyle/>
          <a:p>
            <a:pPr lvl="1">
              <a:buNone/>
            </a:pPr>
            <a:r>
              <a:rPr lang="en-US" sz="2400" dirty="0" smtClean="0">
                <a:latin typeface="Times New Roman" panose="02020603050405020304" pitchFamily="18" charset="0"/>
                <a:cs typeface="Times New Roman" panose="02020603050405020304" pitchFamily="18" charset="0"/>
              </a:rPr>
              <a:t>Follows an execution path that may be interleaved with other processes</a:t>
            </a:r>
          </a:p>
          <a:p>
            <a:pPr marL="860425" lvl="2" indent="-282575">
              <a:spcBef>
                <a:spcPts val="600"/>
              </a:spcBef>
              <a:buClr>
                <a:schemeClr val="accent1"/>
              </a:buClr>
              <a:buSzPct val="75000"/>
              <a:buFont typeface="Wingdings" pitchFamily="2" charset="2"/>
              <a:buChar char="n"/>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A process has an execution state (Running, Ready, etc.) and a dispatching priority, and is the entity that is scheduled and dispatched by the OS</a:t>
            </a:r>
          </a:p>
        </p:txBody>
      </p:sp>
      <p:sp>
        <p:nvSpPr>
          <p:cNvPr id="6" name="Foliennummernplatzhalter 5"/>
          <p:cNvSpPr>
            <a:spLocks noGrp="1"/>
          </p:cNvSpPr>
          <p:nvPr>
            <p:ph type="sldNum" sz="quarter" idx="12"/>
          </p:nvPr>
        </p:nvSpPr>
        <p:spPr/>
        <p:txBody>
          <a:bodyPr/>
          <a:lstStyle/>
          <a:p>
            <a:fld id="{B6F15528-21DE-4FAA-801E-634DDDAF4B2B}" type="slidenum">
              <a:rPr lang="en-US" smtClean="0"/>
              <a:pPr/>
              <a:t>4</a:t>
            </a:fld>
            <a:endParaRPr lang="en-US"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129009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286000"/>
            <a:ext cx="8382000" cy="4572000"/>
          </a:xfrm>
        </p:spPr>
        <p:txBody>
          <a:bodyPr vert="horz">
            <a:normAutofit/>
          </a:bodyPr>
          <a:lstStyle/>
          <a:p>
            <a:pPr>
              <a:buClrTx/>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The unit of dispatching is referred to as a thread or lightweight </a:t>
            </a:r>
            <a:r>
              <a:rPr lang="en-US" dirty="0" smtClean="0">
                <a:latin typeface="Times New Roman" panose="02020603050405020304" pitchFamily="18" charset="0"/>
                <a:cs typeface="Times New Roman" panose="02020603050405020304" pitchFamily="18" charset="0"/>
              </a:rPr>
              <a:t>process</a:t>
            </a:r>
          </a:p>
          <a:p>
            <a:pPr>
              <a:buClrTx/>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buClrTx/>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The unit of resource ownership is referred to as a process or task</a:t>
            </a:r>
          </a:p>
          <a:p>
            <a:pPr>
              <a:buClrTx/>
              <a:buFont typeface="Wingdings" panose="05000000000000000000" pitchFamily="2" charset="2"/>
              <a:buChar char="§"/>
            </a:pPr>
            <a:endParaRPr lang="en-NZ" dirty="0" smtClean="0">
              <a:latin typeface="Times New Roman" panose="02020603050405020304" pitchFamily="18" charset="0"/>
              <a:cs typeface="Times New Roman" panose="02020603050405020304" pitchFamily="18" charset="0"/>
            </a:endParaRPr>
          </a:p>
          <a:p>
            <a:pPr>
              <a:buClrTx/>
              <a:buFont typeface="Wingdings" panose="05000000000000000000" pitchFamily="2" charset="2"/>
              <a:buChar char="§"/>
            </a:pPr>
            <a:r>
              <a:rPr lang="en-NZ" dirty="0" smtClean="0">
                <a:latin typeface="Times New Roman" panose="02020603050405020304" pitchFamily="18" charset="0"/>
                <a:cs typeface="Times New Roman" panose="02020603050405020304" pitchFamily="18" charset="0"/>
              </a:rPr>
              <a:t>Multithreading </a:t>
            </a:r>
            <a:r>
              <a:rPr lang="en-NZ" dirty="0">
                <a:latin typeface="Times New Roman" panose="02020603050405020304" pitchFamily="18" charset="0"/>
                <a:cs typeface="Times New Roman" panose="02020603050405020304" pitchFamily="18" charset="0"/>
              </a:rPr>
              <a:t>- The ability of an OS to support multiple, concurrent paths of execution within a single process</a:t>
            </a:r>
            <a:endParaRPr lang="en-US" dirty="0">
              <a:latin typeface="Times New Roman" panose="02020603050405020304" pitchFamily="18" charset="0"/>
              <a:cs typeface="Times New Roman" panose="02020603050405020304" pitchFamily="18" charset="0"/>
            </a:endParaRPr>
          </a:p>
          <a:p>
            <a:pPr>
              <a:buClrTx/>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a:buClrTx/>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p:txBody>
      </p:sp>
      <p:sp>
        <p:nvSpPr>
          <p:cNvPr id="7" name="Title 1"/>
          <p:cNvSpPr>
            <a:spLocks noGrp="1"/>
          </p:cNvSpPr>
          <p:nvPr>
            <p:ph type="title"/>
          </p:nvPr>
        </p:nvSpPr>
        <p:spPr>
          <a:xfrm>
            <a:off x="457200" y="381000"/>
            <a:ext cx="7467600" cy="1143000"/>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Processes and </a:t>
            </a:r>
            <a:r>
              <a:rPr lang="en-US" sz="3200" dirty="0" smtClean="0">
                <a:solidFill>
                  <a:schemeClr val="tx1"/>
                </a:solidFill>
                <a:latin typeface="Times New Roman" panose="02020603050405020304" pitchFamily="18" charset="0"/>
                <a:cs typeface="Times New Roman" panose="02020603050405020304" pitchFamily="18" charset="0"/>
              </a:rPr>
              <a:t>Threads (cont.)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8" name="Foliennummernplatzhalter 7"/>
          <p:cNvSpPr>
            <a:spLocks noGrp="1"/>
          </p:cNvSpPr>
          <p:nvPr>
            <p:ph type="sldNum" sz="quarter" idx="12"/>
          </p:nvPr>
        </p:nvSpPr>
        <p:spPr/>
        <p:txBody>
          <a:bodyPr/>
          <a:lstStyle/>
          <a:p>
            <a:fld id="{B6F15528-21DE-4FAA-801E-634DDDAF4B2B}" type="slidenum">
              <a:rPr lang="en-US" smtClean="0"/>
              <a:pPr/>
              <a:t>5</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922873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76200" y="0"/>
            <a:ext cx="8229600" cy="838200"/>
          </a:xfrm>
        </p:spPr>
        <p:txBody>
          <a:bodyPr/>
          <a:lstStyle/>
          <a:p>
            <a:r>
              <a:rPr lang="en-US" altLang="de-DE" dirty="0" smtClean="0"/>
              <a:t>Processes</a:t>
            </a:r>
          </a:p>
        </p:txBody>
      </p:sp>
      <p:sp>
        <p:nvSpPr>
          <p:cNvPr id="4099" name="Rectangle 3"/>
          <p:cNvSpPr>
            <a:spLocks noGrp="1" noChangeArrowheads="1"/>
          </p:cNvSpPr>
          <p:nvPr>
            <p:ph type="body" idx="1"/>
          </p:nvPr>
        </p:nvSpPr>
        <p:spPr>
          <a:xfrm>
            <a:off x="660400" y="1282700"/>
            <a:ext cx="7772400" cy="4114800"/>
          </a:xfrm>
        </p:spPr>
        <p:txBody>
          <a:bodyPr/>
          <a:lstStyle/>
          <a:p>
            <a:pPr>
              <a:lnSpc>
                <a:spcPct val="90000"/>
              </a:lnSpc>
            </a:pPr>
            <a:r>
              <a:rPr lang="en-US" altLang="de-DE" dirty="0" smtClean="0"/>
              <a:t>Process is a program in execution</a:t>
            </a:r>
          </a:p>
          <a:p>
            <a:pPr lvl="1">
              <a:lnSpc>
                <a:spcPct val="90000"/>
              </a:lnSpc>
            </a:pPr>
            <a:r>
              <a:rPr lang="en-US" altLang="de-DE" dirty="0" smtClean="0"/>
              <a:t>Program code</a:t>
            </a:r>
          </a:p>
          <a:p>
            <a:pPr lvl="1">
              <a:lnSpc>
                <a:spcPct val="90000"/>
              </a:lnSpc>
            </a:pPr>
            <a:r>
              <a:rPr lang="en-US" altLang="de-DE" dirty="0" smtClean="0"/>
              <a:t>Data section</a:t>
            </a:r>
          </a:p>
          <a:p>
            <a:pPr lvl="1">
              <a:lnSpc>
                <a:spcPct val="90000"/>
              </a:lnSpc>
            </a:pPr>
            <a:r>
              <a:rPr lang="en-US" altLang="de-DE" dirty="0" smtClean="0"/>
              <a:t>Execution context: Program counter, registers, stack</a:t>
            </a:r>
          </a:p>
          <a:p>
            <a:pPr>
              <a:lnSpc>
                <a:spcPct val="90000"/>
              </a:lnSpc>
            </a:pPr>
            <a:r>
              <a:rPr lang="en-US" altLang="de-DE" dirty="0" smtClean="0"/>
              <a:t>Process has thread(s) of control</a:t>
            </a:r>
          </a:p>
          <a:p>
            <a:pPr>
              <a:lnSpc>
                <a:spcPct val="90000"/>
              </a:lnSpc>
            </a:pPr>
            <a:r>
              <a:rPr lang="en-US" altLang="de-DE" dirty="0" smtClean="0"/>
              <a:t>Many processes “run” concurrently: Process scheduling</a:t>
            </a:r>
          </a:p>
          <a:p>
            <a:pPr lvl="1">
              <a:lnSpc>
                <a:spcPct val="90000"/>
              </a:lnSpc>
            </a:pPr>
            <a:r>
              <a:rPr lang="en-US" altLang="de-DE" dirty="0" smtClean="0"/>
              <a:t>Fair allocation of CPU and I/O bound processes</a:t>
            </a:r>
          </a:p>
          <a:p>
            <a:pPr lvl="2">
              <a:lnSpc>
                <a:spcPct val="90000"/>
              </a:lnSpc>
            </a:pPr>
            <a:r>
              <a:rPr lang="en-US" altLang="de-DE" dirty="0" smtClean="0"/>
              <a:t>Context switch</a:t>
            </a:r>
          </a:p>
        </p:txBody>
      </p:sp>
      <p:sp>
        <p:nvSpPr>
          <p:cNvPr id="2" name="Foliennummernplatzhalter 1"/>
          <p:cNvSpPr>
            <a:spLocks noGrp="1"/>
          </p:cNvSpPr>
          <p:nvPr>
            <p:ph type="sldNum" sz="quarter" idx="12"/>
          </p:nvPr>
        </p:nvSpPr>
        <p:spPr/>
        <p:txBody>
          <a:bodyPr/>
          <a:lstStyle/>
          <a:p>
            <a:fld id="{B6F15528-21DE-4FAA-801E-634DDDAF4B2B}" type="slidenum">
              <a:rPr lang="en-US" smtClean="0"/>
              <a:pPr/>
              <a:t>6</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315379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658813" y="456252"/>
            <a:ext cx="7824788" cy="1143947"/>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Process Elements</a:t>
            </a:r>
          </a:p>
        </p:txBody>
      </p:sp>
      <p:sp>
        <p:nvSpPr>
          <p:cNvPr id="10243" name="Content Placeholder 2"/>
          <p:cNvSpPr>
            <a:spLocks noGrp="1"/>
          </p:cNvSpPr>
          <p:nvPr>
            <p:ph sz="half" idx="1"/>
          </p:nvPr>
        </p:nvSpPr>
        <p:spPr>
          <a:xfrm>
            <a:off x="609600" y="2133600"/>
            <a:ext cx="7799296" cy="4191000"/>
          </a:xfrm>
        </p:spPr>
        <p:txBody>
          <a:bodyPr>
            <a:normAutofit/>
          </a:bodyPr>
          <a:lstStyle/>
          <a:p>
            <a:pPr>
              <a:lnSpc>
                <a:spcPct val="90000"/>
              </a:lnSpc>
            </a:pPr>
            <a:r>
              <a:rPr lang="en-US" sz="2200" dirty="0" smtClean="0">
                <a:latin typeface="Times New Roman" panose="02020603050405020304" pitchFamily="18" charset="0"/>
                <a:cs typeface="Times New Roman" panose="02020603050405020304" pitchFamily="18" charset="0"/>
              </a:rPr>
              <a:t>Two essential elements of a process are:</a:t>
            </a:r>
          </a:p>
          <a:p>
            <a:pPr marL="282575" lvl="2">
              <a:spcBef>
                <a:spcPts val="1800"/>
              </a:spcBef>
            </a:pPr>
            <a:endParaRPr lang="en-US" sz="2200" dirty="0" smtClean="0">
              <a:latin typeface="Times New Roman" panose="02020603050405020304" pitchFamily="18" charset="0"/>
              <a:cs typeface="Times New Roman" panose="02020603050405020304" pitchFamily="18" charset="0"/>
            </a:endParaRPr>
          </a:p>
          <a:p>
            <a:pPr marL="282575" lvl="2">
              <a:spcBef>
                <a:spcPts val="1800"/>
              </a:spcBef>
            </a:pPr>
            <a:endParaRPr lang="en-US" sz="2200" dirty="0" smtClean="0">
              <a:latin typeface="Times New Roman" panose="02020603050405020304" pitchFamily="18" charset="0"/>
              <a:cs typeface="Times New Roman" panose="02020603050405020304" pitchFamily="18" charset="0"/>
            </a:endParaRPr>
          </a:p>
          <a:p>
            <a:pPr marL="282575" lvl="2">
              <a:spcBef>
                <a:spcPts val="1800"/>
              </a:spcBef>
            </a:pPr>
            <a:endParaRPr lang="en-US" sz="2200" dirty="0" smtClean="0">
              <a:latin typeface="Times New Roman" panose="02020603050405020304" pitchFamily="18" charset="0"/>
              <a:cs typeface="Times New Roman" panose="02020603050405020304" pitchFamily="18" charset="0"/>
            </a:endParaRPr>
          </a:p>
          <a:p>
            <a:pPr marL="282575" lvl="2">
              <a:spcBef>
                <a:spcPts val="1800"/>
              </a:spcBef>
              <a:buNone/>
            </a:pPr>
            <a:endParaRPr lang="en-US" sz="2200" dirty="0" smtClean="0">
              <a:latin typeface="Times New Roman" panose="02020603050405020304" pitchFamily="18" charset="0"/>
              <a:cs typeface="Times New Roman" panose="02020603050405020304" pitchFamily="18" charset="0"/>
            </a:endParaRPr>
          </a:p>
          <a:p>
            <a:pPr marL="282575" lvl="2">
              <a:spcBef>
                <a:spcPts val="1800"/>
              </a:spcBef>
              <a:buNone/>
            </a:pPr>
            <a:endParaRPr lang="en-US" sz="2200" dirty="0" smtClean="0">
              <a:latin typeface="Times New Roman" panose="02020603050405020304" pitchFamily="18" charset="0"/>
              <a:cs typeface="Times New Roman" panose="02020603050405020304" pitchFamily="18" charset="0"/>
            </a:endParaRPr>
          </a:p>
          <a:p>
            <a:pPr marL="282575" lvl="2">
              <a:spcBef>
                <a:spcPts val="1800"/>
              </a:spcBef>
              <a:buSzPct val="25000"/>
            </a:pPr>
            <a:r>
              <a:rPr lang="en-US" sz="2000" dirty="0" smtClean="0">
                <a:latin typeface="Times New Roman" panose="02020603050405020304" pitchFamily="18" charset="0"/>
                <a:cs typeface="Times New Roman" panose="02020603050405020304" pitchFamily="18" charset="0"/>
              </a:rPr>
              <a:t>when the processor begins to execute the program code, we refer to this executing entity as a </a:t>
            </a:r>
            <a:r>
              <a:rPr lang="en-US" sz="2200" b="1" i="1" dirty="0" smtClean="0">
                <a:solidFill>
                  <a:schemeClr val="accent1"/>
                </a:solidFill>
                <a:latin typeface="Times New Roman" panose="02020603050405020304" pitchFamily="18" charset="0"/>
                <a:cs typeface="Times New Roman" panose="02020603050405020304" pitchFamily="18" charset="0"/>
              </a:rPr>
              <a:t>process</a:t>
            </a:r>
          </a:p>
        </p:txBody>
      </p:sp>
      <p:graphicFrame>
        <p:nvGraphicFramePr>
          <p:cNvPr id="4" name="Diagram 3"/>
          <p:cNvGraphicFramePr/>
          <p:nvPr>
            <p:extLst>
              <p:ext uri="{D42A27DB-BD31-4B8C-83A1-F6EECF244321}">
                <p14:modId xmlns:p14="http://schemas.microsoft.com/office/powerpoint/2010/main" val="4013269205"/>
              </p:ext>
            </p:extLst>
          </p:nvPr>
        </p:nvGraphicFramePr>
        <p:xfrm>
          <a:off x="533400" y="2590800"/>
          <a:ext cx="8153400" cy="2641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7</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602809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2"/>
          <p:cNvSpPr>
            <a:spLocks noGrp="1"/>
          </p:cNvSpPr>
          <p:nvPr>
            <p:ph idx="4294967295"/>
          </p:nvPr>
        </p:nvSpPr>
        <p:spPr>
          <a:xfrm>
            <a:off x="533400" y="2286000"/>
            <a:ext cx="8026400" cy="3840163"/>
          </a:xfrm>
        </p:spPr>
        <p:txBody>
          <a:bodyPr/>
          <a:lstStyle/>
          <a:p>
            <a:pPr>
              <a:lnSpc>
                <a:spcPct val="90000"/>
              </a:lnSpc>
            </a:pPr>
            <a:r>
              <a:rPr lang="en-US" dirty="0" smtClean="0">
                <a:latin typeface="Times New Roman" panose="02020603050405020304" pitchFamily="18" charset="0"/>
                <a:cs typeface="Times New Roman" panose="02020603050405020304" pitchFamily="18" charset="0"/>
              </a:rPr>
              <a:t>While the program is executing, this process can be uniquely characterized by a number of elements, including:</a:t>
            </a:r>
          </a:p>
        </p:txBody>
      </p:sp>
      <p:graphicFrame>
        <p:nvGraphicFramePr>
          <p:cNvPr id="5" name="Diagram 4"/>
          <p:cNvGraphicFramePr/>
          <p:nvPr>
            <p:extLst>
              <p:ext uri="{D42A27DB-BD31-4B8C-83A1-F6EECF244321}">
                <p14:modId xmlns:p14="http://schemas.microsoft.com/office/powerpoint/2010/main" val="2340288989"/>
              </p:ext>
            </p:extLst>
          </p:nvPr>
        </p:nvGraphicFramePr>
        <p:xfrm>
          <a:off x="228600" y="2895600"/>
          <a:ext cx="8229600" cy="3581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p:cNvSpPr>
            <a:spLocks noGrp="1"/>
          </p:cNvSpPr>
          <p:nvPr>
            <p:ph type="title"/>
          </p:nvPr>
        </p:nvSpPr>
        <p:spPr>
          <a:xfrm>
            <a:off x="658813" y="456252"/>
            <a:ext cx="7824788" cy="1143947"/>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Process </a:t>
            </a:r>
            <a:r>
              <a:rPr lang="en-US" sz="3200" dirty="0" smtClean="0">
                <a:solidFill>
                  <a:schemeClr val="tx1"/>
                </a:solidFill>
                <a:latin typeface="Times New Roman" panose="02020603050405020304" pitchFamily="18" charset="0"/>
                <a:cs typeface="Times New Roman" panose="02020603050405020304" pitchFamily="18" charset="0"/>
              </a:rPr>
              <a:t>Elements (cont.)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B6F15528-21DE-4FAA-801E-634DDDAF4B2B}" type="slidenum">
              <a:rPr lang="en-US" smtClean="0"/>
              <a:pPr/>
              <a:t>8</a:t>
            </a:fld>
            <a:endParaRPr lang="en-US" dirty="0"/>
          </a:p>
        </p:txBody>
      </p:sp>
      <p:pic>
        <p:nvPicPr>
          <p:cNvPr id="9" name="Grafik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301135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normAutofit/>
          </a:bodyPr>
          <a:lstStyle/>
          <a:p>
            <a:pPr eaLnBrk="1" hangingPunct="1"/>
            <a:r>
              <a:rPr lang="en-US" altLang="de-DE" sz="3200" dirty="0" smtClean="0"/>
              <a:t>The </a:t>
            </a:r>
            <a:r>
              <a:rPr lang="en-US" altLang="de-DE" sz="3200" dirty="0" smtClean="0"/>
              <a:t>Process </a:t>
            </a:r>
            <a:r>
              <a:rPr lang="en-US" altLang="de-DE" sz="3200" dirty="0" smtClean="0"/>
              <a:t>Model </a:t>
            </a:r>
            <a:endParaRPr lang="en-US" altLang="de-DE" dirty="0" smtClean="0"/>
          </a:p>
        </p:txBody>
      </p:sp>
      <p:sp>
        <p:nvSpPr>
          <p:cNvPr id="5124" name="Rectangle 3"/>
          <p:cNvSpPr>
            <a:spLocks noGrp="1" noChangeArrowheads="1"/>
          </p:cNvSpPr>
          <p:nvPr>
            <p:ph type="body" idx="1"/>
          </p:nvPr>
        </p:nvSpPr>
        <p:spPr>
          <a:xfrm>
            <a:off x="254000" y="4572000"/>
            <a:ext cx="8890000" cy="914400"/>
          </a:xfrm>
        </p:spPr>
        <p:txBody>
          <a:bodyPr>
            <a:normAutofit fontScale="70000" lnSpcReduction="20000"/>
          </a:bodyPr>
          <a:lstStyle/>
          <a:p>
            <a:pPr eaLnBrk="1" hangingPunct="1">
              <a:lnSpc>
                <a:spcPct val="90000"/>
              </a:lnSpc>
            </a:pPr>
            <a:r>
              <a:rPr lang="en-US" altLang="de-DE" sz="2800" dirty="0" smtClean="0"/>
              <a:t>Multiprogramming of four programs</a:t>
            </a:r>
          </a:p>
          <a:p>
            <a:pPr eaLnBrk="1" hangingPunct="1">
              <a:lnSpc>
                <a:spcPct val="90000"/>
              </a:lnSpc>
            </a:pPr>
            <a:r>
              <a:rPr lang="en-US" altLang="de-DE" sz="2800" dirty="0" smtClean="0"/>
              <a:t>Conceptual model of 4 independent, sequential processes</a:t>
            </a:r>
          </a:p>
          <a:p>
            <a:pPr eaLnBrk="1" hangingPunct="1">
              <a:lnSpc>
                <a:spcPct val="90000"/>
              </a:lnSpc>
            </a:pPr>
            <a:r>
              <a:rPr lang="en-US" altLang="de-DE" sz="2800" dirty="0" smtClean="0"/>
              <a:t>Only one program active at any instant</a:t>
            </a:r>
          </a:p>
        </p:txBody>
      </p:sp>
      <p:pic>
        <p:nvPicPr>
          <p:cNvPr id="5125" name="Picture 6" descr="C:\B\b4\JPG\foo\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038" y="1663700"/>
            <a:ext cx="7997825"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9</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364684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vert="horz" lIns="0" rIns="0" bIns="0" anchor="ctr">
            <a:normAutofit/>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The Process Model </a:t>
            </a:r>
            <a:r>
              <a:rPr lang="en-US" altLang="en-US" sz="3200" dirty="0" smtClean="0">
                <a:solidFill>
                  <a:schemeClr val="tx1"/>
                </a:solidFill>
                <a:latin typeface="Times New Roman" panose="02020603050405020304" pitchFamily="18" charset="0"/>
                <a:cs typeface="Times New Roman" panose="02020603050405020304" pitchFamily="18" charset="0"/>
              </a:rPr>
              <a:t>(1)</a:t>
            </a:r>
            <a:endParaRPr lang="en-US" altLang="en-US" sz="3200" dirty="0">
              <a:solidFill>
                <a:schemeClr val="tx1"/>
              </a:solidFill>
              <a:latin typeface="Times New Roman" panose="02020603050405020304" pitchFamily="18" charset="0"/>
              <a:cs typeface="Times New Roman" panose="02020603050405020304" pitchFamily="18" charset="0"/>
            </a:endParaRPr>
          </a:p>
        </p:txBody>
      </p:sp>
      <p:sp>
        <p:nvSpPr>
          <p:cNvPr id="14339" name="Text Placeholder 2"/>
          <p:cNvSpPr>
            <a:spLocks noGrp="1"/>
          </p:cNvSpPr>
          <p:nvPr>
            <p:ph type="body" sz="quarter" idx="12"/>
          </p:nvPr>
        </p:nvSpPr>
        <p:spPr>
          <a:xfrm>
            <a:off x="887413" y="5513388"/>
            <a:ext cx="7759700" cy="833437"/>
          </a:xfrm>
        </p:spPr>
        <p:txBody>
          <a:bodyPr/>
          <a:lstStyle/>
          <a:p>
            <a:pPr eaLnBrk="1" hangingPunct="1"/>
            <a:r>
              <a:rPr lang="en-US" altLang="en-US" dirty="0" smtClean="0">
                <a:latin typeface="Times New Roman" panose="02020603050405020304" pitchFamily="18" charset="0"/>
                <a:cs typeface="Times New Roman" panose="02020603050405020304" pitchFamily="18" charset="0"/>
              </a:rPr>
              <a:t>Figure 2-1. (a) Multiprogramming of four </a:t>
            </a:r>
            <a:r>
              <a:rPr lang="en-US" altLang="en-US" dirty="0" smtClean="0">
                <a:latin typeface="Times New Roman" panose="02020603050405020304" pitchFamily="18" charset="0"/>
                <a:cs typeface="Times New Roman" panose="02020603050405020304" pitchFamily="18" charset="0"/>
              </a:rPr>
              <a:t>programs (T)</a:t>
            </a:r>
            <a:endParaRPr lang="en-US" altLang="en-US" dirty="0" smtClean="0">
              <a:latin typeface="Times New Roman" panose="02020603050405020304" pitchFamily="18" charset="0"/>
              <a:cs typeface="Times New Roman" panose="02020603050405020304" pitchFamily="18" charset="0"/>
            </a:endParaRPr>
          </a:p>
        </p:txBody>
      </p:sp>
      <p:pic>
        <p:nvPicPr>
          <p:cNvPr id="1434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2738" y="1554163"/>
            <a:ext cx="3452812" cy="373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073465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vert="horz" lIns="0" rIns="0" bIns="0" anchor="ctr">
            <a:normAutofit/>
          </a:bodyPr>
          <a:lstStyle/>
          <a:p>
            <a:pPr algn="ctr"/>
            <a:r>
              <a:rPr lang="en-US" altLang="en-US" sz="3200">
                <a:solidFill>
                  <a:schemeClr val="tx1"/>
                </a:solidFill>
                <a:latin typeface="Times New Roman" panose="02020603050405020304" pitchFamily="18" charset="0"/>
                <a:cs typeface="Times New Roman" panose="02020603050405020304" pitchFamily="18" charset="0"/>
              </a:rPr>
              <a:t>The Process Model (2)</a:t>
            </a:r>
          </a:p>
        </p:txBody>
      </p:sp>
      <p:sp>
        <p:nvSpPr>
          <p:cNvPr id="3" name="Text Placeholder 2"/>
          <p:cNvSpPr>
            <a:spLocks noGrp="1"/>
          </p:cNvSpPr>
          <p:nvPr>
            <p:ph type="body" sz="quarter" idx="12"/>
          </p:nvPr>
        </p:nvSpPr>
        <p:spPr>
          <a:xfrm>
            <a:off x="887413" y="5513388"/>
            <a:ext cx="7759700" cy="833437"/>
          </a:xfrm>
        </p:spPr>
        <p:txBody>
          <a:bodyPr>
            <a:normAutofit lnSpcReduction="10000"/>
          </a:bodyPr>
          <a:lstStyle/>
          <a:p>
            <a:pPr eaLnBrk="1" hangingPunct="1">
              <a:buFont typeface="Arial" charset="0"/>
              <a:buNone/>
              <a:defRPr/>
            </a:pPr>
            <a:r>
              <a:rPr lang="en-US" dirty="0">
                <a:latin typeface="Times New Roman" panose="02020603050405020304" pitchFamily="18" charset="0"/>
                <a:cs typeface="Times New Roman" panose="02020603050405020304" pitchFamily="18" charset="0"/>
              </a:rPr>
              <a:t>Figure 2-1. </a:t>
            </a:r>
            <a:r>
              <a:rPr lang="en-US"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b) Conceptual model of</a:t>
            </a:r>
          </a:p>
          <a:p>
            <a:pPr eaLnBrk="1" hangingPunct="1">
              <a:buFont typeface="Arial" charset="0"/>
              <a:buNone/>
              <a:defRPr/>
            </a:pPr>
            <a:r>
              <a:rPr lang="en-US" dirty="0">
                <a:latin typeface="Times New Roman" panose="02020603050405020304" pitchFamily="18" charset="0"/>
                <a:cs typeface="Times New Roman" panose="02020603050405020304" pitchFamily="18" charset="0"/>
              </a:rPr>
              <a:t>four independent, sequential </a:t>
            </a:r>
            <a:r>
              <a:rPr lang="en-US" dirty="0" smtClean="0">
                <a:latin typeface="Times New Roman" panose="02020603050405020304" pitchFamily="18" charset="0"/>
                <a:cs typeface="Times New Roman" panose="02020603050405020304" pitchFamily="18" charset="0"/>
              </a:rPr>
              <a:t>processes.</a:t>
            </a:r>
            <a:endParaRPr lang="en-US" dirty="0">
              <a:latin typeface="Times New Roman" panose="02020603050405020304" pitchFamily="18" charset="0"/>
              <a:cs typeface="Times New Roman" panose="02020603050405020304" pitchFamily="18" charset="0"/>
            </a:endParaRPr>
          </a:p>
        </p:txBody>
      </p:sp>
      <p:pic>
        <p:nvPicPr>
          <p:cNvPr id="1536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0613" y="1776413"/>
            <a:ext cx="446405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01689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vert="horz" lIns="0" rIns="0" bIns="0" anchor="ctr">
            <a:normAutofit/>
          </a:bodyPr>
          <a:lstStyle/>
          <a:p>
            <a:pPr algn="ctr"/>
            <a:r>
              <a:rPr lang="en-US" altLang="en-US" sz="3200">
                <a:solidFill>
                  <a:schemeClr val="tx1"/>
                </a:solidFill>
                <a:latin typeface="Times New Roman" panose="02020603050405020304" pitchFamily="18" charset="0"/>
                <a:cs typeface="Times New Roman" panose="02020603050405020304" pitchFamily="18" charset="0"/>
              </a:rPr>
              <a:t>The Process Model (3)</a:t>
            </a:r>
          </a:p>
        </p:txBody>
      </p:sp>
      <p:sp>
        <p:nvSpPr>
          <p:cNvPr id="16387" name="Text Placeholder 2"/>
          <p:cNvSpPr>
            <a:spLocks noGrp="1"/>
          </p:cNvSpPr>
          <p:nvPr>
            <p:ph type="body" sz="quarter" idx="12"/>
          </p:nvPr>
        </p:nvSpPr>
        <p:spPr>
          <a:xfrm>
            <a:off x="887413" y="5513388"/>
            <a:ext cx="7759700" cy="833437"/>
          </a:xfrm>
        </p:spPr>
        <p:txBody>
          <a:bodyPr/>
          <a:lstStyle/>
          <a:p>
            <a:pPr eaLnBrk="1" hangingPunct="1"/>
            <a:r>
              <a:rPr lang="en-US" altLang="en-US" dirty="0" smtClean="0">
                <a:latin typeface="Times New Roman" panose="02020603050405020304" pitchFamily="18" charset="0"/>
                <a:cs typeface="Times New Roman" panose="02020603050405020304" pitchFamily="18" charset="0"/>
              </a:rPr>
              <a:t>Figure 2-1. (c) Only one program is active at once.</a:t>
            </a:r>
          </a:p>
        </p:txBody>
      </p:sp>
      <p:pic>
        <p:nvPicPr>
          <p:cNvPr id="1638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4900" y="1714500"/>
            <a:ext cx="4298950" cy="347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293461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381000" y="304800"/>
            <a:ext cx="8229600" cy="838200"/>
          </a:xfrm>
        </p:spPr>
        <p:txBody>
          <a:bodyPr/>
          <a:lstStyle/>
          <a:p>
            <a:r>
              <a:rPr lang="en-US" altLang="de-DE" dirty="0" smtClean="0"/>
              <a:t>Process Creation</a:t>
            </a:r>
          </a:p>
        </p:txBody>
      </p:sp>
      <p:sp>
        <p:nvSpPr>
          <p:cNvPr id="6147" name="Rectangle 3"/>
          <p:cNvSpPr>
            <a:spLocks noGrp="1" noChangeArrowheads="1"/>
          </p:cNvSpPr>
          <p:nvPr>
            <p:ph type="body" idx="1"/>
          </p:nvPr>
        </p:nvSpPr>
        <p:spPr>
          <a:xfrm>
            <a:off x="609600" y="2057400"/>
            <a:ext cx="8229600" cy="4114800"/>
          </a:xfrm>
        </p:spPr>
        <p:txBody>
          <a:bodyPr>
            <a:normAutofit lnSpcReduction="10000"/>
          </a:bodyPr>
          <a:lstStyle/>
          <a:p>
            <a:r>
              <a:rPr lang="en-US" altLang="de-DE" dirty="0" smtClean="0"/>
              <a:t>Creating new processes is expensive</a:t>
            </a:r>
          </a:p>
          <a:p>
            <a:pPr lvl="1"/>
            <a:r>
              <a:rPr lang="en-US" altLang="de-DE" dirty="0" smtClean="0"/>
              <a:t>Resource allocation issue</a:t>
            </a:r>
          </a:p>
          <a:p>
            <a:r>
              <a:rPr lang="en-US" altLang="de-DE" dirty="0" smtClean="0"/>
              <a:t>Fork mechanism: UNIX, Windows NT</a:t>
            </a:r>
          </a:p>
          <a:p>
            <a:pPr lvl="1"/>
            <a:r>
              <a:rPr lang="en-US" altLang="de-DE" dirty="0" smtClean="0"/>
              <a:t>Duplicate the parent process</a:t>
            </a:r>
          </a:p>
          <a:p>
            <a:pPr lvl="1"/>
            <a:r>
              <a:rPr lang="en-US" altLang="de-DE" dirty="0" smtClean="0"/>
              <a:t>Shares file descriptors, memory is copied</a:t>
            </a:r>
          </a:p>
          <a:p>
            <a:pPr lvl="1"/>
            <a:r>
              <a:rPr lang="en-US" altLang="de-DE" dirty="0" smtClean="0"/>
              <a:t>Exec to create different process</a:t>
            </a:r>
          </a:p>
          <a:p>
            <a:pPr lvl="1"/>
            <a:r>
              <a:rPr lang="en-US" altLang="de-DE" dirty="0" smtClean="0"/>
              <a:t>Various optimizations to avoid copying the entire parent context (Copy on write (COW), etc..)</a:t>
            </a:r>
          </a:p>
          <a:p>
            <a:r>
              <a:rPr lang="en-US" altLang="de-DE" dirty="0" smtClean="0"/>
              <a:t>Exec mechanism: VMS, Windows NT</a:t>
            </a:r>
          </a:p>
          <a:p>
            <a:pPr lvl="1"/>
            <a:r>
              <a:rPr lang="en-US" altLang="de-DE" dirty="0" smtClean="0"/>
              <a:t>New process is specifically loaded</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13</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431996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4"/>
          <p:cNvSpPr>
            <a:spLocks noGrp="1"/>
          </p:cNvSpPr>
          <p:nvPr>
            <p:ph type="title"/>
          </p:nvPr>
        </p:nvSpPr>
        <p:spPr/>
        <p:txBody>
          <a:bodyPr/>
          <a:lstStyle/>
          <a:p>
            <a:pPr eaLnBrk="1" hangingPunct="1"/>
            <a:r>
              <a:rPr lang="en-US" altLang="en-US" smtClean="0"/>
              <a:t>Process Creation</a:t>
            </a:r>
          </a:p>
        </p:txBody>
      </p:sp>
      <p:sp>
        <p:nvSpPr>
          <p:cNvPr id="6" name="Content Placeholder 5"/>
          <p:cNvSpPr>
            <a:spLocks noGrp="1"/>
          </p:cNvSpPr>
          <p:nvPr>
            <p:ph idx="1"/>
          </p:nvPr>
        </p:nvSpPr>
        <p:spPr/>
        <p:txBody>
          <a:bodyPr/>
          <a:lstStyle/>
          <a:p>
            <a:pPr marL="0" indent="0" eaLnBrk="1" hangingPunct="1">
              <a:buFont typeface="Arial" charset="0"/>
              <a:buNone/>
              <a:defRPr/>
            </a:pPr>
            <a:r>
              <a:rPr lang="en-US" dirty="0" smtClean="0"/>
              <a:t>Four principal </a:t>
            </a:r>
            <a:r>
              <a:rPr lang="en-US" dirty="0"/>
              <a:t>events that cause processes to be </a:t>
            </a:r>
            <a:r>
              <a:rPr lang="en-US" dirty="0" smtClean="0"/>
              <a:t>created:</a:t>
            </a:r>
          </a:p>
          <a:p>
            <a:pPr marL="514350" indent="-514350" eaLnBrk="1" hangingPunct="1">
              <a:buFont typeface="+mj-lt"/>
              <a:buAutoNum type="arabicPeriod"/>
              <a:defRPr/>
            </a:pPr>
            <a:r>
              <a:rPr lang="en-US" dirty="0"/>
              <a:t>System initialization.</a:t>
            </a:r>
          </a:p>
          <a:p>
            <a:pPr marL="514350" indent="-514350" eaLnBrk="1" hangingPunct="1">
              <a:buFont typeface="+mj-lt"/>
              <a:buAutoNum type="arabicPeriod"/>
              <a:defRPr/>
            </a:pPr>
            <a:r>
              <a:rPr lang="en-US" dirty="0"/>
              <a:t>Execution of a process creation system call by a running process</a:t>
            </a:r>
            <a:r>
              <a:rPr lang="en-US" dirty="0" smtClean="0"/>
              <a:t>.</a:t>
            </a:r>
          </a:p>
          <a:p>
            <a:pPr marL="514350" indent="-514350" eaLnBrk="1" hangingPunct="1">
              <a:buFont typeface="+mj-lt"/>
              <a:buAutoNum type="arabicPeriod"/>
              <a:defRPr/>
            </a:pPr>
            <a:r>
              <a:rPr lang="en-US" dirty="0"/>
              <a:t>A user request to create a new process.</a:t>
            </a:r>
          </a:p>
          <a:p>
            <a:pPr marL="514350" indent="-514350" eaLnBrk="1" hangingPunct="1">
              <a:buFont typeface="+mj-lt"/>
              <a:buAutoNum type="arabicPeriod"/>
              <a:defRPr/>
            </a:pPr>
            <a:r>
              <a:rPr lang="en-US" dirty="0"/>
              <a:t>Initiation of a batch job.</a:t>
            </a:r>
          </a:p>
        </p:txBody>
      </p:sp>
      <p:sp>
        <p:nvSpPr>
          <p:cNvPr id="3" name="Foliennummernplatzhalter 2"/>
          <p:cNvSpPr>
            <a:spLocks noGrp="1"/>
          </p:cNvSpPr>
          <p:nvPr>
            <p:ph type="sldNum" sz="quarter" idx="12"/>
          </p:nvPr>
        </p:nvSpPr>
        <p:spPr/>
        <p:txBody>
          <a:bodyPr/>
          <a:lstStyle/>
          <a:p>
            <a:fld id="{B6F15528-21DE-4FAA-801E-634DDDAF4B2B}" type="slidenum">
              <a:rPr lang="en-US" smtClean="0"/>
              <a:pPr/>
              <a:t>14</a:t>
            </a:fld>
            <a:endParaRPr lang="en-US" dirty="0"/>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343829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04800" y="457200"/>
            <a:ext cx="8534400" cy="1220787"/>
          </a:xfrm>
        </p:spPr>
        <p:txBody>
          <a:bodyPr vert="horz" lIns="0" rIns="0" bIns="0" anchor="ctr">
            <a:normAutofit/>
          </a:bodyPr>
          <a:lstStyle/>
          <a:p>
            <a:pPr algn="ctr"/>
            <a:r>
              <a:rPr lang="en-NZ" sz="3200" dirty="0">
                <a:solidFill>
                  <a:schemeClr val="tx1"/>
                </a:solidFill>
                <a:latin typeface="Times New Roman" panose="02020603050405020304" pitchFamily="18" charset="0"/>
                <a:cs typeface="Times New Roman" panose="02020603050405020304" pitchFamily="18" charset="0"/>
              </a:rPr>
              <a:t>Process Creation</a:t>
            </a:r>
            <a:endParaRPr lang="en-NZ"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680810549"/>
              </p:ext>
            </p:extLst>
          </p:nvPr>
        </p:nvGraphicFramePr>
        <p:xfrm>
          <a:off x="533400" y="1981200"/>
          <a:ext cx="80010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liennummernplatzhalter 5"/>
          <p:cNvSpPr>
            <a:spLocks noGrp="1"/>
          </p:cNvSpPr>
          <p:nvPr>
            <p:ph type="sldNum" sz="quarter" idx="12"/>
          </p:nvPr>
        </p:nvSpPr>
        <p:spPr/>
        <p:txBody>
          <a:bodyPr/>
          <a:lstStyle/>
          <a:p>
            <a:fld id="{B6F15528-21DE-4FAA-801E-634DDDAF4B2B}" type="slidenum">
              <a:rPr lang="en-US" smtClean="0"/>
              <a:pPr/>
              <a:t>15</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449087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altLang="de-DE" dirty="0" smtClean="0"/>
              <a:t>Process Termination</a:t>
            </a:r>
          </a:p>
        </p:txBody>
      </p:sp>
      <p:sp>
        <p:nvSpPr>
          <p:cNvPr id="8196" name="Rectangle 3"/>
          <p:cNvSpPr>
            <a:spLocks noGrp="1" noChangeArrowheads="1"/>
          </p:cNvSpPr>
          <p:nvPr>
            <p:ph type="body" idx="1"/>
          </p:nvPr>
        </p:nvSpPr>
        <p:spPr/>
        <p:txBody>
          <a:bodyPr/>
          <a:lstStyle/>
          <a:p>
            <a:pPr marL="609600" indent="-609600" eaLnBrk="1" hangingPunct="1">
              <a:buFontTx/>
              <a:buNone/>
            </a:pPr>
            <a:r>
              <a:rPr lang="en-US" altLang="de-DE" dirty="0" smtClean="0"/>
              <a:t>Conditions which terminate processes</a:t>
            </a:r>
          </a:p>
          <a:p>
            <a:pPr marL="609600" indent="-609600" eaLnBrk="1" hangingPunct="1">
              <a:buFontTx/>
              <a:buAutoNum type="arabicPeriod"/>
            </a:pPr>
            <a:r>
              <a:rPr lang="en-US" altLang="de-DE" dirty="0" smtClean="0"/>
              <a:t>Normal exit (voluntary)</a:t>
            </a:r>
          </a:p>
          <a:p>
            <a:pPr marL="609600" indent="-609600" eaLnBrk="1" hangingPunct="1">
              <a:buFontTx/>
              <a:buAutoNum type="arabicPeriod"/>
            </a:pPr>
            <a:r>
              <a:rPr lang="en-US" altLang="de-DE" dirty="0" smtClean="0"/>
              <a:t>Error exit (voluntary)</a:t>
            </a:r>
          </a:p>
          <a:p>
            <a:pPr marL="609600" indent="-609600" eaLnBrk="1" hangingPunct="1">
              <a:buFontTx/>
              <a:buAutoNum type="arabicPeriod"/>
            </a:pPr>
            <a:r>
              <a:rPr lang="en-US" altLang="de-DE" dirty="0" smtClean="0"/>
              <a:t>Fatal error (involuntary)</a:t>
            </a:r>
          </a:p>
          <a:p>
            <a:pPr marL="609600" indent="-609600" eaLnBrk="1" hangingPunct="1">
              <a:buFontTx/>
              <a:buAutoNum type="arabicPeriod"/>
            </a:pPr>
            <a:r>
              <a:rPr lang="en-US" altLang="de-DE" dirty="0" smtClean="0"/>
              <a:t>Killed by another process (involuntary)</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16</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300354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a:xfrm>
            <a:off x="658813" y="456253"/>
            <a:ext cx="7824788" cy="1220148"/>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Process Creation</a:t>
            </a:r>
          </a:p>
        </p:txBody>
      </p:sp>
      <p:sp>
        <p:nvSpPr>
          <p:cNvPr id="48131" name="Content Placeholder 2"/>
          <p:cNvSpPr>
            <a:spLocks noGrp="1"/>
          </p:cNvSpPr>
          <p:nvPr>
            <p:ph sz="half" idx="1"/>
          </p:nvPr>
        </p:nvSpPr>
        <p:spPr>
          <a:xfrm>
            <a:off x="533400" y="1905000"/>
            <a:ext cx="7848600" cy="3962399"/>
          </a:xfrm>
        </p:spPr>
        <p:txBody>
          <a:bodyPr>
            <a:normAutofit/>
          </a:bodyPr>
          <a:lstStyle/>
          <a:p>
            <a:r>
              <a:rPr lang="en-NZ" sz="2800" dirty="0" smtClean="0">
                <a:latin typeface="Times New Roman" panose="02020603050405020304" pitchFamily="18" charset="0"/>
                <a:cs typeface="Times New Roman" panose="02020603050405020304" pitchFamily="18" charset="0"/>
              </a:rPr>
              <a:t>Once the OS decides to create a new process it:</a:t>
            </a:r>
          </a:p>
        </p:txBody>
      </p:sp>
      <p:graphicFrame>
        <p:nvGraphicFramePr>
          <p:cNvPr id="4" name="Diagram 3"/>
          <p:cNvGraphicFramePr/>
          <p:nvPr>
            <p:extLst>
              <p:ext uri="{D42A27DB-BD31-4B8C-83A1-F6EECF244321}">
                <p14:modId xmlns:p14="http://schemas.microsoft.com/office/powerpoint/2010/main" val="4264045623"/>
              </p:ext>
            </p:extLst>
          </p:nvPr>
        </p:nvGraphicFramePr>
        <p:xfrm>
          <a:off x="1600200" y="24384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pPr>
              <a:defRPr/>
            </a:pPr>
            <a:fld id="{FDF6211F-5278-4B8E-96CF-461F9E543AC9}" type="slidenum">
              <a:rPr lang="en-US" smtClean="0"/>
              <a:pPr>
                <a:defRPr/>
              </a:pPr>
              <a:t>17</a:t>
            </a:fld>
            <a:endParaRPr lang="en-US" dirty="0"/>
          </a:p>
        </p:txBody>
      </p:sp>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1306382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vert="horz" lIns="0" rIns="0" bIns="0" anchor="ctr">
            <a:normAutofit/>
          </a:bodyPr>
          <a:lstStyle/>
          <a:p>
            <a:pPr algn="ctr"/>
            <a:r>
              <a:rPr lang="en-NZ" sz="3200" dirty="0">
                <a:solidFill>
                  <a:schemeClr val="tx1"/>
                </a:solidFill>
                <a:latin typeface="Times New Roman" panose="02020603050405020304" pitchFamily="18" charset="0"/>
                <a:cs typeface="Times New Roman" panose="02020603050405020304" pitchFamily="18" charset="0"/>
              </a:rPr>
              <a:t>Process Termination</a:t>
            </a:r>
            <a:endParaRPr lang="en-NZ"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58904" y="2286000"/>
            <a:ext cx="7723096" cy="3840163"/>
          </a:xfrm>
        </p:spPr>
        <p:txBody>
          <a:bodyPr vert="horz">
            <a:normAutofit/>
          </a:bodyPr>
          <a:lstStyle/>
          <a:p>
            <a:pPr>
              <a:buClrTx/>
            </a:pPr>
            <a:r>
              <a:rPr lang="en-NZ" dirty="0">
                <a:latin typeface="Times New Roman" panose="02020603050405020304" pitchFamily="18" charset="0"/>
                <a:cs typeface="Times New Roman" panose="02020603050405020304" pitchFamily="18" charset="0"/>
              </a:rPr>
              <a:t>There must be a means for a process to indicate its completion</a:t>
            </a:r>
          </a:p>
          <a:p>
            <a:pPr>
              <a:buClrTx/>
            </a:pPr>
            <a:r>
              <a:rPr lang="en-NZ" dirty="0">
                <a:latin typeface="Times New Roman" panose="02020603050405020304" pitchFamily="18" charset="0"/>
                <a:cs typeface="Times New Roman" panose="02020603050405020304" pitchFamily="18" charset="0"/>
              </a:rPr>
              <a:t>A batch job should include a HALT instruction or an explicit OS service call for termination</a:t>
            </a:r>
          </a:p>
          <a:p>
            <a:pPr>
              <a:buClrTx/>
            </a:pPr>
            <a:r>
              <a:rPr lang="en-NZ" dirty="0">
                <a:latin typeface="Times New Roman" panose="02020603050405020304" pitchFamily="18" charset="0"/>
                <a:cs typeface="Times New Roman" panose="02020603050405020304" pitchFamily="18" charset="0"/>
              </a:rPr>
              <a:t>For an interactive application, the action of the user will indicate when the process is completed  (e.g. log off, quitting an application)</a:t>
            </a:r>
          </a:p>
        </p:txBody>
      </p:sp>
      <p:sp>
        <p:nvSpPr>
          <p:cNvPr id="6" name="Foliennummernplatzhalter 5"/>
          <p:cNvSpPr>
            <a:spLocks noGrp="1"/>
          </p:cNvSpPr>
          <p:nvPr>
            <p:ph type="sldNum" sz="quarter" idx="12"/>
          </p:nvPr>
        </p:nvSpPr>
        <p:spPr/>
        <p:txBody>
          <a:bodyPr/>
          <a:lstStyle/>
          <a:p>
            <a:fld id="{B6F15528-21DE-4FAA-801E-634DDDAF4B2B}" type="slidenum">
              <a:rPr lang="en-US" smtClean="0"/>
              <a:pPr/>
              <a:t>18</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830166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1026"/>
          <p:cNvSpPr>
            <a:spLocks noGrp="1" noChangeArrowheads="1"/>
          </p:cNvSpPr>
          <p:nvPr>
            <p:ph type="title"/>
          </p:nvPr>
        </p:nvSpPr>
        <p:spPr/>
        <p:txBody>
          <a:bodyPr/>
          <a:lstStyle/>
          <a:p>
            <a:pPr eaLnBrk="1" hangingPunct="1"/>
            <a:r>
              <a:rPr lang="en-US" altLang="de-DE" smtClean="0"/>
              <a:t>Process Hierarchies</a:t>
            </a:r>
          </a:p>
        </p:txBody>
      </p:sp>
      <p:sp>
        <p:nvSpPr>
          <p:cNvPr id="9220" name="Rectangle 1027"/>
          <p:cNvSpPr>
            <a:spLocks noGrp="1" noChangeArrowheads="1"/>
          </p:cNvSpPr>
          <p:nvPr>
            <p:ph type="body" idx="1"/>
          </p:nvPr>
        </p:nvSpPr>
        <p:spPr>
          <a:xfrm>
            <a:off x="685800" y="1981200"/>
            <a:ext cx="8458200" cy="4114800"/>
          </a:xfrm>
        </p:spPr>
        <p:txBody>
          <a:bodyPr/>
          <a:lstStyle/>
          <a:p>
            <a:pPr eaLnBrk="1" hangingPunct="1"/>
            <a:r>
              <a:rPr lang="en-US" altLang="de-DE" smtClean="0"/>
              <a:t>Parent creates a child process, child processes can create its own process</a:t>
            </a:r>
          </a:p>
          <a:p>
            <a:pPr eaLnBrk="1" hangingPunct="1"/>
            <a:r>
              <a:rPr lang="en-US" altLang="de-DE" smtClean="0"/>
              <a:t>Forms a hierarchy</a:t>
            </a:r>
          </a:p>
          <a:p>
            <a:pPr lvl="1" eaLnBrk="1" hangingPunct="1"/>
            <a:r>
              <a:rPr lang="en-US" altLang="de-DE" smtClean="0"/>
              <a:t>UNIX calls this a "process group"</a:t>
            </a:r>
          </a:p>
          <a:p>
            <a:pPr eaLnBrk="1" hangingPunct="1"/>
            <a:r>
              <a:rPr lang="en-US" altLang="de-DE" smtClean="0"/>
              <a:t>Windows has no concept of process hierarchy</a:t>
            </a:r>
          </a:p>
          <a:p>
            <a:pPr lvl="1" eaLnBrk="1" hangingPunct="1"/>
            <a:r>
              <a:rPr lang="en-US" altLang="de-DE" smtClean="0"/>
              <a:t>all processes are created equal</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19</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70779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658813" y="456253"/>
            <a:ext cx="7824788" cy="1143948"/>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Process States</a:t>
            </a: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1703696512"/>
              </p:ext>
            </p:extLst>
          </p:nvPr>
        </p:nvGraphicFramePr>
        <p:xfrm>
          <a:off x="533400" y="2133600"/>
          <a:ext cx="82296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20</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7052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tLang="en-US" smtClean="0"/>
              <a:t>Process States (1)</a:t>
            </a:r>
          </a:p>
        </p:txBody>
      </p:sp>
      <p:sp>
        <p:nvSpPr>
          <p:cNvPr id="3" name="Content Placeholder 2"/>
          <p:cNvSpPr>
            <a:spLocks noGrp="1"/>
          </p:cNvSpPr>
          <p:nvPr>
            <p:ph idx="1"/>
          </p:nvPr>
        </p:nvSpPr>
        <p:spPr/>
        <p:txBody>
          <a:bodyPr/>
          <a:lstStyle/>
          <a:p>
            <a:pPr marL="0" indent="0" eaLnBrk="1" hangingPunct="1">
              <a:buFont typeface="Arial" charset="0"/>
              <a:buNone/>
              <a:defRPr/>
            </a:pPr>
            <a:r>
              <a:rPr lang="en-US" dirty="0" smtClean="0"/>
              <a:t>Three states </a:t>
            </a:r>
            <a:r>
              <a:rPr lang="en-US" dirty="0"/>
              <a:t>a process may be in</a:t>
            </a:r>
            <a:r>
              <a:rPr lang="en-US" dirty="0" smtClean="0"/>
              <a:t>:</a:t>
            </a:r>
          </a:p>
          <a:p>
            <a:pPr marL="514350" indent="-514350" eaLnBrk="1" hangingPunct="1">
              <a:buFont typeface="+mj-lt"/>
              <a:buAutoNum type="arabicPeriod"/>
              <a:defRPr/>
            </a:pPr>
            <a:r>
              <a:rPr lang="en-US" dirty="0" smtClean="0"/>
              <a:t>Running (actually using the CPU at that instant).</a:t>
            </a:r>
          </a:p>
          <a:p>
            <a:pPr marL="514350" indent="-514350" eaLnBrk="1" hangingPunct="1">
              <a:buFont typeface="+mj-lt"/>
              <a:buAutoNum type="arabicPeriod"/>
              <a:defRPr/>
            </a:pPr>
            <a:r>
              <a:rPr lang="en-US" dirty="0" smtClean="0"/>
              <a:t>Ready (runnable; temporarily stopped to let another process run).</a:t>
            </a:r>
          </a:p>
          <a:p>
            <a:pPr marL="514350" indent="-514350" eaLnBrk="1" hangingPunct="1">
              <a:buFont typeface="+mj-lt"/>
              <a:buAutoNum type="arabicPeriod"/>
              <a:defRPr/>
            </a:pPr>
            <a:r>
              <a:rPr lang="en-US" dirty="0" smtClean="0"/>
              <a:t>Blocked (unable to run until some external event happens).</a:t>
            </a:r>
            <a:endParaRPr lang="en-US" dirty="0"/>
          </a:p>
        </p:txBody>
      </p:sp>
      <p:sp>
        <p:nvSpPr>
          <p:cNvPr id="4" name="Foliennummernplatzhalter 3"/>
          <p:cNvSpPr>
            <a:spLocks noGrp="1"/>
          </p:cNvSpPr>
          <p:nvPr>
            <p:ph type="sldNum" sz="quarter" idx="12"/>
          </p:nvPr>
        </p:nvSpPr>
        <p:spPr/>
        <p:txBody>
          <a:bodyPr/>
          <a:lstStyle/>
          <a:p>
            <a:fld id="{B6F15528-21DE-4FAA-801E-634DDDAF4B2B}" type="slidenum">
              <a:rPr lang="en-US" smtClean="0"/>
              <a:pPr/>
              <a:t>21</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6901371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658813" y="456253"/>
            <a:ext cx="7824788" cy="1143948"/>
          </a:xfrm>
        </p:spPr>
        <p:txBody>
          <a:bodyPr anchor="ctr">
            <a:normAutofit/>
          </a:bodyPr>
          <a:lstStyle/>
          <a:p>
            <a:pPr algn="ctr"/>
            <a:r>
              <a:rPr lang="en-US" sz="3200" dirty="0" smtClean="0">
                <a:ln w="1905"/>
                <a:solidFill>
                  <a:schemeClr val="tx1"/>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Two-State Process Model</a:t>
            </a:r>
          </a:p>
        </p:txBody>
      </p:sp>
      <p:pic>
        <p:nvPicPr>
          <p:cNvPr id="5" name="Picture 4" descr="f5.pdf"/>
          <p:cNvPicPr>
            <a:picLocks noChangeAspect="1"/>
          </p:cNvPicPr>
          <p:nvPr/>
        </p:nvPicPr>
        <p:blipFill>
          <a:blip r:embed="rId3" cstate="print"/>
          <a:srcRect l="14545" t="5882" r="15455" b="57647"/>
          <a:stretch>
            <a:fillRect/>
          </a:stretch>
        </p:blipFill>
        <p:spPr>
          <a:xfrm>
            <a:off x="346605" y="2514600"/>
            <a:ext cx="8797395" cy="3541920"/>
          </a:xfrm>
          <a:prstGeom prst="rect">
            <a:avLst/>
          </a:prstGeom>
        </p:spPr>
      </p:pic>
      <p:sp>
        <p:nvSpPr>
          <p:cNvPr id="3" name="Foliennummernplatzhalter 2"/>
          <p:cNvSpPr>
            <a:spLocks noGrp="1"/>
          </p:cNvSpPr>
          <p:nvPr>
            <p:ph type="sldNum" sz="quarter" idx="12"/>
          </p:nvPr>
        </p:nvSpPr>
        <p:spPr/>
        <p:txBody>
          <a:bodyPr/>
          <a:lstStyle/>
          <a:p>
            <a:pPr>
              <a:defRPr/>
            </a:pPr>
            <a:fld id="{FDF6211F-5278-4B8E-96CF-461F9E543AC9}" type="slidenum">
              <a:rPr lang="en-US" smtClean="0"/>
              <a:pPr>
                <a:defRPr/>
              </a:pPr>
              <a:t>22</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4643294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f5.pdf"/>
          <p:cNvPicPr>
            <a:picLocks noChangeAspect="1"/>
          </p:cNvPicPr>
          <p:nvPr/>
        </p:nvPicPr>
        <p:blipFill>
          <a:blip r:embed="rId3" cstate="print"/>
          <a:srcRect l="14545" t="45882" r="19091" b="7059"/>
          <a:stretch>
            <a:fillRect/>
          </a:stretch>
        </p:blipFill>
        <p:spPr>
          <a:xfrm>
            <a:off x="228600" y="1143000"/>
            <a:ext cx="8572988" cy="4697439"/>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23</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38701169"/>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en-US" altLang="de-DE" smtClean="0"/>
              <a:t>Process States (1)</a:t>
            </a:r>
          </a:p>
        </p:txBody>
      </p:sp>
      <p:sp>
        <p:nvSpPr>
          <p:cNvPr id="10244" name="Rectangle 3"/>
          <p:cNvSpPr>
            <a:spLocks noGrp="1" noChangeArrowheads="1"/>
          </p:cNvSpPr>
          <p:nvPr>
            <p:ph type="body" idx="1"/>
          </p:nvPr>
        </p:nvSpPr>
        <p:spPr>
          <a:xfrm>
            <a:off x="1695450" y="4238625"/>
            <a:ext cx="7772400" cy="1485900"/>
          </a:xfrm>
        </p:spPr>
        <p:txBody>
          <a:bodyPr>
            <a:normAutofit fontScale="85000" lnSpcReduction="20000"/>
          </a:bodyPr>
          <a:lstStyle/>
          <a:p>
            <a:pPr eaLnBrk="1" hangingPunct="1">
              <a:lnSpc>
                <a:spcPct val="90000"/>
              </a:lnSpc>
            </a:pPr>
            <a:r>
              <a:rPr lang="en-US" altLang="de-DE" smtClean="0"/>
              <a:t>Possible process states</a:t>
            </a:r>
          </a:p>
          <a:p>
            <a:pPr lvl="1" eaLnBrk="1" hangingPunct="1">
              <a:lnSpc>
                <a:spcPct val="90000"/>
              </a:lnSpc>
            </a:pPr>
            <a:r>
              <a:rPr lang="en-US" altLang="de-DE" smtClean="0"/>
              <a:t>running</a:t>
            </a:r>
          </a:p>
          <a:p>
            <a:pPr lvl="1" eaLnBrk="1" hangingPunct="1">
              <a:lnSpc>
                <a:spcPct val="90000"/>
              </a:lnSpc>
            </a:pPr>
            <a:r>
              <a:rPr lang="en-US" altLang="de-DE" smtClean="0"/>
              <a:t>blocked</a:t>
            </a:r>
          </a:p>
          <a:p>
            <a:pPr lvl="1" eaLnBrk="1" hangingPunct="1">
              <a:lnSpc>
                <a:spcPct val="90000"/>
              </a:lnSpc>
            </a:pPr>
            <a:r>
              <a:rPr lang="en-US" altLang="de-DE" smtClean="0"/>
              <a:t>ready</a:t>
            </a:r>
            <a:endParaRPr lang="en-US" altLang="de-DE" sz="2000" smtClean="0"/>
          </a:p>
          <a:p>
            <a:pPr eaLnBrk="1" hangingPunct="1">
              <a:lnSpc>
                <a:spcPct val="90000"/>
              </a:lnSpc>
            </a:pPr>
            <a:r>
              <a:rPr lang="en-US" altLang="de-DE" smtClean="0"/>
              <a:t>Transitions between states shown</a:t>
            </a:r>
            <a:endParaRPr lang="en-US" altLang="de-DE" sz="2400" smtClean="0"/>
          </a:p>
        </p:txBody>
      </p:sp>
      <p:pic>
        <p:nvPicPr>
          <p:cNvPr id="1024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325" y="1512888"/>
            <a:ext cx="763905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24</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960240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US" altLang="de-DE" dirty="0" smtClean="0"/>
              <a:t>Process States (2)</a:t>
            </a:r>
          </a:p>
        </p:txBody>
      </p:sp>
      <p:sp>
        <p:nvSpPr>
          <p:cNvPr id="11268" name="Rectangle 3"/>
          <p:cNvSpPr>
            <a:spLocks noGrp="1" noChangeArrowheads="1"/>
          </p:cNvSpPr>
          <p:nvPr>
            <p:ph type="body" idx="1"/>
          </p:nvPr>
        </p:nvSpPr>
        <p:spPr>
          <a:xfrm>
            <a:off x="771525" y="4657725"/>
            <a:ext cx="7772400" cy="1828800"/>
          </a:xfrm>
        </p:spPr>
        <p:txBody>
          <a:bodyPr/>
          <a:lstStyle/>
          <a:p>
            <a:pPr eaLnBrk="1" hangingPunct="1"/>
            <a:r>
              <a:rPr lang="en-US" altLang="de-DE" dirty="0" smtClean="0"/>
              <a:t>Lowest layer of process-structured OS</a:t>
            </a:r>
          </a:p>
          <a:p>
            <a:pPr lvl="1" eaLnBrk="1" hangingPunct="1"/>
            <a:r>
              <a:rPr lang="en-US" altLang="de-DE" dirty="0" smtClean="0"/>
              <a:t>handles interrupts, scheduling</a:t>
            </a:r>
          </a:p>
          <a:p>
            <a:pPr eaLnBrk="1" hangingPunct="1"/>
            <a:r>
              <a:rPr lang="en-US" altLang="de-DE" dirty="0" smtClean="0"/>
              <a:t>Above that layer are sequential processes</a:t>
            </a:r>
          </a:p>
        </p:txBody>
      </p:sp>
      <p:pic>
        <p:nvPicPr>
          <p:cNvPr id="1126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4238" y="1524000"/>
            <a:ext cx="506412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25</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284421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566" t="25691" r="592" b="25531"/>
          <a:stretch>
            <a:fillRect/>
          </a:stretch>
        </p:blipFill>
        <p:spPr>
          <a:xfrm>
            <a:off x="0" y="2224088"/>
            <a:ext cx="9067800" cy="3579812"/>
          </a:xfrm>
          <a:noFill/>
          <a:ln w="57150" cmpd="thickThin">
            <a:solidFill>
              <a:schemeClr val="tx1"/>
            </a:solidFill>
            <a:miter lim="800000"/>
            <a:headEnd/>
            <a:tailEnd/>
          </a:ln>
        </p:spPr>
      </p:pic>
      <p:sp>
        <p:nvSpPr>
          <p:cNvPr id="9" name="Rectangle 2"/>
          <p:cNvSpPr txBox="1">
            <a:spLocks noChangeArrowheads="1"/>
          </p:cNvSpPr>
          <p:nvPr/>
        </p:nvSpPr>
        <p:spPr bwMode="auto">
          <a:xfrm>
            <a:off x="923925" y="152400"/>
            <a:ext cx="7772400" cy="1143000"/>
          </a:xfrm>
          <a:prstGeom prst="rect">
            <a:avLst/>
          </a:prstGeom>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stStyle>
          <a:p>
            <a:r>
              <a:rPr lang="en-US" dirty="0"/>
              <a:t>Process States (3)</a:t>
            </a:r>
          </a:p>
        </p:txBody>
      </p:sp>
      <p:sp>
        <p:nvSpPr>
          <p:cNvPr id="2" name="Foliennummernplatzhalter 1"/>
          <p:cNvSpPr>
            <a:spLocks noGrp="1"/>
          </p:cNvSpPr>
          <p:nvPr>
            <p:ph type="sldNum" sz="quarter" idx="12"/>
          </p:nvPr>
        </p:nvSpPr>
        <p:spPr/>
        <p:txBody>
          <a:bodyPr/>
          <a:lstStyle/>
          <a:p>
            <a:fld id="{B6F15528-21DE-4FAA-801E-634DDDAF4B2B}" type="slidenum">
              <a:rPr lang="en-US" smtClean="0"/>
              <a:pPr/>
              <a:t>26</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134647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58813" y="456253"/>
            <a:ext cx="7824788" cy="1220148"/>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Suspended Processes</a:t>
            </a:r>
          </a:p>
        </p:txBody>
      </p:sp>
      <p:sp>
        <p:nvSpPr>
          <p:cNvPr id="29699" name="Content Placeholder 2"/>
          <p:cNvSpPr>
            <a:spLocks noGrp="1"/>
          </p:cNvSpPr>
          <p:nvPr>
            <p:ph sz="half" idx="1"/>
          </p:nvPr>
        </p:nvSpPr>
        <p:spPr>
          <a:xfrm>
            <a:off x="152400" y="1676401"/>
            <a:ext cx="8305800" cy="4952999"/>
          </a:xfrm>
        </p:spPr>
        <p:txBody>
          <a:bodyPr vert="horz">
            <a:normAutofit/>
          </a:bodyPr>
          <a:lstStyle/>
          <a:p>
            <a:pPr lvl="1">
              <a:buClrTx/>
            </a:pPr>
            <a:r>
              <a:rPr lang="en-US" sz="2600" dirty="0">
                <a:latin typeface="Times New Roman" panose="02020603050405020304" pitchFamily="18" charset="0"/>
                <a:cs typeface="Times New Roman" panose="02020603050405020304" pitchFamily="18" charset="0"/>
              </a:rPr>
              <a:t>Swapping</a:t>
            </a:r>
          </a:p>
          <a:p>
            <a:pPr lvl="2">
              <a:buClrTx/>
            </a:pPr>
            <a:r>
              <a:rPr lang="en-US" sz="2100" dirty="0">
                <a:latin typeface="Times New Roman" panose="02020603050405020304" pitchFamily="18" charset="0"/>
                <a:cs typeface="Times New Roman" panose="02020603050405020304" pitchFamily="18" charset="0"/>
              </a:rPr>
              <a:t>Involves moving part of all of a process from main memory to disk</a:t>
            </a:r>
          </a:p>
          <a:p>
            <a:pPr lvl="2">
              <a:buClrTx/>
            </a:pPr>
            <a:r>
              <a:rPr lang="en-US" sz="2100" dirty="0">
                <a:latin typeface="Times New Roman" panose="02020603050405020304" pitchFamily="18" charset="0"/>
                <a:cs typeface="Times New Roman" panose="02020603050405020304" pitchFamily="18" charset="0"/>
              </a:rPr>
              <a:t>When none of the processes in main memory is in the Ready state, the OS swaps one of the blocked processes out on to disk into a suspend queue</a:t>
            </a:r>
          </a:p>
          <a:p>
            <a:pPr lvl="4"/>
            <a:r>
              <a:rPr lang="en-US" sz="2000" dirty="0">
                <a:latin typeface="Times New Roman" panose="02020603050405020304" pitchFamily="18" charset="0"/>
                <a:cs typeface="Times New Roman" panose="02020603050405020304" pitchFamily="18" charset="0"/>
              </a:rPr>
              <a:t>This is a queue of existing processes that have been temporarily kicked out of main memory, or suspended</a:t>
            </a:r>
          </a:p>
          <a:p>
            <a:pPr lvl="4"/>
            <a:r>
              <a:rPr lang="en-US" sz="2000" dirty="0">
                <a:latin typeface="Times New Roman" panose="02020603050405020304" pitchFamily="18" charset="0"/>
                <a:cs typeface="Times New Roman" panose="02020603050405020304" pitchFamily="18" charset="0"/>
              </a:rPr>
              <a:t>The OS then brings in another process from the suspend queue or it honors a new-process request</a:t>
            </a:r>
          </a:p>
          <a:p>
            <a:pPr lvl="4"/>
            <a:r>
              <a:rPr lang="en-US" sz="2000" dirty="0">
                <a:latin typeface="Times New Roman" panose="02020603050405020304" pitchFamily="18" charset="0"/>
                <a:cs typeface="Times New Roman" panose="02020603050405020304" pitchFamily="18" charset="0"/>
              </a:rPr>
              <a:t>Execution then continues with the newly arrived process</a:t>
            </a:r>
          </a:p>
          <a:p>
            <a:pPr lvl="2">
              <a:buClrTx/>
            </a:pPr>
            <a:r>
              <a:rPr lang="en-US" sz="2100" dirty="0">
                <a:latin typeface="Times New Roman" panose="02020603050405020304" pitchFamily="18" charset="0"/>
                <a:cs typeface="Times New Roman" panose="02020603050405020304" pitchFamily="18" charset="0"/>
              </a:rPr>
              <a:t>Swapping, however, is an I/O operation and therefore there is the potential for making the problem worse, not better. Because disk I/O is generally the fastest I/O on a system, swapping will usually enhance performance</a:t>
            </a:r>
          </a:p>
        </p:txBody>
      </p:sp>
      <p:pic>
        <p:nvPicPr>
          <p:cNvPr id="6" name="Picture 5"/>
          <p:cNvPicPr>
            <a:picLocks noChangeAspect="1"/>
          </p:cNvPicPr>
          <p:nvPr/>
        </p:nvPicPr>
        <p:blipFill>
          <a:blip r:embed="rId3" cstate="print"/>
          <a:stretch>
            <a:fillRect/>
          </a:stretch>
        </p:blipFill>
        <p:spPr>
          <a:xfrm rot="2409488">
            <a:off x="965948" y="544582"/>
            <a:ext cx="952107" cy="1216839"/>
          </a:xfrm>
          <a:prstGeom prst="rect">
            <a:avLst/>
          </a:prstGeom>
        </p:spPr>
      </p:pic>
      <p:sp>
        <p:nvSpPr>
          <p:cNvPr id="3" name="Foliennummernplatzhalter 2"/>
          <p:cNvSpPr>
            <a:spLocks noGrp="1"/>
          </p:cNvSpPr>
          <p:nvPr>
            <p:ph type="sldNum" sz="quarter" idx="12"/>
          </p:nvPr>
        </p:nvSpPr>
        <p:spPr/>
        <p:txBody>
          <a:bodyPr/>
          <a:lstStyle/>
          <a:p>
            <a:pPr>
              <a:defRPr/>
            </a:pPr>
            <a:fld id="{FDF6211F-5278-4B8E-96CF-461F9E543AC9}" type="slidenum">
              <a:rPr lang="en-US" smtClean="0"/>
              <a:pPr>
                <a:defRPr/>
              </a:pPr>
              <a:t>27</a:t>
            </a:fld>
            <a:endParaRPr lang="en-US" dirty="0"/>
          </a:p>
        </p:txBody>
      </p:sp>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33449288"/>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9.pdf"/>
          <p:cNvPicPr>
            <a:picLocks noChangeAspect="1"/>
          </p:cNvPicPr>
          <p:nvPr/>
        </p:nvPicPr>
        <p:blipFill>
          <a:blip r:embed="rId3" cstate="print"/>
          <a:srcRect t="4545" b="65455"/>
          <a:stretch>
            <a:fillRect/>
          </a:stretch>
        </p:blipFill>
        <p:spPr>
          <a:xfrm>
            <a:off x="267401" y="1219200"/>
            <a:ext cx="9028999" cy="3505200"/>
          </a:xfrm>
          <a:prstGeom prst="rect">
            <a:avLst/>
          </a:prstGeom>
        </p:spPr>
      </p:pic>
      <p:pic>
        <p:nvPicPr>
          <p:cNvPr id="7" name="Picture 6" descr="f9.pdf"/>
          <p:cNvPicPr>
            <a:picLocks noChangeAspect="1"/>
          </p:cNvPicPr>
          <p:nvPr/>
        </p:nvPicPr>
        <p:blipFill>
          <a:blip r:embed="rId4" cstate="print"/>
          <a:srcRect t="81818" b="11818"/>
          <a:stretch>
            <a:fillRect/>
          </a:stretch>
        </p:blipFill>
        <p:spPr>
          <a:xfrm>
            <a:off x="457200" y="5486400"/>
            <a:ext cx="8354717" cy="68808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28</a:t>
            </a:fld>
            <a:endParaRPr lang="en-US" dirty="0"/>
          </a:p>
        </p:txBody>
      </p:sp>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9382363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9.pdf"/>
          <p:cNvPicPr>
            <a:picLocks noChangeAspect="1"/>
          </p:cNvPicPr>
          <p:nvPr/>
        </p:nvPicPr>
        <p:blipFill>
          <a:blip r:embed="rId3" cstate="print"/>
          <a:srcRect t="34545" b="12727"/>
          <a:stretch>
            <a:fillRect/>
          </a:stretch>
        </p:blipFill>
        <p:spPr>
          <a:xfrm>
            <a:off x="350780" y="381000"/>
            <a:ext cx="8793220" cy="6000034"/>
          </a:xfrm>
          <a:prstGeom prst="rect">
            <a:avLst/>
          </a:prstGeom>
        </p:spPr>
      </p:pic>
      <p:sp>
        <p:nvSpPr>
          <p:cNvPr id="5" name="Foliennummernplatzhalter 4"/>
          <p:cNvSpPr>
            <a:spLocks noGrp="1"/>
          </p:cNvSpPr>
          <p:nvPr>
            <p:ph type="sldNum" sz="quarter" idx="12"/>
          </p:nvPr>
        </p:nvSpPr>
        <p:spPr/>
        <p:txBody>
          <a:bodyPr/>
          <a:lstStyle/>
          <a:p>
            <a:fld id="{B6F15528-21DE-4FAA-801E-634DDDAF4B2B}" type="slidenum">
              <a:rPr lang="en-US" smtClean="0"/>
              <a:pPr/>
              <a:t>29</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24180262"/>
      </p:ext>
    </p:extLst>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Characteristics of a Suspended Process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The process may or may not be waiting on an event</a:t>
            </a:r>
          </a:p>
        </p:txBody>
      </p:sp>
      <p:sp>
        <p:nvSpPr>
          <p:cNvPr id="4" name="Content Placeholder 3"/>
          <p:cNvSpPr>
            <a:spLocks noGrp="1"/>
          </p:cNvSpPr>
          <p:nvPr>
            <p:ph sz="half" idx="13"/>
          </p:nvPr>
        </p:nvSpPr>
        <p:spPr>
          <a:xfrm>
            <a:off x="4828032" y="4038600"/>
            <a:ext cx="3657600" cy="2093166"/>
          </a:xfrm>
        </p:spPr>
        <p:txBody>
          <a:bodyPr>
            <a:normAutofit/>
          </a:bodyPr>
          <a:lstStyle/>
          <a:p>
            <a:r>
              <a:rPr lang="en-US" sz="2400" dirty="0" smtClean="0">
                <a:latin typeface="Times New Roman" panose="02020603050405020304" pitchFamily="18" charset="0"/>
                <a:cs typeface="Times New Roman" panose="02020603050405020304" pitchFamily="18" charset="0"/>
              </a:rPr>
              <a:t>The process may not be removed from this state until the agent explicitly orders the removal</a:t>
            </a:r>
          </a:p>
        </p:txBody>
      </p:sp>
      <p:sp>
        <p:nvSpPr>
          <p:cNvPr id="5" name="Content Placeholder 4"/>
          <p:cNvSpPr>
            <a:spLocks noGrp="1"/>
          </p:cNvSpPr>
          <p:nvPr>
            <p:ph sz="half" idx="14"/>
          </p:nvPr>
        </p:nvSpPr>
        <p:spPr/>
        <p:txBody>
          <a:bodyPr>
            <a:normAutofit/>
          </a:bodyPr>
          <a:lstStyle/>
          <a:p>
            <a:r>
              <a:rPr lang="en-US" sz="2400" dirty="0" smtClean="0">
                <a:latin typeface="Times New Roman" panose="02020603050405020304" pitchFamily="18" charset="0"/>
                <a:cs typeface="Times New Roman" panose="02020603050405020304" pitchFamily="18" charset="0"/>
              </a:rPr>
              <a:t>The process is not immediately available for execution</a:t>
            </a:r>
          </a:p>
        </p:txBody>
      </p:sp>
      <p:sp>
        <p:nvSpPr>
          <p:cNvPr id="6" name="Content Placeholder 5"/>
          <p:cNvSpPr>
            <a:spLocks noGrp="1"/>
          </p:cNvSpPr>
          <p:nvPr>
            <p:ph sz="half" idx="15"/>
          </p:nvPr>
        </p:nvSpPr>
        <p:spPr>
          <a:xfrm>
            <a:off x="609600" y="3886200"/>
            <a:ext cx="3657600" cy="2667000"/>
          </a:xfrm>
        </p:spPr>
        <p:txBody>
          <a:bodyPr>
            <a:noAutofit/>
          </a:bodyPr>
          <a:lstStyle/>
          <a:p>
            <a:r>
              <a:rPr lang="en-US" sz="2400" dirty="0" smtClean="0">
                <a:latin typeface="Times New Roman" panose="02020603050405020304" pitchFamily="18" charset="0"/>
                <a:cs typeface="Times New Roman" panose="02020603050405020304" pitchFamily="18" charset="0"/>
              </a:rPr>
              <a:t>The process was placed in a suspended state by an agent: either itself, a parent process, or the OS, for the purpose of preventing its execution</a:t>
            </a:r>
            <a:endParaRPr lang="en-US" sz="2400" dirty="0">
              <a:latin typeface="Times New Roman" panose="02020603050405020304" pitchFamily="18" charset="0"/>
              <a:cs typeface="Times New Roman" panose="02020603050405020304" pitchFamily="18" charset="0"/>
            </a:endParaRPr>
          </a:p>
        </p:txBody>
      </p:sp>
      <p:sp>
        <p:nvSpPr>
          <p:cNvPr id="9" name="Foliennummernplatzhalter 8"/>
          <p:cNvSpPr>
            <a:spLocks noGrp="1"/>
          </p:cNvSpPr>
          <p:nvPr>
            <p:ph type="sldNum" sz="quarter" idx="12"/>
          </p:nvPr>
        </p:nvSpPr>
        <p:spPr/>
        <p:txBody>
          <a:bodyPr/>
          <a:lstStyle/>
          <a:p>
            <a:pPr>
              <a:defRPr/>
            </a:pPr>
            <a:fld id="{FDF6211F-5278-4B8E-96CF-461F9E543AC9}" type="slidenum">
              <a:rPr lang="en-US" smtClean="0"/>
              <a:pPr>
                <a:defRPr/>
              </a:pPr>
              <a:t>30</a:t>
            </a:fld>
            <a:endParaRPr lang="en-US"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45963103"/>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381000" y="685800"/>
            <a:ext cx="8382000" cy="609600"/>
          </a:xfrm>
        </p:spPr>
        <p:txBody>
          <a:bodyPr vert="horz" lIns="0" rIns="0" bIns="0" anchor="ctr">
            <a:norm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Reasons </a:t>
            </a:r>
            <a:r>
              <a:rPr lang="en-US" sz="3200" dirty="0">
                <a:solidFill>
                  <a:schemeClr val="tx1"/>
                </a:solidFill>
                <a:latin typeface="Times New Roman" panose="02020603050405020304" pitchFamily="18" charset="0"/>
                <a:cs typeface="Times New Roman" panose="02020603050405020304" pitchFamily="18" charset="0"/>
              </a:rPr>
              <a:t>for Process Suspension </a:t>
            </a:r>
          </a:p>
        </p:txBody>
      </p:sp>
      <p:graphicFrame>
        <p:nvGraphicFramePr>
          <p:cNvPr id="78850" name="Object 2"/>
          <p:cNvGraphicFramePr>
            <a:graphicFrameLocks noChangeAspect="1"/>
          </p:cNvGraphicFramePr>
          <p:nvPr/>
        </p:nvGraphicFramePr>
        <p:xfrm>
          <a:off x="838200" y="1371600"/>
          <a:ext cx="7620000" cy="5114794"/>
        </p:xfrm>
        <a:graphic>
          <a:graphicData uri="http://schemas.openxmlformats.org/presentationml/2006/ole">
            <mc:AlternateContent xmlns:mc="http://schemas.openxmlformats.org/markup-compatibility/2006">
              <mc:Choice xmlns:v="urn:schemas-microsoft-com:vml" Requires="v">
                <p:oleObj spid="_x0000_s1031" name="Document" r:id="rId4" imgW="22247619" imgH="14933333" progId="Word.Document.12">
                  <p:embed/>
                </p:oleObj>
              </mc:Choice>
              <mc:Fallback>
                <p:oleObj name="Document" r:id="rId4" imgW="22247619" imgH="14933333" progId="Word.Document.12">
                  <p:embed/>
                  <p:pic>
                    <p:nvPicPr>
                      <p:cNvPr id="7885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371600"/>
                        <a:ext cx="7620000" cy="51147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cxnSp>
        <p:nvCxnSpPr>
          <p:cNvPr id="6" name="Straight Connector 5"/>
          <p:cNvCxnSpPr/>
          <p:nvPr/>
        </p:nvCxnSpPr>
        <p:spPr>
          <a:xfrm rot="5400000">
            <a:off x="1257300" y="3924300"/>
            <a:ext cx="4953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914400" y="5334000"/>
            <a:ext cx="7467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914400" y="4191000"/>
            <a:ext cx="7467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14400" y="3200400"/>
            <a:ext cx="7467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914400" y="2209800"/>
            <a:ext cx="74676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3" name="Foliennummernplatzhalter 2"/>
          <p:cNvSpPr>
            <a:spLocks noGrp="1"/>
          </p:cNvSpPr>
          <p:nvPr>
            <p:ph type="sldNum" sz="quarter" idx="12"/>
          </p:nvPr>
        </p:nvSpPr>
        <p:spPr/>
        <p:txBody>
          <a:bodyPr/>
          <a:lstStyle/>
          <a:p>
            <a:fld id="{B6F15528-21DE-4FAA-801E-634DDDAF4B2B}" type="slidenum">
              <a:rPr lang="en-US" smtClean="0"/>
              <a:pPr/>
              <a:t>31</a:t>
            </a:fld>
            <a:endParaRPr lang="en-US" dirty="0"/>
          </a:p>
        </p:txBody>
      </p:sp>
      <p:pic>
        <p:nvPicPr>
          <p:cNvPr id="13" name="Grafik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4" name="Grafik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620408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658813" y="456252"/>
            <a:ext cx="7824788" cy="1220147"/>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Memory Tables</a:t>
            </a:r>
          </a:p>
        </p:txBody>
      </p:sp>
      <p:sp>
        <p:nvSpPr>
          <p:cNvPr id="35843" name="Content Placeholder 2"/>
          <p:cNvSpPr>
            <a:spLocks noGrp="1"/>
          </p:cNvSpPr>
          <p:nvPr>
            <p:ph sz="half" idx="1"/>
          </p:nvPr>
        </p:nvSpPr>
        <p:spPr/>
        <p:txBody>
          <a:bodyPr>
            <a:normAutofit/>
          </a:bodyPr>
          <a:lstStyle/>
          <a:p>
            <a:r>
              <a:rPr lang="en-NZ" sz="2200" dirty="0" smtClean="0">
                <a:latin typeface="Times New Roman" panose="02020603050405020304" pitchFamily="18" charset="0"/>
                <a:cs typeface="Times New Roman" panose="02020603050405020304" pitchFamily="18" charset="0"/>
              </a:rPr>
              <a:t>Used to keep track of both main (real) and secondary (virtual)  memory</a:t>
            </a:r>
          </a:p>
          <a:p>
            <a:r>
              <a:rPr lang="en-NZ" sz="2200" dirty="0" smtClean="0">
                <a:latin typeface="Times New Roman" panose="02020603050405020304" pitchFamily="18" charset="0"/>
                <a:cs typeface="Times New Roman" panose="02020603050405020304" pitchFamily="18" charset="0"/>
              </a:rPr>
              <a:t>Processes are maintained on secondary memory using some sort of virtual memory or simple swapping mechanism </a:t>
            </a:r>
          </a:p>
        </p:txBody>
      </p:sp>
      <p:graphicFrame>
        <p:nvGraphicFramePr>
          <p:cNvPr id="5" name="Diagram 4"/>
          <p:cNvGraphicFramePr/>
          <p:nvPr>
            <p:extLst>
              <p:ext uri="{D42A27DB-BD31-4B8C-83A1-F6EECF244321}">
                <p14:modId xmlns:p14="http://schemas.microsoft.com/office/powerpoint/2010/main" val="3152897269"/>
              </p:ext>
            </p:extLst>
          </p:nvPr>
        </p:nvGraphicFramePr>
        <p:xfrm>
          <a:off x="4495800" y="2209800"/>
          <a:ext cx="41148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32</a:t>
            </a:fld>
            <a:endParaRPr lang="en-US" dirty="0"/>
          </a:p>
        </p:txBody>
      </p:sp>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266552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658813" y="456253"/>
            <a:ext cx="7824788" cy="1143948"/>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I/O Tables</a:t>
            </a:r>
          </a:p>
        </p:txBody>
      </p:sp>
      <p:sp>
        <p:nvSpPr>
          <p:cNvPr id="36867" name="Content Placeholder 2"/>
          <p:cNvSpPr>
            <a:spLocks noGrp="1"/>
          </p:cNvSpPr>
          <p:nvPr>
            <p:ph sz="half" idx="1"/>
          </p:nvPr>
        </p:nvSpPr>
        <p:spPr/>
        <p:txBody>
          <a:bodyPr>
            <a:normAutofit/>
          </a:bodyPr>
          <a:lstStyle/>
          <a:p>
            <a:r>
              <a:rPr lang="en-NZ" sz="2200" dirty="0" smtClean="0">
                <a:latin typeface="Times New Roman" panose="02020603050405020304" pitchFamily="18" charset="0"/>
                <a:cs typeface="Times New Roman" panose="02020603050405020304" pitchFamily="18" charset="0"/>
              </a:rPr>
              <a:t>Used by the OS to manage the I/O devices and channels of the computer system</a:t>
            </a:r>
            <a:endParaRPr lang="en-US" sz="2200" dirty="0" smtClean="0">
              <a:latin typeface="Times New Roman" panose="02020603050405020304" pitchFamily="18" charset="0"/>
              <a:cs typeface="Times New Roman" panose="02020603050405020304" pitchFamily="18" charset="0"/>
            </a:endParaRPr>
          </a:p>
          <a:p>
            <a:r>
              <a:rPr lang="en-US" sz="2200" dirty="0" smtClean="0">
                <a:latin typeface="Times New Roman" panose="02020603050405020304" pitchFamily="18" charset="0"/>
                <a:cs typeface="Times New Roman" panose="02020603050405020304" pitchFamily="18" charset="0"/>
              </a:rPr>
              <a:t>At any given time, an I/O device may be available or assigned to a particular process</a:t>
            </a:r>
          </a:p>
        </p:txBody>
      </p:sp>
      <p:graphicFrame>
        <p:nvGraphicFramePr>
          <p:cNvPr id="5" name="Diagram 4"/>
          <p:cNvGraphicFramePr/>
          <p:nvPr>
            <p:extLst/>
          </p:nvPr>
        </p:nvGraphicFramePr>
        <p:xfrm>
          <a:off x="4800600" y="2133600"/>
          <a:ext cx="3886200"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33</a:t>
            </a:fld>
            <a:endParaRPr lang="en-US" dirty="0"/>
          </a:p>
        </p:txBody>
      </p:sp>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476448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658813" y="456253"/>
            <a:ext cx="7824788" cy="1296348"/>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File Tables</a:t>
            </a:r>
          </a:p>
        </p:txBody>
      </p:sp>
      <p:sp>
        <p:nvSpPr>
          <p:cNvPr id="4" name="Content Placeholder 3"/>
          <p:cNvSpPr>
            <a:spLocks noGrp="1"/>
          </p:cNvSpPr>
          <p:nvPr>
            <p:ph sz="half" idx="2"/>
          </p:nvPr>
        </p:nvSpPr>
        <p:spPr>
          <a:xfrm>
            <a:off x="914400" y="4267200"/>
            <a:ext cx="7315200" cy="2209800"/>
          </a:xfrm>
        </p:spPr>
        <p:txBody>
          <a:bodyPr/>
          <a:lstStyle/>
          <a:p>
            <a:r>
              <a:rPr lang="en-US" dirty="0" smtClean="0">
                <a:latin typeface="Times New Roman" panose="02020603050405020304" pitchFamily="18" charset="0"/>
                <a:cs typeface="Times New Roman" panose="02020603050405020304" pitchFamily="18" charset="0"/>
              </a:rPr>
              <a:t>Information may be maintained and used by a file management system</a:t>
            </a:r>
          </a:p>
          <a:p>
            <a:pPr lvl="2"/>
            <a:r>
              <a:rPr lang="en-US" dirty="0" smtClean="0">
                <a:latin typeface="Times New Roman" panose="02020603050405020304" pitchFamily="18" charset="0"/>
                <a:cs typeface="Times New Roman" panose="02020603050405020304" pitchFamily="18" charset="0"/>
              </a:rPr>
              <a:t>In which case the OS has little or no knowledge of files</a:t>
            </a:r>
          </a:p>
          <a:p>
            <a:pPr marL="282575" lvl="2">
              <a:spcBef>
                <a:spcPts val="1800"/>
              </a:spcBef>
            </a:pPr>
            <a:r>
              <a:rPr lang="en-US" dirty="0" smtClean="0">
                <a:latin typeface="Times New Roman" panose="02020603050405020304" pitchFamily="18" charset="0"/>
                <a:cs typeface="Times New Roman" panose="02020603050405020304" pitchFamily="18" charset="0"/>
              </a:rPr>
              <a:t>In other operating systems, much of the detail of file management is managed by the OS itself</a:t>
            </a:r>
          </a:p>
        </p:txBody>
      </p:sp>
      <p:graphicFrame>
        <p:nvGraphicFramePr>
          <p:cNvPr id="5" name="Diagram 4"/>
          <p:cNvGraphicFramePr/>
          <p:nvPr>
            <p:extLst>
              <p:ext uri="{D42A27DB-BD31-4B8C-83A1-F6EECF244321}">
                <p14:modId xmlns:p14="http://schemas.microsoft.com/office/powerpoint/2010/main" val="222668103"/>
              </p:ext>
            </p:extLst>
          </p:nvPr>
        </p:nvGraphicFramePr>
        <p:xfrm>
          <a:off x="1524000" y="12192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34</a:t>
            </a:fld>
            <a:endParaRPr lang="en-US" dirty="0"/>
          </a:p>
        </p:txBody>
      </p:sp>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790733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658813" y="456253"/>
            <a:ext cx="7824788" cy="1220148"/>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Process Tables</a:t>
            </a:r>
          </a:p>
        </p:txBody>
      </p:sp>
      <p:sp>
        <p:nvSpPr>
          <p:cNvPr id="38915" name="Content Placeholder 2"/>
          <p:cNvSpPr>
            <a:spLocks noGrp="1"/>
          </p:cNvSpPr>
          <p:nvPr>
            <p:ph sz="half" idx="1"/>
          </p:nvPr>
        </p:nvSpPr>
        <p:spPr>
          <a:xfrm>
            <a:off x="381000" y="1828800"/>
            <a:ext cx="8153400" cy="4297363"/>
          </a:xfrm>
        </p:spPr>
        <p:txBody>
          <a:bodyPr>
            <a:noAutofit/>
          </a:bodyPr>
          <a:lstStyle/>
          <a:p>
            <a:r>
              <a:rPr lang="en-US" sz="2800" dirty="0" smtClean="0">
                <a:latin typeface="Times New Roman" panose="02020603050405020304" pitchFamily="18" charset="0"/>
                <a:cs typeface="Times New Roman" panose="02020603050405020304" pitchFamily="18" charset="0"/>
              </a:rPr>
              <a:t>Must be maintained to manage </a:t>
            </a:r>
            <a:r>
              <a:rPr lang="en-US" sz="2800" dirty="0" smtClean="0">
                <a:latin typeface="Times New Roman" panose="02020603050405020304" pitchFamily="18" charset="0"/>
                <a:cs typeface="Times New Roman" panose="02020603050405020304" pitchFamily="18" charset="0"/>
              </a:rPr>
              <a:t>processes</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There must be some reference to memory,    I/O, and files, directly or indirectly</a:t>
            </a:r>
          </a:p>
          <a:p>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The </a:t>
            </a:r>
            <a:r>
              <a:rPr lang="en-US" sz="2800" dirty="0" smtClean="0">
                <a:latin typeface="Times New Roman" panose="02020603050405020304" pitchFamily="18" charset="0"/>
                <a:cs typeface="Times New Roman" panose="02020603050405020304" pitchFamily="18" charset="0"/>
              </a:rPr>
              <a:t>tables themselves must be accessible by the OS and therefore are subject to memory management</a:t>
            </a:r>
          </a:p>
        </p:txBody>
      </p:sp>
      <p:sp>
        <p:nvSpPr>
          <p:cNvPr id="3" name="Foliennummernplatzhalter 2"/>
          <p:cNvSpPr>
            <a:spLocks noGrp="1"/>
          </p:cNvSpPr>
          <p:nvPr>
            <p:ph type="sldNum" sz="quarter" idx="12"/>
          </p:nvPr>
        </p:nvSpPr>
        <p:spPr/>
        <p:txBody>
          <a:bodyPr/>
          <a:lstStyle/>
          <a:p>
            <a:fld id="{B6F15528-21DE-4FAA-801E-634DDDAF4B2B}" type="slidenum">
              <a:rPr lang="en-US" smtClean="0"/>
              <a:pPr/>
              <a:t>35</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722694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6253"/>
            <a:ext cx="8229599" cy="1220148"/>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Process Control Structures</a:t>
            </a:r>
            <a:endParaRPr lang="en-US"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Diagram 3"/>
          <p:cNvGraphicFramePr/>
          <p:nvPr>
            <p:extLst>
              <p:ext uri="{D42A27DB-BD31-4B8C-83A1-F6EECF244321}">
                <p14:modId xmlns:p14="http://schemas.microsoft.com/office/powerpoint/2010/main" val="485675723"/>
              </p:ext>
            </p:extLst>
          </p:nvPr>
        </p:nvGraphicFramePr>
        <p:xfrm>
          <a:off x="1524000" y="2514600"/>
          <a:ext cx="6400800" cy="3124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liennummernplatzhalter 5"/>
          <p:cNvSpPr>
            <a:spLocks noGrp="1"/>
          </p:cNvSpPr>
          <p:nvPr>
            <p:ph type="sldNum" sz="quarter" idx="12"/>
          </p:nvPr>
        </p:nvSpPr>
        <p:spPr/>
        <p:txBody>
          <a:bodyPr/>
          <a:lstStyle/>
          <a:p>
            <a:fld id="{B6F15528-21DE-4FAA-801E-634DDDAF4B2B}" type="slidenum">
              <a:rPr lang="en-US" smtClean="0"/>
              <a:pPr/>
              <a:t>36</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460966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1"/>
            <a:ext cx="7824788" cy="1371600"/>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Process Control </a:t>
            </a:r>
            <a:r>
              <a:rPr lang="en-US" sz="3200" dirty="0" smtClean="0">
                <a:solidFill>
                  <a:schemeClr val="tx1"/>
                </a:solidFill>
                <a:latin typeface="Times New Roman" panose="02020603050405020304" pitchFamily="18" charset="0"/>
                <a:cs typeface="Times New Roman" panose="02020603050405020304" pitchFamily="18" charset="0"/>
              </a:rPr>
              <a:t>Structures (cont.)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Text Placeholder 4"/>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Process Location</a:t>
            </a:r>
          </a:p>
        </p:txBody>
      </p:sp>
      <p:sp>
        <p:nvSpPr>
          <p:cNvPr id="3" name="Content Placeholder 2"/>
          <p:cNvSpPr>
            <a:spLocks noGrp="1"/>
          </p:cNvSpPr>
          <p:nvPr>
            <p:ph sz="half" idx="2"/>
          </p:nvPr>
        </p:nvSpPr>
        <p:spPr>
          <a:xfrm>
            <a:off x="381000" y="2514600"/>
            <a:ext cx="4038600" cy="3886200"/>
          </a:xfrm>
        </p:spPr>
        <p:txBody>
          <a:bodyPr>
            <a:normAutofit fontScale="92500" lnSpcReduction="10000"/>
          </a:bodyPr>
          <a:lstStyle/>
          <a:p>
            <a:pPr>
              <a:buNone/>
            </a:pPr>
            <a:endParaRPr lang="en-US" dirty="0" smtClean="0">
              <a:latin typeface="Times New Roman" panose="02020603050405020304" pitchFamily="18" charset="0"/>
              <a:cs typeface="Times New Roman" panose="02020603050405020304" pitchFamily="18" charset="0"/>
            </a:endParaRPr>
          </a:p>
          <a:p>
            <a:pPr lvl="1"/>
            <a:r>
              <a:rPr lang="en-US" dirty="0" smtClean="0">
                <a:latin typeface="Times New Roman" panose="02020603050405020304" pitchFamily="18" charset="0"/>
                <a:cs typeface="Times New Roman" panose="02020603050405020304" pitchFamily="18" charset="0"/>
              </a:rPr>
              <a:t>A process must include a program or set of programs to be executed</a:t>
            </a:r>
          </a:p>
          <a:p>
            <a:pPr lvl="1"/>
            <a:r>
              <a:rPr lang="en-US" dirty="0" smtClean="0">
                <a:latin typeface="Times New Roman" panose="02020603050405020304" pitchFamily="18" charset="0"/>
                <a:cs typeface="Times New Roman" panose="02020603050405020304" pitchFamily="18" charset="0"/>
              </a:rPr>
              <a:t>A process will consist of at least sufficient memory to hold the programs and data of that process</a:t>
            </a:r>
          </a:p>
          <a:p>
            <a:pPr lvl="1"/>
            <a:r>
              <a:rPr lang="en-US" dirty="0" smtClean="0">
                <a:latin typeface="Times New Roman" panose="02020603050405020304" pitchFamily="18" charset="0"/>
                <a:cs typeface="Times New Roman" panose="02020603050405020304" pitchFamily="18" charset="0"/>
              </a:rPr>
              <a:t>The execution of a program typically involves a stack that is used to keep track of procedure calls and parameter passing between procedures </a:t>
            </a:r>
          </a:p>
        </p:txBody>
      </p:sp>
      <p:sp>
        <p:nvSpPr>
          <p:cNvPr id="6" name="Text Placeholder 5"/>
          <p:cNvSpPr>
            <a:spLocks noGrp="1"/>
          </p:cNvSpPr>
          <p:nvPr>
            <p:ph type="body" sz="quarter" idx="3"/>
          </p:nvPr>
        </p:nvSpPr>
        <p:spPr/>
        <p:txBody>
          <a:bodyPr/>
          <a:lstStyle/>
          <a:p>
            <a:r>
              <a:rPr lang="en-US" dirty="0" smtClean="0">
                <a:latin typeface="Times New Roman" panose="02020603050405020304" pitchFamily="18" charset="0"/>
                <a:cs typeface="Times New Roman" panose="02020603050405020304" pitchFamily="18" charset="0"/>
              </a:rPr>
              <a:t>Process Attributes</a:t>
            </a:r>
            <a:endParaRPr lang="en-US"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quarter" idx="4"/>
          </p:nvPr>
        </p:nvSpPr>
        <p:spPr>
          <a:xfrm>
            <a:off x="4648200" y="2797174"/>
            <a:ext cx="3962400" cy="3679825"/>
          </a:xfrm>
        </p:spPr>
        <p:txBody>
          <a:bodyPr>
            <a:normAutofit lnSpcReduction="10000"/>
          </a:bodyPr>
          <a:lstStyle/>
          <a:p>
            <a:pPr lvl="1"/>
            <a:r>
              <a:rPr lang="en-US" dirty="0" smtClean="0">
                <a:latin typeface="Times New Roman" panose="02020603050405020304" pitchFamily="18" charset="0"/>
                <a:cs typeface="Times New Roman" panose="02020603050405020304" pitchFamily="18" charset="0"/>
              </a:rPr>
              <a:t>Each process has associated with it a number of attributes that are used by the OS for process control</a:t>
            </a:r>
          </a:p>
          <a:p>
            <a:pPr lvl="1"/>
            <a:r>
              <a:rPr lang="en-US" dirty="0" smtClean="0">
                <a:latin typeface="Times New Roman" panose="02020603050405020304" pitchFamily="18" charset="0"/>
                <a:cs typeface="Times New Roman" panose="02020603050405020304" pitchFamily="18" charset="0"/>
              </a:rPr>
              <a:t>The collection of program, data, stack, and attributes is referred to as the process image</a:t>
            </a:r>
          </a:p>
          <a:p>
            <a:pPr lvl="1"/>
            <a:r>
              <a:rPr lang="en-US" dirty="0" smtClean="0">
                <a:latin typeface="Times New Roman" panose="02020603050405020304" pitchFamily="18" charset="0"/>
                <a:cs typeface="Times New Roman" panose="02020603050405020304" pitchFamily="18" charset="0"/>
              </a:rPr>
              <a:t>Process image location will depend on the memory management scheme being used</a:t>
            </a:r>
          </a:p>
          <a:p>
            <a:endParaRPr lang="en-US" dirty="0">
              <a:latin typeface="Times New Roman" panose="02020603050405020304" pitchFamily="18" charset="0"/>
              <a:cs typeface="Times New Roman" panose="02020603050405020304" pitchFamily="18" charset="0"/>
            </a:endParaRPr>
          </a:p>
        </p:txBody>
      </p:sp>
      <p:sp>
        <p:nvSpPr>
          <p:cNvPr id="9" name="Foliennummernplatzhalter 8"/>
          <p:cNvSpPr>
            <a:spLocks noGrp="1"/>
          </p:cNvSpPr>
          <p:nvPr>
            <p:ph type="sldNum" sz="quarter" idx="12"/>
          </p:nvPr>
        </p:nvSpPr>
        <p:spPr/>
        <p:txBody>
          <a:bodyPr/>
          <a:lstStyle/>
          <a:p>
            <a:fld id="{B6F15528-21DE-4FAA-801E-634DDDAF4B2B}" type="slidenum">
              <a:rPr lang="en-US" smtClean="0"/>
              <a:pPr/>
              <a:t>37</a:t>
            </a:fld>
            <a:endParaRPr lang="en-US" dirty="0"/>
          </a:p>
        </p:txBody>
      </p:sp>
      <p:pic>
        <p:nvPicPr>
          <p:cNvPr id="17" name="Grafik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8" name="Grafik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60238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57200" y="685800"/>
            <a:ext cx="8305800" cy="1077218"/>
          </a:xfrm>
          <a:prstGeom prst="rect">
            <a:avLst/>
          </a:prstGeom>
        </p:spPr>
        <p:txBody>
          <a:bodyPr vert="horz" lIns="0" tIns="45720" rIns="0" bIns="0" anchor="ctr">
            <a:normAutofit/>
          </a:bodyPr>
          <a:lstStyle/>
          <a:p>
            <a:pPr algn="ctr">
              <a:spcBef>
                <a:spcPct val="0"/>
              </a:spcBef>
            </a:pPr>
            <a:r>
              <a:rPr lang="en-US" sz="3200" dirty="0" smtClean="0">
                <a:latin typeface="Times New Roman" panose="02020603050405020304" pitchFamily="18" charset="0"/>
                <a:ea typeface="+mj-ea"/>
                <a:cs typeface="Times New Roman" panose="02020603050405020304" pitchFamily="18" charset="0"/>
              </a:rPr>
              <a:t>Typical </a:t>
            </a:r>
            <a:r>
              <a:rPr lang="en-US" sz="3200" dirty="0">
                <a:latin typeface="Times New Roman" panose="02020603050405020304" pitchFamily="18" charset="0"/>
                <a:ea typeface="+mj-ea"/>
                <a:cs typeface="Times New Roman" panose="02020603050405020304" pitchFamily="18" charset="0"/>
              </a:rPr>
              <a:t>Elements of a Process Image </a:t>
            </a:r>
          </a:p>
        </p:txBody>
      </p:sp>
      <p:pic>
        <p:nvPicPr>
          <p:cNvPr id="5" name="Picture 4"/>
          <p:cNvPicPr>
            <a:picLocks noChangeAspect="1"/>
          </p:cNvPicPr>
          <p:nvPr/>
        </p:nvPicPr>
        <p:blipFill>
          <a:blip r:embed="rId3" cstate="print"/>
          <a:stretch>
            <a:fillRect/>
          </a:stretch>
        </p:blipFill>
        <p:spPr>
          <a:xfrm>
            <a:off x="381000" y="2362200"/>
            <a:ext cx="8364728" cy="3970599"/>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38</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7024593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371600" y="228600"/>
            <a:ext cx="12192000" cy="838200"/>
          </a:xfrm>
        </p:spPr>
        <p:txBody>
          <a:bodyPr vert="horz" lIns="0" tIns="45720" rIns="0" bIns="0" anchor="ctr">
            <a:noAutofit/>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 </a:t>
            </a:r>
            <a:r>
              <a:rPr lang="en-US" sz="3200" dirty="0">
                <a:solidFill>
                  <a:schemeClr val="tx1"/>
                </a:solidFill>
                <a:latin typeface="Times New Roman" panose="02020603050405020304" pitchFamily="18" charset="0"/>
                <a:cs typeface="Times New Roman" panose="02020603050405020304" pitchFamily="18" charset="0"/>
              </a:rPr>
              <a:t>Typical Elements of a Process Control Block </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(page 1 of 2) </a:t>
            </a:r>
            <a:endParaRPr lang="en-NZ" sz="3200" dirty="0">
              <a:solidFill>
                <a:schemeClr val="tx1"/>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cstate="print"/>
          <a:stretch>
            <a:fillRect/>
          </a:stretch>
        </p:blipFill>
        <p:spPr>
          <a:xfrm>
            <a:off x="228600" y="1219200"/>
            <a:ext cx="7001464" cy="5480049"/>
          </a:xfrm>
          <a:prstGeom prst="rect">
            <a:avLst/>
          </a:prstGeom>
        </p:spPr>
      </p:pic>
      <p:sp>
        <p:nvSpPr>
          <p:cNvPr id="8" name="TextBox 7"/>
          <p:cNvSpPr txBox="1"/>
          <p:nvPr/>
        </p:nvSpPr>
        <p:spPr>
          <a:xfrm>
            <a:off x="7543800" y="5867400"/>
            <a:ext cx="1631898" cy="877163"/>
          </a:xfrm>
          <a:prstGeom prst="rect">
            <a:avLst/>
          </a:prstGeom>
          <a:noFill/>
        </p:spPr>
        <p:txBody>
          <a:bodyPr wrap="square" rtlCol="0">
            <a:spAutoFit/>
          </a:bodyPr>
          <a:lstStyle/>
          <a:p>
            <a:r>
              <a:rPr lang="en-US" sz="1100" dirty="0" smtClean="0">
                <a:latin typeface="+mn-lt"/>
              </a:rPr>
              <a:t>(Table is located </a:t>
            </a:r>
          </a:p>
          <a:p>
            <a:r>
              <a:rPr lang="en-US" sz="1100" dirty="0" smtClean="0">
                <a:latin typeface="+mn-lt"/>
              </a:rPr>
              <a:t>on page 125 in the </a:t>
            </a:r>
            <a:r>
              <a:rPr lang="en-US" sz="1100" dirty="0" smtClean="0">
                <a:latin typeface="+mn-lt"/>
              </a:rPr>
              <a:t>textbook (Stallings))</a:t>
            </a:r>
            <a:endParaRPr lang="en-US" sz="1100" dirty="0" smtClean="0">
              <a:latin typeface="+mn-lt"/>
            </a:endParaRPr>
          </a:p>
          <a:p>
            <a:endParaRPr lang="en-US" dirty="0"/>
          </a:p>
        </p:txBody>
      </p:sp>
      <p:sp>
        <p:nvSpPr>
          <p:cNvPr id="4" name="Foliennummernplatzhalter 3"/>
          <p:cNvSpPr>
            <a:spLocks noGrp="1"/>
          </p:cNvSpPr>
          <p:nvPr>
            <p:ph type="sldNum" sz="quarter" idx="12"/>
          </p:nvPr>
        </p:nvSpPr>
        <p:spPr/>
        <p:txBody>
          <a:bodyPr/>
          <a:lstStyle/>
          <a:p>
            <a:fld id="{B6F15528-21DE-4FAA-801E-634DDDAF4B2B}" type="slidenum">
              <a:rPr lang="en-US" smtClean="0"/>
              <a:pPr/>
              <a:t>39</a:t>
            </a:fld>
            <a:endParaRPr lang="en-US" dirty="0"/>
          </a:p>
        </p:txBody>
      </p:sp>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1469648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stretch>
            <a:fillRect/>
          </a:stretch>
        </p:blipFill>
        <p:spPr>
          <a:xfrm>
            <a:off x="228600" y="1371600"/>
            <a:ext cx="6629400" cy="5469038"/>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40</a:t>
            </a:fld>
            <a:endParaRPr lang="en-US" dirty="0"/>
          </a:p>
        </p:txBody>
      </p:sp>
      <p:sp>
        <p:nvSpPr>
          <p:cNvPr id="9" name="Title 1"/>
          <p:cNvSpPr txBox="1">
            <a:spLocks/>
          </p:cNvSpPr>
          <p:nvPr/>
        </p:nvSpPr>
        <p:spPr>
          <a:xfrm>
            <a:off x="-1371600" y="533400"/>
            <a:ext cx="12268200" cy="609600"/>
          </a:xfrm>
          <a:prstGeom prst="rect">
            <a:avLst/>
          </a:prstGeom>
        </p:spPr>
        <p:txBody>
          <a:bodyPr vert="horz" lIns="0" tIns="45720" rIns="0" bIns="0" anchor="ctr">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3200" dirty="0" smtClean="0">
                <a:solidFill>
                  <a:schemeClr val="tx1"/>
                </a:solidFill>
                <a:latin typeface="Times New Roman" panose="02020603050405020304" pitchFamily="18" charset="0"/>
                <a:cs typeface="Times New Roman" panose="02020603050405020304" pitchFamily="18" charset="0"/>
              </a:rPr>
              <a:t> Typical Elements of a Process Control Block </a:t>
            </a:r>
            <a:br>
              <a:rPr lang="en-US" sz="3200" dirty="0" smtClean="0">
                <a:solidFill>
                  <a:schemeClr val="tx1"/>
                </a:solidFill>
                <a:latin typeface="Times New Roman" panose="02020603050405020304" pitchFamily="18" charset="0"/>
                <a:cs typeface="Times New Roman" panose="02020603050405020304" pitchFamily="18" charset="0"/>
              </a:rPr>
            </a:br>
            <a:r>
              <a:rPr lang="en-US" sz="3200" dirty="0" smtClean="0">
                <a:solidFill>
                  <a:schemeClr val="tx1"/>
                </a:solidFill>
                <a:latin typeface="Times New Roman" panose="02020603050405020304" pitchFamily="18" charset="0"/>
                <a:cs typeface="Times New Roman" panose="02020603050405020304" pitchFamily="18" charset="0"/>
              </a:rPr>
              <a:t>(page 2 of 2) </a:t>
            </a:r>
            <a:endParaRPr lang="en-NZ" sz="3200" dirty="0">
              <a:solidFill>
                <a:schemeClr val="tx1"/>
              </a:solidFill>
              <a:latin typeface="Times New Roman" panose="02020603050405020304" pitchFamily="18" charset="0"/>
              <a:cs typeface="Times New Roman" panose="02020603050405020304" pitchFamily="18" charset="0"/>
            </a:endParaRPr>
          </a:p>
        </p:txBody>
      </p:sp>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43824715"/>
      </p:ext>
    </p:extLst>
  </p:cSld>
  <p:clrMapOvr>
    <a:masterClrMapping/>
  </p:clrMapOvr>
  <p:transition spd="slow">
    <p:wheel spokes="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vert="horz" lIns="0" tIns="45720" rIns="0" bIns="0" anchor="ctr">
            <a:noAutofit/>
          </a:bodyPr>
          <a:lstStyle/>
          <a:p>
            <a:pPr algn="ctr"/>
            <a:r>
              <a:rPr lang="en-NZ" sz="3200" dirty="0">
                <a:solidFill>
                  <a:schemeClr val="tx1"/>
                </a:solidFill>
                <a:latin typeface="Times New Roman" panose="02020603050405020304" pitchFamily="18" charset="0"/>
                <a:cs typeface="Times New Roman" panose="02020603050405020304" pitchFamily="18" charset="0"/>
              </a:rPr>
              <a:t>Process Identification</a:t>
            </a:r>
            <a:endParaRPr lang="en-NZ"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2"/>
          </p:nvPr>
        </p:nvSpPr>
        <p:spPr>
          <a:xfrm>
            <a:off x="663388" y="2286000"/>
            <a:ext cx="3657600" cy="4267200"/>
          </a:xfrm>
        </p:spPr>
        <p:txBody>
          <a:bodyPr>
            <a:normAutofit/>
          </a:bodyPr>
          <a:lstStyle/>
          <a:p>
            <a:r>
              <a:rPr lang="en-NZ" dirty="0" smtClean="0"/>
              <a:t>Each process is assigned a unique </a:t>
            </a:r>
            <a:r>
              <a:rPr lang="en-NZ" dirty="0" smtClean="0">
                <a:latin typeface="Times New Roman" panose="02020603050405020304" pitchFamily="18" charset="0"/>
                <a:cs typeface="Times New Roman" panose="02020603050405020304" pitchFamily="18" charset="0"/>
              </a:rPr>
              <a:t>numeric</a:t>
            </a:r>
            <a:r>
              <a:rPr lang="en-NZ" dirty="0" smtClean="0"/>
              <a:t> identifier</a:t>
            </a:r>
          </a:p>
          <a:p>
            <a:pPr lvl="1"/>
            <a:r>
              <a:rPr lang="en-NZ" dirty="0" smtClean="0"/>
              <a:t>Otherwise there must be a mapping that allows the OS to locate the appropriate tables based on the process identifier</a:t>
            </a:r>
          </a:p>
          <a:p>
            <a:r>
              <a:rPr lang="en-NZ" dirty="0" smtClean="0"/>
              <a:t>Many of the tables controlled by the OS may use process identifiers to cross-reference process tables</a:t>
            </a:r>
          </a:p>
          <a:p>
            <a:endParaRPr lang="en-NZ" dirty="0"/>
          </a:p>
        </p:txBody>
      </p:sp>
      <p:sp>
        <p:nvSpPr>
          <p:cNvPr id="6" name="Content Placeholder 5"/>
          <p:cNvSpPr>
            <a:spLocks noGrp="1"/>
          </p:cNvSpPr>
          <p:nvPr>
            <p:ph sz="quarter" idx="4"/>
          </p:nvPr>
        </p:nvSpPr>
        <p:spPr>
          <a:xfrm>
            <a:off x="4828032" y="2133600"/>
            <a:ext cx="3657600" cy="4724400"/>
          </a:xfrm>
        </p:spPr>
        <p:txBody>
          <a:bodyPr>
            <a:normAutofit fontScale="92500" lnSpcReduction="20000"/>
          </a:bodyPr>
          <a:lstStyle/>
          <a:p>
            <a:r>
              <a:rPr lang="en-US" sz="1946" dirty="0" smtClean="0"/>
              <a:t>Memory tables may be organized to provide a map of main memory with an indication of which process is assigned to each region</a:t>
            </a:r>
          </a:p>
          <a:p>
            <a:pPr lvl="1"/>
            <a:r>
              <a:rPr lang="en-US" dirty="0" smtClean="0"/>
              <a:t>Similar references will appear in I/O and file tables</a:t>
            </a:r>
          </a:p>
          <a:p>
            <a:r>
              <a:rPr lang="en-US" sz="1946" dirty="0" smtClean="0"/>
              <a:t>When processes communicate with one another, the process identifier informs the OS of the destination of a particular communication</a:t>
            </a:r>
          </a:p>
          <a:p>
            <a:r>
              <a:rPr lang="en-US" sz="2000" dirty="0" smtClean="0"/>
              <a:t>When processes are allowed to create other processes, identifiers indicate the parent and descendents of each process</a:t>
            </a:r>
          </a:p>
        </p:txBody>
      </p:sp>
      <p:sp>
        <p:nvSpPr>
          <p:cNvPr id="7" name="Foliennummernplatzhalter 6"/>
          <p:cNvSpPr>
            <a:spLocks noGrp="1"/>
          </p:cNvSpPr>
          <p:nvPr>
            <p:ph type="sldNum" sz="quarter" idx="12"/>
          </p:nvPr>
        </p:nvSpPr>
        <p:spPr/>
        <p:txBody>
          <a:bodyPr/>
          <a:lstStyle/>
          <a:p>
            <a:fld id="{B6F15528-21DE-4FAA-801E-634DDDAF4B2B}" type="slidenum">
              <a:rPr lang="en-US" smtClean="0"/>
              <a:pPr/>
              <a:t>41</a:t>
            </a:fld>
            <a:endParaRPr lang="en-US" dirty="0"/>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582137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381000" y="456253"/>
            <a:ext cx="8382000" cy="1143948"/>
          </a:xfrm>
        </p:spPr>
        <p:txBody>
          <a:bodyPr vert="horz" lIns="0" tIns="45720" rIns="0" bIns="0" anchor="ctr">
            <a:noAutofit/>
          </a:bodyPr>
          <a:lstStyle/>
          <a:p>
            <a:pPr algn="ctr"/>
            <a:r>
              <a:rPr lang="en-US" sz="3200" dirty="0">
                <a:solidFill>
                  <a:schemeClr val="tx1"/>
                </a:solidFill>
                <a:latin typeface="Times New Roman" panose="02020603050405020304" pitchFamily="18" charset="0"/>
                <a:cs typeface="Times New Roman" panose="02020603050405020304" pitchFamily="18" charset="0"/>
              </a:rPr>
              <a:t>Processor State Information</a:t>
            </a: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3205790988"/>
              </p:ext>
            </p:extLst>
          </p:nvPr>
        </p:nvGraphicFramePr>
        <p:xfrm>
          <a:off x="4468995" y="2272043"/>
          <a:ext cx="4191000" cy="373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4" name="Diagram 3"/>
          <p:cNvGraphicFramePr/>
          <p:nvPr>
            <p:extLst>
              <p:ext uri="{D42A27DB-BD31-4B8C-83A1-F6EECF244321}">
                <p14:modId xmlns:p14="http://schemas.microsoft.com/office/powerpoint/2010/main" val="2092526979"/>
              </p:ext>
            </p:extLst>
          </p:nvPr>
        </p:nvGraphicFramePr>
        <p:xfrm>
          <a:off x="533400" y="2133600"/>
          <a:ext cx="3657600" cy="38862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 name="Foliennummernplatzhalter 2"/>
          <p:cNvSpPr>
            <a:spLocks noGrp="1"/>
          </p:cNvSpPr>
          <p:nvPr>
            <p:ph type="sldNum" sz="quarter" idx="12"/>
          </p:nvPr>
        </p:nvSpPr>
        <p:spPr/>
        <p:txBody>
          <a:bodyPr/>
          <a:lstStyle/>
          <a:p>
            <a:fld id="{B6F15528-21DE-4FAA-801E-634DDDAF4B2B}" type="slidenum">
              <a:rPr lang="en-US" smtClean="0"/>
              <a:pPr/>
              <a:t>42</a:t>
            </a:fld>
            <a:endParaRPr lang="en-US" dirty="0"/>
          </a:p>
        </p:txBody>
      </p:sp>
      <p:pic>
        <p:nvPicPr>
          <p:cNvPr id="8" name="Grafik 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784172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917575" y="0"/>
            <a:ext cx="7772400" cy="857250"/>
          </a:xfrm>
        </p:spPr>
        <p:txBody>
          <a:bodyPr/>
          <a:lstStyle/>
          <a:p>
            <a:pPr eaLnBrk="1" hangingPunct="1"/>
            <a:r>
              <a:rPr lang="en-US" altLang="de-DE" smtClean="0"/>
              <a:t>Implementation of Processes (1)</a:t>
            </a:r>
          </a:p>
        </p:txBody>
      </p:sp>
      <p:sp>
        <p:nvSpPr>
          <p:cNvPr id="13316" name="Rectangle 3"/>
          <p:cNvSpPr>
            <a:spLocks noGrp="1" noChangeArrowheads="1"/>
          </p:cNvSpPr>
          <p:nvPr>
            <p:ph type="body" idx="1"/>
          </p:nvPr>
        </p:nvSpPr>
        <p:spPr>
          <a:xfrm>
            <a:off x="800100" y="5953125"/>
            <a:ext cx="7772400" cy="514350"/>
          </a:xfrm>
        </p:spPr>
        <p:txBody>
          <a:bodyPr/>
          <a:lstStyle/>
          <a:p>
            <a:pPr algn="ctr" eaLnBrk="1" hangingPunct="1">
              <a:lnSpc>
                <a:spcPct val="90000"/>
              </a:lnSpc>
              <a:buFontTx/>
              <a:buNone/>
            </a:pPr>
            <a:r>
              <a:rPr lang="en-US" altLang="de-DE" smtClean="0"/>
              <a:t>Fields of a process table entry</a:t>
            </a:r>
          </a:p>
        </p:txBody>
      </p:sp>
      <p:pic>
        <p:nvPicPr>
          <p:cNvPr id="13317" name="Picture 2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22350" y="1352550"/>
            <a:ext cx="7089775" cy="395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43</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931892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n-US" altLang="de-DE" smtClean="0"/>
              <a:t>Implementation of Processes (2)</a:t>
            </a:r>
          </a:p>
        </p:txBody>
      </p:sp>
      <p:sp>
        <p:nvSpPr>
          <p:cNvPr id="14340" name="Rectangle 3"/>
          <p:cNvSpPr>
            <a:spLocks noGrp="1" noChangeArrowheads="1"/>
          </p:cNvSpPr>
          <p:nvPr>
            <p:ph type="body" idx="1"/>
          </p:nvPr>
        </p:nvSpPr>
        <p:spPr>
          <a:xfrm>
            <a:off x="685800" y="5153025"/>
            <a:ext cx="8086725" cy="942975"/>
          </a:xfrm>
        </p:spPr>
        <p:txBody>
          <a:bodyPr/>
          <a:lstStyle/>
          <a:p>
            <a:pPr marL="609600" indent="-609600" eaLnBrk="1" hangingPunct="1">
              <a:lnSpc>
                <a:spcPct val="90000"/>
              </a:lnSpc>
              <a:buFontTx/>
              <a:buNone/>
            </a:pPr>
            <a:r>
              <a:rPr lang="en-US" altLang="de-DE" sz="2800" dirty="0" smtClean="0"/>
              <a:t>Skeleton of what lowest level of OS does when an interrupt occurs</a:t>
            </a:r>
          </a:p>
          <a:p>
            <a:pPr marL="609600" indent="-609600" eaLnBrk="1" hangingPunct="1">
              <a:lnSpc>
                <a:spcPct val="90000"/>
              </a:lnSpc>
              <a:spcBef>
                <a:spcPct val="50000"/>
              </a:spcBef>
              <a:buFontTx/>
              <a:buAutoNum type="arabicPeriod"/>
            </a:pPr>
            <a:endParaRPr lang="en-US" altLang="de-DE" sz="2400" dirty="0" smtClean="0"/>
          </a:p>
          <a:p>
            <a:pPr marL="609600" indent="-609600" eaLnBrk="1" hangingPunct="1">
              <a:lnSpc>
                <a:spcPct val="90000"/>
              </a:lnSpc>
              <a:buFontTx/>
              <a:buAutoNum type="arabicPeriod"/>
            </a:pPr>
            <a:endParaRPr lang="en-US" altLang="de-DE" sz="2800" dirty="0" smtClean="0"/>
          </a:p>
        </p:txBody>
      </p:sp>
      <p:pic>
        <p:nvPicPr>
          <p:cNvPr id="1434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1900" y="1590675"/>
            <a:ext cx="6648450" cy="255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44</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6574340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de-DE" dirty="0" smtClean="0"/>
              <a:t>Process Control Block</a:t>
            </a:r>
          </a:p>
        </p:txBody>
      </p:sp>
      <p:pic>
        <p:nvPicPr>
          <p:cNvPr id="15363"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28017" t="731" r="28017" b="540"/>
          <a:stretch>
            <a:fillRect/>
          </a:stretch>
        </p:blipFill>
        <p:spPr>
          <a:xfrm>
            <a:off x="3044825" y="1041400"/>
            <a:ext cx="3054350" cy="5486400"/>
          </a:xfrm>
          <a:noFill/>
          <a:ln w="57150" cmpd="thickThin">
            <a:solidFill>
              <a:schemeClr val="tx1"/>
            </a:solidFill>
            <a:miter lim="800000"/>
            <a:headEnd/>
            <a:tailEnd/>
          </a:ln>
        </p:spPr>
      </p:pic>
      <p:sp>
        <p:nvSpPr>
          <p:cNvPr id="2" name="Foliennummernplatzhalter 1"/>
          <p:cNvSpPr>
            <a:spLocks noGrp="1"/>
          </p:cNvSpPr>
          <p:nvPr>
            <p:ph type="sldNum" sz="quarter" idx="12"/>
          </p:nvPr>
        </p:nvSpPr>
        <p:spPr/>
        <p:txBody>
          <a:bodyPr/>
          <a:lstStyle/>
          <a:p>
            <a:fld id="{B6F15528-21DE-4FAA-801E-634DDDAF4B2B}" type="slidenum">
              <a:rPr lang="en-US" smtClean="0"/>
              <a:pPr/>
              <a:t>45</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5140149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533400" y="609600"/>
            <a:ext cx="3657600" cy="1098332"/>
          </a:xfrm>
        </p:spPr>
        <p:txBody>
          <a:bodyPr vert="horz" lIns="0" rIns="0" bIns="0" anchor="b">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Process Control Block</a:t>
            </a:r>
          </a:p>
        </p:txBody>
      </p:sp>
      <p:sp>
        <p:nvSpPr>
          <p:cNvPr id="5" name="Text Placeholder 4"/>
          <p:cNvSpPr>
            <a:spLocks noGrp="1"/>
          </p:cNvSpPr>
          <p:nvPr>
            <p:ph type="body" sz="half" idx="2"/>
          </p:nvPr>
        </p:nvSpPr>
        <p:spPr>
          <a:xfrm>
            <a:off x="304800" y="2209800"/>
            <a:ext cx="4114800" cy="4464269"/>
          </a:xfrm>
        </p:spPr>
        <p:txBody>
          <a:bodyPr>
            <a:normAutofit/>
          </a:bodyPr>
          <a:lstStyle/>
          <a:p>
            <a:pPr>
              <a:buSzPct val="106000"/>
              <a:buFont typeface="Wingdings" charset="2"/>
              <a:buChar char="§"/>
            </a:pPr>
            <a:r>
              <a:rPr lang="en-US" sz="2000" dirty="0" smtClean="0">
                <a:latin typeface="Times New Roman" panose="02020603050405020304" pitchFamily="18" charset="0"/>
                <a:cs typeface="Times New Roman" panose="02020603050405020304" pitchFamily="18" charset="0"/>
              </a:rPr>
              <a:t>Contains the process elements</a:t>
            </a:r>
          </a:p>
          <a:p>
            <a:pPr>
              <a:buSzPct val="106000"/>
              <a:buFont typeface="Wingdings" charset="2"/>
              <a:buChar char="§"/>
            </a:pPr>
            <a:r>
              <a:rPr lang="en-US" sz="2000" dirty="0" smtClean="0">
                <a:latin typeface="Times New Roman" panose="02020603050405020304" pitchFamily="18" charset="0"/>
                <a:cs typeface="Times New Roman" panose="02020603050405020304" pitchFamily="18" charset="0"/>
              </a:rPr>
              <a:t>It is possible to interrupt a running process and later resume execution as if the interruption had not occurred</a:t>
            </a:r>
          </a:p>
          <a:p>
            <a:pPr>
              <a:buSzPct val="106000"/>
              <a:buFont typeface="Wingdings" charset="2"/>
              <a:buChar char="§"/>
            </a:pPr>
            <a:r>
              <a:rPr lang="en-US" sz="2000" dirty="0" smtClean="0">
                <a:latin typeface="Times New Roman" panose="02020603050405020304" pitchFamily="18" charset="0"/>
                <a:cs typeface="Times New Roman" panose="02020603050405020304" pitchFamily="18" charset="0"/>
              </a:rPr>
              <a:t>Created and managed by the operating system</a:t>
            </a:r>
          </a:p>
          <a:p>
            <a:pPr>
              <a:buSzPct val="106000"/>
              <a:buFont typeface="Wingdings" charset="2"/>
              <a:buChar char="§"/>
            </a:pPr>
            <a:r>
              <a:rPr lang="en-US" sz="2000" dirty="0" smtClean="0">
                <a:latin typeface="Times New Roman" panose="02020603050405020304" pitchFamily="18" charset="0"/>
                <a:cs typeface="Times New Roman" panose="02020603050405020304" pitchFamily="18" charset="0"/>
              </a:rPr>
              <a:t>Key tool that allows support for multiple processes</a:t>
            </a:r>
          </a:p>
          <a:p>
            <a:endParaRPr lang="en-US" sz="2000" dirty="0">
              <a:latin typeface="Times New Roman" panose="02020603050405020304" pitchFamily="18" charset="0"/>
              <a:cs typeface="Times New Roman" panose="02020603050405020304" pitchFamily="18" charset="0"/>
            </a:endParaRPr>
          </a:p>
        </p:txBody>
      </p:sp>
      <p:pic>
        <p:nvPicPr>
          <p:cNvPr id="6" name="Picture 5" descr="f1.pdf"/>
          <p:cNvPicPr>
            <a:picLocks noChangeAspect="1"/>
          </p:cNvPicPr>
          <p:nvPr/>
        </p:nvPicPr>
        <p:blipFill>
          <a:blip r:embed="rId3" cstate="print"/>
          <a:srcRect l="20000" t="12727" r="20000" b="6364"/>
          <a:stretch>
            <a:fillRect/>
          </a:stretch>
        </p:blipFill>
        <p:spPr>
          <a:xfrm>
            <a:off x="4953000" y="533400"/>
            <a:ext cx="3560600" cy="6213651"/>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46</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70501429"/>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812" y="533400"/>
            <a:ext cx="7824788" cy="1169693"/>
          </a:xfrm>
        </p:spPr>
        <p:txBody>
          <a:bodyPr vert="horz" lIns="0" rIns="0" bIns="0" anchor="ctr">
            <a:normAutofit/>
          </a:bodyPr>
          <a:lstStyle/>
          <a:p>
            <a:pPr algn="ctr"/>
            <a:r>
              <a:rPr lang="en-NZ" sz="3200" dirty="0">
                <a:solidFill>
                  <a:schemeClr val="tx1"/>
                </a:solidFill>
                <a:latin typeface="Times New Roman" panose="02020603050405020304" pitchFamily="18" charset="0"/>
                <a:cs typeface="Times New Roman" panose="02020603050405020304" pitchFamily="18" charset="0"/>
              </a:rPr>
              <a:t>Role of the </a:t>
            </a:r>
            <a:r>
              <a:rPr lang="en-NZ" sz="3200" dirty="0" smtClean="0">
                <a:solidFill>
                  <a:schemeClr val="tx1"/>
                </a:solidFill>
                <a:latin typeface="Times New Roman" panose="02020603050405020304" pitchFamily="18" charset="0"/>
                <a:cs typeface="Times New Roman" panose="02020603050405020304" pitchFamily="18" charset="0"/>
              </a:rPr>
              <a:t>Process </a:t>
            </a:r>
            <a:r>
              <a:rPr lang="en-NZ" sz="3200" dirty="0">
                <a:solidFill>
                  <a:schemeClr val="tx1"/>
                </a:solidFill>
                <a:latin typeface="Times New Roman" panose="02020603050405020304" pitchFamily="18" charset="0"/>
                <a:cs typeface="Times New Roman" panose="02020603050405020304" pitchFamily="18" charset="0"/>
              </a:rPr>
              <a:t>Control Block</a:t>
            </a:r>
            <a:endParaRPr lang="en-NZ"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85800" y="2362200"/>
            <a:ext cx="8001000" cy="4114799"/>
          </a:xfrm>
        </p:spPr>
        <p:txBody>
          <a:bodyPr>
            <a:normAutofit/>
          </a:bodyPr>
          <a:lstStyle/>
          <a:p>
            <a:r>
              <a:rPr lang="en-NZ" sz="2000" dirty="0" smtClean="0">
                <a:latin typeface="Times New Roman" panose="02020603050405020304" pitchFamily="18" charset="0"/>
                <a:cs typeface="Times New Roman" panose="02020603050405020304" pitchFamily="18" charset="0"/>
              </a:rPr>
              <a:t>The most important data structure in an OS</a:t>
            </a:r>
          </a:p>
          <a:p>
            <a:pPr marL="681038" lvl="1" indent="-215900"/>
            <a:r>
              <a:rPr lang="en-NZ" sz="2000" dirty="0" smtClean="0">
                <a:latin typeface="Times New Roman" panose="02020603050405020304" pitchFamily="18" charset="0"/>
                <a:cs typeface="Times New Roman" panose="02020603050405020304" pitchFamily="18" charset="0"/>
              </a:rPr>
              <a:t> Contains all of the information about a process that is needed by the OS</a:t>
            </a:r>
          </a:p>
          <a:p>
            <a:pPr marL="681038" lvl="1" indent="-215900"/>
            <a:r>
              <a:rPr lang="en-NZ" sz="2000" dirty="0" smtClean="0">
                <a:latin typeface="Times New Roman" panose="02020603050405020304" pitchFamily="18" charset="0"/>
                <a:cs typeface="Times New Roman" panose="02020603050405020304" pitchFamily="18" charset="0"/>
              </a:rPr>
              <a:t>Blocks are read and/or modified by virtually every module in the OS</a:t>
            </a:r>
          </a:p>
          <a:p>
            <a:pPr marL="681038" lvl="1" indent="-215900"/>
            <a:r>
              <a:rPr lang="en-NZ" sz="2000" dirty="0" smtClean="0">
                <a:latin typeface="Times New Roman" panose="02020603050405020304" pitchFamily="18" charset="0"/>
                <a:cs typeface="Times New Roman" panose="02020603050405020304" pitchFamily="18" charset="0"/>
              </a:rPr>
              <a:t>Defines the state of the OS</a:t>
            </a:r>
          </a:p>
          <a:p>
            <a:r>
              <a:rPr lang="en-NZ" sz="2000" dirty="0" smtClean="0">
                <a:latin typeface="Times New Roman" panose="02020603050405020304" pitchFamily="18" charset="0"/>
                <a:cs typeface="Times New Roman" panose="02020603050405020304" pitchFamily="18" charset="0"/>
              </a:rPr>
              <a:t>Difficulty is not access, but protection</a:t>
            </a:r>
          </a:p>
          <a:p>
            <a:pPr marL="681038" lvl="1" indent="-215900"/>
            <a:r>
              <a:rPr lang="en-NZ" sz="2000" dirty="0" smtClean="0">
                <a:latin typeface="Times New Roman" panose="02020603050405020304" pitchFamily="18" charset="0"/>
                <a:cs typeface="Times New Roman" panose="02020603050405020304" pitchFamily="18" charset="0"/>
              </a:rPr>
              <a:t>A bug in a single routine could damage process control blocks, which could destroy the system’s ability to manage the affected processes</a:t>
            </a:r>
          </a:p>
          <a:p>
            <a:pPr marL="681038" lvl="1" indent="-215900"/>
            <a:r>
              <a:rPr lang="en-NZ" sz="2000" dirty="0" smtClean="0">
                <a:latin typeface="Times New Roman" panose="02020603050405020304" pitchFamily="18" charset="0"/>
                <a:cs typeface="Times New Roman" panose="02020603050405020304" pitchFamily="18" charset="0"/>
              </a:rPr>
              <a:t>A design change in the structure or semantics of the process control block could affect a number of modules in the OS</a:t>
            </a:r>
          </a:p>
          <a:p>
            <a:pPr lvl="1"/>
            <a:endParaRPr lang="en-NZ" sz="2000" dirty="0" smtClean="0">
              <a:latin typeface="Times New Roman" panose="02020603050405020304" pitchFamily="18" charset="0"/>
              <a:cs typeface="Times New Roman" panose="02020603050405020304" pitchFamily="18" charset="0"/>
            </a:endParaRPr>
          </a:p>
        </p:txBody>
      </p:sp>
      <p:sp>
        <p:nvSpPr>
          <p:cNvPr id="6" name="Foliennummernplatzhalter 5"/>
          <p:cNvSpPr>
            <a:spLocks noGrp="1"/>
          </p:cNvSpPr>
          <p:nvPr>
            <p:ph type="sldNum" sz="quarter" idx="12"/>
          </p:nvPr>
        </p:nvSpPr>
        <p:spPr/>
        <p:txBody>
          <a:bodyPr/>
          <a:lstStyle/>
          <a:p>
            <a:pPr>
              <a:defRPr/>
            </a:pPr>
            <a:fld id="{FDF6211F-5278-4B8E-96CF-461F9E543AC9}" type="slidenum">
              <a:rPr lang="en-US" smtClean="0"/>
              <a:pPr>
                <a:defRPr/>
              </a:pPr>
              <a:t>47</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05192635"/>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658813" y="456253"/>
            <a:ext cx="7824788" cy="1143948"/>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Modes of Execution</a:t>
            </a:r>
          </a:p>
        </p:txBody>
      </p:sp>
      <p:sp>
        <p:nvSpPr>
          <p:cNvPr id="4" name="Text Placeholder 3"/>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User Mode</a:t>
            </a:r>
            <a:endParaRPr lang="en-US" dirty="0">
              <a:latin typeface="Times New Roman" panose="02020603050405020304" pitchFamily="18" charset="0"/>
              <a:cs typeface="Times New Roman" panose="02020603050405020304" pitchFamily="18" charset="0"/>
            </a:endParaRPr>
          </a:p>
        </p:txBody>
      </p:sp>
      <p:sp>
        <p:nvSpPr>
          <p:cNvPr id="47107" name="Content Placeholder 2"/>
          <p:cNvSpPr>
            <a:spLocks noGrp="1"/>
          </p:cNvSpPr>
          <p:nvPr>
            <p:ph sz="half" idx="2"/>
          </p:nvPr>
        </p:nvSpPr>
        <p:spPr>
          <a:xfrm>
            <a:off x="685800" y="2514600"/>
            <a:ext cx="3657600" cy="3810000"/>
          </a:xfrm>
        </p:spPr>
        <p:txBody>
          <a:bodyPr>
            <a:normAutofit/>
          </a:bodyPr>
          <a:lstStyle/>
          <a:p>
            <a:pPr>
              <a:buNone/>
            </a:pPr>
            <a:endParaRPr lang="en-US" sz="2400" dirty="0" smtClean="0">
              <a:latin typeface="Times New Roman" panose="02020603050405020304" pitchFamily="18" charset="0"/>
              <a:cs typeface="Times New Roman" panose="02020603050405020304" pitchFamily="18" charset="0"/>
            </a:endParaRPr>
          </a:p>
          <a:p>
            <a:pPr lvl="1"/>
            <a:r>
              <a:rPr lang="en-US" sz="2400" dirty="0" smtClean="0">
                <a:latin typeface="Times New Roman" panose="02020603050405020304" pitchFamily="18" charset="0"/>
                <a:cs typeface="Times New Roman" panose="02020603050405020304" pitchFamily="18" charset="0"/>
              </a:rPr>
              <a:t>Less-privileged mode</a:t>
            </a:r>
          </a:p>
          <a:p>
            <a:pPr lvl="1"/>
            <a:r>
              <a:rPr lang="en-US" sz="2400" dirty="0" smtClean="0">
                <a:latin typeface="Times New Roman" panose="02020603050405020304" pitchFamily="18" charset="0"/>
                <a:cs typeface="Times New Roman" panose="02020603050405020304" pitchFamily="18" charset="0"/>
              </a:rPr>
              <a:t>User programs typically execute in this mode</a:t>
            </a:r>
          </a:p>
        </p:txBody>
      </p:sp>
      <p:sp>
        <p:nvSpPr>
          <p:cNvPr id="5" name="Text Placeholder 4"/>
          <p:cNvSpPr>
            <a:spLocks noGrp="1"/>
          </p:cNvSpPr>
          <p:nvPr>
            <p:ph type="body" sz="quarter" idx="3"/>
          </p:nvPr>
        </p:nvSpPr>
        <p:spPr/>
        <p:txBody>
          <a:bodyPr/>
          <a:lstStyle/>
          <a:p>
            <a:r>
              <a:rPr lang="en-US" dirty="0" smtClean="0">
                <a:latin typeface="Times New Roman" panose="02020603050405020304" pitchFamily="18" charset="0"/>
                <a:cs typeface="Times New Roman" panose="02020603050405020304" pitchFamily="18" charset="0"/>
              </a:rPr>
              <a:t>System Mode</a:t>
            </a:r>
            <a:endParaRPr lang="en-US"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sz="quarter" idx="4"/>
          </p:nvPr>
        </p:nvSpPr>
        <p:spPr>
          <a:xfrm>
            <a:off x="4800600" y="2438400"/>
            <a:ext cx="3657600" cy="3176588"/>
          </a:xfrm>
        </p:spPr>
        <p:txBody>
          <a:bodyPr>
            <a:normAutofit/>
          </a:bodyPr>
          <a:lstStyle/>
          <a:p>
            <a:pPr>
              <a:buFont typeface="Wingdings" pitchFamily="2" charset="2"/>
              <a:buNone/>
            </a:pPr>
            <a:endParaRPr lang="en-US" sz="2400" dirty="0" smtClean="0">
              <a:latin typeface="Times New Roman" panose="02020603050405020304" pitchFamily="18" charset="0"/>
              <a:cs typeface="Times New Roman" panose="02020603050405020304" pitchFamily="18" charset="0"/>
            </a:endParaRPr>
          </a:p>
          <a:p>
            <a:pPr lvl="1"/>
            <a:r>
              <a:rPr lang="en-US" sz="2400" dirty="0" smtClean="0">
                <a:latin typeface="Times New Roman" panose="02020603050405020304" pitchFamily="18" charset="0"/>
                <a:cs typeface="Times New Roman" panose="02020603050405020304" pitchFamily="18" charset="0"/>
              </a:rPr>
              <a:t>More-privileged mode</a:t>
            </a:r>
          </a:p>
          <a:p>
            <a:pPr lvl="1"/>
            <a:r>
              <a:rPr lang="en-US" sz="2400" dirty="0" smtClean="0">
                <a:latin typeface="Times New Roman" panose="02020603050405020304" pitchFamily="18" charset="0"/>
                <a:cs typeface="Times New Roman" panose="02020603050405020304" pitchFamily="18" charset="0"/>
              </a:rPr>
              <a:t>Also referred to as control mode or kernel mode</a:t>
            </a:r>
          </a:p>
          <a:p>
            <a:pPr lvl="1"/>
            <a:r>
              <a:rPr lang="en-US" sz="2400" dirty="0" smtClean="0">
                <a:latin typeface="Times New Roman" panose="02020603050405020304" pitchFamily="18" charset="0"/>
                <a:cs typeface="Times New Roman" panose="02020603050405020304" pitchFamily="18" charset="0"/>
              </a:rPr>
              <a:t>Kernel of the operating system</a:t>
            </a:r>
          </a:p>
          <a:p>
            <a:endParaRPr lang="en-US" dirty="0">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48</a:t>
            </a:fld>
            <a:endParaRPr lang="en-US" dirty="0"/>
          </a:p>
        </p:txBody>
      </p:sp>
      <p:pic>
        <p:nvPicPr>
          <p:cNvPr id="14" name="Grafik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5" name="Grafik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622366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3227" t="832" r="2957" b="1047"/>
          <a:stretch>
            <a:fillRect/>
          </a:stretch>
        </p:blipFill>
        <p:spPr>
          <a:xfrm>
            <a:off x="1343025" y="1066800"/>
            <a:ext cx="6557963" cy="5486400"/>
          </a:xfrm>
          <a:noFill/>
          <a:ln w="57150" cmpd="thickThin">
            <a:solidFill>
              <a:schemeClr val="tx1"/>
            </a:solidFill>
            <a:miter lim="800000"/>
            <a:headEnd/>
            <a:tailEnd/>
          </a:ln>
        </p:spPr>
      </p:pic>
      <p:sp>
        <p:nvSpPr>
          <p:cNvPr id="16387" name="Titel 6"/>
          <p:cNvSpPr>
            <a:spLocks noGrp="1"/>
          </p:cNvSpPr>
          <p:nvPr>
            <p:ph type="title"/>
          </p:nvPr>
        </p:nvSpPr>
        <p:spPr/>
        <p:txBody>
          <a:bodyPr/>
          <a:lstStyle/>
          <a:p>
            <a:r>
              <a:rPr lang="de-DE" altLang="de-DE" dirty="0" err="1" smtClean="0"/>
              <a:t>Process</a:t>
            </a:r>
            <a:r>
              <a:rPr lang="de-DE" altLang="de-DE" dirty="0" smtClean="0"/>
              <a:t> </a:t>
            </a:r>
            <a:r>
              <a:rPr lang="de-DE" altLang="de-DE" dirty="0" err="1" smtClean="0"/>
              <a:t>Context</a:t>
            </a:r>
            <a:r>
              <a:rPr lang="de-DE" altLang="de-DE" dirty="0" smtClean="0"/>
              <a:t> Switch</a:t>
            </a:r>
            <a:endParaRPr lang="tr-TR" altLang="de-DE" dirty="0" smtClean="0"/>
          </a:p>
        </p:txBody>
      </p:sp>
      <p:sp>
        <p:nvSpPr>
          <p:cNvPr id="2" name="Foliennummernplatzhalter 1"/>
          <p:cNvSpPr>
            <a:spLocks noGrp="1"/>
          </p:cNvSpPr>
          <p:nvPr>
            <p:ph type="sldNum" sz="quarter" idx="12"/>
          </p:nvPr>
        </p:nvSpPr>
        <p:spPr/>
        <p:txBody>
          <a:bodyPr/>
          <a:lstStyle/>
          <a:p>
            <a:fld id="{B6F15528-21DE-4FAA-801E-634DDDAF4B2B}" type="slidenum">
              <a:rPr lang="en-US" smtClean="0"/>
              <a:pPr/>
              <a:t>49</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9171065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539568" y="1143000"/>
            <a:ext cx="6613831" cy="304800"/>
          </a:xfrm>
          <a:prstGeom prst="rect">
            <a:avLst/>
          </a:prstGeom>
          <a:blipFill rotWithShape="1">
            <a:blip r:embed="rId3" cstate="print"/>
            <a:tile tx="0" ty="0" sx="100000" sy="100000" flip="none" algn="tl"/>
          </a:blipFill>
        </p:spPr>
        <p:txBody>
          <a:bodyPr wrap="square" rtlCol="0">
            <a:spAutoFit/>
          </a:bodyPr>
          <a:lstStyle/>
          <a:p>
            <a:endParaRPr lang="en-US" dirty="0"/>
          </a:p>
        </p:txBody>
      </p:sp>
      <p:sp>
        <p:nvSpPr>
          <p:cNvPr id="12" name="TextBox 11"/>
          <p:cNvSpPr txBox="1"/>
          <p:nvPr/>
        </p:nvSpPr>
        <p:spPr>
          <a:xfrm>
            <a:off x="152400" y="381000"/>
            <a:ext cx="9220200" cy="685800"/>
          </a:xfrm>
          <a:prstGeom prst="rect">
            <a:avLst/>
          </a:prstGeom>
        </p:spPr>
        <p:txBody>
          <a:bodyPr vert="horz" lIns="0" rIns="0" bIns="0" anchor="ctr">
            <a:normAutofit/>
          </a:bodyPr>
          <a:lstStyle>
            <a:lvl1pPr algn="ctr">
              <a:spcBef>
                <a:spcPct val="0"/>
              </a:spcBef>
              <a:buNone/>
              <a:defRPr kumimoji="0" sz="3200" b="0">
                <a:ln>
                  <a:noFill/>
                </a:ln>
                <a:effectLst/>
                <a:latin typeface="Times New Roman" panose="02020603050405020304" pitchFamily="18" charset="0"/>
                <a:ea typeface="+mj-ea"/>
                <a:cs typeface="Times New Roman" panose="02020603050405020304" pitchFamily="18" charset="0"/>
              </a:defRPr>
            </a:lvl1pPr>
          </a:lstStyle>
          <a:p>
            <a:r>
              <a:rPr lang="en-US" dirty="0" smtClean="0"/>
              <a:t>Typical Functions of an OS Kernel </a:t>
            </a:r>
            <a:endParaRPr lang="en-US" dirty="0"/>
          </a:p>
        </p:txBody>
      </p:sp>
      <p:sp>
        <p:nvSpPr>
          <p:cNvPr id="5" name="TextBox 4"/>
          <p:cNvSpPr txBox="1"/>
          <p:nvPr/>
        </p:nvSpPr>
        <p:spPr>
          <a:xfrm>
            <a:off x="3533210" y="1716886"/>
            <a:ext cx="184666" cy="369332"/>
          </a:xfrm>
          <a:prstGeom prst="rect">
            <a:avLst/>
          </a:prstGeom>
          <a:noFill/>
        </p:spPr>
        <p:txBody>
          <a:bodyPr wrap="none" rtlCol="0">
            <a:spAutoFit/>
          </a:bodyPr>
          <a:lstStyle/>
          <a:p>
            <a:endParaRPr lang="en-US" dirty="0"/>
          </a:p>
        </p:txBody>
      </p:sp>
      <p:pic>
        <p:nvPicPr>
          <p:cNvPr id="6" name="Picture 5"/>
          <p:cNvPicPr>
            <a:picLocks noChangeAspect="1"/>
          </p:cNvPicPr>
          <p:nvPr/>
        </p:nvPicPr>
        <p:blipFill>
          <a:blip r:embed="rId4" cstate="print"/>
          <a:stretch>
            <a:fillRect/>
          </a:stretch>
        </p:blipFill>
        <p:spPr>
          <a:xfrm>
            <a:off x="1219200" y="1143000"/>
            <a:ext cx="7089631" cy="5638800"/>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50</a:t>
            </a:fld>
            <a:endParaRPr lang="en-US" dirty="0"/>
          </a:p>
        </p:txBody>
      </p:sp>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993420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447" y="685800"/>
            <a:ext cx="8382000" cy="609600"/>
          </a:xfrm>
        </p:spPr>
        <p:txBody>
          <a:bodyPr vert="horz" lIns="0" rIns="0" bIns="0" anchor="ctr">
            <a:normAutofit fontScale="90000"/>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Mechanisms </a:t>
            </a:r>
            <a:r>
              <a:rPr lang="en-US" sz="3200" dirty="0">
                <a:solidFill>
                  <a:schemeClr val="tx1"/>
                </a:solidFill>
                <a:latin typeface="Times New Roman" panose="02020603050405020304" pitchFamily="18" charset="0"/>
                <a:cs typeface="Times New Roman" panose="02020603050405020304" pitchFamily="18" charset="0"/>
              </a:rPr>
              <a:t>for Interrupting the Execution of a Process </a:t>
            </a:r>
            <a:endParaRPr lang="en-NZ" sz="3200" dirty="0">
              <a:solidFill>
                <a:schemeClr val="tx1"/>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3" cstate="print"/>
          <a:stretch>
            <a:fillRect/>
          </a:stretch>
        </p:blipFill>
        <p:spPr>
          <a:xfrm>
            <a:off x="304800" y="1752600"/>
            <a:ext cx="8635294" cy="3902141"/>
          </a:xfrm>
          <a:prstGeom prst="rect">
            <a:avLst/>
          </a:prstGeom>
        </p:spPr>
      </p:pic>
      <p:cxnSp>
        <p:nvCxnSpPr>
          <p:cNvPr id="7" name="Straight Connector 6"/>
          <p:cNvCxnSpPr/>
          <p:nvPr/>
        </p:nvCxnSpPr>
        <p:spPr>
          <a:xfrm rot="5400000">
            <a:off x="3695700" y="3695700"/>
            <a:ext cx="3276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rot="5400000">
            <a:off x="419894" y="3694906"/>
            <a:ext cx="3276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304800" y="3581400"/>
            <a:ext cx="84582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304800" y="4267200"/>
            <a:ext cx="84582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6" name="Foliennummernplatzhalter 5"/>
          <p:cNvSpPr>
            <a:spLocks noGrp="1"/>
          </p:cNvSpPr>
          <p:nvPr>
            <p:ph type="sldNum" sz="quarter" idx="12"/>
          </p:nvPr>
        </p:nvSpPr>
        <p:spPr/>
        <p:txBody>
          <a:bodyPr/>
          <a:lstStyle/>
          <a:p>
            <a:fld id="{B6F15528-21DE-4FAA-801E-634DDDAF4B2B}" type="slidenum">
              <a:rPr lang="en-US" smtClean="0"/>
              <a:pPr/>
              <a:t>51</a:t>
            </a:fld>
            <a:endParaRPr lang="en-US" dirty="0"/>
          </a:p>
        </p:txBody>
      </p:sp>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21387364"/>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658812" y="456252"/>
            <a:ext cx="8027987" cy="1143947"/>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System Interrupts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11" name="Text Placeholder 10"/>
          <p:cNvSpPr>
            <a:spLocks noGrp="1"/>
          </p:cNvSpPr>
          <p:nvPr>
            <p:ph type="body" idx="1"/>
          </p:nvPr>
        </p:nvSpPr>
        <p:spPr/>
        <p:txBody>
          <a:bodyPr/>
          <a:lstStyle/>
          <a:p>
            <a:r>
              <a:rPr lang="en-US" sz="3000" dirty="0" smtClean="0">
                <a:latin typeface="Times New Roman" panose="02020603050405020304" pitchFamily="18" charset="0"/>
                <a:cs typeface="Times New Roman" panose="02020603050405020304" pitchFamily="18" charset="0"/>
              </a:rPr>
              <a:t>Interrupt</a:t>
            </a:r>
            <a:endParaRPr lang="en-US" sz="3000" dirty="0">
              <a:latin typeface="Times New Roman" panose="02020603050405020304" pitchFamily="18" charset="0"/>
              <a:cs typeface="Times New Roman" panose="02020603050405020304" pitchFamily="18" charset="0"/>
            </a:endParaRPr>
          </a:p>
        </p:txBody>
      </p:sp>
      <p:sp>
        <p:nvSpPr>
          <p:cNvPr id="9" name="Content Placeholder 8"/>
          <p:cNvSpPr>
            <a:spLocks noGrp="1"/>
          </p:cNvSpPr>
          <p:nvPr>
            <p:ph sz="half" idx="2"/>
          </p:nvPr>
        </p:nvSpPr>
        <p:spPr>
          <a:xfrm>
            <a:off x="304800" y="2743200"/>
            <a:ext cx="3657600" cy="3810000"/>
          </a:xfrm>
        </p:spPr>
        <p:txBody>
          <a:bodyPr>
            <a:normAutofit lnSpcReduction="10000"/>
          </a:bodyPr>
          <a:lstStyle/>
          <a:p>
            <a:pPr marL="465138" lvl="2" indent="-295275"/>
            <a:r>
              <a:rPr lang="en-US" sz="2000" dirty="0" smtClean="0">
                <a:latin typeface="Times New Roman" panose="02020603050405020304" pitchFamily="18" charset="0"/>
                <a:cs typeface="Times New Roman" panose="02020603050405020304" pitchFamily="18" charset="0"/>
              </a:rPr>
              <a:t>Due to some sort of event that is external to and independent of the currently running process</a:t>
            </a:r>
          </a:p>
          <a:p>
            <a:pPr marL="914400" lvl="3" indent="-279400"/>
            <a:r>
              <a:rPr lang="en-US" sz="2000" dirty="0" smtClean="0">
                <a:latin typeface="Times New Roman" panose="02020603050405020304" pitchFamily="18" charset="0"/>
                <a:cs typeface="Times New Roman" panose="02020603050405020304" pitchFamily="18" charset="0"/>
              </a:rPr>
              <a:t>Clock interrupt</a:t>
            </a:r>
          </a:p>
          <a:p>
            <a:pPr marL="914400" lvl="3" indent="-279400"/>
            <a:r>
              <a:rPr lang="en-US" sz="2000" dirty="0" smtClean="0">
                <a:latin typeface="Times New Roman" panose="02020603050405020304" pitchFamily="18" charset="0"/>
                <a:cs typeface="Times New Roman" panose="02020603050405020304" pitchFamily="18" charset="0"/>
              </a:rPr>
              <a:t>I/O interrupt</a:t>
            </a:r>
          </a:p>
          <a:p>
            <a:pPr marL="914400" lvl="3" indent="-279400"/>
            <a:r>
              <a:rPr lang="en-US" sz="2000" dirty="0" smtClean="0">
                <a:latin typeface="Times New Roman" panose="02020603050405020304" pitchFamily="18" charset="0"/>
                <a:cs typeface="Times New Roman" panose="02020603050405020304" pitchFamily="18" charset="0"/>
              </a:rPr>
              <a:t>Memory fault</a:t>
            </a:r>
          </a:p>
          <a:p>
            <a:pPr marL="465138" lvl="2" indent="-295275"/>
            <a:r>
              <a:rPr lang="en-US" sz="2000" dirty="0" smtClean="0">
                <a:latin typeface="Times New Roman" panose="02020603050405020304" pitchFamily="18" charset="0"/>
                <a:cs typeface="Times New Roman" panose="02020603050405020304" pitchFamily="18" charset="0"/>
              </a:rPr>
              <a:t>Time slice</a:t>
            </a:r>
          </a:p>
          <a:p>
            <a:pPr marL="747713" lvl="3" indent="-295275"/>
            <a:r>
              <a:rPr lang="en-US" sz="2000" dirty="0" smtClean="0">
                <a:latin typeface="Times New Roman" panose="02020603050405020304" pitchFamily="18" charset="0"/>
                <a:cs typeface="Times New Roman" panose="02020603050405020304" pitchFamily="18" charset="0"/>
              </a:rPr>
              <a:t>The maximum amount of time that a process can execute before being interrupted</a:t>
            </a:r>
          </a:p>
        </p:txBody>
      </p:sp>
      <p:sp>
        <p:nvSpPr>
          <p:cNvPr id="12" name="Text Placeholder 11"/>
          <p:cNvSpPr>
            <a:spLocks noGrp="1"/>
          </p:cNvSpPr>
          <p:nvPr>
            <p:ph type="body" sz="quarter" idx="3"/>
          </p:nvPr>
        </p:nvSpPr>
        <p:spPr/>
        <p:txBody>
          <a:bodyPr/>
          <a:lstStyle/>
          <a:p>
            <a:r>
              <a:rPr lang="en-US" sz="3000" dirty="0" smtClean="0">
                <a:latin typeface="Times New Roman" panose="02020603050405020304" pitchFamily="18" charset="0"/>
                <a:cs typeface="Times New Roman" panose="02020603050405020304" pitchFamily="18" charset="0"/>
              </a:rPr>
              <a:t>Trap</a:t>
            </a:r>
          </a:p>
        </p:txBody>
      </p:sp>
      <p:sp>
        <p:nvSpPr>
          <p:cNvPr id="13" name="Content Placeholder 12"/>
          <p:cNvSpPr>
            <a:spLocks noGrp="1"/>
          </p:cNvSpPr>
          <p:nvPr>
            <p:ph sz="quarter" idx="4"/>
          </p:nvPr>
        </p:nvSpPr>
        <p:spPr>
          <a:xfrm>
            <a:off x="4724400" y="2743200"/>
            <a:ext cx="3886200" cy="3810000"/>
          </a:xfrm>
        </p:spPr>
        <p:txBody>
          <a:bodyPr>
            <a:normAutofit/>
          </a:bodyPr>
          <a:lstStyle/>
          <a:p>
            <a:pPr marL="465138" lvl="2" indent="-295275"/>
            <a:r>
              <a:rPr lang="en-US" sz="2000" dirty="0" smtClean="0">
                <a:latin typeface="Times New Roman" panose="02020603050405020304" pitchFamily="18" charset="0"/>
                <a:cs typeface="Times New Roman" panose="02020603050405020304" pitchFamily="18" charset="0"/>
              </a:rPr>
              <a:t>An error or exception condition generated within the currently running process</a:t>
            </a:r>
          </a:p>
          <a:p>
            <a:pPr marL="465138" lvl="2" indent="-295275"/>
            <a:r>
              <a:rPr lang="en-US" sz="2000" dirty="0" smtClean="0">
                <a:latin typeface="Times New Roman" panose="02020603050405020304" pitchFamily="18" charset="0"/>
                <a:cs typeface="Times New Roman" panose="02020603050405020304" pitchFamily="18" charset="0"/>
              </a:rPr>
              <a:t>OS determines if the condition is fatal</a:t>
            </a:r>
          </a:p>
          <a:p>
            <a:pPr marL="852488" lvl="3" indent="-279400"/>
            <a:r>
              <a:rPr lang="en-US" sz="2000" dirty="0" smtClean="0">
                <a:latin typeface="Times New Roman" panose="02020603050405020304" pitchFamily="18" charset="0"/>
                <a:cs typeface="Times New Roman" panose="02020603050405020304" pitchFamily="18" charset="0"/>
              </a:rPr>
              <a:t>Moved to the Exit state and a process switch occurs</a:t>
            </a:r>
          </a:p>
          <a:p>
            <a:pPr marL="852488" lvl="3" indent="-279400"/>
            <a:r>
              <a:rPr lang="en-US" sz="2000" dirty="0" smtClean="0">
                <a:latin typeface="Times New Roman" panose="02020603050405020304" pitchFamily="18" charset="0"/>
                <a:cs typeface="Times New Roman" panose="02020603050405020304" pitchFamily="18" charset="0"/>
              </a:rPr>
              <a:t>Action will depend on the nature of the error the design of the OS</a:t>
            </a:r>
          </a:p>
        </p:txBody>
      </p:sp>
      <p:sp>
        <p:nvSpPr>
          <p:cNvPr id="3" name="Foliennummernplatzhalter 2"/>
          <p:cNvSpPr>
            <a:spLocks noGrp="1"/>
          </p:cNvSpPr>
          <p:nvPr>
            <p:ph type="sldNum" sz="quarter" idx="12"/>
          </p:nvPr>
        </p:nvSpPr>
        <p:spPr/>
        <p:txBody>
          <a:bodyPr/>
          <a:lstStyle/>
          <a:p>
            <a:fld id="{B6F15528-21DE-4FAA-801E-634DDDAF4B2B}" type="slidenum">
              <a:rPr lang="en-US" smtClean="0"/>
              <a:pPr/>
              <a:t>52</a:t>
            </a:fld>
            <a:endParaRPr lang="en-US"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4" name="Grafik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079431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58813" y="456252"/>
            <a:ext cx="7824788" cy="1220147"/>
          </a:xfrm>
        </p:spPr>
        <p:txBody>
          <a:bodyPr vert="horz" lIns="0" tIns="4572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Mode Switching</a:t>
            </a:r>
            <a:endParaRPr lang="en-US"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3657660357"/>
              </p:ext>
            </p:extLst>
          </p:nvPr>
        </p:nvGraphicFramePr>
        <p:xfrm>
          <a:off x="654050" y="2286000"/>
          <a:ext cx="7848600" cy="39623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Foliennummernplatzhalter 2"/>
          <p:cNvSpPr>
            <a:spLocks noGrp="1"/>
          </p:cNvSpPr>
          <p:nvPr>
            <p:ph type="sldNum" sz="quarter" idx="12"/>
          </p:nvPr>
        </p:nvSpPr>
        <p:spPr/>
        <p:txBody>
          <a:bodyPr/>
          <a:lstStyle/>
          <a:p>
            <a:pPr>
              <a:defRPr/>
            </a:pPr>
            <a:fld id="{FDF6211F-5278-4B8E-96CF-461F9E543AC9}" type="slidenum">
              <a:rPr lang="en-US" smtClean="0"/>
              <a:pPr>
                <a:defRPr/>
              </a:pPr>
              <a:t>53</a:t>
            </a:fld>
            <a:endParaRPr lang="en-US" dirty="0"/>
          </a:p>
        </p:txBody>
      </p:sp>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85676125"/>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658813" y="456253"/>
            <a:ext cx="7824788" cy="1143948"/>
          </a:xfrm>
        </p:spPr>
        <p:txBody>
          <a:bodyPr vert="horz" lIns="0" tIns="4572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Change of Process State</a:t>
            </a:r>
          </a:p>
        </p:txBody>
      </p:sp>
      <p:sp>
        <p:nvSpPr>
          <p:cNvPr id="51203" name="Content Placeholder 2"/>
          <p:cNvSpPr>
            <a:spLocks noGrp="1"/>
          </p:cNvSpPr>
          <p:nvPr>
            <p:ph idx="4294967295"/>
          </p:nvPr>
        </p:nvSpPr>
        <p:spPr>
          <a:xfrm>
            <a:off x="381000" y="2057400"/>
            <a:ext cx="1905000" cy="1066800"/>
          </a:xfrm>
        </p:spPr>
        <p:txBody>
          <a:bodyPr>
            <a:normAutofit fontScale="85000" lnSpcReduction="20000"/>
          </a:bodyPr>
          <a:lstStyle/>
          <a:p>
            <a:pPr>
              <a:lnSpc>
                <a:spcPct val="90000"/>
              </a:lnSpc>
              <a:spcBef>
                <a:spcPts val="1200"/>
              </a:spcBef>
            </a:pPr>
            <a:r>
              <a:rPr lang="en-US" dirty="0" smtClean="0">
                <a:latin typeface="Times New Roman" panose="02020603050405020304" pitchFamily="18" charset="0"/>
                <a:cs typeface="Times New Roman" panose="02020603050405020304" pitchFamily="18" charset="0"/>
              </a:rPr>
              <a:t>The steps in a full process switch are:</a:t>
            </a:r>
          </a:p>
          <a:p>
            <a:pPr>
              <a:lnSpc>
                <a:spcPct val="90000"/>
              </a:lnSpc>
              <a:spcBef>
                <a:spcPts val="0"/>
              </a:spcBef>
              <a:buNone/>
            </a:pPr>
            <a:endParaRPr lang="en-US" dirty="0" smtClean="0">
              <a:latin typeface="Times New Roman" panose="02020603050405020304" pitchFamily="18" charset="0"/>
              <a:cs typeface="Times New Roman" panose="02020603050405020304" pitchFamily="18" charset="0"/>
            </a:endParaRPr>
          </a:p>
        </p:txBody>
      </p:sp>
      <p:graphicFrame>
        <p:nvGraphicFramePr>
          <p:cNvPr id="4" name="Diagram 3"/>
          <p:cNvGraphicFramePr/>
          <p:nvPr>
            <p:extLst>
              <p:ext uri="{D42A27DB-BD31-4B8C-83A1-F6EECF244321}">
                <p14:modId xmlns:p14="http://schemas.microsoft.com/office/powerpoint/2010/main" val="1075308665"/>
              </p:ext>
            </p:extLst>
          </p:nvPr>
        </p:nvGraphicFramePr>
        <p:xfrm>
          <a:off x="1295400" y="2057400"/>
          <a:ext cx="83820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1295400" y="3657600"/>
            <a:ext cx="5638800" cy="844847"/>
          </a:xfrm>
          <a:prstGeom prst="rect">
            <a:avLst/>
          </a:prstGeom>
          <a:noFill/>
        </p:spPr>
        <p:txBody>
          <a:bodyPr wrap="square" rtlCol="0">
            <a:spAutoFit/>
          </a:bodyPr>
          <a:lstStyle/>
          <a:p>
            <a:pPr>
              <a:lnSpc>
                <a:spcPct val="90000"/>
              </a:lnSpc>
              <a:spcBef>
                <a:spcPts val="1200"/>
              </a:spcBef>
            </a:pPr>
            <a:r>
              <a:rPr lang="en-NZ" dirty="0" smtClean="0">
                <a:latin typeface="Times New Roman" panose="02020603050405020304" pitchFamily="18" charset="0"/>
                <a:cs typeface="Times New Roman" panose="02020603050405020304" pitchFamily="18" charset="0"/>
              </a:rPr>
              <a:t>If the currently running process is to be moved to another state (Ready, Blocked, etc.), then the OS must make substantial changes in its environment</a:t>
            </a:r>
            <a:endParaRPr lang="en-US" dirty="0" smtClean="0">
              <a:latin typeface="Times New Roman" panose="02020603050405020304" pitchFamily="18" charset="0"/>
              <a:cs typeface="Times New Roman" panose="02020603050405020304" pitchFamily="18" charset="0"/>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54</a:t>
            </a:fld>
            <a:endParaRPr lang="en-US" dirty="0"/>
          </a:p>
        </p:txBody>
      </p:sp>
      <p:pic>
        <p:nvPicPr>
          <p:cNvPr id="9" name="Grafik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10313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idx="4294967295"/>
          </p:nvPr>
        </p:nvSpPr>
        <p:spPr>
          <a:xfrm>
            <a:off x="0" y="914400"/>
            <a:ext cx="4114800" cy="2592387"/>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Execution </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of the </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Operating System</a:t>
            </a:r>
          </a:p>
        </p:txBody>
      </p:sp>
      <p:pic>
        <p:nvPicPr>
          <p:cNvPr id="5" name="Picture 4" descr="f15.pdf"/>
          <p:cNvPicPr>
            <a:picLocks noChangeAspect="1"/>
          </p:cNvPicPr>
          <p:nvPr/>
        </p:nvPicPr>
        <p:blipFill>
          <a:blip r:embed="rId3" cstate="print"/>
          <a:srcRect l="18824" t="8182" r="17647" b="18182"/>
          <a:stretch>
            <a:fillRect/>
          </a:stretch>
        </p:blipFill>
        <p:spPr>
          <a:xfrm>
            <a:off x="4267200" y="762000"/>
            <a:ext cx="3994707" cy="5992081"/>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55</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3545339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381000" y="1676400"/>
            <a:ext cx="4114800" cy="2133600"/>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Execution </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Within </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User </a:t>
            </a:r>
            <a:br>
              <a:rPr lang="en-US" sz="3200" dirty="0">
                <a:solidFill>
                  <a:schemeClr val="tx1"/>
                </a:solidFill>
                <a:latin typeface="Times New Roman" panose="02020603050405020304" pitchFamily="18" charset="0"/>
                <a:cs typeface="Times New Roman" panose="02020603050405020304" pitchFamily="18" charset="0"/>
              </a:rPr>
            </a:br>
            <a:r>
              <a:rPr lang="en-US" sz="3200" dirty="0">
                <a:solidFill>
                  <a:schemeClr val="tx1"/>
                </a:solidFill>
                <a:latin typeface="Times New Roman" panose="02020603050405020304" pitchFamily="18" charset="0"/>
                <a:cs typeface="Times New Roman" panose="02020603050405020304" pitchFamily="18" charset="0"/>
              </a:rPr>
              <a:t>Processes</a:t>
            </a:r>
          </a:p>
        </p:txBody>
      </p:sp>
      <p:pic>
        <p:nvPicPr>
          <p:cNvPr id="5" name="Picture 4" descr="f16.pdf"/>
          <p:cNvPicPr>
            <a:picLocks noChangeAspect="1"/>
          </p:cNvPicPr>
          <p:nvPr/>
        </p:nvPicPr>
        <p:blipFill>
          <a:blip r:embed="rId3" cstate="print"/>
          <a:srcRect l="20000" t="9091" r="16471" b="12727"/>
          <a:stretch>
            <a:fillRect/>
          </a:stretch>
        </p:blipFill>
        <p:spPr>
          <a:xfrm>
            <a:off x="4800600" y="748096"/>
            <a:ext cx="3740742" cy="5957504"/>
          </a:xfrm>
          <a:prstGeom prst="rect">
            <a:avLst/>
          </a:prstGeom>
        </p:spPr>
      </p:pic>
      <p:sp>
        <p:nvSpPr>
          <p:cNvPr id="3" name="Foliennummernplatzhalter 2"/>
          <p:cNvSpPr>
            <a:spLocks noGrp="1"/>
          </p:cNvSpPr>
          <p:nvPr>
            <p:ph type="sldNum" sz="quarter" idx="12"/>
          </p:nvPr>
        </p:nvSpPr>
        <p:spPr/>
        <p:txBody>
          <a:bodyPr/>
          <a:lstStyle/>
          <a:p>
            <a:fld id="{B6F15528-21DE-4FAA-801E-634DDDAF4B2B}" type="slidenum">
              <a:rPr lang="en-US" smtClean="0"/>
              <a:pPr/>
              <a:t>56</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875259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US" altLang="en-US" sz="3200" dirty="0">
                <a:solidFill>
                  <a:schemeClr val="tx1"/>
                </a:solidFill>
                <a:latin typeface="Times New Roman" panose="02020603050405020304" pitchFamily="18" charset="0"/>
                <a:cs typeface="Times New Roman" panose="02020603050405020304" pitchFamily="18" charset="0"/>
              </a:rPr>
              <a:t>Modeling Multiprogramming</a:t>
            </a:r>
          </a:p>
        </p:txBody>
      </p:sp>
      <p:sp>
        <p:nvSpPr>
          <p:cNvPr id="24579" name="Text Placeholder 2"/>
          <p:cNvSpPr>
            <a:spLocks noGrp="1"/>
          </p:cNvSpPr>
          <p:nvPr>
            <p:ph type="body" sz="quarter" idx="12"/>
          </p:nvPr>
        </p:nvSpPr>
        <p:spPr>
          <a:xfrm>
            <a:off x="887413" y="5513388"/>
            <a:ext cx="7759700" cy="833437"/>
          </a:xfrm>
        </p:spPr>
        <p:txBody>
          <a:bodyPr/>
          <a:lstStyle/>
          <a:p>
            <a:pPr eaLnBrk="1" hangingPunct="1"/>
            <a:r>
              <a:rPr lang="en-US" altLang="en-US" dirty="0" smtClean="0">
                <a:latin typeface="Times New Roman" panose="02020603050405020304" pitchFamily="18" charset="0"/>
                <a:cs typeface="Times New Roman" panose="02020603050405020304" pitchFamily="18" charset="0"/>
              </a:rPr>
              <a:t>Figure 2-6. CPU utilization as a function of the number of processes in </a:t>
            </a:r>
            <a:r>
              <a:rPr lang="en-US" altLang="en-US" dirty="0" smtClean="0">
                <a:latin typeface="Times New Roman" panose="02020603050405020304" pitchFamily="18" charset="0"/>
                <a:cs typeface="Times New Roman" panose="02020603050405020304" pitchFamily="18" charset="0"/>
              </a:rPr>
              <a:t>memory (T)</a:t>
            </a:r>
            <a:endParaRPr lang="en-US" altLang="en-US" dirty="0" smtClean="0">
              <a:latin typeface="Times New Roman" panose="02020603050405020304" pitchFamily="18" charset="0"/>
              <a:cs typeface="Times New Roman" panose="02020603050405020304" pitchFamily="18" charset="0"/>
            </a:endParaRPr>
          </a:p>
        </p:txBody>
      </p:sp>
      <p:pic>
        <p:nvPicPr>
          <p:cNvPr id="2458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3563" y="1828800"/>
            <a:ext cx="547687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2450" y="3633788"/>
            <a:ext cx="26289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6553993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Unix SVR4</a:t>
            </a:r>
            <a:endParaRPr lang="en-NZ"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4294967295"/>
          </p:nvPr>
        </p:nvSpPr>
        <p:spPr>
          <a:xfrm>
            <a:off x="457200" y="2286000"/>
            <a:ext cx="8001000" cy="4191000"/>
          </a:xfrm>
        </p:spPr>
        <p:txBody>
          <a:bodyPr>
            <a:normAutofit fontScale="92500" lnSpcReduction="10000"/>
          </a:bodyPr>
          <a:lstStyle/>
          <a:p>
            <a:r>
              <a:rPr lang="en-NZ" dirty="0" smtClean="0">
                <a:latin typeface="Times New Roman" panose="02020603050405020304" pitchFamily="18" charset="0"/>
                <a:cs typeface="Times New Roman" panose="02020603050405020304" pitchFamily="18" charset="0"/>
              </a:rPr>
              <a:t>Uses the model where most of the OS executes within the environment of a user process</a:t>
            </a:r>
          </a:p>
          <a:p>
            <a:r>
              <a:rPr lang="en-NZ" dirty="0" smtClean="0">
                <a:latin typeface="Times New Roman" panose="02020603050405020304" pitchFamily="18" charset="0"/>
                <a:cs typeface="Times New Roman" panose="02020603050405020304" pitchFamily="18" charset="0"/>
              </a:rPr>
              <a:t>System processes run in kernel mode </a:t>
            </a:r>
          </a:p>
          <a:p>
            <a:pPr lvl="1"/>
            <a:r>
              <a:rPr lang="en-NZ" dirty="0" smtClean="0">
                <a:latin typeface="Times New Roman" panose="02020603050405020304" pitchFamily="18" charset="0"/>
                <a:cs typeface="Times New Roman" panose="02020603050405020304" pitchFamily="18" charset="0"/>
              </a:rPr>
              <a:t>Executes operating system code to perform administrative and housekeeping functions</a:t>
            </a:r>
          </a:p>
          <a:p>
            <a:r>
              <a:rPr lang="en-NZ" dirty="0" smtClean="0">
                <a:latin typeface="Times New Roman" panose="02020603050405020304" pitchFamily="18" charset="0"/>
                <a:cs typeface="Times New Roman" panose="02020603050405020304" pitchFamily="18" charset="0"/>
              </a:rPr>
              <a:t>User Processes</a:t>
            </a:r>
          </a:p>
          <a:p>
            <a:pPr lvl="1"/>
            <a:r>
              <a:rPr lang="en-NZ" dirty="0" smtClean="0">
                <a:latin typeface="Times New Roman" panose="02020603050405020304" pitchFamily="18" charset="0"/>
                <a:cs typeface="Times New Roman" panose="02020603050405020304" pitchFamily="18" charset="0"/>
              </a:rPr>
              <a:t>Operate in user mode to execute user programs and utilities</a:t>
            </a:r>
          </a:p>
          <a:p>
            <a:pPr lvl="1"/>
            <a:r>
              <a:rPr lang="en-NZ" dirty="0" smtClean="0">
                <a:latin typeface="Times New Roman" panose="02020603050405020304" pitchFamily="18" charset="0"/>
                <a:cs typeface="Times New Roman" panose="02020603050405020304" pitchFamily="18" charset="0"/>
              </a:rPr>
              <a:t>Operate in kernel mode to execute instructions that belong to the kernel</a:t>
            </a:r>
          </a:p>
          <a:p>
            <a:pPr lvl="1"/>
            <a:r>
              <a:rPr lang="en-NZ" dirty="0" smtClean="0">
                <a:latin typeface="Times New Roman" panose="02020603050405020304" pitchFamily="18" charset="0"/>
                <a:cs typeface="Times New Roman" panose="02020603050405020304" pitchFamily="18" charset="0"/>
              </a:rPr>
              <a:t>Enter kernel mode by issuing a system call, when an exception is generated, or when an interrupt occurs</a:t>
            </a:r>
          </a:p>
          <a:p>
            <a:endParaRPr lang="en-NZ" dirty="0">
              <a:latin typeface="Times New Roman" panose="02020603050405020304" pitchFamily="18" charset="0"/>
              <a:cs typeface="Times New Roman" panose="02020603050405020304" pitchFamily="18" charset="0"/>
            </a:endParaRPr>
          </a:p>
        </p:txBody>
      </p:sp>
      <p:sp>
        <p:nvSpPr>
          <p:cNvPr id="6" name="Foliennummernplatzhalter 5"/>
          <p:cNvSpPr>
            <a:spLocks noGrp="1"/>
          </p:cNvSpPr>
          <p:nvPr>
            <p:ph type="sldNum" sz="quarter" idx="12"/>
          </p:nvPr>
        </p:nvSpPr>
        <p:spPr/>
        <p:txBody>
          <a:bodyPr/>
          <a:lstStyle/>
          <a:p>
            <a:fld id="{B6F15528-21DE-4FAA-801E-634DDDAF4B2B}" type="slidenum">
              <a:rPr lang="en-US" smtClean="0"/>
              <a:pPr/>
              <a:t>58</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453727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457200" y="762000"/>
            <a:ext cx="8229600" cy="533400"/>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UNIX </a:t>
            </a:r>
            <a:r>
              <a:rPr lang="en-US" sz="3200" dirty="0">
                <a:solidFill>
                  <a:schemeClr val="tx1"/>
                </a:solidFill>
                <a:latin typeface="Times New Roman" panose="02020603050405020304" pitchFamily="18" charset="0"/>
                <a:cs typeface="Times New Roman" panose="02020603050405020304" pitchFamily="18" charset="0"/>
              </a:rPr>
              <a:t>Process States </a:t>
            </a:r>
          </a:p>
        </p:txBody>
      </p:sp>
      <p:pic>
        <p:nvPicPr>
          <p:cNvPr id="9" name="Picture 8"/>
          <p:cNvPicPr>
            <a:picLocks noChangeAspect="1"/>
          </p:cNvPicPr>
          <p:nvPr/>
        </p:nvPicPr>
        <p:blipFill>
          <a:blip r:embed="rId3" cstate="print"/>
          <a:srcRect t="4364"/>
          <a:stretch>
            <a:fillRect/>
          </a:stretch>
        </p:blipFill>
        <p:spPr>
          <a:xfrm>
            <a:off x="762000" y="1447800"/>
            <a:ext cx="7595274" cy="4973181"/>
          </a:xfrm>
          <a:prstGeom prst="rect">
            <a:avLst/>
          </a:prstGeom>
        </p:spPr>
      </p:pic>
      <p:cxnSp>
        <p:nvCxnSpPr>
          <p:cNvPr id="6" name="Straight Connector 5"/>
          <p:cNvCxnSpPr/>
          <p:nvPr/>
        </p:nvCxnSpPr>
        <p:spPr>
          <a:xfrm rot="5400000">
            <a:off x="572294" y="3923506"/>
            <a:ext cx="4953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838200" y="5715000"/>
            <a:ext cx="7467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838200" y="5334000"/>
            <a:ext cx="7467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838200" y="4648200"/>
            <a:ext cx="7467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838200" y="4038600"/>
            <a:ext cx="7467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838200" y="3352800"/>
            <a:ext cx="7467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38200" y="2743200"/>
            <a:ext cx="7467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838200" y="2286000"/>
            <a:ext cx="7467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838200" y="1828800"/>
            <a:ext cx="74676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3" name="Foliennummernplatzhalter 2"/>
          <p:cNvSpPr>
            <a:spLocks noGrp="1"/>
          </p:cNvSpPr>
          <p:nvPr>
            <p:ph type="sldNum" sz="quarter" idx="12"/>
          </p:nvPr>
        </p:nvSpPr>
        <p:spPr/>
        <p:txBody>
          <a:bodyPr/>
          <a:lstStyle/>
          <a:p>
            <a:fld id="{B6F15528-21DE-4FAA-801E-634DDDAF4B2B}" type="slidenum">
              <a:rPr lang="en-US" smtClean="0"/>
              <a:pPr/>
              <a:t>59</a:t>
            </a:fld>
            <a:endParaRPr lang="en-US" dirty="0"/>
          </a:p>
        </p:txBody>
      </p:sp>
      <p:pic>
        <p:nvPicPr>
          <p:cNvPr id="18" name="Grafik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9" name="Grafik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30070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17.pdf"/>
          <p:cNvPicPr>
            <a:picLocks noChangeAspect="1"/>
          </p:cNvPicPr>
          <p:nvPr/>
        </p:nvPicPr>
        <p:blipFill>
          <a:blip r:embed="rId3" cstate="print"/>
          <a:stretch>
            <a:fillRect/>
          </a:stretch>
        </p:blipFill>
        <p:spPr>
          <a:xfrm>
            <a:off x="0" y="152400"/>
            <a:ext cx="8875059" cy="6858000"/>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60</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2440448"/>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3908"/>
            <a:ext cx="8839200" cy="823845"/>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UNIX </a:t>
            </a:r>
            <a:r>
              <a:rPr lang="en-US" sz="3200" dirty="0">
                <a:solidFill>
                  <a:schemeClr val="tx1"/>
                </a:solidFill>
                <a:latin typeface="Times New Roman" panose="02020603050405020304" pitchFamily="18" charset="0"/>
                <a:cs typeface="Times New Roman" panose="02020603050405020304" pitchFamily="18" charset="0"/>
              </a:rPr>
              <a:t>Process Image </a:t>
            </a:r>
            <a:endParaRPr lang="en-NZ" sz="3200" dirty="0">
              <a:solidFill>
                <a:schemeClr val="tx1"/>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cstate="print"/>
          <a:srcRect t="3388" b="3388"/>
          <a:stretch>
            <a:fillRect/>
          </a:stretch>
        </p:blipFill>
        <p:spPr>
          <a:xfrm>
            <a:off x="1295400" y="919147"/>
            <a:ext cx="7010400" cy="5786453"/>
          </a:xfrm>
          <a:prstGeom prst="rect">
            <a:avLst/>
          </a:prstGeom>
          <a:ln w="15875">
            <a:solidFill>
              <a:schemeClr val="tx1"/>
            </a:solidFill>
          </a:ln>
        </p:spPr>
      </p:pic>
      <p:sp>
        <p:nvSpPr>
          <p:cNvPr id="4" name="TextBox 3"/>
          <p:cNvSpPr txBox="1"/>
          <p:nvPr/>
        </p:nvSpPr>
        <p:spPr>
          <a:xfrm>
            <a:off x="-26670" y="5718086"/>
            <a:ext cx="1371600" cy="600164"/>
          </a:xfrm>
          <a:prstGeom prst="rect">
            <a:avLst/>
          </a:prstGeom>
          <a:noFill/>
        </p:spPr>
        <p:txBody>
          <a:bodyPr wrap="square" rtlCol="0">
            <a:spAutoFit/>
          </a:bodyPr>
          <a:lstStyle/>
          <a:p>
            <a:pPr algn="ctr"/>
            <a:r>
              <a:rPr lang="en-US" sz="1100" dirty="0" smtClean="0">
                <a:latin typeface="+mn-lt"/>
              </a:rPr>
              <a:t>(Table is located on page 140 in the </a:t>
            </a:r>
            <a:r>
              <a:rPr lang="en-US" sz="1100" dirty="0" smtClean="0">
                <a:latin typeface="+mn-lt"/>
              </a:rPr>
              <a:t>textbook (S))</a:t>
            </a:r>
            <a:endParaRPr lang="en-US" sz="1100" dirty="0">
              <a:latin typeface="+mn-lt"/>
            </a:endParaRPr>
          </a:p>
        </p:txBody>
      </p:sp>
      <p:cxnSp>
        <p:nvCxnSpPr>
          <p:cNvPr id="8" name="Straight Connector 7"/>
          <p:cNvCxnSpPr/>
          <p:nvPr/>
        </p:nvCxnSpPr>
        <p:spPr>
          <a:xfrm rot="5400000">
            <a:off x="534194" y="3832235"/>
            <a:ext cx="56388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1295400" y="4671229"/>
            <a:ext cx="7010400"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295400" y="2842429"/>
            <a:ext cx="7010400"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1295400" y="1242229"/>
            <a:ext cx="7010400"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Foliennummernplatzhalter 6"/>
          <p:cNvSpPr>
            <a:spLocks noGrp="1"/>
          </p:cNvSpPr>
          <p:nvPr>
            <p:ph type="sldNum" sz="quarter" idx="12"/>
          </p:nvPr>
        </p:nvSpPr>
        <p:spPr/>
        <p:txBody>
          <a:bodyPr/>
          <a:lstStyle/>
          <a:p>
            <a:fld id="{B6F15528-21DE-4FAA-801E-634DDDAF4B2B}" type="slidenum">
              <a:rPr lang="en-US" smtClean="0"/>
              <a:pPr/>
              <a:t>61</a:t>
            </a:fld>
            <a:endParaRPr lang="en-US" dirty="0"/>
          </a:p>
        </p:txBody>
      </p:sp>
      <p:pic>
        <p:nvPicPr>
          <p:cNvPr id="12" name="Grafik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77573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90513"/>
            <a:ext cx="7713784" cy="684212"/>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UNIX </a:t>
            </a:r>
            <a:r>
              <a:rPr lang="en-US" sz="3200" dirty="0">
                <a:solidFill>
                  <a:schemeClr val="tx1"/>
                </a:solidFill>
                <a:latin typeface="Times New Roman" panose="02020603050405020304" pitchFamily="18" charset="0"/>
                <a:cs typeface="Times New Roman" panose="02020603050405020304" pitchFamily="18" charset="0"/>
              </a:rPr>
              <a:t>Process Table Entry </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2362200" y="838200"/>
            <a:ext cx="5638800" cy="304800"/>
          </a:xfrm>
          <a:prstGeom prst="rect">
            <a:avLst/>
          </a:prstGeom>
          <a:blipFill rotWithShape="1">
            <a:blip r:embed="rId3" cstate="print"/>
            <a:tile tx="0" ty="0" sx="100000" sy="100000" flip="none" algn="tl"/>
          </a:blipFill>
        </p:spPr>
        <p:txBody>
          <a:bodyPr wrap="square" rtlCol="0">
            <a:spAutoFit/>
          </a:bodyPr>
          <a:lstStyle/>
          <a:p>
            <a:endParaRPr lang="en-US" dirty="0"/>
          </a:p>
        </p:txBody>
      </p:sp>
      <p:pic>
        <p:nvPicPr>
          <p:cNvPr id="7" name="Picture 6"/>
          <p:cNvPicPr>
            <a:picLocks noChangeAspect="1"/>
          </p:cNvPicPr>
          <p:nvPr/>
        </p:nvPicPr>
        <p:blipFill>
          <a:blip r:embed="rId4" cstate="print"/>
          <a:srcRect t="2945"/>
          <a:stretch>
            <a:fillRect/>
          </a:stretch>
        </p:blipFill>
        <p:spPr>
          <a:xfrm>
            <a:off x="2072421" y="863755"/>
            <a:ext cx="5931142" cy="5864370"/>
          </a:xfrm>
          <a:prstGeom prst="rect">
            <a:avLst/>
          </a:prstGeom>
          <a:ln w="15875">
            <a:solidFill>
              <a:schemeClr val="tx1"/>
            </a:solidFill>
          </a:ln>
        </p:spPr>
      </p:pic>
      <p:sp>
        <p:nvSpPr>
          <p:cNvPr id="8" name="TextBox 7"/>
          <p:cNvSpPr txBox="1"/>
          <p:nvPr/>
        </p:nvSpPr>
        <p:spPr>
          <a:xfrm>
            <a:off x="7517384" y="4955024"/>
            <a:ext cx="184666" cy="369332"/>
          </a:xfrm>
          <a:prstGeom prst="rect">
            <a:avLst/>
          </a:prstGeom>
          <a:noFill/>
        </p:spPr>
        <p:txBody>
          <a:bodyPr wrap="none" rtlCol="0">
            <a:spAutoFit/>
          </a:bodyPr>
          <a:lstStyle/>
          <a:p>
            <a:endParaRPr lang="en-US" dirty="0"/>
          </a:p>
        </p:txBody>
      </p:sp>
      <p:sp>
        <p:nvSpPr>
          <p:cNvPr id="10" name="TextBox 9"/>
          <p:cNvSpPr txBox="1"/>
          <p:nvPr/>
        </p:nvSpPr>
        <p:spPr>
          <a:xfrm>
            <a:off x="228600" y="6096000"/>
            <a:ext cx="1524000" cy="600164"/>
          </a:xfrm>
          <a:prstGeom prst="rect">
            <a:avLst/>
          </a:prstGeom>
          <a:noFill/>
        </p:spPr>
        <p:txBody>
          <a:bodyPr wrap="square" rtlCol="0">
            <a:spAutoFit/>
          </a:bodyPr>
          <a:lstStyle/>
          <a:p>
            <a:pPr algn="ctr"/>
            <a:r>
              <a:rPr lang="en-US" sz="1100" dirty="0" smtClean="0">
                <a:latin typeface="+mn-lt"/>
              </a:rPr>
              <a:t>(Table is located on page 141 in the textbook)</a:t>
            </a:r>
            <a:endParaRPr lang="en-US" sz="1100" dirty="0">
              <a:latin typeface="+mn-lt"/>
            </a:endParaRPr>
          </a:p>
        </p:txBody>
      </p:sp>
      <p:cxnSp>
        <p:nvCxnSpPr>
          <p:cNvPr id="12" name="Straight Connector 11"/>
          <p:cNvCxnSpPr/>
          <p:nvPr/>
        </p:nvCxnSpPr>
        <p:spPr>
          <a:xfrm rot="5400000">
            <a:off x="685006" y="3810000"/>
            <a:ext cx="5791994" cy="7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2057400" y="4572000"/>
            <a:ext cx="5943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2057400" y="4876800"/>
            <a:ext cx="5943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057400" y="5943600"/>
            <a:ext cx="5943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2057400" y="5410200"/>
            <a:ext cx="5943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2057400" y="4191000"/>
            <a:ext cx="5943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2057400" y="3657600"/>
            <a:ext cx="5943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2057400" y="3200400"/>
            <a:ext cx="5943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057400" y="2133600"/>
            <a:ext cx="5943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2057400" y="1676400"/>
            <a:ext cx="5943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2057400" y="1295400"/>
            <a:ext cx="59436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4" name="Foliennummernplatzhalter 3"/>
          <p:cNvSpPr>
            <a:spLocks noGrp="1"/>
          </p:cNvSpPr>
          <p:nvPr>
            <p:ph type="sldNum" sz="quarter" idx="12"/>
          </p:nvPr>
        </p:nvSpPr>
        <p:spPr/>
        <p:txBody>
          <a:bodyPr/>
          <a:lstStyle/>
          <a:p>
            <a:fld id="{B6F15528-21DE-4FAA-801E-634DDDAF4B2B}" type="slidenum">
              <a:rPr lang="en-US" smtClean="0"/>
              <a:pPr/>
              <a:t>62</a:t>
            </a:fld>
            <a:endParaRPr lang="en-US" dirty="0"/>
          </a:p>
        </p:txBody>
      </p:sp>
      <p:pic>
        <p:nvPicPr>
          <p:cNvPr id="28" name="Grafik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29" name="Grafik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7787428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554435"/>
            <a:ext cx="3581400" cy="494506"/>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US" sz="3200" dirty="0" smtClean="0">
                <a:solidFill>
                  <a:schemeClr val="tx1"/>
                </a:solidFill>
                <a:latin typeface="Times New Roman" panose="02020603050405020304" pitchFamily="18" charset="0"/>
                <a:cs typeface="Times New Roman" panose="02020603050405020304" pitchFamily="18" charset="0"/>
              </a:rPr>
              <a:t>UNIX </a:t>
            </a:r>
            <a:r>
              <a:rPr lang="en-US" sz="3200" dirty="0">
                <a:solidFill>
                  <a:schemeClr val="tx1"/>
                </a:solidFill>
                <a:latin typeface="Times New Roman" panose="02020603050405020304" pitchFamily="18" charset="0"/>
                <a:cs typeface="Times New Roman" panose="02020603050405020304" pitchFamily="18" charset="0"/>
              </a:rPr>
              <a:t>U Area </a:t>
            </a:r>
            <a:br>
              <a:rPr lang="en-US" sz="3200" dirty="0">
                <a:solidFill>
                  <a:schemeClr val="tx1"/>
                </a:solidFill>
                <a:latin typeface="Times New Roman" panose="02020603050405020304" pitchFamily="18" charset="0"/>
                <a:cs typeface="Times New Roman" panose="02020603050405020304" pitchFamily="18" charset="0"/>
              </a:rPr>
            </a:br>
            <a:endParaRPr lang="en-US"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210946" name="Object 2"/>
          <p:cNvGraphicFramePr>
            <a:graphicFrameLocks noChangeAspect="1"/>
          </p:cNvGraphicFramePr>
          <p:nvPr>
            <p:extLst>
              <p:ext uri="{D42A27DB-BD31-4B8C-83A1-F6EECF244321}">
                <p14:modId xmlns:p14="http://schemas.microsoft.com/office/powerpoint/2010/main" val="267316403"/>
              </p:ext>
            </p:extLst>
          </p:nvPr>
        </p:nvGraphicFramePr>
        <p:xfrm>
          <a:off x="2209800" y="838200"/>
          <a:ext cx="5486400" cy="5880100"/>
        </p:xfrm>
        <a:graphic>
          <a:graphicData uri="http://schemas.openxmlformats.org/presentationml/2006/ole">
            <mc:AlternateContent xmlns:mc="http://schemas.openxmlformats.org/markup-compatibility/2006">
              <mc:Choice xmlns:v="urn:schemas-microsoft-com:vml" Requires="v">
                <p:oleObj spid="_x0000_s2056" name="Document" r:id="rId4" imgW="21942857" imgH="24126984" progId="Word.Document.12">
                  <p:embed/>
                </p:oleObj>
              </mc:Choice>
              <mc:Fallback>
                <p:oleObj name="Document" r:id="rId4" imgW="21942857" imgH="24126984" progId="Word.Document.12">
                  <p:embed/>
                  <p:pic>
                    <p:nvPicPr>
                      <p:cNvPr id="21094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838200"/>
                        <a:ext cx="5486400" cy="588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6" name="TextBox 5"/>
          <p:cNvSpPr txBox="1"/>
          <p:nvPr/>
        </p:nvSpPr>
        <p:spPr>
          <a:xfrm>
            <a:off x="2133600" y="838200"/>
            <a:ext cx="5638800" cy="152400"/>
          </a:xfrm>
          <a:prstGeom prst="rect">
            <a:avLst/>
          </a:prstGeom>
          <a:blipFill rotWithShape="1">
            <a:blip r:embed="rId6" cstate="print"/>
            <a:tile tx="0" ty="0" sx="100000" sy="100000" flip="none" algn="tl"/>
          </a:blipFill>
        </p:spPr>
        <p:txBody>
          <a:bodyPr wrap="square" rtlCol="0">
            <a:spAutoFit/>
          </a:bodyPr>
          <a:lstStyle/>
          <a:p>
            <a:endParaRPr lang="en-US" dirty="0"/>
          </a:p>
        </p:txBody>
      </p:sp>
      <p:sp>
        <p:nvSpPr>
          <p:cNvPr id="8" name="TextBox 7"/>
          <p:cNvSpPr txBox="1"/>
          <p:nvPr/>
        </p:nvSpPr>
        <p:spPr>
          <a:xfrm>
            <a:off x="304800" y="6096000"/>
            <a:ext cx="1374776" cy="600164"/>
          </a:xfrm>
          <a:prstGeom prst="rect">
            <a:avLst/>
          </a:prstGeom>
          <a:noFill/>
        </p:spPr>
        <p:txBody>
          <a:bodyPr wrap="square" rtlCol="0">
            <a:spAutoFit/>
          </a:bodyPr>
          <a:lstStyle/>
          <a:p>
            <a:pPr algn="ctr"/>
            <a:r>
              <a:rPr lang="en-US" sz="1100" dirty="0" smtClean="0">
                <a:latin typeface="+mn-lt"/>
              </a:rPr>
              <a:t>(Table is located on page 142 in the textbook)</a:t>
            </a:r>
            <a:endParaRPr lang="en-US" sz="1100" dirty="0">
              <a:latin typeface="+mn-lt"/>
            </a:endParaRPr>
          </a:p>
        </p:txBody>
      </p:sp>
      <p:cxnSp>
        <p:nvCxnSpPr>
          <p:cNvPr id="10" name="Straight Connector 9"/>
          <p:cNvCxnSpPr/>
          <p:nvPr/>
        </p:nvCxnSpPr>
        <p:spPr>
          <a:xfrm rot="5400000">
            <a:off x="1069182" y="3886994"/>
            <a:ext cx="5637212"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a:off x="4839494" y="3847306"/>
            <a:ext cx="5713412"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5400000">
            <a:off x="-646906" y="3847306"/>
            <a:ext cx="5713412"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2209800" y="4876800"/>
            <a:ext cx="54864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2209800" y="5410200"/>
            <a:ext cx="54864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2209800" y="5715000"/>
            <a:ext cx="54864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2209800" y="6248400"/>
            <a:ext cx="54864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2209800" y="6705600"/>
            <a:ext cx="54864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2209800" y="4191000"/>
            <a:ext cx="54864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2209800" y="3886200"/>
            <a:ext cx="54864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2209800" y="3505200"/>
            <a:ext cx="54864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209800" y="3124200"/>
            <a:ext cx="54864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2209800" y="2438400"/>
            <a:ext cx="54864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2209800" y="1981200"/>
            <a:ext cx="54864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2209800" y="1447800"/>
            <a:ext cx="54864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2209800" y="990600"/>
            <a:ext cx="54864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4" name="Foliennummernplatzhalter 3"/>
          <p:cNvSpPr>
            <a:spLocks noGrp="1"/>
          </p:cNvSpPr>
          <p:nvPr>
            <p:ph type="sldNum" sz="quarter" idx="12"/>
          </p:nvPr>
        </p:nvSpPr>
        <p:spPr/>
        <p:txBody>
          <a:bodyPr/>
          <a:lstStyle/>
          <a:p>
            <a:fld id="{B6F15528-21DE-4FAA-801E-634DDDAF4B2B}" type="slidenum">
              <a:rPr lang="en-US" smtClean="0"/>
              <a:pPr/>
              <a:t>63</a:t>
            </a:fld>
            <a:endParaRPr lang="en-US" dirty="0"/>
          </a:p>
        </p:txBody>
      </p:sp>
      <p:pic>
        <p:nvPicPr>
          <p:cNvPr id="30" name="Grafik 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31" name="Grafik 3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91134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152400"/>
            <a:ext cx="5867400" cy="1371600"/>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Process Control</a:t>
            </a:r>
            <a:endParaRPr lang="en-NZ"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4294967295"/>
          </p:nvPr>
        </p:nvSpPr>
        <p:spPr>
          <a:xfrm>
            <a:off x="76200" y="2133600"/>
            <a:ext cx="2362200" cy="4191000"/>
          </a:xfrm>
        </p:spPr>
        <p:txBody>
          <a:bodyPr>
            <a:normAutofit fontScale="92500" lnSpcReduction="10000"/>
          </a:bodyPr>
          <a:lstStyle/>
          <a:p>
            <a:r>
              <a:rPr lang="en-NZ" dirty="0" smtClean="0">
                <a:latin typeface="Times New Roman" panose="02020603050405020304" pitchFamily="18" charset="0"/>
                <a:cs typeface="Times New Roman" panose="02020603050405020304" pitchFamily="18" charset="0"/>
              </a:rPr>
              <a:t>Process creation is by means of the kernel system call, </a:t>
            </a:r>
            <a:r>
              <a:rPr lang="en-NZ" i="1" dirty="0" smtClean="0">
                <a:latin typeface="Times New Roman" panose="02020603050405020304" pitchFamily="18" charset="0"/>
                <a:cs typeface="Times New Roman" panose="02020603050405020304" pitchFamily="18" charset="0"/>
              </a:rPr>
              <a:t>fork()</a:t>
            </a:r>
          </a:p>
          <a:p>
            <a:r>
              <a:rPr lang="en-NZ" dirty="0" smtClean="0">
                <a:latin typeface="Times New Roman" panose="02020603050405020304" pitchFamily="18" charset="0"/>
                <a:cs typeface="Times New Roman" panose="02020603050405020304" pitchFamily="18" charset="0"/>
              </a:rPr>
              <a:t>When a process issues a fork request, the OS performs the following functions:</a:t>
            </a:r>
          </a:p>
        </p:txBody>
      </p:sp>
      <p:graphicFrame>
        <p:nvGraphicFramePr>
          <p:cNvPr id="5" name="Diagram 4"/>
          <p:cNvGraphicFramePr/>
          <p:nvPr>
            <p:extLst>
              <p:ext uri="{D42A27DB-BD31-4B8C-83A1-F6EECF244321}">
                <p14:modId xmlns:p14="http://schemas.microsoft.com/office/powerpoint/2010/main" val="3486841739"/>
              </p:ext>
            </p:extLst>
          </p:nvPr>
        </p:nvGraphicFramePr>
        <p:xfrm>
          <a:off x="2667000" y="2133600"/>
          <a:ext cx="60960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liennummernplatzhalter 6"/>
          <p:cNvSpPr>
            <a:spLocks noGrp="1"/>
          </p:cNvSpPr>
          <p:nvPr>
            <p:ph type="sldNum" sz="quarter" idx="12"/>
          </p:nvPr>
        </p:nvSpPr>
        <p:spPr/>
        <p:txBody>
          <a:bodyPr/>
          <a:lstStyle/>
          <a:p>
            <a:fld id="{B6F15528-21DE-4FAA-801E-634DDDAF4B2B}" type="slidenum">
              <a:rPr lang="en-US" smtClean="0"/>
              <a:pPr/>
              <a:t>64</a:t>
            </a:fld>
            <a:endParaRPr lang="en-US" dirty="0"/>
          </a:p>
        </p:txBody>
      </p:sp>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32437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After Creation</a:t>
            </a:r>
            <a:endParaRPr lang="en-NZ"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4294967295"/>
          </p:nvPr>
        </p:nvSpPr>
        <p:spPr>
          <a:xfrm>
            <a:off x="533400" y="2209800"/>
            <a:ext cx="8001000" cy="4114800"/>
          </a:xfrm>
        </p:spPr>
        <p:txBody>
          <a:bodyPr/>
          <a:lstStyle/>
          <a:p>
            <a:r>
              <a:rPr lang="en-NZ" sz="2400" dirty="0" smtClean="0">
                <a:latin typeface="Times New Roman" panose="02020603050405020304" pitchFamily="18" charset="0"/>
                <a:cs typeface="Times New Roman" panose="02020603050405020304" pitchFamily="18" charset="0"/>
              </a:rPr>
              <a:t>After creating the process the Kernel can do one of the following, as part of the dispatcher routine:</a:t>
            </a:r>
          </a:p>
          <a:p>
            <a:pPr marL="914400" lvl="1" indent="-341313"/>
            <a:r>
              <a:rPr lang="en-NZ" sz="2000" dirty="0" smtClean="0">
                <a:latin typeface="Times New Roman" panose="02020603050405020304" pitchFamily="18" charset="0"/>
                <a:cs typeface="Times New Roman" panose="02020603050405020304" pitchFamily="18" charset="0"/>
              </a:rPr>
              <a:t>Stay in the parent process. Control returns to user mode at the point of the fork call of the parent.</a:t>
            </a:r>
          </a:p>
          <a:p>
            <a:pPr marL="914400" lvl="1" indent="-341313"/>
            <a:r>
              <a:rPr lang="en-NZ" sz="2000" dirty="0" smtClean="0">
                <a:latin typeface="Times New Roman" panose="02020603050405020304" pitchFamily="18" charset="0"/>
                <a:cs typeface="Times New Roman" panose="02020603050405020304" pitchFamily="18" charset="0"/>
              </a:rPr>
              <a:t>Transfer control to the child process. The child process begins executing at the same point in the code as the parent, namely at the return from the fork call.</a:t>
            </a:r>
          </a:p>
          <a:p>
            <a:pPr marL="914400" lvl="1" indent="-341313"/>
            <a:r>
              <a:rPr lang="en-NZ" sz="2000" dirty="0" smtClean="0">
                <a:latin typeface="Times New Roman" panose="02020603050405020304" pitchFamily="18" charset="0"/>
                <a:cs typeface="Times New Roman" panose="02020603050405020304" pitchFamily="18" charset="0"/>
              </a:rPr>
              <a:t>Transfer control to another process. Both parent and child are left in the Ready to Run state.</a:t>
            </a:r>
          </a:p>
          <a:p>
            <a:pPr lvl="1"/>
            <a:endParaRPr lang="en-NZ" dirty="0" smtClean="0">
              <a:latin typeface="Times New Roman" panose="02020603050405020304" pitchFamily="18" charset="0"/>
              <a:cs typeface="Times New Roman" panose="02020603050405020304" pitchFamily="18" charset="0"/>
            </a:endParaRPr>
          </a:p>
          <a:p>
            <a:pPr lvl="1"/>
            <a:endParaRPr lang="en-NZ" dirty="0" smtClean="0">
              <a:latin typeface="Times New Roman" panose="02020603050405020304" pitchFamily="18" charset="0"/>
              <a:cs typeface="Times New Roman" panose="02020603050405020304" pitchFamily="18" charset="0"/>
            </a:endParaRPr>
          </a:p>
          <a:p>
            <a:endParaRPr lang="en-NZ" dirty="0">
              <a:latin typeface="Times New Roman" panose="02020603050405020304" pitchFamily="18" charset="0"/>
              <a:cs typeface="Times New Roman" panose="02020603050405020304" pitchFamily="18" charset="0"/>
            </a:endParaRPr>
          </a:p>
        </p:txBody>
      </p:sp>
      <p:sp>
        <p:nvSpPr>
          <p:cNvPr id="6" name="Foliennummernplatzhalter 5"/>
          <p:cNvSpPr>
            <a:spLocks noGrp="1"/>
          </p:cNvSpPr>
          <p:nvPr>
            <p:ph type="sldNum" sz="quarter" idx="12"/>
          </p:nvPr>
        </p:nvSpPr>
        <p:spPr/>
        <p:txBody>
          <a:bodyPr/>
          <a:lstStyle/>
          <a:p>
            <a:fld id="{B6F15528-21DE-4FAA-801E-634DDDAF4B2B}" type="slidenum">
              <a:rPr lang="en-US" smtClean="0"/>
              <a:pPr/>
              <a:t>65</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889282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1000"/>
            <a:ext cx="7467600" cy="1143000"/>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Processes and Threads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11" name="Text Placeholder 10"/>
          <p:cNvSpPr>
            <a:spLocks noGrp="1"/>
          </p:cNvSpPr>
          <p:nvPr>
            <p:ph type="body" idx="1"/>
          </p:nvPr>
        </p:nvSpPr>
        <p:spPr>
          <a:xfrm>
            <a:off x="685800" y="2209800"/>
            <a:ext cx="3657600" cy="730415"/>
          </a:xfrm>
        </p:spPr>
        <p:txBody>
          <a:bodyPr/>
          <a:lstStyle/>
          <a:p>
            <a:r>
              <a:rPr lang="en-US" dirty="0" smtClean="0">
                <a:latin typeface="Times New Roman" panose="02020603050405020304" pitchFamily="18" charset="0"/>
                <a:cs typeface="Times New Roman" panose="02020603050405020304" pitchFamily="18" charset="0"/>
              </a:rPr>
              <a:t>Resource Ownership</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2"/>
          </p:nvPr>
        </p:nvSpPr>
        <p:spPr>
          <a:xfrm>
            <a:off x="457200" y="2971800"/>
            <a:ext cx="3657600" cy="3633788"/>
          </a:xfrm>
        </p:spPr>
        <p:txBody>
          <a:bodyPr>
            <a:normAutofit/>
          </a:bodyPr>
          <a:lstStyle/>
          <a:p>
            <a:pPr lvl="1">
              <a:buNone/>
            </a:pPr>
            <a:r>
              <a:rPr lang="en-US" sz="2400" dirty="0" smtClean="0">
                <a:latin typeface="Times New Roman" panose="02020603050405020304" pitchFamily="18" charset="0"/>
                <a:cs typeface="Times New Roman" panose="02020603050405020304" pitchFamily="18" charset="0"/>
              </a:rPr>
              <a:t>    </a:t>
            </a:r>
            <a:r>
              <a:rPr lang="en-US" sz="2400" dirty="0" smtClean="0">
                <a:solidFill>
                  <a:schemeClr val="tx1"/>
                </a:solidFill>
                <a:latin typeface="Times New Roman" panose="02020603050405020304" pitchFamily="18" charset="0"/>
                <a:cs typeface="Times New Roman" panose="02020603050405020304" pitchFamily="18" charset="0"/>
              </a:rPr>
              <a:t>Process includes a virtual address space to hold the process image</a:t>
            </a:r>
          </a:p>
          <a:p>
            <a:pPr lvl="2"/>
            <a:r>
              <a:rPr lang="en-US" dirty="0" smtClean="0">
                <a:latin typeface="Times New Roman" panose="02020603050405020304" pitchFamily="18" charset="0"/>
                <a:cs typeface="Times New Roman" panose="02020603050405020304" pitchFamily="18" charset="0"/>
              </a:rPr>
              <a:t>T</a:t>
            </a:r>
            <a:r>
              <a:rPr lang="en-US" sz="1800" dirty="0" smtClean="0">
                <a:latin typeface="Times New Roman" panose="02020603050405020304" pitchFamily="18" charset="0"/>
                <a:cs typeface="Times New Roman" panose="02020603050405020304" pitchFamily="18" charset="0"/>
              </a:rPr>
              <a:t>he OS performs a protection function to prevent unwanted interference between processes with respect to resources</a:t>
            </a:r>
          </a:p>
          <a:p>
            <a:endParaRPr lang="en-US" dirty="0">
              <a:latin typeface="Times New Roman" panose="02020603050405020304" pitchFamily="18" charset="0"/>
              <a:cs typeface="Times New Roman" panose="02020603050405020304" pitchFamily="18" charset="0"/>
            </a:endParaRPr>
          </a:p>
        </p:txBody>
      </p:sp>
      <p:sp>
        <p:nvSpPr>
          <p:cNvPr id="12" name="Text Placeholder 11"/>
          <p:cNvSpPr>
            <a:spLocks noGrp="1"/>
          </p:cNvSpPr>
          <p:nvPr>
            <p:ph type="body" sz="quarter" idx="3"/>
          </p:nvPr>
        </p:nvSpPr>
        <p:spPr>
          <a:xfrm>
            <a:off x="4800600" y="2209800"/>
            <a:ext cx="3657600" cy="730415"/>
          </a:xfrm>
        </p:spPr>
        <p:txBody>
          <a:bodyPr/>
          <a:lstStyle/>
          <a:p>
            <a:r>
              <a:rPr lang="en-US" dirty="0" smtClean="0">
                <a:latin typeface="Times New Roman" panose="02020603050405020304" pitchFamily="18" charset="0"/>
                <a:cs typeface="Times New Roman" panose="02020603050405020304" pitchFamily="18" charset="0"/>
              </a:rPr>
              <a:t>Scheduling/Execution</a:t>
            </a:r>
            <a:endParaRPr lang="en-US" dirty="0">
              <a:latin typeface="Times New Roman" panose="02020603050405020304" pitchFamily="18" charset="0"/>
              <a:cs typeface="Times New Roman" panose="02020603050405020304" pitchFamily="18" charset="0"/>
            </a:endParaRPr>
          </a:p>
        </p:txBody>
      </p:sp>
      <p:sp>
        <p:nvSpPr>
          <p:cNvPr id="5" name="TextBox 4"/>
          <p:cNvSpPr txBox="1"/>
          <p:nvPr/>
        </p:nvSpPr>
        <p:spPr>
          <a:xfrm>
            <a:off x="4648200" y="2971800"/>
            <a:ext cx="4114800" cy="2662267"/>
          </a:xfrm>
          <a:prstGeom prst="rect">
            <a:avLst/>
          </a:prstGeom>
          <a:noFill/>
        </p:spPr>
        <p:txBody>
          <a:bodyPr wrap="square" rtlCol="0">
            <a:spAutoFit/>
          </a:bodyPr>
          <a:lstStyle/>
          <a:p>
            <a:pPr lvl="1">
              <a:buNone/>
            </a:pPr>
            <a:r>
              <a:rPr lang="en-US" sz="2400" dirty="0" smtClean="0">
                <a:latin typeface="Times New Roman" panose="02020603050405020304" pitchFamily="18" charset="0"/>
                <a:cs typeface="Times New Roman" panose="02020603050405020304" pitchFamily="18" charset="0"/>
              </a:rPr>
              <a:t>Follows an execution path that may be interleaved with other processes</a:t>
            </a:r>
          </a:p>
          <a:p>
            <a:pPr marL="860425" lvl="2" indent="-282575">
              <a:spcBef>
                <a:spcPts val="600"/>
              </a:spcBef>
              <a:buClr>
                <a:schemeClr val="accent1"/>
              </a:buClr>
              <a:buSzPct val="75000"/>
              <a:buFont typeface="Wingdings" pitchFamily="2" charset="2"/>
              <a:buChar char="n"/>
            </a:pPr>
            <a:r>
              <a:rPr lang="en-US" dirty="0" smtClean="0">
                <a:solidFill>
                  <a:schemeClr val="tx1">
                    <a:lumMod val="85000"/>
                    <a:lumOff val="15000"/>
                  </a:schemeClr>
                </a:solidFill>
                <a:latin typeface="Times New Roman" panose="02020603050405020304" pitchFamily="18" charset="0"/>
                <a:cs typeface="Times New Roman" panose="02020603050405020304" pitchFamily="18" charset="0"/>
              </a:rPr>
              <a:t>A process has an execution state (Running, Ready, etc.) and a dispatching priority, and is the entity that is scheduled and dispatched by the OS</a:t>
            </a:r>
          </a:p>
        </p:txBody>
      </p:sp>
      <p:sp>
        <p:nvSpPr>
          <p:cNvPr id="6" name="Foliennummernplatzhalter 5"/>
          <p:cNvSpPr>
            <a:spLocks noGrp="1"/>
          </p:cNvSpPr>
          <p:nvPr>
            <p:ph type="sldNum" sz="quarter" idx="12"/>
          </p:nvPr>
        </p:nvSpPr>
        <p:spPr/>
        <p:txBody>
          <a:bodyPr/>
          <a:lstStyle/>
          <a:p>
            <a:fld id="{B6F15528-21DE-4FAA-801E-634DDDAF4B2B}" type="slidenum">
              <a:rPr lang="en-US" smtClean="0"/>
              <a:pPr/>
              <a:t>66</a:t>
            </a:fld>
            <a:endParaRPr lang="en-US" dirty="0"/>
          </a:p>
        </p:txBody>
      </p:sp>
      <p:pic>
        <p:nvPicPr>
          <p:cNvPr id="10" name="Grafik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3" name="Grafik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306097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Processes and </a:t>
            </a:r>
            <a:r>
              <a:rPr lang="en-US" sz="3200" dirty="0" smtClean="0">
                <a:solidFill>
                  <a:schemeClr val="tx1"/>
                </a:solidFill>
                <a:latin typeface="Times New Roman" panose="02020603050405020304" pitchFamily="18" charset="0"/>
                <a:cs typeface="Times New Roman" panose="02020603050405020304" pitchFamily="18" charset="0"/>
              </a:rPr>
              <a:t>Threads (cont.)</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0" y="2057400"/>
            <a:ext cx="8839200" cy="4800600"/>
          </a:xfrm>
        </p:spPr>
        <p:txBody>
          <a:bodyPr>
            <a:normAutofit/>
          </a:bodyPr>
          <a:lstStyle/>
          <a:p>
            <a:r>
              <a:rPr lang="en-US" sz="2800" dirty="0" smtClean="0">
                <a:latin typeface="Times New Roman" panose="02020603050405020304" pitchFamily="18" charset="0"/>
                <a:cs typeface="Times New Roman" panose="02020603050405020304" pitchFamily="18" charset="0"/>
              </a:rPr>
              <a:t>The unit of dispatching is referred to as a </a:t>
            </a:r>
            <a:r>
              <a:rPr lang="en-US" sz="2800" b="1" i="1" dirty="0" smtClean="0">
                <a:latin typeface="Times New Roman" panose="02020603050405020304" pitchFamily="18" charset="0"/>
                <a:cs typeface="Times New Roman" panose="02020603050405020304" pitchFamily="18" charset="0"/>
              </a:rPr>
              <a:t>thread </a:t>
            </a:r>
            <a:r>
              <a:rPr lang="en-US" sz="2800" dirty="0" smtClean="0">
                <a:latin typeface="Times New Roman" panose="02020603050405020304" pitchFamily="18" charset="0"/>
                <a:cs typeface="Times New Roman" panose="02020603050405020304" pitchFamily="18" charset="0"/>
              </a:rPr>
              <a:t>or </a:t>
            </a:r>
            <a:r>
              <a:rPr lang="en-US" sz="2800" b="1" i="1" dirty="0" smtClean="0">
                <a:latin typeface="Times New Roman" panose="02020603050405020304" pitchFamily="18" charset="0"/>
                <a:cs typeface="Times New Roman" panose="02020603050405020304" pitchFamily="18" charset="0"/>
              </a:rPr>
              <a:t>lightweight process</a:t>
            </a:r>
          </a:p>
          <a:p>
            <a:r>
              <a:rPr lang="en-US" sz="2800" dirty="0" smtClean="0">
                <a:latin typeface="Times New Roman" panose="02020603050405020304" pitchFamily="18" charset="0"/>
                <a:cs typeface="Times New Roman" panose="02020603050405020304" pitchFamily="18" charset="0"/>
              </a:rPr>
              <a:t>The unit of resource ownership is referred to as a </a:t>
            </a:r>
            <a:r>
              <a:rPr lang="en-US" sz="2800" b="1" i="1" dirty="0" smtClean="0">
                <a:latin typeface="Times New Roman" panose="02020603050405020304" pitchFamily="18" charset="0"/>
                <a:cs typeface="Times New Roman" panose="02020603050405020304" pitchFamily="18" charset="0"/>
              </a:rPr>
              <a:t>process</a:t>
            </a:r>
            <a:r>
              <a:rPr lang="en-US" sz="2800" dirty="0" smtClean="0">
                <a:latin typeface="Times New Roman" panose="02020603050405020304" pitchFamily="18" charset="0"/>
                <a:cs typeface="Times New Roman" panose="02020603050405020304" pitchFamily="18" charset="0"/>
              </a:rPr>
              <a:t> or </a:t>
            </a:r>
            <a:r>
              <a:rPr lang="en-US" sz="2800" b="1" i="1" dirty="0" smtClean="0">
                <a:latin typeface="Times New Roman" panose="02020603050405020304" pitchFamily="18" charset="0"/>
                <a:cs typeface="Times New Roman" panose="02020603050405020304" pitchFamily="18" charset="0"/>
              </a:rPr>
              <a:t>task</a:t>
            </a:r>
          </a:p>
          <a:p>
            <a:r>
              <a:rPr lang="en-NZ" sz="2800" b="1" i="1" dirty="0" smtClean="0">
                <a:latin typeface="Times New Roman" panose="02020603050405020304" pitchFamily="18" charset="0"/>
                <a:cs typeface="Times New Roman" panose="02020603050405020304" pitchFamily="18" charset="0"/>
              </a:rPr>
              <a:t>Multithreading - </a:t>
            </a:r>
            <a:r>
              <a:rPr lang="en-NZ" sz="2800" dirty="0" smtClean="0">
                <a:latin typeface="Times New Roman" panose="02020603050405020304" pitchFamily="18" charset="0"/>
                <a:cs typeface="Times New Roman" panose="02020603050405020304" pitchFamily="18" charset="0"/>
              </a:rPr>
              <a:t>The ability of an OS to support multiple, concurrent paths of execution within a single process</a:t>
            </a:r>
            <a:endParaRPr lang="en-US" sz="2800" dirty="0" smtClean="0">
              <a:latin typeface="Times New Roman" panose="02020603050405020304" pitchFamily="18" charset="0"/>
              <a:cs typeface="Times New Roman" panose="02020603050405020304" pitchFamily="18" charset="0"/>
            </a:endParaRPr>
          </a:p>
          <a:p>
            <a:endParaRPr lang="en-US" b="1"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5" name="Foliennummernplatzhalter 4"/>
          <p:cNvSpPr>
            <a:spLocks noGrp="1"/>
          </p:cNvSpPr>
          <p:nvPr>
            <p:ph type="sldNum" sz="quarter" idx="12"/>
          </p:nvPr>
        </p:nvSpPr>
        <p:spPr/>
        <p:txBody>
          <a:bodyPr/>
          <a:lstStyle/>
          <a:p>
            <a:fld id="{B6F15528-21DE-4FAA-801E-634DDDAF4B2B}" type="slidenum">
              <a:rPr lang="en-US" smtClean="0"/>
              <a:pPr/>
              <a:t>67</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60093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04800"/>
            <a:ext cx="9144000" cy="1219200"/>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Single Threaded Approaches</a:t>
            </a:r>
            <a:endParaRPr lang="en-NZ"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4294967295"/>
          </p:nvPr>
        </p:nvSpPr>
        <p:spPr>
          <a:xfrm>
            <a:off x="381000" y="1676400"/>
            <a:ext cx="3048000" cy="4953000"/>
          </a:xfrm>
        </p:spPr>
        <p:txBody>
          <a:bodyPr>
            <a:normAutofit/>
          </a:bodyPr>
          <a:lstStyle/>
          <a:p>
            <a:endParaRPr lang="en-US" sz="26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A single thread of execution per process, in which the concept of a thread is not recognized, is referred to as a single-threaded approach</a:t>
            </a:r>
            <a:endParaRPr lang="en-US" sz="12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MS-DOS is an example</a:t>
            </a:r>
          </a:p>
          <a:p>
            <a:endParaRPr lang="en-NZ" sz="2800" dirty="0">
              <a:latin typeface="Times New Roman" panose="02020603050405020304" pitchFamily="18" charset="0"/>
              <a:cs typeface="Times New Roman" panose="02020603050405020304" pitchFamily="18" charset="0"/>
            </a:endParaRPr>
          </a:p>
        </p:txBody>
      </p:sp>
      <p:pic>
        <p:nvPicPr>
          <p:cNvPr id="6" name="Picture 5" descr="f1.pdf"/>
          <p:cNvPicPr>
            <a:picLocks noChangeAspect="1"/>
          </p:cNvPicPr>
          <p:nvPr/>
        </p:nvPicPr>
        <p:blipFill>
          <a:blip r:embed="rId3" cstate="print"/>
          <a:stretch>
            <a:fillRect/>
          </a:stretch>
        </p:blipFill>
        <p:spPr>
          <a:xfrm>
            <a:off x="2971800" y="1828800"/>
            <a:ext cx="6042212" cy="4668982"/>
          </a:xfrm>
          <a:prstGeom prst="rect">
            <a:avLst/>
          </a:prstGeom>
        </p:spPr>
      </p:pic>
      <p:sp>
        <p:nvSpPr>
          <p:cNvPr id="7" name="Foliennummernplatzhalter 6"/>
          <p:cNvSpPr>
            <a:spLocks noGrp="1"/>
          </p:cNvSpPr>
          <p:nvPr>
            <p:ph type="sldNum" sz="quarter" idx="12"/>
          </p:nvPr>
        </p:nvSpPr>
        <p:spPr/>
        <p:txBody>
          <a:bodyPr/>
          <a:lstStyle/>
          <a:p>
            <a:fld id="{B6F15528-21DE-4FAA-801E-634DDDAF4B2B}" type="slidenum">
              <a:rPr lang="en-US" smtClean="0"/>
              <a:pPr/>
              <a:t>68</a:t>
            </a:fld>
            <a:endParaRPr lang="en-US" dirty="0"/>
          </a:p>
        </p:txBody>
      </p:sp>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4127799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8600" y="0"/>
            <a:ext cx="8229600" cy="1447800"/>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Multithreaded Approaches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4294967295"/>
          </p:nvPr>
        </p:nvSpPr>
        <p:spPr>
          <a:xfrm>
            <a:off x="381000" y="1905000"/>
            <a:ext cx="2971800" cy="5181600"/>
          </a:xfrm>
        </p:spPr>
        <p:txBody>
          <a:bodyPr/>
          <a:lstStyle/>
          <a:p>
            <a:r>
              <a:rPr lang="en-US" sz="2600" dirty="0" smtClean="0">
                <a:latin typeface="Times New Roman" panose="02020603050405020304" pitchFamily="18" charset="0"/>
                <a:cs typeface="Times New Roman" panose="02020603050405020304" pitchFamily="18" charset="0"/>
              </a:rPr>
              <a:t>The right half of Figure 4.1 depicts multithreaded approaches</a:t>
            </a:r>
            <a:endParaRPr lang="en-US" sz="1100" dirty="0" smtClean="0">
              <a:latin typeface="Times New Roman" panose="02020603050405020304" pitchFamily="18" charset="0"/>
              <a:cs typeface="Times New Roman" panose="02020603050405020304" pitchFamily="18" charset="0"/>
            </a:endParaRPr>
          </a:p>
          <a:p>
            <a:r>
              <a:rPr lang="en-US" sz="2600" dirty="0" smtClean="0">
                <a:latin typeface="Times New Roman" panose="02020603050405020304" pitchFamily="18" charset="0"/>
                <a:cs typeface="Times New Roman" panose="02020603050405020304" pitchFamily="18" charset="0"/>
              </a:rPr>
              <a:t>A Java run-time environment is an example of a system of one process with multiple threads</a:t>
            </a:r>
            <a:endParaRPr lang="en-US" sz="2600" dirty="0">
              <a:latin typeface="Times New Roman" panose="02020603050405020304" pitchFamily="18" charset="0"/>
              <a:cs typeface="Times New Roman" panose="02020603050405020304" pitchFamily="18" charset="0"/>
            </a:endParaRPr>
          </a:p>
        </p:txBody>
      </p:sp>
      <p:pic>
        <p:nvPicPr>
          <p:cNvPr id="7" name="Picture 6" descr="f1.pdf"/>
          <p:cNvPicPr>
            <a:picLocks noChangeAspect="1"/>
          </p:cNvPicPr>
          <p:nvPr/>
        </p:nvPicPr>
        <p:blipFill>
          <a:blip r:embed="rId3" cstate="print"/>
          <a:stretch>
            <a:fillRect/>
          </a:stretch>
        </p:blipFill>
        <p:spPr>
          <a:xfrm>
            <a:off x="3276600" y="1905000"/>
            <a:ext cx="5620871" cy="4343400"/>
          </a:xfrm>
          <a:prstGeom prst="rect">
            <a:avLst/>
          </a:prstGeom>
        </p:spPr>
      </p:pic>
      <p:sp>
        <p:nvSpPr>
          <p:cNvPr id="6" name="Foliennummernplatzhalter 5"/>
          <p:cNvSpPr>
            <a:spLocks noGrp="1"/>
          </p:cNvSpPr>
          <p:nvPr>
            <p:ph type="sldNum" sz="quarter" idx="12"/>
          </p:nvPr>
        </p:nvSpPr>
        <p:spPr/>
        <p:txBody>
          <a:bodyPr/>
          <a:lstStyle/>
          <a:p>
            <a:fld id="{B6F15528-21DE-4FAA-801E-634DDDAF4B2B}" type="slidenum">
              <a:rPr lang="en-US" smtClean="0"/>
              <a:pPr/>
              <a:t>69</a:t>
            </a:fld>
            <a:endParaRPr lang="en-US" dirty="0"/>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170962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33400"/>
            <a:ext cx="7824788" cy="991547"/>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Process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457200" y="2057400"/>
            <a:ext cx="8382000" cy="4495800"/>
          </a:xfrm>
        </p:spPr>
        <p:txBody>
          <a:bodyPr>
            <a:normAutofit/>
          </a:bodyPr>
          <a:lstStyle/>
          <a:p>
            <a:pPr>
              <a:buSzPct val="155000"/>
              <a:buFont typeface="Wingdings" charset="2"/>
              <a:buChar char="§"/>
            </a:pPr>
            <a:r>
              <a:rPr lang="en-US" sz="2800" dirty="0" smtClean="0">
                <a:latin typeface="Times New Roman" panose="02020603050405020304" pitchFamily="18" charset="0"/>
                <a:cs typeface="Times New Roman" panose="02020603050405020304" pitchFamily="18" charset="0"/>
              </a:rPr>
              <a:t>Defined in a multithreaded environment as “the unit of resource allocation and a unit of protection”</a:t>
            </a:r>
          </a:p>
          <a:p>
            <a:pPr>
              <a:buSzPct val="155000"/>
              <a:buFont typeface="Wingdings" charset="2"/>
              <a:buChar char="§"/>
            </a:pPr>
            <a:r>
              <a:rPr lang="en-US" sz="2800" dirty="0" smtClean="0">
                <a:latin typeface="Times New Roman" panose="02020603050405020304" pitchFamily="18" charset="0"/>
                <a:cs typeface="Times New Roman" panose="02020603050405020304" pitchFamily="18" charset="0"/>
              </a:rPr>
              <a:t>Associated with processes:</a:t>
            </a:r>
          </a:p>
          <a:p>
            <a:pPr lvl="2">
              <a:buSzPct val="155000"/>
              <a:buFont typeface="Wingdings" charset="2"/>
              <a:buChar char="§"/>
            </a:pPr>
            <a:r>
              <a:rPr lang="en-US" sz="2400" dirty="0" smtClean="0">
                <a:latin typeface="Times New Roman" panose="02020603050405020304" pitchFamily="18" charset="0"/>
                <a:cs typeface="Times New Roman" panose="02020603050405020304" pitchFamily="18" charset="0"/>
              </a:rPr>
              <a:t>A virtual address space that holds the process image</a:t>
            </a:r>
          </a:p>
          <a:p>
            <a:pPr lvl="2">
              <a:buSzPct val="155000"/>
              <a:buFont typeface="Wingdings" charset="2"/>
              <a:buChar char="§"/>
            </a:pPr>
            <a:r>
              <a:rPr lang="en-US" sz="2400" dirty="0" smtClean="0">
                <a:latin typeface="Times New Roman" panose="02020603050405020304" pitchFamily="18" charset="0"/>
                <a:cs typeface="Times New Roman" panose="02020603050405020304" pitchFamily="18" charset="0"/>
              </a:rPr>
              <a:t>Protected access to:</a:t>
            </a:r>
          </a:p>
          <a:p>
            <a:pPr marL="1592263" lvl="2" indent="-396875">
              <a:buSzPct val="100000"/>
              <a:buFont typeface="Wingdings" charset="2"/>
              <a:buChar char="§"/>
            </a:pPr>
            <a:r>
              <a:rPr lang="en-US" sz="2000" dirty="0" smtClean="0">
                <a:latin typeface="Times New Roman" panose="02020603050405020304" pitchFamily="18" charset="0"/>
                <a:cs typeface="Times New Roman" panose="02020603050405020304" pitchFamily="18" charset="0"/>
              </a:rPr>
              <a:t>Processors</a:t>
            </a:r>
          </a:p>
          <a:p>
            <a:pPr marL="1592263" lvl="2" indent="-396875">
              <a:buSzPct val="100000"/>
              <a:buFont typeface="Wingdings" charset="2"/>
              <a:buChar char="§"/>
            </a:pPr>
            <a:r>
              <a:rPr lang="en-US" sz="2000" dirty="0" smtClean="0">
                <a:latin typeface="Times New Roman" panose="02020603050405020304" pitchFamily="18" charset="0"/>
                <a:cs typeface="Times New Roman" panose="02020603050405020304" pitchFamily="18" charset="0"/>
              </a:rPr>
              <a:t>Other processes (for interprocess communication) </a:t>
            </a:r>
          </a:p>
          <a:p>
            <a:pPr marL="1592263" lvl="2" indent="-396875">
              <a:buSzPct val="100000"/>
              <a:buFont typeface="Wingdings" charset="2"/>
              <a:buChar char="§"/>
            </a:pPr>
            <a:r>
              <a:rPr lang="en-US" sz="2000" dirty="0" smtClean="0">
                <a:latin typeface="Times New Roman" panose="02020603050405020304" pitchFamily="18" charset="0"/>
                <a:cs typeface="Times New Roman" panose="02020603050405020304" pitchFamily="18" charset="0"/>
              </a:rPr>
              <a:t>Files</a:t>
            </a:r>
          </a:p>
          <a:p>
            <a:pPr marL="1592263" lvl="2" indent="-396875">
              <a:buSzPct val="100000"/>
              <a:buFont typeface="Wingdings" charset="2"/>
              <a:buChar char="§"/>
            </a:pPr>
            <a:r>
              <a:rPr lang="en-US" sz="2000" dirty="0" smtClean="0">
                <a:latin typeface="Times New Roman" panose="02020603050405020304" pitchFamily="18" charset="0"/>
                <a:cs typeface="Times New Roman" panose="02020603050405020304" pitchFamily="18" charset="0"/>
              </a:rPr>
              <a:t>I/O resources (devices and channels)</a:t>
            </a:r>
          </a:p>
          <a:p>
            <a:endParaRPr lang="en-US" dirty="0">
              <a:latin typeface="Times New Roman" panose="02020603050405020304" pitchFamily="18" charset="0"/>
              <a:cs typeface="Times New Roman" panose="02020603050405020304" pitchFamily="18" charset="0"/>
            </a:endParaRPr>
          </a:p>
        </p:txBody>
      </p:sp>
      <p:sp>
        <p:nvSpPr>
          <p:cNvPr id="6" name="Foliennummernplatzhalter 5"/>
          <p:cNvSpPr>
            <a:spLocks noGrp="1"/>
          </p:cNvSpPr>
          <p:nvPr>
            <p:ph type="sldNum" sz="quarter" idx="12"/>
          </p:nvPr>
        </p:nvSpPr>
        <p:spPr/>
        <p:txBody>
          <a:bodyPr/>
          <a:lstStyle/>
          <a:p>
            <a:fld id="{B6F15528-21DE-4FAA-801E-634DDDAF4B2B}" type="slidenum">
              <a:rPr lang="en-US" smtClean="0"/>
              <a:pPr/>
              <a:t>70</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289337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33400"/>
            <a:ext cx="7824788" cy="1323041"/>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One or More </a:t>
            </a:r>
            <a:r>
              <a:rPr lang="en-US" sz="3200" dirty="0" smtClean="0">
                <a:solidFill>
                  <a:schemeClr val="tx1"/>
                </a:solidFill>
                <a:latin typeface="Times New Roman" panose="02020603050405020304" pitchFamily="18" charset="0"/>
                <a:cs typeface="Times New Roman" panose="02020603050405020304" pitchFamily="18" charset="0"/>
              </a:rPr>
              <a:t>Threads in </a:t>
            </a:r>
            <a:r>
              <a:rPr lang="en-US" sz="3200" dirty="0">
                <a:solidFill>
                  <a:schemeClr val="tx1"/>
                </a:solidFill>
                <a:latin typeface="Times New Roman" panose="02020603050405020304" pitchFamily="18" charset="0"/>
                <a:cs typeface="Times New Roman" panose="02020603050405020304" pitchFamily="18" charset="0"/>
              </a:rPr>
              <a:t>a Process</a:t>
            </a:r>
            <a:endParaRPr lang="en-US"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2811510199"/>
              </p:ext>
            </p:extLst>
          </p:nvPr>
        </p:nvGraphicFramePr>
        <p:xfrm>
          <a:off x="762000" y="2286000"/>
          <a:ext cx="76962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liennummernplatzhalter 4"/>
          <p:cNvSpPr>
            <a:spLocks noGrp="1"/>
          </p:cNvSpPr>
          <p:nvPr>
            <p:ph type="sldNum" sz="quarter" idx="12"/>
          </p:nvPr>
        </p:nvSpPr>
        <p:spPr/>
        <p:txBody>
          <a:bodyPr/>
          <a:lstStyle/>
          <a:p>
            <a:fld id="{B6F15528-21DE-4FAA-801E-634DDDAF4B2B}" type="slidenum">
              <a:rPr lang="en-US" smtClean="0"/>
              <a:pPr/>
              <a:t>71</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241199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pdf"/>
          <p:cNvPicPr>
            <a:picLocks noChangeAspect="1"/>
          </p:cNvPicPr>
          <p:nvPr/>
        </p:nvPicPr>
        <p:blipFill>
          <a:blip r:embed="rId3" cstate="print"/>
          <a:srcRect l="8182" t="10588" r="6364" b="15294"/>
          <a:stretch>
            <a:fillRect/>
          </a:stretch>
        </p:blipFill>
        <p:spPr>
          <a:xfrm>
            <a:off x="318872" y="726194"/>
            <a:ext cx="8520328" cy="5710417"/>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72</a:t>
            </a:fld>
            <a:endParaRPr lang="en-US" dirty="0"/>
          </a:p>
        </p:txBody>
      </p:sp>
      <p:pic>
        <p:nvPicPr>
          <p:cNvPr id="6" name="Grafik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41191458"/>
      </p:ext>
    </p:extLst>
  </p:cSld>
  <p:clrMapOvr>
    <a:masterClrMapping/>
  </p:clrMapOvr>
  <p:transition spd="slow">
    <p:randomBar dir="vert"/>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1548"/>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Key Benefits of Threads</a:t>
            </a:r>
            <a:endParaRPr lang="en-US"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921227655"/>
              </p:ext>
            </p:extLst>
          </p:nvPr>
        </p:nvGraphicFramePr>
        <p:xfrm>
          <a:off x="457200" y="1524000"/>
          <a:ext cx="82296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liennummernplatzhalter 5"/>
          <p:cNvSpPr>
            <a:spLocks noGrp="1"/>
          </p:cNvSpPr>
          <p:nvPr>
            <p:ph type="sldNum" sz="quarter" idx="12"/>
          </p:nvPr>
        </p:nvSpPr>
        <p:spPr/>
        <p:txBody>
          <a:bodyPr/>
          <a:lstStyle/>
          <a:p>
            <a:fld id="{B6F15528-21DE-4FAA-801E-634DDDAF4B2B}" type="slidenum">
              <a:rPr lang="en-US" smtClean="0"/>
              <a:pPr/>
              <a:t>73</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2044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381000"/>
            <a:ext cx="7824788" cy="1371600"/>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Thread Use in a </a:t>
            </a:r>
            <a:r>
              <a:rPr lang="en-US" sz="3200" dirty="0" smtClean="0">
                <a:solidFill>
                  <a:schemeClr val="tx1"/>
                </a:solidFill>
                <a:latin typeface="Times New Roman" panose="02020603050405020304" pitchFamily="18" charset="0"/>
                <a:cs typeface="Times New Roman" panose="02020603050405020304" pitchFamily="18" charset="0"/>
              </a:rPr>
              <a:t>Single-User </a:t>
            </a:r>
            <a:r>
              <a:rPr lang="en-US" sz="3200" dirty="0">
                <a:solidFill>
                  <a:schemeClr val="tx1"/>
                </a:solidFill>
                <a:latin typeface="Times New Roman" panose="02020603050405020304" pitchFamily="18" charset="0"/>
                <a:cs typeface="Times New Roman" panose="02020603050405020304" pitchFamily="18" charset="0"/>
              </a:rPr>
              <a:t>System</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58904" y="2286000"/>
            <a:ext cx="8027896" cy="3352800"/>
          </a:xfrm>
        </p:spPr>
        <p:txBody>
          <a:bodyPr>
            <a:normAutofit/>
          </a:bodyPr>
          <a:lstStyle/>
          <a:p>
            <a:r>
              <a:rPr lang="en-US" sz="2800" dirty="0" smtClean="0">
                <a:latin typeface="Times New Roman" panose="02020603050405020304" pitchFamily="18" charset="0"/>
                <a:cs typeface="Times New Roman" panose="02020603050405020304" pitchFamily="18" charset="0"/>
              </a:rPr>
              <a:t>Foreground and background work</a:t>
            </a:r>
          </a:p>
          <a:p>
            <a:r>
              <a:rPr lang="en-US" sz="2800" dirty="0" smtClean="0">
                <a:latin typeface="Times New Roman" panose="02020603050405020304" pitchFamily="18" charset="0"/>
                <a:cs typeface="Times New Roman" panose="02020603050405020304" pitchFamily="18" charset="0"/>
              </a:rPr>
              <a:t>Asynchronous processing</a:t>
            </a:r>
          </a:p>
          <a:p>
            <a:r>
              <a:rPr lang="en-US" sz="2800" dirty="0" smtClean="0">
                <a:latin typeface="Times New Roman" panose="02020603050405020304" pitchFamily="18" charset="0"/>
                <a:cs typeface="Times New Roman" panose="02020603050405020304" pitchFamily="18" charset="0"/>
              </a:rPr>
              <a:t>Speed of execution</a:t>
            </a:r>
          </a:p>
          <a:p>
            <a:r>
              <a:rPr lang="en-US" sz="2800" dirty="0" smtClean="0">
                <a:latin typeface="Times New Roman" panose="02020603050405020304" pitchFamily="18" charset="0"/>
                <a:cs typeface="Times New Roman" panose="02020603050405020304" pitchFamily="18" charset="0"/>
              </a:rPr>
              <a:t>Modular program structure</a:t>
            </a:r>
          </a:p>
          <a:p>
            <a:endParaRPr lang="en-US" sz="2800" dirty="0">
              <a:latin typeface="Times New Roman" panose="02020603050405020304" pitchFamily="18" charset="0"/>
              <a:cs typeface="Times New Roman" panose="02020603050405020304" pitchFamily="18" charset="0"/>
            </a:endParaRPr>
          </a:p>
        </p:txBody>
      </p:sp>
      <p:sp>
        <p:nvSpPr>
          <p:cNvPr id="6" name="Foliennummernplatzhalter 5"/>
          <p:cNvSpPr>
            <a:spLocks noGrp="1"/>
          </p:cNvSpPr>
          <p:nvPr>
            <p:ph type="sldNum" sz="quarter" idx="12"/>
          </p:nvPr>
        </p:nvSpPr>
        <p:spPr/>
        <p:txBody>
          <a:bodyPr/>
          <a:lstStyle/>
          <a:p>
            <a:fld id="{B6F15528-21DE-4FAA-801E-634DDDAF4B2B}" type="slidenum">
              <a:rPr lang="en-US" smtClean="0"/>
              <a:pPr/>
              <a:t>74</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176082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7"/>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Threads</a:t>
            </a:r>
            <a:endParaRPr lang="en-US"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5" name="Content Placeholder 4"/>
          <p:cNvGraphicFramePr>
            <a:graphicFrameLocks noGrp="1"/>
          </p:cNvGraphicFramePr>
          <p:nvPr>
            <p:ph sz="half" idx="4294967295"/>
            <p:extLst>
              <p:ext uri="{D42A27DB-BD31-4B8C-83A1-F6EECF244321}">
                <p14:modId xmlns:p14="http://schemas.microsoft.com/office/powerpoint/2010/main" val="1677343101"/>
              </p:ext>
            </p:extLst>
          </p:nvPr>
        </p:nvGraphicFramePr>
        <p:xfrm>
          <a:off x="0" y="2057400"/>
          <a:ext cx="7794625" cy="4068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57200" y="2286000"/>
            <a:ext cx="8153400" cy="875111"/>
          </a:xfrm>
          <a:prstGeom prst="rect">
            <a:avLst/>
          </a:prstGeom>
          <a:noFill/>
        </p:spPr>
        <p:txBody>
          <a:bodyPr wrap="square" rtlCol="0">
            <a:spAutoFit/>
          </a:bodyPr>
          <a:lstStyle/>
          <a:p>
            <a:pPr marL="282575" indent="-282575">
              <a:lnSpc>
                <a:spcPct val="90000"/>
              </a:lnSpc>
              <a:spcBef>
                <a:spcPts val="1800"/>
              </a:spcBef>
              <a:spcAft>
                <a:spcPct val="35000"/>
              </a:spcAft>
              <a:buClr>
                <a:schemeClr val="accent1"/>
              </a:buClr>
              <a:buSzPct val="75000"/>
              <a:buFont typeface="Wingdings" pitchFamily="2" charset="2"/>
              <a:buChar char="n"/>
            </a:pPr>
            <a:r>
              <a:rPr lang="en-US" sz="2800" dirty="0" smtClean="0">
                <a:solidFill>
                  <a:schemeClr val="tx1">
                    <a:lumMod val="85000"/>
                    <a:lumOff val="15000"/>
                  </a:schemeClr>
                </a:solidFill>
                <a:latin typeface="Times New Roman" panose="02020603050405020304" pitchFamily="18" charset="0"/>
                <a:cs typeface="Times New Roman" panose="02020603050405020304" pitchFamily="18" charset="0"/>
              </a:rPr>
              <a:t> In an OS that supports threads, scheduling and dispatching is done on a thread basis</a:t>
            </a:r>
          </a:p>
        </p:txBody>
      </p:sp>
      <p:sp>
        <p:nvSpPr>
          <p:cNvPr id="6" name="TextBox 5"/>
          <p:cNvSpPr txBox="1"/>
          <p:nvPr/>
        </p:nvSpPr>
        <p:spPr>
          <a:xfrm>
            <a:off x="685800" y="4495800"/>
            <a:ext cx="7620000" cy="2089803"/>
          </a:xfrm>
          <a:prstGeom prst="rect">
            <a:avLst/>
          </a:prstGeom>
          <a:noFill/>
        </p:spPr>
        <p:txBody>
          <a:bodyPr wrap="square" rtlCol="0">
            <a:spAutoFit/>
          </a:bodyPr>
          <a:lstStyle/>
          <a:p>
            <a:pPr lvl="1" defTabSz="266700">
              <a:lnSpc>
                <a:spcPct val="90000"/>
              </a:lnSpc>
              <a:spcAft>
                <a:spcPct val="35000"/>
              </a:spcAft>
              <a:buClr>
                <a:schemeClr val="accent1"/>
              </a:buClr>
              <a:buSzPct val="100000"/>
              <a:buFont typeface="Wingdings" charset="2"/>
              <a:buChar char="§"/>
            </a:pPr>
            <a:r>
              <a:rPr lang="en-US" sz="2600" dirty="0" smtClean="0">
                <a:solidFill>
                  <a:schemeClr val="tx1">
                    <a:lumMod val="85000"/>
                    <a:lumOff val="15000"/>
                  </a:schemeClr>
                </a:solidFill>
                <a:latin typeface="Times New Roman" panose="02020603050405020304" pitchFamily="18" charset="0"/>
                <a:cs typeface="Times New Roman" panose="02020603050405020304" pitchFamily="18" charset="0"/>
              </a:rPr>
              <a:t>Suspending a process involves suspending all      	 threads of the process </a:t>
            </a:r>
          </a:p>
          <a:p>
            <a:pPr lvl="1" defTabSz="266700">
              <a:lnSpc>
                <a:spcPct val="90000"/>
              </a:lnSpc>
              <a:spcAft>
                <a:spcPct val="35000"/>
              </a:spcAft>
              <a:buClr>
                <a:schemeClr val="accent1"/>
              </a:buClr>
              <a:buSzPct val="100000"/>
              <a:buFont typeface="Wingdings" charset="2"/>
              <a:buChar char="§"/>
            </a:pPr>
            <a:r>
              <a:rPr lang="en-US" sz="2600" dirty="0" smtClean="0">
                <a:solidFill>
                  <a:schemeClr val="tx1">
                    <a:lumMod val="85000"/>
                    <a:lumOff val="15000"/>
                  </a:schemeClr>
                </a:solidFill>
                <a:latin typeface="Times New Roman" panose="02020603050405020304" pitchFamily="18" charset="0"/>
                <a:cs typeface="Times New Roman" panose="02020603050405020304" pitchFamily="18" charset="0"/>
              </a:rPr>
              <a:t>Termination of a process terminates all         		 	 threads within the process</a:t>
            </a:r>
          </a:p>
          <a:p>
            <a:endParaRPr lang="en-US" dirty="0">
              <a:latin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B6F15528-21DE-4FAA-801E-634DDDAF4B2B}" type="slidenum">
              <a:rPr lang="en-US" smtClean="0"/>
              <a:pPr/>
              <a:t>75</a:t>
            </a:fld>
            <a:endParaRPr lang="en-US" dirty="0"/>
          </a:p>
        </p:txBody>
      </p:sp>
      <p:pic>
        <p:nvPicPr>
          <p:cNvPr id="9" name="Grafik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17781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824788" cy="1143947"/>
          </a:xfrm>
        </p:spPr>
        <p:txBody>
          <a:bodyPr vert="horz" lIns="0" tIns="45720" rIns="0" bIns="0" anchor="ctr">
            <a:no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Thread Execution States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09600" y="2057400"/>
            <a:ext cx="3657600" cy="3840163"/>
          </a:xfrm>
        </p:spPr>
        <p:txBody>
          <a:bodyPr>
            <a:normAutofit/>
          </a:bodyPr>
          <a:lstStyle/>
          <a:p>
            <a:endParaRPr lang="en-US" dirty="0" smtClean="0">
              <a:latin typeface="Times New Roman" panose="02020603050405020304" pitchFamily="18" charset="0"/>
              <a:cs typeface="Times New Roman" panose="02020603050405020304" pitchFamily="18" charset="0"/>
            </a:endParaRPr>
          </a:p>
          <a:p>
            <a:pPr>
              <a:buNone/>
            </a:pPr>
            <a:r>
              <a:rPr lang="en-US" sz="2800" dirty="0" smtClean="0">
                <a:latin typeface="Times New Roman" panose="02020603050405020304" pitchFamily="18" charset="0"/>
                <a:cs typeface="Times New Roman" panose="02020603050405020304" pitchFamily="18" charset="0"/>
              </a:rPr>
              <a:t>The key states for a thread are:</a:t>
            </a:r>
          </a:p>
          <a:p>
            <a:pPr marL="1097280" lvl="3">
              <a:spcBef>
                <a:spcPts val="1200"/>
              </a:spcBef>
            </a:pPr>
            <a:r>
              <a:rPr lang="en-US" sz="2600" dirty="0" smtClean="0">
                <a:latin typeface="Times New Roman" panose="02020603050405020304" pitchFamily="18" charset="0"/>
                <a:cs typeface="Times New Roman" panose="02020603050405020304" pitchFamily="18" charset="0"/>
              </a:rPr>
              <a:t>Running</a:t>
            </a:r>
          </a:p>
          <a:p>
            <a:pPr marL="1097280" lvl="3">
              <a:spcBef>
                <a:spcPts val="400"/>
              </a:spcBef>
            </a:pPr>
            <a:r>
              <a:rPr lang="en-US" sz="2600" dirty="0" smtClean="0">
                <a:latin typeface="Times New Roman" panose="02020603050405020304" pitchFamily="18" charset="0"/>
                <a:cs typeface="Times New Roman" panose="02020603050405020304" pitchFamily="18" charset="0"/>
              </a:rPr>
              <a:t>Ready</a:t>
            </a:r>
          </a:p>
          <a:p>
            <a:pPr marL="1097280" lvl="3">
              <a:spcBef>
                <a:spcPts val="400"/>
              </a:spcBef>
            </a:pPr>
            <a:r>
              <a:rPr lang="en-US" sz="2600" dirty="0" smtClean="0">
                <a:latin typeface="Times New Roman" panose="02020603050405020304" pitchFamily="18" charset="0"/>
                <a:cs typeface="Times New Roman" panose="02020603050405020304" pitchFamily="18" charset="0"/>
              </a:rPr>
              <a:t>Blocked</a:t>
            </a:r>
          </a:p>
          <a:p>
            <a:endParaRPr lang="en-US" dirty="0">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rot="5400000">
            <a:off x="2591594" y="4190206"/>
            <a:ext cx="3961606" cy="794"/>
          </a:xfrm>
          <a:prstGeom prst="line">
            <a:avLst/>
          </a:prstGeom>
          <a:ln>
            <a:solidFill>
              <a:schemeClr val="accent3">
                <a:lumMod val="50000"/>
              </a:schemeClr>
            </a:solidFill>
          </a:ln>
        </p:spPr>
        <p:style>
          <a:lnRef idx="2">
            <a:schemeClr val="accent1"/>
          </a:lnRef>
          <a:fillRef idx="0">
            <a:schemeClr val="accent1"/>
          </a:fillRef>
          <a:effectRef idx="1">
            <a:schemeClr val="accent1"/>
          </a:effectRef>
          <a:fontRef idx="minor">
            <a:schemeClr val="tx1"/>
          </a:fontRef>
        </p:style>
      </p:cxnSp>
      <p:sp>
        <p:nvSpPr>
          <p:cNvPr id="6" name="Rectangle 5"/>
          <p:cNvSpPr/>
          <p:nvPr/>
        </p:nvSpPr>
        <p:spPr>
          <a:xfrm>
            <a:off x="4800600" y="1752600"/>
            <a:ext cx="3962400" cy="4019562"/>
          </a:xfrm>
          <a:prstGeom prst="rect">
            <a:avLst/>
          </a:prstGeom>
        </p:spPr>
        <p:txBody>
          <a:bodyPr wrap="square">
            <a:spAutoFit/>
          </a:bodyPr>
          <a:lstStyle/>
          <a:p>
            <a:pPr marL="342900" indent="-342900" eaLnBrk="0" hangingPunct="0">
              <a:spcBef>
                <a:spcPct val="20000"/>
              </a:spcBef>
              <a:buFont typeface="Arial" charset="0"/>
            </a:pPr>
            <a:endParaRPr lang="en-US" sz="3200" dirty="0" smtClean="0">
              <a:latin typeface="Times New Roman" panose="02020603050405020304" pitchFamily="18" charset="0"/>
              <a:cs typeface="Times New Roman" panose="02020603050405020304" pitchFamily="18" charset="0"/>
            </a:endParaRPr>
          </a:p>
          <a:p>
            <a:pPr marL="342900" indent="-342900" eaLnBrk="0" hangingPunct="0">
              <a:spcBef>
                <a:spcPct val="20000"/>
              </a:spcBef>
              <a:buFont typeface="Arial" charset="0"/>
            </a:pPr>
            <a:r>
              <a:rPr lang="en-US" sz="2800" dirty="0" smtClean="0">
                <a:latin typeface="Times New Roman" panose="02020603050405020304" pitchFamily="18" charset="0"/>
                <a:cs typeface="Times New Roman" panose="02020603050405020304" pitchFamily="18" charset="0"/>
              </a:rPr>
              <a:t>  Thread operations associated with a change in thread state are:</a:t>
            </a:r>
          </a:p>
          <a:p>
            <a:pPr marL="342900" indent="-342900" eaLnBrk="0" hangingPunct="0">
              <a:spcBef>
                <a:spcPct val="20000"/>
              </a:spcBef>
              <a:buFont typeface="Arial" charset="0"/>
            </a:pPr>
            <a:endParaRPr lang="en-US" sz="800" dirty="0" smtClean="0">
              <a:latin typeface="Times New Roman" panose="02020603050405020304" pitchFamily="18" charset="0"/>
              <a:cs typeface="Times New Roman" panose="02020603050405020304" pitchFamily="18" charset="0"/>
            </a:endParaRPr>
          </a:p>
          <a:p>
            <a:pPr lvl="3" indent="-282575">
              <a:buClr>
                <a:schemeClr val="accent1"/>
              </a:buClr>
              <a:buSzPct val="75000"/>
              <a:buFont typeface="Wingdings" pitchFamily="2" charset="2"/>
              <a:buChar char="n"/>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Spawn</a:t>
            </a:r>
          </a:p>
          <a:p>
            <a:pPr lvl="3" indent="-282575">
              <a:buClr>
                <a:schemeClr val="accent1"/>
              </a:buClr>
              <a:buSzPct val="75000"/>
              <a:buFont typeface="Wingdings" pitchFamily="2" charset="2"/>
              <a:buChar char="n"/>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Block</a:t>
            </a:r>
          </a:p>
          <a:p>
            <a:pPr lvl="3" indent="-282575">
              <a:buClr>
                <a:schemeClr val="accent1"/>
              </a:buClr>
              <a:buSzPct val="75000"/>
              <a:buFont typeface="Wingdings" pitchFamily="2" charset="2"/>
              <a:buChar char="n"/>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Unblock</a:t>
            </a:r>
          </a:p>
          <a:p>
            <a:pPr lvl="3" indent="-282575">
              <a:buClr>
                <a:schemeClr val="accent1"/>
              </a:buClr>
              <a:buSzPct val="75000"/>
              <a:buFont typeface="Wingdings" pitchFamily="2" charset="2"/>
              <a:buChar char="n"/>
            </a:pPr>
            <a:r>
              <a:rPr lang="en-US" sz="2400" dirty="0" smtClean="0">
                <a:solidFill>
                  <a:schemeClr val="tx1">
                    <a:lumMod val="85000"/>
                    <a:lumOff val="15000"/>
                  </a:schemeClr>
                </a:solidFill>
                <a:latin typeface="Times New Roman" panose="02020603050405020304" pitchFamily="18" charset="0"/>
                <a:cs typeface="Times New Roman" panose="02020603050405020304" pitchFamily="18" charset="0"/>
              </a:rPr>
              <a:t>Finish</a:t>
            </a:r>
          </a:p>
        </p:txBody>
      </p:sp>
      <p:sp>
        <p:nvSpPr>
          <p:cNvPr id="8" name="Foliennummernplatzhalter 7"/>
          <p:cNvSpPr>
            <a:spLocks noGrp="1"/>
          </p:cNvSpPr>
          <p:nvPr>
            <p:ph type="sldNum" sz="quarter" idx="12"/>
          </p:nvPr>
        </p:nvSpPr>
        <p:spPr/>
        <p:txBody>
          <a:bodyPr/>
          <a:lstStyle/>
          <a:p>
            <a:fld id="{B6F15528-21DE-4FAA-801E-634DDDAF4B2B}" type="slidenum">
              <a:rPr lang="en-US" smtClean="0"/>
              <a:pPr/>
              <a:t>76</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0" name="Grafik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7201534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914400" y="250667"/>
            <a:ext cx="8229600" cy="838200"/>
          </a:xfrm>
        </p:spPr>
        <p:txBody>
          <a:bodyPr>
            <a:normAutofit/>
          </a:bodyPr>
          <a:lstStyle/>
          <a:p>
            <a:pPr eaLnBrk="1" hangingPunct="1"/>
            <a:r>
              <a:rPr lang="en-US" altLang="de-DE" sz="3200" dirty="0" smtClean="0"/>
              <a:t>The </a:t>
            </a:r>
            <a:r>
              <a:rPr lang="en-US" altLang="de-DE" sz="3200" dirty="0" smtClean="0"/>
              <a:t>Thread Model (1)</a:t>
            </a:r>
            <a:endParaRPr lang="en-US" altLang="de-DE" dirty="0" smtClean="0"/>
          </a:p>
        </p:txBody>
      </p:sp>
      <p:sp>
        <p:nvSpPr>
          <p:cNvPr id="17412" name="Rectangle 3"/>
          <p:cNvSpPr>
            <a:spLocks noGrp="1" noChangeArrowheads="1"/>
          </p:cNvSpPr>
          <p:nvPr>
            <p:ph type="body" idx="1"/>
          </p:nvPr>
        </p:nvSpPr>
        <p:spPr>
          <a:xfrm>
            <a:off x="685800" y="5381625"/>
            <a:ext cx="7772400" cy="714375"/>
          </a:xfrm>
        </p:spPr>
        <p:txBody>
          <a:bodyPr>
            <a:normAutofit fontScale="92500" lnSpcReduction="20000"/>
          </a:bodyPr>
          <a:lstStyle/>
          <a:p>
            <a:pPr eaLnBrk="1" hangingPunct="1">
              <a:lnSpc>
                <a:spcPct val="90000"/>
              </a:lnSpc>
              <a:buFontTx/>
              <a:buNone/>
            </a:pPr>
            <a:r>
              <a:rPr lang="en-US" altLang="de-DE" dirty="0" smtClean="0"/>
              <a:t>(a) Three processes each with one thread</a:t>
            </a:r>
          </a:p>
          <a:p>
            <a:pPr eaLnBrk="1" hangingPunct="1">
              <a:lnSpc>
                <a:spcPct val="90000"/>
              </a:lnSpc>
              <a:buFontTx/>
              <a:buNone/>
            </a:pPr>
            <a:r>
              <a:rPr lang="en-US" altLang="de-DE" dirty="0" smtClean="0"/>
              <a:t>(b) One process with three threads</a:t>
            </a:r>
            <a:endParaRPr lang="en-US" altLang="de-DE" sz="2800" dirty="0" smtClean="0"/>
          </a:p>
        </p:txBody>
      </p:sp>
      <p:pic>
        <p:nvPicPr>
          <p:cNvPr id="1741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013" y="1470025"/>
            <a:ext cx="8228012" cy="335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77</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3248247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7"/>
          <p:cNvSpPr>
            <a:spLocks noGrp="1" noChangeArrowheads="1"/>
          </p:cNvSpPr>
          <p:nvPr>
            <p:ph type="title"/>
          </p:nvPr>
        </p:nvSpPr>
        <p:spPr>
          <a:xfrm>
            <a:off x="76200" y="220662"/>
            <a:ext cx="9067800" cy="922338"/>
          </a:xfrm>
        </p:spPr>
        <p:txBody>
          <a:bodyPr>
            <a:noAutofit/>
          </a:bodyPr>
          <a:lstStyle/>
          <a:p>
            <a:r>
              <a:rPr lang="en-US" altLang="de-DE" dirty="0" smtClean="0"/>
              <a:t>The Thread Model (2):  </a:t>
            </a:r>
            <a:br>
              <a:rPr lang="en-US" altLang="de-DE" dirty="0" smtClean="0"/>
            </a:br>
            <a:r>
              <a:rPr lang="en-US" altLang="de-DE" dirty="0" smtClean="0"/>
              <a:t>A Closer Look</a:t>
            </a:r>
          </a:p>
        </p:txBody>
      </p:sp>
      <p:pic>
        <p:nvPicPr>
          <p:cNvPr id="18436" name="Picture 9"/>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1257" t="11810" r="2359" b="11565"/>
          <a:stretch>
            <a:fillRect/>
          </a:stretch>
        </p:blipFill>
        <p:spPr>
          <a:xfrm>
            <a:off x="152400" y="1225550"/>
            <a:ext cx="8839200" cy="5268913"/>
          </a:xfrm>
          <a:noFill/>
          <a:ln w="57150" cmpd="thickThin">
            <a:solidFill>
              <a:schemeClr val="tx1"/>
            </a:solidFill>
            <a:miter lim="800000"/>
            <a:headEnd/>
            <a:tailEnd/>
          </a:ln>
        </p:spPr>
      </p:pic>
      <p:sp>
        <p:nvSpPr>
          <p:cNvPr id="2" name="Foliennummernplatzhalter 1"/>
          <p:cNvSpPr>
            <a:spLocks noGrp="1"/>
          </p:cNvSpPr>
          <p:nvPr>
            <p:ph type="sldNum" sz="quarter" idx="12"/>
          </p:nvPr>
        </p:nvSpPr>
        <p:spPr/>
        <p:txBody>
          <a:bodyPr/>
          <a:lstStyle/>
          <a:p>
            <a:fld id="{B6F15528-21DE-4FAA-801E-634DDDAF4B2B}" type="slidenum">
              <a:rPr lang="en-US" smtClean="0"/>
              <a:pPr/>
              <a:t>78</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9483348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19"/>
          <p:cNvSpPr>
            <a:spLocks noGrp="1" noChangeArrowheads="1"/>
          </p:cNvSpPr>
          <p:nvPr>
            <p:ph type="title"/>
          </p:nvPr>
        </p:nvSpPr>
        <p:spPr/>
        <p:txBody>
          <a:bodyPr/>
          <a:lstStyle/>
          <a:p>
            <a:pPr eaLnBrk="1" hangingPunct="1"/>
            <a:r>
              <a:rPr lang="en-US" altLang="de-DE" dirty="0" smtClean="0"/>
              <a:t>The Thread Model (3)</a:t>
            </a:r>
          </a:p>
        </p:txBody>
      </p:sp>
      <p:sp>
        <p:nvSpPr>
          <p:cNvPr id="19460" name="Rectangle 20"/>
          <p:cNvSpPr>
            <a:spLocks noGrp="1" noChangeArrowheads="1"/>
          </p:cNvSpPr>
          <p:nvPr>
            <p:ph type="body" idx="1"/>
          </p:nvPr>
        </p:nvSpPr>
        <p:spPr>
          <a:xfrm>
            <a:off x="685800" y="4924425"/>
            <a:ext cx="7772400" cy="1171575"/>
          </a:xfrm>
        </p:spPr>
        <p:txBody>
          <a:bodyPr/>
          <a:lstStyle/>
          <a:p>
            <a:pPr eaLnBrk="1" hangingPunct="1"/>
            <a:r>
              <a:rPr lang="en-US" altLang="de-DE" dirty="0" smtClean="0"/>
              <a:t>Items shared by all threads in a process</a:t>
            </a:r>
          </a:p>
          <a:p>
            <a:pPr eaLnBrk="1" hangingPunct="1"/>
            <a:r>
              <a:rPr lang="en-US" altLang="de-DE" dirty="0" smtClean="0"/>
              <a:t>Items private to each thread</a:t>
            </a:r>
          </a:p>
        </p:txBody>
      </p:sp>
      <p:pic>
        <p:nvPicPr>
          <p:cNvPr id="19461" name="Picture 18"/>
          <p:cNvPicPr>
            <a:picLocks noChangeAspect="1" noChangeArrowheads="1"/>
          </p:cNvPicPr>
          <p:nvPr/>
        </p:nvPicPr>
        <p:blipFill>
          <a:blip r:embed="rId2">
            <a:extLst>
              <a:ext uri="{28A0092B-C50C-407E-A947-70E740481C1C}">
                <a14:useLocalDpi xmlns:a14="http://schemas.microsoft.com/office/drawing/2010/main" val="0"/>
              </a:ext>
            </a:extLst>
          </a:blip>
          <a:srcRect r="24895"/>
          <a:stretch>
            <a:fillRect/>
          </a:stretch>
        </p:blipFill>
        <p:spPr bwMode="auto">
          <a:xfrm>
            <a:off x="352425" y="1619250"/>
            <a:ext cx="8534400" cy="298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2" name="Line 21"/>
          <p:cNvSpPr>
            <a:spLocks noChangeShapeType="1"/>
          </p:cNvSpPr>
          <p:nvPr/>
        </p:nvSpPr>
        <p:spPr bwMode="auto">
          <a:xfrm>
            <a:off x="8877300" y="1752600"/>
            <a:ext cx="0" cy="2828925"/>
          </a:xfrm>
          <a:prstGeom prst="line">
            <a:avLst/>
          </a:prstGeom>
          <a:noFill/>
          <a:ln w="12700">
            <a:solidFill>
              <a:schemeClr val="bg2"/>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2" name="Foliennummernplatzhalter 1"/>
          <p:cNvSpPr>
            <a:spLocks noGrp="1"/>
          </p:cNvSpPr>
          <p:nvPr>
            <p:ph type="sldNum" sz="quarter" idx="12"/>
          </p:nvPr>
        </p:nvSpPr>
        <p:spPr/>
        <p:txBody>
          <a:bodyPr/>
          <a:lstStyle/>
          <a:p>
            <a:fld id="{B6F15528-21DE-4FAA-801E-634DDDAF4B2B}" type="slidenum">
              <a:rPr lang="en-US" smtClean="0"/>
              <a:pPr/>
              <a:t>79</a:t>
            </a:fld>
            <a:endParaRPr lang="en-US" dirty="0"/>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8902862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76200" y="76200"/>
            <a:ext cx="8229600" cy="838200"/>
          </a:xfrm>
        </p:spPr>
        <p:txBody>
          <a:bodyPr/>
          <a:lstStyle/>
          <a:p>
            <a:pPr eaLnBrk="1" hangingPunct="1"/>
            <a:r>
              <a:rPr lang="en-US" altLang="de-DE" smtClean="0"/>
              <a:t>The Thread Model (4)</a:t>
            </a:r>
          </a:p>
        </p:txBody>
      </p:sp>
      <p:sp>
        <p:nvSpPr>
          <p:cNvPr id="20484" name="Rectangle 3"/>
          <p:cNvSpPr>
            <a:spLocks noGrp="1" noChangeArrowheads="1"/>
          </p:cNvSpPr>
          <p:nvPr>
            <p:ph type="body" idx="1"/>
          </p:nvPr>
        </p:nvSpPr>
        <p:spPr>
          <a:xfrm>
            <a:off x="685800" y="5553075"/>
            <a:ext cx="7772400" cy="542925"/>
          </a:xfrm>
        </p:spPr>
        <p:txBody>
          <a:bodyPr/>
          <a:lstStyle/>
          <a:p>
            <a:pPr algn="ctr" eaLnBrk="1" hangingPunct="1">
              <a:lnSpc>
                <a:spcPct val="90000"/>
              </a:lnSpc>
              <a:buFontTx/>
              <a:buNone/>
            </a:pPr>
            <a:r>
              <a:rPr lang="en-US" altLang="de-DE" smtClean="0"/>
              <a:t>Each thread has its own stack</a:t>
            </a:r>
          </a:p>
        </p:txBody>
      </p:sp>
      <p:pic>
        <p:nvPicPr>
          <p:cNvPr id="20485" name="Picture 5" descr="C:\B\b4\JPG\foo\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1113" y="1306513"/>
            <a:ext cx="6499225" cy="364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80</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7659141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n-US" altLang="de-DE" smtClean="0"/>
              <a:t>Thread Usage (1)</a:t>
            </a:r>
          </a:p>
        </p:txBody>
      </p:sp>
      <p:sp>
        <p:nvSpPr>
          <p:cNvPr id="21508" name="Rectangle 3"/>
          <p:cNvSpPr>
            <a:spLocks noGrp="1" noChangeArrowheads="1"/>
          </p:cNvSpPr>
          <p:nvPr>
            <p:ph type="body" idx="1"/>
          </p:nvPr>
        </p:nvSpPr>
        <p:spPr>
          <a:xfrm>
            <a:off x="685800" y="5610225"/>
            <a:ext cx="7772400" cy="485775"/>
          </a:xfrm>
        </p:spPr>
        <p:txBody>
          <a:bodyPr/>
          <a:lstStyle/>
          <a:p>
            <a:pPr algn="ctr" eaLnBrk="1" hangingPunct="1">
              <a:lnSpc>
                <a:spcPct val="90000"/>
              </a:lnSpc>
              <a:buFontTx/>
              <a:buNone/>
            </a:pPr>
            <a:r>
              <a:rPr lang="en-US" altLang="de-DE" smtClean="0"/>
              <a:t>A word processor with three threads</a:t>
            </a:r>
            <a:endParaRPr lang="en-US" altLang="de-DE" sz="2800" smtClean="0"/>
          </a:p>
        </p:txBody>
      </p:sp>
      <p:pic>
        <p:nvPicPr>
          <p:cNvPr id="21509" name="Picture 6" descr="C:\B\b4\JPG\foo\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950" y="1258888"/>
            <a:ext cx="7607300" cy="382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81</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69484777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eaLnBrk="1" hangingPunct="1"/>
            <a:r>
              <a:rPr lang="en-US" altLang="de-DE" smtClean="0"/>
              <a:t>Thread Usage (2)</a:t>
            </a:r>
          </a:p>
        </p:txBody>
      </p:sp>
      <p:sp>
        <p:nvSpPr>
          <p:cNvPr id="22532" name="Rectangle 3"/>
          <p:cNvSpPr>
            <a:spLocks noGrp="1" noChangeArrowheads="1"/>
          </p:cNvSpPr>
          <p:nvPr>
            <p:ph type="body" idx="1"/>
          </p:nvPr>
        </p:nvSpPr>
        <p:spPr>
          <a:xfrm>
            <a:off x="730250" y="5864225"/>
            <a:ext cx="7772400" cy="771525"/>
          </a:xfrm>
        </p:spPr>
        <p:txBody>
          <a:bodyPr/>
          <a:lstStyle/>
          <a:p>
            <a:pPr algn="ctr" eaLnBrk="1" hangingPunct="1">
              <a:buFontTx/>
              <a:buNone/>
            </a:pPr>
            <a:r>
              <a:rPr lang="en-US" altLang="de-DE" smtClean="0"/>
              <a:t>A multithreaded Web server</a:t>
            </a:r>
          </a:p>
        </p:txBody>
      </p:sp>
      <p:pic>
        <p:nvPicPr>
          <p:cNvPr id="22533" name="Picture 7" descr="C:\B\b4\JPG\foo\2-1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9550" y="1266825"/>
            <a:ext cx="6527800" cy="432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82</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8414686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US" altLang="de-DE" dirty="0" smtClean="0"/>
              <a:t>Thread Usage (3)</a:t>
            </a:r>
          </a:p>
        </p:txBody>
      </p:sp>
      <p:sp>
        <p:nvSpPr>
          <p:cNvPr id="23556" name="Rectangle 3"/>
          <p:cNvSpPr>
            <a:spLocks noGrp="1" noChangeArrowheads="1"/>
          </p:cNvSpPr>
          <p:nvPr>
            <p:ph type="body" idx="1"/>
          </p:nvPr>
        </p:nvSpPr>
        <p:spPr>
          <a:xfrm>
            <a:off x="685800" y="4552950"/>
            <a:ext cx="7772400" cy="1543050"/>
          </a:xfrm>
        </p:spPr>
        <p:txBody>
          <a:bodyPr/>
          <a:lstStyle/>
          <a:p>
            <a:pPr eaLnBrk="1" hangingPunct="1">
              <a:lnSpc>
                <a:spcPct val="90000"/>
              </a:lnSpc>
            </a:pPr>
            <a:r>
              <a:rPr lang="en-US" altLang="de-DE" dirty="0" smtClean="0"/>
              <a:t>Rough outline of code for previous slide</a:t>
            </a:r>
          </a:p>
          <a:p>
            <a:pPr lvl="1" eaLnBrk="1" hangingPunct="1">
              <a:lnSpc>
                <a:spcPct val="90000"/>
              </a:lnSpc>
              <a:buFontTx/>
              <a:buNone/>
            </a:pPr>
            <a:r>
              <a:rPr lang="en-US" altLang="de-DE" dirty="0" smtClean="0"/>
              <a:t>(a) Dispatcher thread</a:t>
            </a:r>
          </a:p>
          <a:p>
            <a:pPr lvl="1" eaLnBrk="1" hangingPunct="1">
              <a:lnSpc>
                <a:spcPct val="90000"/>
              </a:lnSpc>
              <a:buFontTx/>
              <a:buNone/>
            </a:pPr>
            <a:r>
              <a:rPr lang="en-US" altLang="de-DE" dirty="0" smtClean="0"/>
              <a:t>(b) Worker thread</a:t>
            </a:r>
          </a:p>
        </p:txBody>
      </p:sp>
      <p:pic>
        <p:nvPicPr>
          <p:cNvPr id="2355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463" y="1785938"/>
            <a:ext cx="7439025" cy="197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83</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4973988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pPr eaLnBrk="1" hangingPunct="1"/>
            <a:r>
              <a:rPr lang="en-US" altLang="de-DE" smtClean="0"/>
              <a:t>Thread Usage (4)</a:t>
            </a:r>
          </a:p>
        </p:txBody>
      </p:sp>
      <p:sp>
        <p:nvSpPr>
          <p:cNvPr id="24580" name="Rectangle 3"/>
          <p:cNvSpPr>
            <a:spLocks noGrp="1" noChangeArrowheads="1"/>
          </p:cNvSpPr>
          <p:nvPr>
            <p:ph type="body" idx="1"/>
          </p:nvPr>
        </p:nvSpPr>
        <p:spPr>
          <a:xfrm>
            <a:off x="657225" y="4752975"/>
            <a:ext cx="7772400" cy="714375"/>
          </a:xfrm>
        </p:spPr>
        <p:txBody>
          <a:bodyPr/>
          <a:lstStyle/>
          <a:p>
            <a:pPr algn="ctr" eaLnBrk="1" hangingPunct="1">
              <a:buFontTx/>
              <a:buNone/>
            </a:pPr>
            <a:r>
              <a:rPr lang="en-US" altLang="de-DE" dirty="0" smtClean="0"/>
              <a:t>Three ways to construct a server</a:t>
            </a:r>
          </a:p>
        </p:txBody>
      </p:sp>
      <p:pic>
        <p:nvPicPr>
          <p:cNvPr id="24581" name="Picture 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313" y="1709738"/>
            <a:ext cx="8039100" cy="171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84</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5561451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p:cNvSpPr>
            <a:spLocks noGrp="1" noChangeArrowheads="1"/>
          </p:cNvSpPr>
          <p:nvPr>
            <p:ph type="body" idx="1"/>
          </p:nvPr>
        </p:nvSpPr>
        <p:spPr>
          <a:xfrm>
            <a:off x="152400" y="1016000"/>
            <a:ext cx="6159500" cy="5918200"/>
          </a:xfrm>
        </p:spPr>
        <p:txBody>
          <a:bodyPr/>
          <a:lstStyle/>
          <a:p>
            <a:r>
              <a:rPr lang="en-US" altLang="de-DE" dirty="0" smtClean="0"/>
              <a:t>One to One model</a:t>
            </a:r>
          </a:p>
          <a:p>
            <a:pPr lvl="1"/>
            <a:r>
              <a:rPr lang="en-US" altLang="de-DE" dirty="0" smtClean="0"/>
              <a:t>Map each user thread to one kernel thread</a:t>
            </a:r>
          </a:p>
          <a:p>
            <a:pPr lvl="1"/>
            <a:endParaRPr lang="en-US" altLang="de-DE" dirty="0" smtClean="0"/>
          </a:p>
          <a:p>
            <a:r>
              <a:rPr lang="en-US" altLang="de-DE" dirty="0" smtClean="0"/>
              <a:t>Many to one model</a:t>
            </a:r>
          </a:p>
          <a:p>
            <a:pPr lvl="1"/>
            <a:r>
              <a:rPr lang="en-US" altLang="de-DE" dirty="0" smtClean="0"/>
              <a:t>Map many user threads to a single kernel thread</a:t>
            </a:r>
          </a:p>
          <a:p>
            <a:pPr lvl="1"/>
            <a:r>
              <a:rPr lang="en-US" altLang="de-DE" dirty="0" smtClean="0"/>
              <a:t>Cannot exploit multiprocessors</a:t>
            </a:r>
          </a:p>
          <a:p>
            <a:pPr lvl="1"/>
            <a:endParaRPr lang="en-US" altLang="de-DE" dirty="0" smtClean="0"/>
          </a:p>
          <a:p>
            <a:r>
              <a:rPr lang="en-US" altLang="de-DE" dirty="0" smtClean="0"/>
              <a:t>Many to many</a:t>
            </a:r>
          </a:p>
          <a:p>
            <a:pPr lvl="1"/>
            <a:r>
              <a:rPr lang="en-US" altLang="de-DE" dirty="0" smtClean="0"/>
              <a:t>Map </a:t>
            </a:r>
            <a:r>
              <a:rPr lang="en-US" altLang="de-DE" i="1" dirty="0" smtClean="0"/>
              <a:t>m</a:t>
            </a:r>
            <a:r>
              <a:rPr lang="en-US" altLang="de-DE" dirty="0" smtClean="0"/>
              <a:t> user threads to </a:t>
            </a:r>
            <a:r>
              <a:rPr lang="en-US" altLang="de-DE" i="1" dirty="0" smtClean="0"/>
              <a:t>n</a:t>
            </a:r>
            <a:r>
              <a:rPr lang="en-US" altLang="de-DE" dirty="0" smtClean="0"/>
              <a:t> kernel threads</a:t>
            </a:r>
          </a:p>
        </p:txBody>
      </p:sp>
      <p:pic>
        <p:nvPicPr>
          <p:cNvPr id="2560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l="10834" t="1373" r="12500" b="1830"/>
          <a:stretch>
            <a:fillRect/>
          </a:stretch>
        </p:blipFill>
        <p:spPr bwMode="auto">
          <a:xfrm>
            <a:off x="6629400" y="1747837"/>
            <a:ext cx="2257425" cy="2138363"/>
          </a:xfrm>
          <a:prstGeom prst="rect">
            <a:avLst/>
          </a:prstGeom>
          <a:noFill/>
          <a:ln w="57150" cmpd="thickThin">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5605"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l="5867" t="1735" r="7027" b="2176"/>
          <a:stretch>
            <a:fillRect/>
          </a:stretch>
        </p:blipFill>
        <p:spPr bwMode="auto">
          <a:xfrm>
            <a:off x="6324600" y="4121150"/>
            <a:ext cx="2663825" cy="2203450"/>
          </a:xfrm>
          <a:prstGeom prst="rect">
            <a:avLst/>
          </a:prstGeom>
          <a:noFill/>
          <a:ln w="57150" cmpd="thickThin">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606" name="Titel 8"/>
          <p:cNvSpPr>
            <a:spLocks noGrp="1"/>
          </p:cNvSpPr>
          <p:nvPr>
            <p:ph type="title"/>
          </p:nvPr>
        </p:nvSpPr>
        <p:spPr/>
        <p:txBody>
          <a:bodyPr/>
          <a:lstStyle/>
          <a:p>
            <a:r>
              <a:rPr lang="de-DE" altLang="de-DE" dirty="0" smtClean="0"/>
              <a:t>Threading Models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85</a:t>
            </a:fld>
            <a:endParaRPr lang="en-US" dirty="0"/>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3686163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772400" cy="991548"/>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Thread Synchronization</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58904" y="2286000"/>
            <a:ext cx="7951696" cy="3840163"/>
          </a:xfrm>
        </p:spPr>
        <p:txBody>
          <a:bodyPr>
            <a:noAutofit/>
          </a:bodyPr>
          <a:lstStyle/>
          <a:p>
            <a:r>
              <a:rPr lang="en-US" sz="3000" dirty="0" smtClean="0">
                <a:latin typeface="Times New Roman" panose="02020603050405020304" pitchFamily="18" charset="0"/>
                <a:cs typeface="Times New Roman" panose="02020603050405020304" pitchFamily="18" charset="0"/>
              </a:rPr>
              <a:t>It is necessary to synchronize the activities of the various threads</a:t>
            </a:r>
          </a:p>
          <a:p>
            <a:pPr lvl="3"/>
            <a:r>
              <a:rPr lang="en-US" sz="2600" dirty="0" smtClean="0">
                <a:latin typeface="Times New Roman" panose="02020603050405020304" pitchFamily="18" charset="0"/>
                <a:cs typeface="Times New Roman" panose="02020603050405020304" pitchFamily="18" charset="0"/>
              </a:rPr>
              <a:t>All threads of a process share the same address space and other resources</a:t>
            </a:r>
          </a:p>
          <a:p>
            <a:pPr lvl="3"/>
            <a:r>
              <a:rPr lang="en-US" sz="2600" dirty="0" smtClean="0">
                <a:latin typeface="Times New Roman" panose="02020603050405020304" pitchFamily="18" charset="0"/>
                <a:cs typeface="Times New Roman" panose="02020603050405020304" pitchFamily="18" charset="0"/>
              </a:rPr>
              <a:t>Any alteration of a resource by one thread affects the other threads in the same process</a:t>
            </a:r>
            <a:endParaRPr lang="en-US" sz="2600" dirty="0">
              <a:latin typeface="Times New Roman" panose="02020603050405020304" pitchFamily="18" charset="0"/>
              <a:cs typeface="Times New Roman" panose="02020603050405020304" pitchFamily="18" charset="0"/>
            </a:endParaRPr>
          </a:p>
        </p:txBody>
      </p:sp>
      <p:sp>
        <p:nvSpPr>
          <p:cNvPr id="6" name="Foliennummernplatzhalter 5"/>
          <p:cNvSpPr>
            <a:spLocks noGrp="1"/>
          </p:cNvSpPr>
          <p:nvPr>
            <p:ph type="sldNum" sz="quarter" idx="12"/>
          </p:nvPr>
        </p:nvSpPr>
        <p:spPr/>
        <p:txBody>
          <a:bodyPr/>
          <a:lstStyle/>
          <a:p>
            <a:fld id="{B6F15528-21DE-4FAA-801E-634DDDAF4B2B}" type="slidenum">
              <a:rPr lang="en-US" smtClean="0"/>
              <a:pPr/>
              <a:t>86</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606097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2"/>
            <a:ext cx="7824788" cy="1143947"/>
          </a:xfrm>
        </p:spPr>
        <p:txBody>
          <a:bodyPr vert="horz" lIns="0" rIns="0" bIns="0" anchor="ctr">
            <a:normAutofit/>
          </a:bodyPr>
          <a:lstStyle/>
          <a:p>
            <a:pPr algn="ctr"/>
            <a:r>
              <a:rPr lang="en-NZ" sz="3200" dirty="0">
                <a:solidFill>
                  <a:schemeClr val="tx1"/>
                </a:solidFill>
                <a:latin typeface="Times New Roman" panose="02020603050405020304" pitchFamily="18" charset="0"/>
                <a:cs typeface="Times New Roman" panose="02020603050405020304" pitchFamily="18" charset="0"/>
              </a:rPr>
              <a:t>Types of Threads</a:t>
            </a:r>
            <a:endParaRPr lang="en-NZ"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1971100428"/>
              </p:ext>
            </p:extLst>
          </p:nvPr>
        </p:nvGraphicFramePr>
        <p:xfrm>
          <a:off x="533400" y="1600200"/>
          <a:ext cx="81534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liennummernplatzhalter 5"/>
          <p:cNvSpPr>
            <a:spLocks noGrp="1"/>
          </p:cNvSpPr>
          <p:nvPr>
            <p:ph type="sldNum" sz="quarter" idx="12"/>
          </p:nvPr>
        </p:nvSpPr>
        <p:spPr/>
        <p:txBody>
          <a:bodyPr/>
          <a:lstStyle/>
          <a:p>
            <a:fld id="{B6F15528-21DE-4FAA-801E-634DDDAF4B2B}" type="slidenum">
              <a:rPr lang="en-US" smtClean="0"/>
              <a:pPr/>
              <a:t>87</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92101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0" y="152400"/>
            <a:ext cx="9144000" cy="1143000"/>
          </a:xfrm>
        </p:spPr>
        <p:txBody>
          <a:bodyPr anchor="ctr"/>
          <a:lstStyle/>
          <a:p>
            <a:pPr eaLnBrk="1" hangingPunct="1"/>
            <a:r>
              <a:rPr lang="en-US" altLang="de-DE" dirty="0" smtClean="0"/>
              <a:t>Implementing Threads in User Space</a:t>
            </a:r>
            <a:endParaRPr lang="en-US" altLang="de-DE" sz="4000" dirty="0" smtClean="0"/>
          </a:p>
        </p:txBody>
      </p:sp>
      <p:sp>
        <p:nvSpPr>
          <p:cNvPr id="26628" name="Rectangle 3"/>
          <p:cNvSpPr>
            <a:spLocks noGrp="1" noChangeArrowheads="1"/>
          </p:cNvSpPr>
          <p:nvPr>
            <p:ph type="body" idx="1"/>
          </p:nvPr>
        </p:nvSpPr>
        <p:spPr>
          <a:xfrm>
            <a:off x="1527175" y="5664200"/>
            <a:ext cx="6515100" cy="885825"/>
          </a:xfrm>
        </p:spPr>
        <p:txBody>
          <a:bodyPr/>
          <a:lstStyle/>
          <a:p>
            <a:pPr algn="ctr" eaLnBrk="1" hangingPunct="1">
              <a:buFontTx/>
              <a:buNone/>
            </a:pPr>
            <a:r>
              <a:rPr lang="en-US" altLang="de-DE" smtClean="0"/>
              <a:t>A user-level threads package</a:t>
            </a:r>
          </a:p>
        </p:txBody>
      </p:sp>
      <p:pic>
        <p:nvPicPr>
          <p:cNvPr id="26629" name="Picture 6" descr="C:\B\b4\JPG\foo\2-13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2288" y="1255713"/>
            <a:ext cx="5153025" cy="438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88</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82992025"/>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81000"/>
            <a:ext cx="8610600" cy="1143000"/>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User-Level Threads (ULTs)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4294967295"/>
          </p:nvPr>
        </p:nvSpPr>
        <p:spPr>
          <a:xfrm>
            <a:off x="609600" y="2209800"/>
            <a:ext cx="3505200" cy="5791200"/>
          </a:xfrm>
        </p:spPr>
        <p:txBody>
          <a:bodyPr/>
          <a:lstStyle/>
          <a:p>
            <a:r>
              <a:rPr lang="en-US" sz="2800" dirty="0" smtClean="0">
                <a:latin typeface="Times New Roman" panose="02020603050405020304" pitchFamily="18" charset="0"/>
                <a:cs typeface="Times New Roman" panose="02020603050405020304" pitchFamily="18" charset="0"/>
              </a:rPr>
              <a:t>All thread management is done by the application</a:t>
            </a:r>
          </a:p>
          <a:p>
            <a:r>
              <a:rPr lang="en-US" sz="2800" dirty="0" smtClean="0">
                <a:latin typeface="Times New Roman" panose="02020603050405020304" pitchFamily="18" charset="0"/>
                <a:cs typeface="Times New Roman" panose="02020603050405020304" pitchFamily="18" charset="0"/>
              </a:rPr>
              <a:t>The kernel is not aware of the existence of threads</a:t>
            </a:r>
          </a:p>
          <a:p>
            <a:endParaRPr lang="en-US" dirty="0">
              <a:latin typeface="Times New Roman" panose="02020603050405020304" pitchFamily="18" charset="0"/>
              <a:cs typeface="Times New Roman" panose="02020603050405020304" pitchFamily="18" charset="0"/>
            </a:endParaRPr>
          </a:p>
        </p:txBody>
      </p:sp>
      <p:pic>
        <p:nvPicPr>
          <p:cNvPr id="5" name="Picture 4" descr="f5.pdf"/>
          <p:cNvPicPr>
            <a:picLocks noChangeAspect="1"/>
          </p:cNvPicPr>
          <p:nvPr/>
        </p:nvPicPr>
        <p:blipFill>
          <a:blip r:embed="rId3" cstate="print"/>
          <a:srcRect l="2727" t="10588" r="65455" b="35294"/>
          <a:stretch>
            <a:fillRect/>
          </a:stretch>
        </p:blipFill>
        <p:spPr>
          <a:xfrm>
            <a:off x="4267200" y="1143000"/>
            <a:ext cx="4191000" cy="5508259"/>
          </a:xfrm>
          <a:prstGeom prst="rect">
            <a:avLst/>
          </a:prstGeom>
        </p:spPr>
      </p:pic>
      <p:sp>
        <p:nvSpPr>
          <p:cNvPr id="7" name="Foliennummernplatzhalter 6"/>
          <p:cNvSpPr>
            <a:spLocks noGrp="1"/>
          </p:cNvSpPr>
          <p:nvPr>
            <p:ph type="sldNum" sz="quarter" idx="12"/>
          </p:nvPr>
        </p:nvSpPr>
        <p:spPr/>
        <p:txBody>
          <a:bodyPr/>
          <a:lstStyle/>
          <a:p>
            <a:fld id="{B6F15528-21DE-4FAA-801E-634DDDAF4B2B}" type="slidenum">
              <a:rPr lang="en-US" smtClean="0"/>
              <a:pPr/>
              <a:t>89</a:t>
            </a:fld>
            <a:endParaRPr lang="en-US" dirty="0"/>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987087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6.pdf"/>
          <p:cNvPicPr>
            <a:picLocks noChangeAspect="1"/>
          </p:cNvPicPr>
          <p:nvPr/>
        </p:nvPicPr>
        <p:blipFill>
          <a:blip r:embed="rId3" cstate="print"/>
          <a:stretch>
            <a:fillRect/>
          </a:stretch>
        </p:blipFill>
        <p:spPr>
          <a:xfrm>
            <a:off x="533400" y="557645"/>
            <a:ext cx="8153400" cy="6300355"/>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90</a:t>
            </a:fld>
            <a:endParaRPr lang="en-US" dirty="0"/>
          </a:p>
        </p:txBody>
      </p:sp>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4335613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991548"/>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  Advantages of ULTs</a:t>
            </a:r>
            <a:endParaRPr lang="en-US"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7" name="Content Placeholder 6"/>
          <p:cNvGraphicFramePr>
            <a:graphicFrameLocks noGrp="1"/>
          </p:cNvGraphicFramePr>
          <p:nvPr>
            <p:ph idx="4294967295"/>
            <p:extLst>
              <p:ext uri="{D42A27DB-BD31-4B8C-83A1-F6EECF244321}">
                <p14:modId xmlns:p14="http://schemas.microsoft.com/office/powerpoint/2010/main" val="2425552534"/>
              </p:ext>
            </p:extLst>
          </p:nvPr>
        </p:nvGraphicFramePr>
        <p:xfrm>
          <a:off x="304800" y="1905000"/>
          <a:ext cx="76200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liennummernplatzhalter 3"/>
          <p:cNvSpPr>
            <a:spLocks noGrp="1"/>
          </p:cNvSpPr>
          <p:nvPr>
            <p:ph type="sldNum" sz="quarter" idx="12"/>
          </p:nvPr>
        </p:nvSpPr>
        <p:spPr/>
        <p:txBody>
          <a:bodyPr/>
          <a:lstStyle/>
          <a:p>
            <a:fld id="{B6F15528-21DE-4FAA-801E-634DDDAF4B2B}" type="slidenum">
              <a:rPr lang="en-US" smtClean="0"/>
              <a:pPr/>
              <a:t>91</a:t>
            </a:fld>
            <a:endParaRPr lang="en-US" dirty="0"/>
          </a:p>
        </p:txBody>
      </p:sp>
      <p:pic>
        <p:nvPicPr>
          <p:cNvPr id="8" name="Grafik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966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7824788" cy="1067748"/>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Disadvantages of ULTs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4294967295"/>
          </p:nvPr>
        </p:nvSpPr>
        <p:spPr>
          <a:xfrm>
            <a:off x="457200" y="2209800"/>
            <a:ext cx="8229600" cy="4267200"/>
          </a:xfrm>
        </p:spPr>
        <p:txBody>
          <a:bodyPr>
            <a:normAutofit lnSpcReduction="10000"/>
          </a:bodyPr>
          <a:lstStyle/>
          <a:p>
            <a:r>
              <a:rPr lang="en-US" sz="3000" dirty="0" smtClean="0">
                <a:latin typeface="Times New Roman" panose="02020603050405020304" pitchFamily="18" charset="0"/>
                <a:cs typeface="Times New Roman" panose="02020603050405020304" pitchFamily="18" charset="0"/>
              </a:rPr>
              <a:t>In a typical OS many system calls are blocking </a:t>
            </a:r>
          </a:p>
          <a:p>
            <a:pPr lvl="2">
              <a:buSzPct val="100000"/>
              <a:buFont typeface="Wingdings" charset="2"/>
              <a:buChar char="§"/>
            </a:pPr>
            <a:r>
              <a:rPr lang="en-US" sz="2400" dirty="0" smtClean="0">
                <a:latin typeface="Times New Roman" panose="02020603050405020304" pitchFamily="18" charset="0"/>
                <a:cs typeface="Times New Roman" panose="02020603050405020304" pitchFamily="18" charset="0"/>
              </a:rPr>
              <a:t>As a result, when a ULT executes a system call, not only is that thread blocked, but all of the threads within the process are blocked as well</a:t>
            </a:r>
          </a:p>
          <a:p>
            <a:r>
              <a:rPr lang="en-US" sz="3000" dirty="0" smtClean="0">
                <a:latin typeface="Times New Roman" panose="02020603050405020304" pitchFamily="18" charset="0"/>
                <a:cs typeface="Times New Roman" panose="02020603050405020304" pitchFamily="18" charset="0"/>
              </a:rPr>
              <a:t>In a pure ULT strategy, a multithreaded application cannot take advantage of multiprocessing</a:t>
            </a:r>
          </a:p>
          <a:p>
            <a:pPr lvl="2">
              <a:buSzPct val="100000"/>
              <a:buFont typeface="Wingdings" charset="2"/>
              <a:buChar char="§"/>
            </a:pPr>
            <a:r>
              <a:rPr lang="en-US" sz="2400" dirty="0" smtClean="0">
                <a:latin typeface="Times New Roman" panose="02020603050405020304" pitchFamily="18" charset="0"/>
                <a:cs typeface="Times New Roman" panose="02020603050405020304" pitchFamily="18" charset="0"/>
              </a:rPr>
              <a:t>A kernel assigns one process to only one processor at a time, therefore, only a single thread within a process can execute at a time</a:t>
            </a:r>
          </a:p>
        </p:txBody>
      </p:sp>
      <p:sp>
        <p:nvSpPr>
          <p:cNvPr id="6" name="Foliennummernplatzhalter 5"/>
          <p:cNvSpPr>
            <a:spLocks noGrp="1"/>
          </p:cNvSpPr>
          <p:nvPr>
            <p:ph type="sldNum" sz="quarter" idx="12"/>
          </p:nvPr>
        </p:nvSpPr>
        <p:spPr/>
        <p:txBody>
          <a:bodyPr/>
          <a:lstStyle/>
          <a:p>
            <a:fld id="{B6F15528-21DE-4FAA-801E-634DDDAF4B2B}" type="slidenum">
              <a:rPr lang="en-US" smtClean="0"/>
              <a:pPr/>
              <a:t>92</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521917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Overcoming ULT Disadvantages</a:t>
            </a:r>
            <a:endParaRPr lang="en-US" sz="3200"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4082257304"/>
              </p:ext>
            </p:extLst>
          </p:nvPr>
        </p:nvGraphicFramePr>
        <p:xfrm>
          <a:off x="533400" y="2133600"/>
          <a:ext cx="8382000" cy="4343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liennummernplatzhalter 4"/>
          <p:cNvSpPr>
            <a:spLocks noGrp="1"/>
          </p:cNvSpPr>
          <p:nvPr>
            <p:ph type="sldNum" sz="quarter" idx="12"/>
          </p:nvPr>
        </p:nvSpPr>
        <p:spPr/>
        <p:txBody>
          <a:bodyPr/>
          <a:lstStyle/>
          <a:p>
            <a:fld id="{B6F15528-21DE-4FAA-801E-634DDDAF4B2B}" type="slidenum">
              <a:rPr lang="en-US" smtClean="0"/>
              <a:pPr/>
              <a:t>93</a:t>
            </a:fld>
            <a:endParaRPr lang="en-US" dirty="0"/>
          </a:p>
        </p:txBody>
      </p:sp>
      <p:pic>
        <p:nvPicPr>
          <p:cNvPr id="7" name="Grafik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35646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2400" y="381000"/>
            <a:ext cx="89916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Kernel-Level Threads (KLTs)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4294967295"/>
          </p:nvPr>
        </p:nvSpPr>
        <p:spPr>
          <a:xfrm>
            <a:off x="4572000" y="1752600"/>
            <a:ext cx="4343400" cy="5562600"/>
          </a:xfrm>
        </p:spPr>
        <p:txBody>
          <a:bodyPr/>
          <a:lstStyle/>
          <a:p>
            <a:pPr marL="342900" lvl="1" indent="-342900">
              <a:buSzPct val="100000"/>
              <a:buFont typeface="Wingdings" charset="2"/>
              <a:buChar char="§"/>
            </a:pPr>
            <a:r>
              <a:rPr lang="en-US" sz="3000" dirty="0" smtClean="0">
                <a:latin typeface="Times New Roman" panose="02020603050405020304" pitchFamily="18" charset="0"/>
                <a:cs typeface="Times New Roman" panose="02020603050405020304" pitchFamily="18" charset="0"/>
              </a:rPr>
              <a:t>Thread management is done by the kernel</a:t>
            </a:r>
          </a:p>
          <a:p>
            <a:pPr marL="908050" lvl="3" indent="-342900">
              <a:buSzPct val="100000"/>
              <a:buFont typeface="Wingdings" charset="2"/>
              <a:buChar char="§"/>
            </a:pPr>
            <a:r>
              <a:rPr lang="en-US" sz="2400" dirty="0" smtClean="0">
                <a:latin typeface="Times New Roman" panose="02020603050405020304" pitchFamily="18" charset="0"/>
                <a:cs typeface="Times New Roman" panose="02020603050405020304" pitchFamily="18" charset="0"/>
              </a:rPr>
              <a:t>There is no thread management code in the application level, simply an application programming interface (API) to the kernel thread facility</a:t>
            </a:r>
          </a:p>
          <a:p>
            <a:pPr lvl="2">
              <a:buSzPct val="100000"/>
              <a:buFont typeface="Wingdings" charset="2"/>
              <a:buChar char="§"/>
            </a:pPr>
            <a:r>
              <a:rPr lang="en-US" sz="2600" dirty="0" smtClean="0">
                <a:latin typeface="Times New Roman" panose="02020603050405020304" pitchFamily="18" charset="0"/>
                <a:cs typeface="Times New Roman" panose="02020603050405020304" pitchFamily="18" charset="0"/>
              </a:rPr>
              <a:t>Windows is an </a:t>
            </a:r>
            <a:r>
              <a:rPr lang="en-US" sz="2400" dirty="0" smtClean="0">
                <a:latin typeface="Times New Roman" panose="02020603050405020304" pitchFamily="18" charset="0"/>
                <a:cs typeface="Times New Roman" panose="02020603050405020304" pitchFamily="18" charset="0"/>
              </a:rPr>
              <a:t>example of this approach</a:t>
            </a:r>
          </a:p>
          <a:p>
            <a:endParaRPr lang="en-US" dirty="0">
              <a:latin typeface="Times New Roman" panose="02020603050405020304" pitchFamily="18" charset="0"/>
              <a:cs typeface="Times New Roman" panose="02020603050405020304" pitchFamily="18" charset="0"/>
            </a:endParaRPr>
          </a:p>
        </p:txBody>
      </p:sp>
      <p:pic>
        <p:nvPicPr>
          <p:cNvPr id="5" name="Picture 4" descr="f5.pdf"/>
          <p:cNvPicPr>
            <a:picLocks noChangeAspect="1"/>
          </p:cNvPicPr>
          <p:nvPr/>
        </p:nvPicPr>
        <p:blipFill>
          <a:blip r:embed="rId3" cstate="print"/>
          <a:srcRect l="35455" t="14118" r="34545" b="35294"/>
          <a:stretch>
            <a:fillRect/>
          </a:stretch>
        </p:blipFill>
        <p:spPr>
          <a:xfrm>
            <a:off x="457200" y="1524000"/>
            <a:ext cx="3909233" cy="5093962"/>
          </a:xfrm>
          <a:prstGeom prst="rect">
            <a:avLst/>
          </a:prstGeom>
        </p:spPr>
      </p:pic>
      <p:sp>
        <p:nvSpPr>
          <p:cNvPr id="7" name="Foliennummernplatzhalter 6"/>
          <p:cNvSpPr>
            <a:spLocks noGrp="1"/>
          </p:cNvSpPr>
          <p:nvPr>
            <p:ph type="sldNum" sz="quarter" idx="12"/>
          </p:nvPr>
        </p:nvSpPr>
        <p:spPr/>
        <p:txBody>
          <a:bodyPr/>
          <a:lstStyle/>
          <a:p>
            <a:fld id="{B6F15528-21DE-4FAA-801E-634DDDAF4B2B}" type="slidenum">
              <a:rPr lang="en-US" smtClean="0"/>
              <a:pPr/>
              <a:t>94</a:t>
            </a:fld>
            <a:endParaRPr lang="en-US" dirty="0"/>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39363956"/>
      </p:ext>
    </p:extLst>
  </p:cSld>
  <p:clrMapOvr>
    <a:masterClrMapping/>
  </p:clrMapOvr>
  <p:transition spd="slow">
    <p:push dir="u"/>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a:xfrm>
            <a:off x="0" y="0"/>
            <a:ext cx="9144000" cy="1143000"/>
          </a:xfrm>
        </p:spPr>
        <p:txBody>
          <a:bodyPr/>
          <a:lstStyle/>
          <a:p>
            <a:pPr eaLnBrk="1" hangingPunct="1"/>
            <a:r>
              <a:rPr lang="en-US" altLang="de-DE" dirty="0" smtClean="0"/>
              <a:t>Implementing Threads in the Kernel</a:t>
            </a:r>
            <a:endParaRPr lang="en-US" altLang="de-DE" sz="4000" dirty="0" smtClean="0"/>
          </a:p>
        </p:txBody>
      </p:sp>
      <p:sp>
        <p:nvSpPr>
          <p:cNvPr id="27652" name="Rectangle 3"/>
          <p:cNvSpPr>
            <a:spLocks noGrp="1" noChangeArrowheads="1"/>
          </p:cNvSpPr>
          <p:nvPr>
            <p:ph type="body" idx="1"/>
          </p:nvPr>
        </p:nvSpPr>
        <p:spPr>
          <a:xfrm>
            <a:off x="714375" y="5810250"/>
            <a:ext cx="7772400" cy="628650"/>
          </a:xfrm>
        </p:spPr>
        <p:txBody>
          <a:bodyPr/>
          <a:lstStyle/>
          <a:p>
            <a:pPr algn="ctr" eaLnBrk="1" hangingPunct="1">
              <a:buFontTx/>
              <a:buNone/>
            </a:pPr>
            <a:r>
              <a:rPr lang="en-US" altLang="de-DE" dirty="0" smtClean="0"/>
              <a:t>A threads package managed by the kernel</a:t>
            </a:r>
          </a:p>
        </p:txBody>
      </p:sp>
      <p:pic>
        <p:nvPicPr>
          <p:cNvPr id="27653" name="Picture 5" descr="C:\B\b4\JPG\foo\2-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9200" y="1198563"/>
            <a:ext cx="4203700" cy="444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95</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9227991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Advantages of KLTs</a:t>
            </a:r>
            <a:endParaRPr lang="en-NZ"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4294967295"/>
          </p:nvPr>
        </p:nvSpPr>
        <p:spPr>
          <a:xfrm>
            <a:off x="609600" y="2286000"/>
            <a:ext cx="8077200" cy="3840163"/>
          </a:xfrm>
        </p:spPr>
        <p:txBody>
          <a:bodyPr>
            <a:normAutofit/>
          </a:bodyPr>
          <a:lstStyle/>
          <a:p>
            <a:r>
              <a:rPr lang="en-NZ" sz="2800" dirty="0" smtClean="0">
                <a:latin typeface="Times New Roman" panose="02020603050405020304" pitchFamily="18" charset="0"/>
                <a:cs typeface="Times New Roman" panose="02020603050405020304" pitchFamily="18" charset="0"/>
              </a:rPr>
              <a:t>The kernel can simultaneously schedule multiple threads from the same process on multiple processors </a:t>
            </a:r>
          </a:p>
          <a:p>
            <a:r>
              <a:rPr lang="en-NZ" sz="2800" dirty="0" smtClean="0">
                <a:latin typeface="Times New Roman" panose="02020603050405020304" pitchFamily="18" charset="0"/>
                <a:cs typeface="Times New Roman" panose="02020603050405020304" pitchFamily="18" charset="0"/>
              </a:rPr>
              <a:t>If one thread in a process is blocked, the kernel can schedule another thread of the same process</a:t>
            </a:r>
          </a:p>
          <a:p>
            <a:r>
              <a:rPr lang="en-NZ" sz="2800" dirty="0" smtClean="0">
                <a:latin typeface="Times New Roman" panose="02020603050405020304" pitchFamily="18" charset="0"/>
                <a:cs typeface="Times New Roman" panose="02020603050405020304" pitchFamily="18" charset="0"/>
              </a:rPr>
              <a:t> Kernel routines themselves can </a:t>
            </a:r>
            <a:r>
              <a:rPr lang="en-NZ" sz="2800" dirty="0" smtClean="0">
                <a:latin typeface="Times New Roman" panose="02020603050405020304" pitchFamily="18" charset="0"/>
                <a:cs typeface="Times New Roman" panose="02020603050405020304" pitchFamily="18" charset="0"/>
              </a:rPr>
              <a:t>be multithreaded</a:t>
            </a:r>
            <a:endParaRPr lang="en-NZ" sz="2800" dirty="0" smtClean="0">
              <a:latin typeface="Times New Roman" panose="02020603050405020304" pitchFamily="18" charset="0"/>
              <a:cs typeface="Times New Roman" panose="02020603050405020304" pitchFamily="18" charset="0"/>
            </a:endParaRPr>
          </a:p>
          <a:p>
            <a:endParaRPr lang="en-NZ" dirty="0">
              <a:latin typeface="Times New Roman" panose="02020603050405020304" pitchFamily="18" charset="0"/>
              <a:cs typeface="Times New Roman" panose="02020603050405020304" pitchFamily="18" charset="0"/>
            </a:endParaRPr>
          </a:p>
        </p:txBody>
      </p:sp>
      <p:sp>
        <p:nvSpPr>
          <p:cNvPr id="6" name="Foliennummernplatzhalter 5"/>
          <p:cNvSpPr>
            <a:spLocks noGrp="1"/>
          </p:cNvSpPr>
          <p:nvPr>
            <p:ph type="sldNum" sz="quarter" idx="12"/>
          </p:nvPr>
        </p:nvSpPr>
        <p:spPr/>
        <p:txBody>
          <a:bodyPr/>
          <a:lstStyle/>
          <a:p>
            <a:fld id="{B6F15528-21DE-4FAA-801E-634DDDAF4B2B}" type="slidenum">
              <a:rPr lang="en-US" smtClean="0"/>
              <a:pPr/>
              <a:t>96</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5113586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457200"/>
            <a:ext cx="86868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NZ" sz="3200" dirty="0">
                <a:solidFill>
                  <a:schemeClr val="tx1"/>
                </a:solidFill>
                <a:latin typeface="Times New Roman" panose="02020603050405020304" pitchFamily="18" charset="0"/>
                <a:cs typeface="Times New Roman" panose="02020603050405020304" pitchFamily="18" charset="0"/>
              </a:rPr>
              <a:t>Disadvantage of KLTs</a:t>
            </a:r>
            <a:endParaRPr lang="en-NZ"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4294967295"/>
          </p:nvPr>
        </p:nvSpPr>
        <p:spPr>
          <a:xfrm>
            <a:off x="1295400" y="1752600"/>
            <a:ext cx="6197600" cy="3840163"/>
          </a:xfrm>
        </p:spPr>
        <p:txBody>
          <a:bodyPr/>
          <a:lstStyle/>
          <a:p>
            <a:pPr>
              <a:buClr>
                <a:schemeClr val="accent1">
                  <a:lumMod val="50000"/>
                </a:schemeClr>
              </a:buClr>
              <a:buSzPct val="105000"/>
            </a:pPr>
            <a:r>
              <a:rPr lang="en-NZ" b="1" dirty="0" smtClean="0">
                <a:latin typeface="Times New Roman" panose="02020603050405020304" pitchFamily="18" charset="0"/>
                <a:cs typeface="Times New Roman" panose="02020603050405020304" pitchFamily="18" charset="0"/>
              </a:rPr>
              <a:t>The transfer of control from one thread to another within the same process requires a mode switch to the kernel</a:t>
            </a:r>
            <a:endParaRPr lang="en-NZ" b="1"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cstate="print"/>
          <a:srcRect r="3013" b="15824"/>
          <a:stretch>
            <a:fillRect/>
          </a:stretch>
        </p:blipFill>
        <p:spPr>
          <a:xfrm>
            <a:off x="533400" y="3276600"/>
            <a:ext cx="7990469" cy="1320255"/>
          </a:xfrm>
          <a:prstGeom prst="rect">
            <a:avLst/>
          </a:prstGeom>
          <a:ln w="22225">
            <a:solidFill>
              <a:schemeClr val="tx1"/>
            </a:solidFill>
          </a:ln>
        </p:spPr>
      </p:pic>
      <p:sp>
        <p:nvSpPr>
          <p:cNvPr id="8" name="Rectangle 7"/>
          <p:cNvSpPr/>
          <p:nvPr/>
        </p:nvSpPr>
        <p:spPr>
          <a:xfrm>
            <a:off x="304800" y="5029200"/>
            <a:ext cx="8534400" cy="646331"/>
          </a:xfrm>
          <a:prstGeom prst="rect">
            <a:avLst/>
          </a:prstGeom>
        </p:spPr>
        <p:txBody>
          <a:bodyPr wrap="square">
            <a:spAutoFit/>
          </a:bodyPr>
          <a:lstStyle/>
          <a:p>
            <a:pPr algn="ctr"/>
            <a:r>
              <a:rPr lang="en-US" b="1" dirty="0" smtClean="0">
                <a:latin typeface="+mn-lt"/>
              </a:rPr>
              <a:t>Table 4.1    </a:t>
            </a:r>
          </a:p>
          <a:p>
            <a:pPr algn="ctr"/>
            <a:r>
              <a:rPr lang="en-US" b="1" dirty="0" smtClean="0">
                <a:latin typeface="+mn-lt"/>
              </a:rPr>
              <a:t>Thread and Process Operation Latencies (</a:t>
            </a:r>
            <a:r>
              <a:rPr lang="en-US" b="1" dirty="0" smtClean="0">
                <a:latin typeface="+mn-lt"/>
                <a:sym typeface="Symbol"/>
              </a:rPr>
              <a:t></a:t>
            </a:r>
            <a:r>
              <a:rPr lang="en-US" b="1" dirty="0" smtClean="0">
                <a:latin typeface="+mn-lt"/>
              </a:rPr>
              <a:t>s</a:t>
            </a:r>
            <a:r>
              <a:rPr lang="en-US" b="1" dirty="0" smtClean="0"/>
              <a:t>) (S) </a:t>
            </a:r>
            <a:endParaRPr lang="en-US" b="1" dirty="0"/>
          </a:p>
        </p:txBody>
      </p:sp>
      <p:cxnSp>
        <p:nvCxnSpPr>
          <p:cNvPr id="10" name="Straight Connector 9"/>
          <p:cNvCxnSpPr/>
          <p:nvPr/>
        </p:nvCxnSpPr>
        <p:spPr>
          <a:xfrm rot="5400000">
            <a:off x="1639491" y="3924697"/>
            <a:ext cx="1294606"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4154488" y="3924300"/>
            <a:ext cx="12954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5400000">
            <a:off x="6135688" y="3924300"/>
            <a:ext cx="12954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533400" y="4191000"/>
            <a:ext cx="800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533400" y="3886200"/>
            <a:ext cx="800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5" name="Foliennummernplatzhalter 4"/>
          <p:cNvSpPr>
            <a:spLocks noGrp="1"/>
          </p:cNvSpPr>
          <p:nvPr>
            <p:ph type="sldNum" sz="quarter" idx="12"/>
          </p:nvPr>
        </p:nvSpPr>
        <p:spPr/>
        <p:txBody>
          <a:bodyPr/>
          <a:lstStyle/>
          <a:p>
            <a:fld id="{B6F15528-21DE-4FAA-801E-634DDDAF4B2B}" type="slidenum">
              <a:rPr lang="en-US" smtClean="0"/>
              <a:pPr/>
              <a:t>97</a:t>
            </a:fld>
            <a:endParaRPr lang="en-US" dirty="0"/>
          </a:p>
        </p:txBody>
      </p:sp>
      <p:pic>
        <p:nvPicPr>
          <p:cNvPr id="16" name="Grafik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7" name="Grafik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1788457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85800" y="381000"/>
            <a:ext cx="8229600" cy="1143000"/>
          </a:xfrm>
        </p:spPr>
        <p:txBody>
          <a:bodyPr vert="horz" lIns="0" tIns="45720" rIns="0" bIns="0" anchor="ctr">
            <a:normAutofit/>
            <a:scene3d>
              <a:camera prst="orthographicFront"/>
              <a:lightRig rig="freezing" dir="t">
                <a:rot lat="0" lon="0" rev="5640000"/>
              </a:lightRig>
            </a:scene3d>
            <a:sp3d prstMaterial="flat">
              <a:contourClr>
                <a:schemeClr val="tx2"/>
              </a:contourClr>
            </a:sp3d>
          </a:bodyPr>
          <a:lstStyle/>
          <a:p>
            <a:pPr algn="ctr"/>
            <a:r>
              <a:rPr lang="en-US" sz="3200" dirty="0">
                <a:solidFill>
                  <a:schemeClr val="tx1"/>
                </a:solidFill>
                <a:latin typeface="Times New Roman" panose="02020603050405020304" pitchFamily="18" charset="0"/>
                <a:cs typeface="Times New Roman" panose="02020603050405020304" pitchFamily="18" charset="0"/>
              </a:rPr>
              <a:t>Combined Approaches</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4294967295"/>
          </p:nvPr>
        </p:nvSpPr>
        <p:spPr>
          <a:xfrm>
            <a:off x="609600" y="1905000"/>
            <a:ext cx="3886200" cy="4800600"/>
          </a:xfrm>
        </p:spPr>
        <p:txBody>
          <a:bodyPr/>
          <a:lstStyle/>
          <a:p>
            <a:r>
              <a:rPr lang="en-US" sz="2600" dirty="0" smtClean="0">
                <a:latin typeface="Times New Roman" panose="02020603050405020304" pitchFamily="18" charset="0"/>
                <a:cs typeface="Times New Roman" panose="02020603050405020304" pitchFamily="18" charset="0"/>
              </a:rPr>
              <a:t>Thread creation is done completely in the user space, as is the bulk of the scheduling and synchronization of threads within an application</a:t>
            </a:r>
          </a:p>
          <a:p>
            <a:r>
              <a:rPr lang="en-US" sz="2600" dirty="0" smtClean="0">
                <a:latin typeface="Times New Roman" panose="02020603050405020304" pitchFamily="18" charset="0"/>
                <a:cs typeface="Times New Roman" panose="02020603050405020304" pitchFamily="18" charset="0"/>
              </a:rPr>
              <a:t>Solaris is a good example</a:t>
            </a:r>
          </a:p>
          <a:p>
            <a:endParaRPr lang="en-US" dirty="0">
              <a:latin typeface="Times New Roman" panose="02020603050405020304" pitchFamily="18" charset="0"/>
              <a:cs typeface="Times New Roman" panose="02020603050405020304" pitchFamily="18" charset="0"/>
            </a:endParaRPr>
          </a:p>
        </p:txBody>
      </p:sp>
      <p:pic>
        <p:nvPicPr>
          <p:cNvPr id="5" name="Picture 4" descr="f5.pdf"/>
          <p:cNvPicPr>
            <a:picLocks noChangeAspect="1"/>
          </p:cNvPicPr>
          <p:nvPr/>
        </p:nvPicPr>
        <p:blipFill>
          <a:blip r:embed="rId3" cstate="print"/>
          <a:srcRect l="65455" t="10588" r="2727" b="35294"/>
          <a:stretch>
            <a:fillRect/>
          </a:stretch>
        </p:blipFill>
        <p:spPr>
          <a:xfrm>
            <a:off x="4724400" y="1143000"/>
            <a:ext cx="4192590" cy="5510350"/>
          </a:xfrm>
          <a:prstGeom prst="rect">
            <a:avLst/>
          </a:prstGeom>
        </p:spPr>
      </p:pic>
      <p:sp>
        <p:nvSpPr>
          <p:cNvPr id="7" name="Foliennummernplatzhalter 6"/>
          <p:cNvSpPr>
            <a:spLocks noGrp="1"/>
          </p:cNvSpPr>
          <p:nvPr>
            <p:ph type="sldNum" sz="quarter" idx="12"/>
          </p:nvPr>
        </p:nvSpPr>
        <p:spPr/>
        <p:txBody>
          <a:bodyPr/>
          <a:lstStyle/>
          <a:p>
            <a:fld id="{B6F15528-21DE-4FAA-801E-634DDDAF4B2B}" type="slidenum">
              <a:rPr lang="en-US" smtClean="0"/>
              <a:pPr/>
              <a:t>98</a:t>
            </a:fld>
            <a:endParaRPr lang="en-US" dirty="0"/>
          </a:p>
        </p:txBody>
      </p:sp>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000931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pPr eaLnBrk="1" hangingPunct="1"/>
            <a:r>
              <a:rPr lang="en-US" altLang="de-DE" smtClean="0"/>
              <a:t>Hybrid Implementations</a:t>
            </a:r>
          </a:p>
        </p:txBody>
      </p:sp>
      <p:sp>
        <p:nvSpPr>
          <p:cNvPr id="28676" name="Rectangle 3"/>
          <p:cNvSpPr>
            <a:spLocks noGrp="1" noChangeArrowheads="1"/>
          </p:cNvSpPr>
          <p:nvPr>
            <p:ph type="body" idx="1"/>
          </p:nvPr>
        </p:nvSpPr>
        <p:spPr>
          <a:xfrm>
            <a:off x="685800" y="5495925"/>
            <a:ext cx="7772400" cy="600075"/>
          </a:xfrm>
        </p:spPr>
        <p:txBody>
          <a:bodyPr>
            <a:normAutofit fontScale="92500"/>
          </a:bodyPr>
          <a:lstStyle/>
          <a:p>
            <a:pPr eaLnBrk="1" hangingPunct="1">
              <a:buFontTx/>
              <a:buNone/>
            </a:pPr>
            <a:r>
              <a:rPr lang="en-US" altLang="de-DE" smtClean="0"/>
              <a:t>    Multiplexing user-level threads onto kernel- level threads</a:t>
            </a:r>
            <a:endParaRPr lang="en-US" altLang="de-DE" sz="2400" smtClean="0"/>
          </a:p>
        </p:txBody>
      </p:sp>
      <p:pic>
        <p:nvPicPr>
          <p:cNvPr id="28677" name="Picture 5" descr="C:\B\b4\JPG\foo\2-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4488" y="1247775"/>
            <a:ext cx="6316662" cy="377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99</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9071790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srcRect l="1506" r="3013" b="5353"/>
          <a:stretch>
            <a:fillRect/>
          </a:stretch>
        </p:blipFill>
        <p:spPr>
          <a:xfrm>
            <a:off x="658862" y="914380"/>
            <a:ext cx="7952903" cy="4436530"/>
          </a:xfrm>
          <a:prstGeom prst="rect">
            <a:avLst/>
          </a:prstGeom>
          <a:ln w="19050">
            <a:solidFill>
              <a:schemeClr val="tx1"/>
            </a:solidFill>
          </a:ln>
        </p:spPr>
      </p:pic>
      <p:sp>
        <p:nvSpPr>
          <p:cNvPr id="9" name="Rectangle 8"/>
          <p:cNvSpPr/>
          <p:nvPr/>
        </p:nvSpPr>
        <p:spPr>
          <a:xfrm>
            <a:off x="304800" y="5638800"/>
            <a:ext cx="8534400" cy="646331"/>
          </a:xfrm>
          <a:prstGeom prst="rect">
            <a:avLst/>
          </a:prstGeom>
        </p:spPr>
        <p:txBody>
          <a:bodyPr wrap="square">
            <a:spAutoFit/>
          </a:bodyPr>
          <a:lstStyle/>
          <a:p>
            <a:pPr algn="ctr"/>
            <a:r>
              <a:rPr lang="en-US" b="1" dirty="0" smtClean="0">
                <a:latin typeface="Times New Roman" panose="02020603050405020304" pitchFamily="18" charset="0"/>
                <a:cs typeface="Times New Roman" panose="02020603050405020304" pitchFamily="18" charset="0"/>
              </a:rPr>
              <a:t>Table 4.2    </a:t>
            </a:r>
          </a:p>
          <a:p>
            <a:pPr algn="ctr"/>
            <a:r>
              <a:rPr lang="en-US" b="1" dirty="0" smtClean="0">
                <a:latin typeface="Times New Roman" panose="02020603050405020304" pitchFamily="18" charset="0"/>
                <a:cs typeface="Times New Roman" panose="02020603050405020304" pitchFamily="18" charset="0"/>
              </a:rPr>
              <a:t>Relationship between Threads and Processes </a:t>
            </a:r>
            <a:endParaRPr lang="en-US" b="1" dirty="0">
              <a:latin typeface="Times New Roman" panose="02020603050405020304" pitchFamily="18" charset="0"/>
              <a:cs typeface="Times New Roman" panose="02020603050405020304" pitchFamily="18" charset="0"/>
            </a:endParaRPr>
          </a:p>
        </p:txBody>
      </p:sp>
      <p:cxnSp>
        <p:nvCxnSpPr>
          <p:cNvPr id="6" name="Straight Connector 5"/>
          <p:cNvCxnSpPr/>
          <p:nvPr/>
        </p:nvCxnSpPr>
        <p:spPr>
          <a:xfrm rot="5400000">
            <a:off x="762000" y="3124200"/>
            <a:ext cx="4419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rot="5400000">
            <a:off x="3734594" y="3123406"/>
            <a:ext cx="44196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685800" y="2133600"/>
            <a:ext cx="79248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85800" y="3429000"/>
            <a:ext cx="79248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85800" y="4724400"/>
            <a:ext cx="79248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685800" y="1295400"/>
            <a:ext cx="79248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3" name="Foliennummernplatzhalter 2"/>
          <p:cNvSpPr>
            <a:spLocks noGrp="1"/>
          </p:cNvSpPr>
          <p:nvPr>
            <p:ph type="sldNum" sz="quarter" idx="12"/>
          </p:nvPr>
        </p:nvSpPr>
        <p:spPr/>
        <p:txBody>
          <a:bodyPr/>
          <a:lstStyle/>
          <a:p>
            <a:fld id="{B6F15528-21DE-4FAA-801E-634DDDAF4B2B}" type="slidenum">
              <a:rPr lang="en-US" smtClean="0"/>
              <a:pPr/>
              <a:t>100</a:t>
            </a:fld>
            <a:endParaRPr lang="en-US" dirty="0"/>
          </a:p>
        </p:txBody>
      </p:sp>
      <p:pic>
        <p:nvPicPr>
          <p:cNvPr id="15" name="Grafik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6" name="Grafik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116954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p:txBody>
          <a:bodyPr/>
          <a:lstStyle/>
          <a:p>
            <a:pPr eaLnBrk="1" hangingPunct="1"/>
            <a:r>
              <a:rPr lang="en-US" altLang="de-DE" smtClean="0"/>
              <a:t>Scheduler Activations</a:t>
            </a:r>
          </a:p>
        </p:txBody>
      </p:sp>
      <p:sp>
        <p:nvSpPr>
          <p:cNvPr id="29700" name="Rectangle 3"/>
          <p:cNvSpPr>
            <a:spLocks noGrp="1" noChangeArrowheads="1"/>
          </p:cNvSpPr>
          <p:nvPr>
            <p:ph type="body" idx="1"/>
          </p:nvPr>
        </p:nvSpPr>
        <p:spPr/>
        <p:txBody>
          <a:bodyPr/>
          <a:lstStyle/>
          <a:p>
            <a:pPr eaLnBrk="1" hangingPunct="1">
              <a:lnSpc>
                <a:spcPct val="90000"/>
              </a:lnSpc>
            </a:pPr>
            <a:r>
              <a:rPr lang="en-US" altLang="de-DE" sz="2800" dirty="0" smtClean="0"/>
              <a:t>Goal – mimic functionality of kernel threads</a:t>
            </a:r>
          </a:p>
          <a:p>
            <a:pPr lvl="1" eaLnBrk="1" hangingPunct="1">
              <a:lnSpc>
                <a:spcPct val="90000"/>
              </a:lnSpc>
            </a:pPr>
            <a:r>
              <a:rPr lang="en-US" altLang="de-DE" sz="2400" dirty="0" smtClean="0"/>
              <a:t>gain performance of user space threads</a:t>
            </a:r>
          </a:p>
          <a:p>
            <a:pPr eaLnBrk="1" hangingPunct="1">
              <a:lnSpc>
                <a:spcPct val="90000"/>
              </a:lnSpc>
            </a:pPr>
            <a:r>
              <a:rPr lang="en-US" altLang="de-DE" sz="2800" dirty="0" smtClean="0"/>
              <a:t>Avoids unnecessary user/kernel transitions</a:t>
            </a:r>
          </a:p>
          <a:p>
            <a:pPr eaLnBrk="1" hangingPunct="1">
              <a:lnSpc>
                <a:spcPct val="90000"/>
              </a:lnSpc>
            </a:pPr>
            <a:r>
              <a:rPr lang="en-US" altLang="de-DE" sz="2800" dirty="0" smtClean="0"/>
              <a:t>Kernel assigns virtual processors to each process</a:t>
            </a:r>
          </a:p>
          <a:p>
            <a:pPr lvl="1" eaLnBrk="1" hangingPunct="1">
              <a:lnSpc>
                <a:spcPct val="90000"/>
              </a:lnSpc>
            </a:pPr>
            <a:r>
              <a:rPr lang="en-US" altLang="de-DE" sz="2400" dirty="0" smtClean="0"/>
              <a:t>lets runtime system allocate threads to processors</a:t>
            </a:r>
          </a:p>
          <a:p>
            <a:pPr eaLnBrk="1" hangingPunct="1">
              <a:lnSpc>
                <a:spcPct val="90000"/>
              </a:lnSpc>
            </a:pPr>
            <a:r>
              <a:rPr lang="en-US" altLang="de-DE" sz="2800" dirty="0" smtClean="0"/>
              <a:t>Problem:</a:t>
            </a:r>
            <a:br>
              <a:rPr lang="en-US" altLang="de-DE" sz="2800" dirty="0" smtClean="0"/>
            </a:br>
            <a:r>
              <a:rPr lang="en-US" altLang="de-DE" sz="2800" dirty="0" smtClean="0"/>
              <a:t>    Fundamental reliance on kernel (lower layer)     </a:t>
            </a:r>
          </a:p>
          <a:p>
            <a:pPr eaLnBrk="1" hangingPunct="1">
              <a:lnSpc>
                <a:spcPct val="90000"/>
              </a:lnSpc>
              <a:buFontTx/>
              <a:buNone/>
            </a:pPr>
            <a:r>
              <a:rPr lang="en-US" altLang="de-DE" sz="2800" dirty="0" smtClean="0"/>
              <a:t>        calling procedures in user space (higher layer)</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101</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569004"/>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a:xfrm>
            <a:off x="542925" y="0"/>
            <a:ext cx="7772400" cy="1143000"/>
          </a:xfrm>
        </p:spPr>
        <p:txBody>
          <a:bodyPr/>
          <a:lstStyle/>
          <a:p>
            <a:pPr eaLnBrk="1" hangingPunct="1"/>
            <a:r>
              <a:rPr lang="en-US" altLang="de-DE" smtClean="0"/>
              <a:t>Pop-Up Threads</a:t>
            </a:r>
          </a:p>
        </p:txBody>
      </p:sp>
      <p:sp>
        <p:nvSpPr>
          <p:cNvPr id="30724" name="Rectangle 3"/>
          <p:cNvSpPr>
            <a:spLocks noGrp="1" noChangeArrowheads="1"/>
          </p:cNvSpPr>
          <p:nvPr>
            <p:ph type="body" idx="1"/>
          </p:nvPr>
        </p:nvSpPr>
        <p:spPr>
          <a:xfrm>
            <a:off x="152400" y="5216525"/>
            <a:ext cx="8839200" cy="1031875"/>
          </a:xfrm>
        </p:spPr>
        <p:txBody>
          <a:bodyPr>
            <a:normAutofit fontScale="92500" lnSpcReduction="20000"/>
          </a:bodyPr>
          <a:lstStyle/>
          <a:p>
            <a:pPr eaLnBrk="1" hangingPunct="1">
              <a:lnSpc>
                <a:spcPct val="90000"/>
              </a:lnSpc>
            </a:pPr>
            <a:r>
              <a:rPr lang="en-US" altLang="de-DE" dirty="0" smtClean="0"/>
              <a:t>Creation of a new thread when message arrives</a:t>
            </a:r>
            <a:endParaRPr lang="en-US" altLang="de-DE" sz="2800" dirty="0" smtClean="0"/>
          </a:p>
          <a:p>
            <a:pPr lvl="1" eaLnBrk="1" hangingPunct="1">
              <a:lnSpc>
                <a:spcPct val="90000"/>
              </a:lnSpc>
              <a:buFontTx/>
              <a:buNone/>
            </a:pPr>
            <a:r>
              <a:rPr lang="en-US" altLang="de-DE" dirty="0" smtClean="0"/>
              <a:t>(a) before message arrives</a:t>
            </a:r>
          </a:p>
          <a:p>
            <a:pPr lvl="1" eaLnBrk="1" hangingPunct="1">
              <a:lnSpc>
                <a:spcPct val="90000"/>
              </a:lnSpc>
              <a:buFontTx/>
              <a:buNone/>
            </a:pPr>
            <a:r>
              <a:rPr lang="en-US" altLang="de-DE" dirty="0" smtClean="0"/>
              <a:t>(b) after message arrives</a:t>
            </a:r>
            <a:endParaRPr lang="en-US" altLang="de-DE" sz="2400" dirty="0" smtClean="0"/>
          </a:p>
        </p:txBody>
      </p:sp>
      <p:pic>
        <p:nvPicPr>
          <p:cNvPr id="30725" name="Picture 5" descr="C:\B\b4\JPG\foo\2-1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3375" y="1184275"/>
            <a:ext cx="6200775"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102</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97982975"/>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a:xfrm>
            <a:off x="0" y="0"/>
            <a:ext cx="9144000" cy="1143000"/>
          </a:xfrm>
        </p:spPr>
        <p:txBody>
          <a:bodyPr anchor="ctr"/>
          <a:lstStyle/>
          <a:p>
            <a:pPr eaLnBrk="1" hangingPunct="1"/>
            <a:r>
              <a:rPr lang="en-US" altLang="de-DE" sz="3200" dirty="0" smtClean="0"/>
              <a:t>Making Single-Threaded Code Multithreaded (1)</a:t>
            </a:r>
          </a:p>
        </p:txBody>
      </p:sp>
      <p:sp>
        <p:nvSpPr>
          <p:cNvPr id="31748" name="Rectangle 3"/>
          <p:cNvSpPr>
            <a:spLocks noGrp="1" noChangeArrowheads="1"/>
          </p:cNvSpPr>
          <p:nvPr>
            <p:ph type="body" idx="1"/>
          </p:nvPr>
        </p:nvSpPr>
        <p:spPr>
          <a:xfrm>
            <a:off x="0" y="5610225"/>
            <a:ext cx="9144000" cy="400050"/>
          </a:xfrm>
        </p:spPr>
        <p:txBody>
          <a:bodyPr>
            <a:normAutofit fontScale="92500" lnSpcReduction="20000"/>
          </a:bodyPr>
          <a:lstStyle/>
          <a:p>
            <a:pPr algn="ctr" eaLnBrk="1" hangingPunct="1">
              <a:lnSpc>
                <a:spcPct val="90000"/>
              </a:lnSpc>
              <a:buFontTx/>
              <a:buNone/>
            </a:pPr>
            <a:r>
              <a:rPr lang="en-US" altLang="de-DE" sz="2800" dirty="0" smtClean="0"/>
              <a:t>Conflicts between threads over the use of a global variable</a:t>
            </a:r>
          </a:p>
        </p:txBody>
      </p:sp>
      <p:pic>
        <p:nvPicPr>
          <p:cNvPr id="31749" name="Picture 4"/>
          <p:cNvPicPr>
            <a:picLocks noChangeAspect="1" noChangeArrowheads="1"/>
          </p:cNvPicPr>
          <p:nvPr/>
        </p:nvPicPr>
        <p:blipFill>
          <a:blip r:embed="rId2">
            <a:extLst>
              <a:ext uri="{28A0092B-C50C-407E-A947-70E740481C1C}">
                <a14:useLocalDpi xmlns:a14="http://schemas.microsoft.com/office/drawing/2010/main" val="0"/>
              </a:ext>
            </a:extLst>
          </a:blip>
          <a:srcRect l="28593" t="42694" r="26979" b="36827"/>
          <a:stretch>
            <a:fillRect/>
          </a:stretch>
        </p:blipFill>
        <p:spPr bwMode="auto">
          <a:xfrm>
            <a:off x="1454150" y="1095375"/>
            <a:ext cx="6557963" cy="427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103</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660953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a:xfrm>
            <a:off x="0" y="0"/>
            <a:ext cx="9144000" cy="1143000"/>
          </a:xfrm>
        </p:spPr>
        <p:txBody>
          <a:bodyPr anchor="ctr"/>
          <a:lstStyle/>
          <a:p>
            <a:pPr eaLnBrk="1" hangingPunct="1"/>
            <a:r>
              <a:rPr lang="en-US" altLang="de-DE" sz="3200" dirty="0" smtClean="0"/>
              <a:t>Making Single-Threaded Code Multithreaded (2)</a:t>
            </a:r>
          </a:p>
        </p:txBody>
      </p:sp>
      <p:sp>
        <p:nvSpPr>
          <p:cNvPr id="32772" name="Rectangle 3"/>
          <p:cNvSpPr>
            <a:spLocks noGrp="1" noChangeArrowheads="1"/>
          </p:cNvSpPr>
          <p:nvPr>
            <p:ph type="body" idx="1"/>
          </p:nvPr>
        </p:nvSpPr>
        <p:spPr>
          <a:xfrm>
            <a:off x="685800" y="5553075"/>
            <a:ext cx="7772400" cy="542925"/>
          </a:xfrm>
        </p:spPr>
        <p:txBody>
          <a:bodyPr/>
          <a:lstStyle/>
          <a:p>
            <a:pPr algn="ctr" eaLnBrk="1" hangingPunct="1">
              <a:lnSpc>
                <a:spcPct val="90000"/>
              </a:lnSpc>
              <a:buFontTx/>
              <a:buNone/>
            </a:pPr>
            <a:r>
              <a:rPr lang="en-US" altLang="de-DE" dirty="0" smtClean="0"/>
              <a:t>Threads can have private global variables</a:t>
            </a:r>
          </a:p>
        </p:txBody>
      </p:sp>
      <p:pic>
        <p:nvPicPr>
          <p:cNvPr id="32773" name="Picture 5" descr="C:\B\b4\JPG\foo\2-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1438" y="1350963"/>
            <a:ext cx="3848100" cy="410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104</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13514260"/>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228600" y="228600"/>
            <a:ext cx="8763000" cy="990600"/>
          </a:xfrm>
        </p:spPr>
        <p:txBody>
          <a:bodyPr>
            <a:noAutofit/>
          </a:bodyPr>
          <a:lstStyle/>
          <a:p>
            <a:pPr eaLnBrk="1" hangingPunct="1"/>
            <a:r>
              <a:rPr lang="en-US" altLang="de-DE" dirty="0" err="1" smtClean="0"/>
              <a:t>Interprocess</a:t>
            </a:r>
            <a:r>
              <a:rPr lang="en-US" altLang="de-DE" dirty="0" smtClean="0"/>
              <a:t> Communication</a:t>
            </a:r>
            <a:br>
              <a:rPr lang="en-US" altLang="de-DE" dirty="0" smtClean="0"/>
            </a:br>
            <a:r>
              <a:rPr lang="en-US" altLang="de-DE" dirty="0" smtClean="0"/>
              <a:t>Race Conditions</a:t>
            </a:r>
          </a:p>
        </p:txBody>
      </p:sp>
      <p:sp>
        <p:nvSpPr>
          <p:cNvPr id="33796" name="Rectangle 3"/>
          <p:cNvSpPr>
            <a:spLocks noGrp="1" noChangeArrowheads="1"/>
          </p:cNvSpPr>
          <p:nvPr>
            <p:ph type="body" idx="1"/>
          </p:nvPr>
        </p:nvSpPr>
        <p:spPr>
          <a:xfrm>
            <a:off x="0" y="5410200"/>
            <a:ext cx="9144000" cy="685800"/>
          </a:xfrm>
        </p:spPr>
        <p:txBody>
          <a:bodyPr/>
          <a:lstStyle/>
          <a:p>
            <a:pPr algn="ctr" eaLnBrk="1" hangingPunct="1">
              <a:buFontTx/>
              <a:buNone/>
            </a:pPr>
            <a:r>
              <a:rPr lang="en-US" altLang="de-DE" sz="2800" dirty="0" smtClean="0"/>
              <a:t>Two processes want to access shared memory at same time</a:t>
            </a:r>
          </a:p>
        </p:txBody>
      </p:sp>
      <p:pic>
        <p:nvPicPr>
          <p:cNvPr id="33797" name="Picture 5" descr="C:\B\b4\JPG\foo\2-1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25" y="1390650"/>
            <a:ext cx="4921250" cy="361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105</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22914102"/>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1026"/>
          <p:cNvSpPr>
            <a:spLocks noGrp="1" noChangeArrowheads="1"/>
          </p:cNvSpPr>
          <p:nvPr>
            <p:ph type="title"/>
          </p:nvPr>
        </p:nvSpPr>
        <p:spPr/>
        <p:txBody>
          <a:bodyPr/>
          <a:lstStyle/>
          <a:p>
            <a:pPr eaLnBrk="1" hangingPunct="1"/>
            <a:r>
              <a:rPr lang="en-US" altLang="de-DE" smtClean="0"/>
              <a:t>Critical Regions (1)	</a:t>
            </a:r>
          </a:p>
        </p:txBody>
      </p:sp>
      <p:sp>
        <p:nvSpPr>
          <p:cNvPr id="34820" name="Rectangle 1027"/>
          <p:cNvSpPr>
            <a:spLocks noGrp="1" noChangeArrowheads="1"/>
          </p:cNvSpPr>
          <p:nvPr>
            <p:ph type="body" idx="1"/>
          </p:nvPr>
        </p:nvSpPr>
        <p:spPr>
          <a:xfrm>
            <a:off x="85725" y="1981200"/>
            <a:ext cx="9144000" cy="4114800"/>
          </a:xfrm>
        </p:spPr>
        <p:txBody>
          <a:bodyPr/>
          <a:lstStyle/>
          <a:p>
            <a:pPr marL="609600" indent="-609600" eaLnBrk="1" hangingPunct="1">
              <a:buFontTx/>
              <a:buNone/>
            </a:pPr>
            <a:r>
              <a:rPr lang="en-US" altLang="de-DE" smtClean="0"/>
              <a:t>Four conditions to provide mutual exclusion</a:t>
            </a:r>
          </a:p>
          <a:p>
            <a:pPr marL="609600" indent="-609600" eaLnBrk="1" hangingPunct="1">
              <a:buSzPct val="50000"/>
              <a:buFont typeface="Wingdings" panose="05000000000000000000" pitchFamily="2" charset="2"/>
              <a:buAutoNum type="arabicPeriod"/>
            </a:pPr>
            <a:r>
              <a:rPr lang="en-US" altLang="de-DE" sz="2800" smtClean="0"/>
              <a:t>No two processes simultaneously in critical region</a:t>
            </a:r>
          </a:p>
          <a:p>
            <a:pPr marL="609600" indent="-609600" eaLnBrk="1" hangingPunct="1">
              <a:buSzPct val="50000"/>
              <a:buFont typeface="Wingdings" panose="05000000000000000000" pitchFamily="2" charset="2"/>
              <a:buAutoNum type="arabicPeriod"/>
            </a:pPr>
            <a:r>
              <a:rPr lang="en-US" altLang="de-DE" sz="2800" smtClean="0"/>
              <a:t>No assumptions made about speeds or numbers of CPUs</a:t>
            </a:r>
          </a:p>
          <a:p>
            <a:pPr marL="609600" indent="-609600" eaLnBrk="1" hangingPunct="1">
              <a:buSzPct val="50000"/>
              <a:buFont typeface="Wingdings" panose="05000000000000000000" pitchFamily="2" charset="2"/>
              <a:buAutoNum type="arabicPeriod"/>
            </a:pPr>
            <a:r>
              <a:rPr lang="en-US" altLang="de-DE" sz="2800" smtClean="0"/>
              <a:t>No process running outside its critical region may block another process</a:t>
            </a:r>
          </a:p>
          <a:p>
            <a:pPr marL="609600" indent="-609600" eaLnBrk="1" hangingPunct="1">
              <a:buSzPct val="50000"/>
              <a:buFont typeface="Wingdings" panose="05000000000000000000" pitchFamily="2" charset="2"/>
              <a:buAutoNum type="arabicPeriod"/>
            </a:pPr>
            <a:r>
              <a:rPr lang="en-US" altLang="de-DE" sz="2800" smtClean="0"/>
              <a:t>No process must wait forever to enter its critical region</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106</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974327283"/>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a:lstStyle/>
          <a:p>
            <a:pPr eaLnBrk="1" hangingPunct="1"/>
            <a:r>
              <a:rPr lang="en-US" altLang="de-DE" smtClean="0"/>
              <a:t>Critical Regions (2)</a:t>
            </a:r>
          </a:p>
        </p:txBody>
      </p:sp>
      <p:sp>
        <p:nvSpPr>
          <p:cNvPr id="35844" name="Rectangle 3"/>
          <p:cNvSpPr>
            <a:spLocks noGrp="1" noChangeArrowheads="1"/>
          </p:cNvSpPr>
          <p:nvPr>
            <p:ph type="body" idx="1"/>
          </p:nvPr>
        </p:nvSpPr>
        <p:spPr>
          <a:xfrm>
            <a:off x="685800" y="5495925"/>
            <a:ext cx="7772400" cy="600075"/>
          </a:xfrm>
        </p:spPr>
        <p:txBody>
          <a:bodyPr/>
          <a:lstStyle/>
          <a:p>
            <a:pPr algn="ctr" eaLnBrk="1" hangingPunct="1">
              <a:buFontTx/>
              <a:buNone/>
            </a:pPr>
            <a:r>
              <a:rPr lang="en-US" altLang="de-DE" dirty="0" smtClean="0"/>
              <a:t>Mutual exclusion using critical regions</a:t>
            </a:r>
          </a:p>
        </p:txBody>
      </p:sp>
      <p:pic>
        <p:nvPicPr>
          <p:cNvPr id="3584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675" y="1254125"/>
            <a:ext cx="8305800" cy="403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107</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97649304"/>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342900" y="0"/>
            <a:ext cx="8458200" cy="1143000"/>
          </a:xfrm>
        </p:spPr>
        <p:txBody>
          <a:bodyPr/>
          <a:lstStyle/>
          <a:p>
            <a:pPr eaLnBrk="1" hangingPunct="1"/>
            <a:r>
              <a:rPr lang="en-US" altLang="de-DE" sz="3600" dirty="0" smtClean="0"/>
              <a:t>Mutual Exclusion with Busy Waiting (1)</a:t>
            </a:r>
          </a:p>
        </p:txBody>
      </p:sp>
      <p:sp>
        <p:nvSpPr>
          <p:cNvPr id="36868" name="Rectangle 3"/>
          <p:cNvSpPr>
            <a:spLocks noGrp="1" noChangeArrowheads="1"/>
          </p:cNvSpPr>
          <p:nvPr>
            <p:ph type="body" idx="1"/>
          </p:nvPr>
        </p:nvSpPr>
        <p:spPr>
          <a:xfrm>
            <a:off x="685800" y="5410200"/>
            <a:ext cx="7772400" cy="685800"/>
          </a:xfrm>
        </p:spPr>
        <p:txBody>
          <a:bodyPr>
            <a:normAutofit fontScale="85000" lnSpcReduction="20000"/>
          </a:bodyPr>
          <a:lstStyle/>
          <a:p>
            <a:pPr algn="ctr" eaLnBrk="1" hangingPunct="1">
              <a:buFontTx/>
              <a:buNone/>
            </a:pPr>
            <a:r>
              <a:rPr lang="en-US" altLang="de-DE" dirty="0" smtClean="0"/>
              <a:t>Proposed solution to critical region problem</a:t>
            </a:r>
          </a:p>
          <a:p>
            <a:pPr lvl="1" eaLnBrk="1" hangingPunct="1">
              <a:buFontTx/>
              <a:buNone/>
            </a:pPr>
            <a:r>
              <a:rPr lang="en-US" altLang="de-DE" dirty="0" smtClean="0"/>
              <a:t>(a) Process 0.       </a:t>
            </a:r>
            <a:r>
              <a:rPr lang="en-US" altLang="de-DE" dirty="0" smtClean="0"/>
              <a:t>				 </a:t>
            </a:r>
            <a:r>
              <a:rPr lang="en-US" altLang="de-DE" dirty="0" smtClean="0"/>
              <a:t>(b) Process 1.</a:t>
            </a:r>
          </a:p>
        </p:txBody>
      </p:sp>
      <p:pic>
        <p:nvPicPr>
          <p:cNvPr id="3686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1881188"/>
            <a:ext cx="882015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108</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3538840"/>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285750" y="0"/>
            <a:ext cx="8458200" cy="1143000"/>
          </a:xfrm>
        </p:spPr>
        <p:txBody>
          <a:bodyPr anchor="ctr"/>
          <a:lstStyle/>
          <a:p>
            <a:pPr eaLnBrk="1" hangingPunct="1"/>
            <a:r>
              <a:rPr lang="en-US" altLang="de-DE" sz="3600" dirty="0" smtClean="0"/>
              <a:t>Mutual Exclusion with Busy Waiting (2)</a:t>
            </a:r>
          </a:p>
        </p:txBody>
      </p:sp>
      <p:sp>
        <p:nvSpPr>
          <p:cNvPr id="37892" name="Rectangle 3"/>
          <p:cNvSpPr>
            <a:spLocks noGrp="1" noChangeArrowheads="1"/>
          </p:cNvSpPr>
          <p:nvPr>
            <p:ph type="body" idx="1"/>
          </p:nvPr>
        </p:nvSpPr>
        <p:spPr>
          <a:xfrm>
            <a:off x="327025" y="6286500"/>
            <a:ext cx="8661400" cy="485775"/>
          </a:xfrm>
        </p:spPr>
        <p:txBody>
          <a:bodyPr/>
          <a:lstStyle/>
          <a:p>
            <a:pPr eaLnBrk="1" hangingPunct="1">
              <a:lnSpc>
                <a:spcPct val="90000"/>
              </a:lnSpc>
              <a:buFontTx/>
              <a:buNone/>
            </a:pPr>
            <a:r>
              <a:rPr lang="en-US" altLang="de-DE" smtClean="0"/>
              <a:t>Peterson's solution for achieving mutual exclusion</a:t>
            </a:r>
          </a:p>
        </p:txBody>
      </p:sp>
      <p:pic>
        <p:nvPicPr>
          <p:cNvPr id="3789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4575" y="1079500"/>
            <a:ext cx="6880225" cy="509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109</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40525142"/>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a:xfrm>
            <a:off x="187325" y="0"/>
            <a:ext cx="8458200" cy="1143000"/>
          </a:xfrm>
        </p:spPr>
        <p:txBody>
          <a:bodyPr/>
          <a:lstStyle/>
          <a:p>
            <a:pPr eaLnBrk="1" hangingPunct="1"/>
            <a:r>
              <a:rPr lang="en-US" altLang="de-DE" sz="3600" smtClean="0"/>
              <a:t>Mutual Exclusion with Busy Waiting (3)</a:t>
            </a:r>
          </a:p>
        </p:txBody>
      </p:sp>
      <p:sp>
        <p:nvSpPr>
          <p:cNvPr id="38916" name="Rectangle 3"/>
          <p:cNvSpPr>
            <a:spLocks noGrp="1" noChangeArrowheads="1"/>
          </p:cNvSpPr>
          <p:nvPr>
            <p:ph type="body" idx="1"/>
          </p:nvPr>
        </p:nvSpPr>
        <p:spPr>
          <a:xfrm>
            <a:off x="0" y="5438775"/>
            <a:ext cx="9144000" cy="657225"/>
          </a:xfrm>
        </p:spPr>
        <p:txBody>
          <a:bodyPr>
            <a:normAutofit fontScale="77500" lnSpcReduction="20000"/>
          </a:bodyPr>
          <a:lstStyle/>
          <a:p>
            <a:pPr algn="ctr" eaLnBrk="1" hangingPunct="1">
              <a:buFontTx/>
              <a:buNone/>
            </a:pPr>
            <a:r>
              <a:rPr lang="en-US" altLang="de-DE" smtClean="0"/>
              <a:t>Entering and leaving a critical region using the </a:t>
            </a:r>
          </a:p>
          <a:p>
            <a:pPr algn="ctr" eaLnBrk="1" hangingPunct="1">
              <a:buFontTx/>
              <a:buNone/>
            </a:pPr>
            <a:r>
              <a:rPr lang="en-US" altLang="de-DE" smtClean="0">
                <a:latin typeface="Helvetica" panose="020B0604020202020204" pitchFamily="34" charset="0"/>
              </a:rPr>
              <a:t>TSL</a:t>
            </a:r>
            <a:r>
              <a:rPr lang="en-US" altLang="de-DE" smtClean="0"/>
              <a:t> instruction</a:t>
            </a:r>
          </a:p>
        </p:txBody>
      </p:sp>
      <p:pic>
        <p:nvPicPr>
          <p:cNvPr id="3891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5" y="1855788"/>
            <a:ext cx="8237538"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110</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94415507"/>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a:xfrm>
            <a:off x="631825" y="165100"/>
            <a:ext cx="7772400" cy="828675"/>
          </a:xfrm>
        </p:spPr>
        <p:txBody>
          <a:bodyPr/>
          <a:lstStyle/>
          <a:p>
            <a:pPr eaLnBrk="1" hangingPunct="1"/>
            <a:r>
              <a:rPr lang="en-US" altLang="de-DE" smtClean="0"/>
              <a:t>Sleep and Wakeup</a:t>
            </a:r>
          </a:p>
        </p:txBody>
      </p:sp>
      <p:sp>
        <p:nvSpPr>
          <p:cNvPr id="39940" name="Rectangle 3"/>
          <p:cNvSpPr>
            <a:spLocks noGrp="1" noChangeArrowheads="1"/>
          </p:cNvSpPr>
          <p:nvPr>
            <p:ph type="body" idx="1"/>
          </p:nvPr>
        </p:nvSpPr>
        <p:spPr>
          <a:xfrm>
            <a:off x="-241300" y="6143625"/>
            <a:ext cx="9575800" cy="714375"/>
          </a:xfrm>
        </p:spPr>
        <p:txBody>
          <a:bodyPr/>
          <a:lstStyle/>
          <a:p>
            <a:pPr algn="ctr" eaLnBrk="1" hangingPunct="1">
              <a:buFontTx/>
              <a:buNone/>
            </a:pPr>
            <a:r>
              <a:rPr lang="en-US" altLang="de-DE" smtClean="0"/>
              <a:t>Producer-consumer problem with fatal race condition</a:t>
            </a:r>
          </a:p>
        </p:txBody>
      </p:sp>
      <p:pic>
        <p:nvPicPr>
          <p:cNvPr id="39941"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6875" y="966788"/>
            <a:ext cx="5553075" cy="509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111</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7546257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6625" y="762000"/>
            <a:ext cx="4483100" cy="548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2"/>
          <p:cNvSpPr>
            <a:spLocks noGrp="1" noChangeArrowheads="1"/>
          </p:cNvSpPr>
          <p:nvPr>
            <p:ph type="title"/>
          </p:nvPr>
        </p:nvSpPr>
        <p:spPr>
          <a:xfrm>
            <a:off x="657225" y="0"/>
            <a:ext cx="7772400" cy="857250"/>
          </a:xfrm>
        </p:spPr>
        <p:txBody>
          <a:bodyPr/>
          <a:lstStyle/>
          <a:p>
            <a:pPr eaLnBrk="1" hangingPunct="1"/>
            <a:r>
              <a:rPr lang="en-US" altLang="de-DE" smtClean="0"/>
              <a:t>Semaphores</a:t>
            </a:r>
          </a:p>
        </p:txBody>
      </p:sp>
      <p:sp>
        <p:nvSpPr>
          <p:cNvPr id="40965" name="Rectangle 3"/>
          <p:cNvSpPr>
            <a:spLocks noGrp="1" noChangeArrowheads="1"/>
          </p:cNvSpPr>
          <p:nvPr>
            <p:ph type="body" idx="1"/>
          </p:nvPr>
        </p:nvSpPr>
        <p:spPr>
          <a:xfrm>
            <a:off x="-215900" y="6197600"/>
            <a:ext cx="9118600" cy="660400"/>
          </a:xfrm>
        </p:spPr>
        <p:txBody>
          <a:bodyPr/>
          <a:lstStyle/>
          <a:p>
            <a:pPr algn="ctr" eaLnBrk="1" hangingPunct="1">
              <a:buFontTx/>
              <a:buNone/>
            </a:pPr>
            <a:r>
              <a:rPr lang="en-US" altLang="de-DE" smtClean="0"/>
              <a:t>The producer-consumer problem using semaphores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112</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33539501"/>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p:txBody>
          <a:bodyPr/>
          <a:lstStyle/>
          <a:p>
            <a:pPr eaLnBrk="1" hangingPunct="1"/>
            <a:r>
              <a:rPr lang="en-US" altLang="de-DE" smtClean="0"/>
              <a:t>Mutexes</a:t>
            </a:r>
          </a:p>
        </p:txBody>
      </p:sp>
      <p:sp>
        <p:nvSpPr>
          <p:cNvPr id="41988" name="Rectangle 3"/>
          <p:cNvSpPr>
            <a:spLocks noGrp="1" noChangeArrowheads="1"/>
          </p:cNvSpPr>
          <p:nvPr>
            <p:ph type="body" idx="1"/>
          </p:nvPr>
        </p:nvSpPr>
        <p:spPr>
          <a:xfrm>
            <a:off x="0" y="5470525"/>
            <a:ext cx="9144000" cy="828675"/>
          </a:xfrm>
        </p:spPr>
        <p:txBody>
          <a:bodyPr/>
          <a:lstStyle/>
          <a:p>
            <a:pPr algn="ctr" eaLnBrk="1" hangingPunct="1">
              <a:buFontTx/>
              <a:buNone/>
            </a:pPr>
            <a:r>
              <a:rPr lang="en-US" altLang="de-DE" smtClean="0"/>
              <a:t>Implementation of </a:t>
            </a:r>
            <a:r>
              <a:rPr lang="en-US" altLang="de-DE" i="1" smtClean="0"/>
              <a:t>mutex_lock</a:t>
            </a:r>
            <a:r>
              <a:rPr lang="en-US" altLang="de-DE" smtClean="0"/>
              <a:t> and </a:t>
            </a:r>
            <a:r>
              <a:rPr lang="en-US" altLang="de-DE" i="1" smtClean="0"/>
              <a:t>mutex_unlock</a:t>
            </a:r>
          </a:p>
        </p:txBody>
      </p:sp>
      <p:pic>
        <p:nvPicPr>
          <p:cNvPr id="4198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988" y="1585913"/>
            <a:ext cx="8691562" cy="335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113</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4852284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2"/>
          <p:cNvSpPr>
            <a:spLocks noGrp="1" noChangeArrowheads="1"/>
          </p:cNvSpPr>
          <p:nvPr>
            <p:ph type="title"/>
          </p:nvPr>
        </p:nvSpPr>
        <p:spPr>
          <a:xfrm>
            <a:off x="2765425" y="222250"/>
            <a:ext cx="3733800" cy="736600"/>
          </a:xfrm>
        </p:spPr>
        <p:txBody>
          <a:bodyPr/>
          <a:lstStyle/>
          <a:p>
            <a:pPr algn="l" eaLnBrk="1" hangingPunct="1"/>
            <a:r>
              <a:rPr lang="en-US" altLang="de-DE" smtClean="0"/>
              <a:t>Monitors (1)</a:t>
            </a:r>
          </a:p>
        </p:txBody>
      </p:sp>
      <p:sp>
        <p:nvSpPr>
          <p:cNvPr id="43012" name="Rectangle 3"/>
          <p:cNvSpPr>
            <a:spLocks noGrp="1" noChangeArrowheads="1"/>
          </p:cNvSpPr>
          <p:nvPr>
            <p:ph type="body" idx="1"/>
          </p:nvPr>
        </p:nvSpPr>
        <p:spPr>
          <a:xfrm>
            <a:off x="1917700" y="5969000"/>
            <a:ext cx="5210175" cy="469900"/>
          </a:xfrm>
        </p:spPr>
        <p:txBody>
          <a:bodyPr>
            <a:normAutofit lnSpcReduction="10000"/>
          </a:bodyPr>
          <a:lstStyle/>
          <a:p>
            <a:pPr algn="ctr" eaLnBrk="1" hangingPunct="1">
              <a:buFontTx/>
              <a:buNone/>
            </a:pPr>
            <a:r>
              <a:rPr lang="en-US" altLang="de-DE" smtClean="0"/>
              <a:t>Example of a monitor</a:t>
            </a:r>
          </a:p>
        </p:txBody>
      </p:sp>
      <p:pic>
        <p:nvPicPr>
          <p:cNvPr id="4301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8650" y="1038225"/>
            <a:ext cx="3187700" cy="476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114</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27963784"/>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a:xfrm>
            <a:off x="571500" y="0"/>
            <a:ext cx="7772400" cy="1143000"/>
          </a:xfrm>
        </p:spPr>
        <p:txBody>
          <a:bodyPr anchor="ctr"/>
          <a:lstStyle/>
          <a:p>
            <a:pPr eaLnBrk="1" hangingPunct="1"/>
            <a:r>
              <a:rPr lang="en-US" altLang="de-DE" dirty="0" smtClean="0"/>
              <a:t>Monitors (2)</a:t>
            </a:r>
          </a:p>
        </p:txBody>
      </p:sp>
      <p:sp>
        <p:nvSpPr>
          <p:cNvPr id="44036" name="Rectangle 3"/>
          <p:cNvSpPr>
            <a:spLocks noGrp="1" noChangeArrowheads="1"/>
          </p:cNvSpPr>
          <p:nvPr>
            <p:ph type="body" idx="1"/>
          </p:nvPr>
        </p:nvSpPr>
        <p:spPr>
          <a:xfrm>
            <a:off x="171450" y="5743575"/>
            <a:ext cx="8972550" cy="1114425"/>
          </a:xfrm>
        </p:spPr>
        <p:txBody>
          <a:bodyPr>
            <a:normAutofit lnSpcReduction="10000"/>
          </a:bodyPr>
          <a:lstStyle/>
          <a:p>
            <a:pPr eaLnBrk="1" hangingPunct="1">
              <a:lnSpc>
                <a:spcPct val="90000"/>
              </a:lnSpc>
            </a:pPr>
            <a:r>
              <a:rPr lang="en-US" altLang="de-DE" sz="2800" dirty="0" smtClean="0"/>
              <a:t>Outline of producer-consumer problem with monitors</a:t>
            </a:r>
            <a:endParaRPr lang="en-US" altLang="de-DE" sz="2400" dirty="0" smtClean="0"/>
          </a:p>
          <a:p>
            <a:pPr lvl="1" eaLnBrk="1" hangingPunct="1">
              <a:lnSpc>
                <a:spcPct val="90000"/>
              </a:lnSpc>
            </a:pPr>
            <a:r>
              <a:rPr lang="en-US" altLang="de-DE" sz="2000" dirty="0" smtClean="0"/>
              <a:t>only one monitor procedure active at one time</a:t>
            </a:r>
          </a:p>
          <a:p>
            <a:pPr lvl="1" eaLnBrk="1" hangingPunct="1">
              <a:lnSpc>
                <a:spcPct val="90000"/>
              </a:lnSpc>
            </a:pPr>
            <a:r>
              <a:rPr lang="en-US" altLang="de-DE" sz="2000" dirty="0" smtClean="0"/>
              <a:t>buffer has </a:t>
            </a:r>
            <a:r>
              <a:rPr lang="en-US" altLang="de-DE" sz="2000" i="1" dirty="0" smtClean="0"/>
              <a:t>N</a:t>
            </a:r>
            <a:r>
              <a:rPr lang="en-US" altLang="de-DE" sz="2000" dirty="0" smtClean="0"/>
              <a:t> slots</a:t>
            </a:r>
          </a:p>
        </p:txBody>
      </p:sp>
      <p:pic>
        <p:nvPicPr>
          <p:cNvPr id="44037" name="Picture 6"/>
          <p:cNvPicPr>
            <a:picLocks noChangeAspect="1" noChangeArrowheads="1"/>
          </p:cNvPicPr>
          <p:nvPr/>
        </p:nvPicPr>
        <p:blipFill>
          <a:blip r:embed="rId2">
            <a:extLst>
              <a:ext uri="{28A0092B-C50C-407E-A947-70E740481C1C}">
                <a14:useLocalDpi xmlns:a14="http://schemas.microsoft.com/office/drawing/2010/main" val="0"/>
              </a:ext>
            </a:extLst>
          </a:blip>
          <a:srcRect b="44395"/>
          <a:stretch>
            <a:fillRect/>
          </a:stretch>
        </p:blipFill>
        <p:spPr bwMode="auto">
          <a:xfrm>
            <a:off x="361950" y="987425"/>
            <a:ext cx="3733800" cy="477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7"/>
          <p:cNvPicPr>
            <a:picLocks noChangeAspect="1" noChangeArrowheads="1"/>
          </p:cNvPicPr>
          <p:nvPr/>
        </p:nvPicPr>
        <p:blipFill>
          <a:blip r:embed="rId2">
            <a:extLst>
              <a:ext uri="{28A0092B-C50C-407E-A947-70E740481C1C}">
                <a14:useLocalDpi xmlns:a14="http://schemas.microsoft.com/office/drawing/2010/main" val="0"/>
              </a:ext>
            </a:extLst>
          </a:blip>
          <a:srcRect t="56638"/>
          <a:stretch>
            <a:fillRect/>
          </a:stretch>
        </p:blipFill>
        <p:spPr bwMode="auto">
          <a:xfrm>
            <a:off x="4648200" y="1276350"/>
            <a:ext cx="3733800" cy="372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115</a:t>
            </a:fld>
            <a:endParaRPr lang="en-US" dirty="0"/>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8102439"/>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a:xfrm>
            <a:off x="542925" y="0"/>
            <a:ext cx="7772400" cy="1143000"/>
          </a:xfrm>
        </p:spPr>
        <p:txBody>
          <a:bodyPr anchor="ctr"/>
          <a:lstStyle/>
          <a:p>
            <a:pPr eaLnBrk="1" hangingPunct="1"/>
            <a:r>
              <a:rPr lang="en-US" altLang="de-DE" dirty="0" smtClean="0"/>
              <a:t>Monitors (3)</a:t>
            </a:r>
          </a:p>
        </p:txBody>
      </p:sp>
      <p:sp>
        <p:nvSpPr>
          <p:cNvPr id="45060" name="Rectangle 3"/>
          <p:cNvSpPr>
            <a:spLocks noGrp="1" noChangeArrowheads="1"/>
          </p:cNvSpPr>
          <p:nvPr>
            <p:ph type="body" idx="1"/>
          </p:nvPr>
        </p:nvSpPr>
        <p:spPr>
          <a:xfrm>
            <a:off x="371475" y="6200775"/>
            <a:ext cx="8458200" cy="485775"/>
          </a:xfrm>
        </p:spPr>
        <p:txBody>
          <a:bodyPr/>
          <a:lstStyle/>
          <a:p>
            <a:pPr algn="ctr" eaLnBrk="1" hangingPunct="1">
              <a:lnSpc>
                <a:spcPct val="90000"/>
              </a:lnSpc>
              <a:buFontTx/>
              <a:buNone/>
            </a:pPr>
            <a:r>
              <a:rPr lang="en-US" altLang="de-DE" sz="2800" smtClean="0"/>
              <a:t>Solution to producer-consumer problem in Java (part 1)</a:t>
            </a:r>
          </a:p>
        </p:txBody>
      </p:sp>
      <p:pic>
        <p:nvPicPr>
          <p:cNvPr id="45061"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b="42572"/>
          <a:stretch>
            <a:fillRect/>
          </a:stretch>
        </p:blipFill>
        <p:spPr bwMode="auto">
          <a:xfrm>
            <a:off x="1485900" y="969963"/>
            <a:ext cx="5610225" cy="52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116</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38217622"/>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a:xfrm>
            <a:off x="657225" y="0"/>
            <a:ext cx="7772400" cy="1143000"/>
          </a:xfrm>
        </p:spPr>
        <p:txBody>
          <a:bodyPr anchor="ctr"/>
          <a:lstStyle/>
          <a:p>
            <a:pPr eaLnBrk="1" hangingPunct="1"/>
            <a:r>
              <a:rPr lang="en-US" altLang="de-DE" dirty="0" smtClean="0"/>
              <a:t>Monitors (4)</a:t>
            </a:r>
          </a:p>
        </p:txBody>
      </p:sp>
      <p:sp>
        <p:nvSpPr>
          <p:cNvPr id="46084" name="Rectangle 3"/>
          <p:cNvSpPr>
            <a:spLocks noGrp="1" noChangeArrowheads="1"/>
          </p:cNvSpPr>
          <p:nvPr>
            <p:ph type="body" idx="1"/>
          </p:nvPr>
        </p:nvSpPr>
        <p:spPr>
          <a:xfrm>
            <a:off x="546100" y="6054725"/>
            <a:ext cx="8343900" cy="504825"/>
          </a:xfrm>
          <a:solidFill>
            <a:schemeClr val="bg1"/>
          </a:solidFill>
        </p:spPr>
        <p:txBody>
          <a:bodyPr>
            <a:normAutofit lnSpcReduction="10000"/>
          </a:bodyPr>
          <a:lstStyle/>
          <a:p>
            <a:pPr algn="ctr" eaLnBrk="1" hangingPunct="1">
              <a:buFontTx/>
              <a:buNone/>
            </a:pPr>
            <a:r>
              <a:rPr lang="en-US" altLang="de-DE" sz="2800" smtClean="0"/>
              <a:t>Solution to producer-consumer problem in Java (part 2)</a:t>
            </a:r>
          </a:p>
          <a:p>
            <a:pPr eaLnBrk="1" hangingPunct="1">
              <a:buFontTx/>
              <a:buNone/>
            </a:pPr>
            <a:endParaRPr lang="en-US" altLang="de-DE" sz="2800" smtClean="0"/>
          </a:p>
        </p:txBody>
      </p:sp>
      <p:pic>
        <p:nvPicPr>
          <p:cNvPr id="46085" name="Picture 5"/>
          <p:cNvPicPr>
            <a:picLocks noChangeAspect="1" noChangeArrowheads="1"/>
          </p:cNvPicPr>
          <p:nvPr/>
        </p:nvPicPr>
        <p:blipFill>
          <a:blip r:embed="rId2">
            <a:extLst>
              <a:ext uri="{28A0092B-C50C-407E-A947-70E740481C1C}">
                <a14:useLocalDpi xmlns:a14="http://schemas.microsoft.com/office/drawing/2010/main" val="0"/>
              </a:ext>
            </a:extLst>
          </a:blip>
          <a:srcRect b="57115"/>
          <a:stretch>
            <a:fillRect/>
          </a:stretch>
        </p:blipFill>
        <p:spPr bwMode="auto">
          <a:xfrm>
            <a:off x="1038225" y="1009650"/>
            <a:ext cx="6953250" cy="489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117</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6928889"/>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a:xfrm>
            <a:off x="628650" y="0"/>
            <a:ext cx="7772400" cy="914400"/>
          </a:xfrm>
        </p:spPr>
        <p:txBody>
          <a:bodyPr anchor="ctr"/>
          <a:lstStyle/>
          <a:p>
            <a:pPr eaLnBrk="1" hangingPunct="1"/>
            <a:r>
              <a:rPr lang="en-US" altLang="de-DE" dirty="0" smtClean="0"/>
              <a:t>Message Passing</a:t>
            </a:r>
          </a:p>
        </p:txBody>
      </p:sp>
      <p:sp>
        <p:nvSpPr>
          <p:cNvPr id="47108" name="Rectangle 3"/>
          <p:cNvSpPr>
            <a:spLocks noGrp="1" noChangeArrowheads="1"/>
          </p:cNvSpPr>
          <p:nvPr>
            <p:ph type="body" idx="1"/>
          </p:nvPr>
        </p:nvSpPr>
        <p:spPr>
          <a:xfrm>
            <a:off x="257175" y="6067425"/>
            <a:ext cx="8686800" cy="400050"/>
          </a:xfrm>
        </p:spPr>
        <p:txBody>
          <a:bodyPr>
            <a:normAutofit fontScale="92500" lnSpcReduction="10000"/>
          </a:bodyPr>
          <a:lstStyle/>
          <a:p>
            <a:pPr algn="ctr" eaLnBrk="1" hangingPunct="1">
              <a:lnSpc>
                <a:spcPct val="90000"/>
              </a:lnSpc>
              <a:buFontTx/>
              <a:buNone/>
            </a:pPr>
            <a:r>
              <a:rPr lang="en-US" altLang="de-DE" smtClean="0"/>
              <a:t>The producer-consumer problem with N messages</a:t>
            </a:r>
          </a:p>
        </p:txBody>
      </p:sp>
      <p:pic>
        <p:nvPicPr>
          <p:cNvPr id="47109"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43100" y="822325"/>
            <a:ext cx="5457825" cy="506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118</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41583969"/>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a:xfrm>
            <a:off x="622300" y="0"/>
            <a:ext cx="7772400" cy="1143000"/>
          </a:xfrm>
        </p:spPr>
        <p:txBody>
          <a:bodyPr/>
          <a:lstStyle/>
          <a:p>
            <a:pPr eaLnBrk="1" hangingPunct="1"/>
            <a:r>
              <a:rPr lang="en-US" altLang="de-DE" smtClean="0"/>
              <a:t>Barriers</a:t>
            </a:r>
          </a:p>
        </p:txBody>
      </p:sp>
      <p:sp>
        <p:nvSpPr>
          <p:cNvPr id="48132" name="Rectangle 3"/>
          <p:cNvSpPr>
            <a:spLocks noGrp="1" noChangeArrowheads="1"/>
          </p:cNvSpPr>
          <p:nvPr>
            <p:ph type="body" idx="1"/>
          </p:nvPr>
        </p:nvSpPr>
        <p:spPr>
          <a:xfrm>
            <a:off x="685800" y="4924425"/>
            <a:ext cx="7772400" cy="1171575"/>
          </a:xfrm>
        </p:spPr>
        <p:txBody>
          <a:bodyPr>
            <a:normAutofit fontScale="85000" lnSpcReduction="20000"/>
          </a:bodyPr>
          <a:lstStyle/>
          <a:p>
            <a:pPr eaLnBrk="1" hangingPunct="1">
              <a:lnSpc>
                <a:spcPct val="90000"/>
              </a:lnSpc>
            </a:pPr>
            <a:r>
              <a:rPr lang="en-US" altLang="de-DE" smtClean="0"/>
              <a:t>Use of a barrier</a:t>
            </a:r>
            <a:endParaRPr lang="en-US" altLang="de-DE" sz="2800" smtClean="0"/>
          </a:p>
          <a:p>
            <a:pPr lvl="1" eaLnBrk="1" hangingPunct="1">
              <a:lnSpc>
                <a:spcPct val="90000"/>
              </a:lnSpc>
            </a:pPr>
            <a:r>
              <a:rPr lang="en-US" altLang="de-DE" smtClean="0"/>
              <a:t>processes approaching a barrier</a:t>
            </a:r>
          </a:p>
          <a:p>
            <a:pPr lvl="1" eaLnBrk="1" hangingPunct="1">
              <a:lnSpc>
                <a:spcPct val="90000"/>
              </a:lnSpc>
            </a:pPr>
            <a:r>
              <a:rPr lang="en-US" altLang="de-DE" smtClean="0"/>
              <a:t>all processes but one blocked at barrier</a:t>
            </a:r>
          </a:p>
          <a:p>
            <a:pPr lvl="1" eaLnBrk="1" hangingPunct="1">
              <a:lnSpc>
                <a:spcPct val="90000"/>
              </a:lnSpc>
            </a:pPr>
            <a:r>
              <a:rPr lang="en-US" altLang="de-DE" smtClean="0"/>
              <a:t>last process arrives, all are let through</a:t>
            </a:r>
            <a:endParaRPr lang="en-US" altLang="de-DE" sz="2400" smtClean="0"/>
          </a:p>
        </p:txBody>
      </p:sp>
      <p:pic>
        <p:nvPicPr>
          <p:cNvPr id="48133" name="Picture 4"/>
          <p:cNvPicPr>
            <a:picLocks noChangeAspect="1" noChangeArrowheads="1"/>
          </p:cNvPicPr>
          <p:nvPr/>
        </p:nvPicPr>
        <p:blipFill>
          <a:blip r:embed="rId2">
            <a:extLst>
              <a:ext uri="{28A0092B-C50C-407E-A947-70E740481C1C}">
                <a14:useLocalDpi xmlns:a14="http://schemas.microsoft.com/office/drawing/2010/main" val="0"/>
              </a:ext>
            </a:extLst>
          </a:blip>
          <a:srcRect l="19830" t="42694" r="17986" b="37154"/>
          <a:stretch>
            <a:fillRect/>
          </a:stretch>
        </p:blipFill>
        <p:spPr bwMode="auto">
          <a:xfrm>
            <a:off x="1116013" y="1387475"/>
            <a:ext cx="7219950"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119</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71684958"/>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a:xfrm>
            <a:off x="228600" y="-46038"/>
            <a:ext cx="8637588" cy="1189038"/>
          </a:xfrm>
        </p:spPr>
        <p:txBody>
          <a:bodyPr/>
          <a:lstStyle/>
          <a:p>
            <a:pPr eaLnBrk="1" hangingPunct="1"/>
            <a:r>
              <a:rPr lang="en-US" altLang="de-DE" smtClean="0"/>
              <a:t>Dining Philosophers (1)</a:t>
            </a:r>
            <a:endParaRPr lang="en-US" altLang="de-DE" sz="4000" smtClean="0"/>
          </a:p>
        </p:txBody>
      </p:sp>
      <p:sp>
        <p:nvSpPr>
          <p:cNvPr id="49156" name="Rectangle 3"/>
          <p:cNvSpPr>
            <a:spLocks noGrp="1" noChangeArrowheads="1"/>
          </p:cNvSpPr>
          <p:nvPr>
            <p:ph type="body" idx="1"/>
          </p:nvPr>
        </p:nvSpPr>
        <p:spPr>
          <a:xfrm>
            <a:off x="184150" y="2085975"/>
            <a:ext cx="4765675" cy="2495550"/>
          </a:xfrm>
        </p:spPr>
        <p:txBody>
          <a:bodyPr/>
          <a:lstStyle/>
          <a:p>
            <a:pPr eaLnBrk="1" hangingPunct="1">
              <a:lnSpc>
                <a:spcPct val="90000"/>
              </a:lnSpc>
            </a:pPr>
            <a:r>
              <a:rPr lang="en-US" altLang="de-DE" smtClean="0"/>
              <a:t>Philosophers eat/think</a:t>
            </a:r>
          </a:p>
          <a:p>
            <a:pPr eaLnBrk="1" hangingPunct="1">
              <a:lnSpc>
                <a:spcPct val="90000"/>
              </a:lnSpc>
            </a:pPr>
            <a:r>
              <a:rPr lang="en-US" altLang="de-DE" smtClean="0"/>
              <a:t>Eating needs 2 forks</a:t>
            </a:r>
          </a:p>
          <a:p>
            <a:pPr eaLnBrk="1" hangingPunct="1">
              <a:lnSpc>
                <a:spcPct val="90000"/>
              </a:lnSpc>
            </a:pPr>
            <a:r>
              <a:rPr lang="en-US" altLang="de-DE" smtClean="0"/>
              <a:t>Pick one fork at a time </a:t>
            </a:r>
          </a:p>
          <a:p>
            <a:pPr eaLnBrk="1" hangingPunct="1">
              <a:lnSpc>
                <a:spcPct val="90000"/>
              </a:lnSpc>
            </a:pPr>
            <a:r>
              <a:rPr lang="en-US" altLang="de-DE" smtClean="0"/>
              <a:t>How to prevent deadlock </a:t>
            </a:r>
          </a:p>
          <a:p>
            <a:pPr lvl="1" eaLnBrk="1" hangingPunct="1">
              <a:lnSpc>
                <a:spcPct val="90000"/>
              </a:lnSpc>
            </a:pPr>
            <a:endParaRPr lang="en-US" altLang="de-DE" smtClean="0"/>
          </a:p>
          <a:p>
            <a:pPr eaLnBrk="1" hangingPunct="1">
              <a:lnSpc>
                <a:spcPct val="90000"/>
              </a:lnSpc>
            </a:pPr>
            <a:endParaRPr lang="en-US" altLang="de-DE" smtClean="0"/>
          </a:p>
        </p:txBody>
      </p:sp>
      <p:pic>
        <p:nvPicPr>
          <p:cNvPr id="49157" name="Picture 6" descr="C:\B\b4\JPG\foo\2-3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35575" y="1604963"/>
            <a:ext cx="3425825"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8" name="Oval 7"/>
          <p:cNvSpPr>
            <a:spLocks noChangeArrowheads="1"/>
          </p:cNvSpPr>
          <p:nvPr/>
        </p:nvSpPr>
        <p:spPr bwMode="auto">
          <a:xfrm>
            <a:off x="5245100" y="1536700"/>
            <a:ext cx="3378200" cy="3390900"/>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tr-TR" altLang="de-DE"/>
          </a:p>
        </p:txBody>
      </p:sp>
      <p:sp>
        <p:nvSpPr>
          <p:cNvPr id="2" name="Foliennummernplatzhalter 1"/>
          <p:cNvSpPr>
            <a:spLocks noGrp="1"/>
          </p:cNvSpPr>
          <p:nvPr>
            <p:ph type="sldNum" sz="quarter" idx="12"/>
          </p:nvPr>
        </p:nvSpPr>
        <p:spPr/>
        <p:txBody>
          <a:bodyPr/>
          <a:lstStyle/>
          <a:p>
            <a:fld id="{B6F15528-21DE-4FAA-801E-634DDDAF4B2B}" type="slidenum">
              <a:rPr lang="en-US" smtClean="0"/>
              <a:pPr/>
              <a:t>120</a:t>
            </a:fld>
            <a:endParaRPr lang="en-US" dirty="0"/>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04639928"/>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pPr eaLnBrk="1" hangingPunct="1"/>
            <a:r>
              <a:rPr lang="en-US" altLang="de-DE" smtClean="0"/>
              <a:t>Dining Philosophers (2)</a:t>
            </a:r>
            <a:endParaRPr lang="en-US" altLang="de-DE" sz="4000" smtClean="0"/>
          </a:p>
        </p:txBody>
      </p:sp>
      <p:sp>
        <p:nvSpPr>
          <p:cNvPr id="50180" name="Rectangle 3"/>
          <p:cNvSpPr>
            <a:spLocks noGrp="1" noChangeArrowheads="1"/>
          </p:cNvSpPr>
          <p:nvPr>
            <p:ph type="body" idx="1"/>
          </p:nvPr>
        </p:nvSpPr>
        <p:spPr>
          <a:xfrm>
            <a:off x="266700" y="5753100"/>
            <a:ext cx="8610600" cy="342900"/>
          </a:xfrm>
        </p:spPr>
        <p:txBody>
          <a:bodyPr>
            <a:normAutofit fontScale="85000" lnSpcReduction="20000"/>
          </a:bodyPr>
          <a:lstStyle/>
          <a:p>
            <a:pPr algn="ctr" eaLnBrk="1" hangingPunct="1">
              <a:lnSpc>
                <a:spcPct val="90000"/>
              </a:lnSpc>
              <a:buFontTx/>
              <a:buNone/>
            </a:pPr>
            <a:r>
              <a:rPr lang="en-US" altLang="de-DE" smtClean="0"/>
              <a:t>A </a:t>
            </a:r>
            <a:r>
              <a:rPr lang="en-US" altLang="de-DE" u="sng" smtClean="0"/>
              <a:t>non</a:t>
            </a:r>
            <a:r>
              <a:rPr lang="en-US" altLang="de-DE" smtClean="0"/>
              <a:t>solution to the dining philosophers problem</a:t>
            </a:r>
          </a:p>
        </p:txBody>
      </p:sp>
      <p:pic>
        <p:nvPicPr>
          <p:cNvPr id="5018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 y="1289050"/>
            <a:ext cx="8764588"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121</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37832193"/>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2"/>
          <p:cNvSpPr>
            <a:spLocks noGrp="1" noChangeArrowheads="1"/>
          </p:cNvSpPr>
          <p:nvPr>
            <p:ph type="title"/>
          </p:nvPr>
        </p:nvSpPr>
        <p:spPr/>
        <p:txBody>
          <a:bodyPr/>
          <a:lstStyle/>
          <a:p>
            <a:pPr eaLnBrk="1" hangingPunct="1"/>
            <a:r>
              <a:rPr lang="en-US" altLang="de-DE" smtClean="0"/>
              <a:t>Dining Philosophers (3)</a:t>
            </a:r>
            <a:endParaRPr lang="en-US" altLang="de-DE" sz="4000" smtClean="0"/>
          </a:p>
        </p:txBody>
      </p:sp>
      <p:sp>
        <p:nvSpPr>
          <p:cNvPr id="51204" name="Rectangle 3"/>
          <p:cNvSpPr>
            <a:spLocks noGrp="1" noChangeArrowheads="1"/>
          </p:cNvSpPr>
          <p:nvPr>
            <p:ph type="body" idx="1"/>
          </p:nvPr>
        </p:nvSpPr>
        <p:spPr>
          <a:xfrm>
            <a:off x="323850" y="6286500"/>
            <a:ext cx="8610600" cy="514350"/>
          </a:xfrm>
        </p:spPr>
        <p:txBody>
          <a:bodyPr/>
          <a:lstStyle/>
          <a:p>
            <a:pPr algn="ctr" eaLnBrk="1" hangingPunct="1">
              <a:lnSpc>
                <a:spcPct val="90000"/>
              </a:lnSpc>
              <a:buFontTx/>
              <a:buNone/>
            </a:pPr>
            <a:r>
              <a:rPr lang="en-US" altLang="de-DE" smtClean="0"/>
              <a:t>Solution to dining philosophers problem (part 1)</a:t>
            </a:r>
          </a:p>
        </p:txBody>
      </p:sp>
      <p:pic>
        <p:nvPicPr>
          <p:cNvPr id="51205" name="Picture 5"/>
          <p:cNvPicPr>
            <a:picLocks noChangeAspect="1" noChangeArrowheads="1"/>
          </p:cNvPicPr>
          <p:nvPr/>
        </p:nvPicPr>
        <p:blipFill>
          <a:blip r:embed="rId2">
            <a:extLst>
              <a:ext uri="{28A0092B-C50C-407E-A947-70E740481C1C}">
                <a14:useLocalDpi xmlns:a14="http://schemas.microsoft.com/office/drawing/2010/main" val="0"/>
              </a:ext>
            </a:extLst>
          </a:blip>
          <a:srcRect b="54594"/>
          <a:stretch>
            <a:fillRect/>
          </a:stretch>
        </p:blipFill>
        <p:spPr bwMode="auto">
          <a:xfrm>
            <a:off x="735013" y="1182688"/>
            <a:ext cx="7866062" cy="497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122</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21630195"/>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a:xfrm>
            <a:off x="600075" y="0"/>
            <a:ext cx="7772400" cy="1143000"/>
          </a:xfrm>
        </p:spPr>
        <p:txBody>
          <a:bodyPr anchor="ctr"/>
          <a:lstStyle/>
          <a:p>
            <a:pPr eaLnBrk="1" hangingPunct="1"/>
            <a:r>
              <a:rPr lang="en-US" altLang="de-DE" dirty="0" smtClean="0"/>
              <a:t>Dining Philosophers (4)</a:t>
            </a:r>
            <a:endParaRPr lang="en-US" altLang="de-DE" sz="4000" dirty="0" smtClean="0"/>
          </a:p>
        </p:txBody>
      </p:sp>
      <p:sp>
        <p:nvSpPr>
          <p:cNvPr id="52228" name="Rectangle 3"/>
          <p:cNvSpPr>
            <a:spLocks noGrp="1" noChangeArrowheads="1"/>
          </p:cNvSpPr>
          <p:nvPr>
            <p:ph type="body" idx="1"/>
          </p:nvPr>
        </p:nvSpPr>
        <p:spPr>
          <a:xfrm>
            <a:off x="590550" y="6343650"/>
            <a:ext cx="8077200" cy="514350"/>
          </a:xfrm>
        </p:spPr>
        <p:txBody>
          <a:bodyPr/>
          <a:lstStyle/>
          <a:p>
            <a:pPr algn="ctr" eaLnBrk="1" hangingPunct="1">
              <a:lnSpc>
                <a:spcPct val="90000"/>
              </a:lnSpc>
              <a:buFontTx/>
              <a:buNone/>
            </a:pPr>
            <a:r>
              <a:rPr lang="en-US" altLang="de-DE" dirty="0" smtClean="0"/>
              <a:t>Solution to dining philosophers problem (part 2)</a:t>
            </a:r>
          </a:p>
        </p:txBody>
      </p:sp>
      <p:pic>
        <p:nvPicPr>
          <p:cNvPr id="52229" name="Picture 5"/>
          <p:cNvPicPr>
            <a:picLocks noChangeAspect="1" noChangeArrowheads="1"/>
          </p:cNvPicPr>
          <p:nvPr/>
        </p:nvPicPr>
        <p:blipFill>
          <a:blip r:embed="rId2">
            <a:extLst>
              <a:ext uri="{28A0092B-C50C-407E-A947-70E740481C1C}">
                <a14:useLocalDpi xmlns:a14="http://schemas.microsoft.com/office/drawing/2010/main" val="0"/>
              </a:ext>
            </a:extLst>
          </a:blip>
          <a:srcRect t="44960"/>
          <a:stretch>
            <a:fillRect/>
          </a:stretch>
        </p:blipFill>
        <p:spPr bwMode="auto">
          <a:xfrm>
            <a:off x="1285875" y="1066800"/>
            <a:ext cx="6669088"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123</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23681293"/>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a:xfrm>
            <a:off x="200025" y="0"/>
            <a:ext cx="8715375" cy="1143000"/>
          </a:xfrm>
        </p:spPr>
        <p:txBody>
          <a:bodyPr anchor="ctr"/>
          <a:lstStyle/>
          <a:p>
            <a:pPr eaLnBrk="1" hangingPunct="1"/>
            <a:r>
              <a:rPr lang="en-US" altLang="de-DE" dirty="0" smtClean="0"/>
              <a:t>The Readers and Writers Problem</a:t>
            </a:r>
            <a:endParaRPr lang="en-US" altLang="de-DE" sz="4000" dirty="0" smtClean="0"/>
          </a:p>
        </p:txBody>
      </p:sp>
      <p:sp>
        <p:nvSpPr>
          <p:cNvPr id="53252" name="Rectangle 3"/>
          <p:cNvSpPr>
            <a:spLocks noGrp="1" noChangeArrowheads="1"/>
          </p:cNvSpPr>
          <p:nvPr>
            <p:ph type="body" idx="1"/>
          </p:nvPr>
        </p:nvSpPr>
        <p:spPr>
          <a:xfrm>
            <a:off x="685800" y="6181725"/>
            <a:ext cx="7772400" cy="257175"/>
          </a:xfrm>
        </p:spPr>
        <p:txBody>
          <a:bodyPr>
            <a:normAutofit fontScale="55000" lnSpcReduction="20000"/>
          </a:bodyPr>
          <a:lstStyle/>
          <a:p>
            <a:pPr algn="ctr" eaLnBrk="1" hangingPunct="1">
              <a:lnSpc>
                <a:spcPct val="90000"/>
              </a:lnSpc>
              <a:buFontTx/>
              <a:buNone/>
            </a:pPr>
            <a:r>
              <a:rPr lang="en-US" altLang="de-DE" smtClean="0"/>
              <a:t>A solution to the readers and writers problem</a:t>
            </a:r>
          </a:p>
        </p:txBody>
      </p:sp>
      <p:pic>
        <p:nvPicPr>
          <p:cNvPr id="53253"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20925" y="996950"/>
            <a:ext cx="4503738"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124</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01765812"/>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a:xfrm>
            <a:off x="542925" y="0"/>
            <a:ext cx="7772400" cy="1143000"/>
          </a:xfrm>
        </p:spPr>
        <p:txBody>
          <a:bodyPr/>
          <a:lstStyle/>
          <a:p>
            <a:pPr eaLnBrk="1" hangingPunct="1"/>
            <a:r>
              <a:rPr lang="en-US" altLang="de-DE" smtClean="0"/>
              <a:t>The Sleeping Barber Problem (1)</a:t>
            </a:r>
            <a:endParaRPr lang="en-US" altLang="de-DE" sz="4000" smtClean="0"/>
          </a:p>
        </p:txBody>
      </p:sp>
      <p:pic>
        <p:nvPicPr>
          <p:cNvPr id="54276" name="Picture 4"/>
          <p:cNvPicPr>
            <a:picLocks noChangeAspect="1" noChangeArrowheads="1"/>
          </p:cNvPicPr>
          <p:nvPr/>
        </p:nvPicPr>
        <p:blipFill>
          <a:blip r:embed="rId2">
            <a:extLst>
              <a:ext uri="{28A0092B-C50C-407E-A947-70E740481C1C}">
                <a14:useLocalDpi xmlns:a14="http://schemas.microsoft.com/office/drawing/2010/main" val="0"/>
              </a:ext>
            </a:extLst>
          </a:blip>
          <a:srcRect l="21214" t="36014" r="16373" b="26724"/>
          <a:stretch>
            <a:fillRect/>
          </a:stretch>
        </p:blipFill>
        <p:spPr bwMode="auto">
          <a:xfrm>
            <a:off x="1719263" y="1430338"/>
            <a:ext cx="6191250" cy="523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125</a:t>
            </a:fld>
            <a:endParaRPr lang="en-US" dirty="0"/>
          </a:p>
        </p:txBody>
      </p:sp>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496371421"/>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ChangeArrowheads="1"/>
          </p:cNvSpPr>
          <p:nvPr>
            <p:ph type="title"/>
          </p:nvPr>
        </p:nvSpPr>
        <p:spPr>
          <a:xfrm>
            <a:off x="685800" y="0"/>
            <a:ext cx="7772400" cy="828675"/>
          </a:xfrm>
        </p:spPr>
        <p:txBody>
          <a:bodyPr/>
          <a:lstStyle/>
          <a:p>
            <a:pPr eaLnBrk="1" hangingPunct="1"/>
            <a:r>
              <a:rPr lang="en-US" altLang="de-DE" smtClean="0"/>
              <a:t>The Sleeping Barber Problem (2)</a:t>
            </a:r>
            <a:endParaRPr lang="en-US" altLang="de-DE" sz="4000" smtClean="0"/>
          </a:p>
        </p:txBody>
      </p:sp>
      <p:pic>
        <p:nvPicPr>
          <p:cNvPr id="55300"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6775" y="808038"/>
            <a:ext cx="4749800" cy="567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Text Box 5"/>
          <p:cNvSpPr txBox="1">
            <a:spLocks noChangeArrowheads="1"/>
          </p:cNvSpPr>
          <p:nvPr/>
        </p:nvSpPr>
        <p:spPr bwMode="auto">
          <a:xfrm>
            <a:off x="3035300" y="6235700"/>
            <a:ext cx="50673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spcBef>
                <a:spcPct val="50000"/>
              </a:spcBef>
            </a:pPr>
            <a:r>
              <a:rPr lang="en-US" altLang="de-DE" dirty="0">
                <a:solidFill>
                  <a:schemeClr val="accent2"/>
                </a:solidFill>
              </a:rPr>
              <a:t>Solution to sleeping barber problem.</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126</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54413401"/>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title"/>
          </p:nvPr>
        </p:nvSpPr>
        <p:spPr>
          <a:xfrm>
            <a:off x="381000" y="381000"/>
            <a:ext cx="8229600" cy="838200"/>
          </a:xfrm>
        </p:spPr>
        <p:txBody>
          <a:bodyPr>
            <a:noAutofit/>
          </a:bodyPr>
          <a:lstStyle/>
          <a:p>
            <a:pPr eaLnBrk="1" hangingPunct="1"/>
            <a:r>
              <a:rPr lang="en-US" altLang="de-DE" dirty="0" smtClean="0"/>
              <a:t>Scheduling</a:t>
            </a:r>
            <a:br>
              <a:rPr lang="en-US" altLang="de-DE" dirty="0" smtClean="0"/>
            </a:br>
            <a:r>
              <a:rPr lang="en-US" altLang="de-DE" dirty="0" smtClean="0"/>
              <a:t>Introduction to Scheduling (1)</a:t>
            </a:r>
          </a:p>
        </p:txBody>
      </p:sp>
      <p:sp>
        <p:nvSpPr>
          <p:cNvPr id="56324" name="Rectangle 3"/>
          <p:cNvSpPr>
            <a:spLocks noGrp="1" noChangeArrowheads="1"/>
          </p:cNvSpPr>
          <p:nvPr>
            <p:ph type="body" idx="1"/>
          </p:nvPr>
        </p:nvSpPr>
        <p:spPr>
          <a:xfrm>
            <a:off x="371475" y="5010150"/>
            <a:ext cx="8458200" cy="971550"/>
          </a:xfrm>
        </p:spPr>
        <p:txBody>
          <a:bodyPr>
            <a:normAutofit fontScale="85000" lnSpcReduction="20000"/>
          </a:bodyPr>
          <a:lstStyle/>
          <a:p>
            <a:pPr eaLnBrk="1" hangingPunct="1">
              <a:lnSpc>
                <a:spcPct val="90000"/>
              </a:lnSpc>
            </a:pPr>
            <a:r>
              <a:rPr lang="en-US" altLang="de-DE" sz="2800" dirty="0" smtClean="0"/>
              <a:t>Bursts of CPU usage alternate with periods of I/O wait</a:t>
            </a:r>
          </a:p>
          <a:p>
            <a:pPr lvl="1" eaLnBrk="1" hangingPunct="1">
              <a:lnSpc>
                <a:spcPct val="90000"/>
              </a:lnSpc>
            </a:pPr>
            <a:r>
              <a:rPr lang="en-US" altLang="de-DE" sz="2400" dirty="0" smtClean="0"/>
              <a:t>a CPU-bound process</a:t>
            </a:r>
          </a:p>
          <a:p>
            <a:pPr lvl="1" eaLnBrk="1" hangingPunct="1">
              <a:lnSpc>
                <a:spcPct val="90000"/>
              </a:lnSpc>
            </a:pPr>
            <a:r>
              <a:rPr lang="en-US" altLang="de-DE" sz="2400" dirty="0" smtClean="0"/>
              <a:t>an I/O bound process</a:t>
            </a:r>
          </a:p>
        </p:txBody>
      </p:sp>
      <p:pic>
        <p:nvPicPr>
          <p:cNvPr id="56325" name="Picture 7" descr="C:\B\b4\JPG\foo\2-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613" y="1724025"/>
            <a:ext cx="7435850"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127</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84238228"/>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p:txBody>
          <a:bodyPr/>
          <a:lstStyle/>
          <a:p>
            <a:pPr eaLnBrk="1" hangingPunct="1"/>
            <a:r>
              <a:rPr lang="en-US" altLang="de-DE" dirty="0" smtClean="0"/>
              <a:t>Introduction to Scheduling (2)</a:t>
            </a:r>
          </a:p>
        </p:txBody>
      </p:sp>
      <p:sp>
        <p:nvSpPr>
          <p:cNvPr id="57348" name="Rectangle 3"/>
          <p:cNvSpPr>
            <a:spLocks noGrp="1" noChangeArrowheads="1"/>
          </p:cNvSpPr>
          <p:nvPr>
            <p:ph type="body" idx="1"/>
          </p:nvPr>
        </p:nvSpPr>
        <p:spPr>
          <a:xfrm>
            <a:off x="628650" y="5981700"/>
            <a:ext cx="7772400" cy="314325"/>
          </a:xfrm>
        </p:spPr>
        <p:txBody>
          <a:bodyPr>
            <a:normAutofit fontScale="77500" lnSpcReduction="20000"/>
          </a:bodyPr>
          <a:lstStyle/>
          <a:p>
            <a:pPr algn="ctr" eaLnBrk="1" hangingPunct="1">
              <a:lnSpc>
                <a:spcPct val="90000"/>
              </a:lnSpc>
              <a:buFontTx/>
              <a:buNone/>
            </a:pPr>
            <a:r>
              <a:rPr lang="en-US" altLang="de-DE" smtClean="0"/>
              <a:t>Scheduling Algorithm Goals</a:t>
            </a:r>
          </a:p>
          <a:p>
            <a:pPr eaLnBrk="1" hangingPunct="1">
              <a:lnSpc>
                <a:spcPct val="90000"/>
              </a:lnSpc>
              <a:buFontTx/>
              <a:buNone/>
            </a:pPr>
            <a:endParaRPr lang="en-US" altLang="de-DE" smtClean="0"/>
          </a:p>
        </p:txBody>
      </p:sp>
      <p:pic>
        <p:nvPicPr>
          <p:cNvPr id="5734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625" y="966788"/>
            <a:ext cx="7810500" cy="473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128</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3457294"/>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p:txBody>
          <a:bodyPr/>
          <a:lstStyle/>
          <a:p>
            <a:r>
              <a:rPr lang="en-US" altLang="de-DE" dirty="0" smtClean="0"/>
              <a:t>CPU Scheduling - Classical algorithms</a:t>
            </a:r>
          </a:p>
        </p:txBody>
      </p:sp>
      <p:sp>
        <p:nvSpPr>
          <p:cNvPr id="58372" name="Rectangle 3"/>
          <p:cNvSpPr>
            <a:spLocks noGrp="1" noChangeArrowheads="1"/>
          </p:cNvSpPr>
          <p:nvPr>
            <p:ph type="body" idx="1"/>
          </p:nvPr>
        </p:nvSpPr>
        <p:spPr>
          <a:xfrm>
            <a:off x="152400" y="1231900"/>
            <a:ext cx="8839200" cy="5257800"/>
          </a:xfrm>
        </p:spPr>
        <p:txBody>
          <a:bodyPr/>
          <a:lstStyle/>
          <a:p>
            <a:pPr>
              <a:lnSpc>
                <a:spcPct val="90000"/>
              </a:lnSpc>
            </a:pPr>
            <a:r>
              <a:rPr lang="en-US" altLang="de-DE" sz="2000" smtClean="0"/>
              <a:t>First come, first served (FCFS)</a:t>
            </a:r>
          </a:p>
          <a:p>
            <a:pPr lvl="1">
              <a:lnSpc>
                <a:spcPct val="90000"/>
              </a:lnSpc>
            </a:pPr>
            <a:r>
              <a:rPr lang="en-US" altLang="de-DE" sz="1800" smtClean="0"/>
              <a:t>Convoy effect (all processes get bunched up behind long process)</a:t>
            </a:r>
          </a:p>
          <a:p>
            <a:pPr>
              <a:lnSpc>
                <a:spcPct val="90000"/>
              </a:lnSpc>
            </a:pPr>
            <a:r>
              <a:rPr lang="en-US" altLang="de-DE" sz="2000" smtClean="0"/>
              <a:t>Shortest job first (shortest next CPU burst)</a:t>
            </a:r>
          </a:p>
          <a:p>
            <a:pPr lvl="1">
              <a:lnSpc>
                <a:spcPct val="90000"/>
              </a:lnSpc>
            </a:pPr>
            <a:r>
              <a:rPr lang="en-US" altLang="de-DE" sz="1800" smtClean="0"/>
              <a:t>“Optimal”. </a:t>
            </a:r>
          </a:p>
          <a:p>
            <a:pPr lvl="1">
              <a:lnSpc>
                <a:spcPct val="90000"/>
              </a:lnSpc>
            </a:pPr>
            <a:r>
              <a:rPr lang="en-US" altLang="de-DE" sz="1800" smtClean="0"/>
              <a:t>Need oracle to predict next duration: prediction based on history</a:t>
            </a:r>
          </a:p>
          <a:p>
            <a:pPr>
              <a:lnSpc>
                <a:spcPct val="90000"/>
              </a:lnSpc>
            </a:pPr>
            <a:r>
              <a:rPr lang="en-US" altLang="de-DE" sz="2000" smtClean="0"/>
              <a:t>Priority: Choose higher priority tasks</a:t>
            </a:r>
          </a:p>
          <a:p>
            <a:pPr lvl="1">
              <a:lnSpc>
                <a:spcPct val="90000"/>
              </a:lnSpc>
            </a:pPr>
            <a:r>
              <a:rPr lang="en-US" altLang="de-DE" sz="1800" smtClean="0"/>
              <a:t>Priority inversion: High priority tasks wait for lower priority tasks holding critical resources</a:t>
            </a:r>
          </a:p>
          <a:p>
            <a:pPr lvl="1">
              <a:lnSpc>
                <a:spcPct val="90000"/>
              </a:lnSpc>
            </a:pPr>
            <a:r>
              <a:rPr lang="en-US" altLang="de-DE" sz="1800" smtClean="0"/>
              <a:t>Starvation: Low priority tasks never get their chance</a:t>
            </a:r>
          </a:p>
          <a:p>
            <a:pPr>
              <a:lnSpc>
                <a:spcPct val="90000"/>
              </a:lnSpc>
            </a:pPr>
            <a:r>
              <a:rPr lang="en-US" altLang="de-DE" sz="2000" smtClean="0"/>
              <a:t>Round robin</a:t>
            </a:r>
          </a:p>
          <a:p>
            <a:pPr>
              <a:lnSpc>
                <a:spcPct val="90000"/>
              </a:lnSpc>
            </a:pPr>
            <a:r>
              <a:rPr lang="en-US" altLang="de-DE" sz="2000" smtClean="0"/>
              <a:t>Multilevel queue: Different schemes for background, interactive tasks</a:t>
            </a:r>
          </a:p>
          <a:p>
            <a:pPr>
              <a:lnSpc>
                <a:spcPct val="90000"/>
              </a:lnSpc>
            </a:pPr>
            <a:r>
              <a:rPr lang="en-US" altLang="de-DE" sz="2000" smtClean="0"/>
              <a:t>Multilevel feedback queue scheduling</a:t>
            </a:r>
          </a:p>
          <a:p>
            <a:pPr>
              <a:lnSpc>
                <a:spcPct val="90000"/>
              </a:lnSpc>
            </a:pPr>
            <a:r>
              <a:rPr lang="en-US" altLang="de-DE" sz="2000" smtClean="0"/>
              <a:t>Multiprocessor scheduling</a:t>
            </a:r>
          </a:p>
          <a:p>
            <a:pPr lvl="1">
              <a:lnSpc>
                <a:spcPct val="90000"/>
              </a:lnSpc>
            </a:pPr>
            <a:r>
              <a:rPr lang="en-US" altLang="de-DE" sz="1800" smtClean="0"/>
              <a:t>Gang scheduling, Non Uniform Memory Access, Processor affinity</a:t>
            </a:r>
          </a:p>
          <a:p>
            <a:pPr>
              <a:lnSpc>
                <a:spcPct val="90000"/>
              </a:lnSpc>
            </a:pPr>
            <a:r>
              <a:rPr lang="en-US" altLang="de-DE" sz="2000" smtClean="0"/>
              <a:t>Real-Time scheduling</a:t>
            </a:r>
          </a:p>
          <a:p>
            <a:pPr lvl="1">
              <a:lnSpc>
                <a:spcPct val="90000"/>
              </a:lnSpc>
            </a:pPr>
            <a:r>
              <a:rPr lang="en-US" altLang="de-DE" sz="1800" smtClean="0"/>
              <a:t>Hard and soft real time systems</a:t>
            </a:r>
          </a:p>
        </p:txBody>
      </p:sp>
      <p:sp>
        <p:nvSpPr>
          <p:cNvPr id="2" name="Foliennummernplatzhalter 1"/>
          <p:cNvSpPr>
            <a:spLocks noGrp="1"/>
          </p:cNvSpPr>
          <p:nvPr>
            <p:ph type="sldNum" sz="quarter" idx="12"/>
          </p:nvPr>
        </p:nvSpPr>
        <p:spPr/>
        <p:txBody>
          <a:bodyPr/>
          <a:lstStyle/>
          <a:p>
            <a:fld id="{B6F15528-21DE-4FAA-801E-634DDDAF4B2B}" type="slidenum">
              <a:rPr lang="en-US" smtClean="0"/>
              <a:pPr/>
              <a:t>129</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27609759"/>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noChangeArrowheads="1"/>
          </p:cNvSpPr>
          <p:nvPr>
            <p:ph type="title"/>
          </p:nvPr>
        </p:nvSpPr>
        <p:spPr>
          <a:xfrm>
            <a:off x="381000" y="152400"/>
            <a:ext cx="8229600" cy="838200"/>
          </a:xfrm>
        </p:spPr>
        <p:txBody>
          <a:bodyPr/>
          <a:lstStyle/>
          <a:p>
            <a:pPr eaLnBrk="1" hangingPunct="1"/>
            <a:r>
              <a:rPr lang="en-US" altLang="de-DE" dirty="0" smtClean="0"/>
              <a:t>Scheduling in Batch Systems (1)</a:t>
            </a:r>
            <a:endParaRPr lang="en-US" altLang="de-DE" sz="4000" dirty="0" smtClean="0"/>
          </a:p>
        </p:txBody>
      </p:sp>
      <p:sp>
        <p:nvSpPr>
          <p:cNvPr id="59396" name="Rectangle 3"/>
          <p:cNvSpPr>
            <a:spLocks noGrp="1" noChangeArrowheads="1"/>
          </p:cNvSpPr>
          <p:nvPr>
            <p:ph type="body" idx="1"/>
          </p:nvPr>
        </p:nvSpPr>
        <p:spPr>
          <a:xfrm>
            <a:off x="685800" y="5324475"/>
            <a:ext cx="7772400" cy="771525"/>
          </a:xfrm>
        </p:spPr>
        <p:txBody>
          <a:bodyPr/>
          <a:lstStyle/>
          <a:p>
            <a:pPr algn="ctr" eaLnBrk="1" hangingPunct="1">
              <a:buFontTx/>
              <a:buNone/>
            </a:pPr>
            <a:r>
              <a:rPr lang="en-US" altLang="de-DE" smtClean="0"/>
              <a:t>An example of shortest job first scheduling</a:t>
            </a:r>
          </a:p>
        </p:txBody>
      </p:sp>
      <p:pic>
        <p:nvPicPr>
          <p:cNvPr id="59397" name="Picture 5" descr="C:\B\b4\JPG\foo\2-3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2168525"/>
            <a:ext cx="7599362"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130</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45234787"/>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Rectangle 2"/>
          <p:cNvSpPr>
            <a:spLocks noGrp="1" noChangeArrowheads="1"/>
          </p:cNvSpPr>
          <p:nvPr>
            <p:ph type="title"/>
          </p:nvPr>
        </p:nvSpPr>
        <p:spPr/>
        <p:txBody>
          <a:bodyPr/>
          <a:lstStyle/>
          <a:p>
            <a:pPr eaLnBrk="1" hangingPunct="1"/>
            <a:r>
              <a:rPr lang="en-US" altLang="de-DE" smtClean="0"/>
              <a:t>Scheduling in Batch Systems (2)</a:t>
            </a:r>
            <a:endParaRPr lang="en-US" altLang="de-DE" sz="4000" smtClean="0"/>
          </a:p>
        </p:txBody>
      </p:sp>
      <p:sp>
        <p:nvSpPr>
          <p:cNvPr id="60420" name="Rectangle 3"/>
          <p:cNvSpPr>
            <a:spLocks noGrp="1" noChangeArrowheads="1"/>
          </p:cNvSpPr>
          <p:nvPr>
            <p:ph type="body" idx="1"/>
          </p:nvPr>
        </p:nvSpPr>
        <p:spPr>
          <a:xfrm>
            <a:off x="685800" y="6000750"/>
            <a:ext cx="7772400" cy="857250"/>
          </a:xfrm>
        </p:spPr>
        <p:txBody>
          <a:bodyPr/>
          <a:lstStyle/>
          <a:p>
            <a:pPr algn="ctr" eaLnBrk="1" hangingPunct="1">
              <a:buFontTx/>
              <a:buNone/>
            </a:pPr>
            <a:r>
              <a:rPr lang="en-US" altLang="de-DE" smtClean="0"/>
              <a:t>Three level scheduling</a:t>
            </a:r>
          </a:p>
        </p:txBody>
      </p:sp>
      <p:pic>
        <p:nvPicPr>
          <p:cNvPr id="60421" name="Picture 5" descr="C:\B\b4\JPG\foo\2-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563" y="1447800"/>
            <a:ext cx="7175500"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131</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81050632"/>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ChangeArrowheads="1"/>
          </p:cNvSpPr>
          <p:nvPr>
            <p:ph type="title"/>
          </p:nvPr>
        </p:nvSpPr>
        <p:spPr>
          <a:xfrm>
            <a:off x="171450" y="0"/>
            <a:ext cx="8801100" cy="1143000"/>
          </a:xfrm>
        </p:spPr>
        <p:txBody>
          <a:bodyPr/>
          <a:lstStyle/>
          <a:p>
            <a:pPr eaLnBrk="1" hangingPunct="1"/>
            <a:r>
              <a:rPr lang="en-US" altLang="de-DE" sz="4000" smtClean="0"/>
              <a:t>Scheduling in Interactive Systems (1)</a:t>
            </a:r>
          </a:p>
        </p:txBody>
      </p:sp>
      <p:sp>
        <p:nvSpPr>
          <p:cNvPr id="61444" name="Rectangle 3"/>
          <p:cNvSpPr>
            <a:spLocks noGrp="1" noChangeArrowheads="1"/>
          </p:cNvSpPr>
          <p:nvPr>
            <p:ph type="body" idx="1"/>
          </p:nvPr>
        </p:nvSpPr>
        <p:spPr>
          <a:xfrm>
            <a:off x="165100" y="5124450"/>
            <a:ext cx="8813800" cy="971550"/>
          </a:xfrm>
        </p:spPr>
        <p:txBody>
          <a:bodyPr>
            <a:normAutofit fontScale="92500" lnSpcReduction="20000"/>
          </a:bodyPr>
          <a:lstStyle/>
          <a:p>
            <a:pPr eaLnBrk="1" hangingPunct="1">
              <a:lnSpc>
                <a:spcPct val="90000"/>
              </a:lnSpc>
            </a:pPr>
            <a:r>
              <a:rPr lang="en-US" altLang="de-DE" smtClean="0"/>
              <a:t>Round Robin Scheduling</a:t>
            </a:r>
            <a:endParaRPr lang="en-US" altLang="de-DE" sz="2400" smtClean="0"/>
          </a:p>
          <a:p>
            <a:pPr lvl="1" eaLnBrk="1" hangingPunct="1">
              <a:lnSpc>
                <a:spcPct val="90000"/>
              </a:lnSpc>
            </a:pPr>
            <a:r>
              <a:rPr lang="en-US" altLang="de-DE" smtClean="0"/>
              <a:t>list of runnable processes</a:t>
            </a:r>
          </a:p>
          <a:p>
            <a:pPr lvl="1" eaLnBrk="1" hangingPunct="1">
              <a:lnSpc>
                <a:spcPct val="90000"/>
              </a:lnSpc>
            </a:pPr>
            <a:r>
              <a:rPr lang="en-US" altLang="de-DE" smtClean="0"/>
              <a:t>list of runnable processes after B uses up its quantum</a:t>
            </a:r>
            <a:endParaRPr lang="en-US" altLang="de-DE" sz="2000" smtClean="0"/>
          </a:p>
        </p:txBody>
      </p:sp>
      <p:pic>
        <p:nvPicPr>
          <p:cNvPr id="61445" name="Picture 5" descr="C:\B\b4\JPG\foo\2-4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400" y="2247900"/>
            <a:ext cx="7407275"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132</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80549271"/>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2"/>
          <p:cNvSpPr>
            <a:spLocks noGrp="1" noChangeArrowheads="1"/>
          </p:cNvSpPr>
          <p:nvPr>
            <p:ph type="title"/>
          </p:nvPr>
        </p:nvSpPr>
        <p:spPr>
          <a:xfrm>
            <a:off x="0" y="0"/>
            <a:ext cx="9144000" cy="1143000"/>
          </a:xfrm>
        </p:spPr>
        <p:txBody>
          <a:bodyPr/>
          <a:lstStyle/>
          <a:p>
            <a:pPr eaLnBrk="1" hangingPunct="1"/>
            <a:r>
              <a:rPr lang="en-US" altLang="de-DE" sz="4000" smtClean="0"/>
              <a:t>Scheduling in Interactive Systems (2)</a:t>
            </a:r>
          </a:p>
        </p:txBody>
      </p:sp>
      <p:sp>
        <p:nvSpPr>
          <p:cNvPr id="62468" name="Rectangle 3"/>
          <p:cNvSpPr>
            <a:spLocks noGrp="1" noChangeArrowheads="1"/>
          </p:cNvSpPr>
          <p:nvPr>
            <p:ph type="body" idx="1"/>
          </p:nvPr>
        </p:nvSpPr>
        <p:spPr>
          <a:xfrm>
            <a:off x="212725" y="5610225"/>
            <a:ext cx="8661400" cy="800100"/>
          </a:xfrm>
        </p:spPr>
        <p:txBody>
          <a:bodyPr/>
          <a:lstStyle/>
          <a:p>
            <a:pPr algn="ctr" eaLnBrk="1" hangingPunct="1">
              <a:buFontTx/>
              <a:buNone/>
            </a:pPr>
            <a:r>
              <a:rPr lang="en-US" altLang="de-DE" smtClean="0"/>
              <a:t>A scheduling algorithm with four priority classes</a:t>
            </a:r>
            <a:endParaRPr lang="en-US" altLang="de-DE" sz="2800" smtClean="0"/>
          </a:p>
        </p:txBody>
      </p:sp>
      <p:pic>
        <p:nvPicPr>
          <p:cNvPr id="62469" name="Picture 5" descr="C:\B\b4\JPG\foo\2-4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9988" y="1601788"/>
            <a:ext cx="7034212" cy="299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133</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10576101"/>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a:xfrm>
            <a:off x="0" y="0"/>
            <a:ext cx="9144000" cy="962025"/>
          </a:xfrm>
        </p:spPr>
        <p:txBody>
          <a:bodyPr/>
          <a:lstStyle/>
          <a:p>
            <a:pPr eaLnBrk="1" hangingPunct="1"/>
            <a:r>
              <a:rPr lang="en-US" altLang="de-DE" sz="4000" smtClean="0"/>
              <a:t>Scheduling in Real-Time Systems</a:t>
            </a:r>
          </a:p>
        </p:txBody>
      </p:sp>
      <p:sp>
        <p:nvSpPr>
          <p:cNvPr id="1029" name="Rectangle 3"/>
          <p:cNvSpPr>
            <a:spLocks noGrp="1" noChangeArrowheads="1"/>
          </p:cNvSpPr>
          <p:nvPr>
            <p:ph type="body" idx="1"/>
          </p:nvPr>
        </p:nvSpPr>
        <p:spPr/>
        <p:txBody>
          <a:bodyPr/>
          <a:lstStyle/>
          <a:p>
            <a:pPr eaLnBrk="1" hangingPunct="1">
              <a:buFontTx/>
              <a:buNone/>
            </a:pPr>
            <a:r>
              <a:rPr lang="en-US" altLang="de-DE" dirty="0" smtClean="0"/>
              <a:t>Schedulable real-time system</a:t>
            </a:r>
          </a:p>
          <a:p>
            <a:pPr eaLnBrk="1" hangingPunct="1"/>
            <a:r>
              <a:rPr lang="en-US" altLang="de-DE" dirty="0" smtClean="0"/>
              <a:t>Given</a:t>
            </a:r>
          </a:p>
          <a:p>
            <a:pPr lvl="1" eaLnBrk="1" hangingPunct="1"/>
            <a:r>
              <a:rPr lang="en-US" altLang="de-DE" i="1" dirty="0" smtClean="0"/>
              <a:t>m</a:t>
            </a:r>
            <a:r>
              <a:rPr lang="en-US" altLang="de-DE" dirty="0" smtClean="0"/>
              <a:t> periodic events</a:t>
            </a:r>
          </a:p>
          <a:p>
            <a:pPr lvl="1" eaLnBrk="1" hangingPunct="1"/>
            <a:r>
              <a:rPr lang="en-US" altLang="de-DE" dirty="0" smtClean="0"/>
              <a:t>event </a:t>
            </a:r>
            <a:r>
              <a:rPr lang="en-US" altLang="de-DE" i="1" dirty="0" err="1" smtClean="0"/>
              <a:t>i</a:t>
            </a:r>
            <a:r>
              <a:rPr lang="en-US" altLang="de-DE" dirty="0" smtClean="0"/>
              <a:t> occurs within period P</a:t>
            </a:r>
            <a:r>
              <a:rPr lang="en-US" altLang="de-DE" baseline="-25000" dirty="0" smtClean="0"/>
              <a:t>i</a:t>
            </a:r>
            <a:r>
              <a:rPr lang="en-US" altLang="de-DE" dirty="0" smtClean="0"/>
              <a:t> and requires C</a:t>
            </a:r>
            <a:r>
              <a:rPr lang="en-US" altLang="de-DE" baseline="-25000" dirty="0" smtClean="0"/>
              <a:t>i</a:t>
            </a:r>
            <a:r>
              <a:rPr lang="en-US" altLang="de-DE" dirty="0" smtClean="0"/>
              <a:t> seconds</a:t>
            </a:r>
          </a:p>
          <a:p>
            <a:pPr eaLnBrk="1" hangingPunct="1"/>
            <a:r>
              <a:rPr lang="en-US" altLang="de-DE" dirty="0" smtClean="0"/>
              <a:t>Then the load can only be handled if</a:t>
            </a:r>
          </a:p>
        </p:txBody>
      </p:sp>
      <p:graphicFrame>
        <p:nvGraphicFramePr>
          <p:cNvPr id="1026" name="Object 4"/>
          <p:cNvGraphicFramePr>
            <a:graphicFrameLocks noChangeAspect="1"/>
          </p:cNvGraphicFramePr>
          <p:nvPr/>
        </p:nvGraphicFramePr>
        <p:xfrm>
          <a:off x="3454400" y="5081588"/>
          <a:ext cx="1954213" cy="1485900"/>
        </p:xfrm>
        <a:graphic>
          <a:graphicData uri="http://schemas.openxmlformats.org/presentationml/2006/ole">
            <mc:AlternateContent xmlns:mc="http://schemas.openxmlformats.org/markup-compatibility/2006">
              <mc:Choice xmlns:v="urn:schemas-microsoft-com:vml" Requires="v">
                <p:oleObj spid="_x0000_s3079" name="Equation" r:id="rId3" imgW="583920" imgH="444240" progId="Equation.DSMT4">
                  <p:embed/>
                </p:oleObj>
              </mc:Choice>
              <mc:Fallback>
                <p:oleObj name="Equation" r:id="rId3" imgW="583920" imgH="444240" progId="Equation.DSMT4">
                  <p:embed/>
                  <p:pic>
                    <p:nvPicPr>
                      <p:cNvPr id="102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4400" y="5081588"/>
                        <a:ext cx="1954213" cy="148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107763" dir="2700000" algn="ctr" rotWithShape="0">
                                <a:srgbClr val="B2B2B2"/>
                              </a:outerShdw>
                            </a:effectLst>
                          </a14:hiddenEffects>
                        </a:ext>
                      </a:extLst>
                    </p:spPr>
                  </p:pic>
                </p:oleObj>
              </mc:Fallback>
            </mc:AlternateContent>
          </a:graphicData>
        </a:graphic>
      </p:graphicFrame>
      <p:sp>
        <p:nvSpPr>
          <p:cNvPr id="2" name="Foliennummernplatzhalter 1"/>
          <p:cNvSpPr>
            <a:spLocks noGrp="1"/>
          </p:cNvSpPr>
          <p:nvPr>
            <p:ph type="sldNum" sz="quarter" idx="12"/>
          </p:nvPr>
        </p:nvSpPr>
        <p:spPr/>
        <p:txBody>
          <a:bodyPr/>
          <a:lstStyle/>
          <a:p>
            <a:fld id="{B6F15528-21DE-4FAA-801E-634DDDAF4B2B}" type="slidenum">
              <a:rPr lang="en-US" smtClean="0"/>
              <a:pPr/>
              <a:t>134</a:t>
            </a:fld>
            <a:endParaRPr lang="en-US" dirty="0"/>
          </a:p>
        </p:txBody>
      </p:sp>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61898964"/>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2"/>
          <p:cNvSpPr>
            <a:spLocks noGrp="1" noChangeArrowheads="1"/>
          </p:cNvSpPr>
          <p:nvPr>
            <p:ph type="title"/>
          </p:nvPr>
        </p:nvSpPr>
        <p:spPr>
          <a:xfrm>
            <a:off x="654050" y="0"/>
            <a:ext cx="7772400" cy="1143000"/>
          </a:xfrm>
        </p:spPr>
        <p:txBody>
          <a:bodyPr/>
          <a:lstStyle/>
          <a:p>
            <a:pPr eaLnBrk="1" hangingPunct="1"/>
            <a:r>
              <a:rPr lang="en-US" altLang="de-DE" smtClean="0"/>
              <a:t>Policy versus Mechanism</a:t>
            </a:r>
          </a:p>
        </p:txBody>
      </p:sp>
      <p:sp>
        <p:nvSpPr>
          <p:cNvPr id="63492" name="Rectangle 3"/>
          <p:cNvSpPr>
            <a:spLocks noGrp="1" noChangeArrowheads="1"/>
          </p:cNvSpPr>
          <p:nvPr>
            <p:ph type="body" idx="1"/>
          </p:nvPr>
        </p:nvSpPr>
        <p:spPr>
          <a:xfrm>
            <a:off x="723900" y="1587500"/>
            <a:ext cx="7772400" cy="4927600"/>
          </a:xfrm>
        </p:spPr>
        <p:txBody>
          <a:bodyPr/>
          <a:lstStyle/>
          <a:p>
            <a:pPr eaLnBrk="1" hangingPunct="1">
              <a:lnSpc>
                <a:spcPct val="90000"/>
              </a:lnSpc>
            </a:pPr>
            <a:r>
              <a:rPr lang="en-US" altLang="de-DE" smtClean="0"/>
              <a:t>Separate what is </a:t>
            </a:r>
            <a:r>
              <a:rPr lang="en-US" altLang="de-DE" u="sng" smtClean="0"/>
              <a:t>allowed</a:t>
            </a:r>
            <a:r>
              <a:rPr lang="en-US" altLang="de-DE" smtClean="0"/>
              <a:t> to be done with </a:t>
            </a:r>
            <a:r>
              <a:rPr lang="en-US" altLang="de-DE" u="sng" smtClean="0"/>
              <a:t>how</a:t>
            </a:r>
            <a:r>
              <a:rPr lang="en-US" altLang="de-DE" smtClean="0"/>
              <a:t> it is done</a:t>
            </a:r>
          </a:p>
          <a:p>
            <a:pPr lvl="1" eaLnBrk="1" hangingPunct="1">
              <a:lnSpc>
                <a:spcPct val="90000"/>
              </a:lnSpc>
            </a:pPr>
            <a:r>
              <a:rPr lang="en-US" altLang="de-DE" smtClean="0"/>
              <a:t>a process knows which of its children threads are important and need priority</a:t>
            </a:r>
          </a:p>
          <a:p>
            <a:pPr lvl="1" eaLnBrk="1" hangingPunct="1">
              <a:lnSpc>
                <a:spcPct val="90000"/>
              </a:lnSpc>
            </a:pPr>
            <a:endParaRPr lang="en-US" altLang="de-DE" smtClean="0"/>
          </a:p>
          <a:p>
            <a:pPr eaLnBrk="1" hangingPunct="1">
              <a:lnSpc>
                <a:spcPct val="90000"/>
              </a:lnSpc>
            </a:pPr>
            <a:r>
              <a:rPr lang="en-US" altLang="de-DE" smtClean="0"/>
              <a:t>Scheduling algorithm parameterized</a:t>
            </a:r>
          </a:p>
          <a:p>
            <a:pPr lvl="1" eaLnBrk="1" hangingPunct="1">
              <a:lnSpc>
                <a:spcPct val="90000"/>
              </a:lnSpc>
            </a:pPr>
            <a:r>
              <a:rPr lang="en-US" altLang="de-DE" smtClean="0"/>
              <a:t>mechanism in the kernel</a:t>
            </a:r>
          </a:p>
          <a:p>
            <a:pPr lvl="1" eaLnBrk="1" hangingPunct="1">
              <a:lnSpc>
                <a:spcPct val="90000"/>
              </a:lnSpc>
            </a:pPr>
            <a:endParaRPr lang="en-US" altLang="de-DE" smtClean="0"/>
          </a:p>
          <a:p>
            <a:pPr eaLnBrk="1" hangingPunct="1">
              <a:lnSpc>
                <a:spcPct val="90000"/>
              </a:lnSpc>
            </a:pPr>
            <a:r>
              <a:rPr lang="en-US" altLang="de-DE" smtClean="0"/>
              <a:t>Parameters filled in by user processes</a:t>
            </a:r>
          </a:p>
          <a:p>
            <a:pPr lvl="1" eaLnBrk="1" hangingPunct="1">
              <a:lnSpc>
                <a:spcPct val="90000"/>
              </a:lnSpc>
            </a:pPr>
            <a:r>
              <a:rPr lang="en-US" altLang="de-DE" smtClean="0"/>
              <a:t>policy set by user process</a:t>
            </a:r>
          </a:p>
          <a:p>
            <a:pPr eaLnBrk="1" hangingPunct="1">
              <a:lnSpc>
                <a:spcPct val="90000"/>
              </a:lnSpc>
            </a:pPr>
            <a:endParaRPr lang="en-US" altLang="de-DE" smtClean="0"/>
          </a:p>
        </p:txBody>
      </p:sp>
      <p:sp>
        <p:nvSpPr>
          <p:cNvPr id="2" name="Foliennummernplatzhalter 1"/>
          <p:cNvSpPr>
            <a:spLocks noGrp="1"/>
          </p:cNvSpPr>
          <p:nvPr>
            <p:ph type="sldNum" sz="quarter" idx="12"/>
          </p:nvPr>
        </p:nvSpPr>
        <p:spPr/>
        <p:txBody>
          <a:bodyPr/>
          <a:lstStyle/>
          <a:p>
            <a:fld id="{B6F15528-21DE-4FAA-801E-634DDDAF4B2B}" type="slidenum">
              <a:rPr lang="en-US" smtClean="0"/>
              <a:pPr/>
              <a:t>135</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147438635"/>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2"/>
          <p:cNvSpPr>
            <a:spLocks noGrp="1" noChangeArrowheads="1"/>
          </p:cNvSpPr>
          <p:nvPr>
            <p:ph type="title"/>
          </p:nvPr>
        </p:nvSpPr>
        <p:spPr>
          <a:xfrm>
            <a:off x="514350" y="0"/>
            <a:ext cx="7772400" cy="1143000"/>
          </a:xfrm>
        </p:spPr>
        <p:txBody>
          <a:bodyPr anchor="ctr"/>
          <a:lstStyle/>
          <a:p>
            <a:pPr eaLnBrk="1" hangingPunct="1"/>
            <a:r>
              <a:rPr lang="en-US" altLang="de-DE" dirty="0" smtClean="0"/>
              <a:t>Thread Scheduling (1)</a:t>
            </a:r>
          </a:p>
        </p:txBody>
      </p:sp>
      <p:sp>
        <p:nvSpPr>
          <p:cNvPr id="64516" name="Rectangle 3"/>
          <p:cNvSpPr>
            <a:spLocks noGrp="1" noChangeArrowheads="1"/>
          </p:cNvSpPr>
          <p:nvPr>
            <p:ph type="body" idx="1"/>
          </p:nvPr>
        </p:nvSpPr>
        <p:spPr>
          <a:xfrm>
            <a:off x="1371600" y="5210175"/>
            <a:ext cx="7772400" cy="514350"/>
          </a:xfrm>
        </p:spPr>
        <p:txBody>
          <a:bodyPr>
            <a:normAutofit fontScale="40000" lnSpcReduction="20000"/>
          </a:bodyPr>
          <a:lstStyle/>
          <a:p>
            <a:pPr eaLnBrk="1" hangingPunct="1">
              <a:lnSpc>
                <a:spcPct val="90000"/>
              </a:lnSpc>
              <a:buFontTx/>
              <a:buNone/>
            </a:pPr>
            <a:r>
              <a:rPr lang="en-US" altLang="de-DE" smtClean="0"/>
              <a:t>Possible scheduling of user-level threads</a:t>
            </a:r>
            <a:endParaRPr lang="en-US" altLang="de-DE" sz="2800" smtClean="0"/>
          </a:p>
          <a:p>
            <a:pPr eaLnBrk="1" hangingPunct="1">
              <a:lnSpc>
                <a:spcPct val="90000"/>
              </a:lnSpc>
            </a:pPr>
            <a:r>
              <a:rPr lang="en-US" altLang="de-DE" sz="2800" smtClean="0"/>
              <a:t>50-msec process quantum</a:t>
            </a:r>
          </a:p>
          <a:p>
            <a:pPr eaLnBrk="1" hangingPunct="1">
              <a:lnSpc>
                <a:spcPct val="90000"/>
              </a:lnSpc>
            </a:pPr>
            <a:r>
              <a:rPr lang="en-US" altLang="de-DE" sz="2800" smtClean="0"/>
              <a:t>threads run 5 msec/CPU burst</a:t>
            </a:r>
          </a:p>
        </p:txBody>
      </p:sp>
      <p:pic>
        <p:nvPicPr>
          <p:cNvPr id="64517" name="Picture 5" descr="C:\B\b4\JPG\foo\2-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3288" y="1079500"/>
            <a:ext cx="4578350"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136</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76996883"/>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2"/>
          <p:cNvSpPr>
            <a:spLocks noGrp="1" noChangeArrowheads="1"/>
          </p:cNvSpPr>
          <p:nvPr>
            <p:ph type="title"/>
          </p:nvPr>
        </p:nvSpPr>
        <p:spPr>
          <a:xfrm>
            <a:off x="628650" y="0"/>
            <a:ext cx="7772400" cy="1143000"/>
          </a:xfrm>
        </p:spPr>
        <p:txBody>
          <a:bodyPr anchor="ctr"/>
          <a:lstStyle/>
          <a:p>
            <a:pPr eaLnBrk="1" hangingPunct="1"/>
            <a:r>
              <a:rPr lang="en-US" altLang="de-DE" dirty="0" smtClean="0"/>
              <a:t>Thread Scheduling (2)</a:t>
            </a:r>
          </a:p>
        </p:txBody>
      </p:sp>
      <p:sp>
        <p:nvSpPr>
          <p:cNvPr id="65540" name="Rectangle 3"/>
          <p:cNvSpPr>
            <a:spLocks noGrp="1" noChangeArrowheads="1"/>
          </p:cNvSpPr>
          <p:nvPr>
            <p:ph type="body" idx="1"/>
          </p:nvPr>
        </p:nvSpPr>
        <p:spPr>
          <a:xfrm>
            <a:off x="1371600" y="5124450"/>
            <a:ext cx="7772400" cy="971550"/>
          </a:xfrm>
        </p:spPr>
        <p:txBody>
          <a:bodyPr>
            <a:normAutofit fontScale="77500" lnSpcReduction="20000"/>
          </a:bodyPr>
          <a:lstStyle/>
          <a:p>
            <a:pPr eaLnBrk="1" hangingPunct="1">
              <a:lnSpc>
                <a:spcPct val="90000"/>
              </a:lnSpc>
              <a:buFontTx/>
              <a:buNone/>
            </a:pPr>
            <a:r>
              <a:rPr lang="en-US" altLang="de-DE" smtClean="0"/>
              <a:t>Possible scheduling of kernel-level threads</a:t>
            </a:r>
            <a:endParaRPr lang="en-US" altLang="de-DE" sz="2800" smtClean="0"/>
          </a:p>
          <a:p>
            <a:pPr eaLnBrk="1" hangingPunct="1">
              <a:lnSpc>
                <a:spcPct val="90000"/>
              </a:lnSpc>
            </a:pPr>
            <a:r>
              <a:rPr lang="en-US" altLang="de-DE" sz="2800" smtClean="0"/>
              <a:t>50-msec process quantum</a:t>
            </a:r>
          </a:p>
          <a:p>
            <a:pPr eaLnBrk="1" hangingPunct="1">
              <a:lnSpc>
                <a:spcPct val="90000"/>
              </a:lnSpc>
            </a:pPr>
            <a:r>
              <a:rPr lang="en-US" altLang="de-DE" sz="2800" smtClean="0"/>
              <a:t>threads run 5 msec/CPU burst</a:t>
            </a:r>
          </a:p>
          <a:p>
            <a:pPr eaLnBrk="1" hangingPunct="1">
              <a:lnSpc>
                <a:spcPct val="90000"/>
              </a:lnSpc>
            </a:pPr>
            <a:endParaRPr lang="en-US" altLang="de-DE" sz="2800" smtClean="0"/>
          </a:p>
        </p:txBody>
      </p:sp>
      <p:pic>
        <p:nvPicPr>
          <p:cNvPr id="65541" name="Picture 5" descr="C:\B\b4\JPG\foo\2-43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3650" y="992188"/>
            <a:ext cx="3784600" cy="400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liennummernplatzhalter 1"/>
          <p:cNvSpPr>
            <a:spLocks noGrp="1"/>
          </p:cNvSpPr>
          <p:nvPr>
            <p:ph type="sldNum" sz="quarter" idx="12"/>
          </p:nvPr>
        </p:nvSpPr>
        <p:spPr/>
        <p:txBody>
          <a:bodyPr/>
          <a:lstStyle/>
          <a:p>
            <a:fld id="{B6F15528-21DE-4FAA-801E-634DDDAF4B2B}" type="slidenum">
              <a:rPr lang="en-US" smtClean="0"/>
              <a:pPr/>
              <a:t>137</a:t>
            </a:fld>
            <a:endParaRPr lang="en-US" dirty="0"/>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51995206"/>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Summary</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1"/>
          </p:nvPr>
        </p:nvSpPr>
        <p:spPr/>
        <p:txBody>
          <a:bodyPr>
            <a:normAutofit fontScale="77500" lnSpcReduction="20000"/>
          </a:bodyPr>
          <a:lstStyle/>
          <a:p>
            <a:r>
              <a:rPr lang="en-US" dirty="0" smtClean="0">
                <a:latin typeface="Times New Roman" panose="02020603050405020304" pitchFamily="18" charset="0"/>
                <a:cs typeface="Times New Roman" panose="02020603050405020304" pitchFamily="18" charset="0"/>
              </a:rPr>
              <a:t>What is a process?</a:t>
            </a:r>
          </a:p>
          <a:p>
            <a:pPr lvl="1"/>
            <a:r>
              <a:rPr lang="en-US" dirty="0" smtClean="0">
                <a:latin typeface="Times New Roman" panose="02020603050405020304" pitchFamily="18" charset="0"/>
                <a:cs typeface="Times New Roman" panose="02020603050405020304" pitchFamily="18" charset="0"/>
              </a:rPr>
              <a:t>Background</a:t>
            </a:r>
          </a:p>
          <a:p>
            <a:pPr lvl="1"/>
            <a:r>
              <a:rPr lang="en-US" dirty="0" smtClean="0">
                <a:latin typeface="Times New Roman" panose="02020603050405020304" pitchFamily="18" charset="0"/>
                <a:cs typeface="Times New Roman" panose="02020603050405020304" pitchFamily="18" charset="0"/>
              </a:rPr>
              <a:t>Processes and process control blocks</a:t>
            </a:r>
          </a:p>
          <a:p>
            <a:r>
              <a:rPr lang="en-US" dirty="0" smtClean="0">
                <a:latin typeface="Times New Roman" panose="02020603050405020304" pitchFamily="18" charset="0"/>
                <a:cs typeface="Times New Roman" panose="02020603050405020304" pitchFamily="18" charset="0"/>
              </a:rPr>
              <a:t>Process states</a:t>
            </a:r>
          </a:p>
          <a:p>
            <a:pPr lvl="1"/>
            <a:r>
              <a:rPr lang="en-US" dirty="0" smtClean="0">
                <a:latin typeface="Times New Roman" panose="02020603050405020304" pitchFamily="18" charset="0"/>
                <a:cs typeface="Times New Roman" panose="02020603050405020304" pitchFamily="18" charset="0"/>
              </a:rPr>
              <a:t>Two-state process model</a:t>
            </a:r>
          </a:p>
          <a:p>
            <a:pPr lvl="1"/>
            <a:r>
              <a:rPr lang="en-US" dirty="0" smtClean="0">
                <a:latin typeface="Times New Roman" panose="02020603050405020304" pitchFamily="18" charset="0"/>
                <a:cs typeface="Times New Roman" panose="02020603050405020304" pitchFamily="18" charset="0"/>
              </a:rPr>
              <a:t>Creation and termination</a:t>
            </a:r>
          </a:p>
          <a:p>
            <a:pPr lvl="1"/>
            <a:r>
              <a:rPr lang="en-US" dirty="0" smtClean="0">
                <a:latin typeface="Times New Roman" panose="02020603050405020304" pitchFamily="18" charset="0"/>
                <a:cs typeface="Times New Roman" panose="02020603050405020304" pitchFamily="18" charset="0"/>
              </a:rPr>
              <a:t>Five-state model</a:t>
            </a:r>
          </a:p>
          <a:p>
            <a:pPr lvl="1"/>
            <a:r>
              <a:rPr lang="en-US" dirty="0" smtClean="0">
                <a:latin typeface="Times New Roman" panose="02020603050405020304" pitchFamily="18" charset="0"/>
                <a:cs typeface="Times New Roman" panose="02020603050405020304" pitchFamily="18" charset="0"/>
              </a:rPr>
              <a:t>Suspended processes</a:t>
            </a:r>
          </a:p>
          <a:p>
            <a:r>
              <a:rPr lang="en-US" dirty="0" smtClean="0">
                <a:latin typeface="Times New Roman" panose="02020603050405020304" pitchFamily="18" charset="0"/>
                <a:cs typeface="Times New Roman" panose="02020603050405020304" pitchFamily="18" charset="0"/>
              </a:rPr>
              <a:t>Process description</a:t>
            </a:r>
          </a:p>
          <a:p>
            <a:pPr lvl="1"/>
            <a:r>
              <a:rPr lang="en-US" dirty="0" smtClean="0">
                <a:latin typeface="Times New Roman" panose="02020603050405020304" pitchFamily="18" charset="0"/>
                <a:cs typeface="Times New Roman" panose="02020603050405020304" pitchFamily="18" charset="0"/>
              </a:rPr>
              <a:t>Operating system control structures</a:t>
            </a:r>
          </a:p>
          <a:p>
            <a:pPr lvl="1"/>
            <a:r>
              <a:rPr lang="en-US" dirty="0" smtClean="0">
                <a:latin typeface="Times New Roman" panose="02020603050405020304" pitchFamily="18" charset="0"/>
                <a:cs typeface="Times New Roman" panose="02020603050405020304" pitchFamily="18" charset="0"/>
              </a:rPr>
              <a:t>Process control structures</a:t>
            </a:r>
            <a:endParaRPr lang="en-US"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sz="half" idx="2"/>
          </p:nvPr>
        </p:nvSpPr>
        <p:spPr/>
        <p:txBody>
          <a:bodyPr>
            <a:normAutofit fontScale="77500" lnSpcReduction="20000"/>
          </a:bodyPr>
          <a:lstStyle/>
          <a:p>
            <a:r>
              <a:rPr lang="en-US" dirty="0" smtClean="0">
                <a:latin typeface="Times New Roman" panose="02020603050405020304" pitchFamily="18" charset="0"/>
                <a:cs typeface="Times New Roman" panose="02020603050405020304" pitchFamily="18" charset="0"/>
              </a:rPr>
              <a:t>Process control</a:t>
            </a:r>
          </a:p>
          <a:p>
            <a:pPr lvl="1"/>
            <a:r>
              <a:rPr lang="en-US" dirty="0" smtClean="0">
                <a:latin typeface="Times New Roman" panose="02020603050405020304" pitchFamily="18" charset="0"/>
                <a:cs typeface="Times New Roman" panose="02020603050405020304" pitchFamily="18" charset="0"/>
              </a:rPr>
              <a:t>Modes of execution</a:t>
            </a:r>
          </a:p>
          <a:p>
            <a:pPr lvl="1"/>
            <a:r>
              <a:rPr lang="en-US" dirty="0" smtClean="0">
                <a:latin typeface="Times New Roman" panose="02020603050405020304" pitchFamily="18" charset="0"/>
                <a:cs typeface="Times New Roman" panose="02020603050405020304" pitchFamily="18" charset="0"/>
              </a:rPr>
              <a:t>Process creation</a:t>
            </a:r>
          </a:p>
          <a:p>
            <a:pPr lvl="1"/>
            <a:r>
              <a:rPr lang="en-US" dirty="0" smtClean="0">
                <a:latin typeface="Times New Roman" panose="02020603050405020304" pitchFamily="18" charset="0"/>
                <a:cs typeface="Times New Roman" panose="02020603050405020304" pitchFamily="18" charset="0"/>
              </a:rPr>
              <a:t>Process switching</a:t>
            </a:r>
          </a:p>
          <a:p>
            <a:r>
              <a:rPr lang="en-US" dirty="0" smtClean="0">
                <a:latin typeface="Times New Roman" panose="02020603050405020304" pitchFamily="18" charset="0"/>
                <a:cs typeface="Times New Roman" panose="02020603050405020304" pitchFamily="18" charset="0"/>
              </a:rPr>
              <a:t>Execution of the operating system</a:t>
            </a:r>
          </a:p>
          <a:p>
            <a:pPr lvl="1"/>
            <a:r>
              <a:rPr lang="en-US" dirty="0" err="1" smtClean="0">
                <a:latin typeface="Times New Roman" panose="02020603050405020304" pitchFamily="18" charset="0"/>
                <a:cs typeface="Times New Roman" panose="02020603050405020304" pitchFamily="18" charset="0"/>
              </a:rPr>
              <a:t>Nonprocess</a:t>
            </a:r>
            <a:r>
              <a:rPr lang="en-US" dirty="0" smtClean="0">
                <a:latin typeface="Times New Roman" panose="02020603050405020304" pitchFamily="18" charset="0"/>
                <a:cs typeface="Times New Roman" panose="02020603050405020304" pitchFamily="18" charset="0"/>
              </a:rPr>
              <a:t> kernel</a:t>
            </a:r>
          </a:p>
          <a:p>
            <a:pPr lvl="1"/>
            <a:r>
              <a:rPr lang="en-US" dirty="0" smtClean="0">
                <a:latin typeface="Times New Roman" panose="02020603050405020304" pitchFamily="18" charset="0"/>
                <a:cs typeface="Times New Roman" panose="02020603050405020304" pitchFamily="18" charset="0"/>
              </a:rPr>
              <a:t>Execution within user processes</a:t>
            </a:r>
          </a:p>
          <a:p>
            <a:pPr lvl="1"/>
            <a:r>
              <a:rPr lang="en-US" dirty="0" smtClean="0">
                <a:latin typeface="Times New Roman" panose="02020603050405020304" pitchFamily="18" charset="0"/>
                <a:cs typeface="Times New Roman" panose="02020603050405020304" pitchFamily="18" charset="0"/>
              </a:rPr>
              <a:t>Process-based operating system</a:t>
            </a:r>
          </a:p>
          <a:p>
            <a:r>
              <a:rPr lang="en-US" dirty="0" smtClean="0">
                <a:latin typeface="Times New Roman" panose="02020603050405020304" pitchFamily="18" charset="0"/>
                <a:cs typeface="Times New Roman" panose="02020603050405020304" pitchFamily="18" charset="0"/>
              </a:rPr>
              <a:t>UNIX SVR4 process management</a:t>
            </a:r>
          </a:p>
          <a:p>
            <a:pPr lvl="1"/>
            <a:r>
              <a:rPr lang="en-US" dirty="0" smtClean="0">
                <a:latin typeface="Times New Roman" panose="02020603050405020304" pitchFamily="18" charset="0"/>
                <a:cs typeface="Times New Roman" panose="02020603050405020304" pitchFamily="18" charset="0"/>
              </a:rPr>
              <a:t>Process states</a:t>
            </a:r>
          </a:p>
          <a:p>
            <a:pPr lvl="1"/>
            <a:r>
              <a:rPr lang="en-US" dirty="0" smtClean="0">
                <a:latin typeface="Times New Roman" panose="02020603050405020304" pitchFamily="18" charset="0"/>
                <a:cs typeface="Times New Roman" panose="02020603050405020304" pitchFamily="18" charset="0"/>
              </a:rPr>
              <a:t>Process description</a:t>
            </a:r>
          </a:p>
          <a:p>
            <a:pPr lvl="1"/>
            <a:r>
              <a:rPr lang="en-US" dirty="0" smtClean="0">
                <a:latin typeface="Times New Roman" panose="02020603050405020304" pitchFamily="18" charset="0"/>
                <a:cs typeface="Times New Roman" panose="02020603050405020304" pitchFamily="18" charset="0"/>
              </a:rPr>
              <a:t>Process control</a:t>
            </a:r>
            <a:endParaRPr lang="en-US" dirty="0">
              <a:latin typeface="Times New Roman" panose="02020603050405020304" pitchFamily="18" charset="0"/>
              <a:cs typeface="Times New Roman" panose="02020603050405020304" pitchFamily="18" charset="0"/>
            </a:endParaRPr>
          </a:p>
        </p:txBody>
      </p:sp>
      <p:sp>
        <p:nvSpPr>
          <p:cNvPr id="4" name="Foliennummernplatzhalter 3"/>
          <p:cNvSpPr>
            <a:spLocks noGrp="1"/>
          </p:cNvSpPr>
          <p:nvPr>
            <p:ph type="sldNum" sz="quarter" idx="12"/>
          </p:nvPr>
        </p:nvSpPr>
        <p:spPr/>
        <p:txBody>
          <a:bodyPr/>
          <a:lstStyle/>
          <a:p>
            <a:fld id="{B6F15528-21DE-4FAA-801E-634DDDAF4B2B}" type="slidenum">
              <a:rPr lang="en-US" smtClean="0"/>
              <a:pPr/>
              <a:t>138</a:t>
            </a:fld>
            <a:endParaRPr lang="en-US" dirty="0"/>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511712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0" rIns="0" bIns="0" anchor="ctr">
            <a:normAutofit/>
          </a:bodyPr>
          <a:lstStyle/>
          <a:p>
            <a:pPr algn="ctr"/>
            <a:r>
              <a:rPr lang="en-US" sz="3200" dirty="0">
                <a:solidFill>
                  <a:schemeClr val="tx1"/>
                </a:solidFill>
                <a:latin typeface="Times New Roman" panose="02020603050405020304" pitchFamily="18" charset="0"/>
                <a:cs typeface="Times New Roman" panose="02020603050405020304" pitchFamily="18" charset="0"/>
              </a:rPr>
              <a:t>Summary</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457200" y="2057400"/>
            <a:ext cx="4267200" cy="4648200"/>
          </a:xfrm>
        </p:spPr>
        <p:txBody>
          <a:bodyPr>
            <a:normAutofit/>
          </a:bodyPr>
          <a:lstStyle/>
          <a:p>
            <a:pPr marL="342900" lvl="0" indent="-279400"/>
            <a:r>
              <a:rPr lang="en-US" sz="2162" dirty="0" smtClean="0">
                <a:solidFill>
                  <a:schemeClr val="tx1"/>
                </a:solidFill>
                <a:latin typeface="Times New Roman" panose="02020603050405020304" pitchFamily="18" charset="0"/>
                <a:cs typeface="Times New Roman" panose="02020603050405020304" pitchFamily="18" charset="0"/>
              </a:rPr>
              <a:t>Processes and threads</a:t>
            </a:r>
          </a:p>
          <a:p>
            <a:pPr marL="638175" lvl="1" indent="-279400"/>
            <a:r>
              <a:rPr lang="en-US" sz="1882" dirty="0" smtClean="0">
                <a:solidFill>
                  <a:schemeClr val="tx1"/>
                </a:solidFill>
                <a:latin typeface="Times New Roman" panose="02020603050405020304" pitchFamily="18" charset="0"/>
                <a:cs typeface="Times New Roman" panose="02020603050405020304" pitchFamily="18" charset="0"/>
              </a:rPr>
              <a:t>Multithreading</a:t>
            </a:r>
          </a:p>
          <a:p>
            <a:pPr marL="638175" lvl="1" indent="-279400"/>
            <a:r>
              <a:rPr lang="en-US" sz="1882" dirty="0" smtClean="0">
                <a:solidFill>
                  <a:schemeClr val="tx1"/>
                </a:solidFill>
                <a:latin typeface="Times New Roman" panose="02020603050405020304" pitchFamily="18" charset="0"/>
                <a:cs typeface="Times New Roman" panose="02020603050405020304" pitchFamily="18" charset="0"/>
              </a:rPr>
              <a:t>Thread functionality</a:t>
            </a:r>
          </a:p>
          <a:p>
            <a:pPr marL="342900" lvl="0" indent="-279400"/>
            <a:r>
              <a:rPr lang="en-US" sz="2162" dirty="0" smtClean="0">
                <a:solidFill>
                  <a:schemeClr val="tx1"/>
                </a:solidFill>
                <a:latin typeface="Times New Roman" panose="02020603050405020304" pitchFamily="18" charset="0"/>
                <a:cs typeface="Times New Roman" panose="02020603050405020304" pitchFamily="18" charset="0"/>
              </a:rPr>
              <a:t>Types of threads</a:t>
            </a:r>
          </a:p>
          <a:p>
            <a:pPr marL="638175" lvl="1" indent="-279400"/>
            <a:r>
              <a:rPr lang="en-US" sz="1882" dirty="0" smtClean="0">
                <a:solidFill>
                  <a:schemeClr val="tx1"/>
                </a:solidFill>
                <a:latin typeface="Times New Roman" panose="02020603050405020304" pitchFamily="18" charset="0"/>
                <a:cs typeface="Times New Roman" panose="02020603050405020304" pitchFamily="18" charset="0"/>
              </a:rPr>
              <a:t>User level and kernel level threads</a:t>
            </a:r>
          </a:p>
          <a:p>
            <a:pPr marL="342900" lvl="0" indent="-279400"/>
            <a:r>
              <a:rPr lang="en-US" sz="2162" dirty="0" smtClean="0">
                <a:solidFill>
                  <a:schemeClr val="tx1"/>
                </a:solidFill>
                <a:latin typeface="Times New Roman" panose="02020603050405020304" pitchFamily="18" charset="0"/>
                <a:cs typeface="Times New Roman" panose="02020603050405020304" pitchFamily="18" charset="0"/>
              </a:rPr>
              <a:t>Multicore and multithreading</a:t>
            </a:r>
          </a:p>
          <a:p>
            <a:pPr marL="638175" lvl="1" indent="-279400"/>
            <a:r>
              <a:rPr lang="en-US" sz="2162" dirty="0" smtClean="0">
                <a:solidFill>
                  <a:schemeClr val="tx1"/>
                </a:solidFill>
                <a:latin typeface="Times New Roman" panose="02020603050405020304" pitchFamily="18" charset="0"/>
                <a:cs typeface="Times New Roman" panose="02020603050405020304" pitchFamily="18" charset="0"/>
              </a:rPr>
              <a:t>Performance of Software on Multicore</a:t>
            </a:r>
          </a:p>
          <a:p>
            <a:pPr marL="911225" indent="-231775"/>
            <a:endParaRPr lang="en-US" sz="2400" dirty="0" smtClean="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sz="half" idx="2"/>
          </p:nvPr>
        </p:nvSpPr>
        <p:spPr>
          <a:xfrm>
            <a:off x="4831308" y="2057400"/>
            <a:ext cx="3779292" cy="5334000"/>
          </a:xfrm>
        </p:spPr>
        <p:txBody>
          <a:bodyPr>
            <a:normAutofit/>
          </a:bodyPr>
          <a:lstStyle/>
          <a:p>
            <a:r>
              <a:rPr lang="en-US" sz="2118" dirty="0" err="1" smtClean="0">
                <a:latin typeface="Times New Roman" panose="02020603050405020304" pitchFamily="18" charset="0"/>
                <a:cs typeface="Times New Roman" panose="02020603050405020304" pitchFamily="18" charset="0"/>
              </a:rPr>
              <a:t>Interprocess</a:t>
            </a:r>
            <a:r>
              <a:rPr lang="en-US" sz="2118" dirty="0" smtClean="0">
                <a:latin typeface="Times New Roman" panose="02020603050405020304" pitchFamily="18" charset="0"/>
                <a:cs typeface="Times New Roman" panose="02020603050405020304" pitchFamily="18" charset="0"/>
              </a:rPr>
              <a:t> Communication (IPC)</a:t>
            </a:r>
            <a:endParaRPr lang="en-US" sz="2118" dirty="0" smtClean="0">
              <a:latin typeface="Times New Roman" panose="02020603050405020304" pitchFamily="18" charset="0"/>
              <a:cs typeface="Times New Roman" panose="02020603050405020304" pitchFamily="18" charset="0"/>
            </a:endParaRPr>
          </a:p>
          <a:p>
            <a:pPr marL="638175" lvl="1" indent="-279400"/>
            <a:r>
              <a:rPr lang="en-US" sz="1882" dirty="0" smtClean="0">
                <a:solidFill>
                  <a:schemeClr val="tx1"/>
                </a:solidFill>
                <a:latin typeface="Times New Roman" panose="02020603050405020304" pitchFamily="18" charset="0"/>
                <a:cs typeface="Times New Roman" panose="02020603050405020304" pitchFamily="18" charset="0"/>
              </a:rPr>
              <a:t>Race Conditions</a:t>
            </a:r>
            <a:endParaRPr lang="en-US" sz="1882" dirty="0" smtClean="0">
              <a:solidFill>
                <a:schemeClr val="tx1"/>
              </a:solidFill>
              <a:latin typeface="Times New Roman" panose="02020603050405020304" pitchFamily="18" charset="0"/>
              <a:cs typeface="Times New Roman" panose="02020603050405020304" pitchFamily="18" charset="0"/>
            </a:endParaRPr>
          </a:p>
          <a:p>
            <a:pPr marL="638175" lvl="1" indent="-279400"/>
            <a:r>
              <a:rPr lang="en-US" sz="1882" dirty="0" smtClean="0">
                <a:solidFill>
                  <a:schemeClr val="tx1"/>
                </a:solidFill>
                <a:latin typeface="Times New Roman" panose="02020603050405020304" pitchFamily="18" charset="0"/>
                <a:cs typeface="Times New Roman" panose="02020603050405020304" pitchFamily="18" charset="0"/>
              </a:rPr>
              <a:t>Critical Regions</a:t>
            </a:r>
            <a:endParaRPr lang="en-US" sz="1882" dirty="0" smtClean="0">
              <a:solidFill>
                <a:schemeClr val="tx1"/>
              </a:solidFill>
              <a:latin typeface="Times New Roman" panose="02020603050405020304" pitchFamily="18" charset="0"/>
              <a:cs typeface="Times New Roman" panose="02020603050405020304" pitchFamily="18" charset="0"/>
            </a:endParaRPr>
          </a:p>
          <a:p>
            <a:pPr marL="638175" lvl="1" indent="-279400"/>
            <a:r>
              <a:rPr lang="en-US" sz="1882" dirty="0" err="1" smtClean="0">
                <a:solidFill>
                  <a:schemeClr val="tx1"/>
                </a:solidFill>
                <a:latin typeface="Times New Roman" panose="02020603050405020304" pitchFamily="18" charset="0"/>
                <a:cs typeface="Times New Roman" panose="02020603050405020304" pitchFamily="18" charset="0"/>
              </a:rPr>
              <a:t>Mutex</a:t>
            </a:r>
            <a:endParaRPr lang="en-US" sz="1882" dirty="0" smtClean="0">
              <a:solidFill>
                <a:schemeClr val="tx1"/>
              </a:solidFill>
              <a:latin typeface="Times New Roman" panose="02020603050405020304" pitchFamily="18" charset="0"/>
              <a:cs typeface="Times New Roman" panose="02020603050405020304" pitchFamily="18" charset="0"/>
            </a:endParaRPr>
          </a:p>
          <a:p>
            <a:pPr marL="638175" lvl="1" indent="-279400"/>
            <a:r>
              <a:rPr lang="en-US" sz="1882" dirty="0" smtClean="0">
                <a:solidFill>
                  <a:schemeClr val="tx1"/>
                </a:solidFill>
                <a:latin typeface="Times New Roman" panose="02020603050405020304" pitchFamily="18" charset="0"/>
                <a:cs typeface="Times New Roman" panose="02020603050405020304" pitchFamily="18" charset="0"/>
              </a:rPr>
              <a:t>Producer-Consumer</a:t>
            </a:r>
            <a:endParaRPr lang="en-US" sz="1882" dirty="0" smtClean="0">
              <a:solidFill>
                <a:schemeClr val="tx1"/>
              </a:solidFill>
              <a:latin typeface="Times New Roman" panose="02020603050405020304" pitchFamily="18" charset="0"/>
              <a:cs typeface="Times New Roman" panose="02020603050405020304" pitchFamily="18" charset="0"/>
            </a:endParaRPr>
          </a:p>
          <a:p>
            <a:pPr marL="638175" lvl="1" indent="-279400"/>
            <a:r>
              <a:rPr lang="en-US" sz="1882" dirty="0" smtClean="0">
                <a:solidFill>
                  <a:schemeClr val="tx1"/>
                </a:solidFill>
                <a:latin typeface="Times New Roman" panose="02020603050405020304" pitchFamily="18" charset="0"/>
                <a:cs typeface="Times New Roman" panose="02020603050405020304" pitchFamily="18" charset="0"/>
              </a:rPr>
              <a:t>Readers &amp; writers</a:t>
            </a:r>
          </a:p>
          <a:p>
            <a:pPr marL="638175" lvl="1" indent="-279400"/>
            <a:r>
              <a:rPr lang="en-US" sz="1882" dirty="0" smtClean="0">
                <a:latin typeface="Times New Roman" panose="02020603050405020304" pitchFamily="18" charset="0"/>
                <a:cs typeface="Times New Roman" panose="02020603050405020304" pitchFamily="18" charset="0"/>
              </a:rPr>
              <a:t>Dining Philosophers</a:t>
            </a:r>
          </a:p>
          <a:p>
            <a:pPr marL="638175" lvl="1" indent="-279400"/>
            <a:r>
              <a:rPr lang="en-US" sz="1882" dirty="0" smtClean="0">
                <a:solidFill>
                  <a:schemeClr val="tx1"/>
                </a:solidFill>
                <a:latin typeface="Times New Roman" panose="02020603050405020304" pitchFamily="18" charset="0"/>
                <a:cs typeface="Times New Roman" panose="02020603050405020304" pitchFamily="18" charset="0"/>
              </a:rPr>
              <a:t>Sleep</a:t>
            </a:r>
          </a:p>
          <a:p>
            <a:pPr marL="638175" lvl="1" indent="-279400"/>
            <a:r>
              <a:rPr lang="en-US" sz="1882" dirty="0" smtClean="0">
                <a:latin typeface="Times New Roman" panose="02020603050405020304" pitchFamily="18" charset="0"/>
                <a:cs typeface="Times New Roman" panose="02020603050405020304" pitchFamily="18" charset="0"/>
              </a:rPr>
              <a:t>Sleeping Barber</a:t>
            </a:r>
          </a:p>
          <a:p>
            <a:pPr marL="638175" lvl="1" indent="-279400"/>
            <a:r>
              <a:rPr lang="en-US" sz="1882" dirty="0" smtClean="0">
                <a:solidFill>
                  <a:schemeClr val="tx1"/>
                </a:solidFill>
                <a:latin typeface="Times New Roman" panose="02020603050405020304" pitchFamily="18" charset="0"/>
                <a:cs typeface="Times New Roman" panose="02020603050405020304" pitchFamily="18" charset="0"/>
              </a:rPr>
              <a:t>Etc.</a:t>
            </a:r>
            <a:endParaRPr lang="en-US" sz="1882" dirty="0" smtClean="0">
              <a:solidFill>
                <a:schemeClr val="tx1"/>
              </a:solidFill>
              <a:latin typeface="Times New Roman" panose="02020603050405020304" pitchFamily="18" charset="0"/>
              <a:cs typeface="Times New Roman" panose="02020603050405020304" pitchFamily="18" charset="0"/>
            </a:endParaRPr>
          </a:p>
          <a:p>
            <a:r>
              <a:rPr lang="en-US" sz="2118" dirty="0" smtClean="0">
                <a:latin typeface="Times New Roman" panose="02020603050405020304" pitchFamily="18" charset="0"/>
                <a:cs typeface="Times New Roman" panose="02020603050405020304" pitchFamily="18" charset="0"/>
              </a:rPr>
              <a:t>Scheduling</a:t>
            </a:r>
            <a:endParaRPr lang="en-US" sz="2118" dirty="0" smtClean="0">
              <a:latin typeface="Times New Roman" panose="02020603050405020304" pitchFamily="18" charset="0"/>
              <a:cs typeface="Times New Roman" panose="02020603050405020304" pitchFamily="18" charset="0"/>
            </a:endParaRPr>
          </a:p>
        </p:txBody>
      </p:sp>
      <p:sp>
        <p:nvSpPr>
          <p:cNvPr id="7" name="Foliennummernplatzhalter 6"/>
          <p:cNvSpPr>
            <a:spLocks noGrp="1"/>
          </p:cNvSpPr>
          <p:nvPr>
            <p:ph type="sldNum" sz="quarter" idx="12"/>
          </p:nvPr>
        </p:nvSpPr>
        <p:spPr/>
        <p:txBody>
          <a:bodyPr/>
          <a:lstStyle/>
          <a:p>
            <a:fld id="{B6F15528-21DE-4FAA-801E-634DDDAF4B2B}" type="slidenum">
              <a:rPr lang="en-US" smtClean="0"/>
              <a:pPr/>
              <a:t>139</a:t>
            </a:fld>
            <a:endParaRPr lang="en-US" dirty="0"/>
          </a:p>
        </p:txBody>
      </p:sp>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71336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8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2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307975" y="2438400"/>
            <a:ext cx="8229600" cy="990600"/>
          </a:xfrm>
        </p:spPr>
        <p:txBody>
          <a:bodyPr anchor="t" anchorCtr="0">
            <a:noAutofit/>
          </a:bodyPr>
          <a:lstStyle/>
          <a:p>
            <a:pPr marL="0" indent="0" algn="ctr">
              <a:spcBef>
                <a:spcPts val="0"/>
              </a:spcBef>
              <a:spcAft>
                <a:spcPts val="600"/>
              </a:spcAft>
              <a:buNone/>
            </a:pPr>
            <a:r>
              <a:rPr lang="de-DE" sz="3200" dirty="0" smtClean="0">
                <a:effectLst/>
                <a:latin typeface="Times New Roman" panose="02020603050405020304" pitchFamily="18" charset="0"/>
                <a:cs typeface="Times New Roman" panose="02020603050405020304" pitchFamily="18" charset="0"/>
              </a:rPr>
              <a:t>Deadlocks</a:t>
            </a:r>
            <a:endParaRPr lang="tr-TR" sz="2400" dirty="0">
              <a:effectLst/>
              <a:latin typeface="Times New Roman" panose="02020603050405020304" pitchFamily="18" charset="0"/>
              <a:cs typeface="Times New Roman" panose="02020603050405020304" pitchFamily="18" charset="0"/>
            </a:endParaRPr>
          </a:p>
          <a:p>
            <a:pPr marL="227013" indent="0">
              <a:spcBef>
                <a:spcPts val="0"/>
              </a:spcBef>
              <a:spcAft>
                <a:spcPts val="600"/>
              </a:spcAft>
              <a:buNone/>
            </a:pPr>
            <a:endParaRPr lang="en-AU" sz="24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tr-TR" sz="3200" dirty="0">
              <a:effectLst/>
              <a:latin typeface="Times New Roman" panose="02020603050405020304" pitchFamily="18" charset="0"/>
              <a:cs typeface="Times New Roman" panose="02020603050405020304" pitchFamily="18" charset="0"/>
            </a:endParaRPr>
          </a:p>
          <a:p>
            <a:pPr>
              <a:spcAft>
                <a:spcPts val="600"/>
              </a:spcAft>
              <a:buFont typeface="Arial" panose="020B0604020202020204" pitchFamily="34" charset="0"/>
              <a:buChar char="•"/>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a:p>
            <a:pPr>
              <a:spcAft>
                <a:spcPts val="600"/>
              </a:spcAft>
            </a:pPr>
            <a:endParaRPr lang="en-US" sz="3200" dirty="0">
              <a:effectLst/>
              <a:latin typeface="Times New Roman" panose="02020603050405020304" pitchFamily="18" charset="0"/>
              <a:cs typeface="Times New Roman" panose="02020603050405020304" pitchFamily="18" charset="0"/>
            </a:endParaRPr>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2" name="Foliennummernplatzhalter 1"/>
          <p:cNvSpPr>
            <a:spLocks noGrp="1"/>
          </p:cNvSpPr>
          <p:nvPr>
            <p:ph type="sldNum" sz="quarter" idx="12"/>
          </p:nvPr>
        </p:nvSpPr>
        <p:spPr/>
        <p:txBody>
          <a:bodyPr/>
          <a:lstStyle/>
          <a:p>
            <a:fld id="{B6F15528-21DE-4FAA-801E-634DDDAF4B2B}" type="slidenum">
              <a:rPr lang="en-US" smtClean="0"/>
              <a:pPr/>
              <a:t>140</a:t>
            </a:fld>
            <a:endParaRPr lang="en-US" dirty="0"/>
          </a:p>
        </p:txBody>
      </p:sp>
    </p:spTree>
    <p:extLst>
      <p:ext uri="{BB962C8B-B14F-4D97-AF65-F5344CB8AC3E}">
        <p14:creationId xmlns:p14="http://schemas.microsoft.com/office/powerpoint/2010/main" val="968629215"/>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r>
              <a:rPr lang="en-US" sz="2800" dirty="0"/>
              <a:t>Andrew S. </a:t>
            </a:r>
            <a:r>
              <a:rPr lang="en-US" sz="2800" dirty="0" err="1"/>
              <a:t>Tanenbaum</a:t>
            </a:r>
            <a:r>
              <a:rPr lang="en-US" sz="2800" dirty="0"/>
              <a:t>, Herbert </a:t>
            </a:r>
            <a:r>
              <a:rPr lang="en-US" sz="2800" dirty="0" err="1"/>
              <a:t>Bos</a:t>
            </a:r>
            <a:r>
              <a:rPr lang="en-US" sz="2800" dirty="0"/>
              <a:t>, Modern Operating Systems </a:t>
            </a:r>
            <a:r>
              <a:rPr lang="en-US" sz="2800" dirty="0" smtClean="0"/>
              <a:t>4</a:t>
            </a:r>
            <a:r>
              <a:rPr lang="en-US" sz="2800" baseline="30000" dirty="0" smtClean="0"/>
              <a:t>th</a:t>
            </a:r>
            <a:r>
              <a:rPr lang="en-US" sz="2800" dirty="0" smtClean="0"/>
              <a:t> Global </a:t>
            </a:r>
            <a:r>
              <a:rPr lang="en-US" sz="2800" dirty="0"/>
              <a:t>Edition, Pearson, </a:t>
            </a:r>
            <a:r>
              <a:rPr lang="en-US" sz="2800" dirty="0" smtClean="0"/>
              <a:t>2015</a:t>
            </a:r>
          </a:p>
          <a:p>
            <a:pPr>
              <a:spcAft>
                <a:spcPts val="0"/>
              </a:spcAft>
            </a:pPr>
            <a:endParaRPr lang="en-US" sz="2800" dirty="0"/>
          </a:p>
          <a:p>
            <a:pPr>
              <a:spcAft>
                <a:spcPts val="0"/>
              </a:spcAft>
            </a:pPr>
            <a:r>
              <a:rPr lang="en-US" sz="2800" dirty="0" smtClean="0"/>
              <a:t>William </a:t>
            </a:r>
            <a:r>
              <a:rPr lang="en-US" sz="2800" dirty="0"/>
              <a:t>Stallings, Operating Systems: Internals and Design Principles, </a:t>
            </a:r>
            <a:r>
              <a:rPr lang="en-US" sz="2800" dirty="0" smtClean="0"/>
              <a:t>9</a:t>
            </a:r>
            <a:r>
              <a:rPr lang="en-US" sz="2800" baseline="30000" dirty="0" smtClean="0"/>
              <a:t>th</a:t>
            </a:r>
            <a:r>
              <a:rPr lang="en-US" sz="2800" dirty="0" smtClean="0"/>
              <a:t> Global </a:t>
            </a:r>
            <a:r>
              <a:rPr lang="en-US" sz="2800" dirty="0"/>
              <a:t>Edition, Pearson, </a:t>
            </a:r>
            <a:r>
              <a:rPr lang="en-US" sz="2800" dirty="0" smtClean="0"/>
              <a:t>2017</a:t>
            </a:r>
            <a:endParaRPr lang="en-US" sz="2800"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
        <p:nvSpPr>
          <p:cNvPr id="4" name="Foliennummernplatzhalter 3"/>
          <p:cNvSpPr>
            <a:spLocks noGrp="1"/>
          </p:cNvSpPr>
          <p:nvPr>
            <p:ph type="sldNum" sz="quarter" idx="12"/>
          </p:nvPr>
        </p:nvSpPr>
        <p:spPr/>
        <p:txBody>
          <a:bodyPr/>
          <a:lstStyle/>
          <a:p>
            <a:fld id="{B6F15528-21DE-4FAA-801E-634DDDAF4B2B}" type="slidenum">
              <a:rPr lang="en-US" smtClean="0"/>
              <a:pPr/>
              <a:t>141</a:t>
            </a:fld>
            <a:endParaRPr lang="en-US" dirty="0"/>
          </a:p>
        </p:txBody>
      </p:sp>
    </p:spTree>
    <p:extLst>
      <p:ext uri="{BB962C8B-B14F-4D97-AF65-F5344CB8AC3E}">
        <p14:creationId xmlns:p14="http://schemas.microsoft.com/office/powerpoint/2010/main" val="377227313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18920</Words>
  <Application>Microsoft Office PowerPoint</Application>
  <PresentationFormat>Bildschirmpräsentation (4:3)</PresentationFormat>
  <Paragraphs>1885</Paragraphs>
  <Slides>141</Slides>
  <Notes>72</Notes>
  <HiddenSlides>0</HiddenSlides>
  <MMClips>0</MMClips>
  <ScaleCrop>false</ScaleCrop>
  <HeadingPairs>
    <vt:vector size="8" baseType="variant">
      <vt:variant>
        <vt:lpstr>Verwendete Schriftarten</vt:lpstr>
      </vt:variant>
      <vt:variant>
        <vt:i4>8</vt:i4>
      </vt:variant>
      <vt:variant>
        <vt:lpstr>Design</vt:lpstr>
      </vt:variant>
      <vt:variant>
        <vt:i4>1</vt:i4>
      </vt:variant>
      <vt:variant>
        <vt:lpstr>Eingebettete OLE-Server</vt:lpstr>
      </vt:variant>
      <vt:variant>
        <vt:i4>2</vt:i4>
      </vt:variant>
      <vt:variant>
        <vt:lpstr>Folientitel</vt:lpstr>
      </vt:variant>
      <vt:variant>
        <vt:i4>141</vt:i4>
      </vt:variant>
    </vt:vector>
  </HeadingPairs>
  <TitlesOfParts>
    <vt:vector size="152" baseType="lpstr">
      <vt:lpstr>Arial</vt:lpstr>
      <vt:lpstr>Calibri</vt:lpstr>
      <vt:lpstr>Constantia</vt:lpstr>
      <vt:lpstr>Helvetica</vt:lpstr>
      <vt:lpstr>Symbol</vt:lpstr>
      <vt:lpstr>Times New Roman</vt:lpstr>
      <vt:lpstr>Wingdings</vt:lpstr>
      <vt:lpstr>Wingdings 2</vt:lpstr>
      <vt:lpstr>Flow</vt:lpstr>
      <vt:lpstr>Document</vt:lpstr>
      <vt:lpstr>Equation</vt:lpstr>
      <vt:lpstr>PowerPoint-Präsentation</vt:lpstr>
      <vt:lpstr>Topics covered</vt:lpstr>
      <vt:lpstr>OS Management of Application Execution</vt:lpstr>
      <vt:lpstr>Processes and Threads</vt:lpstr>
      <vt:lpstr>Processes and Threads (cont.)</vt:lpstr>
      <vt:lpstr>Processes</vt:lpstr>
      <vt:lpstr>Process Elements</vt:lpstr>
      <vt:lpstr>Process Elements (cont.)</vt:lpstr>
      <vt:lpstr>The Process Model </vt:lpstr>
      <vt:lpstr>The Process Model (1)</vt:lpstr>
      <vt:lpstr>The Process Model (2)</vt:lpstr>
      <vt:lpstr>The Process Model (3)</vt:lpstr>
      <vt:lpstr>Process Creation</vt:lpstr>
      <vt:lpstr>Process Creation</vt:lpstr>
      <vt:lpstr>Process Creation</vt:lpstr>
      <vt:lpstr>Process Termination</vt:lpstr>
      <vt:lpstr>Process Creation</vt:lpstr>
      <vt:lpstr>Process Termination</vt:lpstr>
      <vt:lpstr>Process Hierarchies</vt:lpstr>
      <vt:lpstr>Process States</vt:lpstr>
      <vt:lpstr>Process States (1)</vt:lpstr>
      <vt:lpstr>Two-State Process Model</vt:lpstr>
      <vt:lpstr>PowerPoint-Präsentation</vt:lpstr>
      <vt:lpstr>Process States (1)</vt:lpstr>
      <vt:lpstr>Process States (2)</vt:lpstr>
      <vt:lpstr>PowerPoint-Präsentation</vt:lpstr>
      <vt:lpstr>Suspended Processes</vt:lpstr>
      <vt:lpstr>PowerPoint-Präsentation</vt:lpstr>
      <vt:lpstr>PowerPoint-Präsentation</vt:lpstr>
      <vt:lpstr>Characteristics of a Suspended Process</vt:lpstr>
      <vt:lpstr>Reasons for Process Suspension </vt:lpstr>
      <vt:lpstr>Memory Tables</vt:lpstr>
      <vt:lpstr>I/O Tables</vt:lpstr>
      <vt:lpstr>File Tables</vt:lpstr>
      <vt:lpstr>Process Tables</vt:lpstr>
      <vt:lpstr>Process Control Structures</vt:lpstr>
      <vt:lpstr>Process Control Structures (cont.)</vt:lpstr>
      <vt:lpstr>PowerPoint-Präsentation</vt:lpstr>
      <vt:lpstr> Typical Elements of a Process Control Block  (page 1 of 2) </vt:lpstr>
      <vt:lpstr>PowerPoint-Präsentation</vt:lpstr>
      <vt:lpstr>Process Identification</vt:lpstr>
      <vt:lpstr>Processor State Information</vt:lpstr>
      <vt:lpstr>Implementation of Processes (1)</vt:lpstr>
      <vt:lpstr>Implementation of Processes (2)</vt:lpstr>
      <vt:lpstr>Process Control Block</vt:lpstr>
      <vt:lpstr>Process Control Block</vt:lpstr>
      <vt:lpstr>Role of the Process Control Block</vt:lpstr>
      <vt:lpstr>Modes of Execution</vt:lpstr>
      <vt:lpstr>Process Context Switch</vt:lpstr>
      <vt:lpstr>PowerPoint-Präsentation</vt:lpstr>
      <vt:lpstr>Mechanisms for Interrupting the Execution of a Process </vt:lpstr>
      <vt:lpstr>System Interrupts</vt:lpstr>
      <vt:lpstr>Mode Switching</vt:lpstr>
      <vt:lpstr>Change of Process State</vt:lpstr>
      <vt:lpstr>Execution  of the  Operating System</vt:lpstr>
      <vt:lpstr>Execution  Within  User  Processes</vt:lpstr>
      <vt:lpstr>Modeling Multiprogramming</vt:lpstr>
      <vt:lpstr>Unix SVR4</vt:lpstr>
      <vt:lpstr>UNIX Process States </vt:lpstr>
      <vt:lpstr>PowerPoint-Präsentation</vt:lpstr>
      <vt:lpstr>UNIX Process Image </vt:lpstr>
      <vt:lpstr>UNIX Process Table Entry </vt:lpstr>
      <vt:lpstr>UNIX U Area  </vt:lpstr>
      <vt:lpstr>Process Control</vt:lpstr>
      <vt:lpstr>After Creation</vt:lpstr>
      <vt:lpstr>Processes and Threads</vt:lpstr>
      <vt:lpstr>Processes and Threads (cont.)</vt:lpstr>
      <vt:lpstr>Single Threaded Approaches</vt:lpstr>
      <vt:lpstr>Multithreaded Approaches</vt:lpstr>
      <vt:lpstr>Process</vt:lpstr>
      <vt:lpstr>One or More Threads in a Process</vt:lpstr>
      <vt:lpstr>PowerPoint-Präsentation</vt:lpstr>
      <vt:lpstr>Key Benefits of Threads</vt:lpstr>
      <vt:lpstr>Thread Use in a Single-User System</vt:lpstr>
      <vt:lpstr>Threads</vt:lpstr>
      <vt:lpstr>Thread Execution States</vt:lpstr>
      <vt:lpstr>The Thread Model (1)</vt:lpstr>
      <vt:lpstr>The Thread Model (2):   A Closer Look</vt:lpstr>
      <vt:lpstr>The Thread Model (3)</vt:lpstr>
      <vt:lpstr>The Thread Model (4)</vt:lpstr>
      <vt:lpstr>Thread Usage (1)</vt:lpstr>
      <vt:lpstr>Thread Usage (2)</vt:lpstr>
      <vt:lpstr>Thread Usage (3)</vt:lpstr>
      <vt:lpstr>Thread Usage (4)</vt:lpstr>
      <vt:lpstr>Threading Models</vt:lpstr>
      <vt:lpstr>Thread Synchronization</vt:lpstr>
      <vt:lpstr>Types of Threads</vt:lpstr>
      <vt:lpstr>Implementing Threads in User Space</vt:lpstr>
      <vt:lpstr>User-Level Threads (ULTs)</vt:lpstr>
      <vt:lpstr>PowerPoint-Präsentation</vt:lpstr>
      <vt:lpstr>  Advantages of ULTs</vt:lpstr>
      <vt:lpstr>Disadvantages of ULTs</vt:lpstr>
      <vt:lpstr>Overcoming ULT Disadvantages</vt:lpstr>
      <vt:lpstr>Kernel-Level Threads (KLTs)</vt:lpstr>
      <vt:lpstr>Implementing Threads in the Kernel</vt:lpstr>
      <vt:lpstr>Advantages of KLTs</vt:lpstr>
      <vt:lpstr>Disadvantage of KLTs</vt:lpstr>
      <vt:lpstr>Combined Approaches</vt:lpstr>
      <vt:lpstr>Hybrid Implementations</vt:lpstr>
      <vt:lpstr>PowerPoint-Präsentation</vt:lpstr>
      <vt:lpstr>Scheduler Activations</vt:lpstr>
      <vt:lpstr>Pop-Up Threads</vt:lpstr>
      <vt:lpstr>Making Single-Threaded Code Multithreaded (1)</vt:lpstr>
      <vt:lpstr>Making Single-Threaded Code Multithreaded (2)</vt:lpstr>
      <vt:lpstr>Interprocess Communication Race Conditions</vt:lpstr>
      <vt:lpstr>Critical Regions (1) </vt:lpstr>
      <vt:lpstr>Critical Regions (2)</vt:lpstr>
      <vt:lpstr>Mutual Exclusion with Busy Waiting (1)</vt:lpstr>
      <vt:lpstr>Mutual Exclusion with Busy Waiting (2)</vt:lpstr>
      <vt:lpstr>Mutual Exclusion with Busy Waiting (3)</vt:lpstr>
      <vt:lpstr>Sleep and Wakeup</vt:lpstr>
      <vt:lpstr>Semaphores</vt:lpstr>
      <vt:lpstr>Mutexes</vt:lpstr>
      <vt:lpstr>Monitors (1)</vt:lpstr>
      <vt:lpstr>Monitors (2)</vt:lpstr>
      <vt:lpstr>Monitors (3)</vt:lpstr>
      <vt:lpstr>Monitors (4)</vt:lpstr>
      <vt:lpstr>Message Passing</vt:lpstr>
      <vt:lpstr>Barriers</vt:lpstr>
      <vt:lpstr>Dining Philosophers (1)</vt:lpstr>
      <vt:lpstr>Dining Philosophers (2)</vt:lpstr>
      <vt:lpstr>Dining Philosophers (3)</vt:lpstr>
      <vt:lpstr>Dining Philosophers (4)</vt:lpstr>
      <vt:lpstr>The Readers and Writers Problem</vt:lpstr>
      <vt:lpstr>The Sleeping Barber Problem (1)</vt:lpstr>
      <vt:lpstr>The Sleeping Barber Problem (2)</vt:lpstr>
      <vt:lpstr>Scheduling Introduction to Scheduling (1)</vt:lpstr>
      <vt:lpstr>Introduction to Scheduling (2)</vt:lpstr>
      <vt:lpstr>CPU Scheduling - Classical algorithms</vt:lpstr>
      <vt:lpstr>Scheduling in Batch Systems (1)</vt:lpstr>
      <vt:lpstr>Scheduling in Batch Systems (2)</vt:lpstr>
      <vt:lpstr>Scheduling in Interactive Systems (1)</vt:lpstr>
      <vt:lpstr>Scheduling in Interactive Systems (2)</vt:lpstr>
      <vt:lpstr>Scheduling in Real-Time Systems</vt:lpstr>
      <vt:lpstr>Policy versus Mechanism</vt:lpstr>
      <vt:lpstr>Thread Scheduling (1)</vt:lpstr>
      <vt:lpstr>Thread Scheduling (2)</vt:lpstr>
      <vt:lpstr>Summary</vt:lpstr>
      <vt:lpstr>Summary</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524</cp:revision>
  <dcterms:created xsi:type="dcterms:W3CDTF">2006-08-16T00:00:00Z</dcterms:created>
  <dcterms:modified xsi:type="dcterms:W3CDTF">2018-03-05T08:01:43Z</dcterms:modified>
</cp:coreProperties>
</file>