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170"/>
  </p:notesMasterIdLst>
  <p:sldIdLst>
    <p:sldId id="648" r:id="rId2"/>
    <p:sldId id="531" r:id="rId3"/>
    <p:sldId id="761" r:id="rId4"/>
    <p:sldId id="762" r:id="rId5"/>
    <p:sldId id="798" r:id="rId6"/>
    <p:sldId id="799" r:id="rId7"/>
    <p:sldId id="800" r:id="rId8"/>
    <p:sldId id="801" r:id="rId9"/>
    <p:sldId id="815" r:id="rId10"/>
    <p:sldId id="802" r:id="rId11"/>
    <p:sldId id="803" r:id="rId12"/>
    <p:sldId id="929" r:id="rId13"/>
    <p:sldId id="930" r:id="rId14"/>
    <p:sldId id="931" r:id="rId15"/>
    <p:sldId id="804" r:id="rId16"/>
    <p:sldId id="932" r:id="rId17"/>
    <p:sldId id="933" r:id="rId18"/>
    <p:sldId id="934" r:id="rId19"/>
    <p:sldId id="935" r:id="rId20"/>
    <p:sldId id="936" r:id="rId21"/>
    <p:sldId id="937" r:id="rId22"/>
    <p:sldId id="938" r:id="rId23"/>
    <p:sldId id="805" r:id="rId24"/>
    <p:sldId id="806" r:id="rId25"/>
    <p:sldId id="807" r:id="rId26"/>
    <p:sldId id="808" r:id="rId27"/>
    <p:sldId id="809" r:id="rId28"/>
    <p:sldId id="810" r:id="rId29"/>
    <p:sldId id="811" r:id="rId30"/>
    <p:sldId id="812" r:id="rId31"/>
    <p:sldId id="813" r:id="rId32"/>
    <p:sldId id="939" r:id="rId33"/>
    <p:sldId id="940" r:id="rId34"/>
    <p:sldId id="941" r:id="rId35"/>
    <p:sldId id="942" r:id="rId36"/>
    <p:sldId id="943" r:id="rId37"/>
    <p:sldId id="944" r:id="rId38"/>
    <p:sldId id="945" r:id="rId39"/>
    <p:sldId id="814" r:id="rId40"/>
    <p:sldId id="871" r:id="rId41"/>
    <p:sldId id="872" r:id="rId42"/>
    <p:sldId id="873" r:id="rId43"/>
    <p:sldId id="817" r:id="rId44"/>
    <p:sldId id="818" r:id="rId45"/>
    <p:sldId id="819" r:id="rId46"/>
    <p:sldId id="820" r:id="rId47"/>
    <p:sldId id="821" r:id="rId48"/>
    <p:sldId id="822" r:id="rId49"/>
    <p:sldId id="823" r:id="rId50"/>
    <p:sldId id="824" r:id="rId51"/>
    <p:sldId id="825" r:id="rId52"/>
    <p:sldId id="826" r:id="rId53"/>
    <p:sldId id="827" r:id="rId54"/>
    <p:sldId id="828" r:id="rId55"/>
    <p:sldId id="829" r:id="rId56"/>
    <p:sldId id="830" r:id="rId57"/>
    <p:sldId id="831" r:id="rId58"/>
    <p:sldId id="832" r:id="rId59"/>
    <p:sldId id="833" r:id="rId60"/>
    <p:sldId id="834" r:id="rId61"/>
    <p:sldId id="835" r:id="rId62"/>
    <p:sldId id="836" r:id="rId63"/>
    <p:sldId id="837" r:id="rId64"/>
    <p:sldId id="838" r:id="rId65"/>
    <p:sldId id="839" r:id="rId66"/>
    <p:sldId id="840" r:id="rId67"/>
    <p:sldId id="841" r:id="rId68"/>
    <p:sldId id="842" r:id="rId69"/>
    <p:sldId id="843" r:id="rId70"/>
    <p:sldId id="844" r:id="rId71"/>
    <p:sldId id="845" r:id="rId72"/>
    <p:sldId id="846" r:id="rId73"/>
    <p:sldId id="847" r:id="rId74"/>
    <p:sldId id="946" r:id="rId75"/>
    <p:sldId id="848" r:id="rId76"/>
    <p:sldId id="849" r:id="rId77"/>
    <p:sldId id="850" r:id="rId78"/>
    <p:sldId id="851" r:id="rId79"/>
    <p:sldId id="852" r:id="rId80"/>
    <p:sldId id="853" r:id="rId81"/>
    <p:sldId id="950" r:id="rId82"/>
    <p:sldId id="951" r:id="rId83"/>
    <p:sldId id="854" r:id="rId84"/>
    <p:sldId id="855" r:id="rId85"/>
    <p:sldId id="856" r:id="rId86"/>
    <p:sldId id="857" r:id="rId87"/>
    <p:sldId id="858" r:id="rId88"/>
    <p:sldId id="859" r:id="rId89"/>
    <p:sldId id="860" r:id="rId90"/>
    <p:sldId id="861" r:id="rId91"/>
    <p:sldId id="862" r:id="rId92"/>
    <p:sldId id="863" r:id="rId93"/>
    <p:sldId id="864" r:id="rId94"/>
    <p:sldId id="865" r:id="rId95"/>
    <p:sldId id="866" r:id="rId96"/>
    <p:sldId id="867" r:id="rId97"/>
    <p:sldId id="868" r:id="rId98"/>
    <p:sldId id="869" r:id="rId99"/>
    <p:sldId id="870" r:id="rId100"/>
    <p:sldId id="594" r:id="rId101"/>
    <p:sldId id="927" r:id="rId102"/>
    <p:sldId id="928" r:id="rId103"/>
    <p:sldId id="874" r:id="rId104"/>
    <p:sldId id="875" r:id="rId105"/>
    <p:sldId id="947" r:id="rId106"/>
    <p:sldId id="949" r:id="rId107"/>
    <p:sldId id="948" r:id="rId108"/>
    <p:sldId id="876" r:id="rId109"/>
    <p:sldId id="877" r:id="rId110"/>
    <p:sldId id="952" r:id="rId111"/>
    <p:sldId id="878" r:id="rId112"/>
    <p:sldId id="953" r:id="rId113"/>
    <p:sldId id="879" r:id="rId114"/>
    <p:sldId id="880" r:id="rId115"/>
    <p:sldId id="881" r:id="rId116"/>
    <p:sldId id="882" r:id="rId117"/>
    <p:sldId id="883" r:id="rId118"/>
    <p:sldId id="884" r:id="rId119"/>
    <p:sldId id="885" r:id="rId120"/>
    <p:sldId id="886" r:id="rId121"/>
    <p:sldId id="887" r:id="rId122"/>
    <p:sldId id="888" r:id="rId123"/>
    <p:sldId id="889" r:id="rId124"/>
    <p:sldId id="890" r:id="rId125"/>
    <p:sldId id="891" r:id="rId126"/>
    <p:sldId id="892" r:id="rId127"/>
    <p:sldId id="893" r:id="rId128"/>
    <p:sldId id="894" r:id="rId129"/>
    <p:sldId id="895" r:id="rId130"/>
    <p:sldId id="896" r:id="rId131"/>
    <p:sldId id="897" r:id="rId132"/>
    <p:sldId id="898" r:id="rId133"/>
    <p:sldId id="899" r:id="rId134"/>
    <p:sldId id="900" r:id="rId135"/>
    <p:sldId id="901" r:id="rId136"/>
    <p:sldId id="902" r:id="rId137"/>
    <p:sldId id="903" r:id="rId138"/>
    <p:sldId id="904" r:id="rId139"/>
    <p:sldId id="905" r:id="rId140"/>
    <p:sldId id="906" r:id="rId141"/>
    <p:sldId id="907" r:id="rId142"/>
    <p:sldId id="908" r:id="rId143"/>
    <p:sldId id="909" r:id="rId144"/>
    <p:sldId id="960" r:id="rId145"/>
    <p:sldId id="955" r:id="rId146"/>
    <p:sldId id="956" r:id="rId147"/>
    <p:sldId id="957" r:id="rId148"/>
    <p:sldId id="958" r:id="rId149"/>
    <p:sldId id="959" r:id="rId150"/>
    <p:sldId id="961" r:id="rId151"/>
    <p:sldId id="911" r:id="rId152"/>
    <p:sldId id="912" r:id="rId153"/>
    <p:sldId id="913" r:id="rId154"/>
    <p:sldId id="914" r:id="rId155"/>
    <p:sldId id="915" r:id="rId156"/>
    <p:sldId id="916" r:id="rId157"/>
    <p:sldId id="917" r:id="rId158"/>
    <p:sldId id="918" r:id="rId159"/>
    <p:sldId id="919" r:id="rId160"/>
    <p:sldId id="920" r:id="rId161"/>
    <p:sldId id="921" r:id="rId162"/>
    <p:sldId id="922" r:id="rId163"/>
    <p:sldId id="923" r:id="rId164"/>
    <p:sldId id="924" r:id="rId165"/>
    <p:sldId id="925" r:id="rId166"/>
    <p:sldId id="926" r:id="rId167"/>
    <p:sldId id="796" r:id="rId168"/>
    <p:sldId id="797" r:id="rId169"/>
  </p:sldIdLst>
  <p:sldSz cx="9144000" cy="6858000" type="screen4x3"/>
  <p:notesSz cx="7099300"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224">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6740" autoAdjust="0"/>
    <p:restoredTop sz="72950" autoAdjust="0"/>
  </p:normalViewPr>
  <p:slideViewPr>
    <p:cSldViewPr>
      <p:cViewPr varScale="1">
        <p:scale>
          <a:sx n="80" d="100"/>
          <a:sy n="80" d="100"/>
        </p:scale>
        <p:origin x="2034" y="12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varScale="1">
        <p:scale>
          <a:sx n="85" d="100"/>
          <a:sy n="85" d="100"/>
        </p:scale>
        <p:origin x="-3834" y="-96"/>
      </p:cViewPr>
      <p:guideLst>
        <p:guide orient="horz" pos="3224"/>
        <p:guide pos="2236"/>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notesMaster" Target="notesMasters/notesMaster1.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presProps" Target="presProps.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2" Type="http://schemas.openxmlformats.org/officeDocument/2006/relationships/viewProps" Target="view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tableStyles" Target="tableStyle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6B48A5F-8F2E-854C-AFE4-8C8C91953F2A}" type="doc">
      <dgm:prSet loTypeId="urn:microsoft.com/office/officeart/2005/8/layout/hierarchy1" loCatId="hierarchy" qsTypeId="urn:microsoft.com/office/officeart/2005/8/quickstyle/simple4" qsCatId="simple" csTypeId="urn:microsoft.com/office/officeart/2005/8/colors/accent1_2" csCatId="accent1"/>
      <dgm:spPr/>
      <dgm:t>
        <a:bodyPr/>
        <a:lstStyle/>
        <a:p>
          <a:endParaRPr lang="en-US"/>
        </a:p>
      </dgm:t>
    </dgm:pt>
    <dgm:pt modelId="{286C2A99-2183-9247-8F0D-5515E65B2C72}">
      <dgm:prSet/>
      <dgm:spPr/>
      <dgm:t>
        <a:bodyPr/>
        <a:lstStyle/>
        <a:p>
          <a:pPr rtl="0"/>
          <a:r>
            <a:rPr lang="en-US" dirty="0" smtClean="0"/>
            <a:t>Not only used for representing integers but also as a concise notation for representing any sequence of binary digits</a:t>
          </a:r>
          <a:endParaRPr lang="en-US" dirty="0"/>
        </a:p>
      </dgm:t>
    </dgm:pt>
    <dgm:pt modelId="{5951A6DA-99AF-C14A-BC14-BB066AC1FDFB}" type="parTrans" cxnId="{A0387B61-44D1-574A-B80B-E0AAF6FE1F11}">
      <dgm:prSet/>
      <dgm:spPr/>
      <dgm:t>
        <a:bodyPr/>
        <a:lstStyle/>
        <a:p>
          <a:endParaRPr lang="en-US"/>
        </a:p>
      </dgm:t>
    </dgm:pt>
    <dgm:pt modelId="{51FDC2ED-856C-1E4A-8A10-0A9EBB881973}" type="sibTrans" cxnId="{A0387B61-44D1-574A-B80B-E0AAF6FE1F11}">
      <dgm:prSet/>
      <dgm:spPr/>
      <dgm:t>
        <a:bodyPr/>
        <a:lstStyle/>
        <a:p>
          <a:endParaRPr lang="en-US"/>
        </a:p>
      </dgm:t>
    </dgm:pt>
    <dgm:pt modelId="{D1064496-D9CC-E548-8CD2-477694173F8A}">
      <dgm:prSet/>
      <dgm:spPr/>
      <dgm:t>
        <a:bodyPr/>
        <a:lstStyle/>
        <a:p>
          <a:pPr rtl="0"/>
          <a:r>
            <a:rPr lang="en-US" dirty="0" smtClean="0"/>
            <a:t>Reasons for using hexadecimal notation are:</a:t>
          </a:r>
          <a:endParaRPr lang="en-US" dirty="0"/>
        </a:p>
      </dgm:t>
    </dgm:pt>
    <dgm:pt modelId="{4B8820EF-8F1B-114E-A4A6-D0FDD23F8D8F}" type="parTrans" cxnId="{5636A36B-9208-8046-9F8E-911DF97EF634}">
      <dgm:prSet/>
      <dgm:spPr/>
      <dgm:t>
        <a:bodyPr/>
        <a:lstStyle/>
        <a:p>
          <a:endParaRPr lang="en-US"/>
        </a:p>
      </dgm:t>
    </dgm:pt>
    <dgm:pt modelId="{7DB4B415-7AEC-B044-A5EE-6071A79B8090}" type="sibTrans" cxnId="{5636A36B-9208-8046-9F8E-911DF97EF634}">
      <dgm:prSet/>
      <dgm:spPr/>
      <dgm:t>
        <a:bodyPr/>
        <a:lstStyle/>
        <a:p>
          <a:endParaRPr lang="en-US"/>
        </a:p>
      </dgm:t>
    </dgm:pt>
    <dgm:pt modelId="{BE4F66D8-4FE5-974B-9B7C-5CC6D751E268}">
      <dgm:prSet/>
      <dgm:spPr/>
      <dgm:t>
        <a:bodyPr/>
        <a:lstStyle/>
        <a:p>
          <a:pPr rtl="0"/>
          <a:r>
            <a:rPr lang="en-US" dirty="0" smtClean="0"/>
            <a:t>It is more compact than binary notation</a:t>
          </a:r>
          <a:endParaRPr lang="en-US" dirty="0"/>
        </a:p>
      </dgm:t>
    </dgm:pt>
    <dgm:pt modelId="{17D17644-89D1-3641-BC49-99B7C4F47C40}" type="parTrans" cxnId="{3DECA9F2-5913-714E-B31E-4064B2B97F81}">
      <dgm:prSet/>
      <dgm:spPr/>
      <dgm:t>
        <a:bodyPr/>
        <a:lstStyle/>
        <a:p>
          <a:endParaRPr lang="en-US" dirty="0"/>
        </a:p>
      </dgm:t>
    </dgm:pt>
    <dgm:pt modelId="{B6B6EC4B-4F1E-6243-A6FA-02A438786558}" type="sibTrans" cxnId="{3DECA9F2-5913-714E-B31E-4064B2B97F81}">
      <dgm:prSet/>
      <dgm:spPr/>
      <dgm:t>
        <a:bodyPr/>
        <a:lstStyle/>
        <a:p>
          <a:endParaRPr lang="en-US"/>
        </a:p>
      </dgm:t>
    </dgm:pt>
    <dgm:pt modelId="{0E209786-87AF-6E48-9B07-6D38543ED4A1}">
      <dgm:prSet/>
      <dgm:spPr/>
      <dgm:t>
        <a:bodyPr/>
        <a:lstStyle/>
        <a:p>
          <a:pPr rtl="0"/>
          <a:r>
            <a:rPr lang="en-US" dirty="0" smtClean="0"/>
            <a:t>In most computers, binary data occupy some multiple of 4 bits, and hence some multiple of a single hexadecimal digit</a:t>
          </a:r>
          <a:endParaRPr lang="en-US" dirty="0"/>
        </a:p>
      </dgm:t>
    </dgm:pt>
    <dgm:pt modelId="{872AA1E8-F3BF-2340-AB7B-7A8B6AC2740F}" type="parTrans" cxnId="{E330A9DA-65C5-934B-A15B-FF6E396DFCFF}">
      <dgm:prSet/>
      <dgm:spPr/>
      <dgm:t>
        <a:bodyPr/>
        <a:lstStyle/>
        <a:p>
          <a:endParaRPr lang="en-US" dirty="0"/>
        </a:p>
      </dgm:t>
    </dgm:pt>
    <dgm:pt modelId="{326BCE05-F9D6-8E40-81CA-C7EFCE74AC98}" type="sibTrans" cxnId="{E330A9DA-65C5-934B-A15B-FF6E396DFCFF}">
      <dgm:prSet/>
      <dgm:spPr/>
      <dgm:t>
        <a:bodyPr/>
        <a:lstStyle/>
        <a:p>
          <a:endParaRPr lang="en-US"/>
        </a:p>
      </dgm:t>
    </dgm:pt>
    <dgm:pt modelId="{7FA1CFBF-46BB-4447-BB6F-B2F6FDC5D6B4}">
      <dgm:prSet/>
      <dgm:spPr/>
      <dgm:t>
        <a:bodyPr/>
        <a:lstStyle/>
        <a:p>
          <a:pPr rtl="0"/>
          <a:r>
            <a:rPr lang="en-US" dirty="0" smtClean="0"/>
            <a:t>It is extremely easy to convert between binary and hexadecimal notation</a:t>
          </a:r>
          <a:endParaRPr lang="en-US" dirty="0"/>
        </a:p>
      </dgm:t>
    </dgm:pt>
    <dgm:pt modelId="{97BEB6BC-F1A5-4449-87D4-421D4D52B5C3}" type="parTrans" cxnId="{DFDF6B0C-9838-964A-A653-58AD6DEC5AF1}">
      <dgm:prSet/>
      <dgm:spPr/>
      <dgm:t>
        <a:bodyPr/>
        <a:lstStyle/>
        <a:p>
          <a:endParaRPr lang="en-US" dirty="0"/>
        </a:p>
      </dgm:t>
    </dgm:pt>
    <dgm:pt modelId="{BB3C020D-F860-C34F-9305-FA3C304546CA}" type="sibTrans" cxnId="{DFDF6B0C-9838-964A-A653-58AD6DEC5AF1}">
      <dgm:prSet/>
      <dgm:spPr/>
      <dgm:t>
        <a:bodyPr/>
        <a:lstStyle/>
        <a:p>
          <a:endParaRPr lang="en-US"/>
        </a:p>
      </dgm:t>
    </dgm:pt>
    <dgm:pt modelId="{16BA9AE2-EF78-CB42-A23C-E8BE3D56196C}" type="pres">
      <dgm:prSet presAssocID="{96B48A5F-8F2E-854C-AFE4-8C8C91953F2A}" presName="hierChild1" presStyleCnt="0">
        <dgm:presLayoutVars>
          <dgm:chPref val="1"/>
          <dgm:dir/>
          <dgm:animOne val="branch"/>
          <dgm:animLvl val="lvl"/>
          <dgm:resizeHandles/>
        </dgm:presLayoutVars>
      </dgm:prSet>
      <dgm:spPr/>
      <dgm:t>
        <a:bodyPr/>
        <a:lstStyle/>
        <a:p>
          <a:endParaRPr lang="en-US"/>
        </a:p>
      </dgm:t>
    </dgm:pt>
    <dgm:pt modelId="{1B1804AE-AB30-F044-B3F1-9B0C82976E25}" type="pres">
      <dgm:prSet presAssocID="{286C2A99-2183-9247-8F0D-5515E65B2C72}" presName="hierRoot1" presStyleCnt="0"/>
      <dgm:spPr/>
    </dgm:pt>
    <dgm:pt modelId="{A7F60236-6874-B34A-8F60-917566300BBA}" type="pres">
      <dgm:prSet presAssocID="{286C2A99-2183-9247-8F0D-5515E65B2C72}" presName="composite" presStyleCnt="0"/>
      <dgm:spPr/>
    </dgm:pt>
    <dgm:pt modelId="{B3A8E406-B174-824F-8B27-21E97F827568}" type="pres">
      <dgm:prSet presAssocID="{286C2A99-2183-9247-8F0D-5515E65B2C72}" presName="background" presStyleLbl="node0" presStyleIdx="0" presStyleCnt="2"/>
      <dgm:spPr/>
    </dgm:pt>
    <dgm:pt modelId="{1D84E48B-B187-2C44-A266-2E665C4DA52A}" type="pres">
      <dgm:prSet presAssocID="{286C2A99-2183-9247-8F0D-5515E65B2C72}" presName="text" presStyleLbl="fgAcc0" presStyleIdx="0" presStyleCnt="2" custLinFactNeighborX="-4646" custLinFactNeighborY="-30484">
        <dgm:presLayoutVars>
          <dgm:chPref val="3"/>
        </dgm:presLayoutVars>
      </dgm:prSet>
      <dgm:spPr/>
      <dgm:t>
        <a:bodyPr/>
        <a:lstStyle/>
        <a:p>
          <a:endParaRPr lang="en-US"/>
        </a:p>
      </dgm:t>
    </dgm:pt>
    <dgm:pt modelId="{0AD1C674-2A5F-FA4F-AF94-A37B3A280A9C}" type="pres">
      <dgm:prSet presAssocID="{286C2A99-2183-9247-8F0D-5515E65B2C72}" presName="hierChild2" presStyleCnt="0"/>
      <dgm:spPr/>
    </dgm:pt>
    <dgm:pt modelId="{5C8F3D71-A247-F142-A9AB-D8D7010AB32D}" type="pres">
      <dgm:prSet presAssocID="{D1064496-D9CC-E548-8CD2-477694173F8A}" presName="hierRoot1" presStyleCnt="0"/>
      <dgm:spPr/>
    </dgm:pt>
    <dgm:pt modelId="{BD451146-8366-A840-8AFD-B1C03FF2294C}" type="pres">
      <dgm:prSet presAssocID="{D1064496-D9CC-E548-8CD2-477694173F8A}" presName="composite" presStyleCnt="0"/>
      <dgm:spPr/>
    </dgm:pt>
    <dgm:pt modelId="{DC093A72-9023-1941-A02C-4E8954FF02D9}" type="pres">
      <dgm:prSet presAssocID="{D1064496-D9CC-E548-8CD2-477694173F8A}" presName="background" presStyleLbl="node0" presStyleIdx="1" presStyleCnt="2"/>
      <dgm:spPr/>
    </dgm:pt>
    <dgm:pt modelId="{D862E485-7B17-0D49-9472-B6A2763C74E9}" type="pres">
      <dgm:prSet presAssocID="{D1064496-D9CC-E548-8CD2-477694173F8A}" presName="text" presStyleLbl="fgAcc0" presStyleIdx="1" presStyleCnt="2">
        <dgm:presLayoutVars>
          <dgm:chPref val="3"/>
        </dgm:presLayoutVars>
      </dgm:prSet>
      <dgm:spPr/>
      <dgm:t>
        <a:bodyPr/>
        <a:lstStyle/>
        <a:p>
          <a:endParaRPr lang="en-US"/>
        </a:p>
      </dgm:t>
    </dgm:pt>
    <dgm:pt modelId="{26041FA2-076D-BC4A-81AA-243B6CA7DADA}" type="pres">
      <dgm:prSet presAssocID="{D1064496-D9CC-E548-8CD2-477694173F8A}" presName="hierChild2" presStyleCnt="0"/>
      <dgm:spPr/>
    </dgm:pt>
    <dgm:pt modelId="{5BE66221-C073-364A-A516-B91CD1FF47AD}" type="pres">
      <dgm:prSet presAssocID="{17D17644-89D1-3641-BC49-99B7C4F47C40}" presName="Name10" presStyleLbl="parChTrans1D2" presStyleIdx="0" presStyleCnt="3"/>
      <dgm:spPr/>
      <dgm:t>
        <a:bodyPr/>
        <a:lstStyle/>
        <a:p>
          <a:endParaRPr lang="en-US"/>
        </a:p>
      </dgm:t>
    </dgm:pt>
    <dgm:pt modelId="{6EE4146B-22DA-D248-9CE7-7EB6D7A373D2}" type="pres">
      <dgm:prSet presAssocID="{BE4F66D8-4FE5-974B-9B7C-5CC6D751E268}" presName="hierRoot2" presStyleCnt="0"/>
      <dgm:spPr/>
    </dgm:pt>
    <dgm:pt modelId="{F6FE0A11-69E2-EB46-BF3F-26D060AF4D12}" type="pres">
      <dgm:prSet presAssocID="{BE4F66D8-4FE5-974B-9B7C-5CC6D751E268}" presName="composite2" presStyleCnt="0"/>
      <dgm:spPr/>
    </dgm:pt>
    <dgm:pt modelId="{FBD54A9A-2BFC-5442-8D3F-011B4E85D950}" type="pres">
      <dgm:prSet presAssocID="{BE4F66D8-4FE5-974B-9B7C-5CC6D751E268}" presName="background2" presStyleLbl="node2" presStyleIdx="0" presStyleCnt="3"/>
      <dgm:spPr/>
    </dgm:pt>
    <dgm:pt modelId="{546206ED-D55F-D947-9F3B-7C80570FC408}" type="pres">
      <dgm:prSet presAssocID="{BE4F66D8-4FE5-974B-9B7C-5CC6D751E268}" presName="text2" presStyleLbl="fgAcc2" presStyleIdx="0" presStyleCnt="3">
        <dgm:presLayoutVars>
          <dgm:chPref val="3"/>
        </dgm:presLayoutVars>
      </dgm:prSet>
      <dgm:spPr/>
      <dgm:t>
        <a:bodyPr/>
        <a:lstStyle/>
        <a:p>
          <a:endParaRPr lang="en-US"/>
        </a:p>
      </dgm:t>
    </dgm:pt>
    <dgm:pt modelId="{AD21835B-1FF6-3148-A98F-688F84552229}" type="pres">
      <dgm:prSet presAssocID="{BE4F66D8-4FE5-974B-9B7C-5CC6D751E268}" presName="hierChild3" presStyleCnt="0"/>
      <dgm:spPr/>
    </dgm:pt>
    <dgm:pt modelId="{FACD0070-B33B-C149-944D-16CA2BF6301D}" type="pres">
      <dgm:prSet presAssocID="{872AA1E8-F3BF-2340-AB7B-7A8B6AC2740F}" presName="Name10" presStyleLbl="parChTrans1D2" presStyleIdx="1" presStyleCnt="3"/>
      <dgm:spPr/>
      <dgm:t>
        <a:bodyPr/>
        <a:lstStyle/>
        <a:p>
          <a:endParaRPr lang="en-US"/>
        </a:p>
      </dgm:t>
    </dgm:pt>
    <dgm:pt modelId="{3CD6EE8D-C86A-0B4B-AC4C-143439782C4B}" type="pres">
      <dgm:prSet presAssocID="{0E209786-87AF-6E48-9B07-6D38543ED4A1}" presName="hierRoot2" presStyleCnt="0"/>
      <dgm:spPr/>
    </dgm:pt>
    <dgm:pt modelId="{2DBE5E65-79A7-D844-B4DD-8056702D1FA5}" type="pres">
      <dgm:prSet presAssocID="{0E209786-87AF-6E48-9B07-6D38543ED4A1}" presName="composite2" presStyleCnt="0"/>
      <dgm:spPr/>
    </dgm:pt>
    <dgm:pt modelId="{B3F42B07-3F2B-8F4F-B03D-5CB1B1E1A98D}" type="pres">
      <dgm:prSet presAssocID="{0E209786-87AF-6E48-9B07-6D38543ED4A1}" presName="background2" presStyleLbl="node2" presStyleIdx="1" presStyleCnt="3"/>
      <dgm:spPr/>
    </dgm:pt>
    <dgm:pt modelId="{1E1DB3F8-33D7-4542-8625-4F033D926142}" type="pres">
      <dgm:prSet presAssocID="{0E209786-87AF-6E48-9B07-6D38543ED4A1}" presName="text2" presStyleLbl="fgAcc2" presStyleIdx="1" presStyleCnt="3">
        <dgm:presLayoutVars>
          <dgm:chPref val="3"/>
        </dgm:presLayoutVars>
      </dgm:prSet>
      <dgm:spPr/>
      <dgm:t>
        <a:bodyPr/>
        <a:lstStyle/>
        <a:p>
          <a:endParaRPr lang="en-US"/>
        </a:p>
      </dgm:t>
    </dgm:pt>
    <dgm:pt modelId="{B7BCEDC2-6E54-1749-B22F-797BDE687598}" type="pres">
      <dgm:prSet presAssocID="{0E209786-87AF-6E48-9B07-6D38543ED4A1}" presName="hierChild3" presStyleCnt="0"/>
      <dgm:spPr/>
    </dgm:pt>
    <dgm:pt modelId="{882DE9B9-B8BF-5448-90F0-9928C5A8ED3E}" type="pres">
      <dgm:prSet presAssocID="{97BEB6BC-F1A5-4449-87D4-421D4D52B5C3}" presName="Name10" presStyleLbl="parChTrans1D2" presStyleIdx="2" presStyleCnt="3"/>
      <dgm:spPr/>
      <dgm:t>
        <a:bodyPr/>
        <a:lstStyle/>
        <a:p>
          <a:endParaRPr lang="en-US"/>
        </a:p>
      </dgm:t>
    </dgm:pt>
    <dgm:pt modelId="{9E018986-7A6B-0A42-B041-17142971E42E}" type="pres">
      <dgm:prSet presAssocID="{7FA1CFBF-46BB-4447-BB6F-B2F6FDC5D6B4}" presName="hierRoot2" presStyleCnt="0"/>
      <dgm:spPr/>
    </dgm:pt>
    <dgm:pt modelId="{7A747BCD-29B7-194C-BEAF-8D408B8EB603}" type="pres">
      <dgm:prSet presAssocID="{7FA1CFBF-46BB-4447-BB6F-B2F6FDC5D6B4}" presName="composite2" presStyleCnt="0"/>
      <dgm:spPr/>
    </dgm:pt>
    <dgm:pt modelId="{41164F4A-44E0-694B-8ADA-72C8436A7DEB}" type="pres">
      <dgm:prSet presAssocID="{7FA1CFBF-46BB-4447-BB6F-B2F6FDC5D6B4}" presName="background2" presStyleLbl="node2" presStyleIdx="2" presStyleCnt="3"/>
      <dgm:spPr/>
    </dgm:pt>
    <dgm:pt modelId="{10790D25-B198-3C4B-BF8D-4B8686C25E15}" type="pres">
      <dgm:prSet presAssocID="{7FA1CFBF-46BB-4447-BB6F-B2F6FDC5D6B4}" presName="text2" presStyleLbl="fgAcc2" presStyleIdx="2" presStyleCnt="3">
        <dgm:presLayoutVars>
          <dgm:chPref val="3"/>
        </dgm:presLayoutVars>
      </dgm:prSet>
      <dgm:spPr/>
      <dgm:t>
        <a:bodyPr/>
        <a:lstStyle/>
        <a:p>
          <a:endParaRPr lang="en-US"/>
        </a:p>
      </dgm:t>
    </dgm:pt>
    <dgm:pt modelId="{C2B03972-09DE-7F4F-9A1D-4B147134EC93}" type="pres">
      <dgm:prSet presAssocID="{7FA1CFBF-46BB-4447-BB6F-B2F6FDC5D6B4}" presName="hierChild3" presStyleCnt="0"/>
      <dgm:spPr/>
    </dgm:pt>
  </dgm:ptLst>
  <dgm:cxnLst>
    <dgm:cxn modelId="{A3E6BE24-888F-C04B-98B6-60A634611A74}" type="presOf" srcId="{872AA1E8-F3BF-2340-AB7B-7A8B6AC2740F}" destId="{FACD0070-B33B-C149-944D-16CA2BF6301D}" srcOrd="0" destOrd="0" presId="urn:microsoft.com/office/officeart/2005/8/layout/hierarchy1"/>
    <dgm:cxn modelId="{C0423863-057D-B34C-9C15-44567CE118D8}" type="presOf" srcId="{D1064496-D9CC-E548-8CD2-477694173F8A}" destId="{D862E485-7B17-0D49-9472-B6A2763C74E9}" srcOrd="0" destOrd="0" presId="urn:microsoft.com/office/officeart/2005/8/layout/hierarchy1"/>
    <dgm:cxn modelId="{8667F9AF-E2C7-B842-82FD-05E78834D875}" type="presOf" srcId="{97BEB6BC-F1A5-4449-87D4-421D4D52B5C3}" destId="{882DE9B9-B8BF-5448-90F0-9928C5A8ED3E}" srcOrd="0" destOrd="0" presId="urn:microsoft.com/office/officeart/2005/8/layout/hierarchy1"/>
    <dgm:cxn modelId="{808C6B7E-1DDE-0644-A477-982703485DAE}" type="presOf" srcId="{BE4F66D8-4FE5-974B-9B7C-5CC6D751E268}" destId="{546206ED-D55F-D947-9F3B-7C80570FC408}" srcOrd="0" destOrd="0" presId="urn:microsoft.com/office/officeart/2005/8/layout/hierarchy1"/>
    <dgm:cxn modelId="{8B64452A-A5D0-E34F-BEC4-81E3AC6DF37C}" type="presOf" srcId="{96B48A5F-8F2E-854C-AFE4-8C8C91953F2A}" destId="{16BA9AE2-EF78-CB42-A23C-E8BE3D56196C}" srcOrd="0" destOrd="0" presId="urn:microsoft.com/office/officeart/2005/8/layout/hierarchy1"/>
    <dgm:cxn modelId="{8CAA4CAC-AEB7-804A-AE19-0260CCC20890}" type="presOf" srcId="{17D17644-89D1-3641-BC49-99B7C4F47C40}" destId="{5BE66221-C073-364A-A516-B91CD1FF47AD}" srcOrd="0" destOrd="0" presId="urn:microsoft.com/office/officeart/2005/8/layout/hierarchy1"/>
    <dgm:cxn modelId="{3DECA9F2-5913-714E-B31E-4064B2B97F81}" srcId="{D1064496-D9CC-E548-8CD2-477694173F8A}" destId="{BE4F66D8-4FE5-974B-9B7C-5CC6D751E268}" srcOrd="0" destOrd="0" parTransId="{17D17644-89D1-3641-BC49-99B7C4F47C40}" sibTransId="{B6B6EC4B-4F1E-6243-A6FA-02A438786558}"/>
    <dgm:cxn modelId="{E330A9DA-65C5-934B-A15B-FF6E396DFCFF}" srcId="{D1064496-D9CC-E548-8CD2-477694173F8A}" destId="{0E209786-87AF-6E48-9B07-6D38543ED4A1}" srcOrd="1" destOrd="0" parTransId="{872AA1E8-F3BF-2340-AB7B-7A8B6AC2740F}" sibTransId="{326BCE05-F9D6-8E40-81CA-C7EFCE74AC98}"/>
    <dgm:cxn modelId="{E1E00C2E-D54F-B343-82C4-A6DB9720104B}" type="presOf" srcId="{7FA1CFBF-46BB-4447-BB6F-B2F6FDC5D6B4}" destId="{10790D25-B198-3C4B-BF8D-4B8686C25E15}" srcOrd="0" destOrd="0" presId="urn:microsoft.com/office/officeart/2005/8/layout/hierarchy1"/>
    <dgm:cxn modelId="{DFDF6B0C-9838-964A-A653-58AD6DEC5AF1}" srcId="{D1064496-D9CC-E548-8CD2-477694173F8A}" destId="{7FA1CFBF-46BB-4447-BB6F-B2F6FDC5D6B4}" srcOrd="2" destOrd="0" parTransId="{97BEB6BC-F1A5-4449-87D4-421D4D52B5C3}" sibTransId="{BB3C020D-F860-C34F-9305-FA3C304546CA}"/>
    <dgm:cxn modelId="{4100BB13-7A17-7643-864B-CADFD4BE2C4F}" type="presOf" srcId="{286C2A99-2183-9247-8F0D-5515E65B2C72}" destId="{1D84E48B-B187-2C44-A266-2E665C4DA52A}" srcOrd="0" destOrd="0" presId="urn:microsoft.com/office/officeart/2005/8/layout/hierarchy1"/>
    <dgm:cxn modelId="{68662EF4-DD33-784B-89D9-E2E8C5D87894}" type="presOf" srcId="{0E209786-87AF-6E48-9B07-6D38543ED4A1}" destId="{1E1DB3F8-33D7-4542-8625-4F033D926142}" srcOrd="0" destOrd="0" presId="urn:microsoft.com/office/officeart/2005/8/layout/hierarchy1"/>
    <dgm:cxn modelId="{5636A36B-9208-8046-9F8E-911DF97EF634}" srcId="{96B48A5F-8F2E-854C-AFE4-8C8C91953F2A}" destId="{D1064496-D9CC-E548-8CD2-477694173F8A}" srcOrd="1" destOrd="0" parTransId="{4B8820EF-8F1B-114E-A4A6-D0FDD23F8D8F}" sibTransId="{7DB4B415-7AEC-B044-A5EE-6071A79B8090}"/>
    <dgm:cxn modelId="{A0387B61-44D1-574A-B80B-E0AAF6FE1F11}" srcId="{96B48A5F-8F2E-854C-AFE4-8C8C91953F2A}" destId="{286C2A99-2183-9247-8F0D-5515E65B2C72}" srcOrd="0" destOrd="0" parTransId="{5951A6DA-99AF-C14A-BC14-BB066AC1FDFB}" sibTransId="{51FDC2ED-856C-1E4A-8A10-0A9EBB881973}"/>
    <dgm:cxn modelId="{68C3FDE1-0CF8-584C-B8DE-46D7D3526281}" type="presParOf" srcId="{16BA9AE2-EF78-CB42-A23C-E8BE3D56196C}" destId="{1B1804AE-AB30-F044-B3F1-9B0C82976E25}" srcOrd="0" destOrd="0" presId="urn:microsoft.com/office/officeart/2005/8/layout/hierarchy1"/>
    <dgm:cxn modelId="{BC09FF68-A47C-7A4A-ADE0-50A2E2A4F5CC}" type="presParOf" srcId="{1B1804AE-AB30-F044-B3F1-9B0C82976E25}" destId="{A7F60236-6874-B34A-8F60-917566300BBA}" srcOrd="0" destOrd="0" presId="urn:microsoft.com/office/officeart/2005/8/layout/hierarchy1"/>
    <dgm:cxn modelId="{53CF6FE6-ED43-2F41-AB90-F5B0DE28C6B3}" type="presParOf" srcId="{A7F60236-6874-B34A-8F60-917566300BBA}" destId="{B3A8E406-B174-824F-8B27-21E97F827568}" srcOrd="0" destOrd="0" presId="urn:microsoft.com/office/officeart/2005/8/layout/hierarchy1"/>
    <dgm:cxn modelId="{36471FC1-F4CE-5447-A3C8-9564804B6F0E}" type="presParOf" srcId="{A7F60236-6874-B34A-8F60-917566300BBA}" destId="{1D84E48B-B187-2C44-A266-2E665C4DA52A}" srcOrd="1" destOrd="0" presId="urn:microsoft.com/office/officeart/2005/8/layout/hierarchy1"/>
    <dgm:cxn modelId="{DC801340-FBDA-A64C-80F6-AB4EC672500A}" type="presParOf" srcId="{1B1804AE-AB30-F044-B3F1-9B0C82976E25}" destId="{0AD1C674-2A5F-FA4F-AF94-A37B3A280A9C}" srcOrd="1" destOrd="0" presId="urn:microsoft.com/office/officeart/2005/8/layout/hierarchy1"/>
    <dgm:cxn modelId="{6D57EB5C-F794-1F41-8AE6-2A3530A919AC}" type="presParOf" srcId="{16BA9AE2-EF78-CB42-A23C-E8BE3D56196C}" destId="{5C8F3D71-A247-F142-A9AB-D8D7010AB32D}" srcOrd="1" destOrd="0" presId="urn:microsoft.com/office/officeart/2005/8/layout/hierarchy1"/>
    <dgm:cxn modelId="{BBD24C47-3AC0-7549-994E-E52258046136}" type="presParOf" srcId="{5C8F3D71-A247-F142-A9AB-D8D7010AB32D}" destId="{BD451146-8366-A840-8AFD-B1C03FF2294C}" srcOrd="0" destOrd="0" presId="urn:microsoft.com/office/officeart/2005/8/layout/hierarchy1"/>
    <dgm:cxn modelId="{5ECE4B09-41A4-4546-87A9-D384420A41B3}" type="presParOf" srcId="{BD451146-8366-A840-8AFD-B1C03FF2294C}" destId="{DC093A72-9023-1941-A02C-4E8954FF02D9}" srcOrd="0" destOrd="0" presId="urn:microsoft.com/office/officeart/2005/8/layout/hierarchy1"/>
    <dgm:cxn modelId="{0E9DD5DF-E24C-DA49-AF3B-B0D70E8D8B77}" type="presParOf" srcId="{BD451146-8366-A840-8AFD-B1C03FF2294C}" destId="{D862E485-7B17-0D49-9472-B6A2763C74E9}" srcOrd="1" destOrd="0" presId="urn:microsoft.com/office/officeart/2005/8/layout/hierarchy1"/>
    <dgm:cxn modelId="{E75AFEFC-4A2F-DB43-89B8-89B6C7DB3669}" type="presParOf" srcId="{5C8F3D71-A247-F142-A9AB-D8D7010AB32D}" destId="{26041FA2-076D-BC4A-81AA-243B6CA7DADA}" srcOrd="1" destOrd="0" presId="urn:microsoft.com/office/officeart/2005/8/layout/hierarchy1"/>
    <dgm:cxn modelId="{76EFB83D-FCB7-4F4B-BD50-E7DBBB9ED1D2}" type="presParOf" srcId="{26041FA2-076D-BC4A-81AA-243B6CA7DADA}" destId="{5BE66221-C073-364A-A516-B91CD1FF47AD}" srcOrd="0" destOrd="0" presId="urn:microsoft.com/office/officeart/2005/8/layout/hierarchy1"/>
    <dgm:cxn modelId="{A0DFBAF6-72EE-534E-A54D-5D9A556C66E8}" type="presParOf" srcId="{26041FA2-076D-BC4A-81AA-243B6CA7DADA}" destId="{6EE4146B-22DA-D248-9CE7-7EB6D7A373D2}" srcOrd="1" destOrd="0" presId="urn:microsoft.com/office/officeart/2005/8/layout/hierarchy1"/>
    <dgm:cxn modelId="{53468484-D584-B44E-AD9E-1DB7B61E48B0}" type="presParOf" srcId="{6EE4146B-22DA-D248-9CE7-7EB6D7A373D2}" destId="{F6FE0A11-69E2-EB46-BF3F-26D060AF4D12}" srcOrd="0" destOrd="0" presId="urn:microsoft.com/office/officeart/2005/8/layout/hierarchy1"/>
    <dgm:cxn modelId="{A8503485-4833-9D48-8B68-6BA00FCDD610}" type="presParOf" srcId="{F6FE0A11-69E2-EB46-BF3F-26D060AF4D12}" destId="{FBD54A9A-2BFC-5442-8D3F-011B4E85D950}" srcOrd="0" destOrd="0" presId="urn:microsoft.com/office/officeart/2005/8/layout/hierarchy1"/>
    <dgm:cxn modelId="{AD1B7E94-52AE-564C-882E-DFC257FBA8E8}" type="presParOf" srcId="{F6FE0A11-69E2-EB46-BF3F-26D060AF4D12}" destId="{546206ED-D55F-D947-9F3B-7C80570FC408}" srcOrd="1" destOrd="0" presId="urn:microsoft.com/office/officeart/2005/8/layout/hierarchy1"/>
    <dgm:cxn modelId="{8747B058-D843-5A43-9704-42B9CE0FA3B7}" type="presParOf" srcId="{6EE4146B-22DA-D248-9CE7-7EB6D7A373D2}" destId="{AD21835B-1FF6-3148-A98F-688F84552229}" srcOrd="1" destOrd="0" presId="urn:microsoft.com/office/officeart/2005/8/layout/hierarchy1"/>
    <dgm:cxn modelId="{6F0D03B4-9307-8948-A979-6DE00A42D9D8}" type="presParOf" srcId="{26041FA2-076D-BC4A-81AA-243B6CA7DADA}" destId="{FACD0070-B33B-C149-944D-16CA2BF6301D}" srcOrd="2" destOrd="0" presId="urn:microsoft.com/office/officeart/2005/8/layout/hierarchy1"/>
    <dgm:cxn modelId="{9D7FB81B-6F89-6B49-A8A3-1C20B751B678}" type="presParOf" srcId="{26041FA2-076D-BC4A-81AA-243B6CA7DADA}" destId="{3CD6EE8D-C86A-0B4B-AC4C-143439782C4B}" srcOrd="3" destOrd="0" presId="urn:microsoft.com/office/officeart/2005/8/layout/hierarchy1"/>
    <dgm:cxn modelId="{BB839765-24CF-C44B-B783-850880F96A6C}" type="presParOf" srcId="{3CD6EE8D-C86A-0B4B-AC4C-143439782C4B}" destId="{2DBE5E65-79A7-D844-B4DD-8056702D1FA5}" srcOrd="0" destOrd="0" presId="urn:microsoft.com/office/officeart/2005/8/layout/hierarchy1"/>
    <dgm:cxn modelId="{33011824-4936-BE41-85C7-A097EF310F4E}" type="presParOf" srcId="{2DBE5E65-79A7-D844-B4DD-8056702D1FA5}" destId="{B3F42B07-3F2B-8F4F-B03D-5CB1B1E1A98D}" srcOrd="0" destOrd="0" presId="urn:microsoft.com/office/officeart/2005/8/layout/hierarchy1"/>
    <dgm:cxn modelId="{EBEA7ABA-C7EE-EE41-A108-B3D251F80163}" type="presParOf" srcId="{2DBE5E65-79A7-D844-B4DD-8056702D1FA5}" destId="{1E1DB3F8-33D7-4542-8625-4F033D926142}" srcOrd="1" destOrd="0" presId="urn:microsoft.com/office/officeart/2005/8/layout/hierarchy1"/>
    <dgm:cxn modelId="{655E4E78-1AB7-764F-8092-433D887D9726}" type="presParOf" srcId="{3CD6EE8D-C86A-0B4B-AC4C-143439782C4B}" destId="{B7BCEDC2-6E54-1749-B22F-797BDE687598}" srcOrd="1" destOrd="0" presId="urn:microsoft.com/office/officeart/2005/8/layout/hierarchy1"/>
    <dgm:cxn modelId="{2581CC74-37DE-6147-A1FC-D18C58A24AF1}" type="presParOf" srcId="{26041FA2-076D-BC4A-81AA-243B6CA7DADA}" destId="{882DE9B9-B8BF-5448-90F0-9928C5A8ED3E}" srcOrd="4" destOrd="0" presId="urn:microsoft.com/office/officeart/2005/8/layout/hierarchy1"/>
    <dgm:cxn modelId="{A083E720-3FE9-A24D-A17B-8B40C25E6DDF}" type="presParOf" srcId="{26041FA2-076D-BC4A-81AA-243B6CA7DADA}" destId="{9E018986-7A6B-0A42-B041-17142971E42E}" srcOrd="5" destOrd="0" presId="urn:microsoft.com/office/officeart/2005/8/layout/hierarchy1"/>
    <dgm:cxn modelId="{7FB0B584-5173-2C43-83EA-393058B9F98E}" type="presParOf" srcId="{9E018986-7A6B-0A42-B041-17142971E42E}" destId="{7A747BCD-29B7-194C-BEAF-8D408B8EB603}" srcOrd="0" destOrd="0" presId="urn:microsoft.com/office/officeart/2005/8/layout/hierarchy1"/>
    <dgm:cxn modelId="{F8D6B01E-C89B-FB46-A346-E1DB93C606CA}" type="presParOf" srcId="{7A747BCD-29B7-194C-BEAF-8D408B8EB603}" destId="{41164F4A-44E0-694B-8ADA-72C8436A7DEB}" srcOrd="0" destOrd="0" presId="urn:microsoft.com/office/officeart/2005/8/layout/hierarchy1"/>
    <dgm:cxn modelId="{54000E4A-B4D7-8940-A428-26752E576465}" type="presParOf" srcId="{7A747BCD-29B7-194C-BEAF-8D408B8EB603}" destId="{10790D25-B198-3C4B-BF8D-4B8686C25E15}" srcOrd="1" destOrd="0" presId="urn:microsoft.com/office/officeart/2005/8/layout/hierarchy1"/>
    <dgm:cxn modelId="{8C64E4CC-1D13-634B-AB54-45D66B5CD66C}" type="presParOf" srcId="{9E018986-7A6B-0A42-B041-17142971E42E}" destId="{C2B03972-09DE-7F4F-9A1D-4B147134EC93}"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3A3E0E5-FB8F-334C-8FE5-62A44FA30DEC}" type="doc">
      <dgm:prSet loTypeId="urn:microsoft.com/office/officeart/2005/8/layout/target3" loCatId="relationship" qsTypeId="urn:microsoft.com/office/officeart/2005/8/quickstyle/simple4" qsCatId="simple" csTypeId="urn:microsoft.com/office/officeart/2005/8/colors/accent1_2" csCatId="accent1"/>
      <dgm:spPr/>
      <dgm:t>
        <a:bodyPr/>
        <a:lstStyle/>
        <a:p>
          <a:endParaRPr lang="en-US"/>
        </a:p>
      </dgm:t>
    </dgm:pt>
    <dgm:pt modelId="{183262AA-24DB-9D42-BA49-DFEA9DCEA11E}">
      <dgm:prSet/>
      <dgm:spPr/>
      <dgm:t>
        <a:bodyPr/>
        <a:lstStyle/>
        <a:p>
          <a:pPr rtl="0"/>
          <a:r>
            <a:rPr lang="en-US" dirty="0" smtClean="0"/>
            <a:t>There are several alternative conventions used to represent negative as well as positive integers</a:t>
          </a:r>
          <a:endParaRPr lang="en-US" dirty="0"/>
        </a:p>
      </dgm:t>
    </dgm:pt>
    <dgm:pt modelId="{E1AE39EB-9D06-F54A-8B72-CF80C5205387}" type="parTrans" cxnId="{E351E063-CBB2-5C45-88B7-5DFC7C063C58}">
      <dgm:prSet/>
      <dgm:spPr/>
      <dgm:t>
        <a:bodyPr/>
        <a:lstStyle/>
        <a:p>
          <a:endParaRPr lang="en-US"/>
        </a:p>
      </dgm:t>
    </dgm:pt>
    <dgm:pt modelId="{50F1CEAA-FF30-954B-8964-4E6B2EA0FA15}" type="sibTrans" cxnId="{E351E063-CBB2-5C45-88B7-5DFC7C063C58}">
      <dgm:prSet/>
      <dgm:spPr/>
      <dgm:t>
        <a:bodyPr/>
        <a:lstStyle/>
        <a:p>
          <a:endParaRPr lang="en-US"/>
        </a:p>
      </dgm:t>
    </dgm:pt>
    <dgm:pt modelId="{D421B331-5FF1-894D-BC17-510CC556518C}">
      <dgm:prSet/>
      <dgm:spPr/>
      <dgm:t>
        <a:bodyPr/>
        <a:lstStyle/>
        <a:p>
          <a:pPr rtl="0"/>
          <a:r>
            <a:rPr lang="en-US" dirty="0" smtClean="0"/>
            <a:t>All of these alternatives involve treating the most significant (leftmost) bit in the word as a sign bit</a:t>
          </a:r>
          <a:endParaRPr lang="en-US" dirty="0"/>
        </a:p>
      </dgm:t>
    </dgm:pt>
    <dgm:pt modelId="{F08812C2-D4C2-1D44-B7C3-919E1DF10143}" type="parTrans" cxnId="{C4C79A9E-E948-D343-AD5A-A2169147BC37}">
      <dgm:prSet/>
      <dgm:spPr/>
      <dgm:t>
        <a:bodyPr/>
        <a:lstStyle/>
        <a:p>
          <a:endParaRPr lang="en-US"/>
        </a:p>
      </dgm:t>
    </dgm:pt>
    <dgm:pt modelId="{B998553F-C21F-A245-90B3-D8A962712F85}" type="sibTrans" cxnId="{C4C79A9E-E948-D343-AD5A-A2169147BC37}">
      <dgm:prSet/>
      <dgm:spPr/>
      <dgm:t>
        <a:bodyPr/>
        <a:lstStyle/>
        <a:p>
          <a:endParaRPr lang="en-US"/>
        </a:p>
      </dgm:t>
    </dgm:pt>
    <dgm:pt modelId="{911F3139-331A-9041-947D-2D8029CBE0EE}">
      <dgm:prSet/>
      <dgm:spPr/>
      <dgm:t>
        <a:bodyPr/>
        <a:lstStyle/>
        <a:p>
          <a:pPr rtl="0"/>
          <a:r>
            <a:rPr lang="en-US" dirty="0" smtClean="0"/>
            <a:t>If the sign bit is 0 the number is positive</a:t>
          </a:r>
          <a:endParaRPr lang="en-US" dirty="0"/>
        </a:p>
      </dgm:t>
    </dgm:pt>
    <dgm:pt modelId="{E2DAEE02-3EF1-D541-9387-EEF1F08CEED9}" type="parTrans" cxnId="{8A0E2ECC-F287-3446-8D89-40787812DADB}">
      <dgm:prSet/>
      <dgm:spPr/>
      <dgm:t>
        <a:bodyPr/>
        <a:lstStyle/>
        <a:p>
          <a:endParaRPr lang="en-US"/>
        </a:p>
      </dgm:t>
    </dgm:pt>
    <dgm:pt modelId="{9EE2FA17-EDB9-C341-B441-2C1ABF5FF487}" type="sibTrans" cxnId="{8A0E2ECC-F287-3446-8D89-40787812DADB}">
      <dgm:prSet/>
      <dgm:spPr/>
      <dgm:t>
        <a:bodyPr/>
        <a:lstStyle/>
        <a:p>
          <a:endParaRPr lang="en-US"/>
        </a:p>
      </dgm:t>
    </dgm:pt>
    <dgm:pt modelId="{9AFCBC0B-96A4-474E-96E6-E21053505CD4}">
      <dgm:prSet/>
      <dgm:spPr/>
      <dgm:t>
        <a:bodyPr/>
        <a:lstStyle/>
        <a:p>
          <a:pPr rtl="0"/>
          <a:r>
            <a:rPr lang="en-US" dirty="0" smtClean="0"/>
            <a:t>If the sign bit is 1 the number is negative</a:t>
          </a:r>
          <a:endParaRPr lang="en-US" dirty="0"/>
        </a:p>
      </dgm:t>
    </dgm:pt>
    <dgm:pt modelId="{5BAE50B4-1F31-1144-B548-966D89249933}" type="parTrans" cxnId="{A39C2DDB-0E9A-BE4E-B655-8FB6B5CAD655}">
      <dgm:prSet/>
      <dgm:spPr/>
      <dgm:t>
        <a:bodyPr/>
        <a:lstStyle/>
        <a:p>
          <a:endParaRPr lang="en-US"/>
        </a:p>
      </dgm:t>
    </dgm:pt>
    <dgm:pt modelId="{6D51E86B-54A7-D045-A8BA-7ADC2CFEFEEE}" type="sibTrans" cxnId="{A39C2DDB-0E9A-BE4E-B655-8FB6B5CAD655}">
      <dgm:prSet/>
      <dgm:spPr/>
      <dgm:t>
        <a:bodyPr/>
        <a:lstStyle/>
        <a:p>
          <a:endParaRPr lang="en-US"/>
        </a:p>
      </dgm:t>
    </dgm:pt>
    <dgm:pt modelId="{A70A6160-FC13-2848-AED3-12D569DBABD9}">
      <dgm:prSet/>
      <dgm:spPr/>
      <dgm:t>
        <a:bodyPr/>
        <a:lstStyle/>
        <a:p>
          <a:pPr rtl="0"/>
          <a:r>
            <a:rPr lang="en-US" dirty="0" smtClean="0"/>
            <a:t>Sign-magnitude representation is the simplest form that employs a sign bit</a:t>
          </a:r>
          <a:endParaRPr lang="en-US" dirty="0"/>
        </a:p>
      </dgm:t>
    </dgm:pt>
    <dgm:pt modelId="{86A8D559-4BE4-F946-82B7-23A4E19B377B}" type="parTrans" cxnId="{7D4A7DF4-872E-154D-AE8F-07E2ED4B8CA2}">
      <dgm:prSet/>
      <dgm:spPr/>
      <dgm:t>
        <a:bodyPr/>
        <a:lstStyle/>
        <a:p>
          <a:endParaRPr lang="en-US"/>
        </a:p>
      </dgm:t>
    </dgm:pt>
    <dgm:pt modelId="{6A9AB68E-CE3C-1C46-BF77-B7B1A6791E53}" type="sibTrans" cxnId="{7D4A7DF4-872E-154D-AE8F-07E2ED4B8CA2}">
      <dgm:prSet/>
      <dgm:spPr/>
      <dgm:t>
        <a:bodyPr/>
        <a:lstStyle/>
        <a:p>
          <a:endParaRPr lang="en-US"/>
        </a:p>
      </dgm:t>
    </dgm:pt>
    <dgm:pt modelId="{EA19E746-087D-5747-BD84-D0BDB4D1B743}">
      <dgm:prSet/>
      <dgm:spPr/>
      <dgm:t>
        <a:bodyPr/>
        <a:lstStyle/>
        <a:p>
          <a:pPr rtl="0"/>
          <a:r>
            <a:rPr lang="en-US" dirty="0" smtClean="0"/>
            <a:t>Drawbacks:</a:t>
          </a:r>
          <a:endParaRPr lang="en-US" dirty="0"/>
        </a:p>
      </dgm:t>
    </dgm:pt>
    <dgm:pt modelId="{509BE407-9AF8-1F4F-BE0E-66AD5658203E}" type="parTrans" cxnId="{C96B6C18-59CC-6C4C-B7AE-C3814D3EEC58}">
      <dgm:prSet/>
      <dgm:spPr/>
      <dgm:t>
        <a:bodyPr/>
        <a:lstStyle/>
        <a:p>
          <a:endParaRPr lang="en-US"/>
        </a:p>
      </dgm:t>
    </dgm:pt>
    <dgm:pt modelId="{625E866C-E9D2-A148-8FDD-3BE0CFDA96B9}" type="sibTrans" cxnId="{C96B6C18-59CC-6C4C-B7AE-C3814D3EEC58}">
      <dgm:prSet/>
      <dgm:spPr/>
      <dgm:t>
        <a:bodyPr/>
        <a:lstStyle/>
        <a:p>
          <a:endParaRPr lang="en-US"/>
        </a:p>
      </dgm:t>
    </dgm:pt>
    <dgm:pt modelId="{78BBE99E-AE62-174F-8840-FE9100F0377A}">
      <dgm:prSet/>
      <dgm:spPr/>
      <dgm:t>
        <a:bodyPr/>
        <a:lstStyle/>
        <a:p>
          <a:pPr rtl="0"/>
          <a:r>
            <a:rPr lang="en-US" dirty="0" smtClean="0"/>
            <a:t>Addition and subtraction require a consideration of both the signs of the numbers and their relative magnitudes to carry out the required operation</a:t>
          </a:r>
          <a:endParaRPr lang="en-US" dirty="0"/>
        </a:p>
      </dgm:t>
    </dgm:pt>
    <dgm:pt modelId="{A0D81AF6-D6D6-2E44-B9F4-0468DEA92C8D}" type="parTrans" cxnId="{E3D02617-B661-984E-A8FD-78837F464085}">
      <dgm:prSet/>
      <dgm:spPr/>
      <dgm:t>
        <a:bodyPr/>
        <a:lstStyle/>
        <a:p>
          <a:endParaRPr lang="en-US"/>
        </a:p>
      </dgm:t>
    </dgm:pt>
    <dgm:pt modelId="{7767C167-0AE8-0445-BD5F-1A9B7BB8BEC2}" type="sibTrans" cxnId="{E3D02617-B661-984E-A8FD-78837F464085}">
      <dgm:prSet/>
      <dgm:spPr/>
      <dgm:t>
        <a:bodyPr/>
        <a:lstStyle/>
        <a:p>
          <a:endParaRPr lang="en-US"/>
        </a:p>
      </dgm:t>
    </dgm:pt>
    <dgm:pt modelId="{AFBFAF41-3241-B94E-B5EC-BF583F9BE04B}">
      <dgm:prSet/>
      <dgm:spPr/>
      <dgm:t>
        <a:bodyPr/>
        <a:lstStyle/>
        <a:p>
          <a:pPr rtl="0"/>
          <a:r>
            <a:rPr lang="en-US" dirty="0" smtClean="0"/>
            <a:t>There are two representations of 0</a:t>
          </a:r>
          <a:endParaRPr lang="en-US" dirty="0"/>
        </a:p>
      </dgm:t>
    </dgm:pt>
    <dgm:pt modelId="{B6CC9165-E2A8-DF47-B63D-A92650E204E0}" type="parTrans" cxnId="{12C01CDA-3F30-2B4D-9420-9374A4913455}">
      <dgm:prSet/>
      <dgm:spPr/>
      <dgm:t>
        <a:bodyPr/>
        <a:lstStyle/>
        <a:p>
          <a:endParaRPr lang="en-US"/>
        </a:p>
      </dgm:t>
    </dgm:pt>
    <dgm:pt modelId="{22DD4469-73CD-B949-9383-4B96151B199A}" type="sibTrans" cxnId="{12C01CDA-3F30-2B4D-9420-9374A4913455}">
      <dgm:prSet/>
      <dgm:spPr/>
      <dgm:t>
        <a:bodyPr/>
        <a:lstStyle/>
        <a:p>
          <a:endParaRPr lang="en-US"/>
        </a:p>
      </dgm:t>
    </dgm:pt>
    <dgm:pt modelId="{50457B50-2595-E94F-993C-E177E314EAD1}">
      <dgm:prSet/>
      <dgm:spPr/>
      <dgm:t>
        <a:bodyPr/>
        <a:lstStyle/>
        <a:p>
          <a:pPr rtl="0"/>
          <a:r>
            <a:rPr lang="en-US" dirty="0" smtClean="0"/>
            <a:t>Because of these drawbacks, sign-magnitude representation is rarely used in implementing the integer portion of the ALU</a:t>
          </a:r>
          <a:endParaRPr lang="en-US" dirty="0"/>
        </a:p>
      </dgm:t>
    </dgm:pt>
    <dgm:pt modelId="{91CC0228-9A2F-C44A-B1D9-A5008F223FA6}" type="parTrans" cxnId="{583FB138-40CE-864F-A1A2-B3C03CD737BB}">
      <dgm:prSet/>
      <dgm:spPr/>
      <dgm:t>
        <a:bodyPr/>
        <a:lstStyle/>
        <a:p>
          <a:endParaRPr lang="en-US"/>
        </a:p>
      </dgm:t>
    </dgm:pt>
    <dgm:pt modelId="{703DCEC5-BE7B-B844-A88E-646907E8DD42}" type="sibTrans" cxnId="{583FB138-40CE-864F-A1A2-B3C03CD737BB}">
      <dgm:prSet/>
      <dgm:spPr/>
      <dgm:t>
        <a:bodyPr/>
        <a:lstStyle/>
        <a:p>
          <a:endParaRPr lang="en-US"/>
        </a:p>
      </dgm:t>
    </dgm:pt>
    <dgm:pt modelId="{6D8D805C-8E27-5546-979C-2760A25D2E93}" type="pres">
      <dgm:prSet presAssocID="{13A3E0E5-FB8F-334C-8FE5-62A44FA30DEC}" presName="Name0" presStyleCnt="0">
        <dgm:presLayoutVars>
          <dgm:chMax val="7"/>
          <dgm:dir/>
          <dgm:animLvl val="lvl"/>
          <dgm:resizeHandles val="exact"/>
        </dgm:presLayoutVars>
      </dgm:prSet>
      <dgm:spPr/>
      <dgm:t>
        <a:bodyPr/>
        <a:lstStyle/>
        <a:p>
          <a:endParaRPr lang="en-US"/>
        </a:p>
      </dgm:t>
    </dgm:pt>
    <dgm:pt modelId="{25DB6DD2-519E-7446-8772-54D198A49389}" type="pres">
      <dgm:prSet presAssocID="{183262AA-24DB-9D42-BA49-DFEA9DCEA11E}" presName="circle1" presStyleLbl="node1" presStyleIdx="0" presStyleCnt="4"/>
      <dgm:spPr>
        <a:ln>
          <a:solidFill>
            <a:schemeClr val="accent1"/>
          </a:solidFill>
        </a:ln>
      </dgm:spPr>
    </dgm:pt>
    <dgm:pt modelId="{56542A31-4B1D-9F45-8815-EDDE66040362}" type="pres">
      <dgm:prSet presAssocID="{183262AA-24DB-9D42-BA49-DFEA9DCEA11E}" presName="space" presStyleCnt="0"/>
      <dgm:spPr/>
    </dgm:pt>
    <dgm:pt modelId="{E2A66267-F3CA-834C-8E92-73974C118495}" type="pres">
      <dgm:prSet presAssocID="{183262AA-24DB-9D42-BA49-DFEA9DCEA11E}" presName="rect1" presStyleLbl="alignAcc1" presStyleIdx="0" presStyleCnt="4"/>
      <dgm:spPr/>
      <dgm:t>
        <a:bodyPr/>
        <a:lstStyle/>
        <a:p>
          <a:endParaRPr lang="en-US"/>
        </a:p>
      </dgm:t>
    </dgm:pt>
    <dgm:pt modelId="{0A4D27A1-7560-5740-BE3A-A4E5BD4614A0}" type="pres">
      <dgm:prSet presAssocID="{A70A6160-FC13-2848-AED3-12D569DBABD9}" presName="vertSpace2" presStyleLbl="node1" presStyleIdx="0" presStyleCnt="4"/>
      <dgm:spPr/>
    </dgm:pt>
    <dgm:pt modelId="{0C739B3D-50AE-C948-B1FB-A51F669FD8C3}" type="pres">
      <dgm:prSet presAssocID="{A70A6160-FC13-2848-AED3-12D569DBABD9}" presName="circle2" presStyleLbl="node1" presStyleIdx="1" presStyleCnt="4"/>
      <dgm:spPr>
        <a:solidFill>
          <a:schemeClr val="accent4"/>
        </a:solidFill>
        <a:ln>
          <a:solidFill>
            <a:schemeClr val="accent4"/>
          </a:solidFill>
        </a:ln>
      </dgm:spPr>
    </dgm:pt>
    <dgm:pt modelId="{878DAEEC-84D0-1944-9838-89F9AF5AF114}" type="pres">
      <dgm:prSet presAssocID="{A70A6160-FC13-2848-AED3-12D569DBABD9}" presName="rect2" presStyleLbl="alignAcc1" presStyleIdx="1" presStyleCnt="4"/>
      <dgm:spPr/>
      <dgm:t>
        <a:bodyPr/>
        <a:lstStyle/>
        <a:p>
          <a:endParaRPr lang="en-US"/>
        </a:p>
      </dgm:t>
    </dgm:pt>
    <dgm:pt modelId="{4BBC67E4-19A9-A948-A2C9-4DFBC2C7C256}" type="pres">
      <dgm:prSet presAssocID="{EA19E746-087D-5747-BD84-D0BDB4D1B743}" presName="vertSpace3" presStyleLbl="node1" presStyleIdx="1" presStyleCnt="4"/>
      <dgm:spPr/>
    </dgm:pt>
    <dgm:pt modelId="{7D370A6D-C41B-1044-8DE0-4F85455A5416}" type="pres">
      <dgm:prSet presAssocID="{EA19E746-087D-5747-BD84-D0BDB4D1B743}" presName="circle3" presStyleLbl="node1" presStyleIdx="2" presStyleCnt="4"/>
      <dgm:spPr>
        <a:solidFill>
          <a:schemeClr val="accent3"/>
        </a:solidFill>
        <a:ln>
          <a:solidFill>
            <a:schemeClr val="accent3"/>
          </a:solidFill>
        </a:ln>
      </dgm:spPr>
    </dgm:pt>
    <dgm:pt modelId="{653CC4B6-86EE-DA43-B711-756C2A688905}" type="pres">
      <dgm:prSet presAssocID="{EA19E746-087D-5747-BD84-D0BDB4D1B743}" presName="rect3" presStyleLbl="alignAcc1" presStyleIdx="2" presStyleCnt="4"/>
      <dgm:spPr/>
      <dgm:t>
        <a:bodyPr/>
        <a:lstStyle/>
        <a:p>
          <a:endParaRPr lang="en-US"/>
        </a:p>
      </dgm:t>
    </dgm:pt>
    <dgm:pt modelId="{696C117B-0E32-BE4E-9874-CF9A36F4D455}" type="pres">
      <dgm:prSet presAssocID="{50457B50-2595-E94F-993C-E177E314EAD1}" presName="vertSpace4" presStyleLbl="node1" presStyleIdx="2" presStyleCnt="4"/>
      <dgm:spPr/>
    </dgm:pt>
    <dgm:pt modelId="{6AE7970F-AF50-6847-84A4-AC3F27104EDB}" type="pres">
      <dgm:prSet presAssocID="{50457B50-2595-E94F-993C-E177E314EAD1}" presName="circle4" presStyleLbl="node1" presStyleIdx="3" presStyleCnt="4"/>
      <dgm:spPr>
        <a:ln>
          <a:solidFill>
            <a:schemeClr val="accent1"/>
          </a:solidFill>
        </a:ln>
      </dgm:spPr>
    </dgm:pt>
    <dgm:pt modelId="{C5B53DDF-528D-9E4D-BA41-F8C8C0867C49}" type="pres">
      <dgm:prSet presAssocID="{50457B50-2595-E94F-993C-E177E314EAD1}" presName="rect4" presStyleLbl="alignAcc1" presStyleIdx="3" presStyleCnt="4"/>
      <dgm:spPr/>
      <dgm:t>
        <a:bodyPr/>
        <a:lstStyle/>
        <a:p>
          <a:endParaRPr lang="en-US"/>
        </a:p>
      </dgm:t>
    </dgm:pt>
    <dgm:pt modelId="{9DBFECD6-8A3D-8547-8DAB-53D12B7D2327}" type="pres">
      <dgm:prSet presAssocID="{183262AA-24DB-9D42-BA49-DFEA9DCEA11E}" presName="rect1ParTx" presStyleLbl="alignAcc1" presStyleIdx="3" presStyleCnt="4">
        <dgm:presLayoutVars>
          <dgm:chMax val="1"/>
          <dgm:bulletEnabled val="1"/>
        </dgm:presLayoutVars>
      </dgm:prSet>
      <dgm:spPr/>
      <dgm:t>
        <a:bodyPr/>
        <a:lstStyle/>
        <a:p>
          <a:endParaRPr lang="en-US"/>
        </a:p>
      </dgm:t>
    </dgm:pt>
    <dgm:pt modelId="{9F67836C-3F36-8843-BBCE-92D425CCDC28}" type="pres">
      <dgm:prSet presAssocID="{183262AA-24DB-9D42-BA49-DFEA9DCEA11E}" presName="rect1ChTx" presStyleLbl="alignAcc1" presStyleIdx="3" presStyleCnt="4">
        <dgm:presLayoutVars>
          <dgm:bulletEnabled val="1"/>
        </dgm:presLayoutVars>
      </dgm:prSet>
      <dgm:spPr/>
      <dgm:t>
        <a:bodyPr/>
        <a:lstStyle/>
        <a:p>
          <a:endParaRPr lang="en-US"/>
        </a:p>
      </dgm:t>
    </dgm:pt>
    <dgm:pt modelId="{0D15B29A-FC1E-424A-9747-0E0CC8A6C14B}" type="pres">
      <dgm:prSet presAssocID="{A70A6160-FC13-2848-AED3-12D569DBABD9}" presName="rect2ParTx" presStyleLbl="alignAcc1" presStyleIdx="3" presStyleCnt="4">
        <dgm:presLayoutVars>
          <dgm:chMax val="1"/>
          <dgm:bulletEnabled val="1"/>
        </dgm:presLayoutVars>
      </dgm:prSet>
      <dgm:spPr/>
      <dgm:t>
        <a:bodyPr/>
        <a:lstStyle/>
        <a:p>
          <a:endParaRPr lang="en-US"/>
        </a:p>
      </dgm:t>
    </dgm:pt>
    <dgm:pt modelId="{DEF3D320-B9E4-D14E-B4C6-590BF47411BC}" type="pres">
      <dgm:prSet presAssocID="{A70A6160-FC13-2848-AED3-12D569DBABD9}" presName="rect2ChTx" presStyleLbl="alignAcc1" presStyleIdx="3" presStyleCnt="4">
        <dgm:presLayoutVars>
          <dgm:bulletEnabled val="1"/>
        </dgm:presLayoutVars>
      </dgm:prSet>
      <dgm:spPr/>
    </dgm:pt>
    <dgm:pt modelId="{1AB44C3C-2B6E-7B4A-B079-9E44E58D790F}" type="pres">
      <dgm:prSet presAssocID="{EA19E746-087D-5747-BD84-D0BDB4D1B743}" presName="rect3ParTx" presStyleLbl="alignAcc1" presStyleIdx="3" presStyleCnt="4">
        <dgm:presLayoutVars>
          <dgm:chMax val="1"/>
          <dgm:bulletEnabled val="1"/>
        </dgm:presLayoutVars>
      </dgm:prSet>
      <dgm:spPr/>
      <dgm:t>
        <a:bodyPr/>
        <a:lstStyle/>
        <a:p>
          <a:endParaRPr lang="en-US"/>
        </a:p>
      </dgm:t>
    </dgm:pt>
    <dgm:pt modelId="{51514997-96B0-7948-A8A1-B4F21AD740E0}" type="pres">
      <dgm:prSet presAssocID="{EA19E746-087D-5747-BD84-D0BDB4D1B743}" presName="rect3ChTx" presStyleLbl="alignAcc1" presStyleIdx="3" presStyleCnt="4">
        <dgm:presLayoutVars>
          <dgm:bulletEnabled val="1"/>
        </dgm:presLayoutVars>
      </dgm:prSet>
      <dgm:spPr/>
      <dgm:t>
        <a:bodyPr/>
        <a:lstStyle/>
        <a:p>
          <a:endParaRPr lang="en-US"/>
        </a:p>
      </dgm:t>
    </dgm:pt>
    <dgm:pt modelId="{7DB2C070-D570-C24E-B8EC-576E04E7C5D5}" type="pres">
      <dgm:prSet presAssocID="{50457B50-2595-E94F-993C-E177E314EAD1}" presName="rect4ParTx" presStyleLbl="alignAcc1" presStyleIdx="3" presStyleCnt="4">
        <dgm:presLayoutVars>
          <dgm:chMax val="1"/>
          <dgm:bulletEnabled val="1"/>
        </dgm:presLayoutVars>
      </dgm:prSet>
      <dgm:spPr/>
      <dgm:t>
        <a:bodyPr/>
        <a:lstStyle/>
        <a:p>
          <a:endParaRPr lang="en-US"/>
        </a:p>
      </dgm:t>
    </dgm:pt>
    <dgm:pt modelId="{5C1F3FBC-96BA-9F4F-9EA1-DAE7432D5E3C}" type="pres">
      <dgm:prSet presAssocID="{50457B50-2595-E94F-993C-E177E314EAD1}" presName="rect4ChTx" presStyleLbl="alignAcc1" presStyleIdx="3" presStyleCnt="4">
        <dgm:presLayoutVars>
          <dgm:bulletEnabled val="1"/>
        </dgm:presLayoutVars>
      </dgm:prSet>
      <dgm:spPr/>
    </dgm:pt>
  </dgm:ptLst>
  <dgm:cxnLst>
    <dgm:cxn modelId="{98B0A377-8AF4-B94D-A42A-74CD9E12A765}" type="presOf" srcId="{EA19E746-087D-5747-BD84-D0BDB4D1B743}" destId="{1AB44C3C-2B6E-7B4A-B079-9E44E58D790F}" srcOrd="1" destOrd="0" presId="urn:microsoft.com/office/officeart/2005/8/layout/target3"/>
    <dgm:cxn modelId="{C4C79A9E-E948-D343-AD5A-A2169147BC37}" srcId="{183262AA-24DB-9D42-BA49-DFEA9DCEA11E}" destId="{D421B331-5FF1-894D-BC17-510CC556518C}" srcOrd="0" destOrd="0" parTransId="{F08812C2-D4C2-1D44-B7C3-919E1DF10143}" sibTransId="{B998553F-C21F-A245-90B3-D8A962712F85}"/>
    <dgm:cxn modelId="{8A0E2ECC-F287-3446-8D89-40787812DADB}" srcId="{183262AA-24DB-9D42-BA49-DFEA9DCEA11E}" destId="{911F3139-331A-9041-947D-2D8029CBE0EE}" srcOrd="1" destOrd="0" parTransId="{E2DAEE02-3EF1-D541-9387-EEF1F08CEED9}" sibTransId="{9EE2FA17-EDB9-C341-B441-2C1ABF5FF487}"/>
    <dgm:cxn modelId="{173E3261-9FCB-8840-AC4C-D3798FFB7C6D}" type="presOf" srcId="{183262AA-24DB-9D42-BA49-DFEA9DCEA11E}" destId="{E2A66267-F3CA-834C-8E92-73974C118495}" srcOrd="0" destOrd="0" presId="urn:microsoft.com/office/officeart/2005/8/layout/target3"/>
    <dgm:cxn modelId="{A39C2DDB-0E9A-BE4E-B655-8FB6B5CAD655}" srcId="{183262AA-24DB-9D42-BA49-DFEA9DCEA11E}" destId="{9AFCBC0B-96A4-474E-96E6-E21053505CD4}" srcOrd="2" destOrd="0" parTransId="{5BAE50B4-1F31-1144-B548-966D89249933}" sibTransId="{6D51E86B-54A7-D045-A8BA-7ADC2CFEFEEE}"/>
    <dgm:cxn modelId="{5F299CED-45E9-E145-B9FC-2ABC6D53E6BF}" type="presOf" srcId="{A70A6160-FC13-2848-AED3-12D569DBABD9}" destId="{878DAEEC-84D0-1944-9838-89F9AF5AF114}" srcOrd="0" destOrd="0" presId="urn:microsoft.com/office/officeart/2005/8/layout/target3"/>
    <dgm:cxn modelId="{2854C699-79B5-434C-BEFB-49F66AF01A4E}" type="presOf" srcId="{911F3139-331A-9041-947D-2D8029CBE0EE}" destId="{9F67836C-3F36-8843-BBCE-92D425CCDC28}" srcOrd="0" destOrd="1" presId="urn:microsoft.com/office/officeart/2005/8/layout/target3"/>
    <dgm:cxn modelId="{0831772D-BBE5-1240-B42A-90CACA6F6225}" type="presOf" srcId="{A70A6160-FC13-2848-AED3-12D569DBABD9}" destId="{0D15B29A-FC1E-424A-9747-0E0CC8A6C14B}" srcOrd="1" destOrd="0" presId="urn:microsoft.com/office/officeart/2005/8/layout/target3"/>
    <dgm:cxn modelId="{4C0E6F1F-0BDF-0A47-AF91-C5822679907C}" type="presOf" srcId="{13A3E0E5-FB8F-334C-8FE5-62A44FA30DEC}" destId="{6D8D805C-8E27-5546-979C-2760A25D2E93}" srcOrd="0" destOrd="0" presId="urn:microsoft.com/office/officeart/2005/8/layout/target3"/>
    <dgm:cxn modelId="{7D4A7DF4-872E-154D-AE8F-07E2ED4B8CA2}" srcId="{13A3E0E5-FB8F-334C-8FE5-62A44FA30DEC}" destId="{A70A6160-FC13-2848-AED3-12D569DBABD9}" srcOrd="1" destOrd="0" parTransId="{86A8D559-4BE4-F946-82B7-23A4E19B377B}" sibTransId="{6A9AB68E-CE3C-1C46-BF77-B7B1A6791E53}"/>
    <dgm:cxn modelId="{8D0AF183-B5D3-514A-A693-3DF3E4222E10}" type="presOf" srcId="{78BBE99E-AE62-174F-8840-FE9100F0377A}" destId="{51514997-96B0-7948-A8A1-B4F21AD740E0}" srcOrd="0" destOrd="0" presId="urn:microsoft.com/office/officeart/2005/8/layout/target3"/>
    <dgm:cxn modelId="{C96B6C18-59CC-6C4C-B7AE-C3814D3EEC58}" srcId="{13A3E0E5-FB8F-334C-8FE5-62A44FA30DEC}" destId="{EA19E746-087D-5747-BD84-D0BDB4D1B743}" srcOrd="2" destOrd="0" parTransId="{509BE407-9AF8-1F4F-BE0E-66AD5658203E}" sibTransId="{625E866C-E9D2-A148-8FDD-3BE0CFDA96B9}"/>
    <dgm:cxn modelId="{199D0F62-8FDE-C04B-B7DD-001C96FFBF73}" type="presOf" srcId="{AFBFAF41-3241-B94E-B5EC-BF583F9BE04B}" destId="{51514997-96B0-7948-A8A1-B4F21AD740E0}" srcOrd="0" destOrd="1" presId="urn:microsoft.com/office/officeart/2005/8/layout/target3"/>
    <dgm:cxn modelId="{583FB138-40CE-864F-A1A2-B3C03CD737BB}" srcId="{13A3E0E5-FB8F-334C-8FE5-62A44FA30DEC}" destId="{50457B50-2595-E94F-993C-E177E314EAD1}" srcOrd="3" destOrd="0" parTransId="{91CC0228-9A2F-C44A-B1D9-A5008F223FA6}" sibTransId="{703DCEC5-BE7B-B844-A88E-646907E8DD42}"/>
    <dgm:cxn modelId="{E3D02617-B661-984E-A8FD-78837F464085}" srcId="{EA19E746-087D-5747-BD84-D0BDB4D1B743}" destId="{78BBE99E-AE62-174F-8840-FE9100F0377A}" srcOrd="0" destOrd="0" parTransId="{A0D81AF6-D6D6-2E44-B9F4-0468DEA92C8D}" sibTransId="{7767C167-0AE8-0445-BD5F-1A9B7BB8BEC2}"/>
    <dgm:cxn modelId="{452416F5-301B-2048-BFCC-28097B667DB1}" type="presOf" srcId="{9AFCBC0B-96A4-474E-96E6-E21053505CD4}" destId="{9F67836C-3F36-8843-BBCE-92D425CCDC28}" srcOrd="0" destOrd="2" presId="urn:microsoft.com/office/officeart/2005/8/layout/target3"/>
    <dgm:cxn modelId="{E3518208-23F7-FE47-8B93-064D11ACD622}" type="presOf" srcId="{183262AA-24DB-9D42-BA49-DFEA9DCEA11E}" destId="{9DBFECD6-8A3D-8547-8DAB-53D12B7D2327}" srcOrd="1" destOrd="0" presId="urn:microsoft.com/office/officeart/2005/8/layout/target3"/>
    <dgm:cxn modelId="{CE575017-5A7C-6847-9B3C-E9EC789A63E9}" type="presOf" srcId="{EA19E746-087D-5747-BD84-D0BDB4D1B743}" destId="{653CC4B6-86EE-DA43-B711-756C2A688905}" srcOrd="0" destOrd="0" presId="urn:microsoft.com/office/officeart/2005/8/layout/target3"/>
    <dgm:cxn modelId="{12C01CDA-3F30-2B4D-9420-9374A4913455}" srcId="{EA19E746-087D-5747-BD84-D0BDB4D1B743}" destId="{AFBFAF41-3241-B94E-B5EC-BF583F9BE04B}" srcOrd="1" destOrd="0" parTransId="{B6CC9165-E2A8-DF47-B63D-A92650E204E0}" sibTransId="{22DD4469-73CD-B949-9383-4B96151B199A}"/>
    <dgm:cxn modelId="{C6E35C7F-9695-304E-A304-65B1C2D424DA}" type="presOf" srcId="{50457B50-2595-E94F-993C-E177E314EAD1}" destId="{C5B53DDF-528D-9E4D-BA41-F8C8C0867C49}" srcOrd="0" destOrd="0" presId="urn:microsoft.com/office/officeart/2005/8/layout/target3"/>
    <dgm:cxn modelId="{E54593CB-2DF0-9E49-9142-45B03E28C977}" type="presOf" srcId="{50457B50-2595-E94F-993C-E177E314EAD1}" destId="{7DB2C070-D570-C24E-B8EC-576E04E7C5D5}" srcOrd="1" destOrd="0" presId="urn:microsoft.com/office/officeart/2005/8/layout/target3"/>
    <dgm:cxn modelId="{4E37E628-3543-8841-AD05-754D241D14D6}" type="presOf" srcId="{D421B331-5FF1-894D-BC17-510CC556518C}" destId="{9F67836C-3F36-8843-BBCE-92D425CCDC28}" srcOrd="0" destOrd="0" presId="urn:microsoft.com/office/officeart/2005/8/layout/target3"/>
    <dgm:cxn modelId="{E351E063-CBB2-5C45-88B7-5DFC7C063C58}" srcId="{13A3E0E5-FB8F-334C-8FE5-62A44FA30DEC}" destId="{183262AA-24DB-9D42-BA49-DFEA9DCEA11E}" srcOrd="0" destOrd="0" parTransId="{E1AE39EB-9D06-F54A-8B72-CF80C5205387}" sibTransId="{50F1CEAA-FF30-954B-8964-4E6B2EA0FA15}"/>
    <dgm:cxn modelId="{6BAEBFCC-D099-5549-A5AB-B2DA3478F324}" type="presParOf" srcId="{6D8D805C-8E27-5546-979C-2760A25D2E93}" destId="{25DB6DD2-519E-7446-8772-54D198A49389}" srcOrd="0" destOrd="0" presId="urn:microsoft.com/office/officeart/2005/8/layout/target3"/>
    <dgm:cxn modelId="{965AF599-0EED-F746-BD6C-C80801E57FC3}" type="presParOf" srcId="{6D8D805C-8E27-5546-979C-2760A25D2E93}" destId="{56542A31-4B1D-9F45-8815-EDDE66040362}" srcOrd="1" destOrd="0" presId="urn:microsoft.com/office/officeart/2005/8/layout/target3"/>
    <dgm:cxn modelId="{F64A5443-C7BD-3A43-AD47-6E170711ABBB}" type="presParOf" srcId="{6D8D805C-8E27-5546-979C-2760A25D2E93}" destId="{E2A66267-F3CA-834C-8E92-73974C118495}" srcOrd="2" destOrd="0" presId="urn:microsoft.com/office/officeart/2005/8/layout/target3"/>
    <dgm:cxn modelId="{9A76D587-83C8-4642-A1A8-8CA88B9FDB5D}" type="presParOf" srcId="{6D8D805C-8E27-5546-979C-2760A25D2E93}" destId="{0A4D27A1-7560-5740-BE3A-A4E5BD4614A0}" srcOrd="3" destOrd="0" presId="urn:microsoft.com/office/officeart/2005/8/layout/target3"/>
    <dgm:cxn modelId="{F03CC62C-614A-9E4B-9560-707F0A2A5F7E}" type="presParOf" srcId="{6D8D805C-8E27-5546-979C-2760A25D2E93}" destId="{0C739B3D-50AE-C948-B1FB-A51F669FD8C3}" srcOrd="4" destOrd="0" presId="urn:microsoft.com/office/officeart/2005/8/layout/target3"/>
    <dgm:cxn modelId="{DA19C3E8-A544-444F-BBBC-ED4BD3CEDC6B}" type="presParOf" srcId="{6D8D805C-8E27-5546-979C-2760A25D2E93}" destId="{878DAEEC-84D0-1944-9838-89F9AF5AF114}" srcOrd="5" destOrd="0" presId="urn:microsoft.com/office/officeart/2005/8/layout/target3"/>
    <dgm:cxn modelId="{1A17D897-2CC3-614D-8E05-9E3C725FEC26}" type="presParOf" srcId="{6D8D805C-8E27-5546-979C-2760A25D2E93}" destId="{4BBC67E4-19A9-A948-A2C9-4DFBC2C7C256}" srcOrd="6" destOrd="0" presId="urn:microsoft.com/office/officeart/2005/8/layout/target3"/>
    <dgm:cxn modelId="{AF8E2E1C-4031-3949-9DD1-D2DC1BA8948A}" type="presParOf" srcId="{6D8D805C-8E27-5546-979C-2760A25D2E93}" destId="{7D370A6D-C41B-1044-8DE0-4F85455A5416}" srcOrd="7" destOrd="0" presId="urn:microsoft.com/office/officeart/2005/8/layout/target3"/>
    <dgm:cxn modelId="{C1213226-0B34-D14E-AB60-B2ED85BE30B8}" type="presParOf" srcId="{6D8D805C-8E27-5546-979C-2760A25D2E93}" destId="{653CC4B6-86EE-DA43-B711-756C2A688905}" srcOrd="8" destOrd="0" presId="urn:microsoft.com/office/officeart/2005/8/layout/target3"/>
    <dgm:cxn modelId="{46C4F7EF-E57E-954C-B64A-86E896345325}" type="presParOf" srcId="{6D8D805C-8E27-5546-979C-2760A25D2E93}" destId="{696C117B-0E32-BE4E-9874-CF9A36F4D455}" srcOrd="9" destOrd="0" presId="urn:microsoft.com/office/officeart/2005/8/layout/target3"/>
    <dgm:cxn modelId="{AB3D7F3F-F0A3-DF47-B58C-9DA111E474BD}" type="presParOf" srcId="{6D8D805C-8E27-5546-979C-2760A25D2E93}" destId="{6AE7970F-AF50-6847-84A4-AC3F27104EDB}" srcOrd="10" destOrd="0" presId="urn:microsoft.com/office/officeart/2005/8/layout/target3"/>
    <dgm:cxn modelId="{615929F9-442E-5740-8C4B-30F1987816C9}" type="presParOf" srcId="{6D8D805C-8E27-5546-979C-2760A25D2E93}" destId="{C5B53DDF-528D-9E4D-BA41-F8C8C0867C49}" srcOrd="11" destOrd="0" presId="urn:microsoft.com/office/officeart/2005/8/layout/target3"/>
    <dgm:cxn modelId="{11805A27-0355-EA40-9665-E416E4FC1644}" type="presParOf" srcId="{6D8D805C-8E27-5546-979C-2760A25D2E93}" destId="{9DBFECD6-8A3D-8547-8DAB-53D12B7D2327}" srcOrd="12" destOrd="0" presId="urn:microsoft.com/office/officeart/2005/8/layout/target3"/>
    <dgm:cxn modelId="{B060024A-40B9-0E46-8686-91B55739A448}" type="presParOf" srcId="{6D8D805C-8E27-5546-979C-2760A25D2E93}" destId="{9F67836C-3F36-8843-BBCE-92D425CCDC28}" srcOrd="13" destOrd="0" presId="urn:microsoft.com/office/officeart/2005/8/layout/target3"/>
    <dgm:cxn modelId="{0859485A-C564-114B-A257-E1DD1597832D}" type="presParOf" srcId="{6D8D805C-8E27-5546-979C-2760A25D2E93}" destId="{0D15B29A-FC1E-424A-9747-0E0CC8A6C14B}" srcOrd="14" destOrd="0" presId="urn:microsoft.com/office/officeart/2005/8/layout/target3"/>
    <dgm:cxn modelId="{F3D17011-4FFB-7647-8CCD-E40F82C51A76}" type="presParOf" srcId="{6D8D805C-8E27-5546-979C-2760A25D2E93}" destId="{DEF3D320-B9E4-D14E-B4C6-590BF47411BC}" srcOrd="15" destOrd="0" presId="urn:microsoft.com/office/officeart/2005/8/layout/target3"/>
    <dgm:cxn modelId="{130659E2-9B03-4446-B7C1-44A4F3DF9F77}" type="presParOf" srcId="{6D8D805C-8E27-5546-979C-2760A25D2E93}" destId="{1AB44C3C-2B6E-7B4A-B079-9E44E58D790F}" srcOrd="16" destOrd="0" presId="urn:microsoft.com/office/officeart/2005/8/layout/target3"/>
    <dgm:cxn modelId="{5E00DA5B-B80E-0542-B3DF-83D69684C7E7}" type="presParOf" srcId="{6D8D805C-8E27-5546-979C-2760A25D2E93}" destId="{51514997-96B0-7948-A8A1-B4F21AD740E0}" srcOrd="17" destOrd="0" presId="urn:microsoft.com/office/officeart/2005/8/layout/target3"/>
    <dgm:cxn modelId="{326D7280-5C82-1B4E-B49A-904BCCC4ACCB}" type="presParOf" srcId="{6D8D805C-8E27-5546-979C-2760A25D2E93}" destId="{7DB2C070-D570-C24E-B8EC-576E04E7C5D5}" srcOrd="18" destOrd="0" presId="urn:microsoft.com/office/officeart/2005/8/layout/target3"/>
    <dgm:cxn modelId="{0FDB77B1-2748-6F40-94F0-D8C338D63983}" type="presParOf" srcId="{6D8D805C-8E27-5546-979C-2760A25D2E93}" destId="{5C1F3FBC-96BA-9F4F-9EA1-DAE7432D5E3C}" srcOrd="19" destOrd="0" presId="urn:microsoft.com/office/officeart/2005/8/layout/targe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5EB0241-7B75-664C-AB5B-A6757C425660}" type="doc">
      <dgm:prSet loTypeId="urn:microsoft.com/office/officeart/2005/8/layout/arrow5" loCatId="relationship" qsTypeId="urn:microsoft.com/office/officeart/2005/8/quickstyle/simple4" qsCatId="simple" csTypeId="urn:microsoft.com/office/officeart/2005/8/colors/accent1_2" csCatId="accent1" phldr="1"/>
      <dgm:spPr/>
      <dgm:t>
        <a:bodyPr/>
        <a:lstStyle/>
        <a:p>
          <a:endParaRPr lang="en-US"/>
        </a:p>
      </dgm:t>
    </dgm:pt>
    <dgm:pt modelId="{B518E1EB-CBF2-9540-B999-4D616A95C873}">
      <dgm:prSet/>
      <dgm:spPr>
        <a:solidFill>
          <a:schemeClr val="accent3"/>
        </a:solidFill>
      </dgm:spPr>
      <dgm:t>
        <a:bodyPr/>
        <a:lstStyle/>
        <a:p>
          <a:pPr rtl="0"/>
          <a:r>
            <a:rPr lang="en-US" dirty="0" smtClean="0">
              <a:effectLst>
                <a:outerShdw blurRad="38100" dist="38100" dir="2700000" algn="tl">
                  <a:srgbClr val="000000">
                    <a:alpha val="43137"/>
                  </a:srgbClr>
                </a:outerShdw>
              </a:effectLst>
            </a:rPr>
            <a:t>The radix point (binary point) is fixed and assumed to be to the right of the rightmost digit</a:t>
          </a:r>
          <a:endParaRPr lang="en-US" dirty="0">
            <a:effectLst>
              <a:outerShdw blurRad="38100" dist="38100" dir="2700000" algn="tl">
                <a:srgbClr val="000000">
                  <a:alpha val="43137"/>
                </a:srgbClr>
              </a:outerShdw>
            </a:effectLst>
          </a:endParaRPr>
        </a:p>
      </dgm:t>
    </dgm:pt>
    <dgm:pt modelId="{BDB60844-BCE9-8846-9642-E6512728AAB1}" type="parTrans" cxnId="{52F40BCE-0475-0C4A-8C68-8E9D57985F01}">
      <dgm:prSet/>
      <dgm:spPr/>
      <dgm:t>
        <a:bodyPr/>
        <a:lstStyle/>
        <a:p>
          <a:endParaRPr lang="en-US"/>
        </a:p>
      </dgm:t>
    </dgm:pt>
    <dgm:pt modelId="{4CDA6001-2F17-034D-979D-6CB1D33DF716}" type="sibTrans" cxnId="{52F40BCE-0475-0C4A-8C68-8E9D57985F01}">
      <dgm:prSet/>
      <dgm:spPr/>
      <dgm:t>
        <a:bodyPr/>
        <a:lstStyle/>
        <a:p>
          <a:endParaRPr lang="en-US"/>
        </a:p>
      </dgm:t>
    </dgm:pt>
    <dgm:pt modelId="{89EB655B-D8D9-1B4F-B4D0-1478ED98A5F9}">
      <dgm:prSet/>
      <dgm:spPr>
        <a:solidFill>
          <a:schemeClr val="accent4"/>
        </a:solidFill>
      </dgm:spPr>
      <dgm:t>
        <a:bodyPr/>
        <a:lstStyle/>
        <a:p>
          <a:pPr rtl="0"/>
          <a:r>
            <a:rPr lang="en-US" dirty="0" smtClean="0">
              <a:solidFill>
                <a:schemeClr val="tx2"/>
              </a:solidFill>
              <a:effectLst/>
            </a:rPr>
            <a:t>Programmer can use the same representation for binary fractions by scaling the numbers so that the binary point is implicitly positioned at some other location</a:t>
          </a:r>
          <a:endParaRPr lang="en-US" dirty="0">
            <a:solidFill>
              <a:schemeClr val="tx2"/>
            </a:solidFill>
            <a:effectLst/>
          </a:endParaRPr>
        </a:p>
      </dgm:t>
    </dgm:pt>
    <dgm:pt modelId="{1B146E84-C9DA-194B-8543-8F2F2BAEEA7E}" type="parTrans" cxnId="{7ED477C4-A871-FC44-96B6-13BF09207FD5}">
      <dgm:prSet/>
      <dgm:spPr/>
      <dgm:t>
        <a:bodyPr/>
        <a:lstStyle/>
        <a:p>
          <a:endParaRPr lang="en-US"/>
        </a:p>
      </dgm:t>
    </dgm:pt>
    <dgm:pt modelId="{8AD63013-5D68-0E47-9E68-EBF106C339A2}" type="sibTrans" cxnId="{7ED477C4-A871-FC44-96B6-13BF09207FD5}">
      <dgm:prSet/>
      <dgm:spPr/>
      <dgm:t>
        <a:bodyPr/>
        <a:lstStyle/>
        <a:p>
          <a:endParaRPr lang="en-US"/>
        </a:p>
      </dgm:t>
    </dgm:pt>
    <dgm:pt modelId="{DF27235A-7E77-1F43-A1B3-F81760B2306E}" type="pres">
      <dgm:prSet presAssocID="{75EB0241-7B75-664C-AB5B-A6757C425660}" presName="diagram" presStyleCnt="0">
        <dgm:presLayoutVars>
          <dgm:dir/>
          <dgm:resizeHandles val="exact"/>
        </dgm:presLayoutVars>
      </dgm:prSet>
      <dgm:spPr/>
      <dgm:t>
        <a:bodyPr/>
        <a:lstStyle/>
        <a:p>
          <a:endParaRPr lang="en-US"/>
        </a:p>
      </dgm:t>
    </dgm:pt>
    <dgm:pt modelId="{4C6DECA0-EBD4-EB42-875C-D33DC431004E}" type="pres">
      <dgm:prSet presAssocID="{B518E1EB-CBF2-9540-B999-4D616A95C873}" presName="arrow" presStyleLbl="node1" presStyleIdx="0" presStyleCnt="2">
        <dgm:presLayoutVars>
          <dgm:bulletEnabled val="1"/>
        </dgm:presLayoutVars>
      </dgm:prSet>
      <dgm:spPr/>
      <dgm:t>
        <a:bodyPr/>
        <a:lstStyle/>
        <a:p>
          <a:endParaRPr lang="en-US"/>
        </a:p>
      </dgm:t>
    </dgm:pt>
    <dgm:pt modelId="{E4597F1A-A481-CD46-924C-2AFAF2963D65}" type="pres">
      <dgm:prSet presAssocID="{89EB655B-D8D9-1B4F-B4D0-1478ED98A5F9}" presName="arrow" presStyleLbl="node1" presStyleIdx="1" presStyleCnt="2">
        <dgm:presLayoutVars>
          <dgm:bulletEnabled val="1"/>
        </dgm:presLayoutVars>
      </dgm:prSet>
      <dgm:spPr/>
      <dgm:t>
        <a:bodyPr/>
        <a:lstStyle/>
        <a:p>
          <a:endParaRPr lang="en-US"/>
        </a:p>
      </dgm:t>
    </dgm:pt>
  </dgm:ptLst>
  <dgm:cxnLst>
    <dgm:cxn modelId="{59BEFDF8-868D-F140-870F-DC7AE1BFDCFE}" type="presOf" srcId="{B518E1EB-CBF2-9540-B999-4D616A95C873}" destId="{4C6DECA0-EBD4-EB42-875C-D33DC431004E}" srcOrd="0" destOrd="0" presId="urn:microsoft.com/office/officeart/2005/8/layout/arrow5"/>
    <dgm:cxn modelId="{9BC0A54B-A4E3-8F4C-820C-FED98D512B78}" type="presOf" srcId="{75EB0241-7B75-664C-AB5B-A6757C425660}" destId="{DF27235A-7E77-1F43-A1B3-F81760B2306E}" srcOrd="0" destOrd="0" presId="urn:microsoft.com/office/officeart/2005/8/layout/arrow5"/>
    <dgm:cxn modelId="{52F40BCE-0475-0C4A-8C68-8E9D57985F01}" srcId="{75EB0241-7B75-664C-AB5B-A6757C425660}" destId="{B518E1EB-CBF2-9540-B999-4D616A95C873}" srcOrd="0" destOrd="0" parTransId="{BDB60844-BCE9-8846-9642-E6512728AAB1}" sibTransId="{4CDA6001-2F17-034D-979D-6CB1D33DF716}"/>
    <dgm:cxn modelId="{5309BA43-25F3-FA4C-BFC5-C32E9DC02BC4}" type="presOf" srcId="{89EB655B-D8D9-1B4F-B4D0-1478ED98A5F9}" destId="{E4597F1A-A481-CD46-924C-2AFAF2963D65}" srcOrd="0" destOrd="0" presId="urn:microsoft.com/office/officeart/2005/8/layout/arrow5"/>
    <dgm:cxn modelId="{7ED477C4-A871-FC44-96B6-13BF09207FD5}" srcId="{75EB0241-7B75-664C-AB5B-A6757C425660}" destId="{89EB655B-D8D9-1B4F-B4D0-1478ED98A5F9}" srcOrd="1" destOrd="0" parTransId="{1B146E84-C9DA-194B-8543-8F2F2BAEEA7E}" sibTransId="{8AD63013-5D68-0E47-9E68-EBF106C339A2}"/>
    <dgm:cxn modelId="{A5E6724D-1293-F14E-A6B8-CBED798504B2}" type="presParOf" srcId="{DF27235A-7E77-1F43-A1B3-F81760B2306E}" destId="{4C6DECA0-EBD4-EB42-875C-D33DC431004E}" srcOrd="0" destOrd="0" presId="urn:microsoft.com/office/officeart/2005/8/layout/arrow5"/>
    <dgm:cxn modelId="{7E9CB8C8-F973-3049-9422-9EF96C3985F0}" type="presParOf" srcId="{DF27235A-7E77-1F43-A1B3-F81760B2306E}" destId="{E4597F1A-A481-CD46-924C-2AFAF2963D65}" srcOrd="1" destOrd="0" presId="urn:microsoft.com/office/officeart/2005/8/layout/arrow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33614EF-03F6-EE47-A440-A5AC0974FD3C}" type="doc">
      <dgm:prSet loTypeId="urn:microsoft.com/office/officeart/2005/8/layout/default#3" loCatId="list" qsTypeId="urn:microsoft.com/office/officeart/2005/8/quickstyle/simple4" qsCatId="simple" csTypeId="urn:microsoft.com/office/officeart/2005/8/colors/accent4_2" csCatId="accent4"/>
      <dgm:spPr/>
      <dgm:t>
        <a:bodyPr/>
        <a:lstStyle/>
        <a:p>
          <a:endParaRPr lang="en-US"/>
        </a:p>
      </dgm:t>
    </dgm:pt>
    <dgm:pt modelId="{901BB6AE-E184-1A4D-9D18-55CEB75E7328}">
      <dgm:prSet/>
      <dgm:spPr/>
      <dgm:t>
        <a:bodyPr/>
        <a:lstStyle/>
        <a:p>
          <a:pPr rtl="0"/>
          <a:r>
            <a:rPr lang="en-US" dirty="0" smtClean="0">
              <a:solidFill>
                <a:schemeClr val="tx1"/>
              </a:solidFill>
              <a:effectLst/>
            </a:rPr>
            <a:t>Most important floating-point representation is defined</a:t>
          </a:r>
          <a:endParaRPr lang="en-US" dirty="0">
            <a:solidFill>
              <a:schemeClr val="tx1"/>
            </a:solidFill>
            <a:effectLst/>
          </a:endParaRPr>
        </a:p>
      </dgm:t>
    </dgm:pt>
    <dgm:pt modelId="{EF2EDADC-79B2-0F4F-BF11-DBC38EC96778}" type="parTrans" cxnId="{FA984667-1420-C24F-A598-60734572D68B}">
      <dgm:prSet/>
      <dgm:spPr/>
      <dgm:t>
        <a:bodyPr/>
        <a:lstStyle/>
        <a:p>
          <a:endParaRPr lang="en-US"/>
        </a:p>
      </dgm:t>
    </dgm:pt>
    <dgm:pt modelId="{76A0DEB8-6D26-FE40-BE21-89235B49237C}" type="sibTrans" cxnId="{FA984667-1420-C24F-A598-60734572D68B}">
      <dgm:prSet/>
      <dgm:spPr/>
      <dgm:t>
        <a:bodyPr/>
        <a:lstStyle/>
        <a:p>
          <a:endParaRPr lang="en-US"/>
        </a:p>
      </dgm:t>
    </dgm:pt>
    <dgm:pt modelId="{8C9CBDD2-9F77-3946-A5D8-212BC733031D}">
      <dgm:prSet/>
      <dgm:spPr/>
      <dgm:t>
        <a:bodyPr/>
        <a:lstStyle/>
        <a:p>
          <a:pPr rtl="0"/>
          <a:r>
            <a:rPr lang="en-US" dirty="0" smtClean="0">
              <a:solidFill>
                <a:schemeClr val="tx1"/>
              </a:solidFill>
              <a:effectLst/>
            </a:rPr>
            <a:t>Standard was developed to facilitate the portability of programs from one processor to another and to encourage the development of sophisticated, numerically oriented programs</a:t>
          </a:r>
          <a:endParaRPr lang="en-US" dirty="0">
            <a:solidFill>
              <a:schemeClr val="tx1"/>
            </a:solidFill>
            <a:effectLst/>
          </a:endParaRPr>
        </a:p>
      </dgm:t>
    </dgm:pt>
    <dgm:pt modelId="{EC651034-11C4-244E-A94D-C0B0E126DFCE}" type="parTrans" cxnId="{A3D4F033-9775-3C4D-A5CC-3614C3CD1AB5}">
      <dgm:prSet/>
      <dgm:spPr/>
      <dgm:t>
        <a:bodyPr/>
        <a:lstStyle/>
        <a:p>
          <a:endParaRPr lang="en-US"/>
        </a:p>
      </dgm:t>
    </dgm:pt>
    <dgm:pt modelId="{7B3FB2F3-C0F0-1F41-AED3-B19DFC99EE64}" type="sibTrans" cxnId="{A3D4F033-9775-3C4D-A5CC-3614C3CD1AB5}">
      <dgm:prSet/>
      <dgm:spPr/>
      <dgm:t>
        <a:bodyPr/>
        <a:lstStyle/>
        <a:p>
          <a:endParaRPr lang="en-US"/>
        </a:p>
      </dgm:t>
    </dgm:pt>
    <dgm:pt modelId="{718B7578-8128-E942-A47B-FDDD2B9C90B7}">
      <dgm:prSet/>
      <dgm:spPr/>
      <dgm:t>
        <a:bodyPr/>
        <a:lstStyle/>
        <a:p>
          <a:pPr rtl="0"/>
          <a:r>
            <a:rPr lang="en-US" dirty="0" smtClean="0">
              <a:solidFill>
                <a:schemeClr val="tx1"/>
              </a:solidFill>
              <a:effectLst/>
            </a:rPr>
            <a:t>Standard has been widely adopted and is used on virtually all contemporary processors and arithmetic coprocessors</a:t>
          </a:r>
          <a:endParaRPr lang="en-US" dirty="0">
            <a:solidFill>
              <a:schemeClr val="tx1"/>
            </a:solidFill>
            <a:effectLst/>
          </a:endParaRPr>
        </a:p>
      </dgm:t>
    </dgm:pt>
    <dgm:pt modelId="{9B983582-C974-6D40-A974-3D7073083935}" type="parTrans" cxnId="{0A94C6EC-78F0-064E-BBA9-0449A5BBB9DC}">
      <dgm:prSet/>
      <dgm:spPr/>
      <dgm:t>
        <a:bodyPr/>
        <a:lstStyle/>
        <a:p>
          <a:endParaRPr lang="en-US"/>
        </a:p>
      </dgm:t>
    </dgm:pt>
    <dgm:pt modelId="{D360FB3A-CBD4-B54A-91F7-7615D3ED8F37}" type="sibTrans" cxnId="{0A94C6EC-78F0-064E-BBA9-0449A5BBB9DC}">
      <dgm:prSet/>
      <dgm:spPr/>
      <dgm:t>
        <a:bodyPr/>
        <a:lstStyle/>
        <a:p>
          <a:endParaRPr lang="en-US"/>
        </a:p>
      </dgm:t>
    </dgm:pt>
    <dgm:pt modelId="{5B317423-2D44-BE44-8958-7DE825F1254E}">
      <dgm:prSet/>
      <dgm:spPr/>
      <dgm:t>
        <a:bodyPr/>
        <a:lstStyle/>
        <a:p>
          <a:pPr rtl="0"/>
          <a:r>
            <a:rPr lang="en-US" dirty="0" smtClean="0">
              <a:solidFill>
                <a:schemeClr val="tx1"/>
              </a:solidFill>
              <a:effectLst/>
            </a:rPr>
            <a:t>IEEE 754-2008 covers both binary and decimal floating-point representations</a:t>
          </a:r>
          <a:endParaRPr lang="en-US" dirty="0">
            <a:solidFill>
              <a:schemeClr val="tx1"/>
            </a:solidFill>
            <a:effectLst/>
          </a:endParaRPr>
        </a:p>
      </dgm:t>
    </dgm:pt>
    <dgm:pt modelId="{DD66BDED-E485-684E-B3DC-F7437A35FC31}" type="parTrans" cxnId="{4166F30E-8158-A54B-8605-49ECFAA86BBA}">
      <dgm:prSet/>
      <dgm:spPr/>
      <dgm:t>
        <a:bodyPr/>
        <a:lstStyle/>
        <a:p>
          <a:endParaRPr lang="en-US"/>
        </a:p>
      </dgm:t>
    </dgm:pt>
    <dgm:pt modelId="{CAC95F42-6898-6E4C-9496-E9DB4D89A4E6}" type="sibTrans" cxnId="{4166F30E-8158-A54B-8605-49ECFAA86BBA}">
      <dgm:prSet/>
      <dgm:spPr/>
      <dgm:t>
        <a:bodyPr/>
        <a:lstStyle/>
        <a:p>
          <a:endParaRPr lang="en-US"/>
        </a:p>
      </dgm:t>
    </dgm:pt>
    <dgm:pt modelId="{8698422B-407F-754B-81E2-91CF2C93B195}" type="pres">
      <dgm:prSet presAssocID="{A33614EF-03F6-EE47-A440-A5AC0974FD3C}" presName="diagram" presStyleCnt="0">
        <dgm:presLayoutVars>
          <dgm:dir/>
          <dgm:resizeHandles val="exact"/>
        </dgm:presLayoutVars>
      </dgm:prSet>
      <dgm:spPr/>
      <dgm:t>
        <a:bodyPr/>
        <a:lstStyle/>
        <a:p>
          <a:endParaRPr lang="en-US"/>
        </a:p>
      </dgm:t>
    </dgm:pt>
    <dgm:pt modelId="{30F114A9-6AFD-7840-B867-73BB141505F0}" type="pres">
      <dgm:prSet presAssocID="{901BB6AE-E184-1A4D-9D18-55CEB75E7328}" presName="node" presStyleLbl="node1" presStyleIdx="0" presStyleCnt="4">
        <dgm:presLayoutVars>
          <dgm:bulletEnabled val="1"/>
        </dgm:presLayoutVars>
      </dgm:prSet>
      <dgm:spPr/>
      <dgm:t>
        <a:bodyPr/>
        <a:lstStyle/>
        <a:p>
          <a:endParaRPr lang="en-US"/>
        </a:p>
      </dgm:t>
    </dgm:pt>
    <dgm:pt modelId="{BFA72092-49EF-DD4B-B5D2-45802957CC18}" type="pres">
      <dgm:prSet presAssocID="{76A0DEB8-6D26-FE40-BE21-89235B49237C}" presName="sibTrans" presStyleCnt="0"/>
      <dgm:spPr/>
      <dgm:t>
        <a:bodyPr/>
        <a:lstStyle/>
        <a:p>
          <a:endParaRPr lang="en-US"/>
        </a:p>
      </dgm:t>
    </dgm:pt>
    <dgm:pt modelId="{2BB56C0B-D45F-504A-B667-E5EEB4DA2FA3}" type="pres">
      <dgm:prSet presAssocID="{8C9CBDD2-9F77-3946-A5D8-212BC733031D}" presName="node" presStyleLbl="node1" presStyleIdx="1" presStyleCnt="4">
        <dgm:presLayoutVars>
          <dgm:bulletEnabled val="1"/>
        </dgm:presLayoutVars>
      </dgm:prSet>
      <dgm:spPr/>
      <dgm:t>
        <a:bodyPr/>
        <a:lstStyle/>
        <a:p>
          <a:endParaRPr lang="en-US"/>
        </a:p>
      </dgm:t>
    </dgm:pt>
    <dgm:pt modelId="{1E83F527-9BA7-D842-89CD-9DF677E1127E}" type="pres">
      <dgm:prSet presAssocID="{7B3FB2F3-C0F0-1F41-AED3-B19DFC99EE64}" presName="sibTrans" presStyleCnt="0"/>
      <dgm:spPr/>
      <dgm:t>
        <a:bodyPr/>
        <a:lstStyle/>
        <a:p>
          <a:endParaRPr lang="en-US"/>
        </a:p>
      </dgm:t>
    </dgm:pt>
    <dgm:pt modelId="{1C83E496-9E03-0942-932A-A7FAE46D290D}" type="pres">
      <dgm:prSet presAssocID="{718B7578-8128-E942-A47B-FDDD2B9C90B7}" presName="node" presStyleLbl="node1" presStyleIdx="2" presStyleCnt="4">
        <dgm:presLayoutVars>
          <dgm:bulletEnabled val="1"/>
        </dgm:presLayoutVars>
      </dgm:prSet>
      <dgm:spPr/>
      <dgm:t>
        <a:bodyPr/>
        <a:lstStyle/>
        <a:p>
          <a:endParaRPr lang="en-US"/>
        </a:p>
      </dgm:t>
    </dgm:pt>
    <dgm:pt modelId="{A14A6A9E-AAC7-CE46-81F9-F2FAC98C4DA4}" type="pres">
      <dgm:prSet presAssocID="{D360FB3A-CBD4-B54A-91F7-7615D3ED8F37}" presName="sibTrans" presStyleCnt="0"/>
      <dgm:spPr/>
      <dgm:t>
        <a:bodyPr/>
        <a:lstStyle/>
        <a:p>
          <a:endParaRPr lang="en-US"/>
        </a:p>
      </dgm:t>
    </dgm:pt>
    <dgm:pt modelId="{2C2182FF-AE82-0C45-9D06-7EF473AB29C4}" type="pres">
      <dgm:prSet presAssocID="{5B317423-2D44-BE44-8958-7DE825F1254E}" presName="node" presStyleLbl="node1" presStyleIdx="3" presStyleCnt="4">
        <dgm:presLayoutVars>
          <dgm:bulletEnabled val="1"/>
        </dgm:presLayoutVars>
      </dgm:prSet>
      <dgm:spPr/>
      <dgm:t>
        <a:bodyPr/>
        <a:lstStyle/>
        <a:p>
          <a:endParaRPr lang="en-US"/>
        </a:p>
      </dgm:t>
    </dgm:pt>
  </dgm:ptLst>
  <dgm:cxnLst>
    <dgm:cxn modelId="{96EB8E24-D430-5B47-ACEB-2AA2A58A8B51}" type="presOf" srcId="{718B7578-8128-E942-A47B-FDDD2B9C90B7}" destId="{1C83E496-9E03-0942-932A-A7FAE46D290D}" srcOrd="0" destOrd="0" presId="urn:microsoft.com/office/officeart/2005/8/layout/default#3"/>
    <dgm:cxn modelId="{0A94C6EC-78F0-064E-BBA9-0449A5BBB9DC}" srcId="{A33614EF-03F6-EE47-A440-A5AC0974FD3C}" destId="{718B7578-8128-E942-A47B-FDDD2B9C90B7}" srcOrd="2" destOrd="0" parTransId="{9B983582-C974-6D40-A974-3D7073083935}" sibTransId="{D360FB3A-CBD4-B54A-91F7-7615D3ED8F37}"/>
    <dgm:cxn modelId="{4166F30E-8158-A54B-8605-49ECFAA86BBA}" srcId="{A33614EF-03F6-EE47-A440-A5AC0974FD3C}" destId="{5B317423-2D44-BE44-8958-7DE825F1254E}" srcOrd="3" destOrd="0" parTransId="{DD66BDED-E485-684E-B3DC-F7437A35FC31}" sibTransId="{CAC95F42-6898-6E4C-9496-E9DB4D89A4E6}"/>
    <dgm:cxn modelId="{A3D4F033-9775-3C4D-A5CC-3614C3CD1AB5}" srcId="{A33614EF-03F6-EE47-A440-A5AC0974FD3C}" destId="{8C9CBDD2-9F77-3946-A5D8-212BC733031D}" srcOrd="1" destOrd="0" parTransId="{EC651034-11C4-244E-A94D-C0B0E126DFCE}" sibTransId="{7B3FB2F3-C0F0-1F41-AED3-B19DFC99EE64}"/>
    <dgm:cxn modelId="{C1C000CF-A70E-654D-875E-FAD5DFD1DF87}" type="presOf" srcId="{A33614EF-03F6-EE47-A440-A5AC0974FD3C}" destId="{8698422B-407F-754B-81E2-91CF2C93B195}" srcOrd="0" destOrd="0" presId="urn:microsoft.com/office/officeart/2005/8/layout/default#3"/>
    <dgm:cxn modelId="{FA984667-1420-C24F-A598-60734572D68B}" srcId="{A33614EF-03F6-EE47-A440-A5AC0974FD3C}" destId="{901BB6AE-E184-1A4D-9D18-55CEB75E7328}" srcOrd="0" destOrd="0" parTransId="{EF2EDADC-79B2-0F4F-BF11-DBC38EC96778}" sibTransId="{76A0DEB8-6D26-FE40-BE21-89235B49237C}"/>
    <dgm:cxn modelId="{F34D7FFA-18E8-3C41-B132-9F454D7F7B7C}" type="presOf" srcId="{8C9CBDD2-9F77-3946-A5D8-212BC733031D}" destId="{2BB56C0B-D45F-504A-B667-E5EEB4DA2FA3}" srcOrd="0" destOrd="0" presId="urn:microsoft.com/office/officeart/2005/8/layout/default#3"/>
    <dgm:cxn modelId="{51D493AF-640B-1243-8748-87E320641A3D}" type="presOf" srcId="{901BB6AE-E184-1A4D-9D18-55CEB75E7328}" destId="{30F114A9-6AFD-7840-B867-73BB141505F0}" srcOrd="0" destOrd="0" presId="urn:microsoft.com/office/officeart/2005/8/layout/default#3"/>
    <dgm:cxn modelId="{FE2DA194-E377-BD47-B3FE-848B13B8313F}" type="presOf" srcId="{5B317423-2D44-BE44-8958-7DE825F1254E}" destId="{2C2182FF-AE82-0C45-9D06-7EF473AB29C4}" srcOrd="0" destOrd="0" presId="urn:microsoft.com/office/officeart/2005/8/layout/default#3"/>
    <dgm:cxn modelId="{6D24371F-C188-8544-9C9A-77A4A58C29BB}" type="presParOf" srcId="{8698422B-407F-754B-81E2-91CF2C93B195}" destId="{30F114A9-6AFD-7840-B867-73BB141505F0}" srcOrd="0" destOrd="0" presId="urn:microsoft.com/office/officeart/2005/8/layout/default#3"/>
    <dgm:cxn modelId="{925448A7-90A7-1146-A763-A1D356ABA4B3}" type="presParOf" srcId="{8698422B-407F-754B-81E2-91CF2C93B195}" destId="{BFA72092-49EF-DD4B-B5D2-45802957CC18}" srcOrd="1" destOrd="0" presId="urn:microsoft.com/office/officeart/2005/8/layout/default#3"/>
    <dgm:cxn modelId="{9A80EFCD-4199-614A-9964-5A9D37DCE45E}" type="presParOf" srcId="{8698422B-407F-754B-81E2-91CF2C93B195}" destId="{2BB56C0B-D45F-504A-B667-E5EEB4DA2FA3}" srcOrd="2" destOrd="0" presId="urn:microsoft.com/office/officeart/2005/8/layout/default#3"/>
    <dgm:cxn modelId="{BCE09A99-1FC3-F148-939B-AF3DD120B686}" type="presParOf" srcId="{8698422B-407F-754B-81E2-91CF2C93B195}" destId="{1E83F527-9BA7-D842-89CD-9DF677E1127E}" srcOrd="3" destOrd="0" presId="urn:microsoft.com/office/officeart/2005/8/layout/default#3"/>
    <dgm:cxn modelId="{F57C8217-5093-6D4D-8EE2-EDB5CBE4EBB2}" type="presParOf" srcId="{8698422B-407F-754B-81E2-91CF2C93B195}" destId="{1C83E496-9E03-0942-932A-A7FAE46D290D}" srcOrd="4" destOrd="0" presId="urn:microsoft.com/office/officeart/2005/8/layout/default#3"/>
    <dgm:cxn modelId="{96C842E6-7D4C-F644-AF0E-CE0474338CB4}" type="presParOf" srcId="{8698422B-407F-754B-81E2-91CF2C93B195}" destId="{A14A6A9E-AAC7-CE46-81F9-F2FAC98C4DA4}" srcOrd="5" destOrd="0" presId="urn:microsoft.com/office/officeart/2005/8/layout/default#3"/>
    <dgm:cxn modelId="{0A97C549-00E0-4E4B-B553-807D42EEAE82}" type="presParOf" srcId="{8698422B-407F-754B-81E2-91CF2C93B195}" destId="{2C2182FF-AE82-0C45-9D06-7EF473AB29C4}" srcOrd="6" destOrd="0" presId="urn:microsoft.com/office/officeart/2005/8/layout/defaul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5036658-5160-804B-B2E0-2AA19BBC6463}" type="doc">
      <dgm:prSet loTypeId="urn:microsoft.com/office/officeart/2005/8/layout/target1" loCatId="relationship" qsTypeId="urn:microsoft.com/office/officeart/2005/8/quickstyle/simple4" qsCatId="simple" csTypeId="urn:microsoft.com/office/officeart/2005/8/colors/accent1_2" csCatId="accent1"/>
      <dgm:spPr/>
      <dgm:t>
        <a:bodyPr/>
        <a:lstStyle/>
        <a:p>
          <a:endParaRPr lang="en-US"/>
        </a:p>
      </dgm:t>
    </dgm:pt>
    <dgm:pt modelId="{70870439-1CFF-EC46-AD96-95DD9D5BB788}">
      <dgm:prSet custT="1"/>
      <dgm:spPr/>
      <dgm:t>
        <a:bodyPr/>
        <a:lstStyle/>
        <a:p>
          <a:pPr rtl="0"/>
          <a:r>
            <a:rPr lang="en-US" sz="1400" dirty="0" smtClean="0"/>
            <a:t>An interconnected set of gates whose output at any time is a function only of the input at that time</a:t>
          </a:r>
          <a:endParaRPr lang="en-US" sz="1400" dirty="0"/>
        </a:p>
      </dgm:t>
    </dgm:pt>
    <dgm:pt modelId="{A834CE6F-D539-DA40-A6CD-971CC36EFE72}" type="parTrans" cxnId="{734ADC75-C368-8F4E-A1F3-BCC2F07EF325}">
      <dgm:prSet/>
      <dgm:spPr/>
      <dgm:t>
        <a:bodyPr/>
        <a:lstStyle/>
        <a:p>
          <a:endParaRPr lang="en-US"/>
        </a:p>
      </dgm:t>
    </dgm:pt>
    <dgm:pt modelId="{60530F34-325C-8A40-8454-070EBF2B7E07}" type="sibTrans" cxnId="{734ADC75-C368-8F4E-A1F3-BCC2F07EF325}">
      <dgm:prSet/>
      <dgm:spPr/>
      <dgm:t>
        <a:bodyPr/>
        <a:lstStyle/>
        <a:p>
          <a:endParaRPr lang="en-US"/>
        </a:p>
      </dgm:t>
    </dgm:pt>
    <dgm:pt modelId="{D8B0624A-462C-2741-B311-5280A339819F}">
      <dgm:prSet custT="1"/>
      <dgm:spPr/>
      <dgm:t>
        <a:bodyPr/>
        <a:lstStyle/>
        <a:p>
          <a:pPr rtl="0"/>
          <a:r>
            <a:rPr lang="en-US" sz="1400" dirty="0" smtClean="0"/>
            <a:t>The appearance of the input is followed almost immediately by the appearance of the output, with only gate delays</a:t>
          </a:r>
          <a:endParaRPr lang="en-US" sz="1400" dirty="0"/>
        </a:p>
      </dgm:t>
    </dgm:pt>
    <dgm:pt modelId="{40852F4B-CA39-014F-B427-F3B24F357250}" type="parTrans" cxnId="{A3E9CC41-99A7-244C-896A-DE6DEB5C9192}">
      <dgm:prSet/>
      <dgm:spPr/>
      <dgm:t>
        <a:bodyPr/>
        <a:lstStyle/>
        <a:p>
          <a:endParaRPr lang="en-US"/>
        </a:p>
      </dgm:t>
    </dgm:pt>
    <dgm:pt modelId="{6A3F6277-C3AB-4C41-8CB3-E114E1AE88A9}" type="sibTrans" cxnId="{A3E9CC41-99A7-244C-896A-DE6DEB5C9192}">
      <dgm:prSet/>
      <dgm:spPr/>
      <dgm:t>
        <a:bodyPr/>
        <a:lstStyle/>
        <a:p>
          <a:endParaRPr lang="en-US"/>
        </a:p>
      </dgm:t>
    </dgm:pt>
    <dgm:pt modelId="{99EB21AB-828B-8347-A986-19040100CEA9}">
      <dgm:prSet custT="1"/>
      <dgm:spPr/>
      <dgm:t>
        <a:bodyPr/>
        <a:lstStyle/>
        <a:p>
          <a:pPr rtl="0"/>
          <a:r>
            <a:rPr lang="en-US" sz="1400" dirty="0" smtClean="0"/>
            <a:t>Consists of </a:t>
          </a:r>
          <a:r>
            <a:rPr lang="en-US" sz="1400" i="1" dirty="0" smtClean="0"/>
            <a:t>n </a:t>
          </a:r>
          <a:r>
            <a:rPr lang="en-US" sz="1400" dirty="0" smtClean="0"/>
            <a:t>binary inputs and </a:t>
          </a:r>
          <a:r>
            <a:rPr lang="en-US" sz="1400" i="1" dirty="0" smtClean="0"/>
            <a:t>m </a:t>
          </a:r>
          <a:r>
            <a:rPr lang="en-US" sz="1400" dirty="0" smtClean="0"/>
            <a:t>binary outputs</a:t>
          </a:r>
          <a:endParaRPr lang="en-US" sz="1400" dirty="0"/>
        </a:p>
      </dgm:t>
    </dgm:pt>
    <dgm:pt modelId="{1C54D95A-D946-0149-AAA5-A514DF156E5F}" type="parTrans" cxnId="{0BD9A8A6-4C99-A541-A423-37A426ECED04}">
      <dgm:prSet/>
      <dgm:spPr/>
      <dgm:t>
        <a:bodyPr/>
        <a:lstStyle/>
        <a:p>
          <a:endParaRPr lang="en-US"/>
        </a:p>
      </dgm:t>
    </dgm:pt>
    <dgm:pt modelId="{A968FD41-4E96-724B-916F-FD9F43DF9F03}" type="sibTrans" cxnId="{0BD9A8A6-4C99-A541-A423-37A426ECED04}">
      <dgm:prSet/>
      <dgm:spPr/>
      <dgm:t>
        <a:bodyPr/>
        <a:lstStyle/>
        <a:p>
          <a:endParaRPr lang="en-US"/>
        </a:p>
      </dgm:t>
    </dgm:pt>
    <dgm:pt modelId="{3E7A7728-B1D6-F34E-A8CE-5F280120B2CB}">
      <dgm:prSet custT="1"/>
      <dgm:spPr/>
      <dgm:t>
        <a:bodyPr/>
        <a:lstStyle/>
        <a:p>
          <a:pPr rtl="0"/>
          <a:r>
            <a:rPr lang="en-US" sz="1400" dirty="0" smtClean="0"/>
            <a:t>Can be defined in three ways:</a:t>
          </a:r>
          <a:endParaRPr lang="en-US" sz="1400" dirty="0"/>
        </a:p>
      </dgm:t>
    </dgm:pt>
    <dgm:pt modelId="{37D3CA22-AF32-7A4F-B5BD-A817563205BC}" type="parTrans" cxnId="{BCE870AD-519A-EA4A-859C-3B3C177C5E5D}">
      <dgm:prSet/>
      <dgm:spPr/>
      <dgm:t>
        <a:bodyPr/>
        <a:lstStyle/>
        <a:p>
          <a:endParaRPr lang="en-US"/>
        </a:p>
      </dgm:t>
    </dgm:pt>
    <dgm:pt modelId="{110856D5-DA1E-1F45-89F1-0C248277C056}" type="sibTrans" cxnId="{BCE870AD-519A-EA4A-859C-3B3C177C5E5D}">
      <dgm:prSet/>
      <dgm:spPr/>
      <dgm:t>
        <a:bodyPr/>
        <a:lstStyle/>
        <a:p>
          <a:endParaRPr lang="en-US"/>
        </a:p>
      </dgm:t>
    </dgm:pt>
    <dgm:pt modelId="{514ADFE5-96E9-5B40-9056-0EEE3CCC1805}">
      <dgm:prSet custT="1"/>
      <dgm:spPr/>
      <dgm:t>
        <a:bodyPr/>
        <a:lstStyle/>
        <a:p>
          <a:pPr rtl="0"/>
          <a:r>
            <a:rPr lang="en-US" sz="1400" dirty="0" smtClean="0"/>
            <a:t>Truth table</a:t>
          </a:r>
          <a:endParaRPr lang="en-US" sz="1400" dirty="0"/>
        </a:p>
      </dgm:t>
    </dgm:pt>
    <dgm:pt modelId="{FDBCB9C0-D8BA-F94A-A11E-7C40611F0B90}" type="parTrans" cxnId="{EC3A4465-EC3A-4F45-838B-939E582122B9}">
      <dgm:prSet/>
      <dgm:spPr/>
      <dgm:t>
        <a:bodyPr/>
        <a:lstStyle/>
        <a:p>
          <a:endParaRPr lang="en-US"/>
        </a:p>
      </dgm:t>
    </dgm:pt>
    <dgm:pt modelId="{7CEAF69C-E332-F049-9B81-DEC3C725DD0D}" type="sibTrans" cxnId="{EC3A4465-EC3A-4F45-838B-939E582122B9}">
      <dgm:prSet/>
      <dgm:spPr/>
      <dgm:t>
        <a:bodyPr/>
        <a:lstStyle/>
        <a:p>
          <a:endParaRPr lang="en-US"/>
        </a:p>
      </dgm:t>
    </dgm:pt>
    <dgm:pt modelId="{6728B6E2-5985-314E-B35C-15B55CC22EE5}">
      <dgm:prSet custT="1"/>
      <dgm:spPr/>
      <dgm:t>
        <a:bodyPr/>
        <a:lstStyle/>
        <a:p>
          <a:pPr rtl="0"/>
          <a:r>
            <a:rPr lang="en-US" sz="1200" dirty="0" smtClean="0"/>
            <a:t>For each of the 2</a:t>
          </a:r>
          <a:r>
            <a:rPr lang="en-US" sz="1200" i="1" baseline="30000" dirty="0" smtClean="0"/>
            <a:t>n</a:t>
          </a:r>
          <a:r>
            <a:rPr lang="en-US" sz="1200" i="1" dirty="0" smtClean="0"/>
            <a:t> </a:t>
          </a:r>
          <a:r>
            <a:rPr lang="en-US" sz="1200" dirty="0" smtClean="0"/>
            <a:t>possible combinations of input signals, the binary value of each of the </a:t>
          </a:r>
          <a:r>
            <a:rPr lang="en-US" sz="1200" i="1" dirty="0" smtClean="0"/>
            <a:t>m </a:t>
          </a:r>
          <a:r>
            <a:rPr lang="en-US" sz="1200" dirty="0" smtClean="0"/>
            <a:t>output signals is listed</a:t>
          </a:r>
          <a:endParaRPr lang="en-US" sz="1200" dirty="0"/>
        </a:p>
      </dgm:t>
    </dgm:pt>
    <dgm:pt modelId="{46486931-6A6C-EC4E-81CE-D20A27C030CA}" type="parTrans" cxnId="{CEF8450C-FD7B-B048-9382-47D80BC4668B}">
      <dgm:prSet/>
      <dgm:spPr/>
      <dgm:t>
        <a:bodyPr/>
        <a:lstStyle/>
        <a:p>
          <a:endParaRPr lang="en-US"/>
        </a:p>
      </dgm:t>
    </dgm:pt>
    <dgm:pt modelId="{11363281-3B99-0C47-9521-5956D95C5792}" type="sibTrans" cxnId="{CEF8450C-FD7B-B048-9382-47D80BC4668B}">
      <dgm:prSet/>
      <dgm:spPr/>
      <dgm:t>
        <a:bodyPr/>
        <a:lstStyle/>
        <a:p>
          <a:endParaRPr lang="en-US"/>
        </a:p>
      </dgm:t>
    </dgm:pt>
    <dgm:pt modelId="{50B6C5C8-6D7B-9345-A633-228B59298648}">
      <dgm:prSet custT="1"/>
      <dgm:spPr/>
      <dgm:t>
        <a:bodyPr/>
        <a:lstStyle/>
        <a:p>
          <a:pPr rtl="0"/>
          <a:r>
            <a:rPr lang="en-US" sz="1400" dirty="0" smtClean="0"/>
            <a:t>Graphical symbols</a:t>
          </a:r>
          <a:endParaRPr lang="en-US" sz="1400" dirty="0"/>
        </a:p>
      </dgm:t>
    </dgm:pt>
    <dgm:pt modelId="{B3B1CA9E-6D2B-5244-93BD-99CD63F62614}" type="parTrans" cxnId="{B7D98CBC-8798-1E4C-AB4F-C585C5CFB7FA}">
      <dgm:prSet/>
      <dgm:spPr/>
      <dgm:t>
        <a:bodyPr/>
        <a:lstStyle/>
        <a:p>
          <a:endParaRPr lang="en-US"/>
        </a:p>
      </dgm:t>
    </dgm:pt>
    <dgm:pt modelId="{8E23AFF8-9FF2-EC47-9CB2-BC7690DB2456}" type="sibTrans" cxnId="{B7D98CBC-8798-1E4C-AB4F-C585C5CFB7FA}">
      <dgm:prSet/>
      <dgm:spPr/>
      <dgm:t>
        <a:bodyPr/>
        <a:lstStyle/>
        <a:p>
          <a:endParaRPr lang="en-US"/>
        </a:p>
      </dgm:t>
    </dgm:pt>
    <dgm:pt modelId="{D4BCB6CE-1084-6D46-BD84-3691AAC68822}">
      <dgm:prSet custT="1"/>
      <dgm:spPr/>
      <dgm:t>
        <a:bodyPr/>
        <a:lstStyle/>
        <a:p>
          <a:pPr rtl="0"/>
          <a:r>
            <a:rPr lang="en-US" sz="1200" dirty="0" smtClean="0"/>
            <a:t>The interconnected layout of gates is depicted</a:t>
          </a:r>
          <a:endParaRPr lang="en-US" sz="1200" dirty="0"/>
        </a:p>
      </dgm:t>
    </dgm:pt>
    <dgm:pt modelId="{8889CCE1-F442-DC42-B551-D615CF9A2049}" type="parTrans" cxnId="{AE344781-0632-E848-A59A-CA0E263759B7}">
      <dgm:prSet/>
      <dgm:spPr/>
      <dgm:t>
        <a:bodyPr/>
        <a:lstStyle/>
        <a:p>
          <a:endParaRPr lang="en-US"/>
        </a:p>
      </dgm:t>
    </dgm:pt>
    <dgm:pt modelId="{F19FBB04-3147-2B44-9C4A-168E2CC7CCB3}" type="sibTrans" cxnId="{AE344781-0632-E848-A59A-CA0E263759B7}">
      <dgm:prSet/>
      <dgm:spPr/>
      <dgm:t>
        <a:bodyPr/>
        <a:lstStyle/>
        <a:p>
          <a:endParaRPr lang="en-US"/>
        </a:p>
      </dgm:t>
    </dgm:pt>
    <dgm:pt modelId="{E7CFA2E1-84A9-844D-BADF-54169180377B}">
      <dgm:prSet custT="1"/>
      <dgm:spPr/>
      <dgm:t>
        <a:bodyPr/>
        <a:lstStyle/>
        <a:p>
          <a:pPr rtl="0"/>
          <a:r>
            <a:rPr lang="en-US" sz="1400" dirty="0" smtClean="0"/>
            <a:t>Boolean equations</a:t>
          </a:r>
          <a:endParaRPr lang="en-US" sz="1400" dirty="0"/>
        </a:p>
      </dgm:t>
    </dgm:pt>
    <dgm:pt modelId="{7994E141-B85D-884F-A14C-01123DB6A426}" type="parTrans" cxnId="{7B09FFC0-CCAB-FC4A-B0AB-72347CF75540}">
      <dgm:prSet/>
      <dgm:spPr/>
      <dgm:t>
        <a:bodyPr/>
        <a:lstStyle/>
        <a:p>
          <a:endParaRPr lang="en-US"/>
        </a:p>
      </dgm:t>
    </dgm:pt>
    <dgm:pt modelId="{45FC10AE-912D-DF47-A860-5682EE7D8996}" type="sibTrans" cxnId="{7B09FFC0-CCAB-FC4A-B0AB-72347CF75540}">
      <dgm:prSet/>
      <dgm:spPr/>
      <dgm:t>
        <a:bodyPr/>
        <a:lstStyle/>
        <a:p>
          <a:endParaRPr lang="en-US"/>
        </a:p>
      </dgm:t>
    </dgm:pt>
    <dgm:pt modelId="{2EF5E475-2FA2-E84A-BA58-414F89A5E0C7}">
      <dgm:prSet custT="1"/>
      <dgm:spPr/>
      <dgm:t>
        <a:bodyPr/>
        <a:lstStyle/>
        <a:p>
          <a:pPr rtl="0"/>
          <a:r>
            <a:rPr lang="en-US" sz="1200" dirty="0" smtClean="0"/>
            <a:t>Each output signal is expressed as a Boolean function of its input signals</a:t>
          </a:r>
          <a:endParaRPr lang="en-US" sz="1200" dirty="0"/>
        </a:p>
      </dgm:t>
    </dgm:pt>
    <dgm:pt modelId="{8C390C67-DC60-E84A-AA8A-5BA81E927BE6}" type="parTrans" cxnId="{E164DE35-B226-4A4D-BD4A-A4F5AC2C0007}">
      <dgm:prSet/>
      <dgm:spPr/>
      <dgm:t>
        <a:bodyPr/>
        <a:lstStyle/>
        <a:p>
          <a:endParaRPr lang="en-US"/>
        </a:p>
      </dgm:t>
    </dgm:pt>
    <dgm:pt modelId="{2AE982FE-C030-7E48-A841-F0202782142D}" type="sibTrans" cxnId="{E164DE35-B226-4A4D-BD4A-A4F5AC2C0007}">
      <dgm:prSet/>
      <dgm:spPr/>
      <dgm:t>
        <a:bodyPr/>
        <a:lstStyle/>
        <a:p>
          <a:endParaRPr lang="en-US"/>
        </a:p>
      </dgm:t>
    </dgm:pt>
    <dgm:pt modelId="{2E78AED7-2716-4245-B9C1-B1428349EE79}" type="pres">
      <dgm:prSet presAssocID="{05036658-5160-804B-B2E0-2AA19BBC6463}" presName="composite" presStyleCnt="0">
        <dgm:presLayoutVars>
          <dgm:chMax val="5"/>
          <dgm:dir/>
          <dgm:resizeHandles val="exact"/>
        </dgm:presLayoutVars>
      </dgm:prSet>
      <dgm:spPr/>
      <dgm:t>
        <a:bodyPr/>
        <a:lstStyle/>
        <a:p>
          <a:endParaRPr lang="en-US"/>
        </a:p>
      </dgm:t>
    </dgm:pt>
    <dgm:pt modelId="{A6A95343-FB52-7A41-AB11-2A8303C7C32D}" type="pres">
      <dgm:prSet presAssocID="{70870439-1CFF-EC46-AD96-95DD9D5BB788}" presName="circle1" presStyleLbl="lnNode1" presStyleIdx="0" presStyleCnt="4"/>
      <dgm:spPr>
        <a:ln>
          <a:solidFill>
            <a:schemeClr val="accent3"/>
          </a:solidFill>
        </a:ln>
      </dgm:spPr>
    </dgm:pt>
    <dgm:pt modelId="{74E3C238-645F-9247-B1D2-FB272211142B}" type="pres">
      <dgm:prSet presAssocID="{70870439-1CFF-EC46-AD96-95DD9D5BB788}" presName="text1" presStyleLbl="revTx" presStyleIdx="0" presStyleCnt="4">
        <dgm:presLayoutVars>
          <dgm:bulletEnabled val="1"/>
        </dgm:presLayoutVars>
      </dgm:prSet>
      <dgm:spPr/>
      <dgm:t>
        <a:bodyPr/>
        <a:lstStyle/>
        <a:p>
          <a:endParaRPr lang="en-US"/>
        </a:p>
      </dgm:t>
    </dgm:pt>
    <dgm:pt modelId="{C7CA015E-C8B7-3B42-8CC8-C249A68CF6B7}" type="pres">
      <dgm:prSet presAssocID="{70870439-1CFF-EC46-AD96-95DD9D5BB788}" presName="line1" presStyleLbl="callout" presStyleIdx="0" presStyleCnt="8"/>
      <dgm:spPr>
        <a:ln>
          <a:solidFill>
            <a:schemeClr val="accent4"/>
          </a:solidFill>
        </a:ln>
      </dgm:spPr>
    </dgm:pt>
    <dgm:pt modelId="{23CD7C83-A615-644C-A6D9-150D00C56384}" type="pres">
      <dgm:prSet presAssocID="{70870439-1CFF-EC46-AD96-95DD9D5BB788}" presName="d1" presStyleLbl="callout" presStyleIdx="1" presStyleCnt="8"/>
      <dgm:spPr>
        <a:ln>
          <a:solidFill>
            <a:schemeClr val="accent4"/>
          </a:solidFill>
        </a:ln>
      </dgm:spPr>
    </dgm:pt>
    <dgm:pt modelId="{E6BF0D99-45A1-2648-80AC-F1B03C2176C0}" type="pres">
      <dgm:prSet presAssocID="{D8B0624A-462C-2741-B311-5280A339819F}" presName="circle2" presStyleLbl="lnNode1" presStyleIdx="1" presStyleCnt="4"/>
      <dgm:spPr>
        <a:ln>
          <a:solidFill>
            <a:schemeClr val="accent3"/>
          </a:solidFill>
        </a:ln>
      </dgm:spPr>
    </dgm:pt>
    <dgm:pt modelId="{E9DEC635-C713-6D4D-BD99-53E87231EF29}" type="pres">
      <dgm:prSet presAssocID="{D8B0624A-462C-2741-B311-5280A339819F}" presName="text2" presStyleLbl="revTx" presStyleIdx="1" presStyleCnt="4">
        <dgm:presLayoutVars>
          <dgm:bulletEnabled val="1"/>
        </dgm:presLayoutVars>
      </dgm:prSet>
      <dgm:spPr/>
      <dgm:t>
        <a:bodyPr/>
        <a:lstStyle/>
        <a:p>
          <a:endParaRPr lang="en-US"/>
        </a:p>
      </dgm:t>
    </dgm:pt>
    <dgm:pt modelId="{DD6A176E-62D1-5848-A937-4CC12BA5BBAC}" type="pres">
      <dgm:prSet presAssocID="{D8B0624A-462C-2741-B311-5280A339819F}" presName="line2" presStyleLbl="callout" presStyleIdx="2" presStyleCnt="8"/>
      <dgm:spPr>
        <a:ln>
          <a:solidFill>
            <a:schemeClr val="accent4"/>
          </a:solidFill>
        </a:ln>
      </dgm:spPr>
    </dgm:pt>
    <dgm:pt modelId="{31897262-119B-454D-A338-9B874B32DF29}" type="pres">
      <dgm:prSet presAssocID="{D8B0624A-462C-2741-B311-5280A339819F}" presName="d2" presStyleLbl="callout" presStyleIdx="3" presStyleCnt="8"/>
      <dgm:spPr>
        <a:ln>
          <a:solidFill>
            <a:schemeClr val="accent4"/>
          </a:solidFill>
        </a:ln>
      </dgm:spPr>
    </dgm:pt>
    <dgm:pt modelId="{5F00829D-57BC-C441-915F-87377D23FA2B}" type="pres">
      <dgm:prSet presAssocID="{99EB21AB-828B-8347-A986-19040100CEA9}" presName="circle3" presStyleLbl="lnNode1" presStyleIdx="2" presStyleCnt="4"/>
      <dgm:spPr>
        <a:ln>
          <a:solidFill>
            <a:schemeClr val="accent3"/>
          </a:solidFill>
        </a:ln>
      </dgm:spPr>
    </dgm:pt>
    <dgm:pt modelId="{0ACCF06E-9F16-1D41-97DD-B15AC1926D94}" type="pres">
      <dgm:prSet presAssocID="{99EB21AB-828B-8347-A986-19040100CEA9}" presName="text3" presStyleLbl="revTx" presStyleIdx="2" presStyleCnt="4">
        <dgm:presLayoutVars>
          <dgm:bulletEnabled val="1"/>
        </dgm:presLayoutVars>
      </dgm:prSet>
      <dgm:spPr/>
      <dgm:t>
        <a:bodyPr/>
        <a:lstStyle/>
        <a:p>
          <a:endParaRPr lang="en-US"/>
        </a:p>
      </dgm:t>
    </dgm:pt>
    <dgm:pt modelId="{CA5EA62C-2647-F249-B5F2-568832D903A7}" type="pres">
      <dgm:prSet presAssocID="{99EB21AB-828B-8347-A986-19040100CEA9}" presName="line3" presStyleLbl="callout" presStyleIdx="4" presStyleCnt="8"/>
      <dgm:spPr>
        <a:ln>
          <a:solidFill>
            <a:schemeClr val="accent4"/>
          </a:solidFill>
        </a:ln>
      </dgm:spPr>
    </dgm:pt>
    <dgm:pt modelId="{0115E7B7-2648-F340-8635-F67EBD6DCEE2}" type="pres">
      <dgm:prSet presAssocID="{99EB21AB-828B-8347-A986-19040100CEA9}" presName="d3" presStyleLbl="callout" presStyleIdx="5" presStyleCnt="8"/>
      <dgm:spPr>
        <a:ln>
          <a:solidFill>
            <a:schemeClr val="accent4"/>
          </a:solidFill>
        </a:ln>
      </dgm:spPr>
    </dgm:pt>
    <dgm:pt modelId="{3928C76D-4EC8-FE41-B0BF-BD1659F78394}" type="pres">
      <dgm:prSet presAssocID="{3E7A7728-B1D6-F34E-A8CE-5F280120B2CB}" presName="circle4" presStyleLbl="lnNode1" presStyleIdx="3" presStyleCnt="4"/>
      <dgm:spPr/>
    </dgm:pt>
    <dgm:pt modelId="{A3550973-DDF1-484A-ABA2-019DAF0E8207}" type="pres">
      <dgm:prSet presAssocID="{3E7A7728-B1D6-F34E-A8CE-5F280120B2CB}" presName="text4" presStyleLbl="revTx" presStyleIdx="3" presStyleCnt="4">
        <dgm:presLayoutVars>
          <dgm:bulletEnabled val="1"/>
        </dgm:presLayoutVars>
      </dgm:prSet>
      <dgm:spPr/>
      <dgm:t>
        <a:bodyPr/>
        <a:lstStyle/>
        <a:p>
          <a:endParaRPr lang="en-US"/>
        </a:p>
      </dgm:t>
    </dgm:pt>
    <dgm:pt modelId="{DB5C838B-743E-CE48-9FD4-9349D4FCD489}" type="pres">
      <dgm:prSet presAssocID="{3E7A7728-B1D6-F34E-A8CE-5F280120B2CB}" presName="line4" presStyleLbl="callout" presStyleIdx="6" presStyleCnt="8"/>
      <dgm:spPr>
        <a:ln>
          <a:solidFill>
            <a:schemeClr val="accent4"/>
          </a:solidFill>
        </a:ln>
      </dgm:spPr>
    </dgm:pt>
    <dgm:pt modelId="{244CEF19-EEDB-E24B-8656-3A86E54FAECF}" type="pres">
      <dgm:prSet presAssocID="{3E7A7728-B1D6-F34E-A8CE-5F280120B2CB}" presName="d4" presStyleLbl="callout" presStyleIdx="7" presStyleCnt="8"/>
      <dgm:spPr>
        <a:ln>
          <a:solidFill>
            <a:schemeClr val="accent4"/>
          </a:solidFill>
        </a:ln>
      </dgm:spPr>
    </dgm:pt>
  </dgm:ptLst>
  <dgm:cxnLst>
    <dgm:cxn modelId="{B7D98CBC-8798-1E4C-AB4F-C585C5CFB7FA}" srcId="{3E7A7728-B1D6-F34E-A8CE-5F280120B2CB}" destId="{50B6C5C8-6D7B-9345-A633-228B59298648}" srcOrd="1" destOrd="0" parTransId="{B3B1CA9E-6D2B-5244-93BD-99CD63F62614}" sibTransId="{8E23AFF8-9FF2-EC47-9CB2-BC7690DB2456}"/>
    <dgm:cxn modelId="{2A7732DC-5A63-9449-A765-D6B358164E3A}" type="presOf" srcId="{514ADFE5-96E9-5B40-9056-0EEE3CCC1805}" destId="{A3550973-DDF1-484A-ABA2-019DAF0E8207}" srcOrd="0" destOrd="1" presId="urn:microsoft.com/office/officeart/2005/8/layout/target1"/>
    <dgm:cxn modelId="{0E0E8E7F-6088-234C-9C80-4948551F44B5}" type="presOf" srcId="{3E7A7728-B1D6-F34E-A8CE-5F280120B2CB}" destId="{A3550973-DDF1-484A-ABA2-019DAF0E8207}" srcOrd="0" destOrd="0" presId="urn:microsoft.com/office/officeart/2005/8/layout/target1"/>
    <dgm:cxn modelId="{810E80F7-22BB-3541-8DB0-908E45C1B898}" type="presOf" srcId="{D4BCB6CE-1084-6D46-BD84-3691AAC68822}" destId="{A3550973-DDF1-484A-ABA2-019DAF0E8207}" srcOrd="0" destOrd="4" presId="urn:microsoft.com/office/officeart/2005/8/layout/target1"/>
    <dgm:cxn modelId="{AE344781-0632-E848-A59A-CA0E263759B7}" srcId="{50B6C5C8-6D7B-9345-A633-228B59298648}" destId="{D4BCB6CE-1084-6D46-BD84-3691AAC68822}" srcOrd="0" destOrd="0" parTransId="{8889CCE1-F442-DC42-B551-D615CF9A2049}" sibTransId="{F19FBB04-3147-2B44-9C4A-168E2CC7CCB3}"/>
    <dgm:cxn modelId="{0BD9A8A6-4C99-A541-A423-37A426ECED04}" srcId="{05036658-5160-804B-B2E0-2AA19BBC6463}" destId="{99EB21AB-828B-8347-A986-19040100CEA9}" srcOrd="2" destOrd="0" parTransId="{1C54D95A-D946-0149-AAA5-A514DF156E5F}" sibTransId="{A968FD41-4E96-724B-916F-FD9F43DF9F03}"/>
    <dgm:cxn modelId="{D5C7558D-C8BA-ED44-8B58-72DC47561C5B}" type="presOf" srcId="{99EB21AB-828B-8347-A986-19040100CEA9}" destId="{0ACCF06E-9F16-1D41-97DD-B15AC1926D94}" srcOrd="0" destOrd="0" presId="urn:microsoft.com/office/officeart/2005/8/layout/target1"/>
    <dgm:cxn modelId="{70B05F06-DAE7-ED49-82C5-C6AAE3A6C7C0}" type="presOf" srcId="{70870439-1CFF-EC46-AD96-95DD9D5BB788}" destId="{74E3C238-645F-9247-B1D2-FB272211142B}" srcOrd="0" destOrd="0" presId="urn:microsoft.com/office/officeart/2005/8/layout/target1"/>
    <dgm:cxn modelId="{E164DE35-B226-4A4D-BD4A-A4F5AC2C0007}" srcId="{E7CFA2E1-84A9-844D-BADF-54169180377B}" destId="{2EF5E475-2FA2-E84A-BA58-414F89A5E0C7}" srcOrd="0" destOrd="0" parTransId="{8C390C67-DC60-E84A-AA8A-5BA81E927BE6}" sibTransId="{2AE982FE-C030-7E48-A841-F0202782142D}"/>
    <dgm:cxn modelId="{A3E9CC41-99A7-244C-896A-DE6DEB5C9192}" srcId="{05036658-5160-804B-B2E0-2AA19BBC6463}" destId="{D8B0624A-462C-2741-B311-5280A339819F}" srcOrd="1" destOrd="0" parTransId="{40852F4B-CA39-014F-B427-F3B24F357250}" sibTransId="{6A3F6277-C3AB-4C41-8CB3-E114E1AE88A9}"/>
    <dgm:cxn modelId="{BCE870AD-519A-EA4A-859C-3B3C177C5E5D}" srcId="{05036658-5160-804B-B2E0-2AA19BBC6463}" destId="{3E7A7728-B1D6-F34E-A8CE-5F280120B2CB}" srcOrd="3" destOrd="0" parTransId="{37D3CA22-AF32-7A4F-B5BD-A817563205BC}" sibTransId="{110856D5-DA1E-1F45-89F1-0C248277C056}"/>
    <dgm:cxn modelId="{84E089EE-D31A-FB45-9A19-3542B5212AC9}" type="presOf" srcId="{2EF5E475-2FA2-E84A-BA58-414F89A5E0C7}" destId="{A3550973-DDF1-484A-ABA2-019DAF0E8207}" srcOrd="0" destOrd="6" presId="urn:microsoft.com/office/officeart/2005/8/layout/target1"/>
    <dgm:cxn modelId="{5728694F-CEF7-4C4B-85BD-DB44BCE3952A}" type="presOf" srcId="{E7CFA2E1-84A9-844D-BADF-54169180377B}" destId="{A3550973-DDF1-484A-ABA2-019DAF0E8207}" srcOrd="0" destOrd="5" presId="urn:microsoft.com/office/officeart/2005/8/layout/target1"/>
    <dgm:cxn modelId="{7B09FFC0-CCAB-FC4A-B0AB-72347CF75540}" srcId="{3E7A7728-B1D6-F34E-A8CE-5F280120B2CB}" destId="{E7CFA2E1-84A9-844D-BADF-54169180377B}" srcOrd="2" destOrd="0" parTransId="{7994E141-B85D-884F-A14C-01123DB6A426}" sibTransId="{45FC10AE-912D-DF47-A860-5682EE7D8996}"/>
    <dgm:cxn modelId="{3478A7FD-B63A-0E4E-9BDB-E5AF5CA8B8BA}" type="presOf" srcId="{D8B0624A-462C-2741-B311-5280A339819F}" destId="{E9DEC635-C713-6D4D-BD99-53E87231EF29}" srcOrd="0" destOrd="0" presId="urn:microsoft.com/office/officeart/2005/8/layout/target1"/>
    <dgm:cxn modelId="{EC3A4465-EC3A-4F45-838B-939E582122B9}" srcId="{3E7A7728-B1D6-F34E-A8CE-5F280120B2CB}" destId="{514ADFE5-96E9-5B40-9056-0EEE3CCC1805}" srcOrd="0" destOrd="0" parTransId="{FDBCB9C0-D8BA-F94A-A11E-7C40611F0B90}" sibTransId="{7CEAF69C-E332-F049-9B81-DEC3C725DD0D}"/>
    <dgm:cxn modelId="{1C1C5102-99A3-524C-874A-41894CA008B8}" type="presOf" srcId="{05036658-5160-804B-B2E0-2AA19BBC6463}" destId="{2E78AED7-2716-4245-B9C1-B1428349EE79}" srcOrd="0" destOrd="0" presId="urn:microsoft.com/office/officeart/2005/8/layout/target1"/>
    <dgm:cxn modelId="{2DED713A-5A25-BC42-97A2-D6AF4B6239B5}" type="presOf" srcId="{50B6C5C8-6D7B-9345-A633-228B59298648}" destId="{A3550973-DDF1-484A-ABA2-019DAF0E8207}" srcOrd="0" destOrd="3" presId="urn:microsoft.com/office/officeart/2005/8/layout/target1"/>
    <dgm:cxn modelId="{CEF8450C-FD7B-B048-9382-47D80BC4668B}" srcId="{514ADFE5-96E9-5B40-9056-0EEE3CCC1805}" destId="{6728B6E2-5985-314E-B35C-15B55CC22EE5}" srcOrd="0" destOrd="0" parTransId="{46486931-6A6C-EC4E-81CE-D20A27C030CA}" sibTransId="{11363281-3B99-0C47-9521-5956D95C5792}"/>
    <dgm:cxn modelId="{CB920289-A67E-E94B-ADF8-D323B2BE39AD}" type="presOf" srcId="{6728B6E2-5985-314E-B35C-15B55CC22EE5}" destId="{A3550973-DDF1-484A-ABA2-019DAF0E8207}" srcOrd="0" destOrd="2" presId="urn:microsoft.com/office/officeart/2005/8/layout/target1"/>
    <dgm:cxn modelId="{734ADC75-C368-8F4E-A1F3-BCC2F07EF325}" srcId="{05036658-5160-804B-B2E0-2AA19BBC6463}" destId="{70870439-1CFF-EC46-AD96-95DD9D5BB788}" srcOrd="0" destOrd="0" parTransId="{A834CE6F-D539-DA40-A6CD-971CC36EFE72}" sibTransId="{60530F34-325C-8A40-8454-070EBF2B7E07}"/>
    <dgm:cxn modelId="{5AFE08AE-C53C-6C4B-A440-AAE8F43B7385}" type="presParOf" srcId="{2E78AED7-2716-4245-B9C1-B1428349EE79}" destId="{A6A95343-FB52-7A41-AB11-2A8303C7C32D}" srcOrd="0" destOrd="0" presId="urn:microsoft.com/office/officeart/2005/8/layout/target1"/>
    <dgm:cxn modelId="{9D0484BE-5115-1E40-9E3C-862A4A9C493D}" type="presParOf" srcId="{2E78AED7-2716-4245-B9C1-B1428349EE79}" destId="{74E3C238-645F-9247-B1D2-FB272211142B}" srcOrd="1" destOrd="0" presId="urn:microsoft.com/office/officeart/2005/8/layout/target1"/>
    <dgm:cxn modelId="{7DC56367-8B3B-C047-A2F4-C80EBC7EA8C6}" type="presParOf" srcId="{2E78AED7-2716-4245-B9C1-B1428349EE79}" destId="{C7CA015E-C8B7-3B42-8CC8-C249A68CF6B7}" srcOrd="2" destOrd="0" presId="urn:microsoft.com/office/officeart/2005/8/layout/target1"/>
    <dgm:cxn modelId="{40139E4A-4AC5-8649-BABB-DAA0B03E8DF3}" type="presParOf" srcId="{2E78AED7-2716-4245-B9C1-B1428349EE79}" destId="{23CD7C83-A615-644C-A6D9-150D00C56384}" srcOrd="3" destOrd="0" presId="urn:microsoft.com/office/officeart/2005/8/layout/target1"/>
    <dgm:cxn modelId="{EA885362-4E75-E841-9A23-253182CACD3A}" type="presParOf" srcId="{2E78AED7-2716-4245-B9C1-B1428349EE79}" destId="{E6BF0D99-45A1-2648-80AC-F1B03C2176C0}" srcOrd="4" destOrd="0" presId="urn:microsoft.com/office/officeart/2005/8/layout/target1"/>
    <dgm:cxn modelId="{2396692E-182C-BD4A-97E2-AA844C1DBF1B}" type="presParOf" srcId="{2E78AED7-2716-4245-B9C1-B1428349EE79}" destId="{E9DEC635-C713-6D4D-BD99-53E87231EF29}" srcOrd="5" destOrd="0" presId="urn:microsoft.com/office/officeart/2005/8/layout/target1"/>
    <dgm:cxn modelId="{CD674283-736E-834E-B952-9FF5A2EA8F2A}" type="presParOf" srcId="{2E78AED7-2716-4245-B9C1-B1428349EE79}" destId="{DD6A176E-62D1-5848-A937-4CC12BA5BBAC}" srcOrd="6" destOrd="0" presId="urn:microsoft.com/office/officeart/2005/8/layout/target1"/>
    <dgm:cxn modelId="{4C749766-F150-CE44-85A0-1ABD73B14368}" type="presParOf" srcId="{2E78AED7-2716-4245-B9C1-B1428349EE79}" destId="{31897262-119B-454D-A338-9B874B32DF29}" srcOrd="7" destOrd="0" presId="urn:microsoft.com/office/officeart/2005/8/layout/target1"/>
    <dgm:cxn modelId="{5AF257D8-705A-E54C-9E06-0800B7AD0788}" type="presParOf" srcId="{2E78AED7-2716-4245-B9C1-B1428349EE79}" destId="{5F00829D-57BC-C441-915F-87377D23FA2B}" srcOrd="8" destOrd="0" presId="urn:microsoft.com/office/officeart/2005/8/layout/target1"/>
    <dgm:cxn modelId="{44DB1A5B-0585-9A40-9D56-A2F5C4D3121F}" type="presParOf" srcId="{2E78AED7-2716-4245-B9C1-B1428349EE79}" destId="{0ACCF06E-9F16-1D41-97DD-B15AC1926D94}" srcOrd="9" destOrd="0" presId="urn:microsoft.com/office/officeart/2005/8/layout/target1"/>
    <dgm:cxn modelId="{5664113E-FB3D-FC44-BE74-2A3C8BA1F975}" type="presParOf" srcId="{2E78AED7-2716-4245-B9C1-B1428349EE79}" destId="{CA5EA62C-2647-F249-B5F2-568832D903A7}" srcOrd="10" destOrd="0" presId="urn:microsoft.com/office/officeart/2005/8/layout/target1"/>
    <dgm:cxn modelId="{CF7F6052-B8FE-024E-8439-1B4C8991C2D8}" type="presParOf" srcId="{2E78AED7-2716-4245-B9C1-B1428349EE79}" destId="{0115E7B7-2648-F340-8635-F67EBD6DCEE2}" srcOrd="11" destOrd="0" presId="urn:microsoft.com/office/officeart/2005/8/layout/target1"/>
    <dgm:cxn modelId="{C0A91F72-44C9-4D45-9618-AFA58F7EE1BA}" type="presParOf" srcId="{2E78AED7-2716-4245-B9C1-B1428349EE79}" destId="{3928C76D-4EC8-FE41-B0BF-BD1659F78394}" srcOrd="12" destOrd="0" presId="urn:microsoft.com/office/officeart/2005/8/layout/target1"/>
    <dgm:cxn modelId="{AB1C9E39-6F39-2744-A22E-333D1A2C4706}" type="presParOf" srcId="{2E78AED7-2716-4245-B9C1-B1428349EE79}" destId="{A3550973-DDF1-484A-ABA2-019DAF0E8207}" srcOrd="13" destOrd="0" presId="urn:microsoft.com/office/officeart/2005/8/layout/target1"/>
    <dgm:cxn modelId="{173BA369-2D3D-A541-869A-75A5801347F7}" type="presParOf" srcId="{2E78AED7-2716-4245-B9C1-B1428349EE79}" destId="{DB5C838B-743E-CE48-9FD4-9349D4FCD489}" srcOrd="14" destOrd="0" presId="urn:microsoft.com/office/officeart/2005/8/layout/target1"/>
    <dgm:cxn modelId="{742B96C3-36C3-BE40-9D40-3A4B4CE29573}" type="presParOf" srcId="{2E78AED7-2716-4245-B9C1-B1428349EE79}" destId="{244CEF19-EEDB-E24B-8656-3A86E54FAECF}" srcOrd="15" destOrd="0" presId="urn:microsoft.com/office/officeart/2005/8/layout/target1"/>
  </dgm:cxn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5C828F9-44B4-A14A-9F79-97EE3C970357}" type="doc">
      <dgm:prSet loTypeId="urn:microsoft.com/office/officeart/2005/8/layout/radial2" loCatId="relationship" qsTypeId="urn:microsoft.com/office/officeart/2005/8/quickstyle/simple4" qsCatId="simple" csTypeId="urn:microsoft.com/office/officeart/2005/8/colors/accent1_2" csCatId="accent1" phldr="1"/>
      <dgm:spPr/>
      <dgm:t>
        <a:bodyPr/>
        <a:lstStyle/>
        <a:p>
          <a:endParaRPr lang="en-US"/>
        </a:p>
      </dgm:t>
    </dgm:pt>
    <dgm:pt modelId="{F977E803-D9E5-4F49-BC82-4EC53AAEFB10}">
      <dgm:prSet custT="1"/>
      <dgm:spPr>
        <a:ln>
          <a:solidFill>
            <a:schemeClr val="accent3"/>
          </a:solidFill>
        </a:ln>
      </dgm:spPr>
      <dgm:t>
        <a:bodyPr/>
        <a:lstStyle/>
        <a:p>
          <a:pPr rtl="0"/>
          <a:r>
            <a:rPr lang="en-US" sz="1800" dirty="0" smtClean="0">
              <a:effectLst>
                <a:outerShdw blurRad="38100" dist="38100" dir="2700000" algn="tl">
                  <a:srgbClr val="000000">
                    <a:alpha val="43137"/>
                  </a:srgbClr>
                </a:outerShdw>
              </a:effectLst>
            </a:rPr>
            <a:t>Current output depends not only on the current input, but also on the past history of inputs</a:t>
          </a:r>
          <a:endParaRPr lang="en-US" sz="1800" dirty="0">
            <a:effectLst>
              <a:outerShdw blurRad="38100" dist="38100" dir="2700000" algn="tl">
                <a:srgbClr val="000000">
                  <a:alpha val="43137"/>
                </a:srgbClr>
              </a:outerShdw>
            </a:effectLst>
          </a:endParaRPr>
        </a:p>
      </dgm:t>
    </dgm:pt>
    <dgm:pt modelId="{5CE33789-23D5-F143-A653-5D6BD263B8B0}" type="parTrans" cxnId="{D0B4A9E3-4560-A349-B2D3-A4F5C773E2B2}">
      <dgm:prSet/>
      <dgm:spPr>
        <a:ln>
          <a:solidFill>
            <a:schemeClr val="accent3"/>
          </a:solidFill>
        </a:ln>
      </dgm:spPr>
      <dgm:t>
        <a:bodyPr/>
        <a:lstStyle/>
        <a:p>
          <a:endParaRPr lang="en-US" dirty="0"/>
        </a:p>
      </dgm:t>
    </dgm:pt>
    <dgm:pt modelId="{AD17283E-491F-4C4E-AEA3-7BA7672EDB7B}" type="sibTrans" cxnId="{D0B4A9E3-4560-A349-B2D3-A4F5C773E2B2}">
      <dgm:prSet/>
      <dgm:spPr/>
      <dgm:t>
        <a:bodyPr/>
        <a:lstStyle/>
        <a:p>
          <a:endParaRPr lang="en-US"/>
        </a:p>
      </dgm:t>
    </dgm:pt>
    <dgm:pt modelId="{6323FE59-076D-3F41-9CAC-2BAF2DBBC5B4}">
      <dgm:prSet custT="1"/>
      <dgm:spPr>
        <a:ln>
          <a:solidFill>
            <a:schemeClr val="accent3"/>
          </a:solidFill>
        </a:ln>
      </dgm:spPr>
      <dgm:t>
        <a:bodyPr/>
        <a:lstStyle/>
        <a:p>
          <a:pPr rtl="0"/>
          <a:r>
            <a:rPr lang="en-US" sz="1800" dirty="0" smtClean="0">
              <a:effectLst>
                <a:outerShdw blurRad="38100" dist="38100" dir="2700000" algn="tl">
                  <a:srgbClr val="000000">
                    <a:alpha val="43137"/>
                  </a:srgbClr>
                </a:outerShdw>
              </a:effectLst>
            </a:rPr>
            <a:t>Makes use of combinational circuits</a:t>
          </a:r>
        </a:p>
      </dgm:t>
    </dgm:pt>
    <dgm:pt modelId="{2639669F-E565-4F4D-82B5-1EBC58D6BA67}" type="parTrans" cxnId="{95996E37-C140-1647-B4CD-F98E9CA39068}">
      <dgm:prSet/>
      <dgm:spPr>
        <a:ln>
          <a:solidFill>
            <a:schemeClr val="accent3"/>
          </a:solidFill>
        </a:ln>
      </dgm:spPr>
      <dgm:t>
        <a:bodyPr/>
        <a:lstStyle/>
        <a:p>
          <a:endParaRPr lang="en-US" dirty="0"/>
        </a:p>
      </dgm:t>
    </dgm:pt>
    <dgm:pt modelId="{45E13458-EA62-C345-A64B-C17F78B5D384}" type="sibTrans" cxnId="{95996E37-C140-1647-B4CD-F98E9CA39068}">
      <dgm:prSet/>
      <dgm:spPr/>
      <dgm:t>
        <a:bodyPr/>
        <a:lstStyle/>
        <a:p>
          <a:endParaRPr lang="en-US"/>
        </a:p>
      </dgm:t>
    </dgm:pt>
    <dgm:pt modelId="{C531DD29-9CE2-FD4C-A1F7-AF33EA8BFC1F}" type="pres">
      <dgm:prSet presAssocID="{F5C828F9-44B4-A14A-9F79-97EE3C970357}" presName="composite" presStyleCnt="0">
        <dgm:presLayoutVars>
          <dgm:chMax val="5"/>
          <dgm:dir/>
          <dgm:animLvl val="ctr"/>
          <dgm:resizeHandles val="exact"/>
        </dgm:presLayoutVars>
      </dgm:prSet>
      <dgm:spPr/>
      <dgm:t>
        <a:bodyPr/>
        <a:lstStyle/>
        <a:p>
          <a:endParaRPr lang="en-US"/>
        </a:p>
      </dgm:t>
    </dgm:pt>
    <dgm:pt modelId="{C1318B71-DE44-1849-AF4B-8D24DEE749FF}" type="pres">
      <dgm:prSet presAssocID="{F5C828F9-44B4-A14A-9F79-97EE3C970357}" presName="cycle" presStyleCnt="0"/>
      <dgm:spPr/>
    </dgm:pt>
    <dgm:pt modelId="{E50D565C-CF37-6547-AAC6-400A5EF02F2E}" type="pres">
      <dgm:prSet presAssocID="{F5C828F9-44B4-A14A-9F79-97EE3C970357}" presName="centerShape" presStyleCnt="0"/>
      <dgm:spPr/>
    </dgm:pt>
    <dgm:pt modelId="{BBCA8C8F-B88B-A34B-A58D-AD4A2FBF1443}" type="pres">
      <dgm:prSet presAssocID="{F5C828F9-44B4-A14A-9F79-97EE3C970357}" presName="connSite" presStyleLbl="node1" presStyleIdx="0" presStyleCnt="3"/>
      <dgm:spPr/>
    </dgm:pt>
    <dgm:pt modelId="{F742916A-37D0-0044-83B6-76382F9C022F}" type="pres">
      <dgm:prSet presAssocID="{F5C828F9-44B4-A14A-9F79-97EE3C970357}" presName="visible" presStyleLbl="node1" presStyleIdx="0" presStyleCnt="3" custScaleX="124659" custScaleY="126480"/>
      <dgm:spPr>
        <a:ln>
          <a:solidFill>
            <a:schemeClr val="accent3"/>
          </a:solidFill>
        </a:ln>
      </dgm:spPr>
    </dgm:pt>
    <dgm:pt modelId="{D583EC01-8278-884A-8BEC-8A592426C6DF}" type="pres">
      <dgm:prSet presAssocID="{5CE33789-23D5-F143-A653-5D6BD263B8B0}" presName="Name25" presStyleLbl="parChTrans1D1" presStyleIdx="0" presStyleCnt="2"/>
      <dgm:spPr/>
      <dgm:t>
        <a:bodyPr/>
        <a:lstStyle/>
        <a:p>
          <a:endParaRPr lang="en-US"/>
        </a:p>
      </dgm:t>
    </dgm:pt>
    <dgm:pt modelId="{2B9D45B6-A07A-8F40-BDA6-B9E477279BDC}" type="pres">
      <dgm:prSet presAssocID="{F977E803-D9E5-4F49-BC82-4EC53AAEFB10}" presName="node" presStyleCnt="0"/>
      <dgm:spPr/>
    </dgm:pt>
    <dgm:pt modelId="{21E1CDB9-9EED-D643-B6AE-9B9428EED944}" type="pres">
      <dgm:prSet presAssocID="{F977E803-D9E5-4F49-BC82-4EC53AAEFB10}" presName="parentNode" presStyleLbl="node1" presStyleIdx="1" presStyleCnt="3" custScaleX="137091" custScaleY="137091" custLinFactNeighborX="94089" custLinFactNeighborY="-13588">
        <dgm:presLayoutVars>
          <dgm:chMax val="1"/>
          <dgm:bulletEnabled val="1"/>
        </dgm:presLayoutVars>
      </dgm:prSet>
      <dgm:spPr/>
      <dgm:t>
        <a:bodyPr/>
        <a:lstStyle/>
        <a:p>
          <a:endParaRPr lang="en-US"/>
        </a:p>
      </dgm:t>
    </dgm:pt>
    <dgm:pt modelId="{E8D64441-F2DE-F54F-B593-7ABD9A744C52}" type="pres">
      <dgm:prSet presAssocID="{F977E803-D9E5-4F49-BC82-4EC53AAEFB10}" presName="childNode" presStyleLbl="revTx" presStyleIdx="0" presStyleCnt="0">
        <dgm:presLayoutVars>
          <dgm:bulletEnabled val="1"/>
        </dgm:presLayoutVars>
      </dgm:prSet>
      <dgm:spPr/>
    </dgm:pt>
    <dgm:pt modelId="{E705D7C3-8468-234B-BCDE-3C57EB9B6E20}" type="pres">
      <dgm:prSet presAssocID="{2639669F-E565-4F4D-82B5-1EBC58D6BA67}" presName="Name25" presStyleLbl="parChTrans1D1" presStyleIdx="1" presStyleCnt="2"/>
      <dgm:spPr/>
      <dgm:t>
        <a:bodyPr/>
        <a:lstStyle/>
        <a:p>
          <a:endParaRPr lang="en-US"/>
        </a:p>
      </dgm:t>
    </dgm:pt>
    <dgm:pt modelId="{891608CA-95DA-0845-977C-0ECFAD33EFE3}" type="pres">
      <dgm:prSet presAssocID="{6323FE59-076D-3F41-9CAC-2BAF2DBBC5B4}" presName="node" presStyleCnt="0"/>
      <dgm:spPr/>
    </dgm:pt>
    <dgm:pt modelId="{709D8BAF-6734-7248-81DA-77DA10254CB7}" type="pres">
      <dgm:prSet presAssocID="{6323FE59-076D-3F41-9CAC-2BAF2DBBC5B4}" presName="parentNode" presStyleLbl="node1" presStyleIdx="2" presStyleCnt="3" custScaleX="128661" custScaleY="126448" custLinFactX="9895" custLinFactNeighborX="100000" custLinFactNeighborY="-8909">
        <dgm:presLayoutVars>
          <dgm:chMax val="1"/>
          <dgm:bulletEnabled val="1"/>
        </dgm:presLayoutVars>
      </dgm:prSet>
      <dgm:spPr/>
      <dgm:t>
        <a:bodyPr/>
        <a:lstStyle/>
        <a:p>
          <a:endParaRPr lang="en-US"/>
        </a:p>
      </dgm:t>
    </dgm:pt>
    <dgm:pt modelId="{EF88C75F-87A3-564E-B124-A8C3A236F685}" type="pres">
      <dgm:prSet presAssocID="{6323FE59-076D-3F41-9CAC-2BAF2DBBC5B4}" presName="childNode" presStyleLbl="revTx" presStyleIdx="0" presStyleCnt="0">
        <dgm:presLayoutVars>
          <dgm:bulletEnabled val="1"/>
        </dgm:presLayoutVars>
      </dgm:prSet>
      <dgm:spPr/>
    </dgm:pt>
  </dgm:ptLst>
  <dgm:cxnLst>
    <dgm:cxn modelId="{7296FD38-4BD3-2D43-8B90-7F5E0749EE00}" type="presOf" srcId="{5CE33789-23D5-F143-A653-5D6BD263B8B0}" destId="{D583EC01-8278-884A-8BEC-8A592426C6DF}" srcOrd="0" destOrd="0" presId="urn:microsoft.com/office/officeart/2005/8/layout/radial2"/>
    <dgm:cxn modelId="{639A8F32-A8B8-784C-90E0-4C5A021FB7B8}" type="presOf" srcId="{F977E803-D9E5-4F49-BC82-4EC53AAEFB10}" destId="{21E1CDB9-9EED-D643-B6AE-9B9428EED944}" srcOrd="0" destOrd="0" presId="urn:microsoft.com/office/officeart/2005/8/layout/radial2"/>
    <dgm:cxn modelId="{D0B4A9E3-4560-A349-B2D3-A4F5C773E2B2}" srcId="{F5C828F9-44B4-A14A-9F79-97EE3C970357}" destId="{F977E803-D9E5-4F49-BC82-4EC53AAEFB10}" srcOrd="0" destOrd="0" parTransId="{5CE33789-23D5-F143-A653-5D6BD263B8B0}" sibTransId="{AD17283E-491F-4C4E-AEA3-7BA7672EDB7B}"/>
    <dgm:cxn modelId="{95996E37-C140-1647-B4CD-F98E9CA39068}" srcId="{F5C828F9-44B4-A14A-9F79-97EE3C970357}" destId="{6323FE59-076D-3F41-9CAC-2BAF2DBBC5B4}" srcOrd="1" destOrd="0" parTransId="{2639669F-E565-4F4D-82B5-1EBC58D6BA67}" sibTransId="{45E13458-EA62-C345-A64B-C17F78B5D384}"/>
    <dgm:cxn modelId="{FA95BCDC-91A5-A346-A6EA-D8BAA1F5FEDA}" type="presOf" srcId="{F5C828F9-44B4-A14A-9F79-97EE3C970357}" destId="{C531DD29-9CE2-FD4C-A1F7-AF33EA8BFC1F}" srcOrd="0" destOrd="0" presId="urn:microsoft.com/office/officeart/2005/8/layout/radial2"/>
    <dgm:cxn modelId="{D11EC507-5294-9844-9876-93927A9B36AD}" type="presOf" srcId="{2639669F-E565-4F4D-82B5-1EBC58D6BA67}" destId="{E705D7C3-8468-234B-BCDE-3C57EB9B6E20}" srcOrd="0" destOrd="0" presId="urn:microsoft.com/office/officeart/2005/8/layout/radial2"/>
    <dgm:cxn modelId="{BF33CADD-23DE-094F-9DB7-42EBB62BC094}" type="presOf" srcId="{6323FE59-076D-3F41-9CAC-2BAF2DBBC5B4}" destId="{709D8BAF-6734-7248-81DA-77DA10254CB7}" srcOrd="0" destOrd="0" presId="urn:microsoft.com/office/officeart/2005/8/layout/radial2"/>
    <dgm:cxn modelId="{3A36F04F-3E56-0042-876C-70AE361DAD27}" type="presParOf" srcId="{C531DD29-9CE2-FD4C-A1F7-AF33EA8BFC1F}" destId="{C1318B71-DE44-1849-AF4B-8D24DEE749FF}" srcOrd="0" destOrd="0" presId="urn:microsoft.com/office/officeart/2005/8/layout/radial2"/>
    <dgm:cxn modelId="{910F2985-4A9E-A446-A67B-6563D1CD3AA8}" type="presParOf" srcId="{C1318B71-DE44-1849-AF4B-8D24DEE749FF}" destId="{E50D565C-CF37-6547-AAC6-400A5EF02F2E}" srcOrd="0" destOrd="0" presId="urn:microsoft.com/office/officeart/2005/8/layout/radial2"/>
    <dgm:cxn modelId="{AF211ECC-7A4F-AD40-9358-46532DAF28E3}" type="presParOf" srcId="{E50D565C-CF37-6547-AAC6-400A5EF02F2E}" destId="{BBCA8C8F-B88B-A34B-A58D-AD4A2FBF1443}" srcOrd="0" destOrd="0" presId="urn:microsoft.com/office/officeart/2005/8/layout/radial2"/>
    <dgm:cxn modelId="{55CB325D-4884-F048-BCA6-9821171D454D}" type="presParOf" srcId="{E50D565C-CF37-6547-AAC6-400A5EF02F2E}" destId="{F742916A-37D0-0044-83B6-76382F9C022F}" srcOrd="1" destOrd="0" presId="urn:microsoft.com/office/officeart/2005/8/layout/radial2"/>
    <dgm:cxn modelId="{EFBE2758-9DDB-8140-84C3-C1A4FE9E6B78}" type="presParOf" srcId="{C1318B71-DE44-1849-AF4B-8D24DEE749FF}" destId="{D583EC01-8278-884A-8BEC-8A592426C6DF}" srcOrd="1" destOrd="0" presId="urn:microsoft.com/office/officeart/2005/8/layout/radial2"/>
    <dgm:cxn modelId="{42EB5C15-5615-DF48-9114-84A491CD78C7}" type="presParOf" srcId="{C1318B71-DE44-1849-AF4B-8D24DEE749FF}" destId="{2B9D45B6-A07A-8F40-BDA6-B9E477279BDC}" srcOrd="2" destOrd="0" presId="urn:microsoft.com/office/officeart/2005/8/layout/radial2"/>
    <dgm:cxn modelId="{DFD4D88D-57FA-9245-8999-831EF0F5022A}" type="presParOf" srcId="{2B9D45B6-A07A-8F40-BDA6-B9E477279BDC}" destId="{21E1CDB9-9EED-D643-B6AE-9B9428EED944}" srcOrd="0" destOrd="0" presId="urn:microsoft.com/office/officeart/2005/8/layout/radial2"/>
    <dgm:cxn modelId="{4F0C84AF-2043-4D43-98DA-D6EBD71BBF51}" type="presParOf" srcId="{2B9D45B6-A07A-8F40-BDA6-B9E477279BDC}" destId="{E8D64441-F2DE-F54F-B593-7ABD9A744C52}" srcOrd="1" destOrd="0" presId="urn:microsoft.com/office/officeart/2005/8/layout/radial2"/>
    <dgm:cxn modelId="{4CEF7BDE-F3E2-0946-A625-F39C06793DB2}" type="presParOf" srcId="{C1318B71-DE44-1849-AF4B-8D24DEE749FF}" destId="{E705D7C3-8468-234B-BCDE-3C57EB9B6E20}" srcOrd="3" destOrd="0" presId="urn:microsoft.com/office/officeart/2005/8/layout/radial2"/>
    <dgm:cxn modelId="{BD1CAE52-E7DE-5F47-91F7-0708B6FD9A1D}" type="presParOf" srcId="{C1318B71-DE44-1849-AF4B-8D24DEE749FF}" destId="{891608CA-95DA-0845-977C-0ECFAD33EFE3}" srcOrd="4" destOrd="0" presId="urn:microsoft.com/office/officeart/2005/8/layout/radial2"/>
    <dgm:cxn modelId="{659E8309-F5F3-F548-8A14-487501B1B973}" type="presParOf" srcId="{891608CA-95DA-0845-977C-0ECFAD33EFE3}" destId="{709D8BAF-6734-7248-81DA-77DA10254CB7}" srcOrd="0" destOrd="0" presId="urn:microsoft.com/office/officeart/2005/8/layout/radial2"/>
    <dgm:cxn modelId="{1FD7C022-E52F-5244-8756-38CD8C96B091}" type="presParOf" srcId="{891608CA-95DA-0845-977C-0ECFAD33EFE3}" destId="{EF88C75F-87A3-564E-B124-A8C3A236F685}" srcOrd="1" destOrd="0" presId="urn:microsoft.com/office/officeart/2005/8/layout/radial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2DE9B9-B8BF-5448-90F0-9928C5A8ED3E}">
      <dsp:nvSpPr>
        <dsp:cNvPr id="0" name=""/>
        <dsp:cNvSpPr/>
      </dsp:nvSpPr>
      <dsp:spPr>
        <a:xfrm>
          <a:off x="4255222" y="2246610"/>
          <a:ext cx="3019835" cy="718583"/>
        </a:xfrm>
        <a:custGeom>
          <a:avLst/>
          <a:gdLst/>
          <a:ahLst/>
          <a:cxnLst/>
          <a:rect l="0" t="0" r="0" b="0"/>
          <a:pathLst>
            <a:path>
              <a:moveTo>
                <a:pt x="0" y="0"/>
              </a:moveTo>
              <a:lnTo>
                <a:pt x="0" y="489693"/>
              </a:lnTo>
              <a:lnTo>
                <a:pt x="3019835" y="489693"/>
              </a:lnTo>
              <a:lnTo>
                <a:pt x="3019835" y="718583"/>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FACD0070-B33B-C149-944D-16CA2BF6301D}">
      <dsp:nvSpPr>
        <dsp:cNvPr id="0" name=""/>
        <dsp:cNvSpPr/>
      </dsp:nvSpPr>
      <dsp:spPr>
        <a:xfrm>
          <a:off x="4209502" y="2246610"/>
          <a:ext cx="91440" cy="718583"/>
        </a:xfrm>
        <a:custGeom>
          <a:avLst/>
          <a:gdLst/>
          <a:ahLst/>
          <a:cxnLst/>
          <a:rect l="0" t="0" r="0" b="0"/>
          <a:pathLst>
            <a:path>
              <a:moveTo>
                <a:pt x="45720" y="0"/>
              </a:moveTo>
              <a:lnTo>
                <a:pt x="45720" y="718583"/>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5BE66221-C073-364A-A516-B91CD1FF47AD}">
      <dsp:nvSpPr>
        <dsp:cNvPr id="0" name=""/>
        <dsp:cNvSpPr/>
      </dsp:nvSpPr>
      <dsp:spPr>
        <a:xfrm>
          <a:off x="1235387" y="2246610"/>
          <a:ext cx="3019835" cy="718583"/>
        </a:xfrm>
        <a:custGeom>
          <a:avLst/>
          <a:gdLst/>
          <a:ahLst/>
          <a:cxnLst/>
          <a:rect l="0" t="0" r="0" b="0"/>
          <a:pathLst>
            <a:path>
              <a:moveTo>
                <a:pt x="3019835" y="0"/>
              </a:moveTo>
              <a:lnTo>
                <a:pt x="3019835" y="489693"/>
              </a:lnTo>
              <a:lnTo>
                <a:pt x="0" y="489693"/>
              </a:lnTo>
              <a:lnTo>
                <a:pt x="0" y="718583"/>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B3A8E406-B174-824F-8B27-21E97F827568}">
      <dsp:nvSpPr>
        <dsp:cNvPr id="0" name=""/>
        <dsp:cNvSpPr/>
      </dsp:nvSpPr>
      <dsp:spPr>
        <a:xfrm>
          <a:off x="-114792" y="199392"/>
          <a:ext cx="2470774" cy="1568941"/>
        </a:xfrm>
        <a:prstGeom prst="roundRect">
          <a:avLst>
            <a:gd name="adj" fmla="val 1000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sp>
    <dsp:sp modelId="{1D84E48B-B187-2C44-A266-2E665C4DA52A}">
      <dsp:nvSpPr>
        <dsp:cNvPr id="0" name=""/>
        <dsp:cNvSpPr/>
      </dsp:nvSpPr>
      <dsp:spPr>
        <a:xfrm>
          <a:off x="159738" y="460196"/>
          <a:ext cx="2470774" cy="1568941"/>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en-US" sz="1600" kern="1200" dirty="0" smtClean="0"/>
            <a:t>Not only used for representing integers but also as a concise notation for representing any sequence of binary digits</a:t>
          </a:r>
          <a:endParaRPr lang="en-US" sz="1600" kern="1200" dirty="0"/>
        </a:p>
      </dsp:txBody>
      <dsp:txXfrm>
        <a:off x="205691" y="506149"/>
        <a:ext cx="2378868" cy="1477035"/>
      </dsp:txXfrm>
    </dsp:sp>
    <dsp:sp modelId="{DC093A72-9023-1941-A02C-4E8954FF02D9}">
      <dsp:nvSpPr>
        <dsp:cNvPr id="0" name=""/>
        <dsp:cNvSpPr/>
      </dsp:nvSpPr>
      <dsp:spPr>
        <a:xfrm>
          <a:off x="3019835" y="677668"/>
          <a:ext cx="2470774" cy="1568941"/>
        </a:xfrm>
        <a:prstGeom prst="roundRect">
          <a:avLst>
            <a:gd name="adj" fmla="val 1000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sp>
    <dsp:sp modelId="{D862E485-7B17-0D49-9472-B6A2763C74E9}">
      <dsp:nvSpPr>
        <dsp:cNvPr id="0" name=""/>
        <dsp:cNvSpPr/>
      </dsp:nvSpPr>
      <dsp:spPr>
        <a:xfrm>
          <a:off x="3294366" y="938472"/>
          <a:ext cx="2470774" cy="1568941"/>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en-US" sz="1600" kern="1200" dirty="0" smtClean="0"/>
            <a:t>Reasons for using hexadecimal notation are:</a:t>
          </a:r>
          <a:endParaRPr lang="en-US" sz="1600" kern="1200" dirty="0"/>
        </a:p>
      </dsp:txBody>
      <dsp:txXfrm>
        <a:off x="3340319" y="984425"/>
        <a:ext cx="2378868" cy="1477035"/>
      </dsp:txXfrm>
    </dsp:sp>
    <dsp:sp modelId="{FBD54A9A-2BFC-5442-8D3F-011B4E85D950}">
      <dsp:nvSpPr>
        <dsp:cNvPr id="0" name=""/>
        <dsp:cNvSpPr/>
      </dsp:nvSpPr>
      <dsp:spPr>
        <a:xfrm>
          <a:off x="0" y="2965193"/>
          <a:ext cx="2470774" cy="1568941"/>
        </a:xfrm>
        <a:prstGeom prst="roundRect">
          <a:avLst>
            <a:gd name="adj" fmla="val 1000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sp>
    <dsp:sp modelId="{546206ED-D55F-D947-9F3B-7C80570FC408}">
      <dsp:nvSpPr>
        <dsp:cNvPr id="0" name=""/>
        <dsp:cNvSpPr/>
      </dsp:nvSpPr>
      <dsp:spPr>
        <a:xfrm>
          <a:off x="274530" y="3225997"/>
          <a:ext cx="2470774" cy="1568941"/>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en-US" sz="1600" kern="1200" dirty="0" smtClean="0"/>
            <a:t>It is more compact than binary notation</a:t>
          </a:r>
          <a:endParaRPr lang="en-US" sz="1600" kern="1200" dirty="0"/>
        </a:p>
      </dsp:txBody>
      <dsp:txXfrm>
        <a:off x="320483" y="3271950"/>
        <a:ext cx="2378868" cy="1477035"/>
      </dsp:txXfrm>
    </dsp:sp>
    <dsp:sp modelId="{B3F42B07-3F2B-8F4F-B03D-5CB1B1E1A98D}">
      <dsp:nvSpPr>
        <dsp:cNvPr id="0" name=""/>
        <dsp:cNvSpPr/>
      </dsp:nvSpPr>
      <dsp:spPr>
        <a:xfrm>
          <a:off x="3019835" y="2965193"/>
          <a:ext cx="2470774" cy="1568941"/>
        </a:xfrm>
        <a:prstGeom prst="roundRect">
          <a:avLst>
            <a:gd name="adj" fmla="val 1000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sp>
    <dsp:sp modelId="{1E1DB3F8-33D7-4542-8625-4F033D926142}">
      <dsp:nvSpPr>
        <dsp:cNvPr id="0" name=""/>
        <dsp:cNvSpPr/>
      </dsp:nvSpPr>
      <dsp:spPr>
        <a:xfrm>
          <a:off x="3294366" y="3225997"/>
          <a:ext cx="2470774" cy="1568941"/>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en-US" sz="1600" kern="1200" dirty="0" smtClean="0"/>
            <a:t>In most computers, binary data occupy some multiple of 4 bits, and hence some multiple of a single hexadecimal digit</a:t>
          </a:r>
          <a:endParaRPr lang="en-US" sz="1600" kern="1200" dirty="0"/>
        </a:p>
      </dsp:txBody>
      <dsp:txXfrm>
        <a:off x="3340319" y="3271950"/>
        <a:ext cx="2378868" cy="1477035"/>
      </dsp:txXfrm>
    </dsp:sp>
    <dsp:sp modelId="{41164F4A-44E0-694B-8ADA-72C8436A7DEB}">
      <dsp:nvSpPr>
        <dsp:cNvPr id="0" name=""/>
        <dsp:cNvSpPr/>
      </dsp:nvSpPr>
      <dsp:spPr>
        <a:xfrm>
          <a:off x="6039670" y="2965193"/>
          <a:ext cx="2470774" cy="1568941"/>
        </a:xfrm>
        <a:prstGeom prst="roundRect">
          <a:avLst>
            <a:gd name="adj" fmla="val 1000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sp>
    <dsp:sp modelId="{10790D25-B198-3C4B-BF8D-4B8686C25E15}">
      <dsp:nvSpPr>
        <dsp:cNvPr id="0" name=""/>
        <dsp:cNvSpPr/>
      </dsp:nvSpPr>
      <dsp:spPr>
        <a:xfrm>
          <a:off x="6314201" y="3225997"/>
          <a:ext cx="2470774" cy="1568941"/>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en-US" sz="1600" kern="1200" dirty="0" smtClean="0"/>
            <a:t>It is extremely easy to convert between binary and hexadecimal notation</a:t>
          </a:r>
          <a:endParaRPr lang="en-US" sz="1600" kern="1200" dirty="0"/>
        </a:p>
      </dsp:txBody>
      <dsp:txXfrm>
        <a:off x="6360154" y="3271950"/>
        <a:ext cx="2378868" cy="147703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DB6DD2-519E-7446-8772-54D198A49389}">
      <dsp:nvSpPr>
        <dsp:cNvPr id="0" name=""/>
        <dsp:cNvSpPr/>
      </dsp:nvSpPr>
      <dsp:spPr>
        <a:xfrm>
          <a:off x="0" y="0"/>
          <a:ext cx="4830762" cy="4830762"/>
        </a:xfrm>
        <a:prstGeom prst="pie">
          <a:avLst>
            <a:gd name="adj1" fmla="val 5400000"/>
            <a:gd name="adj2" fmla="val 1620000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solidFill>
            <a:schemeClr val="accent1"/>
          </a:solid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sp>
    <dsp:sp modelId="{E2A66267-F3CA-834C-8E92-73974C118495}">
      <dsp:nvSpPr>
        <dsp:cNvPr id="0" name=""/>
        <dsp:cNvSpPr/>
      </dsp:nvSpPr>
      <dsp:spPr>
        <a:xfrm>
          <a:off x="2415381" y="0"/>
          <a:ext cx="6119018" cy="4830762"/>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en-US" sz="1600" kern="1200" dirty="0" smtClean="0"/>
            <a:t>There are several alternative conventions used to represent negative as well as positive integers</a:t>
          </a:r>
          <a:endParaRPr lang="en-US" sz="1600" kern="1200" dirty="0"/>
        </a:p>
      </dsp:txBody>
      <dsp:txXfrm>
        <a:off x="2415381" y="0"/>
        <a:ext cx="3059509" cy="1026537"/>
      </dsp:txXfrm>
    </dsp:sp>
    <dsp:sp modelId="{0C739B3D-50AE-C948-B1FB-A51F669FD8C3}">
      <dsp:nvSpPr>
        <dsp:cNvPr id="0" name=""/>
        <dsp:cNvSpPr/>
      </dsp:nvSpPr>
      <dsp:spPr>
        <a:xfrm>
          <a:off x="634037" y="1026537"/>
          <a:ext cx="3562687" cy="3562687"/>
        </a:xfrm>
        <a:prstGeom prst="pie">
          <a:avLst>
            <a:gd name="adj1" fmla="val 5400000"/>
            <a:gd name="adj2" fmla="val 16200000"/>
          </a:avLst>
        </a:prstGeom>
        <a:solidFill>
          <a:schemeClr val="accent4"/>
        </a:solidFill>
        <a:ln>
          <a:solidFill>
            <a:schemeClr val="accent4"/>
          </a:solid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sp>
    <dsp:sp modelId="{878DAEEC-84D0-1944-9838-89F9AF5AF114}">
      <dsp:nvSpPr>
        <dsp:cNvPr id="0" name=""/>
        <dsp:cNvSpPr/>
      </dsp:nvSpPr>
      <dsp:spPr>
        <a:xfrm>
          <a:off x="2415381" y="1026537"/>
          <a:ext cx="6119018" cy="3562687"/>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en-US" sz="1600" kern="1200" dirty="0" smtClean="0"/>
            <a:t>Sign-magnitude representation is the simplest form that employs a sign bit</a:t>
          </a:r>
          <a:endParaRPr lang="en-US" sz="1600" kern="1200" dirty="0"/>
        </a:p>
      </dsp:txBody>
      <dsp:txXfrm>
        <a:off x="2415381" y="1026537"/>
        <a:ext cx="3059509" cy="1026537"/>
      </dsp:txXfrm>
    </dsp:sp>
    <dsp:sp modelId="{7D370A6D-C41B-1044-8DE0-4F85455A5416}">
      <dsp:nvSpPr>
        <dsp:cNvPr id="0" name=""/>
        <dsp:cNvSpPr/>
      </dsp:nvSpPr>
      <dsp:spPr>
        <a:xfrm>
          <a:off x="1268075" y="2053074"/>
          <a:ext cx="2294612" cy="2294612"/>
        </a:xfrm>
        <a:prstGeom prst="pie">
          <a:avLst>
            <a:gd name="adj1" fmla="val 5400000"/>
            <a:gd name="adj2" fmla="val 16200000"/>
          </a:avLst>
        </a:prstGeom>
        <a:solidFill>
          <a:schemeClr val="accent3"/>
        </a:solidFill>
        <a:ln>
          <a:solidFill>
            <a:schemeClr val="accent3"/>
          </a:solid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sp>
    <dsp:sp modelId="{653CC4B6-86EE-DA43-B711-756C2A688905}">
      <dsp:nvSpPr>
        <dsp:cNvPr id="0" name=""/>
        <dsp:cNvSpPr/>
      </dsp:nvSpPr>
      <dsp:spPr>
        <a:xfrm>
          <a:off x="2415381" y="2053074"/>
          <a:ext cx="6119018" cy="2294612"/>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en-US" sz="1600" kern="1200" dirty="0" smtClean="0"/>
            <a:t>Drawbacks:</a:t>
          </a:r>
          <a:endParaRPr lang="en-US" sz="1600" kern="1200" dirty="0"/>
        </a:p>
      </dsp:txBody>
      <dsp:txXfrm>
        <a:off x="2415381" y="2053074"/>
        <a:ext cx="3059509" cy="1026537"/>
      </dsp:txXfrm>
    </dsp:sp>
    <dsp:sp modelId="{6AE7970F-AF50-6847-84A4-AC3F27104EDB}">
      <dsp:nvSpPr>
        <dsp:cNvPr id="0" name=""/>
        <dsp:cNvSpPr/>
      </dsp:nvSpPr>
      <dsp:spPr>
        <a:xfrm>
          <a:off x="1902112" y="3079611"/>
          <a:ext cx="1026537" cy="1026537"/>
        </a:xfrm>
        <a:prstGeom prst="pie">
          <a:avLst>
            <a:gd name="adj1" fmla="val 5400000"/>
            <a:gd name="adj2" fmla="val 1620000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solidFill>
            <a:schemeClr val="accent1"/>
          </a:solid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sp>
    <dsp:sp modelId="{C5B53DDF-528D-9E4D-BA41-F8C8C0867C49}">
      <dsp:nvSpPr>
        <dsp:cNvPr id="0" name=""/>
        <dsp:cNvSpPr/>
      </dsp:nvSpPr>
      <dsp:spPr>
        <a:xfrm>
          <a:off x="2415381" y="3079611"/>
          <a:ext cx="6119018" cy="1026537"/>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en-US" sz="1600" kern="1200" dirty="0" smtClean="0"/>
            <a:t>Because of these drawbacks, sign-magnitude representation is rarely used in implementing the integer portion of the ALU</a:t>
          </a:r>
          <a:endParaRPr lang="en-US" sz="1600" kern="1200" dirty="0"/>
        </a:p>
      </dsp:txBody>
      <dsp:txXfrm>
        <a:off x="2415381" y="3079611"/>
        <a:ext cx="3059509" cy="1026537"/>
      </dsp:txXfrm>
    </dsp:sp>
    <dsp:sp modelId="{9F67836C-3F36-8843-BBCE-92D425CCDC28}">
      <dsp:nvSpPr>
        <dsp:cNvPr id="0" name=""/>
        <dsp:cNvSpPr/>
      </dsp:nvSpPr>
      <dsp:spPr>
        <a:xfrm>
          <a:off x="5474890" y="0"/>
          <a:ext cx="3059509" cy="1026537"/>
        </a:xfrm>
        <a:prstGeom prst="rect">
          <a:avLst/>
        </a:prstGeom>
        <a:noFill/>
        <a:ln w="9525" cap="flat" cmpd="sng" algn="ctr">
          <a:noFill/>
          <a:prstDash val="solid"/>
        </a:ln>
        <a:effectLst/>
        <a:sp3d/>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114300" lvl="1" indent="-114300" algn="l" defTabSz="533400" rtl="0">
            <a:lnSpc>
              <a:spcPct val="90000"/>
            </a:lnSpc>
            <a:spcBef>
              <a:spcPct val="0"/>
            </a:spcBef>
            <a:spcAft>
              <a:spcPct val="15000"/>
            </a:spcAft>
            <a:buChar char="••"/>
          </a:pPr>
          <a:r>
            <a:rPr lang="en-US" sz="1200" kern="1200" dirty="0" smtClean="0"/>
            <a:t>All of these alternatives involve treating the most significant (leftmost) bit in the word as a sign bit</a:t>
          </a:r>
          <a:endParaRPr lang="en-US" sz="1200" kern="1200" dirty="0"/>
        </a:p>
        <a:p>
          <a:pPr marL="114300" lvl="1" indent="-114300" algn="l" defTabSz="533400" rtl="0">
            <a:lnSpc>
              <a:spcPct val="90000"/>
            </a:lnSpc>
            <a:spcBef>
              <a:spcPct val="0"/>
            </a:spcBef>
            <a:spcAft>
              <a:spcPct val="15000"/>
            </a:spcAft>
            <a:buChar char="••"/>
          </a:pPr>
          <a:r>
            <a:rPr lang="en-US" sz="1200" kern="1200" dirty="0" smtClean="0"/>
            <a:t>If the sign bit is 0 the number is positive</a:t>
          </a:r>
          <a:endParaRPr lang="en-US" sz="1200" kern="1200" dirty="0"/>
        </a:p>
        <a:p>
          <a:pPr marL="114300" lvl="1" indent="-114300" algn="l" defTabSz="533400" rtl="0">
            <a:lnSpc>
              <a:spcPct val="90000"/>
            </a:lnSpc>
            <a:spcBef>
              <a:spcPct val="0"/>
            </a:spcBef>
            <a:spcAft>
              <a:spcPct val="15000"/>
            </a:spcAft>
            <a:buChar char="••"/>
          </a:pPr>
          <a:r>
            <a:rPr lang="en-US" sz="1200" kern="1200" dirty="0" smtClean="0"/>
            <a:t>If the sign bit is 1 the number is negative</a:t>
          </a:r>
          <a:endParaRPr lang="en-US" sz="1200" kern="1200" dirty="0"/>
        </a:p>
      </dsp:txBody>
      <dsp:txXfrm>
        <a:off x="5474890" y="0"/>
        <a:ext cx="3059509" cy="1026537"/>
      </dsp:txXfrm>
    </dsp:sp>
    <dsp:sp modelId="{51514997-96B0-7948-A8A1-B4F21AD740E0}">
      <dsp:nvSpPr>
        <dsp:cNvPr id="0" name=""/>
        <dsp:cNvSpPr/>
      </dsp:nvSpPr>
      <dsp:spPr>
        <a:xfrm>
          <a:off x="5474890" y="2053074"/>
          <a:ext cx="3059509" cy="1026537"/>
        </a:xfrm>
        <a:prstGeom prst="rect">
          <a:avLst/>
        </a:prstGeom>
        <a:noFill/>
        <a:ln w="9525" cap="flat" cmpd="sng" algn="ctr">
          <a:noFill/>
          <a:prstDash val="solid"/>
        </a:ln>
        <a:effectLst/>
        <a:sp3d/>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114300" lvl="1" indent="-114300" algn="l" defTabSz="533400" rtl="0">
            <a:lnSpc>
              <a:spcPct val="90000"/>
            </a:lnSpc>
            <a:spcBef>
              <a:spcPct val="0"/>
            </a:spcBef>
            <a:spcAft>
              <a:spcPct val="15000"/>
            </a:spcAft>
            <a:buChar char="••"/>
          </a:pPr>
          <a:r>
            <a:rPr lang="en-US" sz="1200" kern="1200" dirty="0" smtClean="0"/>
            <a:t>Addition and subtraction require a consideration of both the signs of the numbers and their relative magnitudes to carry out the required operation</a:t>
          </a:r>
          <a:endParaRPr lang="en-US" sz="1200" kern="1200" dirty="0"/>
        </a:p>
        <a:p>
          <a:pPr marL="114300" lvl="1" indent="-114300" algn="l" defTabSz="533400" rtl="0">
            <a:lnSpc>
              <a:spcPct val="90000"/>
            </a:lnSpc>
            <a:spcBef>
              <a:spcPct val="0"/>
            </a:spcBef>
            <a:spcAft>
              <a:spcPct val="15000"/>
            </a:spcAft>
            <a:buChar char="••"/>
          </a:pPr>
          <a:r>
            <a:rPr lang="en-US" sz="1200" kern="1200" dirty="0" smtClean="0"/>
            <a:t>There are two representations of 0</a:t>
          </a:r>
          <a:endParaRPr lang="en-US" sz="1200" kern="1200" dirty="0"/>
        </a:p>
      </dsp:txBody>
      <dsp:txXfrm>
        <a:off x="5474890" y="2053074"/>
        <a:ext cx="3059509" cy="102653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6DECA0-EBD4-EB42-875C-D33DC431004E}">
      <dsp:nvSpPr>
        <dsp:cNvPr id="0" name=""/>
        <dsp:cNvSpPr/>
      </dsp:nvSpPr>
      <dsp:spPr>
        <a:xfrm rot="16200000">
          <a:off x="534" y="559891"/>
          <a:ext cx="4138017" cy="4138017"/>
        </a:xfrm>
        <a:prstGeom prst="downArrow">
          <a:avLst>
            <a:gd name="adj1" fmla="val 50000"/>
            <a:gd name="adj2" fmla="val 35000"/>
          </a:avLst>
        </a:prstGeom>
        <a:solidFill>
          <a:schemeClr val="accent3"/>
        </a:soli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35128" tIns="135128" rIns="135128" bIns="135128" numCol="1" spcCol="1270" anchor="ctr" anchorCtr="0">
          <a:noAutofit/>
        </a:bodyPr>
        <a:lstStyle/>
        <a:p>
          <a:pPr lvl="0" algn="ctr" defTabSz="844550" rtl="0">
            <a:lnSpc>
              <a:spcPct val="90000"/>
            </a:lnSpc>
            <a:spcBef>
              <a:spcPct val="0"/>
            </a:spcBef>
            <a:spcAft>
              <a:spcPct val="35000"/>
            </a:spcAft>
          </a:pPr>
          <a:r>
            <a:rPr lang="en-US" sz="1900" kern="1200" dirty="0" smtClean="0">
              <a:effectLst>
                <a:outerShdw blurRad="38100" dist="38100" dir="2700000" algn="tl">
                  <a:srgbClr val="000000">
                    <a:alpha val="43137"/>
                  </a:srgbClr>
                </a:outerShdw>
              </a:effectLst>
            </a:rPr>
            <a:t>The radix point (binary point) is fixed and assumed to be to the right of the rightmost digit</a:t>
          </a:r>
          <a:endParaRPr lang="en-US" sz="1900" kern="1200" dirty="0">
            <a:effectLst>
              <a:outerShdw blurRad="38100" dist="38100" dir="2700000" algn="tl">
                <a:srgbClr val="000000">
                  <a:alpha val="43137"/>
                </a:srgbClr>
              </a:outerShdw>
            </a:effectLst>
          </a:endParaRPr>
        </a:p>
      </dsp:txBody>
      <dsp:txXfrm rot="5400000">
        <a:off x="535" y="1594395"/>
        <a:ext cx="3413864" cy="2069009"/>
      </dsp:txXfrm>
    </dsp:sp>
    <dsp:sp modelId="{E4597F1A-A481-CD46-924C-2AFAF2963D65}">
      <dsp:nvSpPr>
        <dsp:cNvPr id="0" name=""/>
        <dsp:cNvSpPr/>
      </dsp:nvSpPr>
      <dsp:spPr>
        <a:xfrm rot="5400000">
          <a:off x="4395847" y="559891"/>
          <a:ext cx="4138017" cy="4138017"/>
        </a:xfrm>
        <a:prstGeom prst="downArrow">
          <a:avLst>
            <a:gd name="adj1" fmla="val 50000"/>
            <a:gd name="adj2" fmla="val 35000"/>
          </a:avLst>
        </a:prstGeom>
        <a:solidFill>
          <a:schemeClr val="accent4"/>
        </a:soli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35128" tIns="135128" rIns="135128" bIns="135128" numCol="1" spcCol="1270" anchor="ctr" anchorCtr="0">
          <a:noAutofit/>
        </a:bodyPr>
        <a:lstStyle/>
        <a:p>
          <a:pPr lvl="0" algn="ctr" defTabSz="844550" rtl="0">
            <a:lnSpc>
              <a:spcPct val="90000"/>
            </a:lnSpc>
            <a:spcBef>
              <a:spcPct val="0"/>
            </a:spcBef>
            <a:spcAft>
              <a:spcPct val="35000"/>
            </a:spcAft>
          </a:pPr>
          <a:r>
            <a:rPr lang="en-US" sz="1900" kern="1200" dirty="0" smtClean="0">
              <a:solidFill>
                <a:schemeClr val="tx2"/>
              </a:solidFill>
              <a:effectLst/>
            </a:rPr>
            <a:t>Programmer can use the same representation for binary fractions by scaling the numbers so that the binary point is implicitly positioned at some other location</a:t>
          </a:r>
          <a:endParaRPr lang="en-US" sz="1900" kern="1200" dirty="0">
            <a:solidFill>
              <a:schemeClr val="tx2"/>
            </a:solidFill>
            <a:effectLst/>
          </a:endParaRPr>
        </a:p>
      </dsp:txBody>
      <dsp:txXfrm rot="-5400000">
        <a:off x="5120001" y="1594395"/>
        <a:ext cx="3413864" cy="206900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F114A9-6AFD-7840-B867-73BB141505F0}">
      <dsp:nvSpPr>
        <dsp:cNvPr id="0" name=""/>
        <dsp:cNvSpPr/>
      </dsp:nvSpPr>
      <dsp:spPr>
        <a:xfrm>
          <a:off x="109444" y="2437"/>
          <a:ext cx="3923481" cy="2354088"/>
        </a:xfrm>
        <a:prstGeom prst="rect">
          <a:avLst/>
        </a:prstGeom>
        <a:gradFill rotWithShape="0">
          <a:gsLst>
            <a:gs pos="0">
              <a:schemeClr val="accent4">
                <a:hueOff val="0"/>
                <a:satOff val="0"/>
                <a:lumOff val="0"/>
                <a:alphaOff val="0"/>
                <a:tint val="98000"/>
                <a:shade val="25000"/>
                <a:satMod val="250000"/>
              </a:schemeClr>
            </a:gs>
            <a:gs pos="68000">
              <a:schemeClr val="accent4">
                <a:hueOff val="0"/>
                <a:satOff val="0"/>
                <a:lumOff val="0"/>
                <a:alphaOff val="0"/>
                <a:tint val="86000"/>
                <a:satMod val="115000"/>
              </a:schemeClr>
            </a:gs>
            <a:gs pos="100000">
              <a:schemeClr val="accent4">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4">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rtl="0">
            <a:lnSpc>
              <a:spcPct val="90000"/>
            </a:lnSpc>
            <a:spcBef>
              <a:spcPct val="0"/>
            </a:spcBef>
            <a:spcAft>
              <a:spcPct val="35000"/>
            </a:spcAft>
          </a:pPr>
          <a:r>
            <a:rPr lang="en-US" sz="2200" kern="1200" dirty="0" smtClean="0">
              <a:solidFill>
                <a:schemeClr val="tx1"/>
              </a:solidFill>
              <a:effectLst/>
            </a:rPr>
            <a:t>Most important floating-point representation is defined</a:t>
          </a:r>
          <a:endParaRPr lang="en-US" sz="2200" kern="1200" dirty="0">
            <a:solidFill>
              <a:schemeClr val="tx1"/>
            </a:solidFill>
            <a:effectLst/>
          </a:endParaRPr>
        </a:p>
      </dsp:txBody>
      <dsp:txXfrm>
        <a:off x="109444" y="2437"/>
        <a:ext cx="3923481" cy="2354088"/>
      </dsp:txXfrm>
    </dsp:sp>
    <dsp:sp modelId="{2BB56C0B-D45F-504A-B667-E5EEB4DA2FA3}">
      <dsp:nvSpPr>
        <dsp:cNvPr id="0" name=""/>
        <dsp:cNvSpPr/>
      </dsp:nvSpPr>
      <dsp:spPr>
        <a:xfrm>
          <a:off x="4425274" y="2437"/>
          <a:ext cx="3923481" cy="2354088"/>
        </a:xfrm>
        <a:prstGeom prst="rect">
          <a:avLst/>
        </a:prstGeom>
        <a:gradFill rotWithShape="0">
          <a:gsLst>
            <a:gs pos="0">
              <a:schemeClr val="accent4">
                <a:hueOff val="0"/>
                <a:satOff val="0"/>
                <a:lumOff val="0"/>
                <a:alphaOff val="0"/>
                <a:tint val="98000"/>
                <a:shade val="25000"/>
                <a:satMod val="250000"/>
              </a:schemeClr>
            </a:gs>
            <a:gs pos="68000">
              <a:schemeClr val="accent4">
                <a:hueOff val="0"/>
                <a:satOff val="0"/>
                <a:lumOff val="0"/>
                <a:alphaOff val="0"/>
                <a:tint val="86000"/>
                <a:satMod val="115000"/>
              </a:schemeClr>
            </a:gs>
            <a:gs pos="100000">
              <a:schemeClr val="accent4">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4">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rtl="0">
            <a:lnSpc>
              <a:spcPct val="90000"/>
            </a:lnSpc>
            <a:spcBef>
              <a:spcPct val="0"/>
            </a:spcBef>
            <a:spcAft>
              <a:spcPct val="35000"/>
            </a:spcAft>
          </a:pPr>
          <a:r>
            <a:rPr lang="en-US" sz="2200" kern="1200" dirty="0" smtClean="0">
              <a:solidFill>
                <a:schemeClr val="tx1"/>
              </a:solidFill>
              <a:effectLst/>
            </a:rPr>
            <a:t>Standard was developed to facilitate the portability of programs from one processor to another and to encourage the development of sophisticated, numerically oriented programs</a:t>
          </a:r>
          <a:endParaRPr lang="en-US" sz="2200" kern="1200" dirty="0">
            <a:solidFill>
              <a:schemeClr val="tx1"/>
            </a:solidFill>
            <a:effectLst/>
          </a:endParaRPr>
        </a:p>
      </dsp:txBody>
      <dsp:txXfrm>
        <a:off x="4425274" y="2437"/>
        <a:ext cx="3923481" cy="2354088"/>
      </dsp:txXfrm>
    </dsp:sp>
    <dsp:sp modelId="{1C83E496-9E03-0942-932A-A7FAE46D290D}">
      <dsp:nvSpPr>
        <dsp:cNvPr id="0" name=""/>
        <dsp:cNvSpPr/>
      </dsp:nvSpPr>
      <dsp:spPr>
        <a:xfrm>
          <a:off x="109444" y="2748874"/>
          <a:ext cx="3923481" cy="2354088"/>
        </a:xfrm>
        <a:prstGeom prst="rect">
          <a:avLst/>
        </a:prstGeom>
        <a:gradFill rotWithShape="0">
          <a:gsLst>
            <a:gs pos="0">
              <a:schemeClr val="accent4">
                <a:hueOff val="0"/>
                <a:satOff val="0"/>
                <a:lumOff val="0"/>
                <a:alphaOff val="0"/>
                <a:tint val="98000"/>
                <a:shade val="25000"/>
                <a:satMod val="250000"/>
              </a:schemeClr>
            </a:gs>
            <a:gs pos="68000">
              <a:schemeClr val="accent4">
                <a:hueOff val="0"/>
                <a:satOff val="0"/>
                <a:lumOff val="0"/>
                <a:alphaOff val="0"/>
                <a:tint val="86000"/>
                <a:satMod val="115000"/>
              </a:schemeClr>
            </a:gs>
            <a:gs pos="100000">
              <a:schemeClr val="accent4">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4">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rtl="0">
            <a:lnSpc>
              <a:spcPct val="90000"/>
            </a:lnSpc>
            <a:spcBef>
              <a:spcPct val="0"/>
            </a:spcBef>
            <a:spcAft>
              <a:spcPct val="35000"/>
            </a:spcAft>
          </a:pPr>
          <a:r>
            <a:rPr lang="en-US" sz="2200" kern="1200" dirty="0" smtClean="0">
              <a:solidFill>
                <a:schemeClr val="tx1"/>
              </a:solidFill>
              <a:effectLst/>
            </a:rPr>
            <a:t>Standard has been widely adopted and is used on virtually all contemporary processors and arithmetic coprocessors</a:t>
          </a:r>
          <a:endParaRPr lang="en-US" sz="2200" kern="1200" dirty="0">
            <a:solidFill>
              <a:schemeClr val="tx1"/>
            </a:solidFill>
            <a:effectLst/>
          </a:endParaRPr>
        </a:p>
      </dsp:txBody>
      <dsp:txXfrm>
        <a:off x="109444" y="2748874"/>
        <a:ext cx="3923481" cy="2354088"/>
      </dsp:txXfrm>
    </dsp:sp>
    <dsp:sp modelId="{2C2182FF-AE82-0C45-9D06-7EF473AB29C4}">
      <dsp:nvSpPr>
        <dsp:cNvPr id="0" name=""/>
        <dsp:cNvSpPr/>
      </dsp:nvSpPr>
      <dsp:spPr>
        <a:xfrm>
          <a:off x="4425274" y="2748874"/>
          <a:ext cx="3923481" cy="2354088"/>
        </a:xfrm>
        <a:prstGeom prst="rect">
          <a:avLst/>
        </a:prstGeom>
        <a:gradFill rotWithShape="0">
          <a:gsLst>
            <a:gs pos="0">
              <a:schemeClr val="accent4">
                <a:hueOff val="0"/>
                <a:satOff val="0"/>
                <a:lumOff val="0"/>
                <a:alphaOff val="0"/>
                <a:tint val="98000"/>
                <a:shade val="25000"/>
                <a:satMod val="250000"/>
              </a:schemeClr>
            </a:gs>
            <a:gs pos="68000">
              <a:schemeClr val="accent4">
                <a:hueOff val="0"/>
                <a:satOff val="0"/>
                <a:lumOff val="0"/>
                <a:alphaOff val="0"/>
                <a:tint val="86000"/>
                <a:satMod val="115000"/>
              </a:schemeClr>
            </a:gs>
            <a:gs pos="100000">
              <a:schemeClr val="accent4">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4">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rtl="0">
            <a:lnSpc>
              <a:spcPct val="90000"/>
            </a:lnSpc>
            <a:spcBef>
              <a:spcPct val="0"/>
            </a:spcBef>
            <a:spcAft>
              <a:spcPct val="35000"/>
            </a:spcAft>
          </a:pPr>
          <a:r>
            <a:rPr lang="en-US" sz="2200" kern="1200" dirty="0" smtClean="0">
              <a:solidFill>
                <a:schemeClr val="tx1"/>
              </a:solidFill>
              <a:effectLst/>
            </a:rPr>
            <a:t>IEEE 754-2008 covers both binary and decimal floating-point representations</a:t>
          </a:r>
          <a:endParaRPr lang="en-US" sz="2200" kern="1200" dirty="0">
            <a:solidFill>
              <a:schemeClr val="tx1"/>
            </a:solidFill>
            <a:effectLst/>
          </a:endParaRPr>
        </a:p>
      </dsp:txBody>
      <dsp:txXfrm>
        <a:off x="4425274" y="2748874"/>
        <a:ext cx="3923481" cy="235408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28C76D-4EC8-FE41-B0BF-BD1659F78394}">
      <dsp:nvSpPr>
        <dsp:cNvPr id="0" name=""/>
        <dsp:cNvSpPr/>
      </dsp:nvSpPr>
      <dsp:spPr>
        <a:xfrm>
          <a:off x="619125" y="1581150"/>
          <a:ext cx="4743449" cy="4743449"/>
        </a:xfrm>
        <a:prstGeom prst="ellipse">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w="9525" cap="flat" cmpd="sng" algn="ctr">
          <a:solidFill>
            <a:schemeClr val="lt1">
              <a:hueOff val="0"/>
              <a:satOff val="0"/>
              <a:lumOff val="0"/>
              <a:alphaOff val="0"/>
            </a:schemeClr>
          </a:solidFill>
          <a:prstDash val="solid"/>
        </a:ln>
        <a:effectLst>
          <a:outerShdw blurRad="57150" dist="38100" dir="5400000" algn="ctr" rotWithShape="0">
            <a:schemeClr val="accent1">
              <a:hueOff val="0"/>
              <a:satOff val="0"/>
              <a:lumOff val="0"/>
              <a:alphaOff val="0"/>
              <a:shade val="9000"/>
              <a:alpha val="48000"/>
              <a:satMod val="105000"/>
            </a:schemeClr>
          </a:outerShdw>
        </a:effectLst>
      </dsp:spPr>
      <dsp:style>
        <a:lnRef idx="1">
          <a:scrgbClr r="0" g="0" b="0"/>
        </a:lnRef>
        <a:fillRef idx="3">
          <a:scrgbClr r="0" g="0" b="0"/>
        </a:fillRef>
        <a:effectRef idx="2">
          <a:scrgbClr r="0" g="0" b="0"/>
        </a:effectRef>
        <a:fontRef idx="minor">
          <a:schemeClr val="lt1"/>
        </a:fontRef>
      </dsp:style>
    </dsp:sp>
    <dsp:sp modelId="{5F00829D-57BC-C441-915F-87377D23FA2B}">
      <dsp:nvSpPr>
        <dsp:cNvPr id="0" name=""/>
        <dsp:cNvSpPr/>
      </dsp:nvSpPr>
      <dsp:spPr>
        <a:xfrm>
          <a:off x="1297043" y="2259068"/>
          <a:ext cx="3387613" cy="3387613"/>
        </a:xfrm>
        <a:prstGeom prst="ellipse">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w="9525" cap="flat" cmpd="sng" algn="ctr">
          <a:solidFill>
            <a:schemeClr val="accent3"/>
          </a:solidFill>
          <a:prstDash val="solid"/>
        </a:ln>
        <a:effectLst>
          <a:outerShdw blurRad="57150" dist="38100" dir="5400000" algn="ctr" rotWithShape="0">
            <a:schemeClr val="accent1">
              <a:hueOff val="0"/>
              <a:satOff val="0"/>
              <a:lumOff val="0"/>
              <a:alphaOff val="0"/>
              <a:shade val="9000"/>
              <a:alpha val="48000"/>
              <a:satMod val="105000"/>
            </a:schemeClr>
          </a:outerShdw>
        </a:effectLst>
      </dsp:spPr>
      <dsp:style>
        <a:lnRef idx="1">
          <a:scrgbClr r="0" g="0" b="0"/>
        </a:lnRef>
        <a:fillRef idx="3">
          <a:scrgbClr r="0" g="0" b="0"/>
        </a:fillRef>
        <a:effectRef idx="2">
          <a:scrgbClr r="0" g="0" b="0"/>
        </a:effectRef>
        <a:fontRef idx="minor">
          <a:schemeClr val="lt1"/>
        </a:fontRef>
      </dsp:style>
    </dsp:sp>
    <dsp:sp modelId="{E6BF0D99-45A1-2648-80AC-F1B03C2176C0}">
      <dsp:nvSpPr>
        <dsp:cNvPr id="0" name=""/>
        <dsp:cNvSpPr/>
      </dsp:nvSpPr>
      <dsp:spPr>
        <a:xfrm>
          <a:off x="1974565" y="2936590"/>
          <a:ext cx="2032568" cy="2032568"/>
        </a:xfrm>
        <a:prstGeom prst="ellipse">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w="9525" cap="flat" cmpd="sng" algn="ctr">
          <a:solidFill>
            <a:schemeClr val="accent3"/>
          </a:solidFill>
          <a:prstDash val="solid"/>
        </a:ln>
        <a:effectLst>
          <a:outerShdw blurRad="57150" dist="38100" dir="5400000" algn="ctr" rotWithShape="0">
            <a:schemeClr val="accent1">
              <a:hueOff val="0"/>
              <a:satOff val="0"/>
              <a:lumOff val="0"/>
              <a:alphaOff val="0"/>
              <a:shade val="9000"/>
              <a:alpha val="48000"/>
              <a:satMod val="105000"/>
            </a:schemeClr>
          </a:outerShdw>
        </a:effectLst>
      </dsp:spPr>
      <dsp:style>
        <a:lnRef idx="1">
          <a:scrgbClr r="0" g="0" b="0"/>
        </a:lnRef>
        <a:fillRef idx="3">
          <a:scrgbClr r="0" g="0" b="0"/>
        </a:fillRef>
        <a:effectRef idx="2">
          <a:scrgbClr r="0" g="0" b="0"/>
        </a:effectRef>
        <a:fontRef idx="minor">
          <a:schemeClr val="lt1"/>
        </a:fontRef>
      </dsp:style>
    </dsp:sp>
    <dsp:sp modelId="{A6A95343-FB52-7A41-AB11-2A8303C7C32D}">
      <dsp:nvSpPr>
        <dsp:cNvPr id="0" name=""/>
        <dsp:cNvSpPr/>
      </dsp:nvSpPr>
      <dsp:spPr>
        <a:xfrm>
          <a:off x="2652088" y="3614113"/>
          <a:ext cx="677522" cy="677522"/>
        </a:xfrm>
        <a:prstGeom prst="ellipse">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w="9525" cap="flat" cmpd="sng" algn="ctr">
          <a:solidFill>
            <a:schemeClr val="accent3"/>
          </a:solidFill>
          <a:prstDash val="solid"/>
        </a:ln>
        <a:effectLst>
          <a:outerShdw blurRad="57150" dist="38100" dir="5400000" algn="ctr" rotWithShape="0">
            <a:schemeClr val="accent1">
              <a:hueOff val="0"/>
              <a:satOff val="0"/>
              <a:lumOff val="0"/>
              <a:alphaOff val="0"/>
              <a:shade val="9000"/>
              <a:alpha val="48000"/>
              <a:satMod val="105000"/>
            </a:schemeClr>
          </a:outerShdw>
        </a:effectLst>
      </dsp:spPr>
      <dsp:style>
        <a:lnRef idx="1">
          <a:scrgbClr r="0" g="0" b="0"/>
        </a:lnRef>
        <a:fillRef idx="3">
          <a:scrgbClr r="0" g="0" b="0"/>
        </a:fillRef>
        <a:effectRef idx="2">
          <a:scrgbClr r="0" g="0" b="0"/>
        </a:effectRef>
        <a:fontRef idx="minor">
          <a:schemeClr val="lt1"/>
        </a:fontRef>
      </dsp:style>
    </dsp:sp>
    <dsp:sp modelId="{74E3C238-645F-9247-B1D2-FB272211142B}">
      <dsp:nvSpPr>
        <dsp:cNvPr id="0" name=""/>
        <dsp:cNvSpPr/>
      </dsp:nvSpPr>
      <dsp:spPr>
        <a:xfrm>
          <a:off x="6153150" y="0"/>
          <a:ext cx="2371724" cy="11344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17780" rIns="17780" bIns="17780" numCol="1" spcCol="1270" anchor="ctr" anchorCtr="0">
          <a:noAutofit/>
        </a:bodyPr>
        <a:lstStyle/>
        <a:p>
          <a:pPr lvl="0" algn="l" defTabSz="622300" rtl="0">
            <a:lnSpc>
              <a:spcPct val="90000"/>
            </a:lnSpc>
            <a:spcBef>
              <a:spcPct val="0"/>
            </a:spcBef>
            <a:spcAft>
              <a:spcPct val="35000"/>
            </a:spcAft>
          </a:pPr>
          <a:r>
            <a:rPr lang="en-US" sz="1400" kern="1200" dirty="0" smtClean="0"/>
            <a:t>An interconnected set of gates whose output at any time is a function only of the input at that time</a:t>
          </a:r>
          <a:endParaRPr lang="en-US" sz="1400" kern="1200" dirty="0"/>
        </a:p>
      </dsp:txBody>
      <dsp:txXfrm>
        <a:off x="6153150" y="0"/>
        <a:ext cx="2371724" cy="1134475"/>
      </dsp:txXfrm>
    </dsp:sp>
    <dsp:sp modelId="{C7CA015E-C8B7-3B42-8CC8-C249A68CF6B7}">
      <dsp:nvSpPr>
        <dsp:cNvPr id="0" name=""/>
        <dsp:cNvSpPr/>
      </dsp:nvSpPr>
      <dsp:spPr>
        <a:xfrm>
          <a:off x="5560218" y="567237"/>
          <a:ext cx="592931" cy="0"/>
        </a:xfrm>
        <a:prstGeom prst="line">
          <a:avLst/>
        </a:prstGeom>
        <a:solidFill>
          <a:schemeClr val="accent1">
            <a:hueOff val="0"/>
            <a:satOff val="0"/>
            <a:lumOff val="0"/>
            <a:alphaOff val="0"/>
          </a:schemeClr>
        </a:solidFill>
        <a:ln w="25400" cap="flat" cmpd="sng" algn="ctr">
          <a:solidFill>
            <a:schemeClr val="accent4"/>
          </a:solidFill>
          <a:prstDash val="solid"/>
        </a:ln>
        <a:effectLst>
          <a:outerShdw blurRad="57150" dist="38100" dir="5400000" algn="ctr" rotWithShape="0">
            <a:schemeClr val="accent1">
              <a:hueOff val="0"/>
              <a:satOff val="0"/>
              <a:lumOff val="0"/>
              <a:alphaOff val="0"/>
              <a:shade val="9000"/>
              <a:alpha val="48000"/>
              <a:satMod val="105000"/>
            </a:schemeClr>
          </a:outerShdw>
        </a:effectLst>
      </dsp:spPr>
      <dsp:style>
        <a:lnRef idx="2">
          <a:scrgbClr r="0" g="0" b="0"/>
        </a:lnRef>
        <a:fillRef idx="1">
          <a:scrgbClr r="0" g="0" b="0"/>
        </a:fillRef>
        <a:effectRef idx="1">
          <a:scrgbClr r="0" g="0" b="0"/>
        </a:effectRef>
        <a:fontRef idx="minor"/>
      </dsp:style>
    </dsp:sp>
    <dsp:sp modelId="{23CD7C83-A615-644C-A6D9-150D00C56384}">
      <dsp:nvSpPr>
        <dsp:cNvPr id="0" name=""/>
        <dsp:cNvSpPr/>
      </dsp:nvSpPr>
      <dsp:spPr>
        <a:xfrm rot="5400000">
          <a:off x="2579751" y="940784"/>
          <a:ext cx="3352037" cy="2608897"/>
        </a:xfrm>
        <a:prstGeom prst="line">
          <a:avLst/>
        </a:prstGeom>
        <a:solidFill>
          <a:schemeClr val="accent1">
            <a:hueOff val="0"/>
            <a:satOff val="0"/>
            <a:lumOff val="0"/>
            <a:alphaOff val="0"/>
          </a:schemeClr>
        </a:solidFill>
        <a:ln w="25400" cap="flat" cmpd="sng" algn="ctr">
          <a:solidFill>
            <a:schemeClr val="accent4"/>
          </a:solidFill>
          <a:prstDash val="solid"/>
        </a:ln>
        <a:effectLst>
          <a:outerShdw blurRad="57150" dist="38100" dir="5400000" algn="ctr" rotWithShape="0">
            <a:schemeClr val="accent1">
              <a:hueOff val="0"/>
              <a:satOff val="0"/>
              <a:lumOff val="0"/>
              <a:alphaOff val="0"/>
              <a:shade val="9000"/>
              <a:alpha val="48000"/>
              <a:satMod val="105000"/>
            </a:schemeClr>
          </a:outerShdw>
        </a:effectLst>
      </dsp:spPr>
      <dsp:style>
        <a:lnRef idx="2">
          <a:scrgbClr r="0" g="0" b="0"/>
        </a:lnRef>
        <a:fillRef idx="1">
          <a:scrgbClr r="0" g="0" b="0"/>
        </a:fillRef>
        <a:effectRef idx="1">
          <a:scrgbClr r="0" g="0" b="0"/>
        </a:effectRef>
        <a:fontRef idx="minor"/>
      </dsp:style>
    </dsp:sp>
    <dsp:sp modelId="{E9DEC635-C713-6D4D-BD99-53E87231EF29}">
      <dsp:nvSpPr>
        <dsp:cNvPr id="0" name=""/>
        <dsp:cNvSpPr/>
      </dsp:nvSpPr>
      <dsp:spPr>
        <a:xfrm>
          <a:off x="6153150" y="1134475"/>
          <a:ext cx="2371724" cy="11344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17780" rIns="17780" bIns="17780" numCol="1" spcCol="1270" anchor="ctr" anchorCtr="0">
          <a:noAutofit/>
        </a:bodyPr>
        <a:lstStyle/>
        <a:p>
          <a:pPr lvl="0" algn="l" defTabSz="622300" rtl="0">
            <a:lnSpc>
              <a:spcPct val="90000"/>
            </a:lnSpc>
            <a:spcBef>
              <a:spcPct val="0"/>
            </a:spcBef>
            <a:spcAft>
              <a:spcPct val="35000"/>
            </a:spcAft>
          </a:pPr>
          <a:r>
            <a:rPr lang="en-US" sz="1400" kern="1200" dirty="0" smtClean="0"/>
            <a:t>The appearance of the input is followed almost immediately by the appearance of the output, with only gate delays</a:t>
          </a:r>
          <a:endParaRPr lang="en-US" sz="1400" kern="1200" dirty="0"/>
        </a:p>
      </dsp:txBody>
      <dsp:txXfrm>
        <a:off x="6153150" y="1134475"/>
        <a:ext cx="2371724" cy="1134475"/>
      </dsp:txXfrm>
    </dsp:sp>
    <dsp:sp modelId="{DD6A176E-62D1-5848-A937-4CC12BA5BBAC}">
      <dsp:nvSpPr>
        <dsp:cNvPr id="0" name=""/>
        <dsp:cNvSpPr/>
      </dsp:nvSpPr>
      <dsp:spPr>
        <a:xfrm>
          <a:off x="5560218" y="1701712"/>
          <a:ext cx="592931" cy="0"/>
        </a:xfrm>
        <a:prstGeom prst="line">
          <a:avLst/>
        </a:prstGeom>
        <a:solidFill>
          <a:schemeClr val="accent1">
            <a:hueOff val="0"/>
            <a:satOff val="0"/>
            <a:lumOff val="0"/>
            <a:alphaOff val="0"/>
          </a:schemeClr>
        </a:solidFill>
        <a:ln w="25400" cap="flat" cmpd="sng" algn="ctr">
          <a:solidFill>
            <a:schemeClr val="accent4"/>
          </a:solidFill>
          <a:prstDash val="solid"/>
        </a:ln>
        <a:effectLst>
          <a:outerShdw blurRad="57150" dist="38100" dir="5400000" algn="ctr" rotWithShape="0">
            <a:schemeClr val="accent1">
              <a:hueOff val="0"/>
              <a:satOff val="0"/>
              <a:lumOff val="0"/>
              <a:alphaOff val="0"/>
              <a:shade val="9000"/>
              <a:alpha val="48000"/>
              <a:satMod val="105000"/>
            </a:schemeClr>
          </a:outerShdw>
        </a:effectLst>
      </dsp:spPr>
      <dsp:style>
        <a:lnRef idx="2">
          <a:scrgbClr r="0" g="0" b="0"/>
        </a:lnRef>
        <a:fillRef idx="1">
          <a:scrgbClr r="0" g="0" b="0"/>
        </a:fillRef>
        <a:effectRef idx="1">
          <a:scrgbClr r="0" g="0" b="0"/>
        </a:effectRef>
        <a:fontRef idx="minor"/>
      </dsp:style>
    </dsp:sp>
    <dsp:sp modelId="{31897262-119B-454D-A338-9B874B32DF29}">
      <dsp:nvSpPr>
        <dsp:cNvPr id="0" name=""/>
        <dsp:cNvSpPr/>
      </dsp:nvSpPr>
      <dsp:spPr>
        <a:xfrm rot="5400000">
          <a:off x="3160033" y="2056680"/>
          <a:ext cx="2752782" cy="2043636"/>
        </a:xfrm>
        <a:prstGeom prst="line">
          <a:avLst/>
        </a:prstGeom>
        <a:solidFill>
          <a:schemeClr val="accent1">
            <a:hueOff val="0"/>
            <a:satOff val="0"/>
            <a:lumOff val="0"/>
            <a:alphaOff val="0"/>
          </a:schemeClr>
        </a:solidFill>
        <a:ln w="25400" cap="flat" cmpd="sng" algn="ctr">
          <a:solidFill>
            <a:schemeClr val="accent4"/>
          </a:solidFill>
          <a:prstDash val="solid"/>
        </a:ln>
        <a:effectLst>
          <a:outerShdw blurRad="57150" dist="38100" dir="5400000" algn="ctr" rotWithShape="0">
            <a:schemeClr val="accent1">
              <a:hueOff val="0"/>
              <a:satOff val="0"/>
              <a:lumOff val="0"/>
              <a:alphaOff val="0"/>
              <a:shade val="9000"/>
              <a:alpha val="48000"/>
              <a:satMod val="105000"/>
            </a:schemeClr>
          </a:outerShdw>
        </a:effectLst>
      </dsp:spPr>
      <dsp:style>
        <a:lnRef idx="2">
          <a:scrgbClr r="0" g="0" b="0"/>
        </a:lnRef>
        <a:fillRef idx="1">
          <a:scrgbClr r="0" g="0" b="0"/>
        </a:fillRef>
        <a:effectRef idx="1">
          <a:scrgbClr r="0" g="0" b="0"/>
        </a:effectRef>
        <a:fontRef idx="minor"/>
      </dsp:style>
    </dsp:sp>
    <dsp:sp modelId="{0ACCF06E-9F16-1D41-97DD-B15AC1926D94}">
      <dsp:nvSpPr>
        <dsp:cNvPr id="0" name=""/>
        <dsp:cNvSpPr/>
      </dsp:nvSpPr>
      <dsp:spPr>
        <a:xfrm>
          <a:off x="6153150" y="2268950"/>
          <a:ext cx="2371724" cy="11344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17780" rIns="17780" bIns="17780" numCol="1" spcCol="1270" anchor="ctr" anchorCtr="0">
          <a:noAutofit/>
        </a:bodyPr>
        <a:lstStyle/>
        <a:p>
          <a:pPr lvl="0" algn="l" defTabSz="622300" rtl="0">
            <a:lnSpc>
              <a:spcPct val="90000"/>
            </a:lnSpc>
            <a:spcBef>
              <a:spcPct val="0"/>
            </a:spcBef>
            <a:spcAft>
              <a:spcPct val="35000"/>
            </a:spcAft>
          </a:pPr>
          <a:r>
            <a:rPr lang="en-US" sz="1400" kern="1200" dirty="0" smtClean="0"/>
            <a:t>Consists of </a:t>
          </a:r>
          <a:r>
            <a:rPr lang="en-US" sz="1400" i="1" kern="1200" dirty="0" smtClean="0"/>
            <a:t>n </a:t>
          </a:r>
          <a:r>
            <a:rPr lang="en-US" sz="1400" kern="1200" dirty="0" smtClean="0"/>
            <a:t>binary inputs and </a:t>
          </a:r>
          <a:r>
            <a:rPr lang="en-US" sz="1400" i="1" kern="1200" dirty="0" smtClean="0"/>
            <a:t>m </a:t>
          </a:r>
          <a:r>
            <a:rPr lang="en-US" sz="1400" kern="1200" dirty="0" smtClean="0"/>
            <a:t>binary outputs</a:t>
          </a:r>
          <a:endParaRPr lang="en-US" sz="1400" kern="1200" dirty="0"/>
        </a:p>
      </dsp:txBody>
      <dsp:txXfrm>
        <a:off x="6153150" y="2268950"/>
        <a:ext cx="2371724" cy="1134475"/>
      </dsp:txXfrm>
    </dsp:sp>
    <dsp:sp modelId="{CA5EA62C-2647-F249-B5F2-568832D903A7}">
      <dsp:nvSpPr>
        <dsp:cNvPr id="0" name=""/>
        <dsp:cNvSpPr/>
      </dsp:nvSpPr>
      <dsp:spPr>
        <a:xfrm>
          <a:off x="5560218" y="2836187"/>
          <a:ext cx="592931" cy="0"/>
        </a:xfrm>
        <a:prstGeom prst="line">
          <a:avLst/>
        </a:prstGeom>
        <a:solidFill>
          <a:schemeClr val="accent1">
            <a:hueOff val="0"/>
            <a:satOff val="0"/>
            <a:lumOff val="0"/>
            <a:alphaOff val="0"/>
          </a:schemeClr>
        </a:solidFill>
        <a:ln w="25400" cap="flat" cmpd="sng" algn="ctr">
          <a:solidFill>
            <a:schemeClr val="accent4"/>
          </a:solidFill>
          <a:prstDash val="solid"/>
        </a:ln>
        <a:effectLst>
          <a:outerShdw blurRad="57150" dist="38100" dir="5400000" algn="ctr" rotWithShape="0">
            <a:schemeClr val="accent1">
              <a:hueOff val="0"/>
              <a:satOff val="0"/>
              <a:lumOff val="0"/>
              <a:alphaOff val="0"/>
              <a:shade val="9000"/>
              <a:alpha val="48000"/>
              <a:satMod val="105000"/>
            </a:schemeClr>
          </a:outerShdw>
        </a:effectLst>
      </dsp:spPr>
      <dsp:style>
        <a:lnRef idx="2">
          <a:scrgbClr r="0" g="0" b="0"/>
        </a:lnRef>
        <a:fillRef idx="1">
          <a:scrgbClr r="0" g="0" b="0"/>
        </a:fillRef>
        <a:effectRef idx="1">
          <a:scrgbClr r="0" g="0" b="0"/>
        </a:effectRef>
        <a:fontRef idx="minor"/>
      </dsp:style>
    </dsp:sp>
    <dsp:sp modelId="{0115E7B7-2648-F340-8635-F67EBD6DCEE2}">
      <dsp:nvSpPr>
        <dsp:cNvPr id="0" name=""/>
        <dsp:cNvSpPr/>
      </dsp:nvSpPr>
      <dsp:spPr>
        <a:xfrm rot="5400000">
          <a:off x="3721736" y="3096682"/>
          <a:ext cx="2099767" cy="1577197"/>
        </a:xfrm>
        <a:prstGeom prst="line">
          <a:avLst/>
        </a:prstGeom>
        <a:solidFill>
          <a:schemeClr val="accent1">
            <a:hueOff val="0"/>
            <a:satOff val="0"/>
            <a:lumOff val="0"/>
            <a:alphaOff val="0"/>
          </a:schemeClr>
        </a:solidFill>
        <a:ln w="25400" cap="flat" cmpd="sng" algn="ctr">
          <a:solidFill>
            <a:schemeClr val="accent4"/>
          </a:solidFill>
          <a:prstDash val="solid"/>
        </a:ln>
        <a:effectLst>
          <a:outerShdw blurRad="57150" dist="38100" dir="5400000" algn="ctr" rotWithShape="0">
            <a:schemeClr val="accent1">
              <a:hueOff val="0"/>
              <a:satOff val="0"/>
              <a:lumOff val="0"/>
              <a:alphaOff val="0"/>
              <a:shade val="9000"/>
              <a:alpha val="48000"/>
              <a:satMod val="105000"/>
            </a:schemeClr>
          </a:outerShdw>
        </a:effectLst>
      </dsp:spPr>
      <dsp:style>
        <a:lnRef idx="2">
          <a:scrgbClr r="0" g="0" b="0"/>
        </a:lnRef>
        <a:fillRef idx="1">
          <a:scrgbClr r="0" g="0" b="0"/>
        </a:fillRef>
        <a:effectRef idx="1">
          <a:scrgbClr r="0" g="0" b="0"/>
        </a:effectRef>
        <a:fontRef idx="minor"/>
      </dsp:style>
    </dsp:sp>
    <dsp:sp modelId="{A3550973-DDF1-484A-ABA2-019DAF0E8207}">
      <dsp:nvSpPr>
        <dsp:cNvPr id="0" name=""/>
        <dsp:cNvSpPr/>
      </dsp:nvSpPr>
      <dsp:spPr>
        <a:xfrm>
          <a:off x="6153150" y="3403425"/>
          <a:ext cx="2371724" cy="11344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17780" rIns="17780" bIns="17780" numCol="1" spcCol="1270" anchor="t" anchorCtr="0">
          <a:noAutofit/>
        </a:bodyPr>
        <a:lstStyle/>
        <a:p>
          <a:pPr lvl="0" algn="l" defTabSz="622300" rtl="0">
            <a:lnSpc>
              <a:spcPct val="90000"/>
            </a:lnSpc>
            <a:spcBef>
              <a:spcPct val="0"/>
            </a:spcBef>
            <a:spcAft>
              <a:spcPct val="35000"/>
            </a:spcAft>
          </a:pPr>
          <a:r>
            <a:rPr lang="en-US" sz="1400" kern="1200" dirty="0" smtClean="0"/>
            <a:t>Can be defined in three ways:</a:t>
          </a:r>
          <a:endParaRPr lang="en-US" sz="1400" kern="1200" dirty="0"/>
        </a:p>
        <a:p>
          <a:pPr marL="114300" lvl="1" indent="-114300" algn="l" defTabSz="622300" rtl="0">
            <a:lnSpc>
              <a:spcPct val="90000"/>
            </a:lnSpc>
            <a:spcBef>
              <a:spcPct val="0"/>
            </a:spcBef>
            <a:spcAft>
              <a:spcPct val="15000"/>
            </a:spcAft>
            <a:buChar char="••"/>
          </a:pPr>
          <a:r>
            <a:rPr lang="en-US" sz="1400" kern="1200" dirty="0" smtClean="0"/>
            <a:t>Truth table</a:t>
          </a:r>
          <a:endParaRPr lang="en-US" sz="1400" kern="1200" dirty="0"/>
        </a:p>
        <a:p>
          <a:pPr marL="228600" lvl="2" indent="-114300" algn="l" defTabSz="533400" rtl="0">
            <a:lnSpc>
              <a:spcPct val="90000"/>
            </a:lnSpc>
            <a:spcBef>
              <a:spcPct val="0"/>
            </a:spcBef>
            <a:spcAft>
              <a:spcPct val="15000"/>
            </a:spcAft>
            <a:buChar char="••"/>
          </a:pPr>
          <a:r>
            <a:rPr lang="en-US" sz="1200" kern="1200" dirty="0" smtClean="0"/>
            <a:t>For each of the 2</a:t>
          </a:r>
          <a:r>
            <a:rPr lang="en-US" sz="1200" i="1" kern="1200" baseline="30000" dirty="0" smtClean="0"/>
            <a:t>n</a:t>
          </a:r>
          <a:r>
            <a:rPr lang="en-US" sz="1200" i="1" kern="1200" dirty="0" smtClean="0"/>
            <a:t> </a:t>
          </a:r>
          <a:r>
            <a:rPr lang="en-US" sz="1200" kern="1200" dirty="0" smtClean="0"/>
            <a:t>possible combinations of input signals, the binary value of each of the </a:t>
          </a:r>
          <a:r>
            <a:rPr lang="en-US" sz="1200" i="1" kern="1200" dirty="0" smtClean="0"/>
            <a:t>m </a:t>
          </a:r>
          <a:r>
            <a:rPr lang="en-US" sz="1200" kern="1200" dirty="0" smtClean="0"/>
            <a:t>output signals is listed</a:t>
          </a:r>
          <a:endParaRPr lang="en-US" sz="1200" kern="1200" dirty="0"/>
        </a:p>
        <a:p>
          <a:pPr marL="114300" lvl="1" indent="-114300" algn="l" defTabSz="622300" rtl="0">
            <a:lnSpc>
              <a:spcPct val="90000"/>
            </a:lnSpc>
            <a:spcBef>
              <a:spcPct val="0"/>
            </a:spcBef>
            <a:spcAft>
              <a:spcPct val="15000"/>
            </a:spcAft>
            <a:buChar char="••"/>
          </a:pPr>
          <a:r>
            <a:rPr lang="en-US" sz="1400" kern="1200" dirty="0" smtClean="0"/>
            <a:t>Graphical symbols</a:t>
          </a:r>
          <a:endParaRPr lang="en-US" sz="1400" kern="1200" dirty="0"/>
        </a:p>
        <a:p>
          <a:pPr marL="228600" lvl="2" indent="-114300" algn="l" defTabSz="533400" rtl="0">
            <a:lnSpc>
              <a:spcPct val="90000"/>
            </a:lnSpc>
            <a:spcBef>
              <a:spcPct val="0"/>
            </a:spcBef>
            <a:spcAft>
              <a:spcPct val="15000"/>
            </a:spcAft>
            <a:buChar char="••"/>
          </a:pPr>
          <a:r>
            <a:rPr lang="en-US" sz="1200" kern="1200" dirty="0" smtClean="0"/>
            <a:t>The interconnected layout of gates is depicted</a:t>
          </a:r>
          <a:endParaRPr lang="en-US" sz="1200" kern="1200" dirty="0"/>
        </a:p>
        <a:p>
          <a:pPr marL="114300" lvl="1" indent="-114300" algn="l" defTabSz="622300" rtl="0">
            <a:lnSpc>
              <a:spcPct val="90000"/>
            </a:lnSpc>
            <a:spcBef>
              <a:spcPct val="0"/>
            </a:spcBef>
            <a:spcAft>
              <a:spcPct val="15000"/>
            </a:spcAft>
            <a:buChar char="••"/>
          </a:pPr>
          <a:r>
            <a:rPr lang="en-US" sz="1400" kern="1200" dirty="0" smtClean="0"/>
            <a:t>Boolean equations</a:t>
          </a:r>
          <a:endParaRPr lang="en-US" sz="1400" kern="1200" dirty="0"/>
        </a:p>
        <a:p>
          <a:pPr marL="228600" lvl="2" indent="-114300" algn="l" defTabSz="533400" rtl="0">
            <a:lnSpc>
              <a:spcPct val="90000"/>
            </a:lnSpc>
            <a:spcBef>
              <a:spcPct val="0"/>
            </a:spcBef>
            <a:spcAft>
              <a:spcPct val="15000"/>
            </a:spcAft>
            <a:buChar char="••"/>
          </a:pPr>
          <a:r>
            <a:rPr lang="en-US" sz="1200" kern="1200" dirty="0" smtClean="0"/>
            <a:t>Each output signal is expressed as a Boolean function of its input signals</a:t>
          </a:r>
          <a:endParaRPr lang="en-US" sz="1200" kern="1200" dirty="0"/>
        </a:p>
      </dsp:txBody>
      <dsp:txXfrm>
        <a:off x="6153150" y="3403425"/>
        <a:ext cx="2371724" cy="1134475"/>
      </dsp:txXfrm>
    </dsp:sp>
    <dsp:sp modelId="{DB5C838B-743E-CE48-9FD4-9349D4FCD489}">
      <dsp:nvSpPr>
        <dsp:cNvPr id="0" name=""/>
        <dsp:cNvSpPr/>
      </dsp:nvSpPr>
      <dsp:spPr>
        <a:xfrm>
          <a:off x="5560218" y="3970662"/>
          <a:ext cx="592931" cy="0"/>
        </a:xfrm>
        <a:prstGeom prst="line">
          <a:avLst/>
        </a:prstGeom>
        <a:solidFill>
          <a:schemeClr val="accent1">
            <a:hueOff val="0"/>
            <a:satOff val="0"/>
            <a:lumOff val="0"/>
            <a:alphaOff val="0"/>
          </a:schemeClr>
        </a:solidFill>
        <a:ln w="25400" cap="flat" cmpd="sng" algn="ctr">
          <a:solidFill>
            <a:schemeClr val="accent4"/>
          </a:solidFill>
          <a:prstDash val="solid"/>
        </a:ln>
        <a:effectLst>
          <a:outerShdw blurRad="57150" dist="38100" dir="5400000" algn="ctr" rotWithShape="0">
            <a:schemeClr val="accent1">
              <a:hueOff val="0"/>
              <a:satOff val="0"/>
              <a:lumOff val="0"/>
              <a:alphaOff val="0"/>
              <a:shade val="9000"/>
              <a:alpha val="48000"/>
              <a:satMod val="105000"/>
            </a:schemeClr>
          </a:outerShdw>
        </a:effectLst>
      </dsp:spPr>
      <dsp:style>
        <a:lnRef idx="2">
          <a:scrgbClr r="0" g="0" b="0"/>
        </a:lnRef>
        <a:fillRef idx="1">
          <a:scrgbClr r="0" g="0" b="0"/>
        </a:fillRef>
        <a:effectRef idx="1">
          <a:scrgbClr r="0" g="0" b="0"/>
        </a:effectRef>
        <a:fontRef idx="minor"/>
      </dsp:style>
    </dsp:sp>
    <dsp:sp modelId="{244CEF19-EEDB-E24B-8656-3A86E54FAECF}">
      <dsp:nvSpPr>
        <dsp:cNvPr id="0" name=""/>
        <dsp:cNvSpPr/>
      </dsp:nvSpPr>
      <dsp:spPr>
        <a:xfrm rot="5400000">
          <a:off x="4284784" y="4140794"/>
          <a:ext cx="1443273" cy="1102061"/>
        </a:xfrm>
        <a:prstGeom prst="line">
          <a:avLst/>
        </a:prstGeom>
        <a:solidFill>
          <a:schemeClr val="accent1">
            <a:hueOff val="0"/>
            <a:satOff val="0"/>
            <a:lumOff val="0"/>
            <a:alphaOff val="0"/>
          </a:schemeClr>
        </a:solidFill>
        <a:ln w="25400" cap="flat" cmpd="sng" algn="ctr">
          <a:solidFill>
            <a:schemeClr val="accent4"/>
          </a:solidFill>
          <a:prstDash val="solid"/>
        </a:ln>
        <a:effectLst>
          <a:outerShdw blurRad="57150" dist="38100" dir="5400000" algn="ctr" rotWithShape="0">
            <a:schemeClr val="accent1">
              <a:hueOff val="0"/>
              <a:satOff val="0"/>
              <a:lumOff val="0"/>
              <a:alphaOff val="0"/>
              <a:shade val="9000"/>
              <a:alpha val="48000"/>
              <a:satMod val="105000"/>
            </a:schemeClr>
          </a:outerShdw>
        </a:effectLst>
      </dsp:spPr>
      <dsp:style>
        <a:lnRef idx="2">
          <a:scrgbClr r="0" g="0" b="0"/>
        </a:lnRef>
        <a:fillRef idx="1">
          <a:scrgbClr r="0" g="0" b="0"/>
        </a:fillRef>
        <a:effectRef idx="1">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05D7C3-8468-234B-BCDE-3C57EB9B6E20}">
      <dsp:nvSpPr>
        <dsp:cNvPr id="0" name=""/>
        <dsp:cNvSpPr/>
      </dsp:nvSpPr>
      <dsp:spPr>
        <a:xfrm rot="973471">
          <a:off x="2654189" y="3918943"/>
          <a:ext cx="2676867" cy="68115"/>
        </a:xfrm>
        <a:custGeom>
          <a:avLst/>
          <a:gdLst/>
          <a:ahLst/>
          <a:cxnLst/>
          <a:rect l="0" t="0" r="0" b="0"/>
          <a:pathLst>
            <a:path>
              <a:moveTo>
                <a:pt x="0" y="34057"/>
              </a:moveTo>
              <a:lnTo>
                <a:pt x="2676867" y="34057"/>
              </a:lnTo>
            </a:path>
          </a:pathLst>
        </a:custGeom>
        <a:noFill/>
        <a:ln w="9525" cap="flat" cmpd="sng" algn="ctr">
          <a:solidFill>
            <a:schemeClr val="accent3"/>
          </a:solidFill>
          <a:prstDash val="solid"/>
        </a:ln>
        <a:effectLst/>
      </dsp:spPr>
      <dsp:style>
        <a:lnRef idx="1">
          <a:scrgbClr r="0" g="0" b="0"/>
        </a:lnRef>
        <a:fillRef idx="0">
          <a:scrgbClr r="0" g="0" b="0"/>
        </a:fillRef>
        <a:effectRef idx="0">
          <a:scrgbClr r="0" g="0" b="0"/>
        </a:effectRef>
        <a:fontRef idx="minor"/>
      </dsp:style>
    </dsp:sp>
    <dsp:sp modelId="{D583EC01-8278-884A-8BEC-8A592426C6DF}">
      <dsp:nvSpPr>
        <dsp:cNvPr id="0" name=""/>
        <dsp:cNvSpPr/>
      </dsp:nvSpPr>
      <dsp:spPr>
        <a:xfrm rot="20271552">
          <a:off x="2619513" y="2310281"/>
          <a:ext cx="2386246" cy="68115"/>
        </a:xfrm>
        <a:custGeom>
          <a:avLst/>
          <a:gdLst/>
          <a:ahLst/>
          <a:cxnLst/>
          <a:rect l="0" t="0" r="0" b="0"/>
          <a:pathLst>
            <a:path>
              <a:moveTo>
                <a:pt x="0" y="34057"/>
              </a:moveTo>
              <a:lnTo>
                <a:pt x="2386246" y="34057"/>
              </a:lnTo>
            </a:path>
          </a:pathLst>
        </a:custGeom>
        <a:noFill/>
        <a:ln w="9525" cap="flat" cmpd="sng" algn="ctr">
          <a:solidFill>
            <a:schemeClr val="accent3"/>
          </a:solidFill>
          <a:prstDash val="solid"/>
        </a:ln>
        <a:effectLst/>
      </dsp:spPr>
      <dsp:style>
        <a:lnRef idx="1">
          <a:scrgbClr r="0" g="0" b="0"/>
        </a:lnRef>
        <a:fillRef idx="0">
          <a:scrgbClr r="0" g="0" b="0"/>
        </a:fillRef>
        <a:effectRef idx="0">
          <a:scrgbClr r="0" g="0" b="0"/>
        </a:effectRef>
        <a:fontRef idx="minor"/>
      </dsp:style>
    </dsp:sp>
    <dsp:sp modelId="{F742916A-37D0-0044-83B6-76382F9C022F}">
      <dsp:nvSpPr>
        <dsp:cNvPr id="0" name=""/>
        <dsp:cNvSpPr/>
      </dsp:nvSpPr>
      <dsp:spPr>
        <a:xfrm>
          <a:off x="-420629" y="1219206"/>
          <a:ext cx="4006479" cy="4065005"/>
        </a:xfrm>
        <a:prstGeom prst="ellipse">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solidFill>
            <a:schemeClr val="accent3"/>
          </a:solid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sp>
    <dsp:sp modelId="{21E1CDB9-9EED-D643-B6AE-9B9428EED944}">
      <dsp:nvSpPr>
        <dsp:cNvPr id="0" name=""/>
        <dsp:cNvSpPr/>
      </dsp:nvSpPr>
      <dsp:spPr>
        <a:xfrm>
          <a:off x="4820309" y="74689"/>
          <a:ext cx="2643622" cy="2643622"/>
        </a:xfrm>
        <a:prstGeom prst="ellipse">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solidFill>
            <a:schemeClr val="accent3"/>
          </a:solid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rtl="0">
            <a:lnSpc>
              <a:spcPct val="90000"/>
            </a:lnSpc>
            <a:spcBef>
              <a:spcPct val="0"/>
            </a:spcBef>
            <a:spcAft>
              <a:spcPct val="35000"/>
            </a:spcAft>
          </a:pPr>
          <a:r>
            <a:rPr lang="en-US" sz="1800" kern="1200" dirty="0" smtClean="0">
              <a:effectLst>
                <a:outerShdw blurRad="38100" dist="38100" dir="2700000" algn="tl">
                  <a:srgbClr val="000000">
                    <a:alpha val="43137"/>
                  </a:srgbClr>
                </a:outerShdw>
              </a:effectLst>
            </a:rPr>
            <a:t>Current output depends not only on the current input, but also on the past history of inputs</a:t>
          </a:r>
          <a:endParaRPr lang="en-US" sz="1800" kern="1200" dirty="0">
            <a:effectLst>
              <a:outerShdw blurRad="38100" dist="38100" dir="2700000" algn="tl">
                <a:srgbClr val="000000">
                  <a:alpha val="43137"/>
                </a:srgbClr>
              </a:outerShdw>
            </a:effectLst>
          </a:endParaRPr>
        </a:p>
      </dsp:txBody>
      <dsp:txXfrm>
        <a:off x="5207458" y="461838"/>
        <a:ext cx="1869324" cy="1869324"/>
      </dsp:txXfrm>
    </dsp:sp>
    <dsp:sp modelId="{709D8BAF-6734-7248-81DA-77DA10254CB7}">
      <dsp:nvSpPr>
        <dsp:cNvPr id="0" name=""/>
        <dsp:cNvSpPr/>
      </dsp:nvSpPr>
      <dsp:spPr>
        <a:xfrm>
          <a:off x="5226709" y="3453898"/>
          <a:ext cx="2481060" cy="2438386"/>
        </a:xfrm>
        <a:prstGeom prst="ellipse">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solidFill>
            <a:schemeClr val="accent3"/>
          </a:solid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rtl="0">
            <a:lnSpc>
              <a:spcPct val="90000"/>
            </a:lnSpc>
            <a:spcBef>
              <a:spcPct val="0"/>
            </a:spcBef>
            <a:spcAft>
              <a:spcPct val="35000"/>
            </a:spcAft>
          </a:pPr>
          <a:r>
            <a:rPr lang="en-US" sz="1800" kern="1200" dirty="0" smtClean="0">
              <a:effectLst>
                <a:outerShdw blurRad="38100" dist="38100" dir="2700000" algn="tl">
                  <a:srgbClr val="000000">
                    <a:alpha val="43137"/>
                  </a:srgbClr>
                </a:outerShdw>
              </a:effectLst>
            </a:rPr>
            <a:t>Makes use of combinational circuits</a:t>
          </a:r>
        </a:p>
      </dsp:txBody>
      <dsp:txXfrm>
        <a:off x="5590052" y="3810991"/>
        <a:ext cx="1754374" cy="1724200"/>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arrow5">
  <dgm:title val=""/>
  <dgm:desc val=""/>
  <dgm:catLst>
    <dgm:cat type="relationship" pri="6000"/>
    <dgm:cat type="process" pri="31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lte" val="2">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 type="diam" refType="w" refFor="ch" refPtType="node" op="equ" fact="1.1"/>
        </dgm:constrLst>
      </dgm:if>
      <dgm:if name="Name11" axis="ch" ptType="node" func="cnt" op="equ" val="5">
        <dgm:constrLst>
          <dgm:constr type="primFontSz" for="ch" ptType="node" op="equ" val="65"/>
          <dgm:constr type="w" for="ch" ptType="node" refType="w"/>
          <dgm:constr type="h" for="ch" ptType="node" refType="w" refFor="ch" refPtType="node" op="equ"/>
          <dgm:constr type="sibSp" refType="w" refFor="ch" refPtType="node" fact="-0.2"/>
          <dgm:constr type="sibSp" refType="h" op="lte" fact="0.1"/>
        </dgm:constrLst>
      </dgm:if>
      <dgm:if name="Name12" axis="ch" ptType="node" func="cnt" op="equ" val="6">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3" axis="ch" ptType="node" func="cnt" op="equ" val="7">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4" axis="ch" ptType="node" func="cnt" op="equ" val="8">
        <dgm:constrLst>
          <dgm:constr type="primFontSz" for="ch" ptType="node" op="equ" val="65"/>
          <dgm:constr type="w" for="ch" ptType="node" refType="w"/>
          <dgm:constr type="h" for="ch" ptType="node" refType="w" refFor="ch" refPtType="node" op="equ"/>
          <dgm:constr type="sibSp"/>
          <dgm:constr type="sibSp" refType="h" op="lte" fact="0.1"/>
        </dgm:constrLst>
      </dgm:if>
      <dgm:if name="Name15" axis="ch" ptType="node" func="cnt" op="gte" val="9">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else name="Name16">
        <dgm:constrLst>
          <dgm:constr type="primFontSz" for="ch" ptType="node" op="equ" val="65"/>
          <dgm:constr type="w" for="ch" ptType="node" refType="w"/>
          <dgm:constr type="h" for="ch" ptType="node" refType="w" refFor="ch" refPtType="node" op="equ"/>
          <dgm:constr type="sibSp" refType="w" refFor="ch" refPtType="node" fact="-0.35"/>
        </dgm:constrLst>
      </dgm:else>
    </dgm:choose>
    <dgm:ruleLst/>
    <dgm:forEach name="Name17" axis="ch" ptType="node">
      <dgm:layoutNode name="arrow">
        <dgm:varLst>
          <dgm:bulletEnabled val="1"/>
        </dgm:varLst>
        <dgm:alg type="tx"/>
        <dgm:shape xmlns:r="http://schemas.openxmlformats.org/officeDocument/2006/relationships" type="downArrow" r:blip="">
          <dgm:adjLst>
            <dgm:adj idx="2" val="0.35"/>
          </dgm:adjLst>
        </dgm:shape>
        <dgm:presOf axis="desOrSelf" ptType="node"/>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default#3">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target1">
  <dgm:title val=""/>
  <dgm:desc val=""/>
  <dgm:catLst>
    <dgm:cat type="relationship" pri="25000"/>
    <dgm:cat type="convert" pri="2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resizeHandles val="exact"/>
    </dgm:varLst>
    <dgm:alg type="composite">
      <dgm:param type="ar" val="1.25"/>
    </dgm:alg>
    <dgm:shape xmlns:r="http://schemas.openxmlformats.org/officeDocument/2006/relationships" r:blip="">
      <dgm:adjLst/>
    </dgm:shape>
    <dgm:presOf/>
    <dgm:choose name="Name0">
      <dgm:if name="Name1" func="var" arg="dir" op="equ" val="norm">
        <dgm:choose name="Name2">
          <dgm:if name="Name3" axis="ch" ptType="node" func="cnt" op="equ" val="0">
            <dgm:constrLst/>
          </dgm:if>
          <dgm:if name="Name4"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r" for="ch" forName="line1" refType="l" refFor="ch" refForName="text1"/>
              <dgm:constr type="h" for="ch" forName="line1"/>
              <dgm:constr type="l" for="ch" forName="d1" refType="w" fact="0.3"/>
              <dgm:constr type="b" for="ch" forName="d1" refType="h" fact="0.625"/>
              <dgm:constr type="w" for="ch" forName="d1" refType="w" fact="0.32475"/>
              <dgm:constr type="h" for="ch" forName="d1" refType="h" fact="0.469"/>
            </dgm:constrLst>
          </dgm:if>
          <dgm:if name="Name5"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312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44325"/>
              <dgm:constr type="b" for="ch" forName="d2" refType="h" fact="0.7975"/>
              <dgm:constr type="w" for="ch" forName="d2" refType="w" fact="0.1815"/>
              <dgm:constr type="h" for="ch" forName="d2" refType="h" fact="0.3283"/>
            </dgm:constrLst>
          </dgm:if>
          <dgm:if name="Name6"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2187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2187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86"/>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7175"/>
              <dgm:constr type="b" for="ch" forName="d3" refType="h" fact="0.83375"/>
              <dgm:constr type="w" for="ch" forName="d3" refType="w" fact="0.1527"/>
              <dgm:constr type="h" for="ch" forName="d3" refType="h" fact="0.287"/>
            </dgm:constrLst>
          </dgm:if>
          <dgm:if name="Name7"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7938"/>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29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7938"/>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662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25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r" for="ch" forName="text4" refType="w"/>
              <dgm:constr type="t" for="ch" forName="text4" refType="b" refFor="ch" refForName="text3"/>
              <dgm:constr type="l" for="ch" forName="line4" refType="w" fact="0.625"/>
              <dgm:constr type="ctrY" for="ch" forName="line4" refType="ctrY" refFor="ch" refForName="text4"/>
              <dgm:constr type="w" for="ch" forName="line4" refType="w" fact="0.075"/>
              <dgm:constr type="h" for="ch" forName="line4"/>
              <dgm:constr type="l" for="ch" forName="d4" refType="w" fact="0.48525"/>
              <dgm:constr type="b" for="ch" forName="d4" refType="h" fact="0.85594"/>
              <dgm:constr type="w" for="ch" forName="d4" refType="w" fact="0.1394"/>
              <dgm:constr type="h" for="ch" forName="d4" refType="h" fact="0.2282"/>
            </dgm:constrLst>
          </dgm:if>
          <dgm:if name="Name8"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324"/>
              <dgm:constr type="r" for="ch" forName="text1" refType="w"/>
              <dgm:constr type="ctrY" for="ch" forName="text1" refType="h" fact="0.13"/>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324"/>
              <dgm:constr type="r" for="ch" forName="text2" refType="w"/>
              <dgm:constr type="ctrY" for="ch" forName="text2" refType="h" fact="0.27"/>
              <dgm:constr type="l" for="ch" forName="line2" refType="w" fact="0.625"/>
              <dgm:constr type="ctrY" for="ch" forName="line2" refType="ctrY" refFor="ch" refForName="text2"/>
              <dgm:constr type="w" for="ch" forName="line2" refType="w" fact="0.075"/>
              <dgm:constr type="h" for="ch" forName="line2"/>
              <dgm:constr type="l" for="ch" forName="d2" refType="w" fact="0.3498"/>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r" for="ch" forName="text3" refType="w"/>
              <dgm:constr type="ctrY" for="ch" forName="text3" refType="h" fact="0.41"/>
              <dgm:constr type="l" for="ch" forName="line3" refType="w" fact="0.625"/>
              <dgm:constr type="ctrY" for="ch" forName="line3" refType="ctrY" refFor="ch" refForName="text3"/>
              <dgm:constr type="w" for="ch" forName="line3" refType="w" fact="0.075"/>
              <dgm:constr type="h" for="ch" forName="line3"/>
              <dgm:constr type="l" for="ch" forName="d3" refType="w" fact="0.394"/>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r" for="ch" forName="text4" refType="w"/>
              <dgm:constr type="ctrY" for="ch" forName="text4" refType="h" fact="0.547"/>
              <dgm:constr type="l" for="ch" forName="line4" refType="w" fact="0.625"/>
              <dgm:constr type="ctrY" for="ch" forName="line4" refType="ctrY" refFor="ch" refForName="text4"/>
              <dgm:constr type="w" for="ch" forName="line4" refType="w" fact="0.075"/>
              <dgm:constr type="h" for="ch" forName="line4"/>
              <dgm:constr type="l" for="ch" forName="d4" refType="w" fact="0.446"/>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r" for="ch" forName="text5" refType="w"/>
              <dgm:constr type="ctrY" for="ch" forName="text5" refType="h" fact="0.68"/>
              <dgm:constr type="l" for="ch" forName="line5" refType="w" fact="0.625"/>
              <dgm:constr type="ctrY" for="ch" forName="line5" refType="ctrY" refFor="ch" refForName="text5"/>
              <dgm:constr type="w" for="ch" forName="line5" refType="w" fact="0.075"/>
              <dgm:constr type="h" for="ch" forName="line5"/>
              <dgm:constr type="l" for="ch" forName="d5" refType="w" fact="0.495"/>
              <dgm:constr type="b" for="ch" forName="d5" refType="h" fact="0.855"/>
              <dgm:constr type="w" for="ch" forName="d5" refType="w" fact="0.13"/>
              <dgm:constr type="h" for="ch" forName="d5" refType="h" fact="0.175"/>
            </dgm:constrLst>
          </dgm:if>
          <dgm:else name="Name9"/>
        </dgm:choose>
      </dgm:if>
      <dgm:else name="Name10">
        <dgm:choose name="Name11">
          <dgm:if name="Name12" axis="ch" ptType="node" func="cnt" op="equ" val="0">
            <dgm:constrLst/>
          </dgm:if>
          <dgm:if name="Name13"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Lst>
          </dgm:if>
          <dgm:if name="Name14"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312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55675"/>
              <dgm:constr type="b" for="ch" forName="d2" refType="h" fact="0.7975"/>
              <dgm:constr type="w" for="ch" forName="d2" refType="w" fact="0.1815"/>
              <dgm:constr type="h" for="ch" forName="d2" refType="h" fact="0.3283"/>
            </dgm:constrLst>
          </dgm:if>
          <dgm:if name="Name15"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2187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2187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14"/>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2825"/>
              <dgm:constr type="b" for="ch" forName="d3" refType="h" fact="0.83375"/>
              <dgm:constr type="w" for="ch" forName="d3" refType="w" fact="0.1527"/>
              <dgm:constr type="h" for="ch" forName="d3" refType="h" fact="0.287"/>
            </dgm:constrLst>
          </dgm:if>
          <dgm:if name="Name16"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7938"/>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0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7938"/>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337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74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l" for="ch" forName="text4"/>
              <dgm:constr type="t" for="ch" forName="text4" refType="b" refFor="ch" refForName="text3"/>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1475"/>
              <dgm:constr type="b" for="ch" forName="d4" refType="h" fact="0.85594"/>
              <dgm:constr type="w" for="ch" forName="d4" refType="w" fact="0.1394"/>
              <dgm:constr type="h" for="ch" forName="d4" refType="h" fact="0.2282"/>
            </dgm:constrLst>
          </dgm:if>
          <dgm:if name="Name17"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324"/>
              <dgm:constr type="l" for="ch" forName="text1"/>
              <dgm:constr type="ctrY" for="ch" forName="text1" refType="h" fact="0.13"/>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324"/>
              <dgm:constr type="l" for="ch" forName="text2"/>
              <dgm:constr type="ctrY" for="ch" forName="text2" refType="h" fact="0.27"/>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502"/>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l" for="ch" forName="text3"/>
              <dgm:constr type="ctrY" for="ch" forName="text3" refType="h" fact="0.41"/>
              <dgm:constr type="l" for="ch" forName="line3" refType="r" refFor="ch" refForName="text3"/>
              <dgm:constr type="ctrY" for="ch" forName="line3" refType="ctrY" refFor="ch" refForName="text3"/>
              <dgm:constr type="r" for="ch" forName="line3" refType="w" fact="0.375"/>
              <dgm:constr type="h" for="ch" forName="line3"/>
              <dgm:constr type="r" for="ch" forName="d3" refType="w" fact="0.606"/>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l" for="ch" forName="text4"/>
              <dgm:constr type="ctrY" for="ch" forName="text4" refType="h" fact="0.547"/>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54"/>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l" for="ch" forName="text5"/>
              <dgm:constr type="ctrY" for="ch" forName="text5" refType="h" fact="0.68"/>
              <dgm:constr type="l" for="ch" forName="line5" refType="r" refFor="ch" refForName="text5"/>
              <dgm:constr type="ctrY" for="ch" forName="line5" refType="ctrY" refFor="ch" refForName="text5"/>
              <dgm:constr type="r" for="ch" forName="line5" refType="w" fact="0.375"/>
              <dgm:constr type="h" for="ch" forName="line5"/>
              <dgm:constr type="r" for="ch" forName="d5" refType="w" fact="0.505"/>
              <dgm:constr type="b" for="ch" forName="d5" refType="h" fact="0.855"/>
              <dgm:constr type="w" for="ch" forName="d5" refType="w" fact="0.13"/>
              <dgm:constr type="h" for="ch" forName="d5" refType="h" fact="0.175"/>
            </dgm:constrLst>
          </dgm:if>
          <dgm:else name="Name18"/>
        </dgm:choose>
      </dgm:else>
    </dgm:choose>
    <dgm:ruleLst/>
    <dgm:forEach name="Name19" axis="ch" ptType="node" cnt="1">
      <dgm:layoutNode name="circle1" styleLbl="lnNode1">
        <dgm:alg type="sp"/>
        <dgm:shape xmlns:r="http://schemas.openxmlformats.org/officeDocument/2006/relationships" type="ellipse" r:blip="">
          <dgm:adjLst/>
        </dgm:shape>
        <dgm:presOf/>
        <dgm:constrLst/>
        <dgm:ruleLst/>
      </dgm:layoutNode>
      <dgm:layoutNode name="text1" styleLbl="revTx">
        <dgm:varLst>
          <dgm:bulletEnabled val="1"/>
        </dgm:varLst>
        <dgm:choose name="Name20">
          <dgm:if name="Name21" func="var" arg="dir" op="equ" val="norm">
            <dgm:choose name="Name22">
              <dgm:if name="Name23" axis="root des" ptType="all node" func="maxDepth" op="gt" val="1">
                <dgm:alg type="tx">
                  <dgm:param type="parTxLTRAlign" val="l"/>
                  <dgm:param type="parTxRTLAlign" val="r"/>
                </dgm:alg>
              </dgm:if>
              <dgm:else name="Name24">
                <dgm:alg type="tx">
                  <dgm:param type="parTxLTRAlign" val="l"/>
                  <dgm:param type="parTxRTLAlign" val="l"/>
                </dgm:alg>
              </dgm:else>
            </dgm:choose>
          </dgm:if>
          <dgm:else name="Name25">
            <dgm:choose name="Name26">
              <dgm:if name="Name27" axis="root des" ptType="all node" func="maxDepth" op="gt" val="1">
                <dgm:alg type="tx">
                  <dgm:param type="parTxLTRAlign" val="l"/>
                  <dgm:param type="parTxRTLAlign" val="r"/>
                </dgm:alg>
              </dgm:if>
              <dgm:else name="Name28">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29">
          <dgm:if name="Name30" func="var" arg="dir" op="equ" val="norm">
            <dgm:constrLst>
              <dgm:constr type="tMarg" refType="primFontSz" fact="0.1"/>
              <dgm:constr type="bMarg" refType="primFontSz" fact="0.1"/>
              <dgm:constr type="rMarg" refType="primFontSz" fact="0.1"/>
            </dgm:constrLst>
          </dgm:if>
          <dgm:else name="Name31">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1" styleLbl="callout">
        <dgm:alg type="sp"/>
        <dgm:shape xmlns:r="http://schemas.openxmlformats.org/officeDocument/2006/relationships" type="line" r:blip="">
          <dgm:adjLst/>
        </dgm:shape>
        <dgm:presOf/>
        <dgm:constrLst/>
        <dgm:ruleLst/>
      </dgm:layoutNode>
      <dgm:layoutNode name="d1" styleLbl="callout">
        <dgm:alg type="sp"/>
        <dgm:choose name="Name32">
          <dgm:if name="Name33" func="var" arg="dir" op="equ" val="norm">
            <dgm:shape xmlns:r="http://schemas.openxmlformats.org/officeDocument/2006/relationships" rot="90" type="line" r:blip="">
              <dgm:adjLst/>
            </dgm:shape>
          </dgm:if>
          <dgm:else name="Name34">
            <dgm:shape xmlns:r="http://schemas.openxmlformats.org/officeDocument/2006/relationships" rot="180" type="line" r:blip="">
              <dgm:adjLst/>
            </dgm:shape>
          </dgm:else>
        </dgm:choose>
        <dgm:presOf/>
        <dgm:constrLst/>
        <dgm:ruleLst/>
      </dgm:layoutNode>
    </dgm:forEach>
    <dgm:forEach name="Name35" axis="ch" ptType="node" st="2" cnt="1">
      <dgm:layoutNode name="circle2" styleLbl="lnNode1">
        <dgm:alg type="sp"/>
        <dgm:shape xmlns:r="http://schemas.openxmlformats.org/officeDocument/2006/relationships" type="ellipse" r:blip="" zOrderOff="-5">
          <dgm:adjLst/>
        </dgm:shape>
        <dgm:presOf/>
        <dgm:constrLst/>
        <dgm:ruleLst/>
      </dgm:layoutNode>
      <dgm:layoutNode name="text2" styleLbl="revTx">
        <dgm:varLst>
          <dgm:bulletEnabled val="1"/>
        </dgm:varLst>
        <dgm:choose name="Name36">
          <dgm:if name="Name37" func="var" arg="dir" op="equ" val="norm">
            <dgm:choose name="Name38">
              <dgm:if name="Name39" axis="root des" ptType="all node" func="maxDepth" op="gt" val="1">
                <dgm:alg type="tx">
                  <dgm:param type="parTxLTRAlign" val="l"/>
                  <dgm:param type="parTxRTLAlign" val="r"/>
                </dgm:alg>
              </dgm:if>
              <dgm:else name="Name40">
                <dgm:alg type="tx">
                  <dgm:param type="parTxLTRAlign" val="l"/>
                  <dgm:param type="parTxRTLAlign" val="l"/>
                </dgm:alg>
              </dgm:else>
            </dgm:choose>
          </dgm:if>
          <dgm:else name="Name41">
            <dgm:choose name="Name42">
              <dgm:if name="Name43" axis="root des" ptType="all node" func="maxDepth" op="gt" val="1">
                <dgm:alg type="tx">
                  <dgm:param type="parTxLTRAlign" val="l"/>
                  <dgm:param type="parTxRTLAlign" val="r"/>
                </dgm:alg>
              </dgm:if>
              <dgm:else name="Name44">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45">
          <dgm:if name="Name46" func="var" arg="dir" op="equ" val="norm">
            <dgm:constrLst>
              <dgm:constr type="tMarg" refType="primFontSz" fact="0.1"/>
              <dgm:constr type="bMarg" refType="primFontSz" fact="0.1"/>
              <dgm:constr type="rMarg" refType="primFontSz" fact="0.1"/>
            </dgm:constrLst>
          </dgm:if>
          <dgm:else name="Name47">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2" styleLbl="callout">
        <dgm:alg type="sp"/>
        <dgm:shape xmlns:r="http://schemas.openxmlformats.org/officeDocument/2006/relationships" type="line" r:blip="">
          <dgm:adjLst/>
        </dgm:shape>
        <dgm:presOf/>
        <dgm:constrLst/>
        <dgm:ruleLst/>
      </dgm:layoutNode>
      <dgm:layoutNode name="d2" styleLbl="callout">
        <dgm:alg type="sp"/>
        <dgm:choose name="Name48">
          <dgm:if name="Name49" func="var" arg="dir" op="equ" val="norm">
            <dgm:shape xmlns:r="http://schemas.openxmlformats.org/officeDocument/2006/relationships" rot="90" type="line" r:blip="">
              <dgm:adjLst/>
            </dgm:shape>
          </dgm:if>
          <dgm:else name="Name50">
            <dgm:shape xmlns:r="http://schemas.openxmlformats.org/officeDocument/2006/relationships" rot="180" type="line" r:blip="">
              <dgm:adjLst/>
            </dgm:shape>
          </dgm:else>
        </dgm:choose>
        <dgm:presOf/>
        <dgm:constrLst/>
        <dgm:ruleLst/>
      </dgm:layoutNode>
    </dgm:forEach>
    <dgm:forEach name="Name51" axis="ch" ptType="node" st="3" cnt="1">
      <dgm:layoutNode name="circle3" styleLbl="lnNode1">
        <dgm:alg type="sp"/>
        <dgm:shape xmlns:r="http://schemas.openxmlformats.org/officeDocument/2006/relationships" type="ellipse" r:blip="" zOrderOff="-10">
          <dgm:adjLst/>
        </dgm:shape>
        <dgm:presOf/>
        <dgm:constrLst/>
        <dgm:ruleLst/>
      </dgm:layoutNode>
      <dgm:layoutNode name="text3" styleLbl="revTx">
        <dgm:varLst>
          <dgm:bulletEnabled val="1"/>
        </dgm:varLst>
        <dgm:choose name="Name52">
          <dgm:if name="Name53" func="var" arg="dir" op="equ" val="norm">
            <dgm:choose name="Name54">
              <dgm:if name="Name55" axis="root des" ptType="all node" func="maxDepth" op="gt" val="1">
                <dgm:alg type="tx">
                  <dgm:param type="parTxLTRAlign" val="l"/>
                  <dgm:param type="parTxRTLAlign" val="r"/>
                </dgm:alg>
              </dgm:if>
              <dgm:else name="Name56">
                <dgm:alg type="tx">
                  <dgm:param type="parTxLTRAlign" val="l"/>
                  <dgm:param type="parTxRTLAlign" val="l"/>
                </dgm:alg>
              </dgm:else>
            </dgm:choose>
          </dgm:if>
          <dgm:else name="Name57">
            <dgm:choose name="Name58">
              <dgm:if name="Name59" axis="root des" ptType="all node" func="maxDepth" op="gt" val="1">
                <dgm:alg type="tx">
                  <dgm:param type="parTxLTRAlign" val="l"/>
                  <dgm:param type="parTxRTLAlign" val="r"/>
                </dgm:alg>
              </dgm:if>
              <dgm:else name="Name60">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61">
          <dgm:if name="Name62" func="var" arg="dir" op="equ" val="norm">
            <dgm:constrLst>
              <dgm:constr type="tMarg" refType="primFontSz" fact="0.1"/>
              <dgm:constr type="bMarg" refType="primFontSz" fact="0.1"/>
              <dgm:constr type="rMarg" refType="primFontSz" fact="0.1"/>
            </dgm:constrLst>
          </dgm:if>
          <dgm:else name="Name63">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3" styleLbl="callout">
        <dgm:alg type="sp"/>
        <dgm:shape xmlns:r="http://schemas.openxmlformats.org/officeDocument/2006/relationships" type="line" r:blip="">
          <dgm:adjLst/>
        </dgm:shape>
        <dgm:presOf/>
        <dgm:constrLst/>
        <dgm:ruleLst/>
      </dgm:layoutNode>
      <dgm:layoutNode name="d3" styleLbl="callout">
        <dgm:alg type="sp"/>
        <dgm:choose name="Name64">
          <dgm:if name="Name65" func="var" arg="dir" op="equ" val="norm">
            <dgm:shape xmlns:r="http://schemas.openxmlformats.org/officeDocument/2006/relationships" rot="90" type="line" r:blip="">
              <dgm:adjLst/>
            </dgm:shape>
          </dgm:if>
          <dgm:else name="Name66">
            <dgm:shape xmlns:r="http://schemas.openxmlformats.org/officeDocument/2006/relationships" rot="180" type="line" r:blip="">
              <dgm:adjLst/>
            </dgm:shape>
          </dgm:else>
        </dgm:choose>
        <dgm:presOf/>
        <dgm:constrLst/>
        <dgm:ruleLst/>
      </dgm:layoutNode>
    </dgm:forEach>
    <dgm:forEach name="Name67" axis="ch" ptType="node" st="4" cnt="1">
      <dgm:layoutNode name="circle4" styleLbl="lnNode1">
        <dgm:alg type="sp"/>
        <dgm:shape xmlns:r="http://schemas.openxmlformats.org/officeDocument/2006/relationships" type="ellipse" r:blip="" zOrderOff="-15">
          <dgm:adjLst/>
        </dgm:shape>
        <dgm:presOf/>
        <dgm:constrLst/>
        <dgm:ruleLst/>
      </dgm:layoutNode>
      <dgm:layoutNode name="text4" styleLbl="revTx">
        <dgm:varLst>
          <dgm:bulletEnabled val="1"/>
        </dgm:varLst>
        <dgm:choose name="Name68">
          <dgm:if name="Name69" func="var" arg="dir" op="equ" val="norm">
            <dgm:choose name="Name70">
              <dgm:if name="Name71" axis="root des" ptType="all node" func="maxDepth" op="gt" val="1">
                <dgm:alg type="tx">
                  <dgm:param type="parTxLTRAlign" val="l"/>
                  <dgm:param type="parTxRTLAlign" val="r"/>
                </dgm:alg>
              </dgm:if>
              <dgm:else name="Name72">
                <dgm:alg type="tx">
                  <dgm:param type="parTxLTRAlign" val="l"/>
                  <dgm:param type="parTxRTLAlign" val="l"/>
                </dgm:alg>
              </dgm:else>
            </dgm:choose>
          </dgm:if>
          <dgm:else name="Name73">
            <dgm:choose name="Name74">
              <dgm:if name="Name75" axis="root des" ptType="all node" func="maxDepth" op="gt" val="1">
                <dgm:alg type="tx">
                  <dgm:param type="parTxLTRAlign" val="l"/>
                  <dgm:param type="parTxRTLAlign" val="r"/>
                </dgm:alg>
              </dgm:if>
              <dgm:else name="Name76">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77">
          <dgm:if name="Name78" func="var" arg="dir" op="equ" val="norm">
            <dgm:constrLst>
              <dgm:constr type="tMarg" refType="primFontSz" fact="0.1"/>
              <dgm:constr type="bMarg" refType="primFontSz" fact="0.1"/>
              <dgm:constr type="rMarg" refType="primFontSz" fact="0.1"/>
            </dgm:constrLst>
          </dgm:if>
          <dgm:else name="Name79">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4" styleLbl="callout">
        <dgm:alg type="sp"/>
        <dgm:shape xmlns:r="http://schemas.openxmlformats.org/officeDocument/2006/relationships" type="line" r:blip="">
          <dgm:adjLst/>
        </dgm:shape>
        <dgm:presOf/>
        <dgm:constrLst/>
        <dgm:ruleLst/>
      </dgm:layoutNode>
      <dgm:layoutNode name="d4" styleLbl="callout">
        <dgm:alg type="sp"/>
        <dgm:choose name="Name80">
          <dgm:if name="Name81" func="var" arg="dir" op="equ" val="norm">
            <dgm:shape xmlns:r="http://schemas.openxmlformats.org/officeDocument/2006/relationships" rot="90" type="line" r:blip="">
              <dgm:adjLst/>
            </dgm:shape>
          </dgm:if>
          <dgm:else name="Name82">
            <dgm:shape xmlns:r="http://schemas.openxmlformats.org/officeDocument/2006/relationships" rot="180" type="line" r:blip="">
              <dgm:adjLst/>
            </dgm:shape>
          </dgm:else>
        </dgm:choose>
        <dgm:presOf/>
        <dgm:constrLst/>
        <dgm:ruleLst/>
      </dgm:layoutNode>
    </dgm:forEach>
    <dgm:forEach name="Name83" axis="ch" ptType="node" st="5" cnt="1">
      <dgm:layoutNode name="circle5" styleLbl="lnNode1">
        <dgm:alg type="sp"/>
        <dgm:shape xmlns:r="http://schemas.openxmlformats.org/officeDocument/2006/relationships" type="ellipse" r:blip="" zOrderOff="-20">
          <dgm:adjLst/>
        </dgm:shape>
        <dgm:presOf/>
        <dgm:constrLst/>
        <dgm:ruleLst/>
      </dgm:layoutNode>
      <dgm:layoutNode name="text5" styleLbl="revTx">
        <dgm:varLst>
          <dgm:bulletEnabled val="1"/>
        </dgm:varLst>
        <dgm:choose name="Name84">
          <dgm:if name="Name85" func="var" arg="dir" op="equ" val="norm">
            <dgm:choose name="Name86">
              <dgm:if name="Name87" axis="root des" ptType="all node" func="maxDepth" op="gt" val="1">
                <dgm:alg type="tx">
                  <dgm:param type="parTxLTRAlign" val="l"/>
                  <dgm:param type="parTxRTLAlign" val="r"/>
                </dgm:alg>
              </dgm:if>
              <dgm:else name="Name88">
                <dgm:alg type="tx">
                  <dgm:param type="parTxLTRAlign" val="l"/>
                  <dgm:param type="parTxRTLAlign" val="l"/>
                </dgm:alg>
              </dgm:else>
            </dgm:choose>
          </dgm:if>
          <dgm:else name="Name89">
            <dgm:choose name="Name90">
              <dgm:if name="Name91" axis="root des" ptType="all node" func="maxDepth" op="gt" val="1">
                <dgm:alg type="tx">
                  <dgm:param type="parTxLTRAlign" val="l"/>
                  <dgm:param type="parTxRTLAlign" val="r"/>
                </dgm:alg>
              </dgm:if>
              <dgm:else name="Name92">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tMarg" refType="primFontSz" fact="0.1"/>
              <dgm:constr type="bMarg" refType="primFontSz" fact="0.1"/>
              <dgm:constr type="rMarg" refType="primFontSz" fact="0.1"/>
            </dgm:constrLst>
          </dgm:if>
          <dgm:else name="Name95">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5" styleLbl="callout">
        <dgm:alg type="sp"/>
        <dgm:shape xmlns:r="http://schemas.openxmlformats.org/officeDocument/2006/relationships" type="line" r:blip="">
          <dgm:adjLst/>
        </dgm:shape>
        <dgm:presOf/>
        <dgm:constrLst/>
        <dgm:ruleLst/>
      </dgm:layoutNode>
      <dgm:layoutNode name="d5" styleLbl="callout">
        <dgm:alg type="sp"/>
        <dgm:choose name="Name96">
          <dgm:if name="Name97" func="var" arg="dir" op="equ" val="norm">
            <dgm:shape xmlns:r="http://schemas.openxmlformats.org/officeDocument/2006/relationships" rot="90" type="line" r:blip="">
              <dgm:adjLst/>
            </dgm:shape>
          </dgm:if>
          <dgm:else name="Name98">
            <dgm:shape xmlns:r="http://schemas.openxmlformats.org/officeDocument/2006/relationships" rot="180" type="line" r:blip="">
              <dgm:adjLst/>
            </dgm:shape>
          </dgm:else>
        </dgm:choose>
        <dgm:presOf/>
        <dgm:constrLst/>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image" Target="../media/image6.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image" Target="../media/image24.wmf"/><Relationship Id="rId1" Type="http://schemas.openxmlformats.org/officeDocument/2006/relationships/image" Target="../media/image23.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70.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en-US" dirty="0"/>
          </a:p>
        </p:txBody>
      </p:sp>
      <p:sp>
        <p:nvSpPr>
          <p:cNvPr id="3" name="Date Placeholder 2"/>
          <p:cNvSpPr>
            <a:spLocks noGrp="1"/>
          </p:cNvSpPr>
          <p:nvPr>
            <p:ph type="dt" idx="1"/>
          </p:nvPr>
        </p:nvSpPr>
        <p:spPr>
          <a:xfrm>
            <a:off x="4021294" y="0"/>
            <a:ext cx="3076363" cy="511731"/>
          </a:xfrm>
          <a:prstGeom prst="rect">
            <a:avLst/>
          </a:prstGeom>
        </p:spPr>
        <p:txBody>
          <a:bodyPr vert="horz" lIns="99048" tIns="49524" rIns="99048" bIns="49524" rtlCol="0"/>
          <a:lstStyle>
            <a:lvl1pPr algn="r">
              <a:defRPr sz="1300"/>
            </a:lvl1pPr>
          </a:lstStyle>
          <a:p>
            <a:fld id="{6CB80335-EEF7-46CB-9124-4F645B7A6A81}" type="datetimeFigureOut">
              <a:rPr lang="en-US" smtClean="0"/>
              <a:t>10/4/2017</a:t>
            </a:fld>
            <a:endParaRPr lang="en-US" dirty="0"/>
          </a:p>
        </p:txBody>
      </p:sp>
      <p:sp>
        <p:nvSpPr>
          <p:cNvPr id="4" name="Slide Image Placeholder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9048" tIns="49524" rIns="99048" bIns="49524" rtlCol="0" anchor="ctr"/>
          <a:lstStyle/>
          <a:p>
            <a:endParaRPr lang="en-US" dirty="0"/>
          </a:p>
        </p:txBody>
      </p:sp>
      <p:sp>
        <p:nvSpPr>
          <p:cNvPr id="5" name="Notes Placeholder 4"/>
          <p:cNvSpPr>
            <a:spLocks noGrp="1"/>
          </p:cNvSpPr>
          <p:nvPr>
            <p:ph type="body" sz="quarter" idx="3"/>
          </p:nvPr>
        </p:nvSpPr>
        <p:spPr>
          <a:xfrm>
            <a:off x="709930" y="4861441"/>
            <a:ext cx="5679440" cy="4605576"/>
          </a:xfrm>
          <a:prstGeom prst="rect">
            <a:avLst/>
          </a:prstGeom>
        </p:spPr>
        <p:txBody>
          <a:bodyPr vert="horz" lIns="99048" tIns="49524" rIns="99048" bIns="4952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721106"/>
            <a:ext cx="3076363" cy="511731"/>
          </a:xfrm>
          <a:prstGeom prst="rect">
            <a:avLst/>
          </a:prstGeom>
        </p:spPr>
        <p:txBody>
          <a:bodyPr vert="horz" lIns="99048" tIns="49524" rIns="99048" bIns="49524" rtlCol="0" anchor="b"/>
          <a:lstStyle>
            <a:lvl1pPr algn="l">
              <a:defRPr sz="1300"/>
            </a:lvl1pPr>
          </a:lstStyle>
          <a:p>
            <a:endParaRPr lang="en-US" dirty="0"/>
          </a:p>
        </p:txBody>
      </p:sp>
      <p:sp>
        <p:nvSpPr>
          <p:cNvPr id="7" name="Slide Number Placeholder 6"/>
          <p:cNvSpPr>
            <a:spLocks noGrp="1"/>
          </p:cNvSpPr>
          <p:nvPr>
            <p:ph type="sldNum" sz="quarter" idx="5"/>
          </p:nvPr>
        </p:nvSpPr>
        <p:spPr>
          <a:xfrm>
            <a:off x="4021294" y="9721106"/>
            <a:ext cx="3076363" cy="511731"/>
          </a:xfrm>
          <a:prstGeom prst="rect">
            <a:avLst/>
          </a:prstGeom>
        </p:spPr>
        <p:txBody>
          <a:bodyPr vert="horz" lIns="99048" tIns="49524" rIns="99048" bIns="49524" rtlCol="0" anchor="b"/>
          <a:lstStyle>
            <a:lvl1pPr algn="r">
              <a:defRPr sz="1300"/>
            </a:lvl1pPr>
          </a:lstStyle>
          <a:p>
            <a:fld id="{96394C6F-EDC9-4575-BB5A-26CCACBE67F9}" type="slidenum">
              <a:rPr lang="en-US" smtClean="0"/>
              <a:t>‹Nr.›</a:t>
            </a:fld>
            <a:endParaRPr lang="en-US" dirty="0"/>
          </a:p>
        </p:txBody>
      </p:sp>
    </p:spTree>
    <p:extLst>
      <p:ext uri="{BB962C8B-B14F-4D97-AF65-F5344CB8AC3E}">
        <p14:creationId xmlns:p14="http://schemas.microsoft.com/office/powerpoint/2010/main" val="3448736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F2598D2-2ED8-8547-B4B7-C382E9B8AC9E}" type="slidenum">
              <a:rPr lang="en-US"/>
              <a:pPr/>
              <a:t>4</a:t>
            </a:fld>
            <a:endParaRPr lang="en-US" dirty="0"/>
          </a:p>
        </p:txBody>
      </p:sp>
      <p:sp>
        <p:nvSpPr>
          <p:cNvPr id="65538" name="Rectangle 2"/>
          <p:cNvSpPr>
            <a:spLocks noGrp="1" noRot="1" noChangeAspect="1" noChangeArrowheads="1" noTextEdit="1"/>
          </p:cNvSpPr>
          <p:nvPr>
            <p:ph type="sldImg"/>
          </p:nvPr>
        </p:nvSpPr>
        <p:spPr>
          <a:ln/>
        </p:spPr>
      </p:sp>
      <p:sp>
        <p:nvSpPr>
          <p:cNvPr id="65539" name="Rectangle 3"/>
          <p:cNvSpPr>
            <a:spLocks noGrp="1" noChangeArrowheads="1"/>
          </p:cNvSpPr>
          <p:nvPr>
            <p:ph type="body" idx="1"/>
          </p:nvPr>
        </p:nvSpPr>
        <p:spPr/>
        <p:txBody>
          <a:bodyPr/>
          <a:lstStyle/>
          <a:p>
            <a:r>
              <a:rPr lang="en-GB" dirty="0" smtClean="0"/>
              <a:t>Chapter 1 summary.</a:t>
            </a:r>
            <a:endParaRPr lang="en-GB" dirty="0"/>
          </a:p>
        </p:txBody>
      </p:sp>
      <p:sp>
        <p:nvSpPr>
          <p:cNvPr id="2" name="Footer Placeholder 1"/>
          <p:cNvSpPr>
            <a:spLocks noGrp="1"/>
          </p:cNvSpPr>
          <p:nvPr>
            <p:ph type="ftr" sz="quarter" idx="10"/>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25362442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4104403-97C8-424F-9205-9E80F543074F}" type="slidenum">
              <a:rPr lang="en-US"/>
              <a:pPr/>
              <a:t>5</a:t>
            </a:fld>
            <a:endParaRPr lang="en-US" dirty="0"/>
          </a:p>
        </p:txBody>
      </p:sp>
      <p:sp>
        <p:nvSpPr>
          <p:cNvPr id="52226" name="Rectangle 2"/>
          <p:cNvSpPr>
            <a:spLocks noGrp="1" noRot="1" noChangeAspect="1" noChangeArrowheads="1" noTextEdit="1"/>
          </p:cNvSpPr>
          <p:nvPr>
            <p:ph type="sldImg"/>
          </p:nvPr>
        </p:nvSpPr>
        <p:spPr>
          <a:ln/>
        </p:spPr>
      </p:sp>
      <p:sp>
        <p:nvSpPr>
          <p:cNvPr id="52227" name="Rectangle 3"/>
          <p:cNvSpPr>
            <a:spLocks noGrp="1" noChangeArrowheads="1"/>
          </p:cNvSpPr>
          <p:nvPr>
            <p:ph type="body" idx="1"/>
          </p:nvPr>
        </p:nvSpPr>
        <p:spPr/>
        <p:txBody>
          <a:bodyPr/>
          <a:lstStyle/>
          <a:p>
            <a:r>
              <a:rPr lang="en-US" sz="1200" kern="1200" baseline="0" dirty="0" smtClean="0">
                <a:solidFill>
                  <a:schemeClr val="tx1"/>
                </a:solidFill>
                <a:latin typeface="Times New Roman" pitchFamily="-110" charset="0"/>
                <a:ea typeface="+mn-ea"/>
                <a:cs typeface="+mn-cs"/>
              </a:rPr>
              <a:t>In everyday life we use a system based on decimal digits (0, 1, 2, 3, 4, 5, 6, 7, 8, 9) to</a:t>
            </a:r>
          </a:p>
          <a:p>
            <a:r>
              <a:rPr lang="en-US" sz="1200" kern="1200" baseline="0" dirty="0" smtClean="0">
                <a:solidFill>
                  <a:schemeClr val="tx1"/>
                </a:solidFill>
                <a:latin typeface="Times New Roman" pitchFamily="-110" charset="0"/>
                <a:ea typeface="+mn-ea"/>
                <a:cs typeface="+mn-cs"/>
              </a:rPr>
              <a:t>represent numbers, and refer to the system as the decimal system. Consider what</a:t>
            </a:r>
          </a:p>
          <a:p>
            <a:r>
              <a:rPr lang="en-US" sz="1200" kern="1200" baseline="0" dirty="0" smtClean="0">
                <a:solidFill>
                  <a:schemeClr val="tx1"/>
                </a:solidFill>
                <a:latin typeface="Times New Roman" pitchFamily="-110" charset="0"/>
                <a:ea typeface="+mn-ea"/>
                <a:cs typeface="+mn-cs"/>
              </a:rPr>
              <a:t>the number 83 means. It means eight tens plus three:</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83 = (8 * 10) + 3</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The number 4728 means four thousands, seven hundreds, two tens, plus eight:</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4728 = (4 * 1000) + (7 * 100) + (2 * 10) + 8</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The decimal system is said to have a </a:t>
            </a:r>
            <a:r>
              <a:rPr lang="en-US" sz="1200" b="1" kern="1200" baseline="0" dirty="0" smtClean="0">
                <a:solidFill>
                  <a:schemeClr val="tx1"/>
                </a:solidFill>
                <a:latin typeface="Times New Roman" pitchFamily="-110" charset="0"/>
                <a:ea typeface="+mn-ea"/>
                <a:cs typeface="+mn-cs"/>
              </a:rPr>
              <a:t>base, </a:t>
            </a:r>
            <a:r>
              <a:rPr lang="en-US" sz="1200" b="0" kern="1200" baseline="0" dirty="0" smtClean="0">
                <a:solidFill>
                  <a:schemeClr val="tx1"/>
                </a:solidFill>
                <a:latin typeface="Times New Roman" pitchFamily="-110" charset="0"/>
                <a:ea typeface="+mn-ea"/>
                <a:cs typeface="+mn-cs"/>
              </a:rPr>
              <a:t>or</a:t>
            </a:r>
            <a:r>
              <a:rPr lang="en-US" sz="1200" b="1" kern="1200" baseline="0" dirty="0" smtClean="0">
                <a:solidFill>
                  <a:schemeClr val="tx1"/>
                </a:solidFill>
                <a:latin typeface="Times New Roman" pitchFamily="-110" charset="0"/>
                <a:ea typeface="+mn-ea"/>
                <a:cs typeface="+mn-cs"/>
              </a:rPr>
              <a:t> radix, of 10. </a:t>
            </a:r>
            <a:r>
              <a:rPr lang="en-US" sz="1200" b="0" kern="1200" baseline="0" dirty="0" smtClean="0">
                <a:solidFill>
                  <a:schemeClr val="tx1"/>
                </a:solidFill>
                <a:latin typeface="Times New Roman" pitchFamily="-110" charset="0"/>
                <a:ea typeface="+mn-ea"/>
                <a:cs typeface="+mn-cs"/>
              </a:rPr>
              <a:t>This means that each digit</a:t>
            </a:r>
          </a:p>
          <a:p>
            <a:r>
              <a:rPr lang="en-US" sz="1200" kern="1200" baseline="0" dirty="0" smtClean="0">
                <a:solidFill>
                  <a:schemeClr val="tx1"/>
                </a:solidFill>
                <a:latin typeface="Times New Roman" pitchFamily="-110" charset="0"/>
                <a:ea typeface="+mn-ea"/>
                <a:cs typeface="+mn-cs"/>
              </a:rPr>
              <a:t>in the number is multiplied by 10 raised to a power corresponding to that digit’s</a:t>
            </a:r>
          </a:p>
          <a:p>
            <a:r>
              <a:rPr lang="en-US" sz="1200" kern="1200" baseline="0" dirty="0" smtClean="0">
                <a:solidFill>
                  <a:schemeClr val="tx1"/>
                </a:solidFill>
                <a:latin typeface="Times New Roman" pitchFamily="-110" charset="0"/>
                <a:ea typeface="+mn-ea"/>
                <a:cs typeface="+mn-cs"/>
              </a:rPr>
              <a:t>position:</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83 = (8 * 10</a:t>
            </a:r>
            <a:r>
              <a:rPr lang="en-US" sz="1200" kern="1200" baseline="30000" dirty="0" smtClean="0">
                <a:solidFill>
                  <a:schemeClr val="tx1"/>
                </a:solidFill>
                <a:latin typeface="Times New Roman" pitchFamily="-110" charset="0"/>
                <a:ea typeface="+mn-ea"/>
                <a:cs typeface="+mn-cs"/>
              </a:rPr>
              <a:t>1</a:t>
            </a:r>
            <a:r>
              <a:rPr lang="en-US" sz="1200" kern="1200" baseline="0" dirty="0" smtClean="0">
                <a:solidFill>
                  <a:schemeClr val="tx1"/>
                </a:solidFill>
                <a:latin typeface="Times New Roman" pitchFamily="-110" charset="0"/>
                <a:ea typeface="+mn-ea"/>
                <a:cs typeface="+mn-cs"/>
              </a:rPr>
              <a:t>) + (3 * 10</a:t>
            </a:r>
            <a:r>
              <a:rPr lang="en-US" sz="1200" kern="1200" baseline="30000" dirty="0" smtClean="0">
                <a:solidFill>
                  <a:schemeClr val="tx1"/>
                </a:solidFill>
                <a:latin typeface="Times New Roman" pitchFamily="-110" charset="0"/>
                <a:ea typeface="+mn-ea"/>
                <a:cs typeface="+mn-cs"/>
              </a:rPr>
              <a:t>0</a:t>
            </a:r>
            <a:r>
              <a:rPr lang="en-US" sz="1200" kern="1200" baseline="0" dirty="0" smtClean="0">
                <a:solidFill>
                  <a:schemeClr val="tx1"/>
                </a:solidFill>
                <a:latin typeface="Times New Roman" pitchFamily="-110" charset="0"/>
                <a:ea typeface="+mn-ea"/>
                <a:cs typeface="+mn-cs"/>
              </a:rPr>
              <a:t>)</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4728 = (4 * 10</a:t>
            </a:r>
            <a:r>
              <a:rPr lang="en-US" sz="1200" kern="1200" baseline="30000" dirty="0" smtClean="0">
                <a:solidFill>
                  <a:schemeClr val="tx1"/>
                </a:solidFill>
                <a:latin typeface="Times New Roman" pitchFamily="-110" charset="0"/>
                <a:ea typeface="+mn-ea"/>
                <a:cs typeface="+mn-cs"/>
              </a:rPr>
              <a:t>3</a:t>
            </a:r>
            <a:r>
              <a:rPr lang="en-US" sz="1200" kern="1200" baseline="0" dirty="0" smtClean="0">
                <a:solidFill>
                  <a:schemeClr val="tx1"/>
                </a:solidFill>
                <a:latin typeface="Times New Roman" pitchFamily="-110" charset="0"/>
                <a:ea typeface="+mn-ea"/>
                <a:cs typeface="+mn-cs"/>
              </a:rPr>
              <a:t>) + (7 * 10</a:t>
            </a:r>
            <a:r>
              <a:rPr lang="en-US" sz="1200" kern="1200" baseline="30000" dirty="0" smtClean="0">
                <a:solidFill>
                  <a:schemeClr val="tx1"/>
                </a:solidFill>
                <a:latin typeface="Times New Roman" pitchFamily="-110" charset="0"/>
                <a:ea typeface="+mn-ea"/>
                <a:cs typeface="+mn-cs"/>
              </a:rPr>
              <a:t>2</a:t>
            </a:r>
            <a:r>
              <a:rPr lang="en-US" sz="1200" kern="1200" baseline="0" dirty="0" smtClean="0">
                <a:solidFill>
                  <a:schemeClr val="tx1"/>
                </a:solidFill>
                <a:latin typeface="Times New Roman" pitchFamily="-110" charset="0"/>
                <a:ea typeface="+mn-ea"/>
                <a:cs typeface="+mn-cs"/>
              </a:rPr>
              <a:t>) + (2 * 10</a:t>
            </a:r>
            <a:r>
              <a:rPr lang="en-US" sz="1200" kern="1200" baseline="30000" dirty="0" smtClean="0">
                <a:solidFill>
                  <a:schemeClr val="tx1"/>
                </a:solidFill>
                <a:latin typeface="Times New Roman" pitchFamily="-110" charset="0"/>
                <a:ea typeface="+mn-ea"/>
                <a:cs typeface="+mn-cs"/>
              </a:rPr>
              <a:t>1</a:t>
            </a:r>
            <a:r>
              <a:rPr lang="en-US" sz="1200" kern="1200" baseline="0" dirty="0" smtClean="0">
                <a:solidFill>
                  <a:schemeClr val="tx1"/>
                </a:solidFill>
                <a:latin typeface="Times New Roman" pitchFamily="-110" charset="0"/>
                <a:ea typeface="+mn-ea"/>
                <a:cs typeface="+mn-cs"/>
              </a:rPr>
              <a:t>) + (8 * 10</a:t>
            </a:r>
            <a:r>
              <a:rPr lang="en-US" sz="1200" kern="1200" baseline="30000" dirty="0" smtClean="0">
                <a:solidFill>
                  <a:schemeClr val="tx1"/>
                </a:solidFill>
                <a:latin typeface="Times New Roman" pitchFamily="-110" charset="0"/>
                <a:ea typeface="+mn-ea"/>
                <a:cs typeface="+mn-cs"/>
              </a:rPr>
              <a:t>0</a:t>
            </a:r>
            <a:r>
              <a:rPr lang="en-US" sz="1200" kern="1200" baseline="0" dirty="0" smtClean="0">
                <a:solidFill>
                  <a:schemeClr val="tx1"/>
                </a:solidFill>
                <a:latin typeface="Times New Roman" pitchFamily="-110" charset="0"/>
                <a:ea typeface="+mn-ea"/>
                <a:cs typeface="+mn-cs"/>
              </a:rPr>
              <a:t>)</a:t>
            </a:r>
            <a:endParaRPr lang="en-GB" dirty="0"/>
          </a:p>
        </p:txBody>
      </p:sp>
      <p:sp>
        <p:nvSpPr>
          <p:cNvPr id="2" name="Footer Placeholder 1"/>
          <p:cNvSpPr>
            <a:spLocks noGrp="1"/>
          </p:cNvSpPr>
          <p:nvPr>
            <p:ph type="ftr" sz="quarter" idx="10"/>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31149089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Times New Roman" pitchFamily="-110" charset="0"/>
                <a:ea typeface="+mn-ea"/>
                <a:cs typeface="+mn-cs"/>
              </a:rPr>
              <a:t>The same principle holds for decimal fractions, but negative powers of 10 are</a:t>
            </a:r>
          </a:p>
          <a:p>
            <a:r>
              <a:rPr lang="en-US" sz="1200" kern="1200" baseline="0" dirty="0" smtClean="0">
                <a:solidFill>
                  <a:schemeClr val="tx1"/>
                </a:solidFill>
                <a:latin typeface="Times New Roman" pitchFamily="-110" charset="0"/>
                <a:ea typeface="+mn-ea"/>
                <a:cs typeface="+mn-cs"/>
              </a:rPr>
              <a:t>used. Thus, the decimal fraction 0.256 stands for 2 tenths plus 5 hundredths plus</a:t>
            </a:r>
          </a:p>
          <a:p>
            <a:r>
              <a:rPr lang="en-US" sz="1200" kern="1200" baseline="0" dirty="0" smtClean="0">
                <a:solidFill>
                  <a:schemeClr val="tx1"/>
                </a:solidFill>
                <a:latin typeface="Times New Roman" pitchFamily="-110" charset="0"/>
                <a:ea typeface="+mn-ea"/>
                <a:cs typeface="+mn-cs"/>
              </a:rPr>
              <a:t>6 thousandths:</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0.256 = (2 * 10</a:t>
            </a:r>
            <a:r>
              <a:rPr lang="en-US" sz="1200" kern="1200" baseline="30000" dirty="0" smtClean="0">
                <a:solidFill>
                  <a:schemeClr val="tx1"/>
                </a:solidFill>
                <a:latin typeface="Times New Roman" pitchFamily="-110" charset="0"/>
                <a:ea typeface="+mn-ea"/>
                <a:cs typeface="+mn-cs"/>
              </a:rPr>
              <a:t>-1</a:t>
            </a:r>
            <a:r>
              <a:rPr lang="en-US" sz="1200" kern="1200" baseline="0" dirty="0" smtClean="0">
                <a:solidFill>
                  <a:schemeClr val="tx1"/>
                </a:solidFill>
                <a:latin typeface="Times New Roman" pitchFamily="-110" charset="0"/>
                <a:ea typeface="+mn-ea"/>
                <a:cs typeface="+mn-cs"/>
              </a:rPr>
              <a:t>) + (5 * 10-</a:t>
            </a:r>
            <a:r>
              <a:rPr lang="en-US" sz="1200" kern="1200" baseline="30000" dirty="0" smtClean="0">
                <a:solidFill>
                  <a:schemeClr val="tx1"/>
                </a:solidFill>
                <a:latin typeface="Times New Roman" pitchFamily="-110" charset="0"/>
                <a:ea typeface="+mn-ea"/>
                <a:cs typeface="+mn-cs"/>
              </a:rPr>
              <a:t>2</a:t>
            </a:r>
            <a:r>
              <a:rPr lang="en-US" sz="1200" kern="1200" baseline="0" dirty="0" smtClean="0">
                <a:solidFill>
                  <a:schemeClr val="tx1"/>
                </a:solidFill>
                <a:latin typeface="Times New Roman" pitchFamily="-110" charset="0"/>
                <a:ea typeface="+mn-ea"/>
                <a:cs typeface="+mn-cs"/>
              </a:rPr>
              <a:t>) + (6 * 10-</a:t>
            </a:r>
            <a:r>
              <a:rPr lang="en-US" sz="1200" kern="1200" baseline="30000" dirty="0" smtClean="0">
                <a:solidFill>
                  <a:schemeClr val="tx1"/>
                </a:solidFill>
                <a:latin typeface="Times New Roman" pitchFamily="-110" charset="0"/>
                <a:ea typeface="+mn-ea"/>
                <a:cs typeface="+mn-cs"/>
              </a:rPr>
              <a:t>3</a:t>
            </a:r>
            <a:r>
              <a:rPr lang="en-US" sz="1200" kern="1200" baseline="0" dirty="0" smtClean="0">
                <a:solidFill>
                  <a:schemeClr val="tx1"/>
                </a:solidFill>
                <a:latin typeface="Times New Roman" pitchFamily="-110" charset="0"/>
                <a:ea typeface="+mn-ea"/>
                <a:cs typeface="+mn-cs"/>
              </a:rPr>
              <a:t>)</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A number with both an integer and fractional part has digits raised to both</a:t>
            </a:r>
          </a:p>
          <a:p>
            <a:r>
              <a:rPr lang="en-US" sz="1200" kern="1200" baseline="0" dirty="0" smtClean="0">
                <a:solidFill>
                  <a:schemeClr val="tx1"/>
                </a:solidFill>
                <a:latin typeface="Times New Roman" pitchFamily="-110" charset="0"/>
                <a:ea typeface="+mn-ea"/>
                <a:cs typeface="+mn-cs"/>
              </a:rPr>
              <a:t>positive and negative powers of 10:</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442.256 = (4 * 10</a:t>
            </a:r>
            <a:r>
              <a:rPr lang="en-US" sz="1200" kern="1200" baseline="30000" dirty="0" smtClean="0">
                <a:solidFill>
                  <a:schemeClr val="tx1"/>
                </a:solidFill>
                <a:latin typeface="Times New Roman" pitchFamily="-110" charset="0"/>
                <a:ea typeface="+mn-ea"/>
                <a:cs typeface="+mn-cs"/>
              </a:rPr>
              <a:t>2</a:t>
            </a:r>
            <a:r>
              <a:rPr lang="en-US" sz="1200" kern="1200" baseline="0" dirty="0" smtClean="0">
                <a:solidFill>
                  <a:schemeClr val="tx1"/>
                </a:solidFill>
                <a:latin typeface="Times New Roman" pitchFamily="-110" charset="0"/>
                <a:ea typeface="+mn-ea"/>
                <a:cs typeface="+mn-cs"/>
              </a:rPr>
              <a:t>) + (4 + 10</a:t>
            </a:r>
            <a:r>
              <a:rPr lang="en-US" sz="1200" kern="1200" baseline="30000" dirty="0" smtClean="0">
                <a:solidFill>
                  <a:schemeClr val="tx1"/>
                </a:solidFill>
                <a:latin typeface="Times New Roman" pitchFamily="-110" charset="0"/>
                <a:ea typeface="+mn-ea"/>
                <a:cs typeface="+mn-cs"/>
              </a:rPr>
              <a:t>1</a:t>
            </a:r>
            <a:r>
              <a:rPr lang="en-US" sz="1200" kern="1200" baseline="0" dirty="0" smtClean="0">
                <a:solidFill>
                  <a:schemeClr val="tx1"/>
                </a:solidFill>
                <a:latin typeface="Times New Roman" pitchFamily="-110" charset="0"/>
                <a:ea typeface="+mn-ea"/>
                <a:cs typeface="+mn-cs"/>
              </a:rPr>
              <a:t>) + (2 * 10</a:t>
            </a:r>
            <a:r>
              <a:rPr lang="en-US" sz="1200" kern="1200" baseline="30000" dirty="0" smtClean="0">
                <a:solidFill>
                  <a:schemeClr val="tx1"/>
                </a:solidFill>
                <a:latin typeface="Times New Roman" pitchFamily="-110" charset="0"/>
                <a:ea typeface="+mn-ea"/>
                <a:cs typeface="+mn-cs"/>
              </a:rPr>
              <a:t>0</a:t>
            </a:r>
            <a:r>
              <a:rPr lang="en-US" sz="1200" kern="1200" baseline="0" dirty="0" smtClean="0">
                <a:solidFill>
                  <a:schemeClr val="tx1"/>
                </a:solidFill>
                <a:latin typeface="Times New Roman" pitchFamily="-110" charset="0"/>
                <a:ea typeface="+mn-ea"/>
                <a:cs typeface="+mn-cs"/>
              </a:rPr>
              <a:t>) + (2 * 10</a:t>
            </a:r>
            <a:r>
              <a:rPr lang="en-US" sz="1200" kern="1200" baseline="30000" dirty="0" smtClean="0">
                <a:solidFill>
                  <a:schemeClr val="tx1"/>
                </a:solidFill>
                <a:latin typeface="Times New Roman" pitchFamily="-110" charset="0"/>
                <a:ea typeface="+mn-ea"/>
                <a:cs typeface="+mn-cs"/>
              </a:rPr>
              <a:t>-1</a:t>
            </a:r>
            <a:r>
              <a:rPr lang="en-US" sz="1200" kern="1200" baseline="0" dirty="0" smtClean="0">
                <a:solidFill>
                  <a:schemeClr val="tx1"/>
                </a:solidFill>
                <a:latin typeface="Times New Roman" pitchFamily="-110" charset="0"/>
                <a:ea typeface="+mn-ea"/>
                <a:cs typeface="+mn-cs"/>
              </a:rPr>
              <a:t>) + (5 * 10</a:t>
            </a:r>
            <a:r>
              <a:rPr lang="en-US" sz="1200" kern="1200" baseline="30000" dirty="0" smtClean="0">
                <a:solidFill>
                  <a:schemeClr val="tx1"/>
                </a:solidFill>
                <a:latin typeface="Times New Roman" pitchFamily="-110" charset="0"/>
                <a:ea typeface="+mn-ea"/>
                <a:cs typeface="+mn-cs"/>
              </a:rPr>
              <a:t>-2</a:t>
            </a:r>
            <a:r>
              <a:rPr lang="en-US" sz="1200" kern="1200" baseline="0" dirty="0" smtClean="0">
                <a:solidFill>
                  <a:schemeClr val="tx1"/>
                </a:solidFill>
                <a:latin typeface="Times New Roman" pitchFamily="-110" charset="0"/>
                <a:ea typeface="+mn-ea"/>
                <a:cs typeface="+mn-cs"/>
              </a:rPr>
              <a:t>)</a:t>
            </a:r>
          </a:p>
          <a:p>
            <a:r>
              <a:rPr lang="en-US" sz="1200" kern="1200" baseline="0" dirty="0" smtClean="0">
                <a:solidFill>
                  <a:schemeClr val="tx1"/>
                </a:solidFill>
                <a:latin typeface="Times New Roman" pitchFamily="-110" charset="0"/>
                <a:ea typeface="+mn-ea"/>
                <a:cs typeface="+mn-cs"/>
              </a:rPr>
              <a:t>+ (6 * 10</a:t>
            </a:r>
            <a:r>
              <a:rPr lang="en-US" sz="1200" kern="1200" baseline="30000" dirty="0" smtClean="0">
                <a:solidFill>
                  <a:schemeClr val="tx1"/>
                </a:solidFill>
                <a:latin typeface="Times New Roman" pitchFamily="-110" charset="0"/>
                <a:ea typeface="+mn-ea"/>
                <a:cs typeface="+mn-cs"/>
              </a:rPr>
              <a:t>-3</a:t>
            </a:r>
            <a:r>
              <a:rPr lang="en-US" sz="1200" kern="1200" baseline="0" dirty="0" smtClean="0">
                <a:solidFill>
                  <a:schemeClr val="tx1"/>
                </a:solidFill>
                <a:latin typeface="Times New Roman" pitchFamily="-110" charset="0"/>
                <a:ea typeface="+mn-ea"/>
                <a:cs typeface="+mn-cs"/>
              </a:rPr>
              <a:t>)</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In any number, the leftmost digit is referred to as the </a:t>
            </a:r>
            <a:r>
              <a:rPr lang="en-US" sz="1200" b="1" kern="1200" baseline="0" dirty="0" smtClean="0">
                <a:solidFill>
                  <a:schemeClr val="tx1"/>
                </a:solidFill>
                <a:latin typeface="Times New Roman" pitchFamily="-110" charset="0"/>
                <a:ea typeface="+mn-ea"/>
                <a:cs typeface="+mn-cs"/>
              </a:rPr>
              <a:t>most significant digit,</a:t>
            </a:r>
          </a:p>
          <a:p>
            <a:r>
              <a:rPr lang="en-US" sz="1200" kern="1200" baseline="0" dirty="0" smtClean="0">
                <a:solidFill>
                  <a:schemeClr val="tx1"/>
                </a:solidFill>
                <a:latin typeface="Times New Roman" pitchFamily="-110" charset="0"/>
                <a:ea typeface="+mn-ea"/>
                <a:cs typeface="+mn-cs"/>
              </a:rPr>
              <a:t>because it carries the highest value. The rightmost digit is called the </a:t>
            </a:r>
            <a:r>
              <a:rPr lang="en-US" sz="1200" b="1" kern="1200" baseline="0" dirty="0" smtClean="0">
                <a:solidFill>
                  <a:schemeClr val="tx1"/>
                </a:solidFill>
                <a:latin typeface="Times New Roman" pitchFamily="-110" charset="0"/>
                <a:ea typeface="+mn-ea"/>
                <a:cs typeface="+mn-cs"/>
              </a:rPr>
              <a:t>least significant</a:t>
            </a:r>
          </a:p>
          <a:p>
            <a:r>
              <a:rPr lang="en-US" sz="1200" b="1" kern="1200" baseline="0" dirty="0" smtClean="0">
                <a:solidFill>
                  <a:schemeClr val="tx1"/>
                </a:solidFill>
                <a:latin typeface="Times New Roman" pitchFamily="-110" charset="0"/>
                <a:ea typeface="+mn-ea"/>
                <a:cs typeface="+mn-cs"/>
              </a:rPr>
              <a:t>digit. </a:t>
            </a:r>
            <a:r>
              <a:rPr lang="en-US" sz="1200" b="0" kern="1200" baseline="0" dirty="0" smtClean="0">
                <a:solidFill>
                  <a:schemeClr val="tx1"/>
                </a:solidFill>
                <a:latin typeface="Times New Roman" pitchFamily="-110" charset="0"/>
                <a:ea typeface="+mn-ea"/>
                <a:cs typeface="+mn-cs"/>
              </a:rPr>
              <a:t>In the preceding decimal number, the 4 on the left is the most significant digit</a:t>
            </a:r>
          </a:p>
          <a:p>
            <a:r>
              <a:rPr lang="en-US" sz="1200" kern="1200" baseline="0" dirty="0" smtClean="0">
                <a:solidFill>
                  <a:schemeClr val="tx1"/>
                </a:solidFill>
                <a:latin typeface="Times New Roman" pitchFamily="-110" charset="0"/>
                <a:ea typeface="+mn-ea"/>
                <a:cs typeface="+mn-cs"/>
              </a:rPr>
              <a:t>and the 6 on the right is the least significant digit.</a:t>
            </a:r>
            <a:endParaRPr lang="en-US" dirty="0"/>
          </a:p>
        </p:txBody>
      </p:sp>
      <p:sp>
        <p:nvSpPr>
          <p:cNvPr id="4" name="Slide Number Placeholder 3"/>
          <p:cNvSpPr>
            <a:spLocks noGrp="1"/>
          </p:cNvSpPr>
          <p:nvPr>
            <p:ph type="sldNum" sz="quarter" idx="10"/>
          </p:nvPr>
        </p:nvSpPr>
        <p:spPr/>
        <p:txBody>
          <a:bodyPr/>
          <a:lstStyle/>
          <a:p>
            <a:fld id="{D1D245E4-CB43-F844-B5DA-3C7BAF45101A}" type="slidenum">
              <a:rPr lang="en-US" smtClean="0"/>
              <a:pPr/>
              <a:t>6</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5560840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Times New Roman" pitchFamily="-110" charset="0"/>
                <a:ea typeface="+mn-ea"/>
                <a:cs typeface="+mn-cs"/>
              </a:rPr>
              <a:t>Table 9.1 shows the relationship between each digit position and the value</a:t>
            </a:r>
          </a:p>
          <a:p>
            <a:r>
              <a:rPr lang="en-US" sz="1200" kern="1200" baseline="0" dirty="0" smtClean="0">
                <a:solidFill>
                  <a:schemeClr val="tx1"/>
                </a:solidFill>
                <a:latin typeface="Times New Roman" pitchFamily="-110" charset="0"/>
                <a:ea typeface="+mn-ea"/>
                <a:cs typeface="+mn-cs"/>
              </a:rPr>
              <a:t>assigned to that position. Each position is weighted 10 times the value of the position</a:t>
            </a:r>
          </a:p>
          <a:p>
            <a:r>
              <a:rPr lang="en-US" sz="1200" kern="1200" baseline="0" dirty="0" smtClean="0">
                <a:solidFill>
                  <a:schemeClr val="tx1"/>
                </a:solidFill>
                <a:latin typeface="Times New Roman" pitchFamily="-110" charset="0"/>
                <a:ea typeface="+mn-ea"/>
                <a:cs typeface="+mn-cs"/>
              </a:rPr>
              <a:t>to the right and one-tenth the value of the position to the left. Thus, positions represent</a:t>
            </a:r>
          </a:p>
          <a:p>
            <a:r>
              <a:rPr lang="en-US" sz="1200" kern="1200" baseline="0" dirty="0" smtClean="0">
                <a:solidFill>
                  <a:schemeClr val="tx1"/>
                </a:solidFill>
                <a:latin typeface="Times New Roman" pitchFamily="-110" charset="0"/>
                <a:ea typeface="+mn-ea"/>
                <a:cs typeface="+mn-cs"/>
              </a:rPr>
              <a:t>successive powers of 10. If we number the positions as indicated in Table 9.1,</a:t>
            </a:r>
          </a:p>
          <a:p>
            <a:r>
              <a:rPr lang="en-US" sz="1200" kern="1200" baseline="0" dirty="0" smtClean="0">
                <a:solidFill>
                  <a:schemeClr val="tx1"/>
                </a:solidFill>
                <a:latin typeface="Times New Roman" pitchFamily="-110" charset="0"/>
                <a:ea typeface="+mn-ea"/>
                <a:cs typeface="+mn-cs"/>
              </a:rPr>
              <a:t>then position </a:t>
            </a:r>
            <a:r>
              <a:rPr lang="en-US" sz="1200" i="1" kern="1200" baseline="0" dirty="0" smtClean="0">
                <a:solidFill>
                  <a:schemeClr val="tx1"/>
                </a:solidFill>
                <a:latin typeface="Times New Roman" pitchFamily="-110" charset="0"/>
                <a:ea typeface="+mn-ea"/>
                <a:cs typeface="+mn-cs"/>
              </a:rPr>
              <a:t>i </a:t>
            </a:r>
            <a:r>
              <a:rPr lang="en-US" sz="1200" i="0" kern="1200" baseline="0" dirty="0" smtClean="0">
                <a:solidFill>
                  <a:schemeClr val="tx1"/>
                </a:solidFill>
                <a:latin typeface="Times New Roman" pitchFamily="-110" charset="0"/>
                <a:ea typeface="+mn-ea"/>
                <a:cs typeface="+mn-cs"/>
              </a:rPr>
              <a:t>is weighted by the value 10</a:t>
            </a:r>
            <a:r>
              <a:rPr lang="en-US" sz="1200" b="0" i="1" kern="1200" baseline="30000" dirty="0" smtClean="0">
                <a:solidFill>
                  <a:schemeClr val="tx1"/>
                </a:solidFill>
                <a:latin typeface="Times New Roman" pitchFamily="-110" charset="0"/>
                <a:ea typeface="+mn-ea"/>
                <a:cs typeface="+mn-cs"/>
              </a:rPr>
              <a:t>i</a:t>
            </a:r>
            <a:r>
              <a:rPr lang="en-US" sz="1200" i="1" kern="1200" baseline="0" dirty="0" smtClean="0">
                <a:solidFill>
                  <a:schemeClr val="tx1"/>
                </a:solidFill>
                <a:latin typeface="Times New Roman" pitchFamily="-110" charset="0"/>
                <a:ea typeface="+mn-ea"/>
                <a:cs typeface="+mn-cs"/>
              </a:rPr>
              <a:t>.</a:t>
            </a:r>
          </a:p>
          <a:p>
            <a:endParaRPr lang="en-US" sz="1200" i="1" kern="1200" baseline="0" dirty="0" smtClean="0">
              <a:solidFill>
                <a:schemeClr val="tx1"/>
              </a:solidFill>
              <a:latin typeface="Times New Roman" pitchFamily="-110" charset="0"/>
              <a:ea typeface="+mn-ea"/>
              <a:cs typeface="+mn-cs"/>
            </a:endParaRPr>
          </a:p>
          <a:p>
            <a:r>
              <a:rPr lang="en-US" sz="1200" b="0" i="0" u="none" strike="noStrike" kern="1200" baseline="0" dirty="0" smtClean="0">
                <a:solidFill>
                  <a:schemeClr val="tx1"/>
                </a:solidFill>
                <a:latin typeface="Times New Roman" pitchFamily="-110" charset="0"/>
                <a:ea typeface="+mn-ea"/>
                <a:cs typeface="+mn-cs"/>
              </a:rPr>
              <a:t>One other observation is worth making. Consider the number 509 and ask</a:t>
            </a:r>
          </a:p>
          <a:p>
            <a:r>
              <a:rPr lang="en-US" sz="1200" b="0" i="0" u="none" strike="noStrike" kern="1200" baseline="0" dirty="0" smtClean="0">
                <a:solidFill>
                  <a:schemeClr val="tx1"/>
                </a:solidFill>
                <a:latin typeface="Times New Roman" pitchFamily="-110" charset="0"/>
                <a:ea typeface="+mn-ea"/>
                <a:cs typeface="+mn-cs"/>
              </a:rPr>
              <a:t>how many tens are in the number. Because there is a 0 in the tens position, you</a:t>
            </a:r>
          </a:p>
          <a:p>
            <a:r>
              <a:rPr lang="en-US" sz="1200" b="0" i="0" u="none" strike="noStrike" kern="1200" baseline="0" dirty="0" smtClean="0">
                <a:solidFill>
                  <a:schemeClr val="tx1"/>
                </a:solidFill>
                <a:latin typeface="Times New Roman" pitchFamily="-110" charset="0"/>
                <a:ea typeface="+mn-ea"/>
                <a:cs typeface="+mn-cs"/>
              </a:rPr>
              <a:t>might be tempted to say there are no tens. But there are in fact 50 tens. What the 0</a:t>
            </a:r>
          </a:p>
          <a:p>
            <a:r>
              <a:rPr lang="en-US" sz="1200" b="0" i="0" u="none" strike="noStrike" kern="1200" baseline="0" dirty="0" smtClean="0">
                <a:solidFill>
                  <a:schemeClr val="tx1"/>
                </a:solidFill>
                <a:latin typeface="Times New Roman" pitchFamily="-110" charset="0"/>
                <a:ea typeface="+mn-ea"/>
                <a:cs typeface="+mn-cs"/>
              </a:rPr>
              <a:t>in the tens position means is that there are no tens left over that cannot be lumped</a:t>
            </a:r>
          </a:p>
          <a:p>
            <a:r>
              <a:rPr lang="en-US" sz="1200" b="0" i="0" u="none" strike="noStrike" kern="1200" baseline="0" dirty="0" smtClean="0">
                <a:solidFill>
                  <a:schemeClr val="tx1"/>
                </a:solidFill>
                <a:latin typeface="Times New Roman" pitchFamily="-110" charset="0"/>
                <a:ea typeface="+mn-ea"/>
                <a:cs typeface="+mn-cs"/>
              </a:rPr>
              <a:t>into the hundreds, or thousands, and so on. Therefore, because each position holds</a:t>
            </a:r>
          </a:p>
          <a:p>
            <a:r>
              <a:rPr lang="en-US" sz="1200" b="0" i="0" u="none" strike="noStrike" kern="1200" baseline="0" dirty="0" smtClean="0">
                <a:solidFill>
                  <a:schemeClr val="tx1"/>
                </a:solidFill>
                <a:latin typeface="Times New Roman" pitchFamily="-110" charset="0"/>
                <a:ea typeface="+mn-ea"/>
                <a:cs typeface="+mn-cs"/>
              </a:rPr>
              <a:t>only the leftover numbers that cannot be lumped into higher positions, each digit</a:t>
            </a:r>
          </a:p>
          <a:p>
            <a:r>
              <a:rPr lang="en-US" sz="1200" b="0" i="0" u="none" strike="noStrike" kern="1200" baseline="0" dirty="0" smtClean="0">
                <a:solidFill>
                  <a:schemeClr val="tx1"/>
                </a:solidFill>
                <a:latin typeface="Times New Roman" pitchFamily="-110" charset="0"/>
                <a:ea typeface="+mn-ea"/>
                <a:cs typeface="+mn-cs"/>
              </a:rPr>
              <a:t>position needs to have a value of no greater than 9. Nine is the maximum value that</a:t>
            </a:r>
          </a:p>
          <a:p>
            <a:r>
              <a:rPr lang="en-US" sz="1200" b="0" i="0" u="none" strike="noStrike" kern="1200" baseline="0" dirty="0" smtClean="0">
                <a:solidFill>
                  <a:schemeClr val="tx1"/>
                </a:solidFill>
                <a:latin typeface="Times New Roman" pitchFamily="-110" charset="0"/>
                <a:ea typeface="+mn-ea"/>
                <a:cs typeface="+mn-cs"/>
              </a:rPr>
              <a:t>a position can hold before it flips over into the next higher position.</a:t>
            </a:r>
            <a:endParaRPr lang="en-US" dirty="0"/>
          </a:p>
        </p:txBody>
      </p:sp>
      <p:sp>
        <p:nvSpPr>
          <p:cNvPr id="4" name="Slide Number Placeholder 3"/>
          <p:cNvSpPr>
            <a:spLocks noGrp="1"/>
          </p:cNvSpPr>
          <p:nvPr>
            <p:ph type="sldNum" sz="quarter" idx="10"/>
          </p:nvPr>
        </p:nvSpPr>
        <p:spPr/>
        <p:txBody>
          <a:bodyPr/>
          <a:lstStyle/>
          <a:p>
            <a:fld id="{D1D245E4-CB43-F844-B5DA-3C7BAF45101A}" type="slidenum">
              <a:rPr lang="en-US" smtClean="0"/>
              <a:pPr/>
              <a:t>7</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33528815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Times New Roman" pitchFamily="-110" charset="0"/>
                <a:ea typeface="+mn-ea"/>
                <a:cs typeface="+mn-cs"/>
              </a:rPr>
              <a:t>In a positional number system, each number is represented by a string of digits in</a:t>
            </a:r>
          </a:p>
          <a:p>
            <a:r>
              <a:rPr lang="en-US" sz="1200" kern="1200" baseline="0" dirty="0" smtClean="0">
                <a:solidFill>
                  <a:schemeClr val="tx1"/>
                </a:solidFill>
                <a:latin typeface="Times New Roman" pitchFamily="-110" charset="0"/>
                <a:ea typeface="+mn-ea"/>
                <a:cs typeface="+mn-cs"/>
              </a:rPr>
              <a:t>which each digit position </a:t>
            </a:r>
            <a:r>
              <a:rPr lang="en-US" sz="1200" i="1" kern="1200" baseline="0" dirty="0" smtClean="0">
                <a:solidFill>
                  <a:schemeClr val="tx1"/>
                </a:solidFill>
                <a:latin typeface="Times New Roman" pitchFamily="-110" charset="0"/>
                <a:ea typeface="+mn-ea"/>
                <a:cs typeface="+mn-cs"/>
              </a:rPr>
              <a:t>i </a:t>
            </a:r>
            <a:r>
              <a:rPr lang="en-US" sz="1200" i="0" kern="1200" baseline="0" dirty="0" smtClean="0">
                <a:solidFill>
                  <a:schemeClr val="tx1"/>
                </a:solidFill>
                <a:latin typeface="Times New Roman" pitchFamily="-110" charset="0"/>
                <a:ea typeface="+mn-ea"/>
                <a:cs typeface="+mn-cs"/>
              </a:rPr>
              <a:t>has an associated weight </a:t>
            </a:r>
            <a:r>
              <a:rPr lang="en-US" sz="1200" i="1" kern="1200" baseline="0" dirty="0" smtClean="0">
                <a:solidFill>
                  <a:schemeClr val="tx1"/>
                </a:solidFill>
                <a:latin typeface="Times New Roman" pitchFamily="-110" charset="0"/>
                <a:ea typeface="+mn-ea"/>
                <a:cs typeface="+mn-cs"/>
              </a:rPr>
              <a:t>r</a:t>
            </a:r>
            <a:r>
              <a:rPr lang="en-US" sz="1200" i="1" kern="1200" baseline="30000" dirty="0" smtClean="0">
                <a:solidFill>
                  <a:schemeClr val="tx1"/>
                </a:solidFill>
                <a:latin typeface="Times New Roman" pitchFamily="-110" charset="0"/>
                <a:ea typeface="+mn-ea"/>
                <a:cs typeface="+mn-cs"/>
              </a:rPr>
              <a:t>i</a:t>
            </a:r>
            <a:r>
              <a:rPr lang="en-US" sz="1200" i="1" kern="1200" baseline="0" dirty="0" smtClean="0">
                <a:solidFill>
                  <a:schemeClr val="tx1"/>
                </a:solidFill>
                <a:latin typeface="Times New Roman" pitchFamily="-110" charset="0"/>
                <a:ea typeface="+mn-ea"/>
                <a:cs typeface="+mn-cs"/>
              </a:rPr>
              <a:t>, </a:t>
            </a:r>
            <a:r>
              <a:rPr lang="en-US" sz="1200" i="0" kern="1200" baseline="0" dirty="0" smtClean="0">
                <a:solidFill>
                  <a:schemeClr val="tx1"/>
                </a:solidFill>
                <a:latin typeface="Times New Roman" pitchFamily="-110" charset="0"/>
                <a:ea typeface="+mn-ea"/>
                <a:cs typeface="+mn-cs"/>
              </a:rPr>
              <a:t>where</a:t>
            </a:r>
            <a:r>
              <a:rPr lang="en-US" sz="1200" i="1" kern="1200" baseline="0" dirty="0" smtClean="0">
                <a:solidFill>
                  <a:schemeClr val="tx1"/>
                </a:solidFill>
                <a:latin typeface="Times New Roman" pitchFamily="-110" charset="0"/>
                <a:ea typeface="+mn-ea"/>
                <a:cs typeface="+mn-cs"/>
              </a:rPr>
              <a:t> r </a:t>
            </a:r>
            <a:r>
              <a:rPr lang="en-US" sz="1200" i="0" kern="1200" baseline="0" dirty="0" smtClean="0">
                <a:solidFill>
                  <a:schemeClr val="tx1"/>
                </a:solidFill>
                <a:latin typeface="Times New Roman" pitchFamily="-110" charset="0"/>
                <a:ea typeface="+mn-ea"/>
                <a:cs typeface="+mn-cs"/>
              </a:rPr>
              <a:t>is the radix, or base,</a:t>
            </a:r>
          </a:p>
          <a:p>
            <a:r>
              <a:rPr lang="en-US" sz="1200" kern="1200" baseline="0" dirty="0" smtClean="0">
                <a:solidFill>
                  <a:schemeClr val="tx1"/>
                </a:solidFill>
                <a:latin typeface="Times New Roman" pitchFamily="-110" charset="0"/>
                <a:ea typeface="+mn-ea"/>
                <a:cs typeface="+mn-cs"/>
              </a:rPr>
              <a:t>of the number system. The general form of a number in such a system with radix </a:t>
            </a:r>
            <a:r>
              <a:rPr lang="en-US" sz="1200" i="1" kern="1200" baseline="0" dirty="0" smtClean="0">
                <a:solidFill>
                  <a:schemeClr val="tx1"/>
                </a:solidFill>
                <a:latin typeface="Times New Roman" pitchFamily="-110" charset="0"/>
                <a:ea typeface="+mn-ea"/>
                <a:cs typeface="+mn-cs"/>
              </a:rPr>
              <a:t>r </a:t>
            </a:r>
            <a:r>
              <a:rPr lang="en-US" sz="1200" i="0" kern="1200" baseline="0" dirty="0" smtClean="0">
                <a:solidFill>
                  <a:schemeClr val="tx1"/>
                </a:solidFill>
                <a:latin typeface="Times New Roman" pitchFamily="-110" charset="0"/>
                <a:ea typeface="+mn-ea"/>
                <a:cs typeface="+mn-cs"/>
              </a:rPr>
              <a:t>is</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 . . </a:t>
            </a:r>
            <a:r>
              <a:rPr lang="en-US" sz="1200" i="1" kern="1200" baseline="0" dirty="0" smtClean="0">
                <a:solidFill>
                  <a:schemeClr val="tx1"/>
                </a:solidFill>
                <a:latin typeface="Times New Roman" pitchFamily="-110" charset="0"/>
                <a:ea typeface="+mn-ea"/>
                <a:cs typeface="+mn-cs"/>
              </a:rPr>
              <a:t>a</a:t>
            </a:r>
            <a:r>
              <a:rPr lang="en-US" sz="1200" i="1" kern="1200" baseline="-25000" dirty="0" smtClean="0">
                <a:solidFill>
                  <a:schemeClr val="tx1"/>
                </a:solidFill>
                <a:latin typeface="Times New Roman" pitchFamily="-110" charset="0"/>
                <a:ea typeface="+mn-ea"/>
                <a:cs typeface="+mn-cs"/>
              </a:rPr>
              <a:t>3</a:t>
            </a:r>
            <a:r>
              <a:rPr lang="en-US" sz="1200" i="1" kern="1200" baseline="0" dirty="0" smtClean="0">
                <a:solidFill>
                  <a:schemeClr val="tx1"/>
                </a:solidFill>
                <a:latin typeface="Times New Roman" pitchFamily="-110" charset="0"/>
                <a:ea typeface="+mn-ea"/>
                <a:cs typeface="+mn-cs"/>
              </a:rPr>
              <a:t>a</a:t>
            </a:r>
            <a:r>
              <a:rPr lang="en-US" sz="1200" i="1" kern="1200" baseline="-25000" dirty="0" smtClean="0">
                <a:solidFill>
                  <a:schemeClr val="tx1"/>
                </a:solidFill>
                <a:latin typeface="Times New Roman" pitchFamily="-110" charset="0"/>
                <a:ea typeface="+mn-ea"/>
                <a:cs typeface="+mn-cs"/>
              </a:rPr>
              <a:t>2</a:t>
            </a:r>
            <a:r>
              <a:rPr lang="en-US" sz="1200" i="1" kern="1200" baseline="0" dirty="0" smtClean="0">
                <a:solidFill>
                  <a:schemeClr val="tx1"/>
                </a:solidFill>
                <a:latin typeface="Times New Roman" pitchFamily="-110" charset="0"/>
                <a:ea typeface="+mn-ea"/>
                <a:cs typeface="+mn-cs"/>
              </a:rPr>
              <a:t>a</a:t>
            </a:r>
            <a:r>
              <a:rPr lang="en-US" sz="1200" i="1" kern="1200" baseline="-25000" dirty="0" smtClean="0">
                <a:solidFill>
                  <a:schemeClr val="tx1"/>
                </a:solidFill>
                <a:latin typeface="Times New Roman" pitchFamily="-110" charset="0"/>
                <a:ea typeface="+mn-ea"/>
                <a:cs typeface="+mn-cs"/>
              </a:rPr>
              <a:t>1</a:t>
            </a:r>
            <a:r>
              <a:rPr lang="en-US" sz="1200" i="1" kern="1200" baseline="0" dirty="0" smtClean="0">
                <a:solidFill>
                  <a:schemeClr val="tx1"/>
                </a:solidFill>
                <a:latin typeface="Times New Roman" pitchFamily="-110" charset="0"/>
                <a:ea typeface="+mn-ea"/>
                <a:cs typeface="+mn-cs"/>
              </a:rPr>
              <a:t>a</a:t>
            </a:r>
            <a:r>
              <a:rPr lang="en-US" sz="1200" i="1" kern="1200" baseline="-25000" dirty="0" smtClean="0">
                <a:solidFill>
                  <a:schemeClr val="tx1"/>
                </a:solidFill>
                <a:latin typeface="Times New Roman" pitchFamily="-110" charset="0"/>
                <a:ea typeface="+mn-ea"/>
                <a:cs typeface="+mn-cs"/>
              </a:rPr>
              <a:t>0</a:t>
            </a:r>
            <a:r>
              <a:rPr lang="en-US" sz="1200" i="1" kern="1200" baseline="0" dirty="0" smtClean="0">
                <a:solidFill>
                  <a:schemeClr val="tx1"/>
                </a:solidFill>
                <a:latin typeface="Times New Roman" pitchFamily="-110" charset="0"/>
                <a:ea typeface="+mn-ea"/>
                <a:cs typeface="+mn-cs"/>
              </a:rPr>
              <a:t>.a</a:t>
            </a:r>
            <a:r>
              <a:rPr lang="en-US" sz="1200" i="1" kern="1200" baseline="-25000" dirty="0" smtClean="0">
                <a:solidFill>
                  <a:schemeClr val="tx1"/>
                </a:solidFill>
                <a:latin typeface="Times New Roman" pitchFamily="-110" charset="0"/>
                <a:ea typeface="+mn-ea"/>
                <a:cs typeface="+mn-cs"/>
              </a:rPr>
              <a:t>-1</a:t>
            </a:r>
            <a:r>
              <a:rPr lang="en-US" sz="1200" i="1" kern="1200" baseline="0" dirty="0" smtClean="0">
                <a:solidFill>
                  <a:schemeClr val="tx1"/>
                </a:solidFill>
                <a:latin typeface="Times New Roman" pitchFamily="-110" charset="0"/>
                <a:ea typeface="+mn-ea"/>
                <a:cs typeface="+mn-cs"/>
              </a:rPr>
              <a:t>a</a:t>
            </a:r>
            <a:r>
              <a:rPr lang="en-US" sz="1200" i="1" kern="1200" baseline="-25000" dirty="0" smtClean="0">
                <a:solidFill>
                  <a:schemeClr val="tx1"/>
                </a:solidFill>
                <a:latin typeface="Times New Roman" pitchFamily="-110" charset="0"/>
                <a:ea typeface="+mn-ea"/>
                <a:cs typeface="+mn-cs"/>
              </a:rPr>
              <a:t>-2</a:t>
            </a:r>
            <a:r>
              <a:rPr lang="en-US" sz="1200" i="1" kern="1200" baseline="0" dirty="0" smtClean="0">
                <a:solidFill>
                  <a:schemeClr val="tx1"/>
                </a:solidFill>
                <a:latin typeface="Times New Roman" pitchFamily="-110" charset="0"/>
                <a:ea typeface="+mn-ea"/>
                <a:cs typeface="+mn-cs"/>
              </a:rPr>
              <a:t>a</a:t>
            </a:r>
            <a:r>
              <a:rPr lang="en-US" sz="1200" i="1" kern="1200" baseline="-25000" dirty="0" smtClean="0">
                <a:solidFill>
                  <a:schemeClr val="tx1"/>
                </a:solidFill>
                <a:latin typeface="Times New Roman" pitchFamily="-110" charset="0"/>
                <a:ea typeface="+mn-ea"/>
                <a:cs typeface="+mn-cs"/>
              </a:rPr>
              <a:t>-3 </a:t>
            </a:r>
            <a:r>
              <a:rPr lang="en-US" sz="1200" i="1" kern="1200" baseline="0" dirty="0" smtClean="0">
                <a:solidFill>
                  <a:schemeClr val="tx1"/>
                </a:solidFill>
                <a:latin typeface="Times New Roman" pitchFamily="-110" charset="0"/>
                <a:ea typeface="+mn-ea"/>
                <a:cs typeface="+mn-cs"/>
              </a:rPr>
              <a:t>. . .)</a:t>
            </a:r>
            <a:r>
              <a:rPr lang="en-US" sz="1200" i="1" kern="1200" baseline="-25000" dirty="0" smtClean="0">
                <a:solidFill>
                  <a:schemeClr val="tx1"/>
                </a:solidFill>
                <a:latin typeface="Times New Roman" pitchFamily="-110" charset="0"/>
                <a:ea typeface="+mn-ea"/>
                <a:cs typeface="+mn-cs"/>
              </a:rPr>
              <a:t>r</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where the value of any digit </a:t>
            </a:r>
            <a:r>
              <a:rPr lang="en-US" sz="1200" i="1" kern="1200" baseline="0" dirty="0" smtClean="0">
                <a:solidFill>
                  <a:schemeClr val="tx1"/>
                </a:solidFill>
                <a:latin typeface="Times New Roman" pitchFamily="-110" charset="0"/>
                <a:ea typeface="+mn-ea"/>
                <a:cs typeface="+mn-cs"/>
              </a:rPr>
              <a:t>a</a:t>
            </a:r>
            <a:r>
              <a:rPr lang="en-US" sz="1200" i="1" kern="1200" baseline="-25000" dirty="0" smtClean="0">
                <a:solidFill>
                  <a:schemeClr val="tx1"/>
                </a:solidFill>
                <a:latin typeface="Times New Roman" pitchFamily="-110" charset="0"/>
                <a:ea typeface="+mn-ea"/>
                <a:cs typeface="+mn-cs"/>
              </a:rPr>
              <a:t>i</a:t>
            </a:r>
            <a:r>
              <a:rPr lang="en-US" sz="1200" i="1" kern="1200" baseline="0" dirty="0" smtClean="0">
                <a:solidFill>
                  <a:schemeClr val="tx1"/>
                </a:solidFill>
                <a:latin typeface="Times New Roman" pitchFamily="-110" charset="0"/>
                <a:ea typeface="+mn-ea"/>
                <a:cs typeface="+mn-cs"/>
              </a:rPr>
              <a:t> </a:t>
            </a:r>
            <a:r>
              <a:rPr lang="en-US" sz="1200" i="0" kern="1200" baseline="0" dirty="0" smtClean="0">
                <a:solidFill>
                  <a:schemeClr val="tx1"/>
                </a:solidFill>
                <a:latin typeface="Times New Roman" pitchFamily="-110" charset="0"/>
                <a:ea typeface="+mn-ea"/>
                <a:cs typeface="+mn-cs"/>
              </a:rPr>
              <a:t>is an integer in the range </a:t>
            </a:r>
            <a:r>
              <a:rPr lang="en-US" sz="1200" i="1" kern="1200" baseline="0" dirty="0" smtClean="0">
                <a:solidFill>
                  <a:schemeClr val="tx1"/>
                </a:solidFill>
                <a:latin typeface="Times New Roman" pitchFamily="-110" charset="0"/>
                <a:ea typeface="+mn-ea"/>
                <a:cs typeface="+mn-cs"/>
              </a:rPr>
              <a:t>0</a:t>
            </a:r>
            <a:r>
              <a:rPr lang="en-US" sz="1200" i="1" u="sng" kern="1200" baseline="0" dirty="0" smtClean="0">
                <a:solidFill>
                  <a:schemeClr val="tx1"/>
                </a:solidFill>
                <a:latin typeface="Times New Roman" pitchFamily="-110" charset="0"/>
                <a:ea typeface="+mn-ea"/>
                <a:cs typeface="+mn-cs"/>
              </a:rPr>
              <a:t> &lt; </a:t>
            </a:r>
            <a:r>
              <a:rPr lang="en-US" sz="1200" i="1" kern="1200" baseline="0" dirty="0" smtClean="0">
                <a:solidFill>
                  <a:schemeClr val="tx1"/>
                </a:solidFill>
                <a:latin typeface="Times New Roman" pitchFamily="-110" charset="0"/>
                <a:ea typeface="+mn-ea"/>
                <a:cs typeface="+mn-cs"/>
              </a:rPr>
              <a:t>a</a:t>
            </a:r>
            <a:r>
              <a:rPr lang="en-US" sz="1200" i="1" kern="1200" baseline="-25000" dirty="0" smtClean="0">
                <a:solidFill>
                  <a:schemeClr val="tx1"/>
                </a:solidFill>
                <a:latin typeface="Times New Roman" pitchFamily="-110" charset="0"/>
                <a:ea typeface="+mn-ea"/>
                <a:cs typeface="+mn-cs"/>
              </a:rPr>
              <a:t>i</a:t>
            </a:r>
            <a:r>
              <a:rPr lang="en-US" sz="1200" i="1" kern="1200" baseline="0" dirty="0" smtClean="0">
                <a:solidFill>
                  <a:schemeClr val="tx1"/>
                </a:solidFill>
                <a:latin typeface="Times New Roman" pitchFamily="-110" charset="0"/>
                <a:ea typeface="+mn-ea"/>
                <a:cs typeface="+mn-cs"/>
              </a:rPr>
              <a:t> &lt; r. </a:t>
            </a:r>
            <a:r>
              <a:rPr lang="en-US" sz="1200" i="0" kern="1200" baseline="0" dirty="0" smtClean="0">
                <a:solidFill>
                  <a:schemeClr val="tx1"/>
                </a:solidFill>
                <a:latin typeface="Times New Roman" pitchFamily="-110" charset="0"/>
                <a:ea typeface="+mn-ea"/>
                <a:cs typeface="+mn-cs"/>
              </a:rPr>
              <a:t>The dot between</a:t>
            </a:r>
          </a:p>
          <a:p>
            <a:r>
              <a:rPr lang="en-US" sz="1200" i="1" kern="1200" baseline="0" dirty="0" smtClean="0">
                <a:solidFill>
                  <a:schemeClr val="tx1"/>
                </a:solidFill>
                <a:latin typeface="Times New Roman" pitchFamily="-110" charset="0"/>
                <a:ea typeface="+mn-ea"/>
                <a:cs typeface="+mn-cs"/>
              </a:rPr>
              <a:t>a</a:t>
            </a:r>
            <a:r>
              <a:rPr lang="en-US" sz="1200" i="1" kern="1200" baseline="-25000" dirty="0" smtClean="0">
                <a:solidFill>
                  <a:schemeClr val="tx1"/>
                </a:solidFill>
                <a:latin typeface="Times New Roman" pitchFamily="-110" charset="0"/>
                <a:ea typeface="+mn-ea"/>
                <a:cs typeface="+mn-cs"/>
              </a:rPr>
              <a:t>0</a:t>
            </a:r>
            <a:r>
              <a:rPr lang="en-US" sz="1200" i="1" kern="1200" baseline="0" dirty="0" smtClean="0">
                <a:solidFill>
                  <a:schemeClr val="tx1"/>
                </a:solidFill>
                <a:latin typeface="Times New Roman" pitchFamily="-110" charset="0"/>
                <a:ea typeface="+mn-ea"/>
                <a:cs typeface="+mn-cs"/>
              </a:rPr>
              <a:t> and a</a:t>
            </a:r>
            <a:r>
              <a:rPr lang="en-US" sz="1200" i="1" kern="1200" baseline="-25000" dirty="0" smtClean="0">
                <a:solidFill>
                  <a:schemeClr val="tx1"/>
                </a:solidFill>
                <a:latin typeface="Times New Roman" pitchFamily="-110" charset="0"/>
                <a:ea typeface="+mn-ea"/>
                <a:cs typeface="+mn-cs"/>
              </a:rPr>
              <a:t>-1 </a:t>
            </a:r>
            <a:r>
              <a:rPr lang="en-US" sz="1200" i="0" kern="1200" baseline="0" dirty="0" smtClean="0">
                <a:solidFill>
                  <a:schemeClr val="tx1"/>
                </a:solidFill>
                <a:latin typeface="Times New Roman" pitchFamily="-110" charset="0"/>
                <a:ea typeface="+mn-ea"/>
                <a:cs typeface="+mn-cs"/>
              </a:rPr>
              <a:t>is called the </a:t>
            </a:r>
            <a:r>
              <a:rPr lang="en-US" sz="1200" b="1" i="1" kern="1200" baseline="0" dirty="0" smtClean="0">
                <a:solidFill>
                  <a:schemeClr val="tx1"/>
                </a:solidFill>
                <a:latin typeface="Times New Roman" pitchFamily="-110" charset="0"/>
                <a:ea typeface="+mn-ea"/>
                <a:cs typeface="+mn-cs"/>
              </a:rPr>
              <a:t>radix point.</a:t>
            </a:r>
          </a:p>
          <a:p>
            <a:endParaRPr lang="en-US" sz="1200" b="1" i="1"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The decimal system, then, is a special case of a positional number system with</a:t>
            </a:r>
          </a:p>
          <a:p>
            <a:r>
              <a:rPr lang="en-US" sz="1200" kern="1200" baseline="0" dirty="0" smtClean="0">
                <a:solidFill>
                  <a:schemeClr val="tx1"/>
                </a:solidFill>
                <a:latin typeface="Times New Roman" pitchFamily="-110" charset="0"/>
                <a:ea typeface="+mn-ea"/>
                <a:cs typeface="+mn-cs"/>
              </a:rPr>
              <a:t>radix 10 and with digits in the range 0 through 9.</a:t>
            </a:r>
            <a:endParaRPr lang="en-US" dirty="0"/>
          </a:p>
        </p:txBody>
      </p:sp>
      <p:sp>
        <p:nvSpPr>
          <p:cNvPr id="4" name="Slide Number Placeholder 3"/>
          <p:cNvSpPr>
            <a:spLocks noGrp="1"/>
          </p:cNvSpPr>
          <p:nvPr>
            <p:ph type="sldNum" sz="quarter" idx="10"/>
          </p:nvPr>
        </p:nvSpPr>
        <p:spPr/>
        <p:txBody>
          <a:bodyPr/>
          <a:lstStyle/>
          <a:p>
            <a:fld id="{D1D245E4-CB43-F844-B5DA-3C7BAF45101A}" type="slidenum">
              <a:rPr lang="en-US" smtClean="0"/>
              <a:pPr/>
              <a:t>8</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11229141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Times New Roman" pitchFamily="-110" charset="0"/>
                <a:ea typeface="+mn-ea"/>
                <a:cs typeface="+mn-cs"/>
              </a:rPr>
              <a:t>As an example of another positional system, consider the system with base 7.</a:t>
            </a:r>
          </a:p>
          <a:p>
            <a:r>
              <a:rPr lang="en-US" sz="1200" kern="1200" baseline="0" dirty="0" smtClean="0">
                <a:solidFill>
                  <a:schemeClr val="tx1"/>
                </a:solidFill>
                <a:latin typeface="Times New Roman" pitchFamily="-110" charset="0"/>
                <a:ea typeface="+mn-ea"/>
                <a:cs typeface="+mn-cs"/>
              </a:rPr>
              <a:t>Table 9.2 shows the weighting value for positions –1 through 4. In each position, the</a:t>
            </a:r>
          </a:p>
          <a:p>
            <a:r>
              <a:rPr lang="en-US" sz="1200" kern="1200" baseline="0" dirty="0" smtClean="0">
                <a:solidFill>
                  <a:schemeClr val="tx1"/>
                </a:solidFill>
                <a:latin typeface="Times New Roman" pitchFamily="-110" charset="0"/>
                <a:ea typeface="+mn-ea"/>
                <a:cs typeface="+mn-cs"/>
              </a:rPr>
              <a:t>digit value ranges from 0 through 6.</a:t>
            </a:r>
            <a:endParaRPr lang="en-US" dirty="0"/>
          </a:p>
        </p:txBody>
      </p:sp>
      <p:sp>
        <p:nvSpPr>
          <p:cNvPr id="4" name="Slide Number Placeholder 3"/>
          <p:cNvSpPr>
            <a:spLocks noGrp="1"/>
          </p:cNvSpPr>
          <p:nvPr>
            <p:ph type="sldNum" sz="quarter" idx="10"/>
          </p:nvPr>
        </p:nvSpPr>
        <p:spPr/>
        <p:txBody>
          <a:bodyPr/>
          <a:lstStyle/>
          <a:p>
            <a:fld id="{D1D245E4-CB43-F844-B5DA-3C7BAF45101A}" type="slidenum">
              <a:rPr lang="en-US" smtClean="0"/>
              <a:pPr/>
              <a:t>10</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3938462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z="1200" kern="1200" baseline="0" dirty="0" smtClean="0">
                <a:solidFill>
                  <a:schemeClr val="tx1"/>
                </a:solidFill>
                <a:latin typeface="Times New Roman" pitchFamily="-110" charset="0"/>
                <a:ea typeface="+mn-ea"/>
                <a:cs typeface="+mn-cs"/>
              </a:rPr>
              <a:t>In the decimal system, 10 different digits are used to represent numbers with a base</a:t>
            </a:r>
          </a:p>
          <a:p>
            <a:r>
              <a:rPr lang="en-US" sz="1200" kern="1200" baseline="0" dirty="0" smtClean="0">
                <a:solidFill>
                  <a:schemeClr val="tx1"/>
                </a:solidFill>
                <a:latin typeface="Times New Roman" pitchFamily="-110" charset="0"/>
                <a:ea typeface="+mn-ea"/>
                <a:cs typeface="+mn-cs"/>
              </a:rPr>
              <a:t>of 10. In the binary system, we have only two digits, 1 and 0. Thus, numbers in the</a:t>
            </a:r>
          </a:p>
          <a:p>
            <a:r>
              <a:rPr lang="en-US" sz="1200" kern="1200" baseline="0" dirty="0" smtClean="0">
                <a:solidFill>
                  <a:schemeClr val="tx1"/>
                </a:solidFill>
                <a:latin typeface="Times New Roman" pitchFamily="-110" charset="0"/>
                <a:ea typeface="+mn-ea"/>
                <a:cs typeface="+mn-cs"/>
              </a:rPr>
              <a:t>binary system are represented to the base 2.</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To avoid confusion, we will sometimes put a subscript on a number to indicate</a:t>
            </a:r>
          </a:p>
          <a:p>
            <a:r>
              <a:rPr lang="en-US" sz="1200" kern="1200" baseline="0" dirty="0" smtClean="0">
                <a:solidFill>
                  <a:schemeClr val="tx1"/>
                </a:solidFill>
                <a:latin typeface="Times New Roman" pitchFamily="-110" charset="0"/>
                <a:ea typeface="+mn-ea"/>
                <a:cs typeface="+mn-cs"/>
              </a:rPr>
              <a:t>its base. For example, 83</a:t>
            </a:r>
            <a:r>
              <a:rPr lang="en-US" sz="1200" kern="1200" baseline="-25000" dirty="0" smtClean="0">
                <a:solidFill>
                  <a:schemeClr val="tx1"/>
                </a:solidFill>
                <a:latin typeface="Times New Roman" pitchFamily="-110" charset="0"/>
                <a:ea typeface="+mn-ea"/>
                <a:cs typeface="+mn-cs"/>
              </a:rPr>
              <a:t>10</a:t>
            </a:r>
            <a:r>
              <a:rPr lang="en-US" sz="1200" kern="1200" baseline="0" dirty="0" smtClean="0">
                <a:solidFill>
                  <a:schemeClr val="tx1"/>
                </a:solidFill>
                <a:latin typeface="Times New Roman" pitchFamily="-110" charset="0"/>
                <a:ea typeface="+mn-ea"/>
                <a:cs typeface="+mn-cs"/>
              </a:rPr>
              <a:t> and 4728</a:t>
            </a:r>
            <a:r>
              <a:rPr lang="en-US" sz="1200" kern="1200" baseline="-25000" dirty="0" smtClean="0">
                <a:solidFill>
                  <a:schemeClr val="tx1"/>
                </a:solidFill>
                <a:latin typeface="Times New Roman" pitchFamily="-110" charset="0"/>
                <a:ea typeface="+mn-ea"/>
                <a:cs typeface="+mn-cs"/>
              </a:rPr>
              <a:t>10</a:t>
            </a:r>
            <a:r>
              <a:rPr lang="en-US" sz="1200" kern="1200" baseline="0" dirty="0" smtClean="0">
                <a:solidFill>
                  <a:schemeClr val="tx1"/>
                </a:solidFill>
                <a:latin typeface="Times New Roman" pitchFamily="-110" charset="0"/>
                <a:ea typeface="+mn-ea"/>
                <a:cs typeface="+mn-cs"/>
              </a:rPr>
              <a:t> are numbers represented in decimal notation</a:t>
            </a:r>
          </a:p>
          <a:p>
            <a:r>
              <a:rPr lang="en-US" sz="1200" kern="1200" baseline="0" dirty="0" smtClean="0">
                <a:solidFill>
                  <a:schemeClr val="tx1"/>
                </a:solidFill>
                <a:latin typeface="Times New Roman" pitchFamily="-110" charset="0"/>
                <a:ea typeface="+mn-ea"/>
                <a:cs typeface="+mn-cs"/>
              </a:rPr>
              <a:t>or, more briefly, decimal numbers. The digits 1 and 0 in binary notation have the</a:t>
            </a:r>
          </a:p>
          <a:p>
            <a:r>
              <a:rPr lang="en-US" sz="1200" kern="1200" baseline="0" dirty="0" smtClean="0">
                <a:solidFill>
                  <a:schemeClr val="tx1"/>
                </a:solidFill>
                <a:latin typeface="Times New Roman" pitchFamily="-110" charset="0"/>
                <a:ea typeface="+mn-ea"/>
                <a:cs typeface="+mn-cs"/>
              </a:rPr>
              <a:t>same meaning as in decimal notation:</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0</a:t>
            </a:r>
            <a:r>
              <a:rPr lang="en-US" sz="1200" kern="1200" baseline="-25000" dirty="0" smtClean="0">
                <a:solidFill>
                  <a:schemeClr val="tx1"/>
                </a:solidFill>
                <a:latin typeface="Times New Roman" pitchFamily="-110" charset="0"/>
                <a:ea typeface="+mn-ea"/>
                <a:cs typeface="+mn-cs"/>
              </a:rPr>
              <a:t>2</a:t>
            </a:r>
            <a:r>
              <a:rPr lang="en-US" sz="1200" kern="1200" baseline="0" dirty="0" smtClean="0">
                <a:solidFill>
                  <a:schemeClr val="tx1"/>
                </a:solidFill>
                <a:latin typeface="Times New Roman" pitchFamily="-110" charset="0"/>
                <a:ea typeface="+mn-ea"/>
                <a:cs typeface="+mn-cs"/>
              </a:rPr>
              <a:t> = 0</a:t>
            </a:r>
            <a:r>
              <a:rPr lang="en-US" sz="1200" kern="1200" baseline="-25000" dirty="0" smtClean="0">
                <a:solidFill>
                  <a:schemeClr val="tx1"/>
                </a:solidFill>
                <a:latin typeface="Times New Roman" pitchFamily="-110" charset="0"/>
                <a:ea typeface="+mn-ea"/>
                <a:cs typeface="+mn-cs"/>
              </a:rPr>
              <a:t>10</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1</a:t>
            </a:r>
            <a:r>
              <a:rPr lang="en-US" sz="1200" kern="1200" baseline="-25000" dirty="0" smtClean="0">
                <a:solidFill>
                  <a:schemeClr val="tx1"/>
                </a:solidFill>
                <a:latin typeface="Times New Roman" pitchFamily="-110" charset="0"/>
                <a:ea typeface="+mn-ea"/>
                <a:cs typeface="+mn-cs"/>
              </a:rPr>
              <a:t>2</a:t>
            </a:r>
            <a:r>
              <a:rPr lang="en-US" sz="1200" kern="1200" baseline="0" dirty="0" smtClean="0">
                <a:solidFill>
                  <a:schemeClr val="tx1"/>
                </a:solidFill>
                <a:latin typeface="Times New Roman" pitchFamily="-110" charset="0"/>
                <a:ea typeface="+mn-ea"/>
                <a:cs typeface="+mn-cs"/>
              </a:rPr>
              <a:t> = 1</a:t>
            </a:r>
            <a:r>
              <a:rPr lang="en-US" sz="1200" kern="1200" baseline="-25000" dirty="0" smtClean="0">
                <a:solidFill>
                  <a:schemeClr val="tx1"/>
                </a:solidFill>
                <a:latin typeface="Times New Roman" pitchFamily="-110" charset="0"/>
                <a:ea typeface="+mn-ea"/>
                <a:cs typeface="+mn-cs"/>
              </a:rPr>
              <a:t>10</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To represent larger numbers, as with decimal notation, each digit in a binary number</a:t>
            </a:r>
          </a:p>
          <a:p>
            <a:r>
              <a:rPr lang="en-US" sz="1200" kern="1200" baseline="0" dirty="0" smtClean="0">
                <a:solidFill>
                  <a:schemeClr val="tx1"/>
                </a:solidFill>
                <a:latin typeface="Times New Roman" pitchFamily="-110" charset="0"/>
                <a:ea typeface="+mn-ea"/>
                <a:cs typeface="+mn-cs"/>
              </a:rPr>
              <a:t>has a value depending on its position:</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10</a:t>
            </a:r>
            <a:r>
              <a:rPr lang="en-US" sz="1200" kern="1200" baseline="-25000" dirty="0" smtClean="0">
                <a:solidFill>
                  <a:schemeClr val="tx1"/>
                </a:solidFill>
                <a:latin typeface="Times New Roman" pitchFamily="-110" charset="0"/>
                <a:ea typeface="+mn-ea"/>
                <a:cs typeface="+mn-cs"/>
              </a:rPr>
              <a:t>2</a:t>
            </a:r>
            <a:r>
              <a:rPr lang="en-US" sz="1200" kern="1200" baseline="0" dirty="0" smtClean="0">
                <a:solidFill>
                  <a:schemeClr val="tx1"/>
                </a:solidFill>
                <a:latin typeface="Times New Roman" pitchFamily="-110" charset="0"/>
                <a:ea typeface="+mn-ea"/>
                <a:cs typeface="+mn-cs"/>
              </a:rPr>
              <a:t> = (1 * 2</a:t>
            </a:r>
            <a:r>
              <a:rPr lang="en-US" sz="1200" kern="1200" baseline="30000" dirty="0" smtClean="0">
                <a:solidFill>
                  <a:schemeClr val="tx1"/>
                </a:solidFill>
                <a:latin typeface="Times New Roman" pitchFamily="-110" charset="0"/>
                <a:ea typeface="+mn-ea"/>
                <a:cs typeface="+mn-cs"/>
              </a:rPr>
              <a:t>1</a:t>
            </a:r>
            <a:r>
              <a:rPr lang="en-US" sz="1200" kern="1200" baseline="0" dirty="0" smtClean="0">
                <a:solidFill>
                  <a:schemeClr val="tx1"/>
                </a:solidFill>
                <a:latin typeface="Times New Roman" pitchFamily="-110" charset="0"/>
                <a:ea typeface="+mn-ea"/>
                <a:cs typeface="+mn-cs"/>
              </a:rPr>
              <a:t>) + (0 * 2</a:t>
            </a:r>
            <a:r>
              <a:rPr lang="en-US" sz="1200" kern="1200" baseline="30000" dirty="0" smtClean="0">
                <a:solidFill>
                  <a:schemeClr val="tx1"/>
                </a:solidFill>
                <a:latin typeface="Times New Roman" pitchFamily="-110" charset="0"/>
                <a:ea typeface="+mn-ea"/>
                <a:cs typeface="+mn-cs"/>
              </a:rPr>
              <a:t>0</a:t>
            </a:r>
            <a:r>
              <a:rPr lang="en-US" sz="1200" kern="1200" baseline="0" dirty="0" smtClean="0">
                <a:solidFill>
                  <a:schemeClr val="tx1"/>
                </a:solidFill>
                <a:latin typeface="Times New Roman" pitchFamily="-110" charset="0"/>
                <a:ea typeface="+mn-ea"/>
                <a:cs typeface="+mn-cs"/>
              </a:rPr>
              <a:t>) = 2</a:t>
            </a:r>
            <a:r>
              <a:rPr lang="en-US" sz="1200" kern="1200" baseline="-25000" dirty="0" smtClean="0">
                <a:solidFill>
                  <a:schemeClr val="tx1"/>
                </a:solidFill>
                <a:latin typeface="Times New Roman" pitchFamily="-110" charset="0"/>
                <a:ea typeface="+mn-ea"/>
                <a:cs typeface="+mn-cs"/>
              </a:rPr>
              <a:t>10</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11</a:t>
            </a:r>
            <a:r>
              <a:rPr lang="en-US" sz="1200" kern="1200" baseline="-25000" dirty="0" smtClean="0">
                <a:solidFill>
                  <a:schemeClr val="tx1"/>
                </a:solidFill>
                <a:latin typeface="Times New Roman" pitchFamily="-110" charset="0"/>
                <a:ea typeface="+mn-ea"/>
                <a:cs typeface="+mn-cs"/>
              </a:rPr>
              <a:t>2</a:t>
            </a:r>
            <a:r>
              <a:rPr lang="en-US" sz="1200" kern="1200" baseline="0" dirty="0" smtClean="0">
                <a:solidFill>
                  <a:schemeClr val="tx1"/>
                </a:solidFill>
                <a:latin typeface="Times New Roman" pitchFamily="-110" charset="0"/>
                <a:ea typeface="+mn-ea"/>
                <a:cs typeface="+mn-cs"/>
              </a:rPr>
              <a:t> = (1 * 2</a:t>
            </a:r>
            <a:r>
              <a:rPr lang="en-US" sz="1200" kern="1200" baseline="30000" dirty="0" smtClean="0">
                <a:solidFill>
                  <a:schemeClr val="tx1"/>
                </a:solidFill>
                <a:latin typeface="Times New Roman" pitchFamily="-110" charset="0"/>
                <a:ea typeface="+mn-ea"/>
                <a:cs typeface="+mn-cs"/>
              </a:rPr>
              <a:t>1</a:t>
            </a:r>
            <a:r>
              <a:rPr lang="en-US" sz="1200" kern="1200" baseline="0" dirty="0" smtClean="0">
                <a:solidFill>
                  <a:schemeClr val="tx1"/>
                </a:solidFill>
                <a:latin typeface="Times New Roman" pitchFamily="-110" charset="0"/>
                <a:ea typeface="+mn-ea"/>
                <a:cs typeface="+mn-cs"/>
              </a:rPr>
              <a:t>) + (1 * 2</a:t>
            </a:r>
            <a:r>
              <a:rPr lang="en-US" sz="1200" kern="1200" baseline="30000" dirty="0" smtClean="0">
                <a:solidFill>
                  <a:schemeClr val="tx1"/>
                </a:solidFill>
                <a:latin typeface="Times New Roman" pitchFamily="-110" charset="0"/>
                <a:ea typeface="+mn-ea"/>
                <a:cs typeface="+mn-cs"/>
              </a:rPr>
              <a:t>0</a:t>
            </a:r>
            <a:r>
              <a:rPr lang="en-US" sz="1200" kern="1200" baseline="0" dirty="0" smtClean="0">
                <a:solidFill>
                  <a:schemeClr val="tx1"/>
                </a:solidFill>
                <a:latin typeface="Times New Roman" pitchFamily="-110" charset="0"/>
                <a:ea typeface="+mn-ea"/>
                <a:cs typeface="+mn-cs"/>
              </a:rPr>
              <a:t>) = 3</a:t>
            </a:r>
            <a:r>
              <a:rPr lang="en-US" sz="1200" kern="1200" baseline="-25000" dirty="0" smtClean="0">
                <a:solidFill>
                  <a:schemeClr val="tx1"/>
                </a:solidFill>
                <a:latin typeface="Times New Roman" pitchFamily="-110" charset="0"/>
                <a:ea typeface="+mn-ea"/>
                <a:cs typeface="+mn-cs"/>
              </a:rPr>
              <a:t>10</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100</a:t>
            </a:r>
            <a:r>
              <a:rPr lang="en-US" sz="1200" kern="1200" baseline="-25000" dirty="0" smtClean="0">
                <a:solidFill>
                  <a:schemeClr val="tx1"/>
                </a:solidFill>
                <a:latin typeface="Times New Roman" pitchFamily="-110" charset="0"/>
                <a:ea typeface="+mn-ea"/>
                <a:cs typeface="+mn-cs"/>
              </a:rPr>
              <a:t>2</a:t>
            </a:r>
            <a:r>
              <a:rPr lang="en-US" sz="1200" kern="1200" baseline="0" dirty="0" smtClean="0">
                <a:solidFill>
                  <a:schemeClr val="tx1"/>
                </a:solidFill>
                <a:latin typeface="Times New Roman" pitchFamily="-110" charset="0"/>
                <a:ea typeface="+mn-ea"/>
                <a:cs typeface="+mn-cs"/>
              </a:rPr>
              <a:t> = (1 * 2</a:t>
            </a:r>
            <a:r>
              <a:rPr lang="en-US" sz="1200" kern="1200" baseline="30000" dirty="0" smtClean="0">
                <a:solidFill>
                  <a:schemeClr val="tx1"/>
                </a:solidFill>
                <a:latin typeface="Times New Roman" pitchFamily="-110" charset="0"/>
                <a:ea typeface="+mn-ea"/>
                <a:cs typeface="+mn-cs"/>
              </a:rPr>
              <a:t>2</a:t>
            </a:r>
            <a:r>
              <a:rPr lang="en-US" sz="1200" kern="1200" baseline="0" dirty="0" smtClean="0">
                <a:solidFill>
                  <a:schemeClr val="tx1"/>
                </a:solidFill>
                <a:latin typeface="Times New Roman" pitchFamily="-110" charset="0"/>
                <a:ea typeface="+mn-ea"/>
                <a:cs typeface="+mn-cs"/>
              </a:rPr>
              <a:t>) + (0 * 2</a:t>
            </a:r>
            <a:r>
              <a:rPr lang="en-US" sz="1200" kern="1200" baseline="30000" dirty="0" smtClean="0">
                <a:solidFill>
                  <a:schemeClr val="tx1"/>
                </a:solidFill>
                <a:latin typeface="Times New Roman" pitchFamily="-110" charset="0"/>
                <a:ea typeface="+mn-ea"/>
                <a:cs typeface="+mn-cs"/>
              </a:rPr>
              <a:t>1</a:t>
            </a:r>
            <a:r>
              <a:rPr lang="en-US" sz="1200" kern="1200" baseline="0" dirty="0" smtClean="0">
                <a:solidFill>
                  <a:schemeClr val="tx1"/>
                </a:solidFill>
                <a:latin typeface="Times New Roman" pitchFamily="-110" charset="0"/>
                <a:ea typeface="+mn-ea"/>
                <a:cs typeface="+mn-cs"/>
              </a:rPr>
              <a:t>) + (0 * 2</a:t>
            </a:r>
            <a:r>
              <a:rPr lang="en-US" sz="1200" kern="1200" baseline="30000" dirty="0" smtClean="0">
                <a:solidFill>
                  <a:schemeClr val="tx1"/>
                </a:solidFill>
                <a:latin typeface="Times New Roman" pitchFamily="-110" charset="0"/>
                <a:ea typeface="+mn-ea"/>
                <a:cs typeface="+mn-cs"/>
              </a:rPr>
              <a:t>0</a:t>
            </a:r>
            <a:r>
              <a:rPr lang="en-US" sz="1200" kern="1200" baseline="0" dirty="0" smtClean="0">
                <a:solidFill>
                  <a:schemeClr val="tx1"/>
                </a:solidFill>
                <a:latin typeface="Times New Roman" pitchFamily="-110" charset="0"/>
                <a:ea typeface="+mn-ea"/>
                <a:cs typeface="+mn-cs"/>
              </a:rPr>
              <a:t>) = 4</a:t>
            </a:r>
            <a:r>
              <a:rPr lang="en-US" sz="1200" kern="1200" baseline="-25000" dirty="0" smtClean="0">
                <a:solidFill>
                  <a:schemeClr val="tx1"/>
                </a:solidFill>
                <a:latin typeface="Times New Roman" pitchFamily="-110" charset="0"/>
                <a:ea typeface="+mn-ea"/>
                <a:cs typeface="+mn-cs"/>
              </a:rPr>
              <a:t>10</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and so on. Again, fractional values are represented with negative powers of the</a:t>
            </a:r>
          </a:p>
          <a:p>
            <a:r>
              <a:rPr lang="en-US" sz="1200" kern="1200" baseline="0" dirty="0" smtClean="0">
                <a:solidFill>
                  <a:schemeClr val="tx1"/>
                </a:solidFill>
                <a:latin typeface="Times New Roman" pitchFamily="-110" charset="0"/>
                <a:ea typeface="+mn-ea"/>
                <a:cs typeface="+mn-cs"/>
              </a:rPr>
              <a:t>radix:</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1001.101 = 2</a:t>
            </a:r>
            <a:r>
              <a:rPr lang="en-US" sz="1200" kern="1200" baseline="30000" dirty="0" smtClean="0">
                <a:solidFill>
                  <a:schemeClr val="tx1"/>
                </a:solidFill>
                <a:latin typeface="Times New Roman" pitchFamily="-110" charset="0"/>
                <a:ea typeface="+mn-ea"/>
                <a:cs typeface="+mn-cs"/>
              </a:rPr>
              <a:t>3</a:t>
            </a:r>
            <a:r>
              <a:rPr lang="en-US" sz="1200" kern="1200" baseline="0" dirty="0" smtClean="0">
                <a:solidFill>
                  <a:schemeClr val="tx1"/>
                </a:solidFill>
                <a:latin typeface="Times New Roman" pitchFamily="-110" charset="0"/>
                <a:ea typeface="+mn-ea"/>
                <a:cs typeface="+mn-cs"/>
              </a:rPr>
              <a:t> + 2</a:t>
            </a:r>
            <a:r>
              <a:rPr lang="en-US" sz="1200" kern="1200" baseline="30000" dirty="0" smtClean="0">
                <a:solidFill>
                  <a:schemeClr val="tx1"/>
                </a:solidFill>
                <a:latin typeface="Times New Roman" pitchFamily="-110" charset="0"/>
                <a:ea typeface="+mn-ea"/>
                <a:cs typeface="+mn-cs"/>
              </a:rPr>
              <a:t>0</a:t>
            </a:r>
            <a:r>
              <a:rPr lang="en-US" sz="1200" kern="1200" baseline="0" dirty="0" smtClean="0">
                <a:solidFill>
                  <a:schemeClr val="tx1"/>
                </a:solidFill>
                <a:latin typeface="Times New Roman" pitchFamily="-110" charset="0"/>
                <a:ea typeface="+mn-ea"/>
                <a:cs typeface="+mn-cs"/>
              </a:rPr>
              <a:t> + 2</a:t>
            </a:r>
            <a:r>
              <a:rPr lang="en-US" sz="1200" kern="1200" baseline="30000" dirty="0" smtClean="0">
                <a:solidFill>
                  <a:schemeClr val="tx1"/>
                </a:solidFill>
                <a:latin typeface="Times New Roman" pitchFamily="-110" charset="0"/>
                <a:ea typeface="+mn-ea"/>
                <a:cs typeface="+mn-cs"/>
              </a:rPr>
              <a:t>-1 </a:t>
            </a:r>
            <a:r>
              <a:rPr lang="en-US" sz="1200" kern="1200" baseline="0" dirty="0" smtClean="0">
                <a:solidFill>
                  <a:schemeClr val="tx1"/>
                </a:solidFill>
                <a:latin typeface="Times New Roman" pitchFamily="-110" charset="0"/>
                <a:ea typeface="+mn-ea"/>
                <a:cs typeface="+mn-cs"/>
              </a:rPr>
              <a:t>+ 2</a:t>
            </a:r>
            <a:r>
              <a:rPr lang="en-US" sz="1200" kern="1200" baseline="30000" dirty="0" smtClean="0">
                <a:solidFill>
                  <a:schemeClr val="tx1"/>
                </a:solidFill>
                <a:latin typeface="Times New Roman" pitchFamily="-110" charset="0"/>
                <a:ea typeface="+mn-ea"/>
                <a:cs typeface="+mn-cs"/>
              </a:rPr>
              <a:t>-3 </a:t>
            </a:r>
            <a:r>
              <a:rPr lang="en-US" sz="1200" kern="1200" baseline="0" dirty="0" smtClean="0">
                <a:solidFill>
                  <a:schemeClr val="tx1"/>
                </a:solidFill>
                <a:latin typeface="Times New Roman" pitchFamily="-110" charset="0"/>
                <a:ea typeface="+mn-ea"/>
                <a:cs typeface="+mn-cs"/>
              </a:rPr>
              <a:t>= 9.625</a:t>
            </a:r>
            <a:r>
              <a:rPr lang="en-US" sz="1200" kern="1200" baseline="-25000" dirty="0" smtClean="0">
                <a:solidFill>
                  <a:schemeClr val="tx1"/>
                </a:solidFill>
                <a:latin typeface="Times New Roman" pitchFamily="-110" charset="0"/>
                <a:ea typeface="+mn-ea"/>
                <a:cs typeface="+mn-cs"/>
              </a:rPr>
              <a:t>10</a:t>
            </a:r>
            <a:endParaRPr lang="en-US" baseline="-25000" dirty="0"/>
          </a:p>
        </p:txBody>
      </p:sp>
      <p:sp>
        <p:nvSpPr>
          <p:cNvPr id="4" name="Slide Number Placeholder 3"/>
          <p:cNvSpPr>
            <a:spLocks noGrp="1"/>
          </p:cNvSpPr>
          <p:nvPr>
            <p:ph type="sldNum" sz="quarter" idx="10"/>
          </p:nvPr>
        </p:nvSpPr>
        <p:spPr/>
        <p:txBody>
          <a:bodyPr/>
          <a:lstStyle/>
          <a:p>
            <a:fld id="{D1D245E4-CB43-F844-B5DA-3C7BAF45101A}" type="slidenum">
              <a:rPr lang="en-US" smtClean="0"/>
              <a:pPr/>
              <a:t>11</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9352046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Times New Roman" pitchFamily="-110" charset="0"/>
                <a:ea typeface="+mn-ea"/>
                <a:cs typeface="+mn-cs"/>
              </a:rPr>
              <a:t>It is a simple matter to convert a number from binary notation to decimal notation.</a:t>
            </a:r>
          </a:p>
          <a:p>
            <a:r>
              <a:rPr lang="en-US" sz="1200" kern="1200" baseline="0" dirty="0" smtClean="0">
                <a:solidFill>
                  <a:schemeClr val="tx1"/>
                </a:solidFill>
                <a:latin typeface="Times New Roman" pitchFamily="-110" charset="0"/>
                <a:ea typeface="+mn-ea"/>
                <a:cs typeface="+mn-cs"/>
              </a:rPr>
              <a:t>In fact, we showed several examples in the previous subsection. All that is required</a:t>
            </a:r>
          </a:p>
          <a:p>
            <a:r>
              <a:rPr lang="en-US" sz="1200" kern="1200" baseline="0" dirty="0" smtClean="0">
                <a:solidFill>
                  <a:schemeClr val="tx1"/>
                </a:solidFill>
                <a:latin typeface="Times New Roman" pitchFamily="-110" charset="0"/>
                <a:ea typeface="+mn-ea"/>
                <a:cs typeface="+mn-cs"/>
              </a:rPr>
              <a:t>is to multiply each binary digit by the appropriate power of 2 and add the results.</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To convert from decimal to binary, the integer and fractional parts are handled</a:t>
            </a:r>
          </a:p>
          <a:p>
            <a:r>
              <a:rPr lang="en-US" sz="1200" kern="1200" baseline="0" dirty="0" smtClean="0">
                <a:solidFill>
                  <a:schemeClr val="tx1"/>
                </a:solidFill>
                <a:latin typeface="Times New Roman" pitchFamily="-110" charset="0"/>
                <a:ea typeface="+mn-ea"/>
                <a:cs typeface="+mn-cs"/>
              </a:rPr>
              <a:t>separately.</a:t>
            </a:r>
            <a:endParaRPr lang="en-US" dirty="0"/>
          </a:p>
        </p:txBody>
      </p:sp>
      <p:sp>
        <p:nvSpPr>
          <p:cNvPr id="4" name="Slide Number Placeholder 3"/>
          <p:cNvSpPr>
            <a:spLocks noGrp="1"/>
          </p:cNvSpPr>
          <p:nvPr>
            <p:ph type="sldNum" sz="quarter" idx="10"/>
          </p:nvPr>
        </p:nvSpPr>
        <p:spPr/>
        <p:txBody>
          <a:bodyPr/>
          <a:lstStyle/>
          <a:p>
            <a:fld id="{D1D245E4-CB43-F844-B5DA-3C7BAF45101A}" type="slidenum">
              <a:rPr lang="en-US" smtClean="0"/>
              <a:pPr/>
              <a:t>15</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13988974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Folienbildplatzhalt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1"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de-DE" altLang="de-DE" smtClean="0"/>
          </a:p>
        </p:txBody>
      </p:sp>
      <p:sp>
        <p:nvSpPr>
          <p:cNvPr id="4" name="Foliennummernplatzhalter 3"/>
          <p:cNvSpPr>
            <a:spLocks noGrp="1"/>
          </p:cNvSpPr>
          <p:nvPr>
            <p:ph type="sldNum" sz="quarter" idx="5"/>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0B248F86-7036-4CB2-A265-CA2021D38612}" type="slidenum">
              <a:rPr lang="de-DE" altLang="de-DE">
                <a:latin typeface="Calibri" panose="020F0502020204030204" pitchFamily="34" charset="0"/>
              </a:rPr>
              <a:pPr eaLnBrk="1" hangingPunct="1"/>
              <a:t>16</a:t>
            </a:fld>
            <a:endParaRPr lang="de-DE" altLang="de-DE">
              <a:latin typeface="Calibri" panose="020F0502020204030204" pitchFamily="34" charset="0"/>
            </a:endParaRPr>
          </a:p>
        </p:txBody>
      </p:sp>
    </p:spTree>
    <p:extLst>
      <p:ext uri="{BB962C8B-B14F-4D97-AF65-F5344CB8AC3E}">
        <p14:creationId xmlns:p14="http://schemas.microsoft.com/office/powerpoint/2010/main" val="32453770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Folienbildplatzhalt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de-DE" altLang="de-DE" smtClean="0"/>
          </a:p>
        </p:txBody>
      </p:sp>
      <p:sp>
        <p:nvSpPr>
          <p:cNvPr id="4" name="Foliennummernplatzhalter 3"/>
          <p:cNvSpPr>
            <a:spLocks noGrp="1"/>
          </p:cNvSpPr>
          <p:nvPr>
            <p:ph type="sldNum" sz="quarter" idx="5"/>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F4965598-FA36-425B-A960-D61786269F22}" type="slidenum">
              <a:rPr lang="de-DE" altLang="de-DE">
                <a:latin typeface="Calibri" panose="020F0502020204030204" pitchFamily="34" charset="0"/>
              </a:rPr>
              <a:pPr eaLnBrk="1" hangingPunct="1"/>
              <a:t>17</a:t>
            </a:fld>
            <a:endParaRPr lang="de-DE" altLang="de-DE">
              <a:latin typeface="Calibri" panose="020F0502020204030204" pitchFamily="34" charset="0"/>
            </a:endParaRPr>
          </a:p>
        </p:txBody>
      </p:sp>
    </p:spTree>
    <p:extLst>
      <p:ext uri="{BB962C8B-B14F-4D97-AF65-F5344CB8AC3E}">
        <p14:creationId xmlns:p14="http://schemas.microsoft.com/office/powerpoint/2010/main" val="42461039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Folienbildplatzhalt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de-DE" altLang="de-DE" smtClean="0"/>
          </a:p>
        </p:txBody>
      </p:sp>
      <p:sp>
        <p:nvSpPr>
          <p:cNvPr id="4" name="Foliennummernplatzhalter 3"/>
          <p:cNvSpPr>
            <a:spLocks noGrp="1"/>
          </p:cNvSpPr>
          <p:nvPr>
            <p:ph type="sldNum" sz="quarter" idx="5"/>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71BEF110-5621-4DFD-AC01-CBF0EC99AEB5}" type="slidenum">
              <a:rPr lang="de-DE" altLang="de-DE">
                <a:latin typeface="Calibri" panose="020F0502020204030204" pitchFamily="34" charset="0"/>
              </a:rPr>
              <a:pPr eaLnBrk="1" hangingPunct="1"/>
              <a:t>22</a:t>
            </a:fld>
            <a:endParaRPr lang="de-DE" altLang="de-DE">
              <a:latin typeface="Calibri" panose="020F0502020204030204" pitchFamily="34" charset="0"/>
            </a:endParaRPr>
          </a:p>
        </p:txBody>
      </p:sp>
    </p:spTree>
    <p:extLst>
      <p:ext uri="{BB962C8B-B14F-4D97-AF65-F5344CB8AC3E}">
        <p14:creationId xmlns:p14="http://schemas.microsoft.com/office/powerpoint/2010/main" val="32180076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sz="1200" kern="1200" baseline="0" dirty="0" smtClean="0">
                <a:solidFill>
                  <a:schemeClr val="tx1"/>
                </a:solidFill>
                <a:latin typeface="Times New Roman" pitchFamily="-110" charset="0"/>
                <a:ea typeface="+mn-ea"/>
                <a:cs typeface="+mn-cs"/>
              </a:rPr>
              <a:t>For the integer part, recall that in binary notation, an integer represented by</a:t>
            </a:r>
          </a:p>
          <a:p>
            <a:endParaRPr lang="en-US" sz="1200" i="1" kern="1200" baseline="0" dirty="0" smtClean="0">
              <a:solidFill>
                <a:schemeClr val="tx1"/>
              </a:solidFill>
              <a:latin typeface="Times New Roman" pitchFamily="-110" charset="0"/>
              <a:ea typeface="+mn-ea"/>
              <a:cs typeface="+mn-cs"/>
            </a:endParaRPr>
          </a:p>
          <a:p>
            <a:r>
              <a:rPr lang="en-US" sz="1200" i="1" kern="1200" baseline="0" dirty="0" smtClean="0">
                <a:solidFill>
                  <a:schemeClr val="tx1"/>
                </a:solidFill>
                <a:latin typeface="Times New Roman" pitchFamily="-110" charset="0"/>
                <a:ea typeface="+mn-ea"/>
                <a:cs typeface="+mn-cs"/>
              </a:rPr>
              <a:t>b</a:t>
            </a:r>
            <a:r>
              <a:rPr lang="en-US" sz="1200" i="1" kern="1200" baseline="-25000" dirty="0" smtClean="0">
                <a:solidFill>
                  <a:schemeClr val="tx1"/>
                </a:solidFill>
                <a:latin typeface="Times New Roman" pitchFamily="-110" charset="0"/>
                <a:ea typeface="+mn-ea"/>
                <a:cs typeface="+mn-cs"/>
              </a:rPr>
              <a:t>m-1</a:t>
            </a:r>
            <a:r>
              <a:rPr lang="en-US" sz="1200" i="1" kern="1200" baseline="0" dirty="0" smtClean="0">
                <a:solidFill>
                  <a:schemeClr val="tx1"/>
                </a:solidFill>
                <a:latin typeface="Times New Roman" pitchFamily="-110" charset="0"/>
                <a:ea typeface="+mn-ea"/>
                <a:cs typeface="+mn-cs"/>
              </a:rPr>
              <a:t>b</a:t>
            </a:r>
            <a:r>
              <a:rPr lang="en-US" sz="1200" i="1" kern="1200" baseline="-25000" dirty="0" smtClean="0">
                <a:solidFill>
                  <a:schemeClr val="tx1"/>
                </a:solidFill>
                <a:latin typeface="Times New Roman" pitchFamily="-110" charset="0"/>
                <a:ea typeface="+mn-ea"/>
                <a:cs typeface="+mn-cs"/>
              </a:rPr>
              <a:t>m-2 </a:t>
            </a:r>
            <a:r>
              <a:rPr lang="en-US" sz="1200" i="1" kern="1200" baseline="0" dirty="0" smtClean="0">
                <a:solidFill>
                  <a:schemeClr val="tx1"/>
                </a:solidFill>
                <a:latin typeface="Times New Roman" pitchFamily="-110" charset="0"/>
                <a:ea typeface="+mn-ea"/>
                <a:cs typeface="+mn-cs"/>
              </a:rPr>
              <a:t>. . . b</a:t>
            </a:r>
            <a:r>
              <a:rPr lang="en-US" sz="1200" i="1" kern="1200" baseline="-25000" dirty="0" smtClean="0">
                <a:solidFill>
                  <a:schemeClr val="tx1"/>
                </a:solidFill>
                <a:latin typeface="Times New Roman" pitchFamily="-110" charset="0"/>
                <a:ea typeface="+mn-ea"/>
                <a:cs typeface="+mn-cs"/>
              </a:rPr>
              <a:t>2</a:t>
            </a:r>
            <a:r>
              <a:rPr lang="en-US" sz="1200" i="1" kern="1200" baseline="0" dirty="0" smtClean="0">
                <a:solidFill>
                  <a:schemeClr val="tx1"/>
                </a:solidFill>
                <a:latin typeface="Times New Roman" pitchFamily="-110" charset="0"/>
                <a:ea typeface="+mn-ea"/>
                <a:cs typeface="+mn-cs"/>
              </a:rPr>
              <a:t>b</a:t>
            </a:r>
            <a:r>
              <a:rPr lang="en-US" sz="1200" i="1" kern="1200" baseline="-25000" dirty="0" smtClean="0">
                <a:solidFill>
                  <a:schemeClr val="tx1"/>
                </a:solidFill>
                <a:latin typeface="Times New Roman" pitchFamily="-110" charset="0"/>
                <a:ea typeface="+mn-ea"/>
                <a:cs typeface="+mn-cs"/>
              </a:rPr>
              <a:t>1</a:t>
            </a:r>
            <a:r>
              <a:rPr lang="en-US" sz="1200" i="1" kern="1200" baseline="0" dirty="0" smtClean="0">
                <a:solidFill>
                  <a:schemeClr val="tx1"/>
                </a:solidFill>
                <a:latin typeface="Times New Roman" pitchFamily="-110" charset="0"/>
                <a:ea typeface="+mn-ea"/>
                <a:cs typeface="+mn-cs"/>
              </a:rPr>
              <a:t>b</a:t>
            </a:r>
            <a:r>
              <a:rPr lang="en-US" sz="1200" i="1" kern="1200" baseline="-25000" dirty="0" smtClean="0">
                <a:solidFill>
                  <a:schemeClr val="tx1"/>
                </a:solidFill>
                <a:latin typeface="Times New Roman" pitchFamily="-110" charset="0"/>
                <a:ea typeface="+mn-ea"/>
                <a:cs typeface="+mn-cs"/>
              </a:rPr>
              <a:t>0</a:t>
            </a:r>
            <a:r>
              <a:rPr lang="en-US" sz="1200" i="1" kern="1200" baseline="0" dirty="0" smtClean="0">
                <a:solidFill>
                  <a:schemeClr val="tx1"/>
                </a:solidFill>
                <a:latin typeface="Times New Roman" pitchFamily="-110" charset="0"/>
                <a:ea typeface="+mn-ea"/>
                <a:cs typeface="+mn-cs"/>
              </a:rPr>
              <a:t> </a:t>
            </a:r>
          </a:p>
          <a:p>
            <a:endParaRPr lang="en-US" sz="1200" i="1" kern="1200" baseline="0" dirty="0" smtClean="0">
              <a:solidFill>
                <a:schemeClr val="tx1"/>
              </a:solidFill>
              <a:latin typeface="Times New Roman" pitchFamily="-110" charset="0"/>
              <a:ea typeface="+mn-ea"/>
              <a:cs typeface="+mn-cs"/>
            </a:endParaRPr>
          </a:p>
          <a:p>
            <a:r>
              <a:rPr lang="en-US" sz="1200" i="1" kern="1200" baseline="0" dirty="0" smtClean="0">
                <a:solidFill>
                  <a:schemeClr val="tx1"/>
                </a:solidFill>
                <a:latin typeface="Times New Roman" pitchFamily="-110" charset="0"/>
                <a:ea typeface="+mn-ea"/>
                <a:cs typeface="+mn-cs"/>
              </a:rPr>
              <a:t>b</a:t>
            </a:r>
            <a:r>
              <a:rPr lang="en-US" sz="1200" i="1" kern="1200" baseline="-25000" dirty="0" smtClean="0">
                <a:solidFill>
                  <a:schemeClr val="tx1"/>
                </a:solidFill>
                <a:latin typeface="Times New Roman" pitchFamily="-110" charset="0"/>
                <a:ea typeface="+mn-ea"/>
                <a:cs typeface="+mn-cs"/>
              </a:rPr>
              <a:t>i</a:t>
            </a:r>
            <a:r>
              <a:rPr lang="en-US" sz="1200" i="1" kern="1200" baseline="0" dirty="0" smtClean="0">
                <a:solidFill>
                  <a:schemeClr val="tx1"/>
                </a:solidFill>
                <a:latin typeface="Times New Roman" pitchFamily="-110" charset="0"/>
                <a:ea typeface="+mn-ea"/>
                <a:cs typeface="+mn-cs"/>
              </a:rPr>
              <a:t> = 0 or 1</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has the value</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a:t>
            </a:r>
            <a:r>
              <a:rPr lang="en-US" sz="1200" i="1" kern="1200" baseline="0" dirty="0" smtClean="0">
                <a:solidFill>
                  <a:schemeClr val="tx1"/>
                </a:solidFill>
                <a:latin typeface="Times New Roman" pitchFamily="-110" charset="0"/>
                <a:ea typeface="+mn-ea"/>
                <a:cs typeface="+mn-cs"/>
              </a:rPr>
              <a:t>b</a:t>
            </a:r>
            <a:r>
              <a:rPr lang="en-US" sz="1200" i="1" kern="1200" baseline="-25000" dirty="0" smtClean="0">
                <a:solidFill>
                  <a:schemeClr val="tx1"/>
                </a:solidFill>
                <a:latin typeface="Times New Roman" pitchFamily="-110" charset="0"/>
                <a:ea typeface="+mn-ea"/>
                <a:cs typeface="+mn-cs"/>
              </a:rPr>
              <a:t>m-1</a:t>
            </a:r>
            <a:r>
              <a:rPr lang="en-US" sz="1200" i="1" kern="1200" baseline="0" dirty="0" smtClean="0">
                <a:solidFill>
                  <a:schemeClr val="tx1"/>
                </a:solidFill>
                <a:latin typeface="Times New Roman" pitchFamily="-110" charset="0"/>
                <a:ea typeface="+mn-ea"/>
                <a:cs typeface="+mn-cs"/>
              </a:rPr>
              <a:t> * 2</a:t>
            </a:r>
            <a:r>
              <a:rPr lang="en-US" sz="1200" i="1" kern="1200" baseline="30000" dirty="0" smtClean="0">
                <a:solidFill>
                  <a:schemeClr val="tx1"/>
                </a:solidFill>
                <a:latin typeface="Times New Roman" pitchFamily="-110" charset="0"/>
                <a:ea typeface="+mn-ea"/>
                <a:cs typeface="+mn-cs"/>
              </a:rPr>
              <a:t>m-1</a:t>
            </a:r>
            <a:r>
              <a:rPr lang="en-US" sz="1200" i="1" kern="1200" baseline="0" dirty="0" smtClean="0">
                <a:solidFill>
                  <a:schemeClr val="tx1"/>
                </a:solidFill>
                <a:latin typeface="Times New Roman" pitchFamily="-110" charset="0"/>
                <a:ea typeface="+mn-ea"/>
                <a:cs typeface="+mn-cs"/>
              </a:rPr>
              <a:t>) + (b</a:t>
            </a:r>
            <a:r>
              <a:rPr lang="en-US" sz="1200" i="1" kern="1200" baseline="-25000" dirty="0" smtClean="0">
                <a:solidFill>
                  <a:schemeClr val="tx1"/>
                </a:solidFill>
                <a:latin typeface="Times New Roman" pitchFamily="-110" charset="0"/>
                <a:ea typeface="+mn-ea"/>
                <a:cs typeface="+mn-cs"/>
              </a:rPr>
              <a:t>m-2 </a:t>
            </a:r>
            <a:r>
              <a:rPr lang="en-US" sz="1200" i="1" kern="1200" baseline="0" dirty="0" smtClean="0">
                <a:solidFill>
                  <a:schemeClr val="tx1"/>
                </a:solidFill>
                <a:latin typeface="Times New Roman" pitchFamily="-110" charset="0"/>
                <a:ea typeface="+mn-ea"/>
                <a:cs typeface="+mn-cs"/>
              </a:rPr>
              <a:t>* 2</a:t>
            </a:r>
            <a:r>
              <a:rPr lang="en-US" sz="1200" i="1" kern="1200" baseline="30000" dirty="0" smtClean="0">
                <a:solidFill>
                  <a:schemeClr val="tx1"/>
                </a:solidFill>
                <a:latin typeface="Times New Roman" pitchFamily="-110" charset="0"/>
                <a:ea typeface="+mn-ea"/>
                <a:cs typeface="+mn-cs"/>
              </a:rPr>
              <a:t>m-2</a:t>
            </a:r>
            <a:r>
              <a:rPr lang="en-US" sz="1200" i="1" kern="1200" baseline="0" dirty="0" smtClean="0">
                <a:solidFill>
                  <a:schemeClr val="tx1"/>
                </a:solidFill>
                <a:latin typeface="Times New Roman" pitchFamily="-110" charset="0"/>
                <a:ea typeface="+mn-ea"/>
                <a:cs typeface="+mn-cs"/>
              </a:rPr>
              <a:t>) + . . . + (b</a:t>
            </a:r>
            <a:r>
              <a:rPr lang="en-US" sz="1200" i="1" kern="1200" baseline="-25000" dirty="0" smtClean="0">
                <a:solidFill>
                  <a:schemeClr val="tx1"/>
                </a:solidFill>
                <a:latin typeface="Times New Roman" pitchFamily="-110" charset="0"/>
                <a:ea typeface="+mn-ea"/>
                <a:cs typeface="+mn-cs"/>
              </a:rPr>
              <a:t>1</a:t>
            </a:r>
            <a:r>
              <a:rPr lang="en-US" sz="1200" i="1" kern="1200" baseline="0" dirty="0" smtClean="0">
                <a:solidFill>
                  <a:schemeClr val="tx1"/>
                </a:solidFill>
                <a:latin typeface="Times New Roman" pitchFamily="-110" charset="0"/>
                <a:ea typeface="+mn-ea"/>
                <a:cs typeface="+mn-cs"/>
              </a:rPr>
              <a:t> * 2</a:t>
            </a:r>
            <a:r>
              <a:rPr lang="en-US" sz="1200" i="1" kern="1200" baseline="30000" dirty="0" smtClean="0">
                <a:solidFill>
                  <a:schemeClr val="tx1"/>
                </a:solidFill>
                <a:latin typeface="Times New Roman" pitchFamily="-110" charset="0"/>
                <a:ea typeface="+mn-ea"/>
                <a:cs typeface="+mn-cs"/>
              </a:rPr>
              <a:t>1</a:t>
            </a:r>
            <a:r>
              <a:rPr lang="en-US" sz="1200" i="1" kern="1200" baseline="0" dirty="0" smtClean="0">
                <a:solidFill>
                  <a:schemeClr val="tx1"/>
                </a:solidFill>
                <a:latin typeface="Times New Roman" pitchFamily="-110" charset="0"/>
                <a:ea typeface="+mn-ea"/>
                <a:cs typeface="+mn-cs"/>
              </a:rPr>
              <a:t>) + b</a:t>
            </a:r>
            <a:r>
              <a:rPr lang="en-US" sz="1200" i="1" kern="1200" baseline="-25000" dirty="0" smtClean="0">
                <a:solidFill>
                  <a:schemeClr val="tx1"/>
                </a:solidFill>
                <a:latin typeface="Times New Roman" pitchFamily="-110" charset="0"/>
                <a:ea typeface="+mn-ea"/>
                <a:cs typeface="+mn-cs"/>
              </a:rPr>
              <a:t>0</a:t>
            </a:r>
          </a:p>
          <a:p>
            <a:endParaRPr lang="en-US" sz="1200" i="1" kern="1200" baseline="-25000" dirty="0" smtClean="0">
              <a:solidFill>
                <a:schemeClr val="tx1"/>
              </a:solidFill>
              <a:latin typeface="Times New Roman" pitchFamily="-110" charset="0"/>
              <a:ea typeface="+mn-ea"/>
              <a:cs typeface="+mn-cs"/>
            </a:endParaRP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Suppose it is required to convert a decimal integer </a:t>
            </a:r>
            <a:r>
              <a:rPr lang="en-US" sz="1200" i="1" kern="1200" baseline="0" dirty="0" smtClean="0">
                <a:solidFill>
                  <a:schemeClr val="tx1"/>
                </a:solidFill>
                <a:latin typeface="Times New Roman" pitchFamily="-110" charset="0"/>
                <a:ea typeface="+mn-ea"/>
                <a:cs typeface="+mn-cs"/>
              </a:rPr>
              <a:t>N </a:t>
            </a:r>
            <a:r>
              <a:rPr lang="en-US" sz="1200" i="0" kern="1200" baseline="0" dirty="0" smtClean="0">
                <a:solidFill>
                  <a:schemeClr val="tx1"/>
                </a:solidFill>
                <a:latin typeface="Times New Roman" pitchFamily="-110" charset="0"/>
                <a:ea typeface="+mn-ea"/>
                <a:cs typeface="+mn-cs"/>
              </a:rPr>
              <a:t>into binary form. If we</a:t>
            </a:r>
          </a:p>
          <a:p>
            <a:r>
              <a:rPr lang="en-US" sz="1200" kern="1200" baseline="0" dirty="0" smtClean="0">
                <a:solidFill>
                  <a:schemeClr val="tx1"/>
                </a:solidFill>
                <a:latin typeface="Times New Roman" pitchFamily="-110" charset="0"/>
                <a:ea typeface="+mn-ea"/>
                <a:cs typeface="+mn-cs"/>
              </a:rPr>
              <a:t>divide </a:t>
            </a:r>
            <a:r>
              <a:rPr lang="en-US" sz="1200" i="1" kern="1200" baseline="0" dirty="0" smtClean="0">
                <a:solidFill>
                  <a:schemeClr val="tx1"/>
                </a:solidFill>
                <a:latin typeface="Times New Roman" pitchFamily="-110" charset="0"/>
                <a:ea typeface="+mn-ea"/>
                <a:cs typeface="+mn-cs"/>
              </a:rPr>
              <a:t>N by 2</a:t>
            </a:r>
            <a:r>
              <a:rPr lang="en-US" sz="1200" i="0" kern="1200" baseline="0" dirty="0" smtClean="0">
                <a:solidFill>
                  <a:schemeClr val="tx1"/>
                </a:solidFill>
                <a:latin typeface="Times New Roman" pitchFamily="-110" charset="0"/>
                <a:ea typeface="+mn-ea"/>
                <a:cs typeface="+mn-cs"/>
              </a:rPr>
              <a:t>, in the decimal system, and obtain a quotient </a:t>
            </a:r>
            <a:r>
              <a:rPr lang="en-US" sz="1200" i="1" kern="1200" baseline="0" dirty="0" smtClean="0">
                <a:solidFill>
                  <a:schemeClr val="tx1"/>
                </a:solidFill>
                <a:latin typeface="Times New Roman" pitchFamily="-110" charset="0"/>
                <a:ea typeface="+mn-ea"/>
                <a:cs typeface="+mn-cs"/>
              </a:rPr>
              <a:t>N1 </a:t>
            </a:r>
            <a:r>
              <a:rPr lang="en-US" sz="1200" i="0" kern="1200" baseline="0" dirty="0" smtClean="0">
                <a:solidFill>
                  <a:schemeClr val="tx1"/>
                </a:solidFill>
                <a:latin typeface="Times New Roman" pitchFamily="-110" charset="0"/>
                <a:ea typeface="+mn-ea"/>
                <a:cs typeface="+mn-cs"/>
              </a:rPr>
              <a:t>and a remainder </a:t>
            </a:r>
            <a:r>
              <a:rPr lang="en-US" sz="1200" i="1" kern="1200" baseline="0" dirty="0" smtClean="0">
                <a:solidFill>
                  <a:schemeClr val="tx1"/>
                </a:solidFill>
                <a:latin typeface="Times New Roman" pitchFamily="-110" charset="0"/>
                <a:ea typeface="+mn-ea"/>
                <a:cs typeface="+mn-cs"/>
              </a:rPr>
              <a:t>R0,</a:t>
            </a:r>
          </a:p>
          <a:p>
            <a:r>
              <a:rPr lang="en-US" sz="1200" kern="1200" baseline="0" dirty="0" smtClean="0">
                <a:solidFill>
                  <a:schemeClr val="tx1"/>
                </a:solidFill>
                <a:latin typeface="Times New Roman" pitchFamily="-110" charset="0"/>
                <a:ea typeface="+mn-ea"/>
                <a:cs typeface="+mn-cs"/>
              </a:rPr>
              <a:t>we may write</a:t>
            </a:r>
          </a:p>
          <a:p>
            <a:endParaRPr lang="en-US" sz="1200" i="1" kern="1200" baseline="0" dirty="0" smtClean="0">
              <a:solidFill>
                <a:schemeClr val="tx1"/>
              </a:solidFill>
              <a:latin typeface="Times New Roman" pitchFamily="-110" charset="0"/>
              <a:ea typeface="+mn-ea"/>
              <a:cs typeface="+mn-cs"/>
            </a:endParaRPr>
          </a:p>
          <a:p>
            <a:r>
              <a:rPr lang="en-US" sz="1200" i="1" kern="1200" baseline="0" dirty="0" smtClean="0">
                <a:solidFill>
                  <a:schemeClr val="tx1"/>
                </a:solidFill>
                <a:latin typeface="Times New Roman" pitchFamily="-110" charset="0"/>
                <a:ea typeface="+mn-ea"/>
                <a:cs typeface="+mn-cs"/>
              </a:rPr>
              <a:t>N = 2 * N</a:t>
            </a:r>
            <a:r>
              <a:rPr lang="en-US" sz="1200" i="1" kern="1200" baseline="-25000" dirty="0" smtClean="0">
                <a:solidFill>
                  <a:schemeClr val="tx1"/>
                </a:solidFill>
                <a:latin typeface="Times New Roman" pitchFamily="-110" charset="0"/>
                <a:ea typeface="+mn-ea"/>
                <a:cs typeface="+mn-cs"/>
              </a:rPr>
              <a:t>1</a:t>
            </a:r>
            <a:r>
              <a:rPr lang="en-US" sz="1200" i="1" kern="1200" baseline="0" dirty="0" smtClean="0">
                <a:solidFill>
                  <a:schemeClr val="tx1"/>
                </a:solidFill>
                <a:latin typeface="Times New Roman" pitchFamily="-110" charset="0"/>
                <a:ea typeface="+mn-ea"/>
                <a:cs typeface="+mn-cs"/>
              </a:rPr>
              <a:t> + R</a:t>
            </a:r>
            <a:r>
              <a:rPr lang="en-US" sz="1200" i="1" kern="1200" baseline="-25000" dirty="0" smtClean="0">
                <a:solidFill>
                  <a:schemeClr val="tx1"/>
                </a:solidFill>
                <a:latin typeface="Times New Roman" pitchFamily="-110" charset="0"/>
                <a:ea typeface="+mn-ea"/>
                <a:cs typeface="+mn-cs"/>
              </a:rPr>
              <a:t>0</a:t>
            </a:r>
            <a:r>
              <a:rPr lang="en-US" sz="1200" i="1" kern="1200" baseline="0" dirty="0" smtClean="0">
                <a:solidFill>
                  <a:schemeClr val="tx1"/>
                </a:solidFill>
                <a:latin typeface="Times New Roman" pitchFamily="-110" charset="0"/>
                <a:ea typeface="+mn-ea"/>
                <a:cs typeface="+mn-cs"/>
              </a:rPr>
              <a:t> 	R</a:t>
            </a:r>
            <a:r>
              <a:rPr lang="en-US" sz="1200" i="1" kern="1200" baseline="-25000" dirty="0" smtClean="0">
                <a:solidFill>
                  <a:schemeClr val="tx1"/>
                </a:solidFill>
                <a:latin typeface="Times New Roman" pitchFamily="-110" charset="0"/>
                <a:ea typeface="+mn-ea"/>
                <a:cs typeface="+mn-cs"/>
              </a:rPr>
              <a:t>0</a:t>
            </a:r>
            <a:r>
              <a:rPr lang="en-US" sz="1200" i="1" kern="1200" baseline="0" dirty="0" smtClean="0">
                <a:solidFill>
                  <a:schemeClr val="tx1"/>
                </a:solidFill>
                <a:latin typeface="Times New Roman" pitchFamily="-110" charset="0"/>
                <a:ea typeface="+mn-ea"/>
                <a:cs typeface="+mn-cs"/>
              </a:rPr>
              <a:t> = 0 or 1</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Next, we divide the quotient </a:t>
            </a:r>
            <a:r>
              <a:rPr lang="en-US" sz="1200" i="1" kern="1200" baseline="0" dirty="0" smtClean="0">
                <a:solidFill>
                  <a:schemeClr val="tx1"/>
                </a:solidFill>
                <a:latin typeface="Times New Roman" pitchFamily="-110" charset="0"/>
                <a:ea typeface="+mn-ea"/>
                <a:cs typeface="+mn-cs"/>
              </a:rPr>
              <a:t>N</a:t>
            </a:r>
            <a:r>
              <a:rPr lang="en-US" sz="1200" i="1" kern="1200" baseline="-25000" dirty="0" smtClean="0">
                <a:solidFill>
                  <a:schemeClr val="tx1"/>
                </a:solidFill>
                <a:latin typeface="Times New Roman" pitchFamily="-110" charset="0"/>
                <a:ea typeface="+mn-ea"/>
                <a:cs typeface="+mn-cs"/>
              </a:rPr>
              <a:t>1</a:t>
            </a:r>
            <a:r>
              <a:rPr lang="en-US" sz="1200" i="1" kern="1200" baseline="0" dirty="0" smtClean="0">
                <a:solidFill>
                  <a:schemeClr val="tx1"/>
                </a:solidFill>
                <a:latin typeface="Times New Roman" pitchFamily="-110" charset="0"/>
                <a:ea typeface="+mn-ea"/>
                <a:cs typeface="+mn-cs"/>
              </a:rPr>
              <a:t> by 2. Assume that the new quotient is N</a:t>
            </a:r>
            <a:r>
              <a:rPr lang="en-US" sz="1200" i="1" kern="1200" baseline="-25000" dirty="0" smtClean="0">
                <a:solidFill>
                  <a:schemeClr val="tx1"/>
                </a:solidFill>
                <a:latin typeface="Times New Roman" pitchFamily="-110" charset="0"/>
                <a:ea typeface="+mn-ea"/>
                <a:cs typeface="+mn-cs"/>
              </a:rPr>
              <a:t>2</a:t>
            </a:r>
            <a:r>
              <a:rPr lang="en-US" sz="1200" i="1" kern="1200" baseline="0" dirty="0" smtClean="0">
                <a:solidFill>
                  <a:schemeClr val="tx1"/>
                </a:solidFill>
                <a:latin typeface="Times New Roman" pitchFamily="-110" charset="0"/>
                <a:ea typeface="+mn-ea"/>
                <a:cs typeface="+mn-cs"/>
              </a:rPr>
              <a:t> and the</a:t>
            </a:r>
          </a:p>
          <a:p>
            <a:r>
              <a:rPr lang="en-US" sz="1200" kern="1200" baseline="0" dirty="0" smtClean="0">
                <a:solidFill>
                  <a:schemeClr val="tx1"/>
                </a:solidFill>
                <a:latin typeface="Times New Roman" pitchFamily="-110" charset="0"/>
                <a:ea typeface="+mn-ea"/>
                <a:cs typeface="+mn-cs"/>
              </a:rPr>
              <a:t>new remainder </a:t>
            </a:r>
            <a:r>
              <a:rPr lang="en-US" sz="1200" i="1" kern="1200" baseline="0" dirty="0" smtClean="0">
                <a:solidFill>
                  <a:schemeClr val="tx1"/>
                </a:solidFill>
                <a:latin typeface="Times New Roman" pitchFamily="-110" charset="0"/>
                <a:ea typeface="+mn-ea"/>
                <a:cs typeface="+mn-cs"/>
              </a:rPr>
              <a:t>R</a:t>
            </a:r>
            <a:r>
              <a:rPr lang="en-US" sz="1200" i="1" kern="1200" baseline="-25000" dirty="0" smtClean="0">
                <a:solidFill>
                  <a:schemeClr val="tx1"/>
                </a:solidFill>
                <a:latin typeface="Times New Roman" pitchFamily="-110" charset="0"/>
                <a:ea typeface="+mn-ea"/>
                <a:cs typeface="+mn-cs"/>
              </a:rPr>
              <a:t>1</a:t>
            </a:r>
            <a:r>
              <a:rPr lang="en-US" sz="1200" i="1" kern="1200" baseline="0" dirty="0" smtClean="0">
                <a:solidFill>
                  <a:schemeClr val="tx1"/>
                </a:solidFill>
                <a:latin typeface="Times New Roman" pitchFamily="-110" charset="0"/>
                <a:ea typeface="+mn-ea"/>
                <a:cs typeface="+mn-cs"/>
              </a:rPr>
              <a:t>. Then</a:t>
            </a:r>
          </a:p>
          <a:p>
            <a:endParaRPr lang="en-US" sz="1200" i="1" kern="1200" baseline="0" dirty="0" smtClean="0">
              <a:solidFill>
                <a:schemeClr val="tx1"/>
              </a:solidFill>
              <a:latin typeface="Times New Roman" pitchFamily="-110" charset="0"/>
              <a:ea typeface="+mn-ea"/>
              <a:cs typeface="+mn-cs"/>
            </a:endParaRPr>
          </a:p>
          <a:p>
            <a:r>
              <a:rPr lang="en-US" sz="1200" i="1" kern="1200" baseline="0" dirty="0" smtClean="0">
                <a:solidFill>
                  <a:schemeClr val="tx1"/>
                </a:solidFill>
                <a:latin typeface="Times New Roman" pitchFamily="-110" charset="0"/>
                <a:ea typeface="+mn-ea"/>
                <a:cs typeface="+mn-cs"/>
              </a:rPr>
              <a:t>N</a:t>
            </a:r>
            <a:r>
              <a:rPr lang="en-US" sz="1200" i="1" kern="1200" baseline="-25000" dirty="0" smtClean="0">
                <a:solidFill>
                  <a:schemeClr val="tx1"/>
                </a:solidFill>
                <a:latin typeface="Times New Roman" pitchFamily="-110" charset="0"/>
                <a:ea typeface="+mn-ea"/>
                <a:cs typeface="+mn-cs"/>
              </a:rPr>
              <a:t>1</a:t>
            </a:r>
            <a:r>
              <a:rPr lang="en-US" sz="1200" i="1" kern="1200" baseline="0" dirty="0" smtClean="0">
                <a:solidFill>
                  <a:schemeClr val="tx1"/>
                </a:solidFill>
                <a:latin typeface="Times New Roman" pitchFamily="-110" charset="0"/>
                <a:ea typeface="+mn-ea"/>
                <a:cs typeface="+mn-cs"/>
              </a:rPr>
              <a:t> = 2 * N</a:t>
            </a:r>
            <a:r>
              <a:rPr lang="en-US" sz="1200" i="1" kern="1200" baseline="-25000" dirty="0" smtClean="0">
                <a:solidFill>
                  <a:schemeClr val="tx1"/>
                </a:solidFill>
                <a:latin typeface="Times New Roman" pitchFamily="-110" charset="0"/>
                <a:ea typeface="+mn-ea"/>
                <a:cs typeface="+mn-cs"/>
              </a:rPr>
              <a:t>2</a:t>
            </a:r>
            <a:r>
              <a:rPr lang="en-US" sz="1200" i="1" kern="1200" baseline="0" dirty="0" smtClean="0">
                <a:solidFill>
                  <a:schemeClr val="tx1"/>
                </a:solidFill>
                <a:latin typeface="Times New Roman" pitchFamily="-110" charset="0"/>
                <a:ea typeface="+mn-ea"/>
                <a:cs typeface="+mn-cs"/>
              </a:rPr>
              <a:t> + R</a:t>
            </a:r>
            <a:r>
              <a:rPr lang="en-US" sz="1200" i="1" kern="1200" baseline="-25000" dirty="0" smtClean="0">
                <a:solidFill>
                  <a:schemeClr val="tx1"/>
                </a:solidFill>
                <a:latin typeface="Times New Roman" pitchFamily="-110" charset="0"/>
                <a:ea typeface="+mn-ea"/>
                <a:cs typeface="+mn-cs"/>
              </a:rPr>
              <a:t>1</a:t>
            </a:r>
            <a:r>
              <a:rPr lang="en-US" sz="1200" i="1" kern="1200" baseline="0" dirty="0" smtClean="0">
                <a:solidFill>
                  <a:schemeClr val="tx1"/>
                </a:solidFill>
                <a:latin typeface="Times New Roman" pitchFamily="-110" charset="0"/>
                <a:ea typeface="+mn-ea"/>
                <a:cs typeface="+mn-cs"/>
              </a:rPr>
              <a:t> 	R</a:t>
            </a:r>
            <a:r>
              <a:rPr lang="en-US" sz="1200" i="1" kern="1200" baseline="-25000" dirty="0" smtClean="0">
                <a:solidFill>
                  <a:schemeClr val="tx1"/>
                </a:solidFill>
                <a:latin typeface="Times New Roman" pitchFamily="-110" charset="0"/>
                <a:ea typeface="+mn-ea"/>
                <a:cs typeface="+mn-cs"/>
              </a:rPr>
              <a:t>1</a:t>
            </a:r>
            <a:r>
              <a:rPr lang="en-US" sz="1200" i="1" kern="1200" baseline="0" dirty="0" smtClean="0">
                <a:solidFill>
                  <a:schemeClr val="tx1"/>
                </a:solidFill>
                <a:latin typeface="Times New Roman" pitchFamily="-110" charset="0"/>
                <a:ea typeface="+mn-ea"/>
                <a:cs typeface="+mn-cs"/>
              </a:rPr>
              <a:t> = 0 or 1</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so that</a:t>
            </a:r>
          </a:p>
          <a:p>
            <a:endParaRPr lang="en-US" sz="1200" i="1" kern="1200" baseline="0" dirty="0" smtClean="0">
              <a:solidFill>
                <a:schemeClr val="tx1"/>
              </a:solidFill>
              <a:latin typeface="Times New Roman" pitchFamily="-110" charset="0"/>
              <a:ea typeface="+mn-ea"/>
              <a:cs typeface="+mn-cs"/>
            </a:endParaRPr>
          </a:p>
          <a:p>
            <a:r>
              <a:rPr lang="en-US" sz="1200" i="1" kern="1200" baseline="0" dirty="0" smtClean="0">
                <a:solidFill>
                  <a:schemeClr val="tx1"/>
                </a:solidFill>
                <a:latin typeface="Times New Roman" pitchFamily="-110" charset="0"/>
                <a:ea typeface="+mn-ea"/>
                <a:cs typeface="+mn-cs"/>
              </a:rPr>
              <a:t>N = 2(2N</a:t>
            </a:r>
            <a:r>
              <a:rPr lang="en-US" sz="1200" i="1" kern="1200" baseline="-25000" dirty="0" smtClean="0">
                <a:solidFill>
                  <a:schemeClr val="tx1"/>
                </a:solidFill>
                <a:latin typeface="Times New Roman" pitchFamily="-110" charset="0"/>
                <a:ea typeface="+mn-ea"/>
                <a:cs typeface="+mn-cs"/>
              </a:rPr>
              <a:t>2</a:t>
            </a:r>
            <a:r>
              <a:rPr lang="en-US" sz="1200" i="1" kern="1200" baseline="0" dirty="0" smtClean="0">
                <a:solidFill>
                  <a:schemeClr val="tx1"/>
                </a:solidFill>
                <a:latin typeface="Times New Roman" pitchFamily="-110" charset="0"/>
                <a:ea typeface="+mn-ea"/>
                <a:cs typeface="+mn-cs"/>
              </a:rPr>
              <a:t> + R</a:t>
            </a:r>
            <a:r>
              <a:rPr lang="en-US" sz="1200" i="1" kern="1200" baseline="-25000" dirty="0" smtClean="0">
                <a:solidFill>
                  <a:schemeClr val="tx1"/>
                </a:solidFill>
                <a:latin typeface="Times New Roman" pitchFamily="-110" charset="0"/>
                <a:ea typeface="+mn-ea"/>
                <a:cs typeface="+mn-cs"/>
              </a:rPr>
              <a:t>1</a:t>
            </a:r>
            <a:r>
              <a:rPr lang="en-US" sz="1200" i="1" kern="1200" baseline="0" dirty="0" smtClean="0">
                <a:solidFill>
                  <a:schemeClr val="tx1"/>
                </a:solidFill>
                <a:latin typeface="Times New Roman" pitchFamily="-110" charset="0"/>
                <a:ea typeface="+mn-ea"/>
                <a:cs typeface="+mn-cs"/>
              </a:rPr>
              <a:t>) + R</a:t>
            </a:r>
            <a:r>
              <a:rPr lang="en-US" sz="1200" i="1" kern="1200" baseline="-25000" dirty="0" smtClean="0">
                <a:solidFill>
                  <a:schemeClr val="tx1"/>
                </a:solidFill>
                <a:latin typeface="Times New Roman" pitchFamily="-110" charset="0"/>
                <a:ea typeface="+mn-ea"/>
                <a:cs typeface="+mn-cs"/>
              </a:rPr>
              <a:t>0</a:t>
            </a:r>
            <a:r>
              <a:rPr lang="en-US" sz="1200" i="1" kern="1200" baseline="0" dirty="0" smtClean="0">
                <a:solidFill>
                  <a:schemeClr val="tx1"/>
                </a:solidFill>
                <a:latin typeface="Times New Roman" pitchFamily="-110" charset="0"/>
                <a:ea typeface="+mn-ea"/>
                <a:cs typeface="+mn-cs"/>
              </a:rPr>
              <a:t> = (N</a:t>
            </a:r>
            <a:r>
              <a:rPr lang="en-US" sz="1200" i="1" kern="1200" baseline="-25000" dirty="0" smtClean="0">
                <a:solidFill>
                  <a:schemeClr val="tx1"/>
                </a:solidFill>
                <a:latin typeface="Times New Roman" pitchFamily="-110" charset="0"/>
                <a:ea typeface="+mn-ea"/>
                <a:cs typeface="+mn-cs"/>
              </a:rPr>
              <a:t>2</a:t>
            </a:r>
            <a:r>
              <a:rPr lang="en-US" sz="1200" i="1" kern="1200" baseline="0" dirty="0" smtClean="0">
                <a:solidFill>
                  <a:schemeClr val="tx1"/>
                </a:solidFill>
                <a:latin typeface="Times New Roman" pitchFamily="-110" charset="0"/>
                <a:ea typeface="+mn-ea"/>
                <a:cs typeface="+mn-cs"/>
              </a:rPr>
              <a:t> * 2</a:t>
            </a:r>
            <a:r>
              <a:rPr lang="en-US" sz="1200" i="1" kern="1200" baseline="30000" dirty="0" smtClean="0">
                <a:solidFill>
                  <a:schemeClr val="tx1"/>
                </a:solidFill>
                <a:latin typeface="Times New Roman" pitchFamily="-110" charset="0"/>
                <a:ea typeface="+mn-ea"/>
                <a:cs typeface="+mn-cs"/>
              </a:rPr>
              <a:t>2</a:t>
            </a:r>
            <a:r>
              <a:rPr lang="en-US" sz="1200" i="1" kern="1200" baseline="0" dirty="0" smtClean="0">
                <a:solidFill>
                  <a:schemeClr val="tx1"/>
                </a:solidFill>
                <a:latin typeface="Times New Roman" pitchFamily="-110" charset="0"/>
                <a:ea typeface="+mn-ea"/>
                <a:cs typeface="+mn-cs"/>
              </a:rPr>
              <a:t>) + (R</a:t>
            </a:r>
            <a:r>
              <a:rPr lang="en-US" sz="1200" i="1" kern="1200" baseline="-25000" dirty="0" smtClean="0">
                <a:solidFill>
                  <a:schemeClr val="tx1"/>
                </a:solidFill>
                <a:latin typeface="Times New Roman" pitchFamily="-110" charset="0"/>
                <a:ea typeface="+mn-ea"/>
                <a:cs typeface="+mn-cs"/>
              </a:rPr>
              <a:t>1</a:t>
            </a:r>
            <a:r>
              <a:rPr lang="en-US" sz="1200" i="1" kern="1200" baseline="0" dirty="0" smtClean="0">
                <a:solidFill>
                  <a:schemeClr val="tx1"/>
                </a:solidFill>
                <a:latin typeface="Times New Roman" pitchFamily="-110" charset="0"/>
                <a:ea typeface="+mn-ea"/>
                <a:cs typeface="+mn-cs"/>
              </a:rPr>
              <a:t> * 2</a:t>
            </a:r>
            <a:r>
              <a:rPr lang="en-US" sz="1200" i="1" kern="1200" baseline="30000" dirty="0" smtClean="0">
                <a:solidFill>
                  <a:schemeClr val="tx1"/>
                </a:solidFill>
                <a:latin typeface="Times New Roman" pitchFamily="-110" charset="0"/>
                <a:ea typeface="+mn-ea"/>
                <a:cs typeface="+mn-cs"/>
              </a:rPr>
              <a:t>1</a:t>
            </a:r>
            <a:r>
              <a:rPr lang="en-US" sz="1200" i="1" kern="1200" baseline="0" dirty="0" smtClean="0">
                <a:solidFill>
                  <a:schemeClr val="tx1"/>
                </a:solidFill>
                <a:latin typeface="Times New Roman" pitchFamily="-110" charset="0"/>
                <a:ea typeface="+mn-ea"/>
                <a:cs typeface="+mn-cs"/>
              </a:rPr>
              <a:t>) + R</a:t>
            </a:r>
            <a:r>
              <a:rPr lang="en-US" sz="1200" i="1" kern="1200" baseline="-25000" dirty="0" smtClean="0">
                <a:solidFill>
                  <a:schemeClr val="tx1"/>
                </a:solidFill>
                <a:latin typeface="Times New Roman" pitchFamily="-110" charset="0"/>
                <a:ea typeface="+mn-ea"/>
                <a:cs typeface="+mn-cs"/>
              </a:rPr>
              <a:t>0</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If next</a:t>
            </a:r>
          </a:p>
          <a:p>
            <a:endParaRPr lang="en-US" sz="1200" i="1" kern="1200" baseline="0" dirty="0" smtClean="0">
              <a:solidFill>
                <a:schemeClr val="tx1"/>
              </a:solidFill>
              <a:latin typeface="Times New Roman" pitchFamily="-110" charset="0"/>
              <a:ea typeface="+mn-ea"/>
              <a:cs typeface="+mn-cs"/>
            </a:endParaRPr>
          </a:p>
          <a:p>
            <a:r>
              <a:rPr lang="en-US" sz="1200" i="1" kern="1200" baseline="0" dirty="0" smtClean="0">
                <a:solidFill>
                  <a:schemeClr val="tx1"/>
                </a:solidFill>
                <a:latin typeface="Times New Roman" pitchFamily="-110" charset="0"/>
                <a:ea typeface="+mn-ea"/>
                <a:cs typeface="+mn-cs"/>
              </a:rPr>
              <a:t>N</a:t>
            </a:r>
            <a:r>
              <a:rPr lang="en-US" sz="1200" i="1" kern="1200" baseline="-25000" dirty="0" smtClean="0">
                <a:solidFill>
                  <a:schemeClr val="tx1"/>
                </a:solidFill>
                <a:latin typeface="Times New Roman" pitchFamily="-110" charset="0"/>
                <a:ea typeface="+mn-ea"/>
                <a:cs typeface="+mn-cs"/>
              </a:rPr>
              <a:t>2</a:t>
            </a:r>
            <a:r>
              <a:rPr lang="en-US" sz="1200" i="1" kern="1200" baseline="0" dirty="0" smtClean="0">
                <a:solidFill>
                  <a:schemeClr val="tx1"/>
                </a:solidFill>
                <a:latin typeface="Times New Roman" pitchFamily="-110" charset="0"/>
                <a:ea typeface="+mn-ea"/>
                <a:cs typeface="+mn-cs"/>
              </a:rPr>
              <a:t> = 2N</a:t>
            </a:r>
            <a:r>
              <a:rPr lang="en-US" sz="1200" i="1" kern="1200" baseline="-25000" dirty="0" smtClean="0">
                <a:solidFill>
                  <a:schemeClr val="tx1"/>
                </a:solidFill>
                <a:latin typeface="Times New Roman" pitchFamily="-110" charset="0"/>
                <a:ea typeface="+mn-ea"/>
                <a:cs typeface="+mn-cs"/>
              </a:rPr>
              <a:t>3</a:t>
            </a:r>
            <a:r>
              <a:rPr lang="en-US" sz="1200" i="1" kern="1200" baseline="0" dirty="0" smtClean="0">
                <a:solidFill>
                  <a:schemeClr val="tx1"/>
                </a:solidFill>
                <a:latin typeface="Times New Roman" pitchFamily="-110" charset="0"/>
                <a:ea typeface="+mn-ea"/>
                <a:cs typeface="+mn-cs"/>
              </a:rPr>
              <a:t> + R</a:t>
            </a:r>
            <a:r>
              <a:rPr lang="en-US" sz="1200" i="1" kern="1200" baseline="-25000" dirty="0" smtClean="0">
                <a:solidFill>
                  <a:schemeClr val="tx1"/>
                </a:solidFill>
                <a:latin typeface="Times New Roman" pitchFamily="-110" charset="0"/>
                <a:ea typeface="+mn-ea"/>
                <a:cs typeface="+mn-cs"/>
              </a:rPr>
              <a:t>2</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we have</a:t>
            </a:r>
          </a:p>
          <a:p>
            <a:endParaRPr lang="en-US" sz="1200" i="1" kern="1200" baseline="0" dirty="0" smtClean="0">
              <a:solidFill>
                <a:schemeClr val="tx1"/>
              </a:solidFill>
              <a:latin typeface="Times New Roman" pitchFamily="-110" charset="0"/>
              <a:ea typeface="+mn-ea"/>
              <a:cs typeface="+mn-cs"/>
            </a:endParaRPr>
          </a:p>
          <a:p>
            <a:r>
              <a:rPr lang="en-US" sz="1200" i="1" kern="1200" baseline="0" dirty="0" smtClean="0">
                <a:solidFill>
                  <a:schemeClr val="tx1"/>
                </a:solidFill>
                <a:latin typeface="Times New Roman" pitchFamily="-110" charset="0"/>
                <a:ea typeface="+mn-ea"/>
                <a:cs typeface="+mn-cs"/>
              </a:rPr>
              <a:t>N = (N</a:t>
            </a:r>
            <a:r>
              <a:rPr lang="en-US" sz="1200" i="1" kern="1200" baseline="-25000" dirty="0" smtClean="0">
                <a:solidFill>
                  <a:schemeClr val="tx1"/>
                </a:solidFill>
                <a:latin typeface="Times New Roman" pitchFamily="-110" charset="0"/>
                <a:ea typeface="+mn-ea"/>
                <a:cs typeface="+mn-cs"/>
              </a:rPr>
              <a:t>3</a:t>
            </a:r>
            <a:r>
              <a:rPr lang="en-US" sz="1200" i="1" kern="1200" baseline="0" dirty="0" smtClean="0">
                <a:solidFill>
                  <a:schemeClr val="tx1"/>
                </a:solidFill>
                <a:latin typeface="Times New Roman" pitchFamily="-110" charset="0"/>
                <a:ea typeface="+mn-ea"/>
                <a:cs typeface="+mn-cs"/>
              </a:rPr>
              <a:t> * 2</a:t>
            </a:r>
            <a:r>
              <a:rPr lang="en-US" sz="1200" i="1" kern="1200" baseline="30000" dirty="0" smtClean="0">
                <a:solidFill>
                  <a:schemeClr val="tx1"/>
                </a:solidFill>
                <a:latin typeface="Times New Roman" pitchFamily="-110" charset="0"/>
                <a:ea typeface="+mn-ea"/>
                <a:cs typeface="+mn-cs"/>
              </a:rPr>
              <a:t>3</a:t>
            </a:r>
            <a:r>
              <a:rPr lang="en-US" sz="1200" i="1" kern="1200" baseline="0" dirty="0" smtClean="0">
                <a:solidFill>
                  <a:schemeClr val="tx1"/>
                </a:solidFill>
                <a:latin typeface="Times New Roman" pitchFamily="-110" charset="0"/>
                <a:ea typeface="+mn-ea"/>
                <a:cs typeface="+mn-cs"/>
              </a:rPr>
              <a:t>) + (R</a:t>
            </a:r>
            <a:r>
              <a:rPr lang="en-US" sz="1200" i="1" kern="1200" baseline="-25000" dirty="0" smtClean="0">
                <a:solidFill>
                  <a:schemeClr val="tx1"/>
                </a:solidFill>
                <a:latin typeface="Times New Roman" pitchFamily="-110" charset="0"/>
                <a:ea typeface="+mn-ea"/>
                <a:cs typeface="+mn-cs"/>
              </a:rPr>
              <a:t>2</a:t>
            </a:r>
            <a:r>
              <a:rPr lang="en-US" sz="1200" i="1" kern="1200" baseline="0" dirty="0" smtClean="0">
                <a:solidFill>
                  <a:schemeClr val="tx1"/>
                </a:solidFill>
                <a:latin typeface="Times New Roman" pitchFamily="-110" charset="0"/>
                <a:ea typeface="+mn-ea"/>
                <a:cs typeface="+mn-cs"/>
              </a:rPr>
              <a:t> * 2</a:t>
            </a:r>
            <a:r>
              <a:rPr lang="en-US" sz="1200" i="1" kern="1200" baseline="30000" dirty="0" smtClean="0">
                <a:solidFill>
                  <a:schemeClr val="tx1"/>
                </a:solidFill>
                <a:latin typeface="Times New Roman" pitchFamily="-110" charset="0"/>
                <a:ea typeface="+mn-ea"/>
                <a:cs typeface="+mn-cs"/>
              </a:rPr>
              <a:t>2</a:t>
            </a:r>
            <a:r>
              <a:rPr lang="en-US" sz="1200" i="1" kern="1200" baseline="0" dirty="0" smtClean="0">
                <a:solidFill>
                  <a:schemeClr val="tx1"/>
                </a:solidFill>
                <a:latin typeface="Times New Roman" pitchFamily="-110" charset="0"/>
                <a:ea typeface="+mn-ea"/>
                <a:cs typeface="+mn-cs"/>
              </a:rPr>
              <a:t>) + (R</a:t>
            </a:r>
            <a:r>
              <a:rPr lang="en-US" sz="1200" i="1" kern="1200" baseline="-25000" dirty="0" smtClean="0">
                <a:solidFill>
                  <a:schemeClr val="tx1"/>
                </a:solidFill>
                <a:latin typeface="Times New Roman" pitchFamily="-110" charset="0"/>
                <a:ea typeface="+mn-ea"/>
                <a:cs typeface="+mn-cs"/>
              </a:rPr>
              <a:t>1</a:t>
            </a:r>
            <a:r>
              <a:rPr lang="en-US" sz="1200" i="1" kern="1200" baseline="0" dirty="0" smtClean="0">
                <a:solidFill>
                  <a:schemeClr val="tx1"/>
                </a:solidFill>
                <a:latin typeface="Times New Roman" pitchFamily="-110" charset="0"/>
                <a:ea typeface="+mn-ea"/>
                <a:cs typeface="+mn-cs"/>
              </a:rPr>
              <a:t> * 2</a:t>
            </a:r>
            <a:r>
              <a:rPr lang="en-US" sz="1200" i="1" kern="1200" baseline="30000" dirty="0" smtClean="0">
                <a:solidFill>
                  <a:schemeClr val="tx1"/>
                </a:solidFill>
                <a:latin typeface="Times New Roman" pitchFamily="-110" charset="0"/>
                <a:ea typeface="+mn-ea"/>
                <a:cs typeface="+mn-cs"/>
              </a:rPr>
              <a:t>1</a:t>
            </a:r>
            <a:r>
              <a:rPr lang="en-US" sz="1200" i="1" kern="1200" baseline="0" dirty="0" smtClean="0">
                <a:solidFill>
                  <a:schemeClr val="tx1"/>
                </a:solidFill>
                <a:latin typeface="Times New Roman" pitchFamily="-110" charset="0"/>
                <a:ea typeface="+mn-ea"/>
                <a:cs typeface="+mn-cs"/>
              </a:rPr>
              <a:t>) + R</a:t>
            </a:r>
            <a:r>
              <a:rPr lang="en-US" sz="1200" i="1" kern="1200" baseline="-25000" dirty="0" smtClean="0">
                <a:solidFill>
                  <a:schemeClr val="tx1"/>
                </a:solidFill>
                <a:latin typeface="Times New Roman" pitchFamily="-110" charset="0"/>
                <a:ea typeface="+mn-ea"/>
                <a:cs typeface="+mn-cs"/>
              </a:rPr>
              <a:t>0</a:t>
            </a:r>
          </a:p>
        </p:txBody>
      </p:sp>
      <p:sp>
        <p:nvSpPr>
          <p:cNvPr id="4" name="Slide Number Placeholder 3"/>
          <p:cNvSpPr>
            <a:spLocks noGrp="1"/>
          </p:cNvSpPr>
          <p:nvPr>
            <p:ph type="sldNum" sz="quarter" idx="10"/>
          </p:nvPr>
        </p:nvSpPr>
        <p:spPr/>
        <p:txBody>
          <a:bodyPr/>
          <a:lstStyle/>
          <a:p>
            <a:fld id="{D1D245E4-CB43-F844-B5DA-3C7BAF45101A}" type="slidenum">
              <a:rPr lang="en-US" smtClean="0"/>
              <a:pPr/>
              <a:t>23</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31643438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Times New Roman" pitchFamily="-110" charset="0"/>
                <a:ea typeface="+mn-ea"/>
                <a:cs typeface="+mn-cs"/>
              </a:rPr>
              <a:t>Because </a:t>
            </a:r>
            <a:r>
              <a:rPr lang="en-US" sz="1200" i="1" kern="1200" baseline="0" dirty="0" smtClean="0">
                <a:solidFill>
                  <a:schemeClr val="tx1"/>
                </a:solidFill>
                <a:latin typeface="Times New Roman" pitchFamily="-110" charset="0"/>
                <a:ea typeface="+mn-ea"/>
                <a:cs typeface="+mn-cs"/>
              </a:rPr>
              <a:t>N &gt; N</a:t>
            </a:r>
            <a:r>
              <a:rPr lang="en-US" sz="1200" i="1" kern="1200" baseline="-25000" dirty="0" smtClean="0">
                <a:solidFill>
                  <a:schemeClr val="tx1"/>
                </a:solidFill>
                <a:latin typeface="Times New Roman" pitchFamily="-110" charset="0"/>
                <a:ea typeface="+mn-ea"/>
                <a:cs typeface="+mn-cs"/>
              </a:rPr>
              <a:t>1</a:t>
            </a:r>
            <a:r>
              <a:rPr lang="en-US" sz="1200" i="1" kern="1200" baseline="0" dirty="0" smtClean="0">
                <a:solidFill>
                  <a:schemeClr val="tx1"/>
                </a:solidFill>
                <a:latin typeface="Times New Roman" pitchFamily="-110" charset="0"/>
                <a:ea typeface="+mn-ea"/>
                <a:cs typeface="+mn-cs"/>
              </a:rPr>
              <a:t> &gt; N</a:t>
            </a:r>
            <a:r>
              <a:rPr lang="en-US" sz="1200" i="1" kern="1200" baseline="-25000" dirty="0" smtClean="0">
                <a:solidFill>
                  <a:schemeClr val="tx1"/>
                </a:solidFill>
                <a:latin typeface="Times New Roman" pitchFamily="-110" charset="0"/>
                <a:ea typeface="+mn-ea"/>
                <a:cs typeface="+mn-cs"/>
              </a:rPr>
              <a:t>2</a:t>
            </a:r>
            <a:r>
              <a:rPr lang="en-US" sz="1200" i="1" kern="1200" baseline="0" dirty="0" smtClean="0">
                <a:solidFill>
                  <a:schemeClr val="tx1"/>
                </a:solidFill>
                <a:latin typeface="Times New Roman" pitchFamily="-110" charset="0"/>
                <a:ea typeface="+mn-ea"/>
                <a:cs typeface="+mn-cs"/>
              </a:rPr>
              <a:t> . . . </a:t>
            </a:r>
            <a:r>
              <a:rPr lang="en-US" sz="1200" i="0" kern="1200" baseline="0" dirty="0" smtClean="0">
                <a:solidFill>
                  <a:schemeClr val="tx1"/>
                </a:solidFill>
                <a:latin typeface="Times New Roman" pitchFamily="-110" charset="0"/>
                <a:ea typeface="+mn-ea"/>
                <a:cs typeface="+mn-cs"/>
              </a:rPr>
              <a:t>, continuing this sequence will eventually produce a quotient</a:t>
            </a:r>
          </a:p>
          <a:p>
            <a:r>
              <a:rPr lang="en-US" sz="1200" i="1" kern="1200" baseline="0" dirty="0" smtClean="0">
                <a:solidFill>
                  <a:schemeClr val="tx1"/>
                </a:solidFill>
                <a:latin typeface="Times New Roman" pitchFamily="-110" charset="0"/>
                <a:ea typeface="+mn-ea"/>
                <a:cs typeface="+mn-cs"/>
              </a:rPr>
              <a:t>N</a:t>
            </a:r>
            <a:r>
              <a:rPr lang="en-US" sz="1200" i="1" kern="1200" baseline="-25000" dirty="0" smtClean="0">
                <a:solidFill>
                  <a:schemeClr val="tx1"/>
                </a:solidFill>
                <a:latin typeface="Times New Roman" pitchFamily="-110" charset="0"/>
                <a:ea typeface="+mn-ea"/>
                <a:cs typeface="+mn-cs"/>
              </a:rPr>
              <a:t>m-1 </a:t>
            </a:r>
            <a:r>
              <a:rPr lang="en-US" sz="1200" i="1" kern="1200" baseline="0" dirty="0" smtClean="0">
                <a:solidFill>
                  <a:schemeClr val="tx1"/>
                </a:solidFill>
                <a:latin typeface="Times New Roman" pitchFamily="-110" charset="0"/>
                <a:ea typeface="+mn-ea"/>
                <a:cs typeface="+mn-cs"/>
              </a:rPr>
              <a:t>= 1 (</a:t>
            </a:r>
            <a:r>
              <a:rPr lang="en-US" sz="1200" i="0" kern="1200" baseline="0" dirty="0" smtClean="0">
                <a:solidFill>
                  <a:schemeClr val="tx1"/>
                </a:solidFill>
                <a:latin typeface="Times New Roman" pitchFamily="-110" charset="0"/>
                <a:ea typeface="+mn-ea"/>
                <a:cs typeface="+mn-cs"/>
              </a:rPr>
              <a:t>except for the decimal integers 0 and 1, whose binary equivalents</a:t>
            </a:r>
          </a:p>
          <a:p>
            <a:r>
              <a:rPr lang="en-US" sz="1200" kern="1200" baseline="0" dirty="0" smtClean="0">
                <a:solidFill>
                  <a:schemeClr val="tx1"/>
                </a:solidFill>
                <a:latin typeface="Times New Roman" pitchFamily="-110" charset="0"/>
                <a:ea typeface="+mn-ea"/>
                <a:cs typeface="+mn-cs"/>
              </a:rPr>
              <a:t>are 0 and 1, respectively) and a remainder </a:t>
            </a:r>
            <a:r>
              <a:rPr lang="en-US" sz="1200" i="1" kern="1200" baseline="0" dirty="0" smtClean="0">
                <a:solidFill>
                  <a:schemeClr val="tx1"/>
                </a:solidFill>
                <a:latin typeface="Times New Roman" pitchFamily="-110" charset="0"/>
                <a:ea typeface="+mn-ea"/>
                <a:cs typeface="+mn-cs"/>
              </a:rPr>
              <a:t>R</a:t>
            </a:r>
            <a:r>
              <a:rPr lang="en-US" sz="1200" i="1" kern="1200" baseline="-25000" dirty="0" smtClean="0">
                <a:solidFill>
                  <a:schemeClr val="tx1"/>
                </a:solidFill>
                <a:latin typeface="Times New Roman" pitchFamily="-110" charset="0"/>
                <a:ea typeface="+mn-ea"/>
                <a:cs typeface="+mn-cs"/>
              </a:rPr>
              <a:t>m-2</a:t>
            </a:r>
            <a:r>
              <a:rPr lang="en-US" sz="1200" i="1" kern="1200" baseline="0" dirty="0" smtClean="0">
                <a:solidFill>
                  <a:schemeClr val="tx1"/>
                </a:solidFill>
                <a:latin typeface="Times New Roman" pitchFamily="-110" charset="0"/>
                <a:ea typeface="+mn-ea"/>
                <a:cs typeface="+mn-cs"/>
              </a:rPr>
              <a:t>, </a:t>
            </a:r>
            <a:r>
              <a:rPr lang="en-US" sz="1200" i="0" kern="1200" baseline="0" dirty="0" smtClean="0">
                <a:solidFill>
                  <a:schemeClr val="tx1"/>
                </a:solidFill>
                <a:latin typeface="Times New Roman" pitchFamily="-110" charset="0"/>
                <a:ea typeface="+mn-ea"/>
                <a:cs typeface="+mn-cs"/>
              </a:rPr>
              <a:t>which is </a:t>
            </a:r>
            <a:r>
              <a:rPr lang="en-US" sz="1200" i="1" kern="1200" baseline="0" dirty="0" smtClean="0">
                <a:solidFill>
                  <a:schemeClr val="tx1"/>
                </a:solidFill>
                <a:latin typeface="Times New Roman" pitchFamily="-110" charset="0"/>
                <a:ea typeface="+mn-ea"/>
                <a:cs typeface="+mn-cs"/>
              </a:rPr>
              <a:t>0 or 1.</a:t>
            </a:r>
            <a:r>
              <a:rPr lang="en-US" sz="1200" i="0" kern="1200" baseline="0" dirty="0" smtClean="0">
                <a:solidFill>
                  <a:schemeClr val="tx1"/>
                </a:solidFill>
                <a:latin typeface="Times New Roman" pitchFamily="-110" charset="0"/>
                <a:ea typeface="+mn-ea"/>
                <a:cs typeface="+mn-cs"/>
              </a:rPr>
              <a:t> Then</a:t>
            </a:r>
          </a:p>
          <a:p>
            <a:endParaRPr lang="en-US" sz="1200" i="1" kern="1200" baseline="0" dirty="0" smtClean="0">
              <a:solidFill>
                <a:schemeClr val="tx1"/>
              </a:solidFill>
              <a:latin typeface="Times New Roman" pitchFamily="-110" charset="0"/>
              <a:ea typeface="+mn-ea"/>
              <a:cs typeface="+mn-cs"/>
            </a:endParaRPr>
          </a:p>
          <a:p>
            <a:r>
              <a:rPr lang="en-US" sz="1200" i="1" kern="1200" baseline="0" dirty="0" smtClean="0">
                <a:solidFill>
                  <a:schemeClr val="tx1"/>
                </a:solidFill>
                <a:latin typeface="Times New Roman" pitchFamily="-110" charset="0"/>
                <a:ea typeface="+mn-ea"/>
                <a:cs typeface="+mn-cs"/>
              </a:rPr>
              <a:t>N = (1 * 2</a:t>
            </a:r>
            <a:r>
              <a:rPr lang="en-US" sz="1200" i="1" kern="1200" baseline="30000" dirty="0" smtClean="0">
                <a:solidFill>
                  <a:schemeClr val="tx1"/>
                </a:solidFill>
                <a:latin typeface="Times New Roman" pitchFamily="-110" charset="0"/>
                <a:ea typeface="+mn-ea"/>
                <a:cs typeface="+mn-cs"/>
              </a:rPr>
              <a:t>m-1</a:t>
            </a:r>
            <a:r>
              <a:rPr lang="en-US" sz="1200" i="1" kern="1200" baseline="0" dirty="0" smtClean="0">
                <a:solidFill>
                  <a:schemeClr val="tx1"/>
                </a:solidFill>
                <a:latin typeface="Times New Roman" pitchFamily="-110" charset="0"/>
                <a:ea typeface="+mn-ea"/>
                <a:cs typeface="+mn-cs"/>
              </a:rPr>
              <a:t>) + (R</a:t>
            </a:r>
            <a:r>
              <a:rPr lang="en-US" sz="1200" i="1" kern="1200" baseline="-25000" dirty="0" smtClean="0">
                <a:solidFill>
                  <a:schemeClr val="tx1"/>
                </a:solidFill>
                <a:latin typeface="Times New Roman" pitchFamily="-110" charset="0"/>
                <a:ea typeface="+mn-ea"/>
                <a:cs typeface="+mn-cs"/>
              </a:rPr>
              <a:t>m-2 </a:t>
            </a:r>
            <a:r>
              <a:rPr lang="en-US" sz="1200" i="1" kern="1200" baseline="0" dirty="0" smtClean="0">
                <a:solidFill>
                  <a:schemeClr val="tx1"/>
                </a:solidFill>
                <a:latin typeface="Times New Roman" pitchFamily="-110" charset="0"/>
                <a:ea typeface="+mn-ea"/>
                <a:cs typeface="+mn-cs"/>
              </a:rPr>
              <a:t>* 2</a:t>
            </a:r>
            <a:r>
              <a:rPr lang="en-US" sz="1200" i="1" kern="1200" baseline="30000" dirty="0" smtClean="0">
                <a:solidFill>
                  <a:schemeClr val="tx1"/>
                </a:solidFill>
                <a:latin typeface="Times New Roman" pitchFamily="-110" charset="0"/>
                <a:ea typeface="+mn-ea"/>
                <a:cs typeface="+mn-cs"/>
              </a:rPr>
              <a:t>m-2</a:t>
            </a:r>
            <a:r>
              <a:rPr lang="en-US" sz="1200" i="1" kern="1200" baseline="0" dirty="0" smtClean="0">
                <a:solidFill>
                  <a:schemeClr val="tx1"/>
                </a:solidFill>
                <a:latin typeface="Times New Roman" pitchFamily="-110" charset="0"/>
                <a:ea typeface="+mn-ea"/>
                <a:cs typeface="+mn-cs"/>
              </a:rPr>
              <a:t>) + . . . + (R</a:t>
            </a:r>
            <a:r>
              <a:rPr lang="en-US" sz="1200" i="1" kern="1200" baseline="-25000" dirty="0" smtClean="0">
                <a:solidFill>
                  <a:schemeClr val="tx1"/>
                </a:solidFill>
                <a:latin typeface="Times New Roman" pitchFamily="-110" charset="0"/>
                <a:ea typeface="+mn-ea"/>
                <a:cs typeface="+mn-cs"/>
              </a:rPr>
              <a:t>2</a:t>
            </a:r>
            <a:r>
              <a:rPr lang="en-US" sz="1200" i="1" kern="1200" baseline="0" dirty="0" smtClean="0">
                <a:solidFill>
                  <a:schemeClr val="tx1"/>
                </a:solidFill>
                <a:latin typeface="Times New Roman" pitchFamily="-110" charset="0"/>
                <a:ea typeface="+mn-ea"/>
                <a:cs typeface="+mn-cs"/>
              </a:rPr>
              <a:t> * 2</a:t>
            </a:r>
            <a:r>
              <a:rPr lang="en-US" sz="1200" i="1" kern="1200" baseline="30000" dirty="0" smtClean="0">
                <a:solidFill>
                  <a:schemeClr val="tx1"/>
                </a:solidFill>
                <a:latin typeface="Times New Roman" pitchFamily="-110" charset="0"/>
                <a:ea typeface="+mn-ea"/>
                <a:cs typeface="+mn-cs"/>
              </a:rPr>
              <a:t>2</a:t>
            </a:r>
            <a:r>
              <a:rPr lang="en-US" sz="1200" i="1" kern="1200" baseline="0" dirty="0" smtClean="0">
                <a:solidFill>
                  <a:schemeClr val="tx1"/>
                </a:solidFill>
                <a:latin typeface="Times New Roman" pitchFamily="-110" charset="0"/>
                <a:ea typeface="+mn-ea"/>
                <a:cs typeface="+mn-cs"/>
              </a:rPr>
              <a:t>) + (R</a:t>
            </a:r>
            <a:r>
              <a:rPr lang="en-US" sz="1200" i="1" kern="1200" baseline="-25000" dirty="0" smtClean="0">
                <a:solidFill>
                  <a:schemeClr val="tx1"/>
                </a:solidFill>
                <a:latin typeface="Times New Roman" pitchFamily="-110" charset="0"/>
                <a:ea typeface="+mn-ea"/>
                <a:cs typeface="+mn-cs"/>
              </a:rPr>
              <a:t>1</a:t>
            </a:r>
            <a:r>
              <a:rPr lang="en-US" sz="1200" i="1" kern="1200" baseline="0" dirty="0" smtClean="0">
                <a:solidFill>
                  <a:schemeClr val="tx1"/>
                </a:solidFill>
                <a:latin typeface="Times New Roman" pitchFamily="-110" charset="0"/>
                <a:ea typeface="+mn-ea"/>
                <a:cs typeface="+mn-cs"/>
              </a:rPr>
              <a:t> * 2</a:t>
            </a:r>
            <a:r>
              <a:rPr lang="en-US" sz="1200" i="1" kern="1200" baseline="30000" dirty="0" smtClean="0">
                <a:solidFill>
                  <a:schemeClr val="tx1"/>
                </a:solidFill>
                <a:latin typeface="Times New Roman" pitchFamily="-110" charset="0"/>
                <a:ea typeface="+mn-ea"/>
                <a:cs typeface="+mn-cs"/>
              </a:rPr>
              <a:t>1</a:t>
            </a:r>
            <a:r>
              <a:rPr lang="en-US" sz="1200" i="1" kern="1200" baseline="0" dirty="0" smtClean="0">
                <a:solidFill>
                  <a:schemeClr val="tx1"/>
                </a:solidFill>
                <a:latin typeface="Times New Roman" pitchFamily="-110" charset="0"/>
                <a:ea typeface="+mn-ea"/>
                <a:cs typeface="+mn-cs"/>
              </a:rPr>
              <a:t>) + R</a:t>
            </a:r>
            <a:r>
              <a:rPr lang="en-US" sz="1200" i="1" kern="1200" baseline="-25000" dirty="0" smtClean="0">
                <a:solidFill>
                  <a:schemeClr val="tx1"/>
                </a:solidFill>
                <a:latin typeface="Times New Roman" pitchFamily="-110" charset="0"/>
                <a:ea typeface="+mn-ea"/>
                <a:cs typeface="+mn-cs"/>
              </a:rPr>
              <a:t>0</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which is the binary form of </a:t>
            </a:r>
            <a:r>
              <a:rPr lang="en-US" sz="1200" i="1" kern="1200" baseline="0" dirty="0" smtClean="0">
                <a:solidFill>
                  <a:schemeClr val="tx1"/>
                </a:solidFill>
                <a:latin typeface="Times New Roman" pitchFamily="-110" charset="0"/>
                <a:ea typeface="+mn-ea"/>
                <a:cs typeface="+mn-cs"/>
              </a:rPr>
              <a:t>N. </a:t>
            </a:r>
            <a:r>
              <a:rPr lang="en-US" sz="1200" i="0" kern="1200" baseline="0" dirty="0" smtClean="0">
                <a:solidFill>
                  <a:schemeClr val="tx1"/>
                </a:solidFill>
                <a:latin typeface="Times New Roman" pitchFamily="-110" charset="0"/>
                <a:ea typeface="+mn-ea"/>
                <a:cs typeface="+mn-cs"/>
              </a:rPr>
              <a:t>Hence, we convert from base 10 to base 2 by repeated</a:t>
            </a:r>
          </a:p>
          <a:p>
            <a:r>
              <a:rPr lang="en-US" sz="1200" kern="1200" baseline="0" dirty="0" smtClean="0">
                <a:solidFill>
                  <a:schemeClr val="tx1"/>
                </a:solidFill>
                <a:latin typeface="Times New Roman" pitchFamily="-110" charset="0"/>
                <a:ea typeface="+mn-ea"/>
                <a:cs typeface="+mn-cs"/>
              </a:rPr>
              <a:t>divisions by 2. The remainders and the final quotient, 1, give us, in order of increasing</a:t>
            </a:r>
          </a:p>
          <a:p>
            <a:r>
              <a:rPr lang="en-US" sz="1200" kern="1200" baseline="0" dirty="0" smtClean="0">
                <a:solidFill>
                  <a:schemeClr val="tx1"/>
                </a:solidFill>
                <a:latin typeface="Times New Roman" pitchFamily="-110" charset="0"/>
                <a:ea typeface="+mn-ea"/>
                <a:cs typeface="+mn-cs"/>
              </a:rPr>
              <a:t>significance, the binary digits of </a:t>
            </a:r>
            <a:r>
              <a:rPr lang="en-US" sz="1200" i="1" kern="1200" baseline="0" dirty="0" smtClean="0">
                <a:solidFill>
                  <a:schemeClr val="tx1"/>
                </a:solidFill>
                <a:latin typeface="Times New Roman" pitchFamily="-110" charset="0"/>
                <a:ea typeface="+mn-ea"/>
                <a:cs typeface="+mn-cs"/>
              </a:rPr>
              <a:t>N. </a:t>
            </a:r>
            <a:r>
              <a:rPr lang="en-US" sz="1200" i="0" kern="1200" baseline="0" dirty="0" smtClean="0">
                <a:solidFill>
                  <a:schemeClr val="tx1"/>
                </a:solidFill>
                <a:latin typeface="Times New Roman" pitchFamily="-110" charset="0"/>
                <a:ea typeface="+mn-ea"/>
                <a:cs typeface="+mn-cs"/>
              </a:rPr>
              <a:t>Figure 9.1 shows two examples.</a:t>
            </a:r>
            <a:endParaRPr lang="en-US" i="0" dirty="0"/>
          </a:p>
        </p:txBody>
      </p:sp>
      <p:sp>
        <p:nvSpPr>
          <p:cNvPr id="4" name="Slide Number Placeholder 3"/>
          <p:cNvSpPr>
            <a:spLocks noGrp="1"/>
          </p:cNvSpPr>
          <p:nvPr>
            <p:ph type="sldNum" sz="quarter" idx="10"/>
          </p:nvPr>
        </p:nvSpPr>
        <p:spPr/>
        <p:txBody>
          <a:bodyPr/>
          <a:lstStyle/>
          <a:p>
            <a:fld id="{D1D245E4-CB43-F844-B5DA-3C7BAF45101A}" type="slidenum">
              <a:rPr lang="en-US" smtClean="0"/>
              <a:pPr/>
              <a:t>24</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28459640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Figure 9.1.  Examples of converting from decimal notation to binary notation for integers.</a:t>
            </a:r>
            <a:endParaRPr lang="en-US" dirty="0"/>
          </a:p>
        </p:txBody>
      </p:sp>
      <p:sp>
        <p:nvSpPr>
          <p:cNvPr id="4" name="Slide Number Placeholder 3"/>
          <p:cNvSpPr>
            <a:spLocks noGrp="1"/>
          </p:cNvSpPr>
          <p:nvPr>
            <p:ph type="sldNum" sz="quarter" idx="10"/>
          </p:nvPr>
        </p:nvSpPr>
        <p:spPr/>
        <p:txBody>
          <a:bodyPr/>
          <a:lstStyle/>
          <a:p>
            <a:fld id="{D1D245E4-CB43-F844-B5DA-3C7BAF45101A}" type="slidenum">
              <a:rPr lang="en-US" smtClean="0"/>
              <a:pPr/>
              <a:t>25</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9398843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Times New Roman" pitchFamily="-110" charset="0"/>
                <a:ea typeface="+mn-ea"/>
                <a:cs typeface="+mn-cs"/>
              </a:rPr>
              <a:t>For the fractional part, recall that in binary notation, a number with a value between</a:t>
            </a:r>
          </a:p>
          <a:p>
            <a:r>
              <a:rPr lang="en-US" sz="1200" kern="1200" baseline="0" dirty="0" smtClean="0">
                <a:solidFill>
                  <a:schemeClr val="tx1"/>
                </a:solidFill>
                <a:latin typeface="Times New Roman" pitchFamily="-110" charset="0"/>
                <a:ea typeface="+mn-ea"/>
                <a:cs typeface="+mn-cs"/>
              </a:rPr>
              <a:t>0 and 1 is represented by</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0.</a:t>
            </a:r>
            <a:r>
              <a:rPr lang="en-US" sz="1200" i="1" kern="1200" baseline="0" dirty="0" smtClean="0">
                <a:solidFill>
                  <a:schemeClr val="tx1"/>
                </a:solidFill>
                <a:latin typeface="Times New Roman" pitchFamily="-110" charset="0"/>
                <a:ea typeface="+mn-ea"/>
                <a:cs typeface="+mn-cs"/>
              </a:rPr>
              <a:t>b</a:t>
            </a:r>
            <a:r>
              <a:rPr lang="en-US" sz="1200" i="1" kern="1200" baseline="-25000" dirty="0" smtClean="0">
                <a:solidFill>
                  <a:schemeClr val="tx1"/>
                </a:solidFill>
                <a:latin typeface="Times New Roman" pitchFamily="-110" charset="0"/>
                <a:ea typeface="+mn-ea"/>
                <a:cs typeface="+mn-cs"/>
              </a:rPr>
              <a:t>-1</a:t>
            </a:r>
            <a:r>
              <a:rPr lang="en-US" sz="1200" i="1" kern="1200" baseline="0" dirty="0" smtClean="0">
                <a:solidFill>
                  <a:schemeClr val="tx1"/>
                </a:solidFill>
                <a:latin typeface="Times New Roman" pitchFamily="-110" charset="0"/>
                <a:ea typeface="+mn-ea"/>
                <a:cs typeface="+mn-cs"/>
              </a:rPr>
              <a:t>b</a:t>
            </a:r>
            <a:r>
              <a:rPr lang="en-US" sz="1200" i="1" kern="1200" baseline="-25000" dirty="0" smtClean="0">
                <a:solidFill>
                  <a:schemeClr val="tx1"/>
                </a:solidFill>
                <a:latin typeface="Times New Roman" pitchFamily="-110" charset="0"/>
                <a:ea typeface="+mn-ea"/>
                <a:cs typeface="+mn-cs"/>
              </a:rPr>
              <a:t>-2</a:t>
            </a:r>
            <a:r>
              <a:rPr lang="en-US" sz="1200" i="1" kern="1200" baseline="0" dirty="0" smtClean="0">
                <a:solidFill>
                  <a:schemeClr val="tx1"/>
                </a:solidFill>
                <a:latin typeface="Times New Roman" pitchFamily="-110" charset="0"/>
                <a:ea typeface="+mn-ea"/>
                <a:cs typeface="+mn-cs"/>
              </a:rPr>
              <a:t>b</a:t>
            </a:r>
            <a:r>
              <a:rPr lang="en-US" sz="1200" i="1" kern="1200" baseline="-25000" dirty="0" smtClean="0">
                <a:solidFill>
                  <a:schemeClr val="tx1"/>
                </a:solidFill>
                <a:latin typeface="Times New Roman" pitchFamily="-110" charset="0"/>
                <a:ea typeface="+mn-ea"/>
                <a:cs typeface="+mn-cs"/>
              </a:rPr>
              <a:t>-3</a:t>
            </a:r>
            <a:r>
              <a:rPr lang="en-US" sz="1200" i="1" kern="1200" baseline="0" dirty="0" smtClean="0">
                <a:solidFill>
                  <a:schemeClr val="tx1"/>
                </a:solidFill>
                <a:latin typeface="Times New Roman" pitchFamily="-110" charset="0"/>
                <a:ea typeface="+mn-ea"/>
                <a:cs typeface="+mn-cs"/>
              </a:rPr>
              <a:t> . . . 	b</a:t>
            </a:r>
            <a:r>
              <a:rPr lang="en-US" sz="1200" i="1" kern="1200" baseline="-25000" dirty="0" smtClean="0">
                <a:solidFill>
                  <a:schemeClr val="tx1"/>
                </a:solidFill>
                <a:latin typeface="Times New Roman" pitchFamily="-110" charset="0"/>
                <a:ea typeface="+mn-ea"/>
                <a:cs typeface="+mn-cs"/>
              </a:rPr>
              <a:t>i </a:t>
            </a:r>
            <a:r>
              <a:rPr lang="en-US" sz="1200" i="1" kern="1200" baseline="0" dirty="0" smtClean="0">
                <a:solidFill>
                  <a:schemeClr val="tx1"/>
                </a:solidFill>
                <a:latin typeface="Times New Roman" pitchFamily="-110" charset="0"/>
                <a:ea typeface="+mn-ea"/>
                <a:cs typeface="+mn-cs"/>
              </a:rPr>
              <a:t>= 0 or 1</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and has the value</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a:t>
            </a:r>
            <a:r>
              <a:rPr lang="en-US" sz="1200" i="1" kern="1200" baseline="0" dirty="0" smtClean="0">
                <a:solidFill>
                  <a:schemeClr val="tx1"/>
                </a:solidFill>
                <a:latin typeface="Times New Roman" pitchFamily="-110" charset="0"/>
                <a:ea typeface="+mn-ea"/>
                <a:cs typeface="+mn-cs"/>
              </a:rPr>
              <a:t>b</a:t>
            </a:r>
            <a:r>
              <a:rPr lang="en-US" sz="1200" i="1" kern="1200" baseline="-25000" dirty="0" smtClean="0">
                <a:solidFill>
                  <a:schemeClr val="tx1"/>
                </a:solidFill>
                <a:latin typeface="Times New Roman" pitchFamily="-110" charset="0"/>
                <a:ea typeface="+mn-ea"/>
                <a:cs typeface="+mn-cs"/>
              </a:rPr>
              <a:t>-1 </a:t>
            </a:r>
            <a:r>
              <a:rPr lang="en-US" sz="1200" i="1" kern="1200" baseline="0" dirty="0" smtClean="0">
                <a:solidFill>
                  <a:schemeClr val="tx1"/>
                </a:solidFill>
                <a:latin typeface="Times New Roman" pitchFamily="-110" charset="0"/>
                <a:ea typeface="+mn-ea"/>
                <a:cs typeface="+mn-cs"/>
              </a:rPr>
              <a:t>* 2</a:t>
            </a:r>
            <a:r>
              <a:rPr lang="en-US" sz="1200" i="1" kern="1200" baseline="30000" dirty="0" smtClean="0">
                <a:solidFill>
                  <a:schemeClr val="tx1"/>
                </a:solidFill>
                <a:latin typeface="Times New Roman" pitchFamily="-110" charset="0"/>
                <a:ea typeface="+mn-ea"/>
                <a:cs typeface="+mn-cs"/>
              </a:rPr>
              <a:t>-1</a:t>
            </a:r>
            <a:r>
              <a:rPr lang="en-US" sz="1200" i="1" kern="1200" baseline="0" dirty="0" smtClean="0">
                <a:solidFill>
                  <a:schemeClr val="tx1"/>
                </a:solidFill>
                <a:latin typeface="Times New Roman" pitchFamily="-110" charset="0"/>
                <a:ea typeface="+mn-ea"/>
                <a:cs typeface="+mn-cs"/>
              </a:rPr>
              <a:t>) + (b</a:t>
            </a:r>
            <a:r>
              <a:rPr lang="en-US" sz="1200" i="1" kern="1200" baseline="-25000" dirty="0" smtClean="0">
                <a:solidFill>
                  <a:schemeClr val="tx1"/>
                </a:solidFill>
                <a:latin typeface="Times New Roman" pitchFamily="-110" charset="0"/>
                <a:ea typeface="+mn-ea"/>
                <a:cs typeface="+mn-cs"/>
              </a:rPr>
              <a:t>-2</a:t>
            </a:r>
            <a:r>
              <a:rPr lang="en-US" sz="1200" i="1" kern="1200" baseline="0" dirty="0" smtClean="0">
                <a:solidFill>
                  <a:schemeClr val="tx1"/>
                </a:solidFill>
                <a:latin typeface="Times New Roman" pitchFamily="-110" charset="0"/>
                <a:ea typeface="+mn-ea"/>
                <a:cs typeface="+mn-cs"/>
              </a:rPr>
              <a:t> * 2</a:t>
            </a:r>
            <a:r>
              <a:rPr lang="en-US" sz="1200" i="1" kern="1200" baseline="30000" dirty="0" smtClean="0">
                <a:solidFill>
                  <a:schemeClr val="tx1"/>
                </a:solidFill>
                <a:latin typeface="Times New Roman" pitchFamily="-110" charset="0"/>
                <a:ea typeface="+mn-ea"/>
                <a:cs typeface="+mn-cs"/>
              </a:rPr>
              <a:t>-2</a:t>
            </a:r>
            <a:r>
              <a:rPr lang="en-US" sz="1200" i="1" kern="1200" baseline="0" dirty="0" smtClean="0">
                <a:solidFill>
                  <a:schemeClr val="tx1"/>
                </a:solidFill>
                <a:latin typeface="Times New Roman" pitchFamily="-110" charset="0"/>
                <a:ea typeface="+mn-ea"/>
                <a:cs typeface="+mn-cs"/>
              </a:rPr>
              <a:t>) + (b</a:t>
            </a:r>
            <a:r>
              <a:rPr lang="en-US" sz="1200" i="1" kern="1200" baseline="-25000" dirty="0" smtClean="0">
                <a:solidFill>
                  <a:schemeClr val="tx1"/>
                </a:solidFill>
                <a:latin typeface="Times New Roman" pitchFamily="-110" charset="0"/>
                <a:ea typeface="+mn-ea"/>
                <a:cs typeface="+mn-cs"/>
              </a:rPr>
              <a:t>-3 </a:t>
            </a:r>
            <a:r>
              <a:rPr lang="en-US" sz="1200" i="1" kern="1200" baseline="0" dirty="0" smtClean="0">
                <a:solidFill>
                  <a:schemeClr val="tx1"/>
                </a:solidFill>
                <a:latin typeface="Times New Roman" pitchFamily="-110" charset="0"/>
                <a:ea typeface="+mn-ea"/>
                <a:cs typeface="+mn-cs"/>
              </a:rPr>
              <a:t>* 2</a:t>
            </a:r>
            <a:r>
              <a:rPr lang="en-US" sz="1200" i="1" kern="1200" baseline="30000" dirty="0" smtClean="0">
                <a:solidFill>
                  <a:schemeClr val="tx1"/>
                </a:solidFill>
                <a:latin typeface="Times New Roman" pitchFamily="-110" charset="0"/>
                <a:ea typeface="+mn-ea"/>
                <a:cs typeface="+mn-cs"/>
              </a:rPr>
              <a:t>-3</a:t>
            </a:r>
            <a:r>
              <a:rPr lang="en-US" sz="1200" i="1" kern="1200" baseline="0" dirty="0" smtClean="0">
                <a:solidFill>
                  <a:schemeClr val="tx1"/>
                </a:solidFill>
                <a:latin typeface="Times New Roman" pitchFamily="-110" charset="0"/>
                <a:ea typeface="+mn-ea"/>
                <a:cs typeface="+mn-cs"/>
              </a:rPr>
              <a:t>)c</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This can be rewritten as</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2</a:t>
            </a:r>
            <a:r>
              <a:rPr lang="en-US" sz="1200" kern="1200" baseline="30000" dirty="0" smtClean="0">
                <a:solidFill>
                  <a:schemeClr val="tx1"/>
                </a:solidFill>
                <a:latin typeface="Times New Roman" pitchFamily="-110" charset="0"/>
                <a:ea typeface="+mn-ea"/>
                <a:cs typeface="+mn-cs"/>
              </a:rPr>
              <a:t>-1</a:t>
            </a:r>
            <a:r>
              <a:rPr lang="en-US" sz="1200" kern="1200" baseline="0" dirty="0" smtClean="0">
                <a:solidFill>
                  <a:schemeClr val="tx1"/>
                </a:solidFill>
                <a:latin typeface="Times New Roman" pitchFamily="-110" charset="0"/>
                <a:ea typeface="+mn-ea"/>
                <a:cs typeface="+mn-cs"/>
              </a:rPr>
              <a:t> * (</a:t>
            </a:r>
            <a:r>
              <a:rPr lang="en-US" sz="1200" i="1" kern="1200" baseline="0" dirty="0" smtClean="0">
                <a:solidFill>
                  <a:schemeClr val="tx1"/>
                </a:solidFill>
                <a:latin typeface="Times New Roman" pitchFamily="-110" charset="0"/>
                <a:ea typeface="+mn-ea"/>
                <a:cs typeface="+mn-cs"/>
              </a:rPr>
              <a:t>b</a:t>
            </a:r>
            <a:r>
              <a:rPr lang="en-US" sz="1200" i="1" kern="1200" baseline="-25000" dirty="0" smtClean="0">
                <a:solidFill>
                  <a:schemeClr val="tx1"/>
                </a:solidFill>
                <a:latin typeface="Times New Roman" pitchFamily="-110" charset="0"/>
                <a:ea typeface="+mn-ea"/>
                <a:cs typeface="+mn-cs"/>
              </a:rPr>
              <a:t>-1</a:t>
            </a:r>
            <a:r>
              <a:rPr lang="en-US" sz="1200" i="1" kern="1200" baseline="0" dirty="0" smtClean="0">
                <a:solidFill>
                  <a:schemeClr val="tx1"/>
                </a:solidFill>
                <a:latin typeface="Times New Roman" pitchFamily="-110" charset="0"/>
                <a:ea typeface="+mn-ea"/>
                <a:cs typeface="+mn-cs"/>
              </a:rPr>
              <a:t> + 2</a:t>
            </a:r>
            <a:r>
              <a:rPr lang="en-US" sz="1200" i="1" kern="1200" baseline="30000" dirty="0" smtClean="0">
                <a:solidFill>
                  <a:schemeClr val="tx1"/>
                </a:solidFill>
                <a:latin typeface="Times New Roman" pitchFamily="-110" charset="0"/>
                <a:ea typeface="+mn-ea"/>
                <a:cs typeface="+mn-cs"/>
              </a:rPr>
              <a:t>-1</a:t>
            </a:r>
            <a:r>
              <a:rPr lang="en-US" sz="1200" i="1" kern="1200" baseline="0" dirty="0" smtClean="0">
                <a:solidFill>
                  <a:schemeClr val="tx1"/>
                </a:solidFill>
                <a:latin typeface="Times New Roman" pitchFamily="-110" charset="0"/>
                <a:ea typeface="+mn-ea"/>
                <a:cs typeface="+mn-cs"/>
              </a:rPr>
              <a:t> * (b</a:t>
            </a:r>
            <a:r>
              <a:rPr lang="en-US" sz="1200" i="1" kern="1200" baseline="-25000" dirty="0" smtClean="0">
                <a:solidFill>
                  <a:schemeClr val="tx1"/>
                </a:solidFill>
                <a:latin typeface="Times New Roman" pitchFamily="-110" charset="0"/>
                <a:ea typeface="+mn-ea"/>
                <a:cs typeface="+mn-cs"/>
              </a:rPr>
              <a:t>-2</a:t>
            </a:r>
            <a:r>
              <a:rPr lang="en-US" sz="1200" i="1" kern="1200" baseline="0" dirty="0" smtClean="0">
                <a:solidFill>
                  <a:schemeClr val="tx1"/>
                </a:solidFill>
                <a:latin typeface="Times New Roman" pitchFamily="-110" charset="0"/>
                <a:ea typeface="+mn-ea"/>
                <a:cs typeface="+mn-cs"/>
              </a:rPr>
              <a:t> + 2</a:t>
            </a:r>
            <a:r>
              <a:rPr lang="en-US" sz="1200" i="1" kern="1200" baseline="30000" dirty="0" smtClean="0">
                <a:solidFill>
                  <a:schemeClr val="tx1"/>
                </a:solidFill>
                <a:latin typeface="Times New Roman" pitchFamily="-110" charset="0"/>
                <a:ea typeface="+mn-ea"/>
                <a:cs typeface="+mn-cs"/>
              </a:rPr>
              <a:t>-1</a:t>
            </a:r>
            <a:r>
              <a:rPr lang="en-US" sz="1200" i="1" kern="1200" baseline="0" dirty="0" smtClean="0">
                <a:solidFill>
                  <a:schemeClr val="tx1"/>
                </a:solidFill>
                <a:latin typeface="Times New Roman" pitchFamily="-110" charset="0"/>
                <a:ea typeface="+mn-ea"/>
                <a:cs typeface="+mn-cs"/>
              </a:rPr>
              <a:t> * (b</a:t>
            </a:r>
            <a:r>
              <a:rPr lang="en-US" sz="1200" i="1" kern="1200" baseline="-25000" dirty="0" smtClean="0">
                <a:solidFill>
                  <a:schemeClr val="tx1"/>
                </a:solidFill>
                <a:latin typeface="Times New Roman" pitchFamily="-110" charset="0"/>
                <a:ea typeface="+mn-ea"/>
                <a:cs typeface="+mn-cs"/>
              </a:rPr>
              <a:t>-3</a:t>
            </a:r>
            <a:r>
              <a:rPr lang="en-US" sz="1200" i="1" kern="1200" baseline="0" dirty="0" smtClean="0">
                <a:solidFill>
                  <a:schemeClr val="tx1"/>
                </a:solidFill>
                <a:latin typeface="Times New Roman" pitchFamily="-110" charset="0"/>
                <a:ea typeface="+mn-ea"/>
                <a:cs typeface="+mn-cs"/>
              </a:rPr>
              <a:t> + . . . ) . . . ))</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This expression suggests a technique for conversion. Suppose we want to convert</a:t>
            </a:r>
          </a:p>
          <a:p>
            <a:r>
              <a:rPr lang="en-US" sz="1200" kern="1200" baseline="0" dirty="0" smtClean="0">
                <a:solidFill>
                  <a:schemeClr val="tx1"/>
                </a:solidFill>
                <a:latin typeface="Times New Roman" pitchFamily="-110" charset="0"/>
                <a:ea typeface="+mn-ea"/>
                <a:cs typeface="+mn-cs"/>
              </a:rPr>
              <a:t>the number </a:t>
            </a:r>
            <a:r>
              <a:rPr lang="en-US" sz="1200" i="1" kern="1200" baseline="0" dirty="0" smtClean="0">
                <a:solidFill>
                  <a:schemeClr val="tx1"/>
                </a:solidFill>
                <a:latin typeface="Times New Roman" pitchFamily="-110" charset="0"/>
                <a:ea typeface="+mn-ea"/>
                <a:cs typeface="+mn-cs"/>
              </a:rPr>
              <a:t>F (0 &lt; F &lt; 1) </a:t>
            </a:r>
            <a:r>
              <a:rPr lang="en-US" sz="1200" i="0" kern="1200" baseline="0" dirty="0" smtClean="0">
                <a:solidFill>
                  <a:schemeClr val="tx1"/>
                </a:solidFill>
                <a:latin typeface="Times New Roman" pitchFamily="-110" charset="0"/>
                <a:ea typeface="+mn-ea"/>
                <a:cs typeface="+mn-cs"/>
              </a:rPr>
              <a:t>from decimal to binary notation. We know that </a:t>
            </a:r>
            <a:r>
              <a:rPr lang="en-US" sz="1200" i="1" kern="1200" baseline="0" dirty="0" smtClean="0">
                <a:solidFill>
                  <a:schemeClr val="tx1"/>
                </a:solidFill>
                <a:latin typeface="Times New Roman" pitchFamily="-110" charset="0"/>
                <a:ea typeface="+mn-ea"/>
                <a:cs typeface="+mn-cs"/>
              </a:rPr>
              <a:t>F</a:t>
            </a:r>
          </a:p>
          <a:p>
            <a:r>
              <a:rPr lang="en-US" sz="1200" kern="1200" baseline="0" dirty="0" smtClean="0">
                <a:solidFill>
                  <a:schemeClr val="tx1"/>
                </a:solidFill>
                <a:latin typeface="Times New Roman" pitchFamily="-110" charset="0"/>
                <a:ea typeface="+mn-ea"/>
                <a:cs typeface="+mn-cs"/>
              </a:rPr>
              <a:t>can be expressed in the form</a:t>
            </a:r>
          </a:p>
          <a:p>
            <a:endParaRPr lang="en-US" sz="1200" i="1" kern="1200" baseline="0" dirty="0" smtClean="0">
              <a:solidFill>
                <a:schemeClr val="tx1"/>
              </a:solidFill>
              <a:latin typeface="Times New Roman" pitchFamily="-110" charset="0"/>
              <a:ea typeface="+mn-ea"/>
              <a:cs typeface="+mn-cs"/>
            </a:endParaRPr>
          </a:p>
          <a:p>
            <a:r>
              <a:rPr lang="en-US" sz="1200" i="1" kern="1200" baseline="0" dirty="0" smtClean="0">
                <a:solidFill>
                  <a:schemeClr val="tx1"/>
                </a:solidFill>
                <a:latin typeface="Times New Roman" pitchFamily="-110" charset="0"/>
                <a:ea typeface="+mn-ea"/>
                <a:cs typeface="+mn-cs"/>
              </a:rPr>
              <a:t>F = 2</a:t>
            </a:r>
            <a:r>
              <a:rPr lang="en-US" sz="1200" i="1" kern="1200" baseline="30000" dirty="0" smtClean="0">
                <a:solidFill>
                  <a:schemeClr val="tx1"/>
                </a:solidFill>
                <a:latin typeface="Times New Roman" pitchFamily="-110" charset="0"/>
                <a:ea typeface="+mn-ea"/>
                <a:cs typeface="+mn-cs"/>
              </a:rPr>
              <a:t>-1 </a:t>
            </a:r>
            <a:r>
              <a:rPr lang="en-US" sz="1200" i="1" kern="1200" baseline="0" dirty="0" smtClean="0">
                <a:solidFill>
                  <a:schemeClr val="tx1"/>
                </a:solidFill>
                <a:latin typeface="Times New Roman" pitchFamily="-110" charset="0"/>
                <a:ea typeface="+mn-ea"/>
                <a:cs typeface="+mn-cs"/>
              </a:rPr>
              <a:t>* (b</a:t>
            </a:r>
            <a:r>
              <a:rPr lang="en-US" sz="1200" i="1" kern="1200" baseline="-25000" dirty="0" smtClean="0">
                <a:solidFill>
                  <a:schemeClr val="tx1"/>
                </a:solidFill>
                <a:latin typeface="Times New Roman" pitchFamily="-110" charset="0"/>
                <a:ea typeface="+mn-ea"/>
                <a:cs typeface="+mn-cs"/>
              </a:rPr>
              <a:t>-1 </a:t>
            </a:r>
            <a:r>
              <a:rPr lang="en-US" sz="1200" i="1" kern="1200" baseline="0" dirty="0" smtClean="0">
                <a:solidFill>
                  <a:schemeClr val="tx1"/>
                </a:solidFill>
                <a:latin typeface="Times New Roman" pitchFamily="-110" charset="0"/>
                <a:ea typeface="+mn-ea"/>
                <a:cs typeface="+mn-cs"/>
              </a:rPr>
              <a:t>+ 2</a:t>
            </a:r>
            <a:r>
              <a:rPr lang="en-US" sz="1200" i="1" kern="1200" baseline="30000" dirty="0" smtClean="0">
                <a:solidFill>
                  <a:schemeClr val="tx1"/>
                </a:solidFill>
                <a:latin typeface="Times New Roman" pitchFamily="-110" charset="0"/>
                <a:ea typeface="+mn-ea"/>
                <a:cs typeface="+mn-cs"/>
              </a:rPr>
              <a:t>-1 </a:t>
            </a:r>
            <a:r>
              <a:rPr lang="en-US" sz="1200" i="1" kern="1200" baseline="0" dirty="0" smtClean="0">
                <a:solidFill>
                  <a:schemeClr val="tx1"/>
                </a:solidFill>
                <a:latin typeface="Times New Roman" pitchFamily="-110" charset="0"/>
                <a:ea typeface="+mn-ea"/>
                <a:cs typeface="+mn-cs"/>
              </a:rPr>
              <a:t>* (b</a:t>
            </a:r>
            <a:r>
              <a:rPr lang="en-US" sz="1200" i="1" kern="1200" baseline="-25000" dirty="0" smtClean="0">
                <a:solidFill>
                  <a:schemeClr val="tx1"/>
                </a:solidFill>
                <a:latin typeface="Times New Roman" pitchFamily="-110" charset="0"/>
                <a:ea typeface="+mn-ea"/>
                <a:cs typeface="+mn-cs"/>
              </a:rPr>
              <a:t>-2 </a:t>
            </a:r>
            <a:r>
              <a:rPr lang="en-US" sz="1200" i="1" kern="1200" baseline="0" dirty="0" smtClean="0">
                <a:solidFill>
                  <a:schemeClr val="tx1"/>
                </a:solidFill>
                <a:latin typeface="Times New Roman" pitchFamily="-110" charset="0"/>
                <a:ea typeface="+mn-ea"/>
                <a:cs typeface="+mn-cs"/>
              </a:rPr>
              <a:t>+ 2</a:t>
            </a:r>
            <a:r>
              <a:rPr lang="en-US" sz="1200" i="1" kern="1200" baseline="30000" dirty="0" smtClean="0">
                <a:solidFill>
                  <a:schemeClr val="tx1"/>
                </a:solidFill>
                <a:latin typeface="Times New Roman" pitchFamily="-110" charset="0"/>
                <a:ea typeface="+mn-ea"/>
                <a:cs typeface="+mn-cs"/>
              </a:rPr>
              <a:t>-1 </a:t>
            </a:r>
            <a:r>
              <a:rPr lang="en-US" sz="1200" i="1" kern="1200" baseline="0" dirty="0" smtClean="0">
                <a:solidFill>
                  <a:schemeClr val="tx1"/>
                </a:solidFill>
                <a:latin typeface="Times New Roman" pitchFamily="-110" charset="0"/>
                <a:ea typeface="+mn-ea"/>
                <a:cs typeface="+mn-cs"/>
              </a:rPr>
              <a:t>* (b</a:t>
            </a:r>
            <a:r>
              <a:rPr lang="en-US" sz="1200" i="1" kern="1200" baseline="-25000" dirty="0" smtClean="0">
                <a:solidFill>
                  <a:schemeClr val="tx1"/>
                </a:solidFill>
                <a:latin typeface="Times New Roman" pitchFamily="-110" charset="0"/>
                <a:ea typeface="+mn-ea"/>
                <a:cs typeface="+mn-cs"/>
              </a:rPr>
              <a:t>-3 </a:t>
            </a:r>
            <a:r>
              <a:rPr lang="en-US" sz="1200" i="1" kern="1200" baseline="0" dirty="0" smtClean="0">
                <a:solidFill>
                  <a:schemeClr val="tx1"/>
                </a:solidFill>
                <a:latin typeface="Times New Roman" pitchFamily="-110" charset="0"/>
                <a:ea typeface="+mn-ea"/>
                <a:cs typeface="+mn-cs"/>
              </a:rPr>
              <a:t>+  . . . ) . . . ))</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If we multiply </a:t>
            </a:r>
            <a:r>
              <a:rPr lang="en-US" sz="1200" i="1" kern="1200" baseline="0" dirty="0" smtClean="0">
                <a:solidFill>
                  <a:schemeClr val="tx1"/>
                </a:solidFill>
                <a:latin typeface="Times New Roman" pitchFamily="-110" charset="0"/>
                <a:ea typeface="+mn-ea"/>
                <a:cs typeface="+mn-cs"/>
              </a:rPr>
              <a:t>F by 2, we obtain,</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2 * </a:t>
            </a:r>
            <a:r>
              <a:rPr lang="en-US" sz="1200" i="1" kern="1200" baseline="0" dirty="0" smtClean="0">
                <a:solidFill>
                  <a:schemeClr val="tx1"/>
                </a:solidFill>
                <a:latin typeface="Times New Roman" pitchFamily="-110" charset="0"/>
                <a:ea typeface="+mn-ea"/>
                <a:cs typeface="+mn-cs"/>
              </a:rPr>
              <a:t>F = b</a:t>
            </a:r>
            <a:r>
              <a:rPr lang="en-US" sz="1200" i="1" kern="1200" baseline="-25000" dirty="0" smtClean="0">
                <a:solidFill>
                  <a:schemeClr val="tx1"/>
                </a:solidFill>
                <a:latin typeface="Times New Roman" pitchFamily="-110" charset="0"/>
                <a:ea typeface="+mn-ea"/>
                <a:cs typeface="+mn-cs"/>
              </a:rPr>
              <a:t>-1 </a:t>
            </a:r>
            <a:r>
              <a:rPr lang="en-US" sz="1200" i="1" kern="1200" baseline="0" dirty="0" smtClean="0">
                <a:solidFill>
                  <a:schemeClr val="tx1"/>
                </a:solidFill>
                <a:latin typeface="Times New Roman" pitchFamily="-110" charset="0"/>
                <a:ea typeface="+mn-ea"/>
                <a:cs typeface="+mn-cs"/>
              </a:rPr>
              <a:t>+ 2</a:t>
            </a:r>
            <a:r>
              <a:rPr lang="en-US" sz="1200" i="1" kern="1200" baseline="30000" dirty="0" smtClean="0">
                <a:solidFill>
                  <a:schemeClr val="tx1"/>
                </a:solidFill>
                <a:latin typeface="Times New Roman" pitchFamily="-110" charset="0"/>
                <a:ea typeface="+mn-ea"/>
                <a:cs typeface="+mn-cs"/>
              </a:rPr>
              <a:t>-1 </a:t>
            </a:r>
            <a:r>
              <a:rPr lang="en-US" sz="1200" i="1" kern="1200" baseline="0" dirty="0" smtClean="0">
                <a:solidFill>
                  <a:schemeClr val="tx1"/>
                </a:solidFill>
                <a:latin typeface="Times New Roman" pitchFamily="-110" charset="0"/>
                <a:ea typeface="+mn-ea"/>
                <a:cs typeface="+mn-cs"/>
              </a:rPr>
              <a:t>* (b</a:t>
            </a:r>
            <a:r>
              <a:rPr lang="en-US" sz="1200" i="1" kern="1200" baseline="-25000" dirty="0" smtClean="0">
                <a:solidFill>
                  <a:schemeClr val="tx1"/>
                </a:solidFill>
                <a:latin typeface="Times New Roman" pitchFamily="-110" charset="0"/>
                <a:ea typeface="+mn-ea"/>
                <a:cs typeface="+mn-cs"/>
              </a:rPr>
              <a:t>-2 </a:t>
            </a:r>
            <a:r>
              <a:rPr lang="en-US" sz="1200" i="1" kern="1200" baseline="0" dirty="0" smtClean="0">
                <a:solidFill>
                  <a:schemeClr val="tx1"/>
                </a:solidFill>
                <a:latin typeface="Times New Roman" pitchFamily="-110" charset="0"/>
                <a:ea typeface="+mn-ea"/>
                <a:cs typeface="+mn-cs"/>
              </a:rPr>
              <a:t>+ 2</a:t>
            </a:r>
            <a:r>
              <a:rPr lang="en-US" sz="1200" i="1" kern="1200" baseline="30000" dirty="0" smtClean="0">
                <a:solidFill>
                  <a:schemeClr val="tx1"/>
                </a:solidFill>
                <a:latin typeface="Times New Roman" pitchFamily="-110" charset="0"/>
                <a:ea typeface="+mn-ea"/>
                <a:cs typeface="+mn-cs"/>
              </a:rPr>
              <a:t>-1 </a:t>
            </a:r>
            <a:r>
              <a:rPr lang="en-US" sz="1200" i="1" kern="1200" baseline="0" dirty="0" smtClean="0">
                <a:solidFill>
                  <a:schemeClr val="tx1"/>
                </a:solidFill>
                <a:latin typeface="Times New Roman" pitchFamily="-110" charset="0"/>
                <a:ea typeface="+mn-ea"/>
                <a:cs typeface="+mn-cs"/>
              </a:rPr>
              <a:t>* (b</a:t>
            </a:r>
            <a:r>
              <a:rPr lang="en-US" sz="1200" i="1" kern="1200" baseline="-25000" dirty="0" smtClean="0">
                <a:solidFill>
                  <a:schemeClr val="tx1"/>
                </a:solidFill>
                <a:latin typeface="Times New Roman" pitchFamily="-110" charset="0"/>
                <a:ea typeface="+mn-ea"/>
                <a:cs typeface="+mn-cs"/>
              </a:rPr>
              <a:t>-3 </a:t>
            </a:r>
            <a:r>
              <a:rPr lang="en-US" sz="1200" i="1" kern="1200" baseline="0" dirty="0" smtClean="0">
                <a:solidFill>
                  <a:schemeClr val="tx1"/>
                </a:solidFill>
                <a:latin typeface="Times New Roman" pitchFamily="-110" charset="0"/>
                <a:ea typeface="+mn-ea"/>
                <a:cs typeface="+mn-cs"/>
              </a:rPr>
              <a:t>+  . . . ) . . . )</a:t>
            </a:r>
            <a:endParaRPr lang="en-US" dirty="0"/>
          </a:p>
        </p:txBody>
      </p:sp>
      <p:sp>
        <p:nvSpPr>
          <p:cNvPr id="4" name="Slide Number Placeholder 3"/>
          <p:cNvSpPr>
            <a:spLocks noGrp="1"/>
          </p:cNvSpPr>
          <p:nvPr>
            <p:ph type="sldNum" sz="quarter" idx="10"/>
          </p:nvPr>
        </p:nvSpPr>
        <p:spPr/>
        <p:txBody>
          <a:bodyPr/>
          <a:lstStyle/>
          <a:p>
            <a:fld id="{D1D245E4-CB43-F844-B5DA-3C7BAF45101A}" type="slidenum">
              <a:rPr lang="en-US" smtClean="0"/>
              <a:pPr/>
              <a:t>26</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20543492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Times New Roman" pitchFamily="-110" charset="0"/>
                <a:ea typeface="+mn-ea"/>
                <a:cs typeface="+mn-cs"/>
              </a:rPr>
              <a:t>From this equation, we see that the integer part of (2 * </a:t>
            </a:r>
            <a:r>
              <a:rPr lang="en-US" sz="1200" i="1" kern="1200" baseline="0" dirty="0" smtClean="0">
                <a:solidFill>
                  <a:schemeClr val="tx1"/>
                </a:solidFill>
                <a:latin typeface="Times New Roman" pitchFamily="-110" charset="0"/>
                <a:ea typeface="+mn-ea"/>
                <a:cs typeface="+mn-cs"/>
              </a:rPr>
              <a:t>F), which must be</a:t>
            </a:r>
          </a:p>
          <a:p>
            <a:r>
              <a:rPr lang="en-US" sz="1200" kern="1200" baseline="0" dirty="0" smtClean="0">
                <a:solidFill>
                  <a:schemeClr val="tx1"/>
                </a:solidFill>
                <a:latin typeface="Times New Roman" pitchFamily="-110" charset="0"/>
                <a:ea typeface="+mn-ea"/>
                <a:cs typeface="+mn-cs"/>
              </a:rPr>
              <a:t>either 0 or 1 because 0 &lt; </a:t>
            </a:r>
            <a:r>
              <a:rPr lang="en-US" sz="1200" i="1" kern="1200" baseline="0" dirty="0" smtClean="0">
                <a:solidFill>
                  <a:schemeClr val="tx1"/>
                </a:solidFill>
                <a:latin typeface="Times New Roman" pitchFamily="-110" charset="0"/>
                <a:ea typeface="+mn-ea"/>
                <a:cs typeface="+mn-cs"/>
              </a:rPr>
              <a:t>F &lt; 1, is simply b</a:t>
            </a:r>
            <a:r>
              <a:rPr lang="en-US" sz="1200" i="1" kern="1200" baseline="-25000" dirty="0" smtClean="0">
                <a:solidFill>
                  <a:schemeClr val="tx1"/>
                </a:solidFill>
                <a:latin typeface="Times New Roman" pitchFamily="-110" charset="0"/>
                <a:ea typeface="+mn-ea"/>
                <a:cs typeface="+mn-cs"/>
              </a:rPr>
              <a:t>-1</a:t>
            </a:r>
            <a:r>
              <a:rPr lang="en-US" sz="1200" i="1" kern="1200" baseline="0" dirty="0" smtClean="0">
                <a:solidFill>
                  <a:schemeClr val="tx1"/>
                </a:solidFill>
                <a:latin typeface="Times New Roman" pitchFamily="-110" charset="0"/>
                <a:ea typeface="+mn-ea"/>
                <a:cs typeface="+mn-cs"/>
              </a:rPr>
              <a:t>. So we can say (2 * F) = b</a:t>
            </a:r>
            <a:r>
              <a:rPr lang="en-US" sz="1200" i="1" kern="1200" baseline="-25000" dirty="0" smtClean="0">
                <a:solidFill>
                  <a:schemeClr val="tx1"/>
                </a:solidFill>
                <a:latin typeface="Times New Roman" pitchFamily="-110" charset="0"/>
                <a:ea typeface="+mn-ea"/>
                <a:cs typeface="+mn-cs"/>
              </a:rPr>
              <a:t>-1</a:t>
            </a:r>
            <a:r>
              <a:rPr lang="en-US" sz="1200" i="1" kern="1200" baseline="0" dirty="0" smtClean="0">
                <a:solidFill>
                  <a:schemeClr val="tx1"/>
                </a:solidFill>
                <a:latin typeface="Times New Roman" pitchFamily="-110" charset="0"/>
                <a:ea typeface="+mn-ea"/>
                <a:cs typeface="+mn-cs"/>
              </a:rPr>
              <a:t> + F</a:t>
            </a:r>
            <a:r>
              <a:rPr lang="en-US" sz="1200" i="1" kern="1200" baseline="-25000" dirty="0" smtClean="0">
                <a:solidFill>
                  <a:schemeClr val="tx1"/>
                </a:solidFill>
                <a:latin typeface="Times New Roman" pitchFamily="-110" charset="0"/>
                <a:ea typeface="+mn-ea"/>
                <a:cs typeface="+mn-cs"/>
              </a:rPr>
              <a:t>1</a:t>
            </a:r>
            <a:r>
              <a:rPr lang="en-US" sz="1200" i="1" kern="1200" baseline="0" dirty="0" smtClean="0">
                <a:solidFill>
                  <a:schemeClr val="tx1"/>
                </a:solidFill>
                <a:latin typeface="Times New Roman" pitchFamily="-110" charset="0"/>
                <a:ea typeface="+mn-ea"/>
                <a:cs typeface="+mn-cs"/>
              </a:rPr>
              <a:t>,</a:t>
            </a:r>
          </a:p>
          <a:p>
            <a:r>
              <a:rPr lang="en-US" sz="1200" kern="1200" baseline="0" dirty="0" smtClean="0">
                <a:solidFill>
                  <a:schemeClr val="tx1"/>
                </a:solidFill>
                <a:latin typeface="Times New Roman" pitchFamily="-110" charset="0"/>
                <a:ea typeface="+mn-ea"/>
                <a:cs typeface="+mn-cs"/>
              </a:rPr>
              <a:t>where 0 &lt; </a:t>
            </a:r>
            <a:r>
              <a:rPr lang="en-US" sz="1200" i="1" kern="1200" baseline="0" dirty="0" smtClean="0">
                <a:solidFill>
                  <a:schemeClr val="tx1"/>
                </a:solidFill>
                <a:latin typeface="Times New Roman" pitchFamily="-110" charset="0"/>
                <a:ea typeface="+mn-ea"/>
                <a:cs typeface="+mn-cs"/>
              </a:rPr>
              <a:t>F</a:t>
            </a:r>
            <a:r>
              <a:rPr lang="en-US" sz="1200" i="1" kern="1200" baseline="-25000" dirty="0" smtClean="0">
                <a:solidFill>
                  <a:schemeClr val="tx1"/>
                </a:solidFill>
                <a:latin typeface="Times New Roman" pitchFamily="-110" charset="0"/>
                <a:ea typeface="+mn-ea"/>
                <a:cs typeface="+mn-cs"/>
              </a:rPr>
              <a:t>1</a:t>
            </a:r>
            <a:r>
              <a:rPr lang="en-US" sz="1200" i="1" kern="1200" baseline="0" dirty="0" smtClean="0">
                <a:solidFill>
                  <a:schemeClr val="tx1"/>
                </a:solidFill>
                <a:latin typeface="Times New Roman" pitchFamily="-110" charset="0"/>
                <a:ea typeface="+mn-ea"/>
                <a:cs typeface="+mn-cs"/>
              </a:rPr>
              <a:t> &lt; 1 and where</a:t>
            </a:r>
          </a:p>
          <a:p>
            <a:endParaRPr lang="en-US" sz="1200" i="1" kern="1200" baseline="0" dirty="0" smtClean="0">
              <a:solidFill>
                <a:schemeClr val="tx1"/>
              </a:solidFill>
              <a:latin typeface="Times New Roman" pitchFamily="-110" charset="0"/>
              <a:ea typeface="+mn-ea"/>
              <a:cs typeface="+mn-cs"/>
            </a:endParaRPr>
          </a:p>
          <a:p>
            <a:r>
              <a:rPr lang="en-US" sz="1200" i="1" kern="1200" baseline="0" dirty="0" smtClean="0">
                <a:solidFill>
                  <a:schemeClr val="tx1"/>
                </a:solidFill>
                <a:latin typeface="Times New Roman" pitchFamily="-110" charset="0"/>
                <a:ea typeface="+mn-ea"/>
                <a:cs typeface="+mn-cs"/>
              </a:rPr>
              <a:t>F</a:t>
            </a:r>
            <a:r>
              <a:rPr lang="en-US" sz="1200" i="1" kern="1200" baseline="-25000" dirty="0" smtClean="0">
                <a:solidFill>
                  <a:schemeClr val="tx1"/>
                </a:solidFill>
                <a:latin typeface="Times New Roman" pitchFamily="-110" charset="0"/>
                <a:ea typeface="+mn-ea"/>
                <a:cs typeface="+mn-cs"/>
              </a:rPr>
              <a:t>1</a:t>
            </a:r>
            <a:r>
              <a:rPr lang="en-US" sz="1200" i="1" kern="1200" baseline="0" dirty="0" smtClean="0">
                <a:solidFill>
                  <a:schemeClr val="tx1"/>
                </a:solidFill>
                <a:latin typeface="Times New Roman" pitchFamily="-110" charset="0"/>
                <a:ea typeface="+mn-ea"/>
                <a:cs typeface="+mn-cs"/>
              </a:rPr>
              <a:t> = 2</a:t>
            </a:r>
            <a:r>
              <a:rPr lang="en-US" sz="1200" i="1" kern="1200" baseline="30000" dirty="0" smtClean="0">
                <a:solidFill>
                  <a:schemeClr val="tx1"/>
                </a:solidFill>
                <a:latin typeface="Times New Roman" pitchFamily="-110" charset="0"/>
                <a:ea typeface="+mn-ea"/>
                <a:cs typeface="+mn-cs"/>
              </a:rPr>
              <a:t>-1 </a:t>
            </a:r>
            <a:r>
              <a:rPr lang="en-US" sz="1200" i="1" kern="1200" baseline="0" dirty="0" smtClean="0">
                <a:solidFill>
                  <a:schemeClr val="tx1"/>
                </a:solidFill>
                <a:latin typeface="Times New Roman" pitchFamily="-110" charset="0"/>
                <a:ea typeface="+mn-ea"/>
                <a:cs typeface="+mn-cs"/>
              </a:rPr>
              <a:t>* (b-</a:t>
            </a:r>
            <a:r>
              <a:rPr lang="en-US" sz="1200" i="1" kern="1200" baseline="-25000" dirty="0" smtClean="0">
                <a:solidFill>
                  <a:schemeClr val="tx1"/>
                </a:solidFill>
                <a:latin typeface="Times New Roman" pitchFamily="-110" charset="0"/>
                <a:ea typeface="+mn-ea"/>
                <a:cs typeface="+mn-cs"/>
              </a:rPr>
              <a:t>2</a:t>
            </a:r>
            <a:r>
              <a:rPr lang="en-US" sz="1200" i="1" kern="1200" baseline="0" dirty="0" smtClean="0">
                <a:solidFill>
                  <a:schemeClr val="tx1"/>
                </a:solidFill>
                <a:latin typeface="Times New Roman" pitchFamily="-110" charset="0"/>
                <a:ea typeface="+mn-ea"/>
                <a:cs typeface="+mn-cs"/>
              </a:rPr>
              <a:t> + 2</a:t>
            </a:r>
            <a:r>
              <a:rPr lang="en-US" sz="1200" i="1" kern="1200" baseline="30000" dirty="0" smtClean="0">
                <a:solidFill>
                  <a:schemeClr val="tx1"/>
                </a:solidFill>
                <a:latin typeface="Times New Roman" pitchFamily="-110" charset="0"/>
                <a:ea typeface="+mn-ea"/>
                <a:cs typeface="+mn-cs"/>
              </a:rPr>
              <a:t>-1 </a:t>
            </a:r>
            <a:r>
              <a:rPr lang="en-US" sz="1200" i="1" kern="1200" baseline="0" dirty="0" smtClean="0">
                <a:solidFill>
                  <a:schemeClr val="tx1"/>
                </a:solidFill>
                <a:latin typeface="Times New Roman" pitchFamily="-110" charset="0"/>
                <a:ea typeface="+mn-ea"/>
                <a:cs typeface="+mn-cs"/>
              </a:rPr>
              <a:t>* (b</a:t>
            </a:r>
            <a:r>
              <a:rPr lang="en-US" sz="1200" i="1" kern="1200" baseline="-25000" dirty="0" smtClean="0">
                <a:solidFill>
                  <a:schemeClr val="tx1"/>
                </a:solidFill>
                <a:latin typeface="Times New Roman" pitchFamily="-110" charset="0"/>
                <a:ea typeface="+mn-ea"/>
                <a:cs typeface="+mn-cs"/>
              </a:rPr>
              <a:t>-3 </a:t>
            </a:r>
            <a:r>
              <a:rPr lang="en-US" sz="1200" i="1" kern="1200" baseline="0" dirty="0" smtClean="0">
                <a:solidFill>
                  <a:schemeClr val="tx1"/>
                </a:solidFill>
                <a:latin typeface="Times New Roman" pitchFamily="-110" charset="0"/>
                <a:ea typeface="+mn-ea"/>
                <a:cs typeface="+mn-cs"/>
              </a:rPr>
              <a:t>+ 2</a:t>
            </a:r>
            <a:r>
              <a:rPr lang="en-US" sz="1200" i="1" kern="1200" baseline="30000" dirty="0" smtClean="0">
                <a:solidFill>
                  <a:schemeClr val="tx1"/>
                </a:solidFill>
                <a:latin typeface="Times New Roman" pitchFamily="-110" charset="0"/>
                <a:ea typeface="+mn-ea"/>
                <a:cs typeface="+mn-cs"/>
              </a:rPr>
              <a:t>-1 </a:t>
            </a:r>
            <a:r>
              <a:rPr lang="en-US" sz="1200" i="1" kern="1200" baseline="0" dirty="0" smtClean="0">
                <a:solidFill>
                  <a:schemeClr val="tx1"/>
                </a:solidFill>
                <a:latin typeface="Times New Roman" pitchFamily="-110" charset="0"/>
                <a:ea typeface="+mn-ea"/>
                <a:cs typeface="+mn-cs"/>
              </a:rPr>
              <a:t>* (b</a:t>
            </a:r>
            <a:r>
              <a:rPr lang="en-US" sz="1200" i="1" kern="1200" baseline="-25000" dirty="0" smtClean="0">
                <a:solidFill>
                  <a:schemeClr val="tx1"/>
                </a:solidFill>
                <a:latin typeface="Times New Roman" pitchFamily="-110" charset="0"/>
                <a:ea typeface="+mn-ea"/>
                <a:cs typeface="+mn-cs"/>
              </a:rPr>
              <a:t>-4 </a:t>
            </a:r>
            <a:r>
              <a:rPr lang="en-US" sz="1200" i="1" kern="1200" baseline="0" dirty="0" smtClean="0">
                <a:solidFill>
                  <a:schemeClr val="tx1"/>
                </a:solidFill>
                <a:latin typeface="Times New Roman" pitchFamily="-110" charset="0"/>
                <a:ea typeface="+mn-ea"/>
                <a:cs typeface="+mn-cs"/>
              </a:rPr>
              <a:t>+ . . .) . . .))</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To find </a:t>
            </a:r>
            <a:r>
              <a:rPr lang="en-US" sz="1200" i="1" kern="1200" baseline="0" dirty="0" smtClean="0">
                <a:solidFill>
                  <a:schemeClr val="tx1"/>
                </a:solidFill>
                <a:latin typeface="Times New Roman" pitchFamily="-110" charset="0"/>
                <a:ea typeface="+mn-ea"/>
                <a:cs typeface="+mn-cs"/>
              </a:rPr>
              <a:t>b</a:t>
            </a:r>
            <a:r>
              <a:rPr lang="en-US" sz="1200" i="1" kern="1200" baseline="-25000" dirty="0" smtClean="0">
                <a:solidFill>
                  <a:schemeClr val="tx1"/>
                </a:solidFill>
                <a:latin typeface="Times New Roman" pitchFamily="-110" charset="0"/>
                <a:ea typeface="+mn-ea"/>
                <a:cs typeface="+mn-cs"/>
              </a:rPr>
              <a:t>−2</a:t>
            </a:r>
            <a:r>
              <a:rPr lang="en-US" sz="1200" i="1" kern="1200" baseline="0" dirty="0" smtClean="0">
                <a:solidFill>
                  <a:schemeClr val="tx1"/>
                </a:solidFill>
                <a:latin typeface="Times New Roman" pitchFamily="-110" charset="0"/>
                <a:ea typeface="+mn-ea"/>
                <a:cs typeface="+mn-cs"/>
              </a:rPr>
              <a:t>, we repeat the process. Therefore, the conversion algorithm involves</a:t>
            </a:r>
          </a:p>
          <a:p>
            <a:r>
              <a:rPr lang="en-US" sz="1200" kern="1200" baseline="0" dirty="0" smtClean="0">
                <a:solidFill>
                  <a:schemeClr val="tx1"/>
                </a:solidFill>
                <a:latin typeface="Times New Roman" pitchFamily="-110" charset="0"/>
                <a:ea typeface="+mn-ea"/>
                <a:cs typeface="+mn-cs"/>
              </a:rPr>
              <a:t>repeated multiplication by 2. At each step, the fractional part of the number from</a:t>
            </a:r>
          </a:p>
          <a:p>
            <a:r>
              <a:rPr lang="en-US" sz="1200" kern="1200" baseline="0" dirty="0" smtClean="0">
                <a:solidFill>
                  <a:schemeClr val="tx1"/>
                </a:solidFill>
                <a:latin typeface="Times New Roman" pitchFamily="-110" charset="0"/>
                <a:ea typeface="+mn-ea"/>
                <a:cs typeface="+mn-cs"/>
              </a:rPr>
              <a:t>the previous step is multiplied by 2. The digit to the left of the decimal point in the</a:t>
            </a:r>
          </a:p>
          <a:p>
            <a:r>
              <a:rPr lang="en-US" sz="1200" kern="1200" baseline="0" dirty="0" smtClean="0">
                <a:solidFill>
                  <a:schemeClr val="tx1"/>
                </a:solidFill>
                <a:latin typeface="Times New Roman" pitchFamily="-110" charset="0"/>
                <a:ea typeface="+mn-ea"/>
                <a:cs typeface="+mn-cs"/>
              </a:rPr>
              <a:t>product will be 0 or 1 and contributes to the binary representation, starting with the</a:t>
            </a:r>
          </a:p>
          <a:p>
            <a:r>
              <a:rPr lang="en-US" sz="1200" kern="1200" baseline="0" dirty="0" smtClean="0">
                <a:solidFill>
                  <a:schemeClr val="tx1"/>
                </a:solidFill>
                <a:latin typeface="Times New Roman" pitchFamily="-110" charset="0"/>
                <a:ea typeface="+mn-ea"/>
                <a:cs typeface="+mn-cs"/>
              </a:rPr>
              <a:t>most significant digit. The fractional part of the product is used as the multiplicand</a:t>
            </a:r>
          </a:p>
          <a:p>
            <a:r>
              <a:rPr lang="en-US" sz="1200" kern="1200" baseline="0" dirty="0" smtClean="0">
                <a:solidFill>
                  <a:schemeClr val="tx1"/>
                </a:solidFill>
                <a:latin typeface="Times New Roman" pitchFamily="-110" charset="0"/>
                <a:ea typeface="+mn-ea"/>
                <a:cs typeface="+mn-cs"/>
              </a:rPr>
              <a:t>in the next step. Figure 9.2 shows two examples.</a:t>
            </a:r>
            <a:endParaRPr lang="en-US" dirty="0"/>
          </a:p>
        </p:txBody>
      </p:sp>
      <p:sp>
        <p:nvSpPr>
          <p:cNvPr id="4" name="Slide Number Placeholder 3"/>
          <p:cNvSpPr>
            <a:spLocks noGrp="1"/>
          </p:cNvSpPr>
          <p:nvPr>
            <p:ph type="sldNum" sz="quarter" idx="10"/>
          </p:nvPr>
        </p:nvSpPr>
        <p:spPr/>
        <p:txBody>
          <a:bodyPr/>
          <a:lstStyle/>
          <a:p>
            <a:fld id="{D1D245E4-CB43-F844-B5DA-3C7BAF45101A}" type="slidenum">
              <a:rPr lang="en-US" smtClean="0"/>
              <a:pPr/>
              <a:t>27</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42364687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Times New Roman" pitchFamily="-110" charset="0"/>
                <a:ea typeface="+mn-ea"/>
                <a:cs typeface="+mn-cs"/>
              </a:rPr>
              <a:t>This process is not necessarily exact; that is, a decimal fraction with a finite</a:t>
            </a:r>
          </a:p>
          <a:p>
            <a:r>
              <a:rPr lang="en-US" sz="1200" kern="1200" baseline="0" dirty="0" smtClean="0">
                <a:solidFill>
                  <a:schemeClr val="tx1"/>
                </a:solidFill>
                <a:latin typeface="Times New Roman" pitchFamily="-110" charset="0"/>
                <a:ea typeface="+mn-ea"/>
                <a:cs typeface="+mn-cs"/>
              </a:rPr>
              <a:t>number of digits may require a binary fraction with an infinite number of digits. In</a:t>
            </a:r>
          </a:p>
          <a:p>
            <a:r>
              <a:rPr lang="en-US" sz="1200" kern="1200" baseline="0" dirty="0" smtClean="0">
                <a:solidFill>
                  <a:schemeClr val="tx1"/>
                </a:solidFill>
                <a:latin typeface="Times New Roman" pitchFamily="-110" charset="0"/>
                <a:ea typeface="+mn-ea"/>
                <a:cs typeface="+mn-cs"/>
              </a:rPr>
              <a:t>such cases, the conversion algorithm is usually halted after a prespecified number of</a:t>
            </a:r>
          </a:p>
          <a:p>
            <a:r>
              <a:rPr lang="en-US" sz="1200" kern="1200" baseline="0" dirty="0" smtClean="0">
                <a:solidFill>
                  <a:schemeClr val="tx1"/>
                </a:solidFill>
                <a:latin typeface="Times New Roman" pitchFamily="-110" charset="0"/>
                <a:ea typeface="+mn-ea"/>
                <a:cs typeface="+mn-cs"/>
              </a:rPr>
              <a:t>steps, depending on the desired accuracy.</a:t>
            </a:r>
            <a:endParaRPr lang="en-US" dirty="0"/>
          </a:p>
        </p:txBody>
      </p:sp>
      <p:sp>
        <p:nvSpPr>
          <p:cNvPr id="4" name="Slide Number Placeholder 3"/>
          <p:cNvSpPr>
            <a:spLocks noGrp="1"/>
          </p:cNvSpPr>
          <p:nvPr>
            <p:ph type="sldNum" sz="quarter" idx="10"/>
          </p:nvPr>
        </p:nvSpPr>
        <p:spPr/>
        <p:txBody>
          <a:bodyPr/>
          <a:lstStyle/>
          <a:p>
            <a:fld id="{D1D245E4-CB43-F844-B5DA-3C7BAF45101A}" type="slidenum">
              <a:rPr lang="en-US" smtClean="0"/>
              <a:pPr/>
              <a:t>28</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3460089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Times New Roman" pitchFamily="-110" charset="0"/>
                <a:ea typeface="+mn-ea"/>
                <a:cs typeface="+mn-cs"/>
              </a:rPr>
              <a:t>Because of the inherent binary nature of digital computer components, all forms of</a:t>
            </a:r>
          </a:p>
          <a:p>
            <a:r>
              <a:rPr lang="en-US" sz="1200" kern="1200" baseline="0" dirty="0" smtClean="0">
                <a:solidFill>
                  <a:schemeClr val="tx1"/>
                </a:solidFill>
                <a:latin typeface="Times New Roman" pitchFamily="-110" charset="0"/>
                <a:ea typeface="+mn-ea"/>
                <a:cs typeface="+mn-cs"/>
              </a:rPr>
              <a:t>data within computers are represented by various binary codes. However, no matter</a:t>
            </a:r>
          </a:p>
          <a:p>
            <a:r>
              <a:rPr lang="en-US" sz="1200" kern="1200" baseline="0" dirty="0" smtClean="0">
                <a:solidFill>
                  <a:schemeClr val="tx1"/>
                </a:solidFill>
                <a:latin typeface="Times New Roman" pitchFamily="-110" charset="0"/>
                <a:ea typeface="+mn-ea"/>
                <a:cs typeface="+mn-cs"/>
              </a:rPr>
              <a:t>how convenient the binary system is for computers, it is exceedingly cumbersome</a:t>
            </a:r>
          </a:p>
          <a:p>
            <a:r>
              <a:rPr lang="en-US" sz="1200" kern="1200" baseline="0" dirty="0" smtClean="0">
                <a:solidFill>
                  <a:schemeClr val="tx1"/>
                </a:solidFill>
                <a:latin typeface="Times New Roman" pitchFamily="-110" charset="0"/>
                <a:ea typeface="+mn-ea"/>
                <a:cs typeface="+mn-cs"/>
              </a:rPr>
              <a:t>for human beings. Consequently, most computer professionals who must spend time</a:t>
            </a:r>
          </a:p>
          <a:p>
            <a:r>
              <a:rPr lang="en-US" sz="1200" kern="1200" baseline="0" dirty="0" smtClean="0">
                <a:solidFill>
                  <a:schemeClr val="tx1"/>
                </a:solidFill>
                <a:latin typeface="Times New Roman" pitchFamily="-110" charset="0"/>
                <a:ea typeface="+mn-ea"/>
                <a:cs typeface="+mn-cs"/>
              </a:rPr>
              <a:t>working with the actual raw data in the computer prefer a more compact notation.</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What notation to use? One possibility is the decimal notation. This is certainly</a:t>
            </a:r>
          </a:p>
          <a:p>
            <a:r>
              <a:rPr lang="en-US" sz="1200" kern="1200" baseline="0" dirty="0" smtClean="0">
                <a:solidFill>
                  <a:schemeClr val="tx1"/>
                </a:solidFill>
                <a:latin typeface="Times New Roman" pitchFamily="-110" charset="0"/>
                <a:ea typeface="+mn-ea"/>
                <a:cs typeface="+mn-cs"/>
              </a:rPr>
              <a:t>more compact than binary notation, but it is awkward because of the tediousness of</a:t>
            </a:r>
          </a:p>
          <a:p>
            <a:r>
              <a:rPr lang="en-US" sz="1200" kern="1200" baseline="0" dirty="0" smtClean="0">
                <a:solidFill>
                  <a:schemeClr val="tx1"/>
                </a:solidFill>
                <a:latin typeface="Times New Roman" pitchFamily="-110" charset="0"/>
                <a:ea typeface="+mn-ea"/>
                <a:cs typeface="+mn-cs"/>
              </a:rPr>
              <a:t>converting between base 2 and base 10.</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Instead, a notation known as hexadecimal has been adopted. Binary digits are</a:t>
            </a:r>
          </a:p>
          <a:p>
            <a:r>
              <a:rPr lang="en-US" sz="1200" kern="1200" baseline="0" dirty="0" smtClean="0">
                <a:solidFill>
                  <a:schemeClr val="tx1"/>
                </a:solidFill>
                <a:latin typeface="Times New Roman" pitchFamily="-110" charset="0"/>
                <a:ea typeface="+mn-ea"/>
                <a:cs typeface="+mn-cs"/>
              </a:rPr>
              <a:t>grouped into sets of four bits, called a </a:t>
            </a:r>
            <a:r>
              <a:rPr lang="en-US" sz="1200" b="1" kern="1200" baseline="0" dirty="0" smtClean="0">
                <a:solidFill>
                  <a:schemeClr val="tx1"/>
                </a:solidFill>
                <a:latin typeface="Times New Roman" pitchFamily="-110" charset="0"/>
                <a:ea typeface="+mn-ea"/>
                <a:cs typeface="+mn-cs"/>
              </a:rPr>
              <a:t>nibble. </a:t>
            </a:r>
            <a:r>
              <a:rPr lang="en-US" sz="1200" b="0" kern="1200" baseline="0" dirty="0" smtClean="0">
                <a:solidFill>
                  <a:schemeClr val="tx1"/>
                </a:solidFill>
                <a:latin typeface="Times New Roman" pitchFamily="-110" charset="0"/>
                <a:ea typeface="+mn-ea"/>
                <a:cs typeface="+mn-cs"/>
              </a:rPr>
              <a:t>Each possible combination of four</a:t>
            </a:r>
          </a:p>
          <a:p>
            <a:r>
              <a:rPr lang="en-US" sz="1200" kern="1200" baseline="0" dirty="0" smtClean="0">
                <a:solidFill>
                  <a:schemeClr val="tx1"/>
                </a:solidFill>
                <a:latin typeface="Times New Roman" pitchFamily="-110" charset="0"/>
                <a:ea typeface="+mn-ea"/>
                <a:cs typeface="+mn-cs"/>
              </a:rPr>
              <a:t>binary digits is given a symbol.</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Because 16 symbols are used, the notation is called </a:t>
            </a:r>
            <a:r>
              <a:rPr lang="en-US" sz="1200" b="1" kern="1200" baseline="0" dirty="0" smtClean="0">
                <a:solidFill>
                  <a:schemeClr val="tx1"/>
                </a:solidFill>
                <a:latin typeface="Times New Roman" pitchFamily="-110" charset="0"/>
                <a:ea typeface="+mn-ea"/>
                <a:cs typeface="+mn-cs"/>
              </a:rPr>
              <a:t>hexadecimal, </a:t>
            </a:r>
            <a:r>
              <a:rPr lang="en-US" sz="1200" b="0" kern="1200" baseline="0" dirty="0" smtClean="0">
                <a:solidFill>
                  <a:schemeClr val="tx1"/>
                </a:solidFill>
                <a:latin typeface="Times New Roman" pitchFamily="-110" charset="0"/>
                <a:ea typeface="+mn-ea"/>
                <a:cs typeface="+mn-cs"/>
              </a:rPr>
              <a:t>and the 16 symbols</a:t>
            </a:r>
          </a:p>
          <a:p>
            <a:r>
              <a:rPr lang="en-US" sz="1200" kern="1200" baseline="0" dirty="0" smtClean="0">
                <a:solidFill>
                  <a:schemeClr val="tx1"/>
                </a:solidFill>
                <a:latin typeface="Times New Roman" pitchFamily="-110" charset="0"/>
                <a:ea typeface="+mn-ea"/>
                <a:cs typeface="+mn-cs"/>
              </a:rPr>
              <a:t>are the </a:t>
            </a:r>
            <a:r>
              <a:rPr lang="en-US" sz="1200" b="1" kern="1200" baseline="0" dirty="0" smtClean="0">
                <a:solidFill>
                  <a:schemeClr val="tx1"/>
                </a:solidFill>
                <a:latin typeface="Times New Roman" pitchFamily="-110" charset="0"/>
                <a:ea typeface="+mn-ea"/>
                <a:cs typeface="+mn-cs"/>
              </a:rPr>
              <a:t>hexadecimal digits.</a:t>
            </a:r>
            <a:endParaRPr lang="en-US" dirty="0"/>
          </a:p>
        </p:txBody>
      </p:sp>
      <p:sp>
        <p:nvSpPr>
          <p:cNvPr id="4" name="Slide Number Placeholder 3"/>
          <p:cNvSpPr>
            <a:spLocks noGrp="1"/>
          </p:cNvSpPr>
          <p:nvPr>
            <p:ph type="sldNum" sz="quarter" idx="10"/>
          </p:nvPr>
        </p:nvSpPr>
        <p:spPr/>
        <p:txBody>
          <a:bodyPr/>
          <a:lstStyle/>
          <a:p>
            <a:fld id="{D1D245E4-CB43-F844-B5DA-3C7BAF45101A}" type="slidenum">
              <a:rPr lang="en-US" smtClean="0"/>
              <a:pPr/>
              <a:t>29</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39854247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Times New Roman" pitchFamily="-110" charset="0"/>
                <a:ea typeface="+mn-ea"/>
                <a:cs typeface="+mn-cs"/>
              </a:rPr>
              <a:t>A sequence of hexadecimal digits can be thought of as representing an integer</a:t>
            </a:r>
          </a:p>
          <a:p>
            <a:r>
              <a:rPr lang="en-US" sz="1200" kern="1200" baseline="0" dirty="0" smtClean="0">
                <a:solidFill>
                  <a:schemeClr val="tx1"/>
                </a:solidFill>
                <a:latin typeface="Times New Roman" pitchFamily="-110" charset="0"/>
                <a:ea typeface="+mn-ea"/>
                <a:cs typeface="+mn-cs"/>
              </a:rPr>
              <a:t>in base 16 (Table 9.3).</a:t>
            </a:r>
            <a:endParaRPr lang="en-US" dirty="0"/>
          </a:p>
        </p:txBody>
      </p:sp>
      <p:sp>
        <p:nvSpPr>
          <p:cNvPr id="4" name="Slide Number Placeholder 3"/>
          <p:cNvSpPr>
            <a:spLocks noGrp="1"/>
          </p:cNvSpPr>
          <p:nvPr>
            <p:ph type="sldNum" sz="quarter" idx="10"/>
          </p:nvPr>
        </p:nvSpPr>
        <p:spPr/>
        <p:txBody>
          <a:bodyPr/>
          <a:lstStyle/>
          <a:p>
            <a:fld id="{D1D245E4-CB43-F844-B5DA-3C7BAF45101A}" type="slidenum">
              <a:rPr lang="en-US" smtClean="0"/>
              <a:pPr/>
              <a:t>30</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2761641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Times New Roman" pitchFamily="-110" charset="0"/>
                <a:ea typeface="+mn-ea"/>
                <a:cs typeface="+mn-cs"/>
              </a:rPr>
              <a:t>Hexadecimal notation is not only used for representing integers but also used</a:t>
            </a:r>
          </a:p>
          <a:p>
            <a:r>
              <a:rPr lang="en-US" sz="1200" kern="1200" baseline="0" dirty="0" smtClean="0">
                <a:solidFill>
                  <a:schemeClr val="tx1"/>
                </a:solidFill>
                <a:latin typeface="Times New Roman" pitchFamily="-110" charset="0"/>
                <a:ea typeface="+mn-ea"/>
                <a:cs typeface="+mn-cs"/>
              </a:rPr>
              <a:t>as a concise notation for representing any sequence of binary digits, whether they</a:t>
            </a:r>
          </a:p>
          <a:p>
            <a:r>
              <a:rPr lang="en-US" sz="1200" kern="1200" baseline="0" dirty="0" smtClean="0">
                <a:solidFill>
                  <a:schemeClr val="tx1"/>
                </a:solidFill>
                <a:latin typeface="Times New Roman" pitchFamily="-110" charset="0"/>
                <a:ea typeface="+mn-ea"/>
                <a:cs typeface="+mn-cs"/>
              </a:rPr>
              <a:t>represent text, numbers, or some other type of data. The reasons for using hexadecimal</a:t>
            </a:r>
          </a:p>
          <a:p>
            <a:r>
              <a:rPr lang="en-US" sz="1200" kern="1200" baseline="0" dirty="0" smtClean="0">
                <a:solidFill>
                  <a:schemeClr val="tx1"/>
                </a:solidFill>
                <a:latin typeface="Times New Roman" pitchFamily="-110" charset="0"/>
                <a:ea typeface="+mn-ea"/>
                <a:cs typeface="+mn-cs"/>
              </a:rPr>
              <a:t>notation are as follows:</a:t>
            </a:r>
          </a:p>
          <a:p>
            <a:endParaRPr lang="en-US" sz="1200" b="0" kern="1200" baseline="0" dirty="0" smtClean="0">
              <a:solidFill>
                <a:schemeClr val="tx1"/>
              </a:solidFill>
              <a:latin typeface="Times New Roman" pitchFamily="-110" charset="0"/>
              <a:ea typeface="+mn-ea"/>
              <a:cs typeface="+mn-cs"/>
            </a:endParaRPr>
          </a:p>
          <a:p>
            <a:r>
              <a:rPr lang="en-US" sz="1200" b="0" kern="1200" baseline="0" dirty="0" smtClean="0">
                <a:solidFill>
                  <a:schemeClr val="tx1"/>
                </a:solidFill>
                <a:latin typeface="Times New Roman" pitchFamily="-110" charset="0"/>
                <a:ea typeface="+mn-ea"/>
                <a:cs typeface="+mn-cs"/>
              </a:rPr>
              <a:t>1. It is more compact than binary notation</a:t>
            </a:r>
            <a:r>
              <a:rPr lang="en-US" sz="1200" b="1" kern="1200" baseline="0" dirty="0" smtClean="0">
                <a:solidFill>
                  <a:schemeClr val="tx1"/>
                </a:solidFill>
                <a:latin typeface="Times New Roman" pitchFamily="-110" charset="0"/>
                <a:ea typeface="+mn-ea"/>
                <a:cs typeface="+mn-cs"/>
              </a:rPr>
              <a:t>.</a:t>
            </a:r>
          </a:p>
          <a:p>
            <a:endParaRPr lang="en-US" sz="1200" b="1" kern="1200" baseline="0" dirty="0" smtClean="0">
              <a:solidFill>
                <a:schemeClr val="tx1"/>
              </a:solidFill>
              <a:latin typeface="Times New Roman" pitchFamily="-110" charset="0"/>
              <a:ea typeface="+mn-ea"/>
              <a:cs typeface="+mn-cs"/>
            </a:endParaRPr>
          </a:p>
          <a:p>
            <a:r>
              <a:rPr lang="en-US" sz="1200" b="0" kern="1200" baseline="0" dirty="0" smtClean="0">
                <a:solidFill>
                  <a:schemeClr val="tx1"/>
                </a:solidFill>
                <a:latin typeface="Times New Roman" pitchFamily="-110" charset="0"/>
                <a:ea typeface="+mn-ea"/>
                <a:cs typeface="+mn-cs"/>
              </a:rPr>
              <a:t>2. In most computers, binary data occupy some multiple of 4 bits, and hence</a:t>
            </a:r>
          </a:p>
          <a:p>
            <a:r>
              <a:rPr lang="en-US" sz="1200" kern="1200" baseline="0" dirty="0" smtClean="0">
                <a:solidFill>
                  <a:schemeClr val="tx1"/>
                </a:solidFill>
                <a:latin typeface="Times New Roman" pitchFamily="-110" charset="0"/>
                <a:ea typeface="+mn-ea"/>
                <a:cs typeface="+mn-cs"/>
              </a:rPr>
              <a:t>some multiple of a single hexadecimal digit.</a:t>
            </a:r>
          </a:p>
          <a:p>
            <a:endParaRPr lang="en-US" sz="1200" b="1" kern="1200" baseline="0" dirty="0" smtClean="0">
              <a:solidFill>
                <a:schemeClr val="tx1"/>
              </a:solidFill>
              <a:latin typeface="Times New Roman" pitchFamily="-110" charset="0"/>
              <a:ea typeface="+mn-ea"/>
              <a:cs typeface="+mn-cs"/>
            </a:endParaRPr>
          </a:p>
          <a:p>
            <a:r>
              <a:rPr lang="en-US" sz="1200" b="0" kern="1200" baseline="0" dirty="0" smtClean="0">
                <a:solidFill>
                  <a:schemeClr val="tx1"/>
                </a:solidFill>
                <a:latin typeface="Times New Roman" pitchFamily="-110" charset="0"/>
                <a:ea typeface="+mn-ea"/>
                <a:cs typeface="+mn-cs"/>
              </a:rPr>
              <a:t>3. It is extremely easy to convert between binary and hexadecimal notation.</a:t>
            </a:r>
            <a:endParaRPr lang="en-US" b="0" dirty="0"/>
          </a:p>
        </p:txBody>
      </p:sp>
      <p:sp>
        <p:nvSpPr>
          <p:cNvPr id="4" name="Slide Number Placeholder 3"/>
          <p:cNvSpPr>
            <a:spLocks noGrp="1"/>
          </p:cNvSpPr>
          <p:nvPr>
            <p:ph type="sldNum" sz="quarter" idx="10"/>
          </p:nvPr>
        </p:nvSpPr>
        <p:spPr/>
        <p:txBody>
          <a:bodyPr/>
          <a:lstStyle/>
          <a:p>
            <a:fld id="{D1D245E4-CB43-F844-B5DA-3C7BAF45101A}" type="slidenum">
              <a:rPr lang="en-US" smtClean="0"/>
              <a:pPr/>
              <a:t>31</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1889578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Folienbildplatzhalt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de-DE" altLang="de-DE" smtClean="0"/>
          </a:p>
        </p:txBody>
      </p:sp>
      <p:sp>
        <p:nvSpPr>
          <p:cNvPr id="4" name="Foliennummernplatzhalter 3"/>
          <p:cNvSpPr>
            <a:spLocks noGrp="1"/>
          </p:cNvSpPr>
          <p:nvPr>
            <p:ph type="sldNum" sz="quarter" idx="5"/>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F70D972C-CFAB-49DF-A6B0-55410537E89C}" type="slidenum">
              <a:rPr lang="de-DE" altLang="de-DE">
                <a:latin typeface="Calibri" panose="020F0502020204030204" pitchFamily="34" charset="0"/>
              </a:rPr>
              <a:pPr eaLnBrk="1" hangingPunct="1"/>
              <a:t>32</a:t>
            </a:fld>
            <a:endParaRPr lang="de-DE" altLang="de-DE">
              <a:latin typeface="Calibri" panose="020F0502020204030204" pitchFamily="34" charset="0"/>
            </a:endParaRPr>
          </a:p>
        </p:txBody>
      </p:sp>
    </p:spTree>
    <p:extLst>
      <p:ext uri="{BB962C8B-B14F-4D97-AF65-F5344CB8AC3E}">
        <p14:creationId xmlns:p14="http://schemas.microsoft.com/office/powerpoint/2010/main" val="740343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Folienbildplatzhalt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7827"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de-DE" altLang="de-DE" smtClean="0"/>
          </a:p>
        </p:txBody>
      </p:sp>
      <p:sp>
        <p:nvSpPr>
          <p:cNvPr id="4" name="Foliennummernplatzhalter 3"/>
          <p:cNvSpPr>
            <a:spLocks noGrp="1"/>
          </p:cNvSpPr>
          <p:nvPr>
            <p:ph type="sldNum" sz="quarter" idx="5"/>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A15E8133-D159-461B-9F46-AACD3A354857}" type="slidenum">
              <a:rPr lang="de-DE" altLang="de-DE">
                <a:latin typeface="Calibri" panose="020F0502020204030204" pitchFamily="34" charset="0"/>
              </a:rPr>
              <a:pPr eaLnBrk="1" hangingPunct="1"/>
              <a:t>33</a:t>
            </a:fld>
            <a:endParaRPr lang="de-DE" altLang="de-DE">
              <a:latin typeface="Calibri" panose="020F0502020204030204" pitchFamily="34" charset="0"/>
            </a:endParaRPr>
          </a:p>
        </p:txBody>
      </p:sp>
    </p:spTree>
    <p:extLst>
      <p:ext uri="{BB962C8B-B14F-4D97-AF65-F5344CB8AC3E}">
        <p14:creationId xmlns:p14="http://schemas.microsoft.com/office/powerpoint/2010/main" val="11334944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Folienbildplatzhalt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1"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de-DE" altLang="de-DE" smtClean="0"/>
          </a:p>
        </p:txBody>
      </p:sp>
      <p:sp>
        <p:nvSpPr>
          <p:cNvPr id="4" name="Foliennummernplatzhalter 3"/>
          <p:cNvSpPr>
            <a:spLocks noGrp="1"/>
          </p:cNvSpPr>
          <p:nvPr>
            <p:ph type="sldNum" sz="quarter" idx="5"/>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E61FAD49-30D4-4883-9468-3744F8851AC9}" type="slidenum">
              <a:rPr lang="de-DE" altLang="de-DE">
                <a:latin typeface="Calibri" panose="020F0502020204030204" pitchFamily="34" charset="0"/>
              </a:rPr>
              <a:pPr eaLnBrk="1" hangingPunct="1"/>
              <a:t>36</a:t>
            </a:fld>
            <a:endParaRPr lang="de-DE" altLang="de-DE">
              <a:latin typeface="Calibri" panose="020F0502020204030204" pitchFamily="34" charset="0"/>
            </a:endParaRPr>
          </a:p>
        </p:txBody>
      </p:sp>
    </p:spTree>
    <p:extLst>
      <p:ext uri="{BB962C8B-B14F-4D97-AF65-F5344CB8AC3E}">
        <p14:creationId xmlns:p14="http://schemas.microsoft.com/office/powerpoint/2010/main" val="24372820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Folienbildplatzhalt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9875"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de-DE" altLang="de-DE" smtClean="0"/>
          </a:p>
        </p:txBody>
      </p:sp>
      <p:sp>
        <p:nvSpPr>
          <p:cNvPr id="4" name="Foliennummernplatzhalter 3"/>
          <p:cNvSpPr>
            <a:spLocks noGrp="1"/>
          </p:cNvSpPr>
          <p:nvPr>
            <p:ph type="sldNum" sz="quarter" idx="5"/>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FCCBFC8B-082B-40C7-913C-29B7ECE765F2}" type="slidenum">
              <a:rPr lang="de-DE" altLang="de-DE">
                <a:latin typeface="Calibri" panose="020F0502020204030204" pitchFamily="34" charset="0"/>
              </a:rPr>
              <a:pPr eaLnBrk="1" hangingPunct="1"/>
              <a:t>37</a:t>
            </a:fld>
            <a:endParaRPr lang="de-DE" altLang="de-DE">
              <a:latin typeface="Calibri" panose="020F0502020204030204" pitchFamily="34" charset="0"/>
            </a:endParaRPr>
          </a:p>
        </p:txBody>
      </p:sp>
    </p:spTree>
    <p:extLst>
      <p:ext uri="{BB962C8B-B14F-4D97-AF65-F5344CB8AC3E}">
        <p14:creationId xmlns:p14="http://schemas.microsoft.com/office/powerpoint/2010/main" val="36276430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Folienbildplatzhalt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de-DE" altLang="de-DE" smtClean="0"/>
          </a:p>
        </p:txBody>
      </p:sp>
      <p:sp>
        <p:nvSpPr>
          <p:cNvPr id="4" name="Foliennummernplatzhalter 3"/>
          <p:cNvSpPr>
            <a:spLocks noGrp="1"/>
          </p:cNvSpPr>
          <p:nvPr>
            <p:ph type="sldNum" sz="quarter" idx="5"/>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7582C81B-9244-412E-9DC3-A1EB3BA54070}" type="slidenum">
              <a:rPr lang="de-DE" altLang="de-DE">
                <a:latin typeface="Calibri" panose="020F0502020204030204" pitchFamily="34" charset="0"/>
              </a:rPr>
              <a:pPr eaLnBrk="1" hangingPunct="1"/>
              <a:t>38</a:t>
            </a:fld>
            <a:endParaRPr lang="de-DE" altLang="de-DE">
              <a:latin typeface="Calibri" panose="020F0502020204030204" pitchFamily="34" charset="0"/>
            </a:endParaRPr>
          </a:p>
        </p:txBody>
      </p:sp>
    </p:spTree>
    <p:extLst>
      <p:ext uri="{BB962C8B-B14F-4D97-AF65-F5344CB8AC3E}">
        <p14:creationId xmlns:p14="http://schemas.microsoft.com/office/powerpoint/2010/main" val="365496768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F2598D2-2ED8-8547-B4B7-C382E9B8AC9E}" type="slidenum">
              <a:rPr lang="en-US"/>
              <a:pPr/>
              <a:t>39</a:t>
            </a:fld>
            <a:endParaRPr lang="en-US" dirty="0"/>
          </a:p>
        </p:txBody>
      </p:sp>
      <p:sp>
        <p:nvSpPr>
          <p:cNvPr id="65538" name="Rectangle 2"/>
          <p:cNvSpPr>
            <a:spLocks noGrp="1" noRot="1" noChangeAspect="1" noChangeArrowheads="1" noTextEdit="1"/>
          </p:cNvSpPr>
          <p:nvPr>
            <p:ph type="sldImg"/>
          </p:nvPr>
        </p:nvSpPr>
        <p:spPr>
          <a:ln/>
        </p:spPr>
      </p:sp>
      <p:sp>
        <p:nvSpPr>
          <p:cNvPr id="65539" name="Rectangle 3"/>
          <p:cNvSpPr>
            <a:spLocks noGrp="1" noChangeArrowheads="1"/>
          </p:cNvSpPr>
          <p:nvPr>
            <p:ph type="body" idx="1"/>
          </p:nvPr>
        </p:nvSpPr>
        <p:spPr/>
        <p:txBody>
          <a:bodyPr/>
          <a:lstStyle/>
          <a:p>
            <a:r>
              <a:rPr lang="en-GB" dirty="0" smtClean="0"/>
              <a:t>Chapter 9 summary.</a:t>
            </a:r>
            <a:endParaRPr lang="en-GB" dirty="0"/>
          </a:p>
        </p:txBody>
      </p:sp>
      <p:sp>
        <p:nvSpPr>
          <p:cNvPr id="2" name="Footer Placeholder 1"/>
          <p:cNvSpPr>
            <a:spLocks noGrp="1"/>
          </p:cNvSpPr>
          <p:nvPr>
            <p:ph type="ftr" sz="quarter" idx="10"/>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368494327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F2598D2-2ED8-8547-B4B7-C382E9B8AC9E}" type="slidenum">
              <a:rPr lang="en-US"/>
              <a:pPr/>
              <a:t>42</a:t>
            </a:fld>
            <a:endParaRPr lang="en-US" dirty="0"/>
          </a:p>
        </p:txBody>
      </p:sp>
      <p:sp>
        <p:nvSpPr>
          <p:cNvPr id="65538" name="Rectangle 2"/>
          <p:cNvSpPr>
            <a:spLocks noGrp="1" noRot="1" noChangeAspect="1" noChangeArrowheads="1" noTextEdit="1"/>
          </p:cNvSpPr>
          <p:nvPr>
            <p:ph type="sldImg"/>
          </p:nvPr>
        </p:nvSpPr>
        <p:spPr>
          <a:ln/>
        </p:spPr>
      </p:sp>
      <p:sp>
        <p:nvSpPr>
          <p:cNvPr id="65539" name="Rectangle 3"/>
          <p:cNvSpPr>
            <a:spLocks noGrp="1" noChangeArrowheads="1"/>
          </p:cNvSpPr>
          <p:nvPr>
            <p:ph type="body" idx="1"/>
          </p:nvPr>
        </p:nvSpPr>
        <p:spPr/>
        <p:txBody>
          <a:bodyPr/>
          <a:lstStyle/>
          <a:p>
            <a:r>
              <a:rPr lang="en-GB" dirty="0" smtClean="0"/>
              <a:t>Chapter 2 summary.</a:t>
            </a:r>
            <a:endParaRPr lang="en-GB" dirty="0"/>
          </a:p>
        </p:txBody>
      </p:sp>
      <p:sp>
        <p:nvSpPr>
          <p:cNvPr id="2" name="Footer Placeholder 1"/>
          <p:cNvSpPr>
            <a:spLocks noGrp="1"/>
          </p:cNvSpPr>
          <p:nvPr>
            <p:ph type="ftr" sz="quarter" idx="10"/>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172816624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65C514E-DDFD-0E4A-B3F8-829B0E7F37A1}" type="slidenum">
              <a:rPr lang="en-US"/>
              <a:pPr/>
              <a:t>43</a:t>
            </a:fld>
            <a:endParaRPr lang="en-US" dirty="0"/>
          </a:p>
        </p:txBody>
      </p:sp>
      <p:sp>
        <p:nvSpPr>
          <p:cNvPr id="73730" name="Rectangle 2"/>
          <p:cNvSpPr>
            <a:spLocks noGrp="1" noRot="1" noChangeAspect="1" noChangeArrowheads="1" noTextEdit="1"/>
          </p:cNvSpPr>
          <p:nvPr>
            <p:ph type="sldImg"/>
          </p:nvPr>
        </p:nvSpPr>
        <p:spPr>
          <a:ln/>
        </p:spPr>
      </p:sp>
      <p:sp>
        <p:nvSpPr>
          <p:cNvPr id="73731" name="Rectangle 3"/>
          <p:cNvSpPr>
            <a:spLocks noGrp="1" noChangeArrowheads="1"/>
          </p:cNvSpPr>
          <p:nvPr>
            <p:ph type="body" idx="1"/>
          </p:nvPr>
        </p:nvSpPr>
        <p:spPr/>
        <p:txBody>
          <a:bodyPr/>
          <a:lstStyle/>
          <a:p>
            <a:r>
              <a:rPr lang="en-US" sz="1200" kern="1200" baseline="0" dirty="0" smtClean="0">
                <a:solidFill>
                  <a:schemeClr val="tx1"/>
                </a:solidFill>
                <a:latin typeface="Times New Roman" pitchFamily="-110" charset="0"/>
                <a:ea typeface="+mn-ea"/>
                <a:cs typeface="+mn-cs"/>
              </a:rPr>
              <a:t>The ALU is that part of the computer that actually performs arithmetic and logical</a:t>
            </a:r>
          </a:p>
          <a:p>
            <a:r>
              <a:rPr lang="en-US" sz="1200" kern="1200" baseline="0" dirty="0" smtClean="0">
                <a:solidFill>
                  <a:schemeClr val="tx1"/>
                </a:solidFill>
                <a:latin typeface="Times New Roman" pitchFamily="-110" charset="0"/>
                <a:ea typeface="+mn-ea"/>
                <a:cs typeface="+mn-cs"/>
              </a:rPr>
              <a:t>operations on data. All of the other elements of the computer system—control unit,</a:t>
            </a:r>
          </a:p>
          <a:p>
            <a:r>
              <a:rPr lang="en-US" sz="1200" kern="1200" baseline="0" dirty="0" smtClean="0">
                <a:solidFill>
                  <a:schemeClr val="tx1"/>
                </a:solidFill>
                <a:latin typeface="Times New Roman" pitchFamily="-110" charset="0"/>
                <a:ea typeface="+mn-ea"/>
                <a:cs typeface="+mn-cs"/>
              </a:rPr>
              <a:t>registers, memory, I/O—are there mainly to bring data into the ALU for it to process</a:t>
            </a:r>
          </a:p>
          <a:p>
            <a:r>
              <a:rPr lang="en-US" sz="1200" kern="1200" baseline="0" dirty="0" smtClean="0">
                <a:solidFill>
                  <a:schemeClr val="tx1"/>
                </a:solidFill>
                <a:latin typeface="Times New Roman" pitchFamily="-110" charset="0"/>
                <a:ea typeface="+mn-ea"/>
                <a:cs typeface="+mn-cs"/>
              </a:rPr>
              <a:t>and then to take the results back out. We have, in a sense, reached the core or</a:t>
            </a:r>
          </a:p>
          <a:p>
            <a:r>
              <a:rPr lang="en-US" sz="1200" kern="1200" baseline="0" dirty="0" smtClean="0">
                <a:solidFill>
                  <a:schemeClr val="tx1"/>
                </a:solidFill>
                <a:latin typeface="Times New Roman" pitchFamily="-110" charset="0"/>
                <a:ea typeface="+mn-ea"/>
                <a:cs typeface="+mn-cs"/>
              </a:rPr>
              <a:t>essence of a computer when we consider the ALU.</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An ALU and, indeed, all electronic components in the computer are based on</a:t>
            </a:r>
          </a:p>
          <a:p>
            <a:r>
              <a:rPr lang="en-US" sz="1200" kern="1200" baseline="0" dirty="0" smtClean="0">
                <a:solidFill>
                  <a:schemeClr val="tx1"/>
                </a:solidFill>
                <a:latin typeface="Times New Roman" pitchFamily="-110" charset="0"/>
                <a:ea typeface="+mn-ea"/>
                <a:cs typeface="+mn-cs"/>
              </a:rPr>
              <a:t>the use of simple digital logic devices that can store binary digits and perform simple</a:t>
            </a:r>
          </a:p>
          <a:p>
            <a:r>
              <a:rPr lang="en-US" sz="1200" kern="1200" baseline="0" dirty="0" smtClean="0">
                <a:solidFill>
                  <a:schemeClr val="tx1"/>
                </a:solidFill>
                <a:latin typeface="Times New Roman" pitchFamily="-110" charset="0"/>
                <a:ea typeface="+mn-ea"/>
                <a:cs typeface="+mn-cs"/>
              </a:rPr>
              <a:t>Boolean logic operations.</a:t>
            </a:r>
            <a:endParaRPr lang="en-GB" dirty="0"/>
          </a:p>
        </p:txBody>
      </p:sp>
      <p:sp>
        <p:nvSpPr>
          <p:cNvPr id="2" name="Footer Placeholder 1"/>
          <p:cNvSpPr>
            <a:spLocks noGrp="1"/>
          </p:cNvSpPr>
          <p:nvPr>
            <p:ph type="ftr" sz="quarter" idx="10"/>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34733802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6051D3E-919C-AB48-B297-5EAA28E5280B}" type="slidenum">
              <a:rPr lang="en-US"/>
              <a:pPr/>
              <a:t>44</a:t>
            </a:fld>
            <a:endParaRPr lang="en-US" dirty="0"/>
          </a:p>
        </p:txBody>
      </p:sp>
      <p:sp>
        <p:nvSpPr>
          <p:cNvPr id="74754" name="Rectangle 2"/>
          <p:cNvSpPr>
            <a:spLocks noGrp="1" noRot="1" noChangeAspect="1" noChangeArrowheads="1" noTextEdit="1"/>
          </p:cNvSpPr>
          <p:nvPr>
            <p:ph type="sldImg"/>
          </p:nvPr>
        </p:nvSpPr>
        <p:spPr>
          <a:ln/>
        </p:spPr>
      </p:sp>
      <p:sp>
        <p:nvSpPr>
          <p:cNvPr id="74755" name="Rectangle 3"/>
          <p:cNvSpPr>
            <a:spLocks noGrp="1" noChangeArrowheads="1"/>
          </p:cNvSpPr>
          <p:nvPr>
            <p:ph type="body" idx="1"/>
          </p:nvPr>
        </p:nvSpPr>
        <p:spPr/>
        <p:txBody>
          <a:bodyPr/>
          <a:lstStyle/>
          <a:p>
            <a:r>
              <a:rPr lang="en-US" sz="1200" kern="1200" baseline="0" dirty="0" smtClean="0">
                <a:solidFill>
                  <a:schemeClr val="tx1"/>
                </a:solidFill>
                <a:latin typeface="Times New Roman" pitchFamily="-110" charset="0"/>
                <a:ea typeface="+mn-ea"/>
                <a:cs typeface="+mn-cs"/>
              </a:rPr>
              <a:t>Figure 10.1 indicates, in general terms, how the ALU is interconnected with</a:t>
            </a:r>
          </a:p>
          <a:p>
            <a:r>
              <a:rPr lang="en-US" sz="1200" kern="1200" baseline="0" dirty="0" smtClean="0">
                <a:solidFill>
                  <a:schemeClr val="tx1"/>
                </a:solidFill>
                <a:latin typeface="Times New Roman" pitchFamily="-110" charset="0"/>
                <a:ea typeface="+mn-ea"/>
                <a:cs typeface="+mn-cs"/>
              </a:rPr>
              <a:t>the rest of the processor. Operands for arithmetic and logic operations are presented</a:t>
            </a:r>
          </a:p>
          <a:p>
            <a:r>
              <a:rPr lang="en-US" sz="1200" kern="1200" baseline="0" dirty="0" smtClean="0">
                <a:solidFill>
                  <a:schemeClr val="tx1"/>
                </a:solidFill>
                <a:latin typeface="Times New Roman" pitchFamily="-110" charset="0"/>
                <a:ea typeface="+mn-ea"/>
                <a:cs typeface="+mn-cs"/>
              </a:rPr>
              <a:t>to the ALU in registers, and the results of an operation are stored in registers.</a:t>
            </a:r>
          </a:p>
          <a:p>
            <a:r>
              <a:rPr lang="en-US" sz="1200" kern="1200" baseline="0" dirty="0" smtClean="0">
                <a:solidFill>
                  <a:schemeClr val="tx1"/>
                </a:solidFill>
                <a:latin typeface="Times New Roman" pitchFamily="-110" charset="0"/>
                <a:ea typeface="+mn-ea"/>
                <a:cs typeface="+mn-cs"/>
              </a:rPr>
              <a:t>These registers are temporary storage locations within the processor that are</a:t>
            </a:r>
          </a:p>
          <a:p>
            <a:r>
              <a:rPr lang="en-US" sz="1200" kern="1200" baseline="0" dirty="0" smtClean="0">
                <a:solidFill>
                  <a:schemeClr val="tx1"/>
                </a:solidFill>
                <a:latin typeface="Times New Roman" pitchFamily="-110" charset="0"/>
                <a:ea typeface="+mn-ea"/>
                <a:cs typeface="+mn-cs"/>
              </a:rPr>
              <a:t>connected by signal paths to the ALU (e.g., see Figure 2.3). The ALU may also set</a:t>
            </a:r>
          </a:p>
          <a:p>
            <a:r>
              <a:rPr lang="en-US" sz="1200" kern="1200" baseline="0" dirty="0" smtClean="0">
                <a:solidFill>
                  <a:schemeClr val="tx1"/>
                </a:solidFill>
                <a:latin typeface="Times New Roman" pitchFamily="-110" charset="0"/>
                <a:ea typeface="+mn-ea"/>
                <a:cs typeface="+mn-cs"/>
              </a:rPr>
              <a:t>flags as the result of an operation. For example, an overflow flag is set to 1 if the</a:t>
            </a:r>
          </a:p>
          <a:p>
            <a:r>
              <a:rPr lang="en-US" sz="1200" kern="1200" baseline="0" dirty="0" smtClean="0">
                <a:solidFill>
                  <a:schemeClr val="tx1"/>
                </a:solidFill>
                <a:latin typeface="Times New Roman" pitchFamily="-110" charset="0"/>
                <a:ea typeface="+mn-ea"/>
                <a:cs typeface="+mn-cs"/>
              </a:rPr>
              <a:t>result of a computation exceeds the length of the register into which it is to be stored.</a:t>
            </a:r>
          </a:p>
          <a:p>
            <a:r>
              <a:rPr lang="en-US" sz="1200" kern="1200" baseline="0" dirty="0" smtClean="0">
                <a:solidFill>
                  <a:schemeClr val="tx1"/>
                </a:solidFill>
                <a:latin typeface="Times New Roman" pitchFamily="-110" charset="0"/>
                <a:ea typeface="+mn-ea"/>
                <a:cs typeface="+mn-cs"/>
              </a:rPr>
              <a:t>The flag values are also stored in registers within the processor. The processor</a:t>
            </a:r>
          </a:p>
          <a:p>
            <a:r>
              <a:rPr lang="en-US" sz="1200" kern="1200" baseline="0" dirty="0" smtClean="0">
                <a:solidFill>
                  <a:schemeClr val="tx1"/>
                </a:solidFill>
                <a:latin typeface="Times New Roman" pitchFamily="-110" charset="0"/>
                <a:ea typeface="+mn-ea"/>
                <a:cs typeface="+mn-cs"/>
              </a:rPr>
              <a:t>provides signals that control the operation of the ALU and the movement of the</a:t>
            </a:r>
          </a:p>
          <a:p>
            <a:r>
              <a:rPr lang="en-US" sz="1200" kern="1200" baseline="0" dirty="0" smtClean="0">
                <a:solidFill>
                  <a:schemeClr val="tx1"/>
                </a:solidFill>
                <a:latin typeface="Times New Roman" pitchFamily="-110" charset="0"/>
                <a:ea typeface="+mn-ea"/>
                <a:cs typeface="+mn-cs"/>
              </a:rPr>
              <a:t>data into and out of the ALU.</a:t>
            </a:r>
          </a:p>
          <a:p>
            <a:endParaRPr lang="en-US" sz="1200" kern="1200" baseline="0" dirty="0" smtClean="0">
              <a:solidFill>
                <a:schemeClr val="tx1"/>
              </a:solidFill>
              <a:latin typeface="Times New Roman" pitchFamily="-110" charset="0"/>
              <a:ea typeface="+mn-ea"/>
              <a:cs typeface="+mn-cs"/>
            </a:endParaRPr>
          </a:p>
          <a:p>
            <a:r>
              <a:rPr lang="en-US" sz="1200" b="0" i="0" u="none" strike="noStrike" kern="1200" baseline="0" dirty="0" smtClean="0">
                <a:solidFill>
                  <a:schemeClr val="tx1"/>
                </a:solidFill>
                <a:latin typeface="Times New Roman" pitchFamily="-110" charset="0"/>
                <a:ea typeface="+mn-ea"/>
                <a:cs typeface="+mn-cs"/>
              </a:rPr>
              <a:t>The flag values are also stored in registers within the processor. The processor provides</a:t>
            </a:r>
          </a:p>
          <a:p>
            <a:r>
              <a:rPr lang="en-US" sz="1200" b="0" i="0" u="none" strike="noStrike" kern="1200" baseline="0" dirty="0" smtClean="0">
                <a:solidFill>
                  <a:schemeClr val="tx1"/>
                </a:solidFill>
                <a:latin typeface="Times New Roman" pitchFamily="-110" charset="0"/>
                <a:ea typeface="+mn-ea"/>
                <a:cs typeface="+mn-cs"/>
              </a:rPr>
              <a:t>signals that control the operation of the ALU and the movement of the data</a:t>
            </a:r>
          </a:p>
          <a:p>
            <a:r>
              <a:rPr lang="en-US" sz="1200" b="0" i="0" u="none" strike="noStrike" kern="1200" baseline="0" dirty="0" smtClean="0">
                <a:solidFill>
                  <a:schemeClr val="tx1"/>
                </a:solidFill>
                <a:latin typeface="Times New Roman" pitchFamily="-110" charset="0"/>
                <a:ea typeface="+mn-ea"/>
                <a:cs typeface="+mn-cs"/>
              </a:rPr>
              <a:t>into and out of the ALU.</a:t>
            </a:r>
            <a:endParaRPr lang="en-GB" dirty="0"/>
          </a:p>
        </p:txBody>
      </p:sp>
      <p:sp>
        <p:nvSpPr>
          <p:cNvPr id="2" name="Footer Placeholder 1"/>
          <p:cNvSpPr>
            <a:spLocks noGrp="1"/>
          </p:cNvSpPr>
          <p:nvPr>
            <p:ph type="ftr" sz="quarter" idx="10"/>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182651127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72521C9-180F-994B-8A62-96D4CD2B6058}" type="slidenum">
              <a:rPr lang="en-US"/>
              <a:pPr/>
              <a:t>45</a:t>
            </a:fld>
            <a:endParaRPr lang="en-US" dirty="0"/>
          </a:p>
        </p:txBody>
      </p:sp>
      <p:sp>
        <p:nvSpPr>
          <p:cNvPr id="75778" name="Rectangle 2"/>
          <p:cNvSpPr>
            <a:spLocks noGrp="1" noRot="1" noChangeAspect="1" noChangeArrowheads="1" noTextEdit="1"/>
          </p:cNvSpPr>
          <p:nvPr>
            <p:ph type="sldImg"/>
          </p:nvPr>
        </p:nvSpPr>
        <p:spPr>
          <a:ln/>
        </p:spPr>
      </p:sp>
      <p:sp>
        <p:nvSpPr>
          <p:cNvPr id="75779" name="Rectangle 3"/>
          <p:cNvSpPr>
            <a:spLocks noGrp="1" noChangeArrowheads="1"/>
          </p:cNvSpPr>
          <p:nvPr>
            <p:ph type="body" idx="1"/>
          </p:nvPr>
        </p:nvSpPr>
        <p:spPr/>
        <p:txBody>
          <a:bodyPr/>
          <a:lstStyle/>
          <a:p>
            <a:r>
              <a:rPr lang="en-US" sz="1200" kern="1200" baseline="0" dirty="0" smtClean="0">
                <a:solidFill>
                  <a:schemeClr val="tx1"/>
                </a:solidFill>
                <a:latin typeface="Times New Roman" pitchFamily="-110" charset="0"/>
                <a:ea typeface="+mn-ea"/>
                <a:cs typeface="+mn-cs"/>
              </a:rPr>
              <a:t>In the binary number system, arbitrary numbers can be represented with just the</a:t>
            </a:r>
          </a:p>
          <a:p>
            <a:r>
              <a:rPr lang="en-US" sz="1200" kern="1200" baseline="0" dirty="0" smtClean="0">
                <a:solidFill>
                  <a:schemeClr val="tx1"/>
                </a:solidFill>
                <a:latin typeface="Times New Roman" pitchFamily="-110" charset="0"/>
                <a:ea typeface="+mn-ea"/>
                <a:cs typeface="+mn-cs"/>
              </a:rPr>
              <a:t>digits zero and one, the minus sign (for negative numbers), and the period, or </a:t>
            </a:r>
            <a:r>
              <a:rPr lang="en-US" sz="1200" b="1" kern="1200" baseline="0" dirty="0" smtClean="0">
                <a:solidFill>
                  <a:schemeClr val="tx1"/>
                </a:solidFill>
                <a:latin typeface="Times New Roman" pitchFamily="-110" charset="0"/>
                <a:ea typeface="+mn-ea"/>
                <a:cs typeface="+mn-cs"/>
              </a:rPr>
              <a:t>radix</a:t>
            </a:r>
          </a:p>
          <a:p>
            <a:r>
              <a:rPr lang="en-US" sz="1200" b="1" kern="1200" baseline="0" dirty="0" smtClean="0">
                <a:solidFill>
                  <a:schemeClr val="tx1"/>
                </a:solidFill>
                <a:latin typeface="Times New Roman" pitchFamily="-110" charset="0"/>
                <a:ea typeface="+mn-ea"/>
                <a:cs typeface="+mn-cs"/>
              </a:rPr>
              <a:t>point </a:t>
            </a:r>
            <a:r>
              <a:rPr lang="en-US" sz="1200" b="0" kern="1200" baseline="0" dirty="0" smtClean="0">
                <a:solidFill>
                  <a:schemeClr val="tx1"/>
                </a:solidFill>
                <a:latin typeface="Times New Roman" pitchFamily="-110" charset="0"/>
                <a:ea typeface="+mn-ea"/>
                <a:cs typeface="+mn-cs"/>
              </a:rPr>
              <a:t>(for numbers with a fractional component).</a:t>
            </a:r>
            <a:endParaRPr lang="en-GB" sz="1200" b="0" kern="1200" baseline="0" dirty="0" smtClean="0">
              <a:solidFill>
                <a:schemeClr val="tx1"/>
              </a:solidFill>
              <a:latin typeface="Times New Roman" pitchFamily="-110" charset="0"/>
              <a:ea typeface="+mn-ea"/>
              <a:cs typeface="+mn-cs"/>
            </a:endParaRPr>
          </a:p>
          <a:p>
            <a:endParaRPr lang="en-GB" sz="1200" b="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For purposes of computer storage and processing, however, we do not have the benefit</a:t>
            </a:r>
          </a:p>
          <a:p>
            <a:r>
              <a:rPr lang="en-US" sz="1200" kern="1200" baseline="0" dirty="0" smtClean="0">
                <a:solidFill>
                  <a:schemeClr val="tx1"/>
                </a:solidFill>
                <a:latin typeface="Times New Roman" pitchFamily="-110" charset="0"/>
                <a:ea typeface="+mn-ea"/>
                <a:cs typeface="+mn-cs"/>
              </a:rPr>
              <a:t>of special symbols for the minus sign and radix point. Only binary digits (0 and 1)</a:t>
            </a:r>
          </a:p>
          <a:p>
            <a:r>
              <a:rPr lang="en-US" sz="1200" kern="1200" baseline="0" dirty="0" smtClean="0">
                <a:solidFill>
                  <a:schemeClr val="tx1"/>
                </a:solidFill>
                <a:latin typeface="Times New Roman" pitchFamily="-110" charset="0"/>
                <a:ea typeface="+mn-ea"/>
                <a:cs typeface="+mn-cs"/>
              </a:rPr>
              <a:t>may be used to represent numbers. If we are limited to nonnegative integers, the</a:t>
            </a:r>
          </a:p>
          <a:p>
            <a:r>
              <a:rPr lang="en-US" sz="1200" kern="1200" baseline="0" dirty="0" smtClean="0">
                <a:solidFill>
                  <a:schemeClr val="tx1"/>
                </a:solidFill>
                <a:latin typeface="Times New Roman" pitchFamily="-110" charset="0"/>
                <a:ea typeface="+mn-ea"/>
                <a:cs typeface="+mn-cs"/>
              </a:rPr>
              <a:t>representation is straightforward.</a:t>
            </a:r>
            <a:endParaRPr lang="en-GB" b="0" dirty="0"/>
          </a:p>
        </p:txBody>
      </p:sp>
      <p:sp>
        <p:nvSpPr>
          <p:cNvPr id="2" name="Footer Placeholder 1"/>
          <p:cNvSpPr>
            <a:spLocks noGrp="1"/>
          </p:cNvSpPr>
          <p:nvPr>
            <p:ph type="ftr" sz="quarter" idx="10"/>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346807534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4F448AC-8E1C-CC4C-BFB1-A0EEFAD70676}" type="slidenum">
              <a:rPr lang="en-US"/>
              <a:pPr/>
              <a:t>46</a:t>
            </a:fld>
            <a:endParaRPr lang="en-US" dirty="0"/>
          </a:p>
        </p:txBody>
      </p:sp>
      <p:sp>
        <p:nvSpPr>
          <p:cNvPr id="76802" name="Rectangle 2"/>
          <p:cNvSpPr>
            <a:spLocks noGrp="1" noRot="1" noChangeAspect="1" noChangeArrowheads="1" noTextEdit="1"/>
          </p:cNvSpPr>
          <p:nvPr>
            <p:ph type="sldImg"/>
          </p:nvPr>
        </p:nvSpPr>
        <p:spPr>
          <a:ln/>
        </p:spPr>
      </p:sp>
      <p:sp>
        <p:nvSpPr>
          <p:cNvPr id="76803" name="Rectangle 3"/>
          <p:cNvSpPr>
            <a:spLocks noGrp="1" noChangeArrowheads="1"/>
          </p:cNvSpPr>
          <p:nvPr>
            <p:ph type="body" idx="1"/>
          </p:nvPr>
        </p:nvSpPr>
        <p:spPr/>
        <p:txBody>
          <a:bodyPr/>
          <a:lstStyle/>
          <a:p>
            <a:r>
              <a:rPr lang="en-US" sz="1200" kern="1200" baseline="0" dirty="0" smtClean="0">
                <a:solidFill>
                  <a:schemeClr val="tx1"/>
                </a:solidFill>
                <a:latin typeface="Times New Roman" pitchFamily="-110" charset="0"/>
                <a:ea typeface="+mn-ea"/>
                <a:cs typeface="+mn-cs"/>
              </a:rPr>
              <a:t>There are several alternative conventions used to represent negative as well as positive</a:t>
            </a:r>
          </a:p>
          <a:p>
            <a:r>
              <a:rPr lang="en-US" sz="1200" kern="1200" baseline="0" dirty="0" smtClean="0">
                <a:solidFill>
                  <a:schemeClr val="tx1"/>
                </a:solidFill>
                <a:latin typeface="Times New Roman" pitchFamily="-110" charset="0"/>
                <a:ea typeface="+mn-ea"/>
                <a:cs typeface="+mn-cs"/>
              </a:rPr>
              <a:t>integers, all of which involve treating the most significant (leftmost) bit in the</a:t>
            </a:r>
          </a:p>
          <a:p>
            <a:r>
              <a:rPr lang="en-US" sz="1200" kern="1200" baseline="0" dirty="0" smtClean="0">
                <a:solidFill>
                  <a:schemeClr val="tx1"/>
                </a:solidFill>
                <a:latin typeface="Times New Roman" pitchFamily="-110" charset="0"/>
                <a:ea typeface="+mn-ea"/>
                <a:cs typeface="+mn-cs"/>
              </a:rPr>
              <a:t>word as a sign bit. If the sign bit is 0, the number is positive; if the sign bit is 1, the</a:t>
            </a:r>
          </a:p>
          <a:p>
            <a:r>
              <a:rPr lang="en-US" sz="1200" kern="1200" baseline="0" dirty="0" smtClean="0">
                <a:solidFill>
                  <a:schemeClr val="tx1"/>
                </a:solidFill>
                <a:latin typeface="Times New Roman" pitchFamily="-110" charset="0"/>
                <a:ea typeface="+mn-ea"/>
                <a:cs typeface="+mn-cs"/>
              </a:rPr>
              <a:t>number is negative.</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The simplest form of representation that employs a sign bit is the sign-magnitude</a:t>
            </a:r>
          </a:p>
          <a:p>
            <a:r>
              <a:rPr lang="en-US" sz="1200" kern="1200" baseline="0" dirty="0" smtClean="0">
                <a:solidFill>
                  <a:schemeClr val="tx1"/>
                </a:solidFill>
                <a:latin typeface="Times New Roman" pitchFamily="-110" charset="0"/>
                <a:ea typeface="+mn-ea"/>
                <a:cs typeface="+mn-cs"/>
              </a:rPr>
              <a:t>representation. In an </a:t>
            </a:r>
            <a:r>
              <a:rPr lang="en-US" sz="1200" i="1" kern="1200" baseline="0" dirty="0" smtClean="0">
                <a:solidFill>
                  <a:schemeClr val="tx1"/>
                </a:solidFill>
                <a:latin typeface="Times New Roman" pitchFamily="-110" charset="0"/>
                <a:ea typeface="+mn-ea"/>
                <a:cs typeface="+mn-cs"/>
              </a:rPr>
              <a:t>n-</a:t>
            </a:r>
            <a:r>
              <a:rPr lang="en-US" sz="1200" i="0" kern="1200" baseline="0" dirty="0" smtClean="0">
                <a:solidFill>
                  <a:schemeClr val="tx1"/>
                </a:solidFill>
                <a:latin typeface="Times New Roman" pitchFamily="-110" charset="0"/>
                <a:ea typeface="+mn-ea"/>
                <a:cs typeface="+mn-cs"/>
              </a:rPr>
              <a:t>bit word, the rightmost </a:t>
            </a:r>
            <a:r>
              <a:rPr lang="en-US" sz="1200" i="1" kern="1200" baseline="0" dirty="0" smtClean="0">
                <a:solidFill>
                  <a:schemeClr val="tx1"/>
                </a:solidFill>
                <a:latin typeface="Times New Roman" pitchFamily="-110" charset="0"/>
                <a:ea typeface="+mn-ea"/>
                <a:cs typeface="+mn-cs"/>
              </a:rPr>
              <a:t>n - 1 </a:t>
            </a:r>
            <a:r>
              <a:rPr lang="en-US" sz="1200" i="0" kern="1200" baseline="0" dirty="0" smtClean="0">
                <a:solidFill>
                  <a:schemeClr val="tx1"/>
                </a:solidFill>
                <a:latin typeface="Times New Roman" pitchFamily="-110" charset="0"/>
                <a:ea typeface="+mn-ea"/>
                <a:cs typeface="+mn-cs"/>
              </a:rPr>
              <a:t>bits hold the</a:t>
            </a:r>
          </a:p>
          <a:p>
            <a:r>
              <a:rPr lang="en-US" sz="1200" kern="1200" baseline="0" dirty="0" smtClean="0">
                <a:solidFill>
                  <a:schemeClr val="tx1"/>
                </a:solidFill>
                <a:latin typeface="Times New Roman" pitchFamily="-110" charset="0"/>
                <a:ea typeface="+mn-ea"/>
                <a:cs typeface="+mn-cs"/>
              </a:rPr>
              <a:t>magnitude of the integer.</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There are several drawbacks to sign-magnitude representation. One is that addition</a:t>
            </a:r>
          </a:p>
          <a:p>
            <a:r>
              <a:rPr lang="en-US" sz="1200" kern="1200" baseline="0" dirty="0" smtClean="0">
                <a:solidFill>
                  <a:schemeClr val="tx1"/>
                </a:solidFill>
                <a:latin typeface="Times New Roman" pitchFamily="-110" charset="0"/>
                <a:ea typeface="+mn-ea"/>
                <a:cs typeface="+mn-cs"/>
              </a:rPr>
              <a:t>and subtraction require a consideration of both the signs of the numbers and their</a:t>
            </a:r>
          </a:p>
          <a:p>
            <a:r>
              <a:rPr lang="en-US" sz="1200" kern="1200" baseline="0" dirty="0" smtClean="0">
                <a:solidFill>
                  <a:schemeClr val="tx1"/>
                </a:solidFill>
                <a:latin typeface="Times New Roman" pitchFamily="-110" charset="0"/>
                <a:ea typeface="+mn-ea"/>
                <a:cs typeface="+mn-cs"/>
              </a:rPr>
              <a:t>relative magnitudes to carry out the required operation. This should become clear in the</a:t>
            </a:r>
          </a:p>
          <a:p>
            <a:r>
              <a:rPr lang="en-US" sz="1200" kern="1200" baseline="0" dirty="0" smtClean="0">
                <a:solidFill>
                  <a:schemeClr val="tx1"/>
                </a:solidFill>
                <a:latin typeface="Times New Roman" pitchFamily="-110" charset="0"/>
                <a:ea typeface="+mn-ea"/>
                <a:cs typeface="+mn-cs"/>
              </a:rPr>
              <a:t>discussion in Section 10.3. Another drawback is that there are two representations of 0:</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This is inconvenient because it is slightly more difficult to test for 0 (an operation</a:t>
            </a:r>
          </a:p>
          <a:p>
            <a:r>
              <a:rPr lang="en-US" sz="1200" kern="1200" baseline="0" dirty="0" smtClean="0">
                <a:solidFill>
                  <a:schemeClr val="tx1"/>
                </a:solidFill>
                <a:latin typeface="Times New Roman" pitchFamily="-110" charset="0"/>
                <a:ea typeface="+mn-ea"/>
                <a:cs typeface="+mn-cs"/>
              </a:rPr>
              <a:t>performed frequently on computers) than if there were a single representation.</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Because of these drawbacks, sign-magnitude representation is rarely used in</a:t>
            </a:r>
          </a:p>
          <a:p>
            <a:r>
              <a:rPr lang="en-US" sz="1200" kern="1200" baseline="0" dirty="0" smtClean="0">
                <a:solidFill>
                  <a:schemeClr val="tx1"/>
                </a:solidFill>
                <a:latin typeface="Times New Roman" pitchFamily="-110" charset="0"/>
                <a:ea typeface="+mn-ea"/>
                <a:cs typeface="+mn-cs"/>
              </a:rPr>
              <a:t>implementing the integer portion of the ALU. Instead, the most common scheme is</a:t>
            </a:r>
          </a:p>
          <a:p>
            <a:r>
              <a:rPr lang="en-US" sz="1200" kern="1200" baseline="0" dirty="0" smtClean="0">
                <a:solidFill>
                  <a:schemeClr val="tx1"/>
                </a:solidFill>
                <a:latin typeface="Times New Roman" pitchFamily="-110" charset="0"/>
                <a:ea typeface="+mn-ea"/>
                <a:cs typeface="+mn-cs"/>
              </a:rPr>
              <a:t>twos complement representation.</a:t>
            </a:r>
            <a:endParaRPr lang="en-GB" dirty="0"/>
          </a:p>
        </p:txBody>
      </p:sp>
      <p:sp>
        <p:nvSpPr>
          <p:cNvPr id="2" name="Footer Placeholder 1"/>
          <p:cNvSpPr>
            <a:spLocks noGrp="1"/>
          </p:cNvSpPr>
          <p:nvPr>
            <p:ph type="ftr" sz="quarter" idx="10"/>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422344709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EF9729C-03CD-2E45-8373-3BD9AF5F8DE3}" type="slidenum">
              <a:rPr lang="en-US"/>
              <a:pPr/>
              <a:t>47</a:t>
            </a:fld>
            <a:endParaRPr lang="en-US" dirty="0"/>
          </a:p>
        </p:txBody>
      </p:sp>
      <p:sp>
        <p:nvSpPr>
          <p:cNvPr id="78850" name="Rectangle 2"/>
          <p:cNvSpPr>
            <a:spLocks noGrp="1" noRot="1" noChangeAspect="1" noChangeArrowheads="1" noTextEdit="1"/>
          </p:cNvSpPr>
          <p:nvPr>
            <p:ph type="sldImg"/>
          </p:nvPr>
        </p:nvSpPr>
        <p:spPr>
          <a:ln/>
        </p:spPr>
      </p:sp>
      <p:sp>
        <p:nvSpPr>
          <p:cNvPr id="78851" name="Rectangle 3"/>
          <p:cNvSpPr>
            <a:spLocks noGrp="1" noChangeArrowheads="1"/>
          </p:cNvSpPr>
          <p:nvPr>
            <p:ph type="body" idx="1"/>
          </p:nvPr>
        </p:nvSpPr>
        <p:spPr/>
        <p:txBody>
          <a:bodyPr/>
          <a:lstStyle/>
          <a:p>
            <a:r>
              <a:rPr lang="en-US" sz="1200" kern="1200" baseline="0" dirty="0" smtClean="0">
                <a:solidFill>
                  <a:schemeClr val="tx1"/>
                </a:solidFill>
                <a:latin typeface="Times New Roman" pitchFamily="-110" charset="0"/>
                <a:ea typeface="+mn-ea"/>
                <a:cs typeface="+mn-cs"/>
              </a:rPr>
              <a:t>Like sign magnitude, twos complement representation uses the most significant bit</a:t>
            </a:r>
          </a:p>
          <a:p>
            <a:r>
              <a:rPr lang="en-US" sz="1200" kern="1200" baseline="0" dirty="0" smtClean="0">
                <a:solidFill>
                  <a:schemeClr val="tx1"/>
                </a:solidFill>
                <a:latin typeface="Times New Roman" pitchFamily="-110" charset="0"/>
                <a:ea typeface="+mn-ea"/>
                <a:cs typeface="+mn-cs"/>
              </a:rPr>
              <a:t>as a sign bit, making it easy to test whether an integer is positive or negative. It</a:t>
            </a:r>
          </a:p>
          <a:p>
            <a:r>
              <a:rPr lang="en-US" sz="1200" kern="1200" baseline="0" dirty="0" smtClean="0">
                <a:solidFill>
                  <a:schemeClr val="tx1"/>
                </a:solidFill>
                <a:latin typeface="Times New Roman" pitchFamily="-110" charset="0"/>
                <a:ea typeface="+mn-ea"/>
                <a:cs typeface="+mn-cs"/>
              </a:rPr>
              <a:t>differs from the use of the sign-magnitude representation in the way that the other</a:t>
            </a:r>
          </a:p>
          <a:p>
            <a:r>
              <a:rPr lang="en-US" sz="1200" kern="1200" baseline="0" dirty="0" smtClean="0">
                <a:solidFill>
                  <a:schemeClr val="tx1"/>
                </a:solidFill>
                <a:latin typeface="Times New Roman" pitchFamily="-110" charset="0"/>
                <a:ea typeface="+mn-ea"/>
                <a:cs typeface="+mn-cs"/>
              </a:rPr>
              <a:t>bits are interpreted. Table 10.1 highlights key characteristics of twos complement</a:t>
            </a:r>
          </a:p>
          <a:p>
            <a:r>
              <a:rPr lang="en-US" sz="1200" kern="1200" baseline="0" dirty="0" smtClean="0">
                <a:solidFill>
                  <a:schemeClr val="tx1"/>
                </a:solidFill>
                <a:latin typeface="Times New Roman" pitchFamily="-110" charset="0"/>
                <a:ea typeface="+mn-ea"/>
                <a:cs typeface="+mn-cs"/>
              </a:rPr>
              <a:t>representation and arithmetic, which are elaborated in this section and the next.</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Most treatments of twos complement representation focus on the rules for</a:t>
            </a:r>
          </a:p>
          <a:p>
            <a:r>
              <a:rPr lang="en-US" sz="1200" kern="1200" baseline="0" dirty="0" smtClean="0">
                <a:solidFill>
                  <a:schemeClr val="tx1"/>
                </a:solidFill>
                <a:latin typeface="Times New Roman" pitchFamily="-110" charset="0"/>
                <a:ea typeface="+mn-ea"/>
                <a:cs typeface="+mn-cs"/>
              </a:rPr>
              <a:t>producing negative numbers, with no formal proof that the scheme is valid. Instead,</a:t>
            </a:r>
          </a:p>
          <a:p>
            <a:r>
              <a:rPr lang="en-US" sz="1200" kern="1200" baseline="0" dirty="0" smtClean="0">
                <a:solidFill>
                  <a:schemeClr val="tx1"/>
                </a:solidFill>
                <a:latin typeface="Times New Roman" pitchFamily="-110" charset="0"/>
                <a:ea typeface="+mn-ea"/>
                <a:cs typeface="+mn-cs"/>
              </a:rPr>
              <a:t>our presentation of twos complement integers in this section and in Section 10.3 is</a:t>
            </a:r>
          </a:p>
          <a:p>
            <a:r>
              <a:rPr lang="en-US" sz="1200" kern="1200" baseline="0" dirty="0" smtClean="0">
                <a:solidFill>
                  <a:schemeClr val="tx1"/>
                </a:solidFill>
                <a:latin typeface="Times New Roman" pitchFamily="-110" charset="0"/>
                <a:ea typeface="+mn-ea"/>
                <a:cs typeface="+mn-cs"/>
              </a:rPr>
              <a:t>based on [DATT93], which suggests that twos complement representation is best</a:t>
            </a:r>
          </a:p>
          <a:p>
            <a:r>
              <a:rPr lang="en-US" sz="1200" kern="1200" baseline="0" dirty="0" smtClean="0">
                <a:solidFill>
                  <a:schemeClr val="tx1"/>
                </a:solidFill>
                <a:latin typeface="Times New Roman" pitchFamily="-110" charset="0"/>
                <a:ea typeface="+mn-ea"/>
                <a:cs typeface="+mn-cs"/>
              </a:rPr>
              <a:t>understood by defining it in terms of a weighted sum of bits, as we did previously</a:t>
            </a:r>
          </a:p>
          <a:p>
            <a:r>
              <a:rPr lang="en-US" sz="1200" kern="1200" baseline="0" dirty="0" smtClean="0">
                <a:solidFill>
                  <a:schemeClr val="tx1"/>
                </a:solidFill>
                <a:latin typeface="Times New Roman" pitchFamily="-110" charset="0"/>
                <a:ea typeface="+mn-ea"/>
                <a:cs typeface="+mn-cs"/>
              </a:rPr>
              <a:t>for unsigned and sign-magnitude representations. The advantage of this treatment</a:t>
            </a:r>
          </a:p>
          <a:p>
            <a:r>
              <a:rPr lang="en-US" sz="1200" kern="1200" baseline="0" dirty="0" smtClean="0">
                <a:solidFill>
                  <a:schemeClr val="tx1"/>
                </a:solidFill>
                <a:latin typeface="Times New Roman" pitchFamily="-110" charset="0"/>
                <a:ea typeface="+mn-ea"/>
                <a:cs typeface="+mn-cs"/>
              </a:rPr>
              <a:t>is that it does not leave any lingering doubt that the rules for arithmetic operations</a:t>
            </a:r>
          </a:p>
          <a:p>
            <a:r>
              <a:rPr lang="en-US" sz="1200" kern="1200" baseline="0" dirty="0" smtClean="0">
                <a:solidFill>
                  <a:schemeClr val="tx1"/>
                </a:solidFill>
                <a:latin typeface="Times New Roman" pitchFamily="-110" charset="0"/>
                <a:ea typeface="+mn-ea"/>
                <a:cs typeface="+mn-cs"/>
              </a:rPr>
              <a:t>in twos complement notation may not work for some special cases.</a:t>
            </a:r>
            <a:endParaRPr lang="en-GB" dirty="0"/>
          </a:p>
        </p:txBody>
      </p:sp>
      <p:sp>
        <p:nvSpPr>
          <p:cNvPr id="2" name="Footer Placeholder 1"/>
          <p:cNvSpPr>
            <a:spLocks noGrp="1"/>
          </p:cNvSpPr>
          <p:nvPr>
            <p:ph type="ftr" sz="quarter" idx="10"/>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125478014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B66BAC1-CBF8-3B4B-A005-25BA2E352600}" type="slidenum">
              <a:rPr lang="en-US"/>
              <a:pPr/>
              <a:t>48</a:t>
            </a:fld>
            <a:endParaRPr lang="en-US" dirty="0"/>
          </a:p>
        </p:txBody>
      </p:sp>
      <p:sp>
        <p:nvSpPr>
          <p:cNvPr id="77826" name="Rectangle 2"/>
          <p:cNvSpPr>
            <a:spLocks noGrp="1" noRot="1" noChangeAspect="1" noChangeArrowheads="1" noTextEdit="1"/>
          </p:cNvSpPr>
          <p:nvPr>
            <p:ph type="sldImg"/>
          </p:nvPr>
        </p:nvSpPr>
        <p:spPr>
          <a:ln/>
        </p:spPr>
      </p:sp>
      <p:sp>
        <p:nvSpPr>
          <p:cNvPr id="77827" name="Rectangle 3"/>
          <p:cNvSpPr>
            <a:spLocks noGrp="1" noChangeArrowheads="1"/>
          </p:cNvSpPr>
          <p:nvPr>
            <p:ph type="body" idx="1"/>
          </p:nvPr>
        </p:nvSpPr>
        <p:spPr/>
        <p:txBody>
          <a:bodyPr/>
          <a:lstStyle/>
          <a:p>
            <a:r>
              <a:rPr lang="en-US" sz="1200" kern="1200" baseline="0" dirty="0" smtClean="0">
                <a:solidFill>
                  <a:schemeClr val="tx1"/>
                </a:solidFill>
                <a:latin typeface="Times New Roman" pitchFamily="-110" charset="0"/>
                <a:ea typeface="+mn-ea"/>
                <a:cs typeface="+mn-cs"/>
              </a:rPr>
              <a:t>Table 10.2 compares the sign-magnitude and twos complement representations</a:t>
            </a:r>
          </a:p>
          <a:p>
            <a:r>
              <a:rPr lang="en-US" sz="1200" kern="1200" baseline="0" dirty="0" smtClean="0">
                <a:solidFill>
                  <a:schemeClr val="tx1"/>
                </a:solidFill>
                <a:latin typeface="Times New Roman" pitchFamily="-110" charset="0"/>
                <a:ea typeface="+mn-ea"/>
                <a:cs typeface="+mn-cs"/>
              </a:rPr>
              <a:t>for 4-bit integers. Although twos complement is an awkward representation</a:t>
            </a:r>
          </a:p>
          <a:p>
            <a:r>
              <a:rPr lang="en-US" sz="1200" kern="1200" baseline="0" dirty="0" smtClean="0">
                <a:solidFill>
                  <a:schemeClr val="tx1"/>
                </a:solidFill>
                <a:latin typeface="Times New Roman" pitchFamily="-110" charset="0"/>
                <a:ea typeface="+mn-ea"/>
                <a:cs typeface="+mn-cs"/>
              </a:rPr>
              <a:t>from the human point of view, we will see that it facilitates the most important arithmetic</a:t>
            </a:r>
          </a:p>
          <a:p>
            <a:r>
              <a:rPr lang="en-US" sz="1200" kern="1200" baseline="0" dirty="0" smtClean="0">
                <a:solidFill>
                  <a:schemeClr val="tx1"/>
                </a:solidFill>
                <a:latin typeface="Times New Roman" pitchFamily="-110" charset="0"/>
                <a:ea typeface="+mn-ea"/>
                <a:cs typeface="+mn-cs"/>
              </a:rPr>
              <a:t>operations, addition and subtraction. For this reason, it is almost universally</a:t>
            </a:r>
          </a:p>
          <a:p>
            <a:r>
              <a:rPr lang="en-US" sz="1200" kern="1200" baseline="0" dirty="0" smtClean="0">
                <a:solidFill>
                  <a:schemeClr val="tx1"/>
                </a:solidFill>
                <a:latin typeface="Times New Roman" pitchFamily="-110" charset="0"/>
                <a:ea typeface="+mn-ea"/>
                <a:cs typeface="+mn-cs"/>
              </a:rPr>
              <a:t>used as the processor representation for integers.</a:t>
            </a:r>
            <a:endParaRPr lang="en-GB" dirty="0"/>
          </a:p>
        </p:txBody>
      </p:sp>
      <p:sp>
        <p:nvSpPr>
          <p:cNvPr id="2" name="Footer Placeholder 1"/>
          <p:cNvSpPr>
            <a:spLocks noGrp="1"/>
          </p:cNvSpPr>
          <p:nvPr>
            <p:ph type="ftr" sz="quarter" idx="10"/>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98496491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Times New Roman" pitchFamily="-110" charset="0"/>
                <a:ea typeface="+mn-ea"/>
                <a:cs typeface="+mn-cs"/>
              </a:rPr>
              <a:t>A useful illustration of the nature of twos complement representation is a</a:t>
            </a:r>
          </a:p>
          <a:p>
            <a:r>
              <a:rPr lang="en-US" sz="1200" b="0" i="0" u="none" strike="noStrike" kern="1200" baseline="0" dirty="0" smtClean="0">
                <a:solidFill>
                  <a:schemeClr val="tx1"/>
                </a:solidFill>
                <a:latin typeface="Times New Roman" pitchFamily="-110" charset="0"/>
                <a:ea typeface="+mn-ea"/>
                <a:cs typeface="+mn-cs"/>
              </a:rPr>
              <a:t>value box, in which the value on the far right in the box is 1 (2</a:t>
            </a:r>
            <a:r>
              <a:rPr lang="en-US" sz="1200" b="0" i="0" u="none" strike="noStrike" kern="1200" baseline="30000" dirty="0" smtClean="0">
                <a:solidFill>
                  <a:schemeClr val="tx1"/>
                </a:solidFill>
                <a:latin typeface="Times New Roman" pitchFamily="-110" charset="0"/>
                <a:ea typeface="+mn-ea"/>
                <a:cs typeface="+mn-cs"/>
              </a:rPr>
              <a:t>0</a:t>
            </a:r>
            <a:r>
              <a:rPr lang="en-US" sz="1200" b="0" i="0" u="none" strike="noStrike" kern="1200" baseline="0" dirty="0" smtClean="0">
                <a:solidFill>
                  <a:schemeClr val="tx1"/>
                </a:solidFill>
                <a:latin typeface="Times New Roman" pitchFamily="-110" charset="0"/>
                <a:ea typeface="+mn-ea"/>
                <a:cs typeface="+mn-cs"/>
              </a:rPr>
              <a:t> ) and each succeeding</a:t>
            </a:r>
          </a:p>
          <a:p>
            <a:r>
              <a:rPr lang="en-US" sz="1200" b="0" i="0" u="none" strike="noStrike" kern="1200" baseline="0" dirty="0" smtClean="0">
                <a:solidFill>
                  <a:schemeClr val="tx1"/>
                </a:solidFill>
                <a:latin typeface="Times New Roman" pitchFamily="-110" charset="0"/>
                <a:ea typeface="+mn-ea"/>
                <a:cs typeface="+mn-cs"/>
              </a:rPr>
              <a:t>position to the left is double in value, until the leftmost position, which is negated.</a:t>
            </a:r>
          </a:p>
          <a:p>
            <a:r>
              <a:rPr lang="en-US" sz="1200" b="0" i="0" u="none" strike="noStrike" kern="1200" baseline="0" dirty="0" smtClean="0">
                <a:solidFill>
                  <a:schemeClr val="tx1"/>
                </a:solidFill>
                <a:latin typeface="Times New Roman" pitchFamily="-110" charset="0"/>
                <a:ea typeface="+mn-ea"/>
                <a:cs typeface="+mn-cs"/>
              </a:rPr>
              <a:t>As you can see in Figure 10.2a, the most negative twos complement number that</a:t>
            </a:r>
          </a:p>
          <a:p>
            <a:r>
              <a:rPr lang="en-US" sz="1200" b="0" i="0" u="none" strike="noStrike" kern="1200" baseline="0" dirty="0" smtClean="0">
                <a:solidFill>
                  <a:schemeClr val="tx1"/>
                </a:solidFill>
                <a:latin typeface="Times New Roman" pitchFamily="-110" charset="0"/>
                <a:ea typeface="+mn-ea"/>
                <a:cs typeface="+mn-cs"/>
              </a:rPr>
              <a:t>can be represented is </a:t>
            </a:r>
            <a:r>
              <a:rPr lang="en-US" sz="1200" b="1" i="0" u="none" strike="noStrike" kern="1200" baseline="0" dirty="0" smtClean="0">
                <a:solidFill>
                  <a:schemeClr val="tx1"/>
                </a:solidFill>
                <a:latin typeface="Times New Roman" pitchFamily="-110" charset="0"/>
                <a:ea typeface="+mn-ea"/>
                <a:cs typeface="+mn-cs"/>
              </a:rPr>
              <a:t>-</a:t>
            </a:r>
            <a:r>
              <a:rPr lang="en-US" sz="1200" b="0" i="0" u="none" strike="noStrike" kern="1200" baseline="0" dirty="0" smtClean="0">
                <a:solidFill>
                  <a:schemeClr val="tx1"/>
                </a:solidFill>
                <a:latin typeface="Times New Roman" pitchFamily="-110" charset="0"/>
                <a:ea typeface="+mn-ea"/>
                <a:cs typeface="+mn-cs"/>
              </a:rPr>
              <a:t> 2</a:t>
            </a:r>
            <a:r>
              <a:rPr lang="en-US" sz="1200" b="1" i="0" u="none" strike="noStrike" kern="1200" baseline="30000" dirty="0" smtClean="0">
                <a:solidFill>
                  <a:schemeClr val="tx1"/>
                </a:solidFill>
                <a:latin typeface="Times New Roman" pitchFamily="-110" charset="0"/>
                <a:ea typeface="+mn-ea"/>
                <a:cs typeface="+mn-cs"/>
              </a:rPr>
              <a:t>n-</a:t>
            </a:r>
            <a:r>
              <a:rPr lang="en-US" sz="1200" b="0" i="0" u="none" strike="noStrike" kern="1200" baseline="30000" dirty="0" smtClean="0">
                <a:solidFill>
                  <a:schemeClr val="tx1"/>
                </a:solidFill>
                <a:latin typeface="Times New Roman" pitchFamily="-110" charset="0"/>
                <a:ea typeface="+mn-ea"/>
                <a:cs typeface="+mn-cs"/>
              </a:rPr>
              <a:t>1 </a:t>
            </a:r>
            <a:r>
              <a:rPr lang="en-US" sz="1200" b="0" i="0" u="none" strike="noStrike" kern="1200" baseline="0" dirty="0" smtClean="0">
                <a:solidFill>
                  <a:schemeClr val="tx1"/>
                </a:solidFill>
                <a:latin typeface="Times New Roman" pitchFamily="-110" charset="0"/>
                <a:ea typeface="+mn-ea"/>
                <a:cs typeface="+mn-cs"/>
              </a:rPr>
              <a:t>; if any of the bits other than the sign bit is one, it adds a</a:t>
            </a:r>
          </a:p>
          <a:p>
            <a:r>
              <a:rPr lang="en-US" sz="1200" b="0" i="0" u="none" strike="noStrike" kern="1200" baseline="0" dirty="0" smtClean="0">
                <a:solidFill>
                  <a:schemeClr val="tx1"/>
                </a:solidFill>
                <a:latin typeface="Times New Roman" pitchFamily="-110" charset="0"/>
                <a:ea typeface="+mn-ea"/>
                <a:cs typeface="+mn-cs"/>
              </a:rPr>
              <a:t>positive amount to the number. Also, it is clear that a negative number must have a</a:t>
            </a:r>
          </a:p>
          <a:p>
            <a:r>
              <a:rPr lang="en-US" sz="1200" b="0" i="0" u="none" strike="noStrike" kern="1200" baseline="0" dirty="0" smtClean="0">
                <a:solidFill>
                  <a:schemeClr val="tx1"/>
                </a:solidFill>
                <a:latin typeface="Times New Roman" pitchFamily="-110" charset="0"/>
                <a:ea typeface="+mn-ea"/>
                <a:cs typeface="+mn-cs"/>
              </a:rPr>
              <a:t>1 at its leftmost position and a positive number must have a 0 in that position. Thus,</a:t>
            </a:r>
          </a:p>
          <a:p>
            <a:r>
              <a:rPr lang="en-US" sz="1200" b="0" i="0" u="none" strike="noStrike" kern="1200" baseline="0" dirty="0" smtClean="0">
                <a:solidFill>
                  <a:schemeClr val="tx1"/>
                </a:solidFill>
                <a:latin typeface="Times New Roman" pitchFamily="-110" charset="0"/>
                <a:ea typeface="+mn-ea"/>
                <a:cs typeface="+mn-cs"/>
              </a:rPr>
              <a:t>the largest positive number is a 0 followed by all 1s, which equals 2</a:t>
            </a:r>
            <a:r>
              <a:rPr lang="en-US" sz="1200" b="1" i="0" u="none" strike="noStrike" kern="1200" baseline="30000" dirty="0" smtClean="0">
                <a:solidFill>
                  <a:schemeClr val="tx1"/>
                </a:solidFill>
                <a:latin typeface="Times New Roman" pitchFamily="-110" charset="0"/>
                <a:ea typeface="+mn-ea"/>
                <a:cs typeface="+mn-cs"/>
              </a:rPr>
              <a:t>n-</a:t>
            </a:r>
            <a:r>
              <a:rPr lang="en-US" sz="1200" b="0" i="0" u="none" strike="noStrike" kern="1200" baseline="30000" dirty="0" smtClean="0">
                <a:solidFill>
                  <a:schemeClr val="tx1"/>
                </a:solidFill>
                <a:latin typeface="Times New Roman" pitchFamily="-110" charset="0"/>
                <a:ea typeface="+mn-ea"/>
                <a:cs typeface="+mn-cs"/>
              </a:rPr>
              <a:t>1 </a:t>
            </a:r>
            <a:r>
              <a:rPr lang="en-US" sz="1200" b="1" i="0" u="none" strike="noStrike" kern="1200" baseline="0" dirty="0" smtClean="0">
                <a:solidFill>
                  <a:schemeClr val="tx1"/>
                </a:solidFill>
                <a:latin typeface="Times New Roman" pitchFamily="-110" charset="0"/>
                <a:ea typeface="+mn-ea"/>
                <a:cs typeface="+mn-cs"/>
              </a:rPr>
              <a:t>- </a:t>
            </a:r>
            <a:r>
              <a:rPr lang="en-US" sz="1200" b="0" i="0" u="none" strike="noStrike" kern="1200" baseline="0" dirty="0" smtClean="0">
                <a:solidFill>
                  <a:schemeClr val="tx1"/>
                </a:solidFill>
                <a:latin typeface="Times New Roman" pitchFamily="-110" charset="0"/>
                <a:ea typeface="+mn-ea"/>
                <a:cs typeface="+mn-cs"/>
              </a:rPr>
              <a:t> 1.</a:t>
            </a:r>
          </a:p>
          <a:p>
            <a:endParaRPr lang="en-US" sz="1200" b="0" i="0" u="none" strike="noStrike" kern="1200" baseline="0" dirty="0" smtClean="0">
              <a:solidFill>
                <a:schemeClr val="tx1"/>
              </a:solidFill>
              <a:latin typeface="Times New Roman" pitchFamily="-110" charset="0"/>
              <a:ea typeface="+mn-ea"/>
              <a:cs typeface="+mn-cs"/>
            </a:endParaRPr>
          </a:p>
          <a:p>
            <a:r>
              <a:rPr lang="en-US" sz="1200" b="0" i="0" u="none" strike="noStrike" kern="1200" baseline="0" dirty="0" smtClean="0">
                <a:solidFill>
                  <a:schemeClr val="tx1"/>
                </a:solidFill>
                <a:latin typeface="Times New Roman" pitchFamily="-110" charset="0"/>
                <a:ea typeface="+mn-ea"/>
                <a:cs typeface="+mn-cs"/>
              </a:rPr>
              <a:t>The rest of Figure 10.2 illustrates the use of the value box to convert from twos</a:t>
            </a:r>
          </a:p>
          <a:p>
            <a:r>
              <a:rPr lang="en-US" sz="1200" b="0" i="0" u="none" strike="noStrike" kern="1200" baseline="0" dirty="0" smtClean="0">
                <a:solidFill>
                  <a:schemeClr val="tx1"/>
                </a:solidFill>
                <a:latin typeface="Times New Roman" pitchFamily="-110" charset="0"/>
                <a:ea typeface="+mn-ea"/>
                <a:cs typeface="+mn-cs"/>
              </a:rPr>
              <a:t>complement to decimal and from decimal to twos complement.</a:t>
            </a:r>
            <a:endParaRPr lang="en-US" dirty="0"/>
          </a:p>
        </p:txBody>
      </p:sp>
      <p:sp>
        <p:nvSpPr>
          <p:cNvPr id="4" name="Footer Placeholder 3"/>
          <p:cNvSpPr>
            <a:spLocks noGrp="1"/>
          </p:cNvSpPr>
          <p:nvPr>
            <p:ph type="ftr" sz="quarter" idx="10"/>
          </p:nvPr>
        </p:nvSpPr>
        <p:spPr/>
        <p:txBody>
          <a:bodyPr/>
          <a:lstStyle/>
          <a:p>
            <a:r>
              <a:rPr lang="en-US" dirty="0" smtClean="0"/>
              <a:t>© 2016 Pearson Education, Inc., Hoboken, NJ. All rights reserved.</a:t>
            </a:r>
            <a:endParaRPr lang="en-US" dirty="0"/>
          </a:p>
        </p:txBody>
      </p:sp>
      <p:sp>
        <p:nvSpPr>
          <p:cNvPr id="5" name="Slide Number Placeholder 4"/>
          <p:cNvSpPr>
            <a:spLocks noGrp="1"/>
          </p:cNvSpPr>
          <p:nvPr>
            <p:ph type="sldNum" sz="quarter" idx="11"/>
          </p:nvPr>
        </p:nvSpPr>
        <p:spPr/>
        <p:txBody>
          <a:bodyPr/>
          <a:lstStyle/>
          <a:p>
            <a:fld id="{C8AE27EA-A634-9140-BAF9-5BB17D98E520}" type="slidenum">
              <a:rPr lang="en-US" smtClean="0"/>
              <a:pPr/>
              <a:t>49</a:t>
            </a:fld>
            <a:endParaRPr lang="en-US" dirty="0"/>
          </a:p>
        </p:txBody>
      </p:sp>
    </p:spTree>
    <p:extLst>
      <p:ext uri="{BB962C8B-B14F-4D97-AF65-F5344CB8AC3E}">
        <p14:creationId xmlns:p14="http://schemas.microsoft.com/office/powerpoint/2010/main" val="176061170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01E1A0C-4E0F-204B-ABAE-B535A498F255}" type="slidenum">
              <a:rPr lang="en-US"/>
              <a:pPr/>
              <a:t>50</a:t>
            </a:fld>
            <a:endParaRPr lang="en-US" dirty="0"/>
          </a:p>
        </p:txBody>
      </p:sp>
      <p:sp>
        <p:nvSpPr>
          <p:cNvPr id="82946" name="Rectangle 2"/>
          <p:cNvSpPr>
            <a:spLocks noGrp="1" noRot="1" noChangeAspect="1" noChangeArrowheads="1" noTextEdit="1"/>
          </p:cNvSpPr>
          <p:nvPr>
            <p:ph type="sldImg"/>
          </p:nvPr>
        </p:nvSpPr>
        <p:spPr>
          <a:ln/>
        </p:spPr>
      </p:sp>
      <p:sp>
        <p:nvSpPr>
          <p:cNvPr id="82947" name="Rectangle 3"/>
          <p:cNvSpPr>
            <a:spLocks noGrp="1" noChangeArrowheads="1"/>
          </p:cNvSpPr>
          <p:nvPr>
            <p:ph type="body" idx="1"/>
          </p:nvPr>
        </p:nvSpPr>
        <p:spPr/>
        <p:txBody>
          <a:bodyPr/>
          <a:lstStyle/>
          <a:p>
            <a:r>
              <a:rPr lang="en-US" sz="1200" kern="1200" baseline="0" dirty="0" smtClean="0">
                <a:solidFill>
                  <a:schemeClr val="tx1"/>
                </a:solidFill>
                <a:latin typeface="Times New Roman" pitchFamily="-110" charset="0"/>
                <a:ea typeface="+mn-ea"/>
                <a:cs typeface="+mn-cs"/>
              </a:rPr>
              <a:t>It is sometimes desirable to take an </a:t>
            </a:r>
            <a:r>
              <a:rPr lang="en-US" sz="1200" i="1" kern="1200" baseline="0" dirty="0" smtClean="0">
                <a:solidFill>
                  <a:schemeClr val="tx1"/>
                </a:solidFill>
                <a:latin typeface="Times New Roman" pitchFamily="-110" charset="0"/>
                <a:ea typeface="+mn-ea"/>
                <a:cs typeface="+mn-cs"/>
              </a:rPr>
              <a:t>n-bit integer and store it in m bits, where m &gt; n.</a:t>
            </a:r>
          </a:p>
          <a:p>
            <a:r>
              <a:rPr lang="en-US" sz="1200" kern="1200" baseline="0" dirty="0" smtClean="0">
                <a:solidFill>
                  <a:schemeClr val="tx1"/>
                </a:solidFill>
                <a:latin typeface="Times New Roman" pitchFamily="-110" charset="0"/>
                <a:ea typeface="+mn-ea"/>
                <a:cs typeface="+mn-cs"/>
              </a:rPr>
              <a:t>This expansion of bit length is referred to as </a:t>
            </a:r>
            <a:r>
              <a:rPr lang="en-US" sz="1200" b="1" kern="1200" baseline="0" dirty="0" smtClean="0">
                <a:solidFill>
                  <a:schemeClr val="tx1"/>
                </a:solidFill>
                <a:latin typeface="Times New Roman" pitchFamily="-110" charset="0"/>
                <a:ea typeface="+mn-ea"/>
                <a:cs typeface="+mn-cs"/>
              </a:rPr>
              <a:t>range extension</a:t>
            </a:r>
            <a:r>
              <a:rPr lang="en-US" sz="1200" b="0" kern="1200" baseline="0" dirty="0" smtClean="0">
                <a:solidFill>
                  <a:schemeClr val="tx1"/>
                </a:solidFill>
                <a:latin typeface="Times New Roman" pitchFamily="-110" charset="0"/>
                <a:ea typeface="+mn-ea"/>
                <a:cs typeface="+mn-cs"/>
              </a:rPr>
              <a:t>, because the range</a:t>
            </a:r>
          </a:p>
          <a:p>
            <a:r>
              <a:rPr lang="en-US" sz="1200" kern="1200" baseline="0" dirty="0" smtClean="0">
                <a:solidFill>
                  <a:schemeClr val="tx1"/>
                </a:solidFill>
                <a:latin typeface="Times New Roman" pitchFamily="-110" charset="0"/>
                <a:ea typeface="+mn-ea"/>
                <a:cs typeface="+mn-cs"/>
              </a:rPr>
              <a:t>of numbers that can be expressed is extended by increasing the bit length.</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In sign-magnitude notation, this is easily accomplished: simply move the sign bit</a:t>
            </a:r>
          </a:p>
          <a:p>
            <a:r>
              <a:rPr lang="en-US" sz="1200" kern="1200" baseline="0" dirty="0" smtClean="0">
                <a:solidFill>
                  <a:schemeClr val="tx1"/>
                </a:solidFill>
                <a:latin typeface="Times New Roman" pitchFamily="-110" charset="0"/>
                <a:ea typeface="+mn-ea"/>
                <a:cs typeface="+mn-cs"/>
              </a:rPr>
              <a:t>to the new leftmost position and fill in with zeros.</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This procedure will not work for twos complement negative integers.</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Instead, the rule for twos complement integers is to move the sign bit to the</a:t>
            </a:r>
          </a:p>
          <a:p>
            <a:r>
              <a:rPr lang="en-US" sz="1200" kern="1200" baseline="0" dirty="0" smtClean="0">
                <a:solidFill>
                  <a:schemeClr val="tx1"/>
                </a:solidFill>
                <a:latin typeface="Times New Roman" pitchFamily="-110" charset="0"/>
                <a:ea typeface="+mn-ea"/>
                <a:cs typeface="+mn-cs"/>
              </a:rPr>
              <a:t>new leftmost position and fill in with copies of the sign bit. For positive numbers, fill</a:t>
            </a:r>
          </a:p>
          <a:p>
            <a:r>
              <a:rPr lang="en-US" sz="1200" kern="1200" baseline="0" dirty="0" smtClean="0">
                <a:solidFill>
                  <a:schemeClr val="tx1"/>
                </a:solidFill>
                <a:latin typeface="Times New Roman" pitchFamily="-110" charset="0"/>
                <a:ea typeface="+mn-ea"/>
                <a:cs typeface="+mn-cs"/>
              </a:rPr>
              <a:t>in with zeros, and for negative numbers, fill in with ones. This is called sign extension.</a:t>
            </a:r>
            <a:endParaRPr lang="en-GB" dirty="0"/>
          </a:p>
        </p:txBody>
      </p:sp>
      <p:sp>
        <p:nvSpPr>
          <p:cNvPr id="2" name="Footer Placeholder 1"/>
          <p:cNvSpPr>
            <a:spLocks noGrp="1"/>
          </p:cNvSpPr>
          <p:nvPr>
            <p:ph type="ftr" sz="quarter" idx="10"/>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49493764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Times New Roman" pitchFamily="-110" charset="0"/>
                <a:ea typeface="+mn-ea"/>
                <a:cs typeface="+mn-cs"/>
              </a:rPr>
              <a:t>Finally, we mention that the representations discussed in this section are sometimes</a:t>
            </a:r>
          </a:p>
          <a:p>
            <a:r>
              <a:rPr lang="en-US" sz="1200" kern="1200" baseline="0" dirty="0" smtClean="0">
                <a:solidFill>
                  <a:schemeClr val="tx1"/>
                </a:solidFill>
                <a:latin typeface="Times New Roman" pitchFamily="-110" charset="0"/>
                <a:ea typeface="+mn-ea"/>
                <a:cs typeface="+mn-cs"/>
              </a:rPr>
              <a:t>referred to as fixed point. This is because the radix point (binary point) is fixed and</a:t>
            </a:r>
          </a:p>
          <a:p>
            <a:r>
              <a:rPr lang="en-US" sz="1200" kern="1200" baseline="0" dirty="0" smtClean="0">
                <a:solidFill>
                  <a:schemeClr val="tx1"/>
                </a:solidFill>
                <a:latin typeface="Times New Roman" pitchFamily="-110" charset="0"/>
                <a:ea typeface="+mn-ea"/>
                <a:cs typeface="+mn-cs"/>
              </a:rPr>
              <a:t>assumed to be to the right of the rightmost digit. The programmer can use the same</a:t>
            </a:r>
          </a:p>
          <a:p>
            <a:r>
              <a:rPr lang="en-US" sz="1200" kern="1200" baseline="0" dirty="0" smtClean="0">
                <a:solidFill>
                  <a:schemeClr val="tx1"/>
                </a:solidFill>
                <a:latin typeface="Times New Roman" pitchFamily="-110" charset="0"/>
                <a:ea typeface="+mn-ea"/>
                <a:cs typeface="+mn-cs"/>
              </a:rPr>
              <a:t>representation for binary fractions by scaling the numbers so that the binary point is</a:t>
            </a:r>
          </a:p>
          <a:p>
            <a:r>
              <a:rPr lang="en-US" sz="1200" kern="1200" baseline="0" dirty="0" smtClean="0">
                <a:solidFill>
                  <a:schemeClr val="tx1"/>
                </a:solidFill>
                <a:latin typeface="Times New Roman" pitchFamily="-110" charset="0"/>
                <a:ea typeface="+mn-ea"/>
                <a:cs typeface="+mn-cs"/>
              </a:rPr>
              <a:t>implicitly positioned at some other location.</a:t>
            </a:r>
            <a:endParaRPr lang="en-US" dirty="0"/>
          </a:p>
        </p:txBody>
      </p:sp>
      <p:sp>
        <p:nvSpPr>
          <p:cNvPr id="4" name="Slide Number Placeholder 3"/>
          <p:cNvSpPr>
            <a:spLocks noGrp="1"/>
          </p:cNvSpPr>
          <p:nvPr>
            <p:ph type="sldNum" sz="quarter" idx="10"/>
          </p:nvPr>
        </p:nvSpPr>
        <p:spPr/>
        <p:txBody>
          <a:bodyPr/>
          <a:lstStyle/>
          <a:p>
            <a:fld id="{C8AE27EA-A634-9140-BAF9-5BB17D98E520}" type="slidenum">
              <a:rPr lang="en-US" smtClean="0"/>
              <a:pPr/>
              <a:t>51</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345710354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01322CD-B268-9C4D-A0E6-532DCE695FA9}" type="slidenum">
              <a:rPr lang="en-US"/>
              <a:pPr/>
              <a:t>52</a:t>
            </a:fld>
            <a:endParaRPr lang="en-US" dirty="0"/>
          </a:p>
        </p:txBody>
      </p:sp>
      <p:sp>
        <p:nvSpPr>
          <p:cNvPr id="80898" name="Rectangle 2"/>
          <p:cNvSpPr>
            <a:spLocks noGrp="1" noRot="1" noChangeAspect="1" noChangeArrowheads="1" noTextEdit="1"/>
          </p:cNvSpPr>
          <p:nvPr>
            <p:ph type="sldImg"/>
          </p:nvPr>
        </p:nvSpPr>
        <p:spPr>
          <a:ln/>
        </p:spPr>
      </p:sp>
      <p:sp>
        <p:nvSpPr>
          <p:cNvPr id="80899" name="Rectangle 3"/>
          <p:cNvSpPr>
            <a:spLocks noGrp="1" noChangeArrowheads="1"/>
          </p:cNvSpPr>
          <p:nvPr>
            <p:ph type="body" idx="1"/>
          </p:nvPr>
        </p:nvSpPr>
        <p:spPr/>
        <p:txBody>
          <a:bodyPr/>
          <a:lstStyle/>
          <a:p>
            <a:r>
              <a:rPr lang="en-US" sz="1200" kern="1200" baseline="0" dirty="0" smtClean="0">
                <a:solidFill>
                  <a:schemeClr val="tx1"/>
                </a:solidFill>
                <a:latin typeface="Times New Roman" pitchFamily="-110" charset="0"/>
                <a:ea typeface="+mn-ea"/>
                <a:cs typeface="+mn-cs"/>
              </a:rPr>
              <a:t>In sign-magnitude representation, the rule for forming the negation of an integer is</a:t>
            </a:r>
          </a:p>
          <a:p>
            <a:r>
              <a:rPr lang="en-US" sz="1200" kern="1200" baseline="0" dirty="0" smtClean="0">
                <a:solidFill>
                  <a:schemeClr val="tx1"/>
                </a:solidFill>
                <a:latin typeface="Times New Roman" pitchFamily="-110" charset="0"/>
                <a:ea typeface="+mn-ea"/>
                <a:cs typeface="+mn-cs"/>
              </a:rPr>
              <a:t>simple: invert the sign bit. In twos complement notation, the negation of an integer</a:t>
            </a:r>
          </a:p>
          <a:p>
            <a:r>
              <a:rPr lang="en-US" sz="1200" kern="1200" baseline="0" dirty="0" smtClean="0">
                <a:solidFill>
                  <a:schemeClr val="tx1"/>
                </a:solidFill>
                <a:latin typeface="Times New Roman" pitchFamily="-110" charset="0"/>
                <a:ea typeface="+mn-ea"/>
                <a:cs typeface="+mn-cs"/>
              </a:rPr>
              <a:t>can be formed with the following rules:</a:t>
            </a:r>
          </a:p>
          <a:p>
            <a:endParaRPr lang="en-US" sz="1200" b="0" kern="1200" baseline="0" dirty="0" smtClean="0">
              <a:solidFill>
                <a:schemeClr val="tx1"/>
              </a:solidFill>
              <a:latin typeface="Times New Roman" pitchFamily="-110" charset="0"/>
              <a:ea typeface="+mn-ea"/>
              <a:cs typeface="+mn-cs"/>
            </a:endParaRPr>
          </a:p>
          <a:p>
            <a:r>
              <a:rPr lang="en-US" sz="1200" b="0" kern="1200" baseline="0" dirty="0" smtClean="0">
                <a:solidFill>
                  <a:schemeClr val="tx1"/>
                </a:solidFill>
                <a:latin typeface="Times New Roman" pitchFamily="-110" charset="0"/>
                <a:ea typeface="+mn-ea"/>
                <a:cs typeface="+mn-cs"/>
              </a:rPr>
              <a:t>1. Take the Boolean complement of each bit of the integer (including the sign</a:t>
            </a:r>
          </a:p>
          <a:p>
            <a:r>
              <a:rPr lang="en-US" sz="1200" kern="1200" baseline="0" dirty="0" smtClean="0">
                <a:solidFill>
                  <a:schemeClr val="tx1"/>
                </a:solidFill>
                <a:latin typeface="Times New Roman" pitchFamily="-110" charset="0"/>
                <a:ea typeface="+mn-ea"/>
                <a:cs typeface="+mn-cs"/>
              </a:rPr>
              <a:t>bit). That is, set each 1 to 0 and each 0 to 1.</a:t>
            </a:r>
          </a:p>
          <a:p>
            <a:endParaRPr lang="en-US" sz="1200" b="0" kern="1200" baseline="0" dirty="0" smtClean="0">
              <a:solidFill>
                <a:schemeClr val="tx1"/>
              </a:solidFill>
              <a:latin typeface="Times New Roman" pitchFamily="-110" charset="0"/>
              <a:ea typeface="+mn-ea"/>
              <a:cs typeface="+mn-cs"/>
            </a:endParaRPr>
          </a:p>
          <a:p>
            <a:r>
              <a:rPr lang="en-US" sz="1200" b="0" kern="1200" baseline="0" dirty="0" smtClean="0">
                <a:solidFill>
                  <a:schemeClr val="tx1"/>
                </a:solidFill>
                <a:latin typeface="Times New Roman" pitchFamily="-110" charset="0"/>
                <a:ea typeface="+mn-ea"/>
                <a:cs typeface="+mn-cs"/>
              </a:rPr>
              <a:t>2. Treating the result as an unsigned binary integer, add 1.</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This two-step process is referred to as the </a:t>
            </a:r>
            <a:r>
              <a:rPr lang="en-US" sz="1200" b="1" kern="1200" baseline="0" dirty="0" smtClean="0">
                <a:solidFill>
                  <a:schemeClr val="tx1"/>
                </a:solidFill>
                <a:latin typeface="Times New Roman" pitchFamily="-110" charset="0"/>
                <a:ea typeface="+mn-ea"/>
                <a:cs typeface="+mn-cs"/>
              </a:rPr>
              <a:t>twos complement operation, </a:t>
            </a:r>
            <a:r>
              <a:rPr lang="en-US" sz="1200" b="0" kern="1200" baseline="0" dirty="0" smtClean="0">
                <a:solidFill>
                  <a:schemeClr val="tx1"/>
                </a:solidFill>
                <a:latin typeface="Times New Roman" pitchFamily="-110" charset="0"/>
                <a:ea typeface="+mn-ea"/>
                <a:cs typeface="+mn-cs"/>
              </a:rPr>
              <a:t>or the taking</a:t>
            </a:r>
          </a:p>
          <a:p>
            <a:r>
              <a:rPr lang="en-US" sz="1200" kern="1200" baseline="0" dirty="0" smtClean="0">
                <a:solidFill>
                  <a:schemeClr val="tx1"/>
                </a:solidFill>
                <a:latin typeface="Times New Roman" pitchFamily="-110" charset="0"/>
                <a:ea typeface="+mn-ea"/>
                <a:cs typeface="+mn-cs"/>
              </a:rPr>
              <a:t>of the twos complement of an integer.</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As expected, the negative of the negative of that number is itself:</a:t>
            </a:r>
            <a:endParaRPr lang="en-GB" dirty="0"/>
          </a:p>
        </p:txBody>
      </p:sp>
      <p:sp>
        <p:nvSpPr>
          <p:cNvPr id="2" name="Footer Placeholder 1"/>
          <p:cNvSpPr>
            <a:spLocks noGrp="1"/>
          </p:cNvSpPr>
          <p:nvPr>
            <p:ph type="ftr" sz="quarter" idx="10"/>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17043241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8DAC88-49B1-5946-9E73-FAE8D3D6F5A5}" type="slidenum">
              <a:rPr lang="en-US"/>
              <a:pPr/>
              <a:t>53</a:t>
            </a:fld>
            <a:endParaRPr lang="en-US" dirty="0"/>
          </a:p>
        </p:txBody>
      </p:sp>
      <p:sp>
        <p:nvSpPr>
          <p:cNvPr id="80898" name="Rectangle 2"/>
          <p:cNvSpPr>
            <a:spLocks noGrp="1" noRot="1" noChangeAspect="1" noChangeArrowheads="1" noTextEdit="1"/>
          </p:cNvSpPr>
          <p:nvPr>
            <p:ph type="sldImg"/>
          </p:nvPr>
        </p:nvSpPr>
        <p:spPr>
          <a:ln/>
        </p:spPr>
      </p:sp>
      <p:sp>
        <p:nvSpPr>
          <p:cNvPr id="80899" name="Rectangle 3"/>
          <p:cNvSpPr>
            <a:spLocks noGrp="1" noChangeArrowheads="1"/>
          </p:cNvSpPr>
          <p:nvPr>
            <p:ph type="body" idx="1"/>
          </p:nvPr>
        </p:nvSpPr>
        <p:spPr/>
        <p:txBody>
          <a:bodyPr/>
          <a:lstStyle/>
          <a:p>
            <a:r>
              <a:rPr lang="en-US" sz="1200" kern="1200" baseline="0" dirty="0" smtClean="0">
                <a:solidFill>
                  <a:schemeClr val="tx1"/>
                </a:solidFill>
                <a:latin typeface="Times New Roman" pitchFamily="-110" charset="0"/>
                <a:ea typeface="+mn-ea"/>
                <a:cs typeface="+mn-cs"/>
              </a:rPr>
              <a:t>There is a </a:t>
            </a:r>
            <a:r>
              <a:rPr lang="en-US" sz="1200" i="1" kern="1200" baseline="0" dirty="0" smtClean="0">
                <a:solidFill>
                  <a:schemeClr val="tx1"/>
                </a:solidFill>
                <a:latin typeface="Times New Roman" pitchFamily="-110" charset="0"/>
                <a:ea typeface="+mn-ea"/>
                <a:cs typeface="+mn-cs"/>
              </a:rPr>
              <a:t>carry out </a:t>
            </a:r>
            <a:r>
              <a:rPr lang="en-US" sz="1200" i="0" kern="1200" baseline="0" dirty="0" smtClean="0">
                <a:solidFill>
                  <a:schemeClr val="tx1"/>
                </a:solidFill>
                <a:latin typeface="Times New Roman" pitchFamily="-110" charset="0"/>
                <a:ea typeface="+mn-ea"/>
                <a:cs typeface="+mn-cs"/>
              </a:rPr>
              <a:t>of the most significant bit position, which is ignored. The result</a:t>
            </a:r>
          </a:p>
          <a:p>
            <a:r>
              <a:rPr lang="en-US" sz="1200" kern="1200" baseline="0" dirty="0" smtClean="0">
                <a:solidFill>
                  <a:schemeClr val="tx1"/>
                </a:solidFill>
                <a:latin typeface="Times New Roman" pitchFamily="-110" charset="0"/>
                <a:ea typeface="+mn-ea"/>
                <a:cs typeface="+mn-cs"/>
              </a:rPr>
              <a:t>is that the negation of 0 is 0, as it should be.</a:t>
            </a:r>
            <a:endParaRPr lang="en-GB" dirty="0"/>
          </a:p>
        </p:txBody>
      </p:sp>
      <p:sp>
        <p:nvSpPr>
          <p:cNvPr id="2" name="Footer Placeholder 1"/>
          <p:cNvSpPr>
            <a:spLocks noGrp="1"/>
          </p:cNvSpPr>
          <p:nvPr>
            <p:ph type="ftr" sz="quarter" idx="10"/>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24145101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17805B2-C292-4E40-8B36-A0B5846EF683}" type="slidenum">
              <a:rPr lang="en-US"/>
              <a:pPr/>
              <a:t>54</a:t>
            </a:fld>
            <a:endParaRPr lang="en-US" dirty="0"/>
          </a:p>
        </p:txBody>
      </p:sp>
      <p:sp>
        <p:nvSpPr>
          <p:cNvPr id="81922" name="Rectangle 2"/>
          <p:cNvSpPr>
            <a:spLocks noGrp="1" noRot="1" noChangeAspect="1" noChangeArrowheads="1" noTextEdit="1"/>
          </p:cNvSpPr>
          <p:nvPr>
            <p:ph type="sldImg"/>
          </p:nvPr>
        </p:nvSpPr>
        <p:spPr>
          <a:ln/>
        </p:spPr>
      </p:sp>
      <p:sp>
        <p:nvSpPr>
          <p:cNvPr id="81923" name="Rectangle 3"/>
          <p:cNvSpPr>
            <a:spLocks noGrp="1" noChangeArrowheads="1"/>
          </p:cNvSpPr>
          <p:nvPr>
            <p:ph type="body" idx="1"/>
          </p:nvPr>
        </p:nvSpPr>
        <p:spPr/>
        <p:txBody>
          <a:bodyPr/>
          <a:lstStyle/>
          <a:p>
            <a:r>
              <a:rPr lang="en-US" sz="1200" kern="1200" baseline="0" dirty="0" smtClean="0">
                <a:solidFill>
                  <a:schemeClr val="tx1"/>
                </a:solidFill>
                <a:latin typeface="Times New Roman" pitchFamily="-110" charset="0"/>
                <a:ea typeface="+mn-ea"/>
                <a:cs typeface="+mn-cs"/>
              </a:rPr>
              <a:t>The second special case is more of a problem. If we take the negation of the bit</a:t>
            </a:r>
          </a:p>
          <a:p>
            <a:r>
              <a:rPr lang="en-US" sz="1200" kern="1200" baseline="0" dirty="0" smtClean="0">
                <a:solidFill>
                  <a:schemeClr val="tx1"/>
                </a:solidFill>
                <a:latin typeface="Times New Roman" pitchFamily="-110" charset="0"/>
                <a:ea typeface="+mn-ea"/>
                <a:cs typeface="+mn-cs"/>
              </a:rPr>
              <a:t>pattern of 1 followed by </a:t>
            </a:r>
            <a:r>
              <a:rPr lang="en-US" sz="1200" i="1" kern="1200" baseline="0" dirty="0" smtClean="0">
                <a:solidFill>
                  <a:schemeClr val="tx1"/>
                </a:solidFill>
                <a:latin typeface="Times New Roman" pitchFamily="-110" charset="0"/>
                <a:ea typeface="+mn-ea"/>
                <a:cs typeface="+mn-cs"/>
              </a:rPr>
              <a:t>n - 1 </a:t>
            </a:r>
            <a:r>
              <a:rPr lang="en-US" sz="1200" i="0" kern="1200" baseline="0" dirty="0" smtClean="0">
                <a:solidFill>
                  <a:schemeClr val="tx1"/>
                </a:solidFill>
                <a:latin typeface="Times New Roman" pitchFamily="-110" charset="0"/>
                <a:ea typeface="+mn-ea"/>
                <a:cs typeface="+mn-cs"/>
              </a:rPr>
              <a:t>zeros, we get back the same number.</a:t>
            </a:r>
            <a:endParaRPr lang="en-GB" i="0" dirty="0"/>
          </a:p>
        </p:txBody>
      </p:sp>
      <p:sp>
        <p:nvSpPr>
          <p:cNvPr id="2" name="Footer Placeholder 1"/>
          <p:cNvSpPr>
            <a:spLocks noGrp="1"/>
          </p:cNvSpPr>
          <p:nvPr>
            <p:ph type="ftr" sz="quarter" idx="10"/>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302103177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Times New Roman" pitchFamily="-110" charset="0"/>
                <a:ea typeface="+mn-ea"/>
                <a:cs typeface="+mn-cs"/>
              </a:rPr>
              <a:t>Addition in twos complement is illustrated in Figure 10.3. Addition proceeds as if</a:t>
            </a:r>
          </a:p>
          <a:p>
            <a:r>
              <a:rPr lang="en-US" sz="1200" kern="1200" baseline="0" dirty="0" smtClean="0">
                <a:solidFill>
                  <a:schemeClr val="tx1"/>
                </a:solidFill>
                <a:latin typeface="Times New Roman" pitchFamily="-110" charset="0"/>
                <a:ea typeface="+mn-ea"/>
                <a:cs typeface="+mn-cs"/>
              </a:rPr>
              <a:t>the two numbers were unsigned integers. The first four examples illustrate successful</a:t>
            </a:r>
          </a:p>
          <a:p>
            <a:r>
              <a:rPr lang="en-US" sz="1200" kern="1200" baseline="0" dirty="0" smtClean="0">
                <a:solidFill>
                  <a:schemeClr val="tx1"/>
                </a:solidFill>
                <a:latin typeface="Times New Roman" pitchFamily="-110" charset="0"/>
                <a:ea typeface="+mn-ea"/>
                <a:cs typeface="+mn-cs"/>
              </a:rPr>
              <a:t>operations. If the result of the operation is positive, we get a positive number</a:t>
            </a:r>
          </a:p>
          <a:p>
            <a:r>
              <a:rPr lang="en-US" sz="1200" kern="1200" baseline="0" dirty="0" smtClean="0">
                <a:solidFill>
                  <a:schemeClr val="tx1"/>
                </a:solidFill>
                <a:latin typeface="Times New Roman" pitchFamily="-110" charset="0"/>
                <a:ea typeface="+mn-ea"/>
                <a:cs typeface="+mn-cs"/>
              </a:rPr>
              <a:t>in twos complement form, which is the same as in unsigned-integer form. If the</a:t>
            </a:r>
          </a:p>
          <a:p>
            <a:r>
              <a:rPr lang="en-US" sz="1200" kern="1200" baseline="0" dirty="0" smtClean="0">
                <a:solidFill>
                  <a:schemeClr val="tx1"/>
                </a:solidFill>
                <a:latin typeface="Times New Roman" pitchFamily="-110" charset="0"/>
                <a:ea typeface="+mn-ea"/>
                <a:cs typeface="+mn-cs"/>
              </a:rPr>
              <a:t>result of the operation is negative, we get a negative number in twos complement</a:t>
            </a:r>
          </a:p>
          <a:p>
            <a:r>
              <a:rPr lang="en-US" sz="1200" kern="1200" baseline="0" dirty="0" smtClean="0">
                <a:solidFill>
                  <a:schemeClr val="tx1"/>
                </a:solidFill>
                <a:latin typeface="Times New Roman" pitchFamily="-110" charset="0"/>
                <a:ea typeface="+mn-ea"/>
                <a:cs typeface="+mn-cs"/>
              </a:rPr>
              <a:t>form. Note that, in some instances, there is a carry bit beyond the end of the word</a:t>
            </a:r>
          </a:p>
          <a:p>
            <a:r>
              <a:rPr lang="en-US" sz="1200" kern="1200" baseline="0" dirty="0" smtClean="0">
                <a:solidFill>
                  <a:schemeClr val="tx1"/>
                </a:solidFill>
                <a:latin typeface="Times New Roman" pitchFamily="-110" charset="0"/>
                <a:ea typeface="+mn-ea"/>
                <a:cs typeface="+mn-cs"/>
              </a:rPr>
              <a:t>(indicated by shading), which is ignored.</a:t>
            </a:r>
            <a:endParaRPr lang="en-US" dirty="0"/>
          </a:p>
        </p:txBody>
      </p:sp>
      <p:sp>
        <p:nvSpPr>
          <p:cNvPr id="4" name="Slide Number Placeholder 3"/>
          <p:cNvSpPr>
            <a:spLocks noGrp="1"/>
          </p:cNvSpPr>
          <p:nvPr>
            <p:ph type="sldNum" sz="quarter" idx="10"/>
          </p:nvPr>
        </p:nvSpPr>
        <p:spPr/>
        <p:txBody>
          <a:bodyPr/>
          <a:lstStyle/>
          <a:p>
            <a:fld id="{C8AE27EA-A634-9140-BAF9-5BB17D98E520}" type="slidenum">
              <a:rPr lang="en-US" smtClean="0"/>
              <a:pPr/>
              <a:t>55</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198655488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Times New Roman" pitchFamily="-110" charset="0"/>
                <a:ea typeface="+mn-ea"/>
                <a:cs typeface="+mn-cs"/>
              </a:rPr>
              <a:t>On any addition, the result may be larger than can be held in the word size</a:t>
            </a:r>
          </a:p>
          <a:p>
            <a:r>
              <a:rPr lang="en-US" sz="1200" kern="1200" baseline="0" dirty="0" smtClean="0">
                <a:solidFill>
                  <a:schemeClr val="tx1"/>
                </a:solidFill>
                <a:latin typeface="Times New Roman" pitchFamily="-110" charset="0"/>
                <a:ea typeface="+mn-ea"/>
                <a:cs typeface="+mn-cs"/>
              </a:rPr>
              <a:t>being used. This condition is called </a:t>
            </a:r>
            <a:r>
              <a:rPr lang="en-US" sz="1200" b="1" kern="1200" baseline="0" dirty="0" smtClean="0">
                <a:solidFill>
                  <a:schemeClr val="tx1"/>
                </a:solidFill>
                <a:latin typeface="Times New Roman" pitchFamily="-110" charset="0"/>
                <a:ea typeface="+mn-ea"/>
                <a:cs typeface="+mn-cs"/>
              </a:rPr>
              <a:t>overflow. </a:t>
            </a:r>
            <a:r>
              <a:rPr lang="en-US" sz="1200" b="0" kern="1200" baseline="0" dirty="0" smtClean="0">
                <a:solidFill>
                  <a:schemeClr val="tx1"/>
                </a:solidFill>
                <a:latin typeface="Times New Roman" pitchFamily="-110" charset="0"/>
                <a:ea typeface="+mn-ea"/>
                <a:cs typeface="+mn-cs"/>
              </a:rPr>
              <a:t>When overflow occurs, the ALU must</a:t>
            </a:r>
          </a:p>
          <a:p>
            <a:r>
              <a:rPr lang="en-US" sz="1200" kern="1200" baseline="0" dirty="0" smtClean="0">
                <a:solidFill>
                  <a:schemeClr val="tx1"/>
                </a:solidFill>
                <a:latin typeface="Times New Roman" pitchFamily="-110" charset="0"/>
                <a:ea typeface="+mn-ea"/>
                <a:cs typeface="+mn-cs"/>
              </a:rPr>
              <a:t>signal this fact so that no attempt is made to use the result.</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Figures 10.3e and f show examples of overflow. Note that overflow can occur</a:t>
            </a:r>
          </a:p>
          <a:p>
            <a:r>
              <a:rPr lang="en-US" sz="1200" kern="1200" baseline="0" dirty="0" smtClean="0">
                <a:solidFill>
                  <a:schemeClr val="tx1"/>
                </a:solidFill>
                <a:latin typeface="Times New Roman" pitchFamily="-110" charset="0"/>
                <a:ea typeface="+mn-ea"/>
                <a:cs typeface="+mn-cs"/>
              </a:rPr>
              <a:t>whether or not there is a carry.</a:t>
            </a:r>
            <a:endParaRPr lang="en-US" dirty="0"/>
          </a:p>
        </p:txBody>
      </p:sp>
      <p:sp>
        <p:nvSpPr>
          <p:cNvPr id="4" name="Slide Number Placeholder 3"/>
          <p:cNvSpPr>
            <a:spLocks noGrp="1"/>
          </p:cNvSpPr>
          <p:nvPr>
            <p:ph type="sldNum" sz="quarter" idx="10"/>
          </p:nvPr>
        </p:nvSpPr>
        <p:spPr/>
        <p:txBody>
          <a:bodyPr/>
          <a:lstStyle/>
          <a:p>
            <a:fld id="{C8AE27EA-A634-9140-BAF9-5BB17D98E520}" type="slidenum">
              <a:rPr lang="en-US" smtClean="0"/>
              <a:pPr/>
              <a:t>56</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371660746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Times New Roman" pitchFamily="-110" charset="0"/>
                <a:ea typeface="+mn-ea"/>
                <a:cs typeface="+mn-cs"/>
              </a:rPr>
              <a:t>Subtraction rule.</a:t>
            </a:r>
            <a:endParaRPr lang="en-US" dirty="0"/>
          </a:p>
        </p:txBody>
      </p:sp>
      <p:sp>
        <p:nvSpPr>
          <p:cNvPr id="4" name="Slide Number Placeholder 3"/>
          <p:cNvSpPr>
            <a:spLocks noGrp="1"/>
          </p:cNvSpPr>
          <p:nvPr>
            <p:ph type="sldNum" sz="quarter" idx="10"/>
          </p:nvPr>
        </p:nvSpPr>
        <p:spPr/>
        <p:txBody>
          <a:bodyPr/>
          <a:lstStyle/>
          <a:p>
            <a:fld id="{C8AE27EA-A634-9140-BAF9-5BB17D98E520}" type="slidenum">
              <a:rPr lang="en-US" smtClean="0"/>
              <a:pPr/>
              <a:t>57</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77744218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Times New Roman" pitchFamily="-110" charset="0"/>
                <a:ea typeface="+mn-ea"/>
                <a:cs typeface="+mn-cs"/>
              </a:rPr>
              <a:t>Thus, subtraction is achieved using addition, as illustrated in Figure 10.4. The</a:t>
            </a:r>
          </a:p>
          <a:p>
            <a:r>
              <a:rPr lang="en-US" sz="1200" kern="1200" baseline="0" dirty="0" smtClean="0">
                <a:solidFill>
                  <a:schemeClr val="tx1"/>
                </a:solidFill>
                <a:latin typeface="Times New Roman" pitchFamily="-110" charset="0"/>
                <a:ea typeface="+mn-ea"/>
                <a:cs typeface="+mn-cs"/>
              </a:rPr>
              <a:t>last two examples demonstrate that the overflow rule still applies.</a:t>
            </a:r>
            <a:endParaRPr lang="en-US" dirty="0"/>
          </a:p>
        </p:txBody>
      </p:sp>
      <p:sp>
        <p:nvSpPr>
          <p:cNvPr id="4" name="Slide Number Placeholder 3"/>
          <p:cNvSpPr>
            <a:spLocks noGrp="1"/>
          </p:cNvSpPr>
          <p:nvPr>
            <p:ph type="sldNum" sz="quarter" idx="10"/>
          </p:nvPr>
        </p:nvSpPr>
        <p:spPr/>
        <p:txBody>
          <a:bodyPr/>
          <a:lstStyle/>
          <a:p>
            <a:fld id="{C8AE27EA-A634-9140-BAF9-5BB17D98E520}" type="slidenum">
              <a:rPr lang="en-US" smtClean="0"/>
              <a:pPr/>
              <a:t>58</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99560989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8C6E408-FF27-0043-B8AA-B5DC98CA9B7E}" type="slidenum">
              <a:rPr lang="en-US"/>
              <a:pPr/>
              <a:t>59</a:t>
            </a:fld>
            <a:endParaRPr lang="en-US" dirty="0"/>
          </a:p>
        </p:txBody>
      </p:sp>
      <p:sp>
        <p:nvSpPr>
          <p:cNvPr id="79874" name="Rectangle 2"/>
          <p:cNvSpPr>
            <a:spLocks noGrp="1" noRot="1" noChangeAspect="1" noChangeArrowheads="1" noTextEdit="1"/>
          </p:cNvSpPr>
          <p:nvPr>
            <p:ph type="sldImg"/>
          </p:nvPr>
        </p:nvSpPr>
        <p:spPr>
          <a:ln/>
        </p:spPr>
      </p:sp>
      <p:sp>
        <p:nvSpPr>
          <p:cNvPr id="79875" name="Rectangle 3"/>
          <p:cNvSpPr>
            <a:spLocks noGrp="1" noChangeArrowheads="1"/>
          </p:cNvSpPr>
          <p:nvPr>
            <p:ph type="body" idx="1"/>
          </p:nvPr>
        </p:nvSpPr>
        <p:spPr/>
        <p:txBody>
          <a:bodyPr/>
          <a:lstStyle/>
          <a:p>
            <a:r>
              <a:rPr lang="en-US" sz="1200" kern="1200" baseline="0" dirty="0" smtClean="0">
                <a:solidFill>
                  <a:schemeClr val="tx1"/>
                </a:solidFill>
                <a:latin typeface="Times New Roman" pitchFamily="-110" charset="0"/>
                <a:ea typeface="+mn-ea"/>
                <a:cs typeface="+mn-cs"/>
              </a:rPr>
              <a:t>Some insight into twos complement addition and subtraction can be gained by</a:t>
            </a:r>
          </a:p>
          <a:p>
            <a:r>
              <a:rPr lang="en-US" sz="1200" kern="1200" baseline="0" dirty="0" smtClean="0">
                <a:solidFill>
                  <a:schemeClr val="tx1"/>
                </a:solidFill>
                <a:latin typeface="Times New Roman" pitchFamily="-110" charset="0"/>
                <a:ea typeface="+mn-ea"/>
                <a:cs typeface="+mn-cs"/>
              </a:rPr>
              <a:t>looking at a geometric depiction [BENH92], as shown in Figure 10.5. The circle in</a:t>
            </a:r>
          </a:p>
          <a:p>
            <a:r>
              <a:rPr lang="en-US" sz="1200" kern="1200" baseline="0" dirty="0" smtClean="0">
                <a:solidFill>
                  <a:schemeClr val="tx1"/>
                </a:solidFill>
                <a:latin typeface="Times New Roman" pitchFamily="-110" charset="0"/>
                <a:ea typeface="+mn-ea"/>
                <a:cs typeface="+mn-cs"/>
              </a:rPr>
              <a:t>the upper half of each part of the figure is formed by selecting the appropriate segment</a:t>
            </a:r>
          </a:p>
          <a:p>
            <a:r>
              <a:rPr lang="en-US" sz="1200" kern="1200" baseline="0" dirty="0" smtClean="0">
                <a:solidFill>
                  <a:schemeClr val="tx1"/>
                </a:solidFill>
                <a:latin typeface="Times New Roman" pitchFamily="-110" charset="0"/>
                <a:ea typeface="+mn-ea"/>
                <a:cs typeface="+mn-cs"/>
              </a:rPr>
              <a:t>of the number line and joining the endpoints. Note that when the numbers are</a:t>
            </a:r>
          </a:p>
          <a:p>
            <a:r>
              <a:rPr lang="en-US" sz="1200" kern="1200" baseline="0" dirty="0" smtClean="0">
                <a:solidFill>
                  <a:schemeClr val="tx1"/>
                </a:solidFill>
                <a:latin typeface="Times New Roman" pitchFamily="-110" charset="0"/>
                <a:ea typeface="+mn-ea"/>
                <a:cs typeface="+mn-cs"/>
              </a:rPr>
              <a:t>laid out on a circle, the twos complement of any number is horizontally opposite that</a:t>
            </a:r>
          </a:p>
          <a:p>
            <a:r>
              <a:rPr lang="en-US" sz="1200" kern="1200" baseline="0" dirty="0" smtClean="0">
                <a:solidFill>
                  <a:schemeClr val="tx1"/>
                </a:solidFill>
                <a:latin typeface="Times New Roman" pitchFamily="-110" charset="0"/>
                <a:ea typeface="+mn-ea"/>
                <a:cs typeface="+mn-cs"/>
              </a:rPr>
              <a:t>number (indicated by dashed horizontal lines). Starting at any number on the circle,</a:t>
            </a:r>
          </a:p>
          <a:p>
            <a:r>
              <a:rPr lang="en-US" sz="1200" kern="1200" baseline="0" dirty="0" smtClean="0">
                <a:solidFill>
                  <a:schemeClr val="tx1"/>
                </a:solidFill>
                <a:latin typeface="Times New Roman" pitchFamily="-110" charset="0"/>
                <a:ea typeface="+mn-ea"/>
                <a:cs typeface="+mn-cs"/>
              </a:rPr>
              <a:t>we can add positive </a:t>
            </a:r>
            <a:r>
              <a:rPr lang="en-US" sz="1200" i="1" kern="1200" baseline="0" dirty="0" smtClean="0">
                <a:solidFill>
                  <a:schemeClr val="tx1"/>
                </a:solidFill>
                <a:latin typeface="Times New Roman" pitchFamily="-110" charset="0"/>
                <a:ea typeface="+mn-ea"/>
                <a:cs typeface="+mn-cs"/>
              </a:rPr>
              <a:t>k (</a:t>
            </a:r>
            <a:r>
              <a:rPr lang="en-US" sz="1200" i="0" kern="1200" baseline="0" dirty="0" smtClean="0">
                <a:solidFill>
                  <a:schemeClr val="tx1"/>
                </a:solidFill>
                <a:latin typeface="Times New Roman" pitchFamily="-110" charset="0"/>
                <a:ea typeface="+mn-ea"/>
                <a:cs typeface="+mn-cs"/>
              </a:rPr>
              <a:t>or subtract negative</a:t>
            </a:r>
            <a:r>
              <a:rPr lang="en-US" sz="1200" i="1" kern="1200" baseline="0" dirty="0" smtClean="0">
                <a:solidFill>
                  <a:schemeClr val="tx1"/>
                </a:solidFill>
                <a:latin typeface="Times New Roman" pitchFamily="-110" charset="0"/>
                <a:ea typeface="+mn-ea"/>
                <a:cs typeface="+mn-cs"/>
              </a:rPr>
              <a:t> k) </a:t>
            </a:r>
            <a:r>
              <a:rPr lang="en-US" sz="1200" i="0" kern="1200" baseline="0" dirty="0" smtClean="0">
                <a:solidFill>
                  <a:schemeClr val="tx1"/>
                </a:solidFill>
                <a:latin typeface="Times New Roman" pitchFamily="-110" charset="0"/>
                <a:ea typeface="+mn-ea"/>
                <a:cs typeface="+mn-cs"/>
              </a:rPr>
              <a:t>to that number by moving </a:t>
            </a:r>
            <a:r>
              <a:rPr lang="en-US" sz="1200" i="1" kern="1200" baseline="0" dirty="0" smtClean="0">
                <a:solidFill>
                  <a:schemeClr val="tx1"/>
                </a:solidFill>
                <a:latin typeface="Times New Roman" pitchFamily="-110" charset="0"/>
                <a:ea typeface="+mn-ea"/>
                <a:cs typeface="+mn-cs"/>
              </a:rPr>
              <a:t>k </a:t>
            </a:r>
            <a:r>
              <a:rPr lang="en-US" sz="1200" i="0" kern="1200" baseline="0" dirty="0" smtClean="0">
                <a:solidFill>
                  <a:schemeClr val="tx1"/>
                </a:solidFill>
                <a:latin typeface="Times New Roman" pitchFamily="-110" charset="0"/>
                <a:ea typeface="+mn-ea"/>
                <a:cs typeface="+mn-cs"/>
              </a:rPr>
              <a:t>positions</a:t>
            </a:r>
          </a:p>
          <a:p>
            <a:r>
              <a:rPr lang="en-US" sz="1200" kern="1200" baseline="0" dirty="0" smtClean="0">
                <a:solidFill>
                  <a:schemeClr val="tx1"/>
                </a:solidFill>
                <a:latin typeface="Times New Roman" pitchFamily="-110" charset="0"/>
                <a:ea typeface="+mn-ea"/>
                <a:cs typeface="+mn-cs"/>
              </a:rPr>
              <a:t>clockwise, and we can subtract positive </a:t>
            </a:r>
            <a:r>
              <a:rPr lang="en-US" sz="1200" i="1" kern="1200" baseline="0" dirty="0" smtClean="0">
                <a:solidFill>
                  <a:schemeClr val="tx1"/>
                </a:solidFill>
                <a:latin typeface="Times New Roman" pitchFamily="-110" charset="0"/>
                <a:ea typeface="+mn-ea"/>
                <a:cs typeface="+mn-cs"/>
              </a:rPr>
              <a:t>k </a:t>
            </a:r>
            <a:r>
              <a:rPr lang="en-US" sz="1200" i="0" kern="1200" baseline="0" dirty="0" smtClean="0">
                <a:solidFill>
                  <a:schemeClr val="tx1"/>
                </a:solidFill>
                <a:latin typeface="Times New Roman" pitchFamily="-110" charset="0"/>
                <a:ea typeface="+mn-ea"/>
                <a:cs typeface="+mn-cs"/>
              </a:rPr>
              <a:t>(or add negativ</a:t>
            </a:r>
            <a:r>
              <a:rPr lang="en-US" sz="1200" i="1" kern="1200" baseline="0" dirty="0" smtClean="0">
                <a:solidFill>
                  <a:schemeClr val="tx1"/>
                </a:solidFill>
                <a:latin typeface="Times New Roman" pitchFamily="-110" charset="0"/>
                <a:ea typeface="+mn-ea"/>
                <a:cs typeface="+mn-cs"/>
              </a:rPr>
              <a:t>e k) </a:t>
            </a:r>
            <a:r>
              <a:rPr lang="en-US" sz="1200" i="0" kern="1200" baseline="0" dirty="0" smtClean="0">
                <a:solidFill>
                  <a:schemeClr val="tx1"/>
                </a:solidFill>
                <a:latin typeface="Times New Roman" pitchFamily="-110" charset="0"/>
                <a:ea typeface="+mn-ea"/>
                <a:cs typeface="+mn-cs"/>
              </a:rPr>
              <a:t>from that number by</a:t>
            </a:r>
          </a:p>
          <a:p>
            <a:r>
              <a:rPr lang="en-US" sz="1200" kern="1200" baseline="0" dirty="0" smtClean="0">
                <a:solidFill>
                  <a:schemeClr val="tx1"/>
                </a:solidFill>
                <a:latin typeface="Times New Roman" pitchFamily="-110" charset="0"/>
                <a:ea typeface="+mn-ea"/>
                <a:cs typeface="+mn-cs"/>
              </a:rPr>
              <a:t>moving </a:t>
            </a:r>
            <a:r>
              <a:rPr lang="en-US" sz="1200" i="1" kern="1200" baseline="0" dirty="0" smtClean="0">
                <a:solidFill>
                  <a:schemeClr val="tx1"/>
                </a:solidFill>
                <a:latin typeface="Times New Roman" pitchFamily="-110" charset="0"/>
                <a:ea typeface="+mn-ea"/>
                <a:cs typeface="+mn-cs"/>
              </a:rPr>
              <a:t>k </a:t>
            </a:r>
            <a:r>
              <a:rPr lang="en-US" sz="1200" i="0" kern="1200" baseline="0" dirty="0" smtClean="0">
                <a:solidFill>
                  <a:schemeClr val="tx1"/>
                </a:solidFill>
                <a:latin typeface="Times New Roman" pitchFamily="-110" charset="0"/>
                <a:ea typeface="+mn-ea"/>
                <a:cs typeface="+mn-cs"/>
              </a:rPr>
              <a:t>positions counterclockwise. If an arithmetic operation results in traversal</a:t>
            </a:r>
          </a:p>
          <a:p>
            <a:r>
              <a:rPr lang="en-US" sz="1200" kern="1200" baseline="0" dirty="0" smtClean="0">
                <a:solidFill>
                  <a:schemeClr val="tx1"/>
                </a:solidFill>
                <a:latin typeface="Times New Roman" pitchFamily="-110" charset="0"/>
                <a:ea typeface="+mn-ea"/>
                <a:cs typeface="+mn-cs"/>
              </a:rPr>
              <a:t>of the point where the endpoints are joined, an incorrect answer is given (overflow).</a:t>
            </a:r>
            <a:endParaRPr lang="en-GB" dirty="0"/>
          </a:p>
        </p:txBody>
      </p:sp>
      <p:sp>
        <p:nvSpPr>
          <p:cNvPr id="2" name="Footer Placeholder 1"/>
          <p:cNvSpPr>
            <a:spLocks noGrp="1"/>
          </p:cNvSpPr>
          <p:nvPr>
            <p:ph type="ftr" sz="quarter" idx="10"/>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178298928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796537B-7D9E-7046-86C8-605610BAA9F3}" type="slidenum">
              <a:rPr lang="en-US"/>
              <a:pPr/>
              <a:t>60</a:t>
            </a:fld>
            <a:endParaRPr lang="en-US" dirty="0"/>
          </a:p>
        </p:txBody>
      </p:sp>
      <p:sp>
        <p:nvSpPr>
          <p:cNvPr id="86018" name="Rectangle 2"/>
          <p:cNvSpPr>
            <a:spLocks noGrp="1" noRot="1" noChangeAspect="1" noChangeArrowheads="1" noTextEdit="1"/>
          </p:cNvSpPr>
          <p:nvPr>
            <p:ph type="sldImg"/>
          </p:nvPr>
        </p:nvSpPr>
        <p:spPr>
          <a:ln/>
        </p:spPr>
      </p:sp>
      <p:sp>
        <p:nvSpPr>
          <p:cNvPr id="86019" name="Rectangle 3"/>
          <p:cNvSpPr>
            <a:spLocks noGrp="1" noChangeArrowheads="1"/>
          </p:cNvSpPr>
          <p:nvPr>
            <p:ph type="body" idx="1"/>
          </p:nvPr>
        </p:nvSpPr>
        <p:spPr/>
        <p:txBody>
          <a:bodyPr/>
          <a:lstStyle/>
          <a:p>
            <a:r>
              <a:rPr lang="en-US" sz="1200" kern="1200" baseline="0" dirty="0" smtClean="0">
                <a:solidFill>
                  <a:schemeClr val="tx1"/>
                </a:solidFill>
                <a:latin typeface="Times New Roman" pitchFamily="-110" charset="0"/>
                <a:ea typeface="+mn-ea"/>
                <a:cs typeface="+mn-cs"/>
              </a:rPr>
              <a:t>Figure 10.6 suggests the data paths and hardware elements needed to accomplish</a:t>
            </a:r>
          </a:p>
          <a:p>
            <a:r>
              <a:rPr lang="en-US" sz="1200" kern="1200" baseline="0" dirty="0" smtClean="0">
                <a:solidFill>
                  <a:schemeClr val="tx1"/>
                </a:solidFill>
                <a:latin typeface="Times New Roman" pitchFamily="-110" charset="0"/>
                <a:ea typeface="+mn-ea"/>
                <a:cs typeface="+mn-cs"/>
              </a:rPr>
              <a:t>addition and subtraction. The central element is a binary adder, which is presented</a:t>
            </a:r>
          </a:p>
          <a:p>
            <a:r>
              <a:rPr lang="en-US" sz="1200" kern="1200" baseline="0" dirty="0" smtClean="0">
                <a:solidFill>
                  <a:schemeClr val="tx1"/>
                </a:solidFill>
                <a:latin typeface="Times New Roman" pitchFamily="-110" charset="0"/>
                <a:ea typeface="+mn-ea"/>
                <a:cs typeface="+mn-cs"/>
              </a:rPr>
              <a:t>two numbers for addition and produces a sum and an overflow indication.</a:t>
            </a:r>
          </a:p>
          <a:p>
            <a:r>
              <a:rPr lang="en-US" sz="1200" kern="1200" baseline="0" dirty="0" smtClean="0">
                <a:solidFill>
                  <a:schemeClr val="tx1"/>
                </a:solidFill>
                <a:latin typeface="Times New Roman" pitchFamily="-110" charset="0"/>
                <a:ea typeface="+mn-ea"/>
                <a:cs typeface="+mn-cs"/>
              </a:rPr>
              <a:t>The binary adder treats the two numbers as unsigned integers. (A logic implementation</a:t>
            </a:r>
          </a:p>
          <a:p>
            <a:r>
              <a:rPr lang="en-US" sz="1200" kern="1200" baseline="0" dirty="0" smtClean="0">
                <a:solidFill>
                  <a:schemeClr val="tx1"/>
                </a:solidFill>
                <a:latin typeface="Times New Roman" pitchFamily="-110" charset="0"/>
                <a:ea typeface="+mn-ea"/>
                <a:cs typeface="+mn-cs"/>
              </a:rPr>
              <a:t>of an adder is given in Chapter 11.) For addition, the two numbers are</a:t>
            </a:r>
          </a:p>
          <a:p>
            <a:r>
              <a:rPr lang="en-US" sz="1200" kern="1200" baseline="0" dirty="0" smtClean="0">
                <a:solidFill>
                  <a:schemeClr val="tx1"/>
                </a:solidFill>
                <a:latin typeface="Times New Roman" pitchFamily="-110" charset="0"/>
                <a:ea typeface="+mn-ea"/>
                <a:cs typeface="+mn-cs"/>
              </a:rPr>
              <a:t>presented to the adder from two registers, designated in this case as A and B registers.</a:t>
            </a:r>
          </a:p>
          <a:p>
            <a:r>
              <a:rPr lang="en-US" sz="1200" kern="1200" baseline="0" dirty="0" smtClean="0">
                <a:solidFill>
                  <a:schemeClr val="tx1"/>
                </a:solidFill>
                <a:latin typeface="Times New Roman" pitchFamily="-110" charset="0"/>
                <a:ea typeface="+mn-ea"/>
                <a:cs typeface="+mn-cs"/>
              </a:rPr>
              <a:t>The result may be stored in one of these registers or in a third. The overflow</a:t>
            </a:r>
          </a:p>
          <a:p>
            <a:r>
              <a:rPr lang="en-US" sz="1200" kern="1200" baseline="0" dirty="0" smtClean="0">
                <a:solidFill>
                  <a:schemeClr val="tx1"/>
                </a:solidFill>
                <a:latin typeface="Times New Roman" pitchFamily="-110" charset="0"/>
                <a:ea typeface="+mn-ea"/>
                <a:cs typeface="+mn-cs"/>
              </a:rPr>
              <a:t>indication is stored in a 1-bit overflow flag (0 = no overflow; 1 = overflow). For</a:t>
            </a:r>
          </a:p>
          <a:p>
            <a:r>
              <a:rPr lang="en-US" sz="1200" kern="1200" baseline="0" dirty="0" smtClean="0">
                <a:solidFill>
                  <a:schemeClr val="tx1"/>
                </a:solidFill>
                <a:latin typeface="Times New Roman" pitchFamily="-110" charset="0"/>
                <a:ea typeface="+mn-ea"/>
                <a:cs typeface="+mn-cs"/>
              </a:rPr>
              <a:t>subtraction, the subtrahend (B register) is passed through a twos complementer</a:t>
            </a:r>
          </a:p>
          <a:p>
            <a:r>
              <a:rPr lang="en-US" sz="1200" kern="1200" baseline="0" dirty="0" smtClean="0">
                <a:solidFill>
                  <a:schemeClr val="tx1"/>
                </a:solidFill>
                <a:latin typeface="Times New Roman" pitchFamily="-110" charset="0"/>
                <a:ea typeface="+mn-ea"/>
                <a:cs typeface="+mn-cs"/>
              </a:rPr>
              <a:t>so that its twos complement is presented to the adder. Note that Figure 10.6 only</a:t>
            </a:r>
          </a:p>
          <a:p>
            <a:r>
              <a:rPr lang="en-US" sz="1200" kern="1200" baseline="0" dirty="0" smtClean="0">
                <a:solidFill>
                  <a:schemeClr val="tx1"/>
                </a:solidFill>
                <a:latin typeface="Times New Roman" pitchFamily="-110" charset="0"/>
                <a:ea typeface="+mn-ea"/>
                <a:cs typeface="+mn-cs"/>
              </a:rPr>
              <a:t>shows the data paths. Control signals are needed to control whether or not the complementer</a:t>
            </a:r>
          </a:p>
          <a:p>
            <a:r>
              <a:rPr lang="en-US" sz="1200" kern="1200" baseline="0" dirty="0" smtClean="0">
                <a:solidFill>
                  <a:schemeClr val="tx1"/>
                </a:solidFill>
                <a:latin typeface="Times New Roman" pitchFamily="-110" charset="0"/>
                <a:ea typeface="+mn-ea"/>
                <a:cs typeface="+mn-cs"/>
              </a:rPr>
              <a:t>is used, depending on whether the operation is addition or subtraction.</a:t>
            </a:r>
          </a:p>
          <a:p>
            <a:endParaRPr lang="en-GB" dirty="0"/>
          </a:p>
        </p:txBody>
      </p:sp>
      <p:sp>
        <p:nvSpPr>
          <p:cNvPr id="2" name="Footer Placeholder 1"/>
          <p:cNvSpPr>
            <a:spLocks noGrp="1"/>
          </p:cNvSpPr>
          <p:nvPr>
            <p:ph type="ftr" sz="quarter" idx="10"/>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89114585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6DB81AD-687E-184A-BB1E-1687D0D8A52A}" type="slidenum">
              <a:rPr lang="en-US"/>
              <a:pPr/>
              <a:t>61</a:t>
            </a:fld>
            <a:endParaRPr lang="en-US" dirty="0"/>
          </a:p>
        </p:txBody>
      </p:sp>
      <p:sp>
        <p:nvSpPr>
          <p:cNvPr id="87042" name="Rectangle 2"/>
          <p:cNvSpPr>
            <a:spLocks noGrp="1" noRot="1" noChangeAspect="1" noChangeArrowheads="1" noTextEdit="1"/>
          </p:cNvSpPr>
          <p:nvPr>
            <p:ph type="sldImg"/>
          </p:nvPr>
        </p:nvSpPr>
        <p:spPr>
          <a:ln/>
        </p:spPr>
      </p:sp>
      <p:sp>
        <p:nvSpPr>
          <p:cNvPr id="87043" name="Rectangle 3"/>
          <p:cNvSpPr>
            <a:spLocks noGrp="1" noChangeArrowheads="1"/>
          </p:cNvSpPr>
          <p:nvPr>
            <p:ph type="body" idx="1"/>
          </p:nvPr>
        </p:nvSpPr>
        <p:spPr/>
        <p:txBody>
          <a:bodyPr/>
          <a:lstStyle/>
          <a:p>
            <a:r>
              <a:rPr lang="en-US" sz="1200" kern="1200" baseline="0" dirty="0" smtClean="0">
                <a:solidFill>
                  <a:schemeClr val="tx1"/>
                </a:solidFill>
                <a:latin typeface="Times New Roman" pitchFamily="-110" charset="0"/>
                <a:ea typeface="+mn-ea"/>
                <a:cs typeface="+mn-cs"/>
              </a:rPr>
              <a:t>Compared with addition and subtraction, multiplication is a complex operation,</a:t>
            </a:r>
          </a:p>
          <a:p>
            <a:r>
              <a:rPr lang="en-US" sz="1200" kern="1200" baseline="0" dirty="0" smtClean="0">
                <a:solidFill>
                  <a:schemeClr val="tx1"/>
                </a:solidFill>
                <a:latin typeface="Times New Roman" pitchFamily="-110" charset="0"/>
                <a:ea typeface="+mn-ea"/>
                <a:cs typeface="+mn-cs"/>
              </a:rPr>
              <a:t>whether performed in hardware or software. A wide variety of algorithms have been</a:t>
            </a:r>
          </a:p>
          <a:p>
            <a:r>
              <a:rPr lang="en-US" sz="1200" kern="1200" baseline="0" dirty="0" smtClean="0">
                <a:solidFill>
                  <a:schemeClr val="tx1"/>
                </a:solidFill>
                <a:latin typeface="Times New Roman" pitchFamily="-110" charset="0"/>
                <a:ea typeface="+mn-ea"/>
                <a:cs typeface="+mn-cs"/>
              </a:rPr>
              <a:t>used in various computers. The purpose of this subsection is to give the reader some</a:t>
            </a:r>
          </a:p>
          <a:p>
            <a:r>
              <a:rPr lang="en-US" sz="1200" kern="1200" baseline="0" dirty="0" smtClean="0">
                <a:solidFill>
                  <a:schemeClr val="tx1"/>
                </a:solidFill>
                <a:latin typeface="Times New Roman" pitchFamily="-110" charset="0"/>
                <a:ea typeface="+mn-ea"/>
                <a:cs typeface="+mn-cs"/>
              </a:rPr>
              <a:t>feel for the type of approach typically taken. We begin with the simpler problem of</a:t>
            </a:r>
          </a:p>
          <a:p>
            <a:r>
              <a:rPr lang="en-US" sz="1200" kern="1200" baseline="0" dirty="0" smtClean="0">
                <a:solidFill>
                  <a:schemeClr val="tx1"/>
                </a:solidFill>
                <a:latin typeface="Times New Roman" pitchFamily="-110" charset="0"/>
                <a:ea typeface="+mn-ea"/>
                <a:cs typeface="+mn-cs"/>
              </a:rPr>
              <a:t>multiplying two unsigned (nonnegative) integers, and then we look at one of the most</a:t>
            </a:r>
          </a:p>
          <a:p>
            <a:r>
              <a:rPr lang="en-US" sz="1200" kern="1200" baseline="0" dirty="0" smtClean="0">
                <a:solidFill>
                  <a:schemeClr val="tx1"/>
                </a:solidFill>
                <a:latin typeface="Times New Roman" pitchFamily="-110" charset="0"/>
                <a:ea typeface="+mn-ea"/>
                <a:cs typeface="+mn-cs"/>
              </a:rPr>
              <a:t>common techniques for multiplication of numbers in twos complement representation.</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Figure 10.7 illustrates the multiplication of unsigned</a:t>
            </a:r>
          </a:p>
          <a:p>
            <a:r>
              <a:rPr lang="en-US" sz="1200" kern="1200" baseline="0" dirty="0" smtClean="0">
                <a:solidFill>
                  <a:schemeClr val="tx1"/>
                </a:solidFill>
                <a:latin typeface="Times New Roman" pitchFamily="-110" charset="0"/>
                <a:ea typeface="+mn-ea"/>
                <a:cs typeface="+mn-cs"/>
              </a:rPr>
              <a:t>binary integers, as might be carried out using paper and pencil. Several important</a:t>
            </a:r>
          </a:p>
          <a:p>
            <a:r>
              <a:rPr lang="en-US" sz="1200" kern="1200" baseline="0" dirty="0" smtClean="0">
                <a:solidFill>
                  <a:schemeClr val="tx1"/>
                </a:solidFill>
                <a:latin typeface="Times New Roman" pitchFamily="-110" charset="0"/>
                <a:ea typeface="+mn-ea"/>
                <a:cs typeface="+mn-cs"/>
              </a:rPr>
              <a:t>observations can be made:</a:t>
            </a:r>
          </a:p>
          <a:p>
            <a:endParaRPr lang="en-US" sz="1200" b="1" kern="1200" baseline="0" dirty="0" smtClean="0">
              <a:solidFill>
                <a:schemeClr val="tx1"/>
              </a:solidFill>
              <a:latin typeface="Times New Roman" pitchFamily="-110" charset="0"/>
              <a:ea typeface="+mn-ea"/>
              <a:cs typeface="+mn-cs"/>
            </a:endParaRPr>
          </a:p>
          <a:p>
            <a:r>
              <a:rPr lang="en-US" sz="1200" b="0" kern="1200" baseline="0" dirty="0" smtClean="0">
                <a:solidFill>
                  <a:schemeClr val="tx1"/>
                </a:solidFill>
                <a:latin typeface="Times New Roman" pitchFamily="-110" charset="0"/>
                <a:ea typeface="+mn-ea"/>
                <a:cs typeface="+mn-cs"/>
              </a:rPr>
              <a:t>1. Multiplication involves the generation of partial products, one for each digit in the</a:t>
            </a:r>
          </a:p>
          <a:p>
            <a:r>
              <a:rPr lang="en-US" sz="1200" kern="1200" baseline="0" dirty="0" smtClean="0">
                <a:solidFill>
                  <a:schemeClr val="tx1"/>
                </a:solidFill>
                <a:latin typeface="Times New Roman" pitchFamily="-110" charset="0"/>
                <a:ea typeface="+mn-ea"/>
                <a:cs typeface="+mn-cs"/>
              </a:rPr>
              <a:t>multiplier. These partial products are then summed to produce the final product.</a:t>
            </a:r>
          </a:p>
          <a:p>
            <a:endParaRPr lang="en-US" sz="1200" kern="1200" baseline="0" dirty="0" smtClean="0">
              <a:solidFill>
                <a:schemeClr val="tx1"/>
              </a:solidFill>
              <a:latin typeface="Times New Roman" pitchFamily="-110" charset="0"/>
              <a:ea typeface="+mn-ea"/>
              <a:cs typeface="+mn-cs"/>
            </a:endParaRPr>
          </a:p>
          <a:p>
            <a:r>
              <a:rPr lang="en-US" sz="1200" b="0" kern="1200" baseline="0" dirty="0" smtClean="0">
                <a:solidFill>
                  <a:schemeClr val="tx1"/>
                </a:solidFill>
                <a:latin typeface="Times New Roman" pitchFamily="-110" charset="0"/>
                <a:ea typeface="+mn-ea"/>
                <a:cs typeface="+mn-cs"/>
              </a:rPr>
              <a:t>2. The partial products are easily defined. When the multiplier bit is 0, the partial</a:t>
            </a:r>
          </a:p>
          <a:p>
            <a:r>
              <a:rPr lang="en-US" sz="1200" kern="1200" baseline="0" dirty="0" smtClean="0">
                <a:solidFill>
                  <a:schemeClr val="tx1"/>
                </a:solidFill>
                <a:latin typeface="Times New Roman" pitchFamily="-110" charset="0"/>
                <a:ea typeface="+mn-ea"/>
                <a:cs typeface="+mn-cs"/>
              </a:rPr>
              <a:t>product is 0. When the multiplier is 1, the partial product is the multiplicand.</a:t>
            </a:r>
          </a:p>
          <a:p>
            <a:endParaRPr lang="en-US" sz="1200" b="1" kern="1200" baseline="0" dirty="0" smtClean="0">
              <a:solidFill>
                <a:schemeClr val="tx1"/>
              </a:solidFill>
              <a:latin typeface="Times New Roman" pitchFamily="-110" charset="0"/>
              <a:ea typeface="+mn-ea"/>
              <a:cs typeface="+mn-cs"/>
            </a:endParaRPr>
          </a:p>
          <a:p>
            <a:r>
              <a:rPr lang="en-US" sz="1200" b="0" kern="1200" baseline="0" dirty="0" smtClean="0">
                <a:solidFill>
                  <a:schemeClr val="tx1"/>
                </a:solidFill>
                <a:latin typeface="Times New Roman" pitchFamily="-110" charset="0"/>
                <a:ea typeface="+mn-ea"/>
                <a:cs typeface="+mn-cs"/>
              </a:rPr>
              <a:t>3. The total product is produced by summing the partial products. For this operation,</a:t>
            </a:r>
          </a:p>
          <a:p>
            <a:r>
              <a:rPr lang="en-US" sz="1200" kern="1200" baseline="0" dirty="0" smtClean="0">
                <a:solidFill>
                  <a:schemeClr val="tx1"/>
                </a:solidFill>
                <a:latin typeface="Times New Roman" pitchFamily="-110" charset="0"/>
                <a:ea typeface="+mn-ea"/>
                <a:cs typeface="+mn-cs"/>
              </a:rPr>
              <a:t>each successive partial product is shifted one position to the left relative</a:t>
            </a:r>
          </a:p>
          <a:p>
            <a:r>
              <a:rPr lang="en-US" sz="1200" kern="1200" baseline="0" dirty="0" smtClean="0">
                <a:solidFill>
                  <a:schemeClr val="tx1"/>
                </a:solidFill>
                <a:latin typeface="Times New Roman" pitchFamily="-110" charset="0"/>
                <a:ea typeface="+mn-ea"/>
                <a:cs typeface="+mn-cs"/>
              </a:rPr>
              <a:t>to the preceding partial product.</a:t>
            </a:r>
          </a:p>
          <a:p>
            <a:endParaRPr lang="en-US" sz="1200" b="1" kern="1200" baseline="0" dirty="0" smtClean="0">
              <a:solidFill>
                <a:schemeClr val="tx1"/>
              </a:solidFill>
              <a:latin typeface="Times New Roman" pitchFamily="-110" charset="0"/>
              <a:ea typeface="+mn-ea"/>
              <a:cs typeface="+mn-cs"/>
            </a:endParaRPr>
          </a:p>
          <a:p>
            <a:r>
              <a:rPr lang="en-US" sz="1200" b="0" kern="1200" baseline="0" dirty="0" smtClean="0">
                <a:solidFill>
                  <a:schemeClr val="tx1"/>
                </a:solidFill>
                <a:latin typeface="Times New Roman" pitchFamily="-110" charset="0"/>
                <a:ea typeface="+mn-ea"/>
                <a:cs typeface="+mn-cs"/>
              </a:rPr>
              <a:t>4. The multiplication of two </a:t>
            </a:r>
            <a:r>
              <a:rPr lang="en-US" sz="1200" b="0" i="1" kern="1200" baseline="0" dirty="0" smtClean="0">
                <a:solidFill>
                  <a:schemeClr val="tx1"/>
                </a:solidFill>
                <a:latin typeface="Times New Roman" pitchFamily="-110" charset="0"/>
                <a:ea typeface="+mn-ea"/>
                <a:cs typeface="+mn-cs"/>
              </a:rPr>
              <a:t>n-bit binary integers results in a product of up to 2n</a:t>
            </a:r>
          </a:p>
          <a:p>
            <a:r>
              <a:rPr lang="en-US" sz="1200" kern="1200" baseline="0" dirty="0" smtClean="0">
                <a:solidFill>
                  <a:schemeClr val="tx1"/>
                </a:solidFill>
                <a:latin typeface="Times New Roman" pitchFamily="-110" charset="0"/>
                <a:ea typeface="+mn-ea"/>
                <a:cs typeface="+mn-cs"/>
              </a:rPr>
              <a:t>bits in length (e.g., 11 * 11 = 1001).</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Compared with the pencil-and-paper approach, there are several things we can</a:t>
            </a:r>
          </a:p>
          <a:p>
            <a:r>
              <a:rPr lang="en-US" sz="1200" kern="1200" baseline="0" dirty="0" smtClean="0">
                <a:solidFill>
                  <a:schemeClr val="tx1"/>
                </a:solidFill>
                <a:latin typeface="Times New Roman" pitchFamily="-110" charset="0"/>
                <a:ea typeface="+mn-ea"/>
                <a:cs typeface="+mn-cs"/>
              </a:rPr>
              <a:t>do to make computerized multiplication more efficient. First, we can perform a running</a:t>
            </a:r>
          </a:p>
          <a:p>
            <a:r>
              <a:rPr lang="en-US" sz="1200" kern="1200" baseline="0" dirty="0" smtClean="0">
                <a:solidFill>
                  <a:schemeClr val="tx1"/>
                </a:solidFill>
                <a:latin typeface="Times New Roman" pitchFamily="-110" charset="0"/>
                <a:ea typeface="+mn-ea"/>
                <a:cs typeface="+mn-cs"/>
              </a:rPr>
              <a:t>addition on the partial products rather than waiting until the end. This eliminates</a:t>
            </a:r>
          </a:p>
          <a:p>
            <a:r>
              <a:rPr lang="en-US" sz="1200" kern="1200" baseline="0" dirty="0" smtClean="0">
                <a:solidFill>
                  <a:schemeClr val="tx1"/>
                </a:solidFill>
                <a:latin typeface="Times New Roman" pitchFamily="-110" charset="0"/>
                <a:ea typeface="+mn-ea"/>
                <a:cs typeface="+mn-cs"/>
              </a:rPr>
              <a:t>the need for storage of all the partial products; fewer registers are needed. Second,</a:t>
            </a:r>
          </a:p>
          <a:p>
            <a:r>
              <a:rPr lang="en-US" sz="1200" kern="1200" baseline="0" dirty="0" smtClean="0">
                <a:solidFill>
                  <a:schemeClr val="tx1"/>
                </a:solidFill>
                <a:latin typeface="Times New Roman" pitchFamily="-110" charset="0"/>
                <a:ea typeface="+mn-ea"/>
                <a:cs typeface="+mn-cs"/>
              </a:rPr>
              <a:t>we can save some time on the generation of partial products. For each 1 on the multiplier,</a:t>
            </a:r>
          </a:p>
          <a:p>
            <a:r>
              <a:rPr lang="en-US" sz="1200" kern="1200" baseline="0" dirty="0" smtClean="0">
                <a:solidFill>
                  <a:schemeClr val="tx1"/>
                </a:solidFill>
                <a:latin typeface="Times New Roman" pitchFamily="-110" charset="0"/>
                <a:ea typeface="+mn-ea"/>
                <a:cs typeface="+mn-cs"/>
              </a:rPr>
              <a:t>an add and a shift operation are required; but for each 0, only a shift is required.</a:t>
            </a:r>
            <a:endParaRPr lang="en-GB" dirty="0"/>
          </a:p>
        </p:txBody>
      </p:sp>
      <p:sp>
        <p:nvSpPr>
          <p:cNvPr id="2" name="Footer Placeholder 1"/>
          <p:cNvSpPr>
            <a:spLocks noGrp="1"/>
          </p:cNvSpPr>
          <p:nvPr>
            <p:ph type="ftr" sz="quarter" idx="10"/>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183783595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7ED6C3C-71C0-6247-89F4-1DC1DD7B240A}" type="slidenum">
              <a:rPr lang="en-US"/>
              <a:pPr/>
              <a:t>62</a:t>
            </a:fld>
            <a:endParaRPr lang="en-US" dirty="0"/>
          </a:p>
        </p:txBody>
      </p:sp>
      <p:sp>
        <p:nvSpPr>
          <p:cNvPr id="89090" name="Rectangle 2"/>
          <p:cNvSpPr>
            <a:spLocks noGrp="1" noRot="1" noChangeAspect="1" noChangeArrowheads="1" noTextEdit="1"/>
          </p:cNvSpPr>
          <p:nvPr>
            <p:ph type="sldImg"/>
          </p:nvPr>
        </p:nvSpPr>
        <p:spPr>
          <a:ln/>
        </p:spPr>
      </p:sp>
      <p:sp>
        <p:nvSpPr>
          <p:cNvPr id="89091" name="Rectangle 3"/>
          <p:cNvSpPr>
            <a:spLocks noGrp="1" noChangeArrowheads="1"/>
          </p:cNvSpPr>
          <p:nvPr>
            <p:ph type="body" idx="1"/>
          </p:nvPr>
        </p:nvSpPr>
        <p:spPr/>
        <p:txBody>
          <a:bodyPr/>
          <a:lstStyle/>
          <a:p>
            <a:r>
              <a:rPr lang="en-US" sz="1200" kern="1200" baseline="0" dirty="0" smtClean="0">
                <a:solidFill>
                  <a:schemeClr val="tx1"/>
                </a:solidFill>
                <a:latin typeface="Times New Roman" pitchFamily="-110" charset="0"/>
                <a:ea typeface="+mn-ea"/>
                <a:cs typeface="+mn-cs"/>
              </a:rPr>
              <a:t>Figure 10.8a shows a possible implementation employing these measures. The</a:t>
            </a:r>
          </a:p>
          <a:p>
            <a:r>
              <a:rPr lang="en-US" sz="1200" kern="1200" baseline="0" dirty="0" smtClean="0">
                <a:solidFill>
                  <a:schemeClr val="tx1"/>
                </a:solidFill>
                <a:latin typeface="Times New Roman" pitchFamily="-110" charset="0"/>
                <a:ea typeface="+mn-ea"/>
                <a:cs typeface="+mn-cs"/>
              </a:rPr>
              <a:t>multiplier and multiplicand are loaded into two registers (Q and M). A third register,</a:t>
            </a:r>
          </a:p>
          <a:p>
            <a:r>
              <a:rPr lang="en-US" sz="1200" kern="1200" baseline="0" dirty="0" smtClean="0">
                <a:solidFill>
                  <a:schemeClr val="tx1"/>
                </a:solidFill>
                <a:latin typeface="Times New Roman" pitchFamily="-110" charset="0"/>
                <a:ea typeface="+mn-ea"/>
                <a:cs typeface="+mn-cs"/>
              </a:rPr>
              <a:t>the A register, is also needed and is initially set to 0. There is also a 1-bit C register,</a:t>
            </a:r>
          </a:p>
          <a:p>
            <a:r>
              <a:rPr lang="en-US" sz="1200" kern="1200" baseline="0" dirty="0" smtClean="0">
                <a:solidFill>
                  <a:schemeClr val="tx1"/>
                </a:solidFill>
                <a:latin typeface="Times New Roman" pitchFamily="-110" charset="0"/>
                <a:ea typeface="+mn-ea"/>
                <a:cs typeface="+mn-cs"/>
              </a:rPr>
              <a:t>initialized to 0, which holds a potential carry bit resulting from addition.</a:t>
            </a:r>
            <a:endParaRPr lang="en-GB" dirty="0"/>
          </a:p>
        </p:txBody>
      </p:sp>
      <p:sp>
        <p:nvSpPr>
          <p:cNvPr id="2" name="Footer Placeholder 1"/>
          <p:cNvSpPr>
            <a:spLocks noGrp="1"/>
          </p:cNvSpPr>
          <p:nvPr>
            <p:ph type="ftr" sz="quarter" idx="10"/>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404574155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A1FF392-6089-A84C-8297-209AC25DB4DF}" type="slidenum">
              <a:rPr lang="en-US"/>
              <a:pPr/>
              <a:t>63</a:t>
            </a:fld>
            <a:endParaRPr lang="en-US" dirty="0"/>
          </a:p>
        </p:txBody>
      </p:sp>
      <p:sp>
        <p:nvSpPr>
          <p:cNvPr id="91138" name="Rectangle 2"/>
          <p:cNvSpPr>
            <a:spLocks noGrp="1" noRot="1" noChangeAspect="1" noChangeArrowheads="1" noTextEdit="1"/>
          </p:cNvSpPr>
          <p:nvPr>
            <p:ph type="sldImg"/>
          </p:nvPr>
        </p:nvSpPr>
        <p:spPr>
          <a:ln/>
        </p:spPr>
      </p:sp>
      <p:sp>
        <p:nvSpPr>
          <p:cNvPr id="91139" name="Rectangle 3"/>
          <p:cNvSpPr>
            <a:spLocks noGrp="1" noChangeArrowheads="1"/>
          </p:cNvSpPr>
          <p:nvPr>
            <p:ph type="body" idx="1"/>
          </p:nvPr>
        </p:nvSpPr>
        <p:spPr/>
        <p:txBody>
          <a:bodyPr/>
          <a:lstStyle/>
          <a:p>
            <a:r>
              <a:rPr lang="en-US" sz="1200" kern="1200" baseline="0" dirty="0" smtClean="0">
                <a:solidFill>
                  <a:schemeClr val="tx1"/>
                </a:solidFill>
                <a:latin typeface="Times New Roman" pitchFamily="-110" charset="0"/>
                <a:ea typeface="+mn-ea"/>
                <a:cs typeface="+mn-cs"/>
              </a:rPr>
              <a:t>The operation of the multiplier is as follows. Control logic reads the bits of the</a:t>
            </a:r>
          </a:p>
          <a:p>
            <a:r>
              <a:rPr lang="en-US" sz="1200" kern="1200" baseline="0" dirty="0" smtClean="0">
                <a:solidFill>
                  <a:schemeClr val="tx1"/>
                </a:solidFill>
                <a:latin typeface="Times New Roman" pitchFamily="-110" charset="0"/>
                <a:ea typeface="+mn-ea"/>
                <a:cs typeface="+mn-cs"/>
              </a:rPr>
              <a:t>multiplier one at a time. If Q</a:t>
            </a:r>
            <a:r>
              <a:rPr lang="en-US" sz="1200" kern="1200" baseline="-25000" dirty="0" smtClean="0">
                <a:solidFill>
                  <a:schemeClr val="tx1"/>
                </a:solidFill>
                <a:latin typeface="Times New Roman" pitchFamily="-110" charset="0"/>
                <a:ea typeface="+mn-ea"/>
                <a:cs typeface="+mn-cs"/>
              </a:rPr>
              <a:t>0</a:t>
            </a:r>
            <a:r>
              <a:rPr lang="en-US" sz="1200" kern="1200" baseline="0" dirty="0" smtClean="0">
                <a:solidFill>
                  <a:schemeClr val="tx1"/>
                </a:solidFill>
                <a:latin typeface="Times New Roman" pitchFamily="-110" charset="0"/>
                <a:ea typeface="+mn-ea"/>
                <a:cs typeface="+mn-cs"/>
              </a:rPr>
              <a:t> is 1, then the multiplicand is added to the A register</a:t>
            </a:r>
          </a:p>
          <a:p>
            <a:r>
              <a:rPr lang="en-US" sz="1200" kern="1200" baseline="0" dirty="0" smtClean="0">
                <a:solidFill>
                  <a:schemeClr val="tx1"/>
                </a:solidFill>
                <a:latin typeface="Times New Roman" pitchFamily="-110" charset="0"/>
                <a:ea typeface="+mn-ea"/>
                <a:cs typeface="+mn-cs"/>
              </a:rPr>
              <a:t>and the result is stored in the A register, with the C bit used for overflow. Then all</a:t>
            </a:r>
          </a:p>
          <a:p>
            <a:r>
              <a:rPr lang="en-US" sz="1200" kern="1200" baseline="0" dirty="0" smtClean="0">
                <a:solidFill>
                  <a:schemeClr val="tx1"/>
                </a:solidFill>
                <a:latin typeface="Times New Roman" pitchFamily="-110" charset="0"/>
                <a:ea typeface="+mn-ea"/>
                <a:cs typeface="+mn-cs"/>
              </a:rPr>
              <a:t>of the bits of the C, A, and Q registers are shifted to the right one bit, so that the C</a:t>
            </a:r>
          </a:p>
          <a:p>
            <a:r>
              <a:rPr lang="en-US" sz="1200" kern="1200" baseline="0" dirty="0" smtClean="0">
                <a:solidFill>
                  <a:schemeClr val="tx1"/>
                </a:solidFill>
                <a:latin typeface="Times New Roman" pitchFamily="-110" charset="0"/>
                <a:ea typeface="+mn-ea"/>
                <a:cs typeface="+mn-cs"/>
              </a:rPr>
              <a:t>bit goes into A</a:t>
            </a:r>
            <a:r>
              <a:rPr lang="en-US" sz="1200" i="1" kern="1200" baseline="-25000" dirty="0" smtClean="0">
                <a:solidFill>
                  <a:schemeClr val="tx1"/>
                </a:solidFill>
                <a:latin typeface="Times New Roman" pitchFamily="-110" charset="0"/>
                <a:ea typeface="+mn-ea"/>
                <a:cs typeface="+mn-cs"/>
              </a:rPr>
              <a:t>n-1</a:t>
            </a:r>
            <a:r>
              <a:rPr lang="en-US" sz="1200" i="1" kern="1200" baseline="0" dirty="0" smtClean="0">
                <a:solidFill>
                  <a:schemeClr val="tx1"/>
                </a:solidFill>
                <a:latin typeface="Times New Roman" pitchFamily="-110" charset="0"/>
                <a:ea typeface="+mn-ea"/>
                <a:cs typeface="+mn-cs"/>
              </a:rPr>
              <a:t>, A</a:t>
            </a:r>
            <a:r>
              <a:rPr lang="en-US" sz="1200" i="1" kern="1200" baseline="-25000" dirty="0" smtClean="0">
                <a:solidFill>
                  <a:schemeClr val="tx1"/>
                </a:solidFill>
                <a:latin typeface="Times New Roman" pitchFamily="-110" charset="0"/>
                <a:ea typeface="+mn-ea"/>
                <a:cs typeface="+mn-cs"/>
              </a:rPr>
              <a:t>0</a:t>
            </a:r>
            <a:r>
              <a:rPr lang="en-US" sz="1200" i="1" kern="1200" baseline="0" dirty="0" smtClean="0">
                <a:solidFill>
                  <a:schemeClr val="tx1"/>
                </a:solidFill>
                <a:latin typeface="Times New Roman" pitchFamily="-110" charset="0"/>
                <a:ea typeface="+mn-ea"/>
                <a:cs typeface="+mn-cs"/>
              </a:rPr>
              <a:t> goes into Q</a:t>
            </a:r>
            <a:r>
              <a:rPr lang="en-US" sz="1200" i="1" kern="1200" baseline="-25000" dirty="0" smtClean="0">
                <a:solidFill>
                  <a:schemeClr val="tx1"/>
                </a:solidFill>
                <a:latin typeface="Times New Roman" pitchFamily="-110" charset="0"/>
                <a:ea typeface="+mn-ea"/>
                <a:cs typeface="+mn-cs"/>
              </a:rPr>
              <a:t>n-1 </a:t>
            </a:r>
            <a:r>
              <a:rPr lang="en-US" sz="1200" i="1" kern="1200" baseline="0" dirty="0" smtClean="0">
                <a:solidFill>
                  <a:schemeClr val="tx1"/>
                </a:solidFill>
                <a:latin typeface="Times New Roman" pitchFamily="-110" charset="0"/>
                <a:ea typeface="+mn-ea"/>
                <a:cs typeface="+mn-cs"/>
              </a:rPr>
              <a:t>and Q</a:t>
            </a:r>
            <a:r>
              <a:rPr lang="en-US" sz="1200" i="1" kern="1200" baseline="-25000" dirty="0" smtClean="0">
                <a:solidFill>
                  <a:schemeClr val="tx1"/>
                </a:solidFill>
                <a:latin typeface="Times New Roman" pitchFamily="-110" charset="0"/>
                <a:ea typeface="+mn-ea"/>
                <a:cs typeface="+mn-cs"/>
              </a:rPr>
              <a:t>0</a:t>
            </a:r>
            <a:r>
              <a:rPr lang="en-US" sz="1200" i="1" kern="1200" baseline="0" dirty="0" smtClean="0">
                <a:solidFill>
                  <a:schemeClr val="tx1"/>
                </a:solidFill>
                <a:latin typeface="Times New Roman" pitchFamily="-110" charset="0"/>
                <a:ea typeface="+mn-ea"/>
                <a:cs typeface="+mn-cs"/>
              </a:rPr>
              <a:t> is lost. If Q</a:t>
            </a:r>
            <a:r>
              <a:rPr lang="en-US" sz="1200" i="1" kern="1200" baseline="-25000" dirty="0" smtClean="0">
                <a:solidFill>
                  <a:schemeClr val="tx1"/>
                </a:solidFill>
                <a:latin typeface="Times New Roman" pitchFamily="-110" charset="0"/>
                <a:ea typeface="+mn-ea"/>
                <a:cs typeface="+mn-cs"/>
              </a:rPr>
              <a:t>0</a:t>
            </a:r>
            <a:r>
              <a:rPr lang="en-US" sz="1200" i="1" kern="1200" baseline="0" dirty="0" smtClean="0">
                <a:solidFill>
                  <a:schemeClr val="tx1"/>
                </a:solidFill>
                <a:latin typeface="Times New Roman" pitchFamily="-110" charset="0"/>
                <a:ea typeface="+mn-ea"/>
                <a:cs typeface="+mn-cs"/>
              </a:rPr>
              <a:t> is 0, then no addition is</a:t>
            </a:r>
          </a:p>
          <a:p>
            <a:r>
              <a:rPr lang="en-US" sz="1200" kern="1200" baseline="0" dirty="0" smtClean="0">
                <a:solidFill>
                  <a:schemeClr val="tx1"/>
                </a:solidFill>
                <a:latin typeface="Times New Roman" pitchFamily="-110" charset="0"/>
                <a:ea typeface="+mn-ea"/>
                <a:cs typeface="+mn-cs"/>
              </a:rPr>
              <a:t>performed, just the shift. This process is repeated for each bit of the original multiplier.</a:t>
            </a:r>
          </a:p>
          <a:p>
            <a:r>
              <a:rPr lang="en-US" sz="1200" kern="1200" baseline="0" dirty="0" smtClean="0">
                <a:solidFill>
                  <a:schemeClr val="tx1"/>
                </a:solidFill>
                <a:latin typeface="Times New Roman" pitchFamily="-110" charset="0"/>
                <a:ea typeface="+mn-ea"/>
                <a:cs typeface="+mn-cs"/>
              </a:rPr>
              <a:t>The resulting 2</a:t>
            </a:r>
            <a:r>
              <a:rPr lang="en-US" sz="1200" i="1" kern="1200" baseline="0" dirty="0" smtClean="0">
                <a:solidFill>
                  <a:schemeClr val="tx1"/>
                </a:solidFill>
                <a:latin typeface="Times New Roman" pitchFamily="-110" charset="0"/>
                <a:ea typeface="+mn-ea"/>
                <a:cs typeface="+mn-cs"/>
              </a:rPr>
              <a:t>n-</a:t>
            </a:r>
            <a:r>
              <a:rPr lang="en-US" sz="1200" i="0" kern="1200" baseline="0" dirty="0" smtClean="0">
                <a:solidFill>
                  <a:schemeClr val="tx1"/>
                </a:solidFill>
                <a:latin typeface="Times New Roman" pitchFamily="-110" charset="0"/>
                <a:ea typeface="+mn-ea"/>
                <a:cs typeface="+mn-cs"/>
              </a:rPr>
              <a:t>bit product is contained in the A and Q registers. A flowchart</a:t>
            </a:r>
          </a:p>
          <a:p>
            <a:r>
              <a:rPr lang="en-US" sz="1200" kern="1200" baseline="0" dirty="0" smtClean="0">
                <a:solidFill>
                  <a:schemeClr val="tx1"/>
                </a:solidFill>
                <a:latin typeface="Times New Roman" pitchFamily="-110" charset="0"/>
                <a:ea typeface="+mn-ea"/>
                <a:cs typeface="+mn-cs"/>
              </a:rPr>
              <a:t>of the operation is shown in Figure 10.9, and an example is given in Figure 10.8b.</a:t>
            </a:r>
          </a:p>
          <a:p>
            <a:r>
              <a:rPr lang="en-US" sz="1200" kern="1200" baseline="0" dirty="0" smtClean="0">
                <a:solidFill>
                  <a:schemeClr val="tx1"/>
                </a:solidFill>
                <a:latin typeface="Times New Roman" pitchFamily="-110" charset="0"/>
                <a:ea typeface="+mn-ea"/>
                <a:cs typeface="+mn-cs"/>
              </a:rPr>
              <a:t>Note that on the second cycle, when the multiplier bit is 0, there is no add operation.</a:t>
            </a:r>
            <a:endParaRPr lang="en-GB" dirty="0"/>
          </a:p>
        </p:txBody>
      </p:sp>
      <p:sp>
        <p:nvSpPr>
          <p:cNvPr id="2" name="Footer Placeholder 1"/>
          <p:cNvSpPr>
            <a:spLocks noGrp="1"/>
          </p:cNvSpPr>
          <p:nvPr>
            <p:ph type="ftr" sz="quarter" idx="10"/>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406824937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Times New Roman" pitchFamily="-110" charset="0"/>
                <a:ea typeface="+mn-ea"/>
                <a:cs typeface="+mn-cs"/>
              </a:rPr>
              <a:t>Figure 10.10 recasts Figure 10.7 to make the generation of partial products by multiplication explicit.</a:t>
            </a:r>
          </a:p>
          <a:p>
            <a:r>
              <a:rPr lang="en-US" sz="1200" kern="1200" baseline="0" dirty="0" smtClean="0">
                <a:solidFill>
                  <a:schemeClr val="tx1"/>
                </a:solidFill>
                <a:latin typeface="Times New Roman" pitchFamily="-110" charset="0"/>
                <a:ea typeface="+mn-ea"/>
                <a:cs typeface="+mn-cs"/>
              </a:rPr>
              <a:t>The only difference in Figure 10.10 is that it recognizes that the partial products</a:t>
            </a:r>
          </a:p>
          <a:p>
            <a:r>
              <a:rPr lang="en-US" sz="1200" kern="1200" baseline="0" dirty="0" smtClean="0">
                <a:solidFill>
                  <a:schemeClr val="tx1"/>
                </a:solidFill>
                <a:latin typeface="Times New Roman" pitchFamily="-110" charset="0"/>
                <a:ea typeface="+mn-ea"/>
                <a:cs typeface="+mn-cs"/>
              </a:rPr>
              <a:t>should be viewed as 2</a:t>
            </a:r>
            <a:r>
              <a:rPr lang="en-US" sz="1200" i="1" kern="1200" baseline="0" dirty="0" smtClean="0">
                <a:solidFill>
                  <a:schemeClr val="tx1"/>
                </a:solidFill>
                <a:latin typeface="Times New Roman" pitchFamily="-110" charset="0"/>
                <a:ea typeface="+mn-ea"/>
                <a:cs typeface="+mn-cs"/>
              </a:rPr>
              <a:t>n-</a:t>
            </a:r>
            <a:r>
              <a:rPr lang="en-US" sz="1200" i="0" kern="1200" baseline="0" dirty="0" smtClean="0">
                <a:solidFill>
                  <a:schemeClr val="tx1"/>
                </a:solidFill>
                <a:latin typeface="Times New Roman" pitchFamily="-110" charset="0"/>
                <a:ea typeface="+mn-ea"/>
                <a:cs typeface="+mn-cs"/>
              </a:rPr>
              <a:t>bit numbers generated from the </a:t>
            </a:r>
            <a:r>
              <a:rPr lang="en-US" sz="1200" i="1" kern="1200" baseline="0" dirty="0" smtClean="0">
                <a:solidFill>
                  <a:schemeClr val="tx1"/>
                </a:solidFill>
                <a:latin typeface="Times New Roman" pitchFamily="-110" charset="0"/>
                <a:ea typeface="+mn-ea"/>
                <a:cs typeface="+mn-cs"/>
              </a:rPr>
              <a:t>n-</a:t>
            </a:r>
            <a:r>
              <a:rPr lang="en-US" sz="1200" i="0" kern="1200" baseline="0" dirty="0" smtClean="0">
                <a:solidFill>
                  <a:schemeClr val="tx1"/>
                </a:solidFill>
                <a:latin typeface="Times New Roman" pitchFamily="-110" charset="0"/>
                <a:ea typeface="+mn-ea"/>
                <a:cs typeface="+mn-cs"/>
              </a:rPr>
              <a:t>bit multiplicand.</a:t>
            </a:r>
          </a:p>
          <a:p>
            <a:endParaRPr lang="en-US" sz="1200" i="0" kern="1200" baseline="0" dirty="0" smtClean="0">
              <a:solidFill>
                <a:schemeClr val="tx1"/>
              </a:solidFill>
              <a:latin typeface="Times New Roman" pitchFamily="-110" charset="0"/>
              <a:ea typeface="+mn-ea"/>
              <a:cs typeface="+mn-cs"/>
            </a:endParaRPr>
          </a:p>
          <a:p>
            <a:r>
              <a:rPr lang="en-US" sz="1200" b="0" i="0" u="none" strike="noStrike" kern="1200" baseline="0" dirty="0" smtClean="0">
                <a:solidFill>
                  <a:schemeClr val="tx1"/>
                </a:solidFill>
                <a:latin typeface="Times New Roman" pitchFamily="-110" charset="0"/>
                <a:ea typeface="+mn-ea"/>
                <a:cs typeface="+mn-cs"/>
              </a:rPr>
              <a:t>Thus, as an unsigned integer, the 4-bit multiplicand 1011 is stored in an 8-bit</a:t>
            </a:r>
          </a:p>
          <a:p>
            <a:r>
              <a:rPr lang="en-US" sz="1200" b="0" i="0" u="none" strike="noStrike" kern="1200" baseline="0" dirty="0" smtClean="0">
                <a:solidFill>
                  <a:schemeClr val="tx1"/>
                </a:solidFill>
                <a:latin typeface="Times New Roman" pitchFamily="-110" charset="0"/>
                <a:ea typeface="+mn-ea"/>
                <a:cs typeface="+mn-cs"/>
              </a:rPr>
              <a:t>word as 00001011. Each partial product (other than that for 2</a:t>
            </a:r>
            <a:r>
              <a:rPr lang="en-US" sz="1200" b="0" i="0" u="none" strike="noStrike" kern="1200" baseline="30000" dirty="0" smtClean="0">
                <a:solidFill>
                  <a:schemeClr val="tx1"/>
                </a:solidFill>
                <a:latin typeface="Times New Roman" pitchFamily="-110" charset="0"/>
                <a:ea typeface="+mn-ea"/>
                <a:cs typeface="+mn-cs"/>
              </a:rPr>
              <a:t>0</a:t>
            </a:r>
            <a:r>
              <a:rPr lang="en-US" sz="1200" b="0" i="0" u="none" strike="noStrike" kern="1200" baseline="0" dirty="0" smtClean="0">
                <a:solidFill>
                  <a:schemeClr val="tx1"/>
                </a:solidFill>
                <a:latin typeface="Times New Roman" pitchFamily="-110" charset="0"/>
                <a:ea typeface="+mn-ea"/>
                <a:cs typeface="+mn-cs"/>
              </a:rPr>
              <a:t> ) consists of this number</a:t>
            </a:r>
          </a:p>
          <a:p>
            <a:r>
              <a:rPr lang="en-US" sz="1200" b="0" i="0" u="none" strike="noStrike" kern="1200" baseline="0" dirty="0" smtClean="0">
                <a:solidFill>
                  <a:schemeClr val="tx1"/>
                </a:solidFill>
                <a:latin typeface="Times New Roman" pitchFamily="-110" charset="0"/>
                <a:ea typeface="+mn-ea"/>
                <a:cs typeface="+mn-cs"/>
              </a:rPr>
              <a:t>shifted to the left, with the unoccupied positions on the right filled with zeros</a:t>
            </a:r>
          </a:p>
          <a:p>
            <a:r>
              <a:rPr lang="en-US" sz="1200" b="0" i="0" u="none" strike="noStrike" kern="1200" baseline="0" dirty="0" smtClean="0">
                <a:solidFill>
                  <a:schemeClr val="tx1"/>
                </a:solidFill>
                <a:latin typeface="Times New Roman" pitchFamily="-110" charset="0"/>
                <a:ea typeface="+mn-ea"/>
                <a:cs typeface="+mn-cs"/>
              </a:rPr>
              <a:t>(e.g., a shift to the left of two places yields 00101100).</a:t>
            </a:r>
            <a:endParaRPr lang="en-US" i="0" dirty="0"/>
          </a:p>
        </p:txBody>
      </p:sp>
      <p:sp>
        <p:nvSpPr>
          <p:cNvPr id="4" name="Slide Number Placeholder 3"/>
          <p:cNvSpPr>
            <a:spLocks noGrp="1"/>
          </p:cNvSpPr>
          <p:nvPr>
            <p:ph type="sldNum" sz="quarter" idx="10"/>
          </p:nvPr>
        </p:nvSpPr>
        <p:spPr/>
        <p:txBody>
          <a:bodyPr/>
          <a:lstStyle/>
          <a:p>
            <a:fld id="{C8AE27EA-A634-9140-BAF9-5BB17D98E520}" type="slidenum">
              <a:rPr lang="en-US" smtClean="0"/>
              <a:pPr/>
              <a:t>64</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34508149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Times New Roman" pitchFamily="-110" charset="0"/>
                <a:ea typeface="+mn-ea"/>
                <a:cs typeface="+mn-cs"/>
              </a:rPr>
              <a:t>Now we can demonstrate that straightforward multiplication will not work if</a:t>
            </a:r>
          </a:p>
          <a:p>
            <a:r>
              <a:rPr lang="en-US" sz="1200" kern="1200" baseline="0" dirty="0" smtClean="0">
                <a:solidFill>
                  <a:schemeClr val="tx1"/>
                </a:solidFill>
                <a:latin typeface="Times New Roman" pitchFamily="-110" charset="0"/>
                <a:ea typeface="+mn-ea"/>
                <a:cs typeface="+mn-cs"/>
              </a:rPr>
              <a:t>the multiplicand is negative. The problem is that each contribution of the negative</a:t>
            </a:r>
          </a:p>
          <a:p>
            <a:r>
              <a:rPr lang="en-US" sz="1200" kern="1200" baseline="0" dirty="0" smtClean="0">
                <a:solidFill>
                  <a:schemeClr val="tx1"/>
                </a:solidFill>
                <a:latin typeface="Times New Roman" pitchFamily="-110" charset="0"/>
                <a:ea typeface="+mn-ea"/>
                <a:cs typeface="+mn-cs"/>
              </a:rPr>
              <a:t>multiplicand as a partial product must be a negative number on a 2</a:t>
            </a:r>
            <a:r>
              <a:rPr lang="en-US" sz="1200" i="1" kern="1200" baseline="0" dirty="0" smtClean="0">
                <a:solidFill>
                  <a:schemeClr val="tx1"/>
                </a:solidFill>
                <a:latin typeface="Times New Roman" pitchFamily="-110" charset="0"/>
                <a:ea typeface="+mn-ea"/>
                <a:cs typeface="+mn-cs"/>
              </a:rPr>
              <a:t>n</a:t>
            </a:r>
            <a:r>
              <a:rPr lang="en-US" sz="1200" i="0" kern="1200" baseline="0" dirty="0" smtClean="0">
                <a:solidFill>
                  <a:schemeClr val="tx1"/>
                </a:solidFill>
                <a:latin typeface="Times New Roman" pitchFamily="-110" charset="0"/>
                <a:ea typeface="+mn-ea"/>
                <a:cs typeface="+mn-cs"/>
              </a:rPr>
              <a:t>-bit field; the sign</a:t>
            </a:r>
          </a:p>
          <a:p>
            <a:r>
              <a:rPr lang="en-US" sz="1200" kern="1200" baseline="0" dirty="0" smtClean="0">
                <a:solidFill>
                  <a:schemeClr val="tx1"/>
                </a:solidFill>
                <a:latin typeface="Times New Roman" pitchFamily="-110" charset="0"/>
                <a:ea typeface="+mn-ea"/>
                <a:cs typeface="+mn-cs"/>
              </a:rPr>
              <a:t>bits of the partial products must line up. This is demonstrated in Figure 10.11, which</a:t>
            </a:r>
          </a:p>
          <a:p>
            <a:r>
              <a:rPr lang="en-US" sz="1200" kern="1200" baseline="0" dirty="0" smtClean="0">
                <a:solidFill>
                  <a:schemeClr val="tx1"/>
                </a:solidFill>
                <a:latin typeface="Times New Roman" pitchFamily="-110" charset="0"/>
                <a:ea typeface="+mn-ea"/>
                <a:cs typeface="+mn-cs"/>
              </a:rPr>
              <a:t>shows that multiplication of 1001 by 0011. If these are treated as unsigned integers,</a:t>
            </a:r>
          </a:p>
          <a:p>
            <a:r>
              <a:rPr lang="en-US" sz="1200" kern="1200" baseline="0" dirty="0" smtClean="0">
                <a:solidFill>
                  <a:schemeClr val="tx1"/>
                </a:solidFill>
                <a:latin typeface="Times New Roman" pitchFamily="-110" charset="0"/>
                <a:ea typeface="+mn-ea"/>
                <a:cs typeface="+mn-cs"/>
              </a:rPr>
              <a:t>the multiplication of 9 * 3 = 27 proceeds simply. However, if 1001 is interpreted</a:t>
            </a:r>
          </a:p>
          <a:p>
            <a:r>
              <a:rPr lang="en-US" sz="1200" kern="1200" baseline="0" dirty="0" smtClean="0">
                <a:solidFill>
                  <a:schemeClr val="tx1"/>
                </a:solidFill>
                <a:latin typeface="Times New Roman" pitchFamily="-110" charset="0"/>
                <a:ea typeface="+mn-ea"/>
                <a:cs typeface="+mn-cs"/>
              </a:rPr>
              <a:t>as the twos complement value -7, then each partial product must be a negative</a:t>
            </a:r>
          </a:p>
          <a:p>
            <a:r>
              <a:rPr lang="en-US" sz="1200" kern="1200" baseline="0" dirty="0" smtClean="0">
                <a:solidFill>
                  <a:schemeClr val="tx1"/>
                </a:solidFill>
                <a:latin typeface="Times New Roman" pitchFamily="-110" charset="0"/>
                <a:ea typeface="+mn-ea"/>
                <a:cs typeface="+mn-cs"/>
              </a:rPr>
              <a:t>twos complement number of 2</a:t>
            </a:r>
            <a:r>
              <a:rPr lang="en-US" sz="1200" i="1" kern="1200" baseline="0" dirty="0" smtClean="0">
                <a:solidFill>
                  <a:schemeClr val="tx1"/>
                </a:solidFill>
                <a:latin typeface="Times New Roman" pitchFamily="-110" charset="0"/>
                <a:ea typeface="+mn-ea"/>
                <a:cs typeface="+mn-cs"/>
              </a:rPr>
              <a:t>n (8) </a:t>
            </a:r>
            <a:r>
              <a:rPr lang="en-US" sz="1200" i="0" kern="1200" baseline="0" dirty="0" smtClean="0">
                <a:solidFill>
                  <a:schemeClr val="tx1"/>
                </a:solidFill>
                <a:latin typeface="Times New Roman" pitchFamily="-110" charset="0"/>
                <a:ea typeface="+mn-ea"/>
                <a:cs typeface="+mn-cs"/>
              </a:rPr>
              <a:t>bits, as shown in Figure 10.11b. Note that this is</a:t>
            </a:r>
          </a:p>
          <a:p>
            <a:r>
              <a:rPr lang="en-US" sz="1200" kern="1200" baseline="0" dirty="0" smtClean="0">
                <a:solidFill>
                  <a:schemeClr val="tx1"/>
                </a:solidFill>
                <a:latin typeface="Times New Roman" pitchFamily="-110" charset="0"/>
                <a:ea typeface="+mn-ea"/>
                <a:cs typeface="+mn-cs"/>
              </a:rPr>
              <a:t>accomplished by padding out each partial product to the left with binary 1s.</a:t>
            </a:r>
            <a:endParaRPr lang="en-US" dirty="0"/>
          </a:p>
        </p:txBody>
      </p:sp>
      <p:sp>
        <p:nvSpPr>
          <p:cNvPr id="4" name="Slide Number Placeholder 3"/>
          <p:cNvSpPr>
            <a:spLocks noGrp="1"/>
          </p:cNvSpPr>
          <p:nvPr>
            <p:ph type="sldNum" sz="quarter" idx="10"/>
          </p:nvPr>
        </p:nvSpPr>
        <p:spPr/>
        <p:txBody>
          <a:bodyPr/>
          <a:lstStyle/>
          <a:p>
            <a:fld id="{C8AE27EA-A634-9140-BAF9-5BB17D98E520}" type="slidenum">
              <a:rPr lang="en-US" smtClean="0"/>
              <a:pPr/>
              <a:t>65</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144589865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1BBEAF7-98B9-424D-8C84-5485C427F3FF}" type="slidenum">
              <a:rPr lang="en-US"/>
              <a:pPr/>
              <a:t>66</a:t>
            </a:fld>
            <a:endParaRPr lang="en-US" dirty="0"/>
          </a:p>
        </p:txBody>
      </p:sp>
      <p:sp>
        <p:nvSpPr>
          <p:cNvPr id="93186" name="Rectangle 2"/>
          <p:cNvSpPr>
            <a:spLocks noGrp="1" noRot="1" noChangeAspect="1" noChangeArrowheads="1" noTextEdit="1"/>
          </p:cNvSpPr>
          <p:nvPr>
            <p:ph type="sldImg"/>
          </p:nvPr>
        </p:nvSpPr>
        <p:spPr>
          <a:ln/>
        </p:spPr>
      </p:sp>
      <p:sp>
        <p:nvSpPr>
          <p:cNvPr id="93187" name="Rectangle 3"/>
          <p:cNvSpPr>
            <a:spLocks noGrp="1" noChangeArrowheads="1"/>
          </p:cNvSpPr>
          <p:nvPr>
            <p:ph type="body" idx="1"/>
          </p:nvPr>
        </p:nvSpPr>
        <p:spPr/>
        <p:txBody>
          <a:bodyPr/>
          <a:lstStyle/>
          <a:p>
            <a:r>
              <a:rPr lang="en-US" sz="1200" b="0" i="0" u="none" strike="noStrike" kern="1200" baseline="0" dirty="0" smtClean="0">
                <a:solidFill>
                  <a:schemeClr val="tx1"/>
                </a:solidFill>
                <a:latin typeface="Times New Roman" pitchFamily="-110" charset="0"/>
                <a:ea typeface="+mn-ea"/>
                <a:cs typeface="+mn-cs"/>
              </a:rPr>
              <a:t>There are a number of ways out of this dilemma. One would be to convert</a:t>
            </a:r>
          </a:p>
          <a:p>
            <a:r>
              <a:rPr lang="en-US" sz="1200" b="0" i="0" u="none" strike="noStrike" kern="1200" baseline="0" dirty="0" smtClean="0">
                <a:solidFill>
                  <a:schemeClr val="tx1"/>
                </a:solidFill>
                <a:latin typeface="Times New Roman" pitchFamily="-110" charset="0"/>
                <a:ea typeface="+mn-ea"/>
                <a:cs typeface="+mn-cs"/>
              </a:rPr>
              <a:t>both multiplier and multiplicand to positive numbers, perform the multiplication,</a:t>
            </a:r>
          </a:p>
          <a:p>
            <a:r>
              <a:rPr lang="en-US" sz="1200" b="0" i="0" u="none" strike="noStrike" kern="1200" baseline="0" dirty="0" smtClean="0">
                <a:solidFill>
                  <a:schemeClr val="tx1"/>
                </a:solidFill>
                <a:latin typeface="Times New Roman" pitchFamily="-110" charset="0"/>
                <a:ea typeface="+mn-ea"/>
                <a:cs typeface="+mn-cs"/>
              </a:rPr>
              <a:t>and then take the twos complement of the result if and only if the sign of the two</a:t>
            </a:r>
          </a:p>
          <a:p>
            <a:r>
              <a:rPr lang="en-US" sz="1200" b="0" i="0" u="none" strike="noStrike" kern="1200" baseline="0" dirty="0" smtClean="0">
                <a:solidFill>
                  <a:schemeClr val="tx1"/>
                </a:solidFill>
                <a:latin typeface="Times New Roman" pitchFamily="-110" charset="0"/>
                <a:ea typeface="+mn-ea"/>
                <a:cs typeface="+mn-cs"/>
              </a:rPr>
              <a:t>original numbers differed. Implementers have preferred to use techniques that</a:t>
            </a:r>
          </a:p>
          <a:p>
            <a:r>
              <a:rPr lang="en-US" sz="1200" b="0" i="0" u="none" strike="noStrike" kern="1200" baseline="0" dirty="0" smtClean="0">
                <a:solidFill>
                  <a:schemeClr val="tx1"/>
                </a:solidFill>
                <a:latin typeface="Times New Roman" pitchFamily="-110" charset="0"/>
                <a:ea typeface="+mn-ea"/>
                <a:cs typeface="+mn-cs"/>
              </a:rPr>
              <a:t>do not require this final transformation step. One of the most common of these is</a:t>
            </a:r>
          </a:p>
          <a:p>
            <a:r>
              <a:rPr lang="en-US" sz="1200" b="0" i="0" u="none" strike="noStrike" kern="1200" baseline="0" dirty="0" smtClean="0">
                <a:solidFill>
                  <a:schemeClr val="tx1"/>
                </a:solidFill>
                <a:latin typeface="Times New Roman" pitchFamily="-110" charset="0"/>
                <a:ea typeface="+mn-ea"/>
                <a:cs typeface="+mn-cs"/>
              </a:rPr>
              <a:t>Booth’s algorithm [BOOT51]. This algorithm also has the benefit of speeding up</a:t>
            </a:r>
          </a:p>
          <a:p>
            <a:r>
              <a:rPr lang="en-US" sz="1200" b="0" i="0" u="none" strike="noStrike" kern="1200" baseline="0" dirty="0" smtClean="0">
                <a:solidFill>
                  <a:schemeClr val="tx1"/>
                </a:solidFill>
                <a:latin typeface="Times New Roman" pitchFamily="-110" charset="0"/>
                <a:ea typeface="+mn-ea"/>
                <a:cs typeface="+mn-cs"/>
              </a:rPr>
              <a:t>the multiplication process, relative to a more straightforward approach.</a:t>
            </a:r>
            <a:endParaRPr lang="en-US" sz="1200" kern="1200" baseline="0" dirty="0" smtClean="0">
              <a:solidFill>
                <a:schemeClr val="tx1"/>
              </a:solidFill>
              <a:latin typeface="Times New Roman" pitchFamily="-110" charset="0"/>
              <a:ea typeface="+mn-ea"/>
              <a:cs typeface="+mn-cs"/>
            </a:endParaRP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Booth’s algorithm is depicted in Figure 10.12 and can be described as follows.</a:t>
            </a:r>
          </a:p>
          <a:p>
            <a:r>
              <a:rPr lang="en-US" sz="1200" kern="1200" baseline="0" dirty="0" smtClean="0">
                <a:solidFill>
                  <a:schemeClr val="tx1"/>
                </a:solidFill>
                <a:latin typeface="Times New Roman" pitchFamily="-110" charset="0"/>
                <a:ea typeface="+mn-ea"/>
                <a:cs typeface="+mn-cs"/>
              </a:rPr>
              <a:t>As before, the multiplier and multiplicand are placed in the Q and M registers,</a:t>
            </a:r>
          </a:p>
          <a:p>
            <a:r>
              <a:rPr lang="en-US" sz="1200" kern="1200" baseline="0" dirty="0" smtClean="0">
                <a:solidFill>
                  <a:schemeClr val="tx1"/>
                </a:solidFill>
                <a:latin typeface="Times New Roman" pitchFamily="-110" charset="0"/>
                <a:ea typeface="+mn-ea"/>
                <a:cs typeface="+mn-cs"/>
              </a:rPr>
              <a:t>respectively. There is also a 1-bit register placed logically to the right of the least</a:t>
            </a:r>
          </a:p>
          <a:p>
            <a:r>
              <a:rPr lang="en-US" sz="1200" kern="1200" baseline="0" dirty="0" smtClean="0">
                <a:solidFill>
                  <a:schemeClr val="tx1"/>
                </a:solidFill>
                <a:latin typeface="Times New Roman" pitchFamily="-110" charset="0"/>
                <a:ea typeface="+mn-ea"/>
                <a:cs typeface="+mn-cs"/>
              </a:rPr>
              <a:t>significant bit (Q</a:t>
            </a:r>
            <a:r>
              <a:rPr lang="en-US" sz="1200" kern="1200" baseline="-25000" dirty="0" smtClean="0">
                <a:solidFill>
                  <a:schemeClr val="tx1"/>
                </a:solidFill>
                <a:latin typeface="Times New Roman" pitchFamily="-110" charset="0"/>
                <a:ea typeface="+mn-ea"/>
                <a:cs typeface="+mn-cs"/>
              </a:rPr>
              <a:t>0</a:t>
            </a:r>
            <a:r>
              <a:rPr lang="en-US" sz="1200" kern="1200" baseline="0" dirty="0" smtClean="0">
                <a:solidFill>
                  <a:schemeClr val="tx1"/>
                </a:solidFill>
                <a:latin typeface="Times New Roman" pitchFamily="-110" charset="0"/>
                <a:ea typeface="+mn-ea"/>
                <a:cs typeface="+mn-cs"/>
              </a:rPr>
              <a:t>) of the Q register and </a:t>
            </a:r>
            <a:r>
              <a:rPr lang="en-US" sz="8000" kern="1200" baseline="0" dirty="0" smtClean="0">
                <a:solidFill>
                  <a:schemeClr val="tx1"/>
                </a:solidFill>
                <a:latin typeface="Times New Roman" pitchFamily="-110" charset="0"/>
                <a:ea typeface="+mn-ea"/>
                <a:cs typeface="+mn-cs"/>
              </a:rPr>
              <a:t>designated Q</a:t>
            </a:r>
            <a:r>
              <a:rPr lang="en-US" sz="8000" kern="1200" baseline="-25000" dirty="0" smtClean="0">
                <a:solidFill>
                  <a:schemeClr val="tx1"/>
                </a:solidFill>
                <a:latin typeface="Times New Roman" pitchFamily="-110" charset="0"/>
                <a:ea typeface="+mn-ea"/>
                <a:cs typeface="+mn-cs"/>
              </a:rPr>
              <a:t>-1</a:t>
            </a:r>
            <a:r>
              <a:rPr lang="en-US" sz="8000" kern="1200" baseline="0" dirty="0" smtClean="0">
                <a:solidFill>
                  <a:schemeClr val="tx1"/>
                </a:solidFill>
                <a:latin typeface="Times New Roman" pitchFamily="-110" charset="0"/>
                <a:ea typeface="+mn-ea"/>
                <a:cs typeface="+mn-cs"/>
              </a:rPr>
              <a:t> its use is explained </a:t>
            </a:r>
            <a:r>
              <a:rPr lang="en-US" sz="1200" kern="1200" baseline="0" dirty="0" smtClean="0">
                <a:solidFill>
                  <a:schemeClr val="tx1"/>
                </a:solidFill>
                <a:latin typeface="Times New Roman" pitchFamily="-110" charset="0"/>
                <a:ea typeface="+mn-ea"/>
                <a:cs typeface="+mn-cs"/>
              </a:rPr>
              <a:t>shortly.</a:t>
            </a:r>
          </a:p>
          <a:p>
            <a:r>
              <a:rPr lang="en-US" sz="1200" kern="1200" baseline="0" dirty="0" smtClean="0">
                <a:solidFill>
                  <a:schemeClr val="tx1"/>
                </a:solidFill>
                <a:latin typeface="Times New Roman" pitchFamily="-110" charset="0"/>
                <a:ea typeface="+mn-ea"/>
                <a:cs typeface="+mn-cs"/>
              </a:rPr>
              <a:t>The results of the multiplication will appear in the A and Q registers. A and Q</a:t>
            </a:r>
            <a:r>
              <a:rPr lang="en-US" sz="1200" kern="1200" baseline="-25000" dirty="0" smtClean="0">
                <a:solidFill>
                  <a:schemeClr val="tx1"/>
                </a:solidFill>
                <a:latin typeface="Times New Roman" pitchFamily="-110" charset="0"/>
                <a:ea typeface="+mn-ea"/>
                <a:cs typeface="+mn-cs"/>
              </a:rPr>
              <a:t>-1</a:t>
            </a:r>
          </a:p>
          <a:p>
            <a:r>
              <a:rPr lang="en-US" sz="1200" kern="1200" baseline="0" dirty="0" smtClean="0">
                <a:solidFill>
                  <a:schemeClr val="tx1"/>
                </a:solidFill>
                <a:latin typeface="Times New Roman" pitchFamily="-110" charset="0"/>
                <a:ea typeface="+mn-ea"/>
                <a:cs typeface="+mn-cs"/>
              </a:rPr>
              <a:t>are initialized to 0. As before, control logic scans the bits of the multiplier one at a</a:t>
            </a:r>
          </a:p>
          <a:p>
            <a:r>
              <a:rPr lang="en-US" sz="1200" kern="1200" baseline="0" dirty="0" smtClean="0">
                <a:solidFill>
                  <a:schemeClr val="tx1"/>
                </a:solidFill>
                <a:latin typeface="Times New Roman" pitchFamily="-110" charset="0"/>
                <a:ea typeface="+mn-ea"/>
                <a:cs typeface="+mn-cs"/>
              </a:rPr>
              <a:t>time. Now, as each bit is examined, the bit to its right is also examined. If the two</a:t>
            </a:r>
          </a:p>
          <a:p>
            <a:r>
              <a:rPr lang="en-US" sz="1200" kern="1200" baseline="0" dirty="0" smtClean="0">
                <a:solidFill>
                  <a:schemeClr val="tx1"/>
                </a:solidFill>
                <a:latin typeface="Times New Roman" pitchFamily="-110" charset="0"/>
                <a:ea typeface="+mn-ea"/>
                <a:cs typeface="+mn-cs"/>
              </a:rPr>
              <a:t>bits are the same (1–1 or 0–0), then all of the bits of the A, Q, and Q</a:t>
            </a:r>
            <a:r>
              <a:rPr lang="en-US" sz="1200" kern="1200" baseline="-25000" dirty="0" smtClean="0">
                <a:solidFill>
                  <a:schemeClr val="tx1"/>
                </a:solidFill>
                <a:latin typeface="Times New Roman" pitchFamily="-110" charset="0"/>
                <a:ea typeface="+mn-ea"/>
                <a:cs typeface="+mn-cs"/>
              </a:rPr>
              <a:t>-1 </a:t>
            </a:r>
            <a:r>
              <a:rPr lang="en-US" sz="1200" kern="1200" baseline="0" dirty="0" smtClean="0">
                <a:solidFill>
                  <a:schemeClr val="tx1"/>
                </a:solidFill>
                <a:latin typeface="Times New Roman" pitchFamily="-110" charset="0"/>
                <a:ea typeface="+mn-ea"/>
                <a:cs typeface="+mn-cs"/>
              </a:rPr>
              <a:t>registers are</a:t>
            </a:r>
          </a:p>
          <a:p>
            <a:r>
              <a:rPr lang="en-US" sz="1200" kern="1200" baseline="0" dirty="0" smtClean="0">
                <a:solidFill>
                  <a:schemeClr val="tx1"/>
                </a:solidFill>
                <a:latin typeface="Times New Roman" pitchFamily="-110" charset="0"/>
                <a:ea typeface="+mn-ea"/>
                <a:cs typeface="+mn-cs"/>
              </a:rPr>
              <a:t>shifted to the right 1 bit. If the two bits differ, then the multiplicand is added to or</a:t>
            </a:r>
          </a:p>
          <a:p>
            <a:r>
              <a:rPr lang="en-US" sz="1200" kern="1200" baseline="0" dirty="0" smtClean="0">
                <a:solidFill>
                  <a:schemeClr val="tx1"/>
                </a:solidFill>
                <a:latin typeface="Times New Roman" pitchFamily="-110" charset="0"/>
                <a:ea typeface="+mn-ea"/>
                <a:cs typeface="+mn-cs"/>
              </a:rPr>
              <a:t>subtracted from the A register, depending on whether the two bits are 0–1 or 1–0.</a:t>
            </a:r>
          </a:p>
          <a:p>
            <a:r>
              <a:rPr lang="en-US" sz="1200" kern="1200" baseline="0" dirty="0" smtClean="0">
                <a:solidFill>
                  <a:schemeClr val="tx1"/>
                </a:solidFill>
                <a:latin typeface="Times New Roman" pitchFamily="-110" charset="0"/>
                <a:ea typeface="+mn-ea"/>
                <a:cs typeface="+mn-cs"/>
              </a:rPr>
              <a:t>Following the addition or subtraction, the right shift occurs. In either case, the right</a:t>
            </a:r>
          </a:p>
          <a:p>
            <a:r>
              <a:rPr lang="en-US" sz="1200" kern="1200" baseline="0" dirty="0" smtClean="0">
                <a:solidFill>
                  <a:schemeClr val="tx1"/>
                </a:solidFill>
                <a:latin typeface="Times New Roman" pitchFamily="-110" charset="0"/>
                <a:ea typeface="+mn-ea"/>
                <a:cs typeface="+mn-cs"/>
              </a:rPr>
              <a:t>shift is such that the leftmost bit of A, namely</a:t>
            </a:r>
            <a:r>
              <a:rPr lang="en-US" sz="1200" i="1" kern="1200" baseline="0" dirty="0" smtClean="0">
                <a:solidFill>
                  <a:schemeClr val="tx1"/>
                </a:solidFill>
                <a:latin typeface="Times New Roman" pitchFamily="-110" charset="0"/>
                <a:ea typeface="+mn-ea"/>
                <a:cs typeface="+mn-cs"/>
              </a:rPr>
              <a:t>,</a:t>
            </a:r>
            <a:r>
              <a:rPr lang="en-US" sz="1200" kern="1200" baseline="0" dirty="0" smtClean="0">
                <a:solidFill>
                  <a:schemeClr val="tx1"/>
                </a:solidFill>
                <a:latin typeface="Times New Roman" pitchFamily="-110" charset="0"/>
                <a:ea typeface="+mn-ea"/>
                <a:cs typeface="+mn-cs"/>
              </a:rPr>
              <a:t> A</a:t>
            </a:r>
            <a:r>
              <a:rPr lang="en-US" sz="1200" i="1" kern="1200" baseline="-25000" dirty="0" smtClean="0">
                <a:solidFill>
                  <a:schemeClr val="tx1"/>
                </a:solidFill>
                <a:latin typeface="Times New Roman" pitchFamily="-110" charset="0"/>
                <a:ea typeface="+mn-ea"/>
                <a:cs typeface="+mn-cs"/>
              </a:rPr>
              <a:t>n-1 </a:t>
            </a:r>
            <a:r>
              <a:rPr lang="en-US" sz="1200" i="1" kern="1200" baseline="0" dirty="0" smtClean="0">
                <a:solidFill>
                  <a:schemeClr val="tx1"/>
                </a:solidFill>
                <a:latin typeface="Times New Roman" pitchFamily="-110" charset="0"/>
                <a:ea typeface="+mn-ea"/>
                <a:cs typeface="+mn-cs"/>
              </a:rPr>
              <a:t>not only is shifted into A</a:t>
            </a:r>
            <a:r>
              <a:rPr lang="en-US" sz="1200" i="1" kern="1200" baseline="-25000" dirty="0" smtClean="0">
                <a:solidFill>
                  <a:schemeClr val="tx1"/>
                </a:solidFill>
                <a:latin typeface="Times New Roman" pitchFamily="-110" charset="0"/>
                <a:ea typeface="+mn-ea"/>
                <a:cs typeface="+mn-cs"/>
              </a:rPr>
              <a:t>n-2</a:t>
            </a:r>
            <a:r>
              <a:rPr lang="en-US" sz="1200" i="1" kern="1200" baseline="0" dirty="0" smtClean="0">
                <a:solidFill>
                  <a:schemeClr val="tx1"/>
                </a:solidFill>
                <a:latin typeface="Times New Roman" pitchFamily="-110" charset="0"/>
                <a:ea typeface="+mn-ea"/>
                <a:cs typeface="+mn-cs"/>
              </a:rPr>
              <a:t>,</a:t>
            </a:r>
          </a:p>
          <a:p>
            <a:r>
              <a:rPr lang="en-US" sz="1200" kern="1200" baseline="0" dirty="0" smtClean="0">
                <a:solidFill>
                  <a:schemeClr val="tx1"/>
                </a:solidFill>
                <a:latin typeface="Times New Roman" pitchFamily="-110" charset="0"/>
                <a:ea typeface="+mn-ea"/>
                <a:cs typeface="+mn-cs"/>
              </a:rPr>
              <a:t>but also remains in A</a:t>
            </a:r>
            <a:r>
              <a:rPr lang="en-US" sz="1200" i="1" kern="1200" baseline="-25000" dirty="0" smtClean="0">
                <a:solidFill>
                  <a:schemeClr val="tx1"/>
                </a:solidFill>
                <a:latin typeface="Times New Roman" pitchFamily="-110" charset="0"/>
                <a:ea typeface="+mn-ea"/>
                <a:cs typeface="+mn-cs"/>
              </a:rPr>
              <a:t>n-1</a:t>
            </a:r>
            <a:r>
              <a:rPr lang="en-US" sz="1200" i="1" kern="1200" baseline="0" dirty="0" smtClean="0">
                <a:solidFill>
                  <a:schemeClr val="tx1"/>
                </a:solidFill>
                <a:latin typeface="Times New Roman" pitchFamily="-110" charset="0"/>
                <a:ea typeface="+mn-ea"/>
                <a:cs typeface="+mn-cs"/>
              </a:rPr>
              <a:t>. </a:t>
            </a:r>
            <a:r>
              <a:rPr lang="en-US" sz="1200" i="0" kern="1200" baseline="0" dirty="0" smtClean="0">
                <a:solidFill>
                  <a:schemeClr val="tx1"/>
                </a:solidFill>
                <a:latin typeface="Times New Roman" pitchFamily="-110" charset="0"/>
                <a:ea typeface="+mn-ea"/>
                <a:cs typeface="+mn-cs"/>
              </a:rPr>
              <a:t>This is required to preserve the sign of the number in A</a:t>
            </a:r>
          </a:p>
          <a:p>
            <a:r>
              <a:rPr lang="en-US" sz="1200" kern="1200" baseline="0" dirty="0" smtClean="0">
                <a:solidFill>
                  <a:schemeClr val="tx1"/>
                </a:solidFill>
                <a:latin typeface="Times New Roman" pitchFamily="-110" charset="0"/>
                <a:ea typeface="+mn-ea"/>
                <a:cs typeface="+mn-cs"/>
              </a:rPr>
              <a:t>and Q. It is known as an </a:t>
            </a:r>
            <a:r>
              <a:rPr lang="en-US" sz="1200" b="1" kern="1200" baseline="0" dirty="0" smtClean="0">
                <a:solidFill>
                  <a:schemeClr val="tx1"/>
                </a:solidFill>
                <a:latin typeface="Times New Roman" pitchFamily="-110" charset="0"/>
                <a:ea typeface="+mn-ea"/>
                <a:cs typeface="+mn-cs"/>
              </a:rPr>
              <a:t>arithmetic shift, </a:t>
            </a:r>
            <a:r>
              <a:rPr lang="en-US" sz="1200" b="0" kern="1200" baseline="0" dirty="0" smtClean="0">
                <a:solidFill>
                  <a:schemeClr val="tx1"/>
                </a:solidFill>
                <a:latin typeface="Times New Roman" pitchFamily="-110" charset="0"/>
                <a:ea typeface="+mn-ea"/>
                <a:cs typeface="+mn-cs"/>
              </a:rPr>
              <a:t>because it preserves the sign bit.</a:t>
            </a:r>
            <a:endParaRPr lang="en-GB" b="0" dirty="0"/>
          </a:p>
        </p:txBody>
      </p:sp>
      <p:sp>
        <p:nvSpPr>
          <p:cNvPr id="2" name="Footer Placeholder 1"/>
          <p:cNvSpPr>
            <a:spLocks noGrp="1"/>
          </p:cNvSpPr>
          <p:nvPr>
            <p:ph type="ftr" sz="quarter" idx="10"/>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391380507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Times New Roman" pitchFamily="-110" charset="0"/>
                <a:ea typeface="+mn-ea"/>
                <a:cs typeface="+mn-cs"/>
              </a:rPr>
              <a:t>Figure 10.13 shows the sequence of events in Booth’s algorithm for the multiplication</a:t>
            </a:r>
          </a:p>
          <a:p>
            <a:r>
              <a:rPr lang="en-US" sz="1200" kern="1200" baseline="0" dirty="0" smtClean="0">
                <a:solidFill>
                  <a:schemeClr val="tx1"/>
                </a:solidFill>
                <a:latin typeface="Times New Roman" pitchFamily="-110" charset="0"/>
                <a:ea typeface="+mn-ea"/>
                <a:cs typeface="+mn-cs"/>
              </a:rPr>
              <a:t>of 7 by 3.</a:t>
            </a:r>
            <a:endParaRPr lang="en-US" dirty="0"/>
          </a:p>
        </p:txBody>
      </p:sp>
      <p:sp>
        <p:nvSpPr>
          <p:cNvPr id="4" name="Slide Number Placeholder 3"/>
          <p:cNvSpPr>
            <a:spLocks noGrp="1"/>
          </p:cNvSpPr>
          <p:nvPr>
            <p:ph type="sldNum" sz="quarter" idx="10"/>
          </p:nvPr>
        </p:nvSpPr>
        <p:spPr/>
        <p:txBody>
          <a:bodyPr/>
          <a:lstStyle/>
          <a:p>
            <a:fld id="{C8AE27EA-A634-9140-BAF9-5BB17D98E520}" type="slidenum">
              <a:rPr lang="en-US" smtClean="0"/>
              <a:pPr/>
              <a:t>67</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349463571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6E5418E-B15E-814F-B2BF-1CA92F30A7EA}" type="slidenum">
              <a:rPr lang="en-US"/>
              <a:pPr/>
              <a:t>68</a:t>
            </a:fld>
            <a:endParaRPr lang="en-US" dirty="0"/>
          </a:p>
        </p:txBody>
      </p:sp>
      <p:sp>
        <p:nvSpPr>
          <p:cNvPr id="94210" name="Rectangle 2"/>
          <p:cNvSpPr>
            <a:spLocks noGrp="1" noRot="1" noChangeAspect="1" noChangeArrowheads="1" noTextEdit="1"/>
          </p:cNvSpPr>
          <p:nvPr>
            <p:ph type="sldImg"/>
          </p:nvPr>
        </p:nvSpPr>
        <p:spPr>
          <a:ln/>
        </p:spPr>
      </p:sp>
      <p:sp>
        <p:nvSpPr>
          <p:cNvPr id="94211" name="Rectangle 3"/>
          <p:cNvSpPr>
            <a:spLocks noGrp="1" noChangeArrowheads="1"/>
          </p:cNvSpPr>
          <p:nvPr>
            <p:ph type="body" idx="1"/>
          </p:nvPr>
        </p:nvSpPr>
        <p:spPr/>
        <p:txBody>
          <a:bodyPr/>
          <a:lstStyle/>
          <a:p>
            <a:r>
              <a:rPr lang="en-US" sz="1200" kern="1200" baseline="0" dirty="0" smtClean="0">
                <a:solidFill>
                  <a:schemeClr val="tx1"/>
                </a:solidFill>
                <a:latin typeface="Times New Roman" pitchFamily="-110" charset="0"/>
                <a:ea typeface="+mn-ea"/>
                <a:cs typeface="+mn-cs"/>
              </a:rPr>
              <a:t>More compactly, the same operation is depicted in Figure 10.14a.</a:t>
            </a:r>
          </a:p>
          <a:p>
            <a:r>
              <a:rPr lang="en-US" sz="1200" kern="1200" baseline="0" dirty="0" smtClean="0">
                <a:solidFill>
                  <a:schemeClr val="tx1"/>
                </a:solidFill>
                <a:latin typeface="Times New Roman" pitchFamily="-110" charset="0"/>
                <a:ea typeface="+mn-ea"/>
                <a:cs typeface="+mn-cs"/>
              </a:rPr>
              <a:t>The rest of Figure 10.14 gives other examples of the algorithm. As can be seen, it</a:t>
            </a:r>
          </a:p>
          <a:p>
            <a:r>
              <a:rPr lang="en-US" sz="1200" kern="1200" baseline="0" dirty="0" smtClean="0">
                <a:solidFill>
                  <a:schemeClr val="tx1"/>
                </a:solidFill>
                <a:latin typeface="Times New Roman" pitchFamily="-110" charset="0"/>
                <a:ea typeface="+mn-ea"/>
                <a:cs typeface="+mn-cs"/>
              </a:rPr>
              <a:t>works with any combination of positive and negative numbers. Note also the efficiency</a:t>
            </a:r>
          </a:p>
          <a:p>
            <a:r>
              <a:rPr lang="en-US" sz="1200" kern="1200" baseline="0" dirty="0" smtClean="0">
                <a:solidFill>
                  <a:schemeClr val="tx1"/>
                </a:solidFill>
                <a:latin typeface="Times New Roman" pitchFamily="-110" charset="0"/>
                <a:ea typeface="+mn-ea"/>
                <a:cs typeface="+mn-cs"/>
              </a:rPr>
              <a:t>of the algorithm. Blocks of 1s or 0s are skipped over, with an average of only</a:t>
            </a:r>
          </a:p>
          <a:p>
            <a:r>
              <a:rPr lang="en-US" sz="1200" kern="1200" baseline="0" dirty="0" smtClean="0">
                <a:solidFill>
                  <a:schemeClr val="tx1"/>
                </a:solidFill>
                <a:latin typeface="Times New Roman" pitchFamily="-110" charset="0"/>
                <a:ea typeface="+mn-ea"/>
                <a:cs typeface="+mn-cs"/>
              </a:rPr>
              <a:t>one addition or subtraction per block.</a:t>
            </a:r>
            <a:endParaRPr lang="en-GB" dirty="0"/>
          </a:p>
        </p:txBody>
      </p:sp>
      <p:sp>
        <p:nvSpPr>
          <p:cNvPr id="2" name="Footer Placeholder 1"/>
          <p:cNvSpPr>
            <a:spLocks noGrp="1"/>
          </p:cNvSpPr>
          <p:nvPr>
            <p:ph type="ftr" sz="quarter" idx="10"/>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381392947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AECDA33-A84D-B442-90D7-954600C6F1E4}" type="slidenum">
              <a:rPr lang="en-US"/>
              <a:pPr/>
              <a:t>69</a:t>
            </a:fld>
            <a:endParaRPr lang="en-US" dirty="0"/>
          </a:p>
        </p:txBody>
      </p:sp>
      <p:sp>
        <p:nvSpPr>
          <p:cNvPr id="95234" name="Rectangle 2"/>
          <p:cNvSpPr>
            <a:spLocks noGrp="1" noRot="1" noChangeAspect="1" noChangeArrowheads="1" noTextEdit="1"/>
          </p:cNvSpPr>
          <p:nvPr>
            <p:ph type="sldImg"/>
          </p:nvPr>
        </p:nvSpPr>
        <p:spPr>
          <a:ln/>
        </p:spPr>
      </p:sp>
      <p:sp>
        <p:nvSpPr>
          <p:cNvPr id="95235" name="Rectangle 3"/>
          <p:cNvSpPr>
            <a:spLocks noGrp="1" noChangeArrowheads="1"/>
          </p:cNvSpPr>
          <p:nvPr>
            <p:ph type="body" idx="1"/>
          </p:nvPr>
        </p:nvSpPr>
        <p:spPr/>
        <p:txBody>
          <a:bodyPr/>
          <a:lstStyle/>
          <a:p>
            <a:r>
              <a:rPr lang="en-US" sz="1200" kern="1200" baseline="0" dirty="0" smtClean="0">
                <a:solidFill>
                  <a:schemeClr val="tx1"/>
                </a:solidFill>
                <a:latin typeface="Times New Roman" pitchFamily="-110" charset="0"/>
                <a:ea typeface="+mn-ea"/>
                <a:cs typeface="+mn-cs"/>
              </a:rPr>
              <a:t>Division is somewhat more complex than multiplication but is based on the same</a:t>
            </a:r>
          </a:p>
          <a:p>
            <a:r>
              <a:rPr lang="en-US" sz="1200" kern="1200" baseline="0" dirty="0" smtClean="0">
                <a:solidFill>
                  <a:schemeClr val="tx1"/>
                </a:solidFill>
                <a:latin typeface="Times New Roman" pitchFamily="-110" charset="0"/>
                <a:ea typeface="+mn-ea"/>
                <a:cs typeface="+mn-cs"/>
              </a:rPr>
              <a:t>general principles. As before, the basis for the algorithm is the paper-and-pencil</a:t>
            </a:r>
          </a:p>
          <a:p>
            <a:r>
              <a:rPr lang="en-US" sz="1200" kern="1200" baseline="0" dirty="0" smtClean="0">
                <a:solidFill>
                  <a:schemeClr val="tx1"/>
                </a:solidFill>
                <a:latin typeface="Times New Roman" pitchFamily="-110" charset="0"/>
                <a:ea typeface="+mn-ea"/>
                <a:cs typeface="+mn-cs"/>
              </a:rPr>
              <a:t>approach, and the operation involves repetitive shifting and addition or subtraction.</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Figure 10.15 shows an example of the long division of unsigned binary integers.</a:t>
            </a:r>
          </a:p>
          <a:p>
            <a:r>
              <a:rPr lang="en-US" sz="1200" kern="1200" baseline="0" dirty="0" smtClean="0">
                <a:solidFill>
                  <a:schemeClr val="tx1"/>
                </a:solidFill>
                <a:latin typeface="Times New Roman" pitchFamily="-110" charset="0"/>
                <a:ea typeface="+mn-ea"/>
                <a:cs typeface="+mn-cs"/>
              </a:rPr>
              <a:t>It is instructive to describe the process in detail. First, the bits of the dividend</a:t>
            </a:r>
          </a:p>
          <a:p>
            <a:r>
              <a:rPr lang="en-US" sz="1200" kern="1200" baseline="0" dirty="0" smtClean="0">
                <a:solidFill>
                  <a:schemeClr val="tx1"/>
                </a:solidFill>
                <a:latin typeface="Times New Roman" pitchFamily="-110" charset="0"/>
                <a:ea typeface="+mn-ea"/>
                <a:cs typeface="+mn-cs"/>
              </a:rPr>
              <a:t>are examined from left to right, until the set of bits examined represents a number</a:t>
            </a:r>
          </a:p>
          <a:p>
            <a:r>
              <a:rPr lang="en-US" sz="1200" kern="1200" baseline="0" dirty="0" smtClean="0">
                <a:solidFill>
                  <a:schemeClr val="tx1"/>
                </a:solidFill>
                <a:latin typeface="Times New Roman" pitchFamily="-110" charset="0"/>
                <a:ea typeface="+mn-ea"/>
                <a:cs typeface="+mn-cs"/>
              </a:rPr>
              <a:t>greater than or equal to the divisor; this is referred to as the divisor being able to</a:t>
            </a:r>
          </a:p>
          <a:p>
            <a:r>
              <a:rPr lang="en-US" sz="1200" kern="1200" baseline="0" dirty="0" smtClean="0">
                <a:solidFill>
                  <a:schemeClr val="tx1"/>
                </a:solidFill>
                <a:latin typeface="Times New Roman" pitchFamily="-110" charset="0"/>
                <a:ea typeface="+mn-ea"/>
                <a:cs typeface="+mn-cs"/>
              </a:rPr>
              <a:t>divide the number. Until this event occurs, 0s are placed in the quotient from left</a:t>
            </a:r>
          </a:p>
          <a:p>
            <a:r>
              <a:rPr lang="en-US" sz="1200" kern="1200" baseline="0" dirty="0" smtClean="0">
                <a:solidFill>
                  <a:schemeClr val="tx1"/>
                </a:solidFill>
                <a:latin typeface="Times New Roman" pitchFamily="-110" charset="0"/>
                <a:ea typeface="+mn-ea"/>
                <a:cs typeface="+mn-cs"/>
              </a:rPr>
              <a:t>to right. When the event occurs, a 1 is placed in the quotient and the divisor is subtracted</a:t>
            </a:r>
          </a:p>
          <a:p>
            <a:r>
              <a:rPr lang="en-US" sz="1200" kern="1200" baseline="0" dirty="0" smtClean="0">
                <a:solidFill>
                  <a:schemeClr val="tx1"/>
                </a:solidFill>
                <a:latin typeface="Times New Roman" pitchFamily="-110" charset="0"/>
                <a:ea typeface="+mn-ea"/>
                <a:cs typeface="+mn-cs"/>
              </a:rPr>
              <a:t>from the partial dividend. The result is referred to as a </a:t>
            </a:r>
            <a:r>
              <a:rPr lang="en-US" sz="1200" i="1" kern="1200" baseline="0" dirty="0" smtClean="0">
                <a:solidFill>
                  <a:schemeClr val="tx1"/>
                </a:solidFill>
                <a:latin typeface="Times New Roman" pitchFamily="-110" charset="0"/>
                <a:ea typeface="+mn-ea"/>
                <a:cs typeface="+mn-cs"/>
              </a:rPr>
              <a:t>partial remainder.</a:t>
            </a:r>
          </a:p>
          <a:p>
            <a:endParaRPr lang="en-US" sz="1200" i="1"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From this point on, the division follows a cyclic pattern. At each cycle, additional</a:t>
            </a:r>
          </a:p>
          <a:p>
            <a:r>
              <a:rPr lang="en-US" sz="1200" kern="1200" baseline="0" dirty="0" smtClean="0">
                <a:solidFill>
                  <a:schemeClr val="tx1"/>
                </a:solidFill>
                <a:latin typeface="Times New Roman" pitchFamily="-110" charset="0"/>
                <a:ea typeface="+mn-ea"/>
                <a:cs typeface="+mn-cs"/>
              </a:rPr>
              <a:t>bits from the dividend are appended to the partial remainder until the result is</a:t>
            </a:r>
          </a:p>
          <a:p>
            <a:r>
              <a:rPr lang="en-US" sz="1200" kern="1200" baseline="0" dirty="0" smtClean="0">
                <a:solidFill>
                  <a:schemeClr val="tx1"/>
                </a:solidFill>
                <a:latin typeface="Times New Roman" pitchFamily="-110" charset="0"/>
                <a:ea typeface="+mn-ea"/>
                <a:cs typeface="+mn-cs"/>
              </a:rPr>
              <a:t>greater than or equal to the divisor. As before, the divisor is subtracted from this</a:t>
            </a:r>
          </a:p>
          <a:p>
            <a:r>
              <a:rPr lang="en-US" sz="1200" kern="1200" baseline="0" dirty="0" smtClean="0">
                <a:solidFill>
                  <a:schemeClr val="tx1"/>
                </a:solidFill>
                <a:latin typeface="Times New Roman" pitchFamily="-110" charset="0"/>
                <a:ea typeface="+mn-ea"/>
                <a:cs typeface="+mn-cs"/>
              </a:rPr>
              <a:t>number to produce a new partial remainder. The process continues until all the bits</a:t>
            </a:r>
          </a:p>
          <a:p>
            <a:r>
              <a:rPr lang="en-US" sz="1200" kern="1200" baseline="0" dirty="0" smtClean="0">
                <a:solidFill>
                  <a:schemeClr val="tx1"/>
                </a:solidFill>
                <a:latin typeface="Times New Roman" pitchFamily="-110" charset="0"/>
                <a:ea typeface="+mn-ea"/>
                <a:cs typeface="+mn-cs"/>
              </a:rPr>
              <a:t>of the dividend are exhausted.</a:t>
            </a:r>
            <a:endParaRPr lang="en-GB" dirty="0"/>
          </a:p>
        </p:txBody>
      </p:sp>
      <p:sp>
        <p:nvSpPr>
          <p:cNvPr id="2" name="Footer Placeholder 1"/>
          <p:cNvSpPr>
            <a:spLocks noGrp="1"/>
          </p:cNvSpPr>
          <p:nvPr>
            <p:ph type="ftr" sz="quarter" idx="10"/>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382621169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Times New Roman" pitchFamily="-110" charset="0"/>
                <a:ea typeface="+mn-ea"/>
                <a:cs typeface="+mn-cs"/>
              </a:rPr>
              <a:t>Figure 10.16 shows a machine algorithm that corresponds to the long division</a:t>
            </a:r>
          </a:p>
          <a:p>
            <a:r>
              <a:rPr lang="en-US" sz="1200" kern="1200" baseline="0" dirty="0" smtClean="0">
                <a:solidFill>
                  <a:schemeClr val="tx1"/>
                </a:solidFill>
                <a:latin typeface="Times New Roman" pitchFamily="-110" charset="0"/>
                <a:ea typeface="+mn-ea"/>
                <a:cs typeface="+mn-cs"/>
              </a:rPr>
              <a:t>process.  The </a:t>
            </a:r>
            <a:r>
              <a:rPr lang="en-US" sz="1200" b="0" i="0" u="none" strike="noStrike" kern="1200" baseline="0" dirty="0" smtClean="0">
                <a:solidFill>
                  <a:schemeClr val="tx1"/>
                </a:solidFill>
                <a:latin typeface="Times New Roman" pitchFamily="-110" charset="0"/>
                <a:ea typeface="+mn-ea"/>
                <a:cs typeface="+mn-cs"/>
              </a:rPr>
              <a:t>divisor is placed in the M register, the dividend in the Q register. At</a:t>
            </a:r>
          </a:p>
          <a:p>
            <a:r>
              <a:rPr lang="en-US" sz="1200" b="0" i="0" u="none" strike="noStrike" kern="1200" baseline="0" dirty="0" smtClean="0">
                <a:solidFill>
                  <a:schemeClr val="tx1"/>
                </a:solidFill>
                <a:latin typeface="Times New Roman" pitchFamily="-110" charset="0"/>
                <a:ea typeface="+mn-ea"/>
                <a:cs typeface="+mn-cs"/>
              </a:rPr>
              <a:t>each step, the A and Q registers together are shifted to the left 1 bit. M is subtracted</a:t>
            </a:r>
          </a:p>
          <a:p>
            <a:r>
              <a:rPr lang="en-US" sz="1200" b="0" i="0" u="none" strike="noStrike" kern="1200" baseline="0" dirty="0" smtClean="0">
                <a:solidFill>
                  <a:schemeClr val="tx1"/>
                </a:solidFill>
                <a:latin typeface="Times New Roman" pitchFamily="-110" charset="0"/>
                <a:ea typeface="+mn-ea"/>
                <a:cs typeface="+mn-cs"/>
              </a:rPr>
              <a:t>from A to determine whether A divides the partial remainder.3  If it does, then Q0</a:t>
            </a:r>
          </a:p>
          <a:p>
            <a:r>
              <a:rPr lang="en-US" sz="1200" b="0" i="0" u="none" strike="noStrike" kern="1200" baseline="0" dirty="0" smtClean="0">
                <a:solidFill>
                  <a:schemeClr val="tx1"/>
                </a:solidFill>
                <a:latin typeface="Times New Roman" pitchFamily="-110" charset="0"/>
                <a:ea typeface="+mn-ea"/>
                <a:cs typeface="+mn-cs"/>
              </a:rPr>
              <a:t> gets a 1bit. Otherwise, Q0  gets a 0 bit and M must be added back to A to restore the</a:t>
            </a:r>
          </a:p>
          <a:p>
            <a:r>
              <a:rPr lang="en-US" sz="1200" b="0" i="0" u="none" strike="noStrike" kern="1200" baseline="0" dirty="0" smtClean="0">
                <a:solidFill>
                  <a:schemeClr val="tx1"/>
                </a:solidFill>
                <a:latin typeface="Times New Roman" pitchFamily="-110" charset="0"/>
                <a:ea typeface="+mn-ea"/>
                <a:cs typeface="+mn-cs"/>
              </a:rPr>
              <a:t>previous value. The count is then decremented, and the process continues for n  steps.</a:t>
            </a:r>
          </a:p>
          <a:p>
            <a:r>
              <a:rPr lang="en-US" sz="1200" b="0" i="0" u="none" strike="noStrike" kern="1200" baseline="0" dirty="0" smtClean="0">
                <a:solidFill>
                  <a:schemeClr val="tx1"/>
                </a:solidFill>
                <a:latin typeface="Times New Roman" pitchFamily="-110" charset="0"/>
                <a:ea typeface="+mn-ea"/>
                <a:cs typeface="+mn-cs"/>
              </a:rPr>
              <a:t>At the end, the quotient is in the Q register and the remainder is in the A register.</a:t>
            </a:r>
            <a:endParaRPr lang="en-US" dirty="0"/>
          </a:p>
        </p:txBody>
      </p:sp>
      <p:sp>
        <p:nvSpPr>
          <p:cNvPr id="4" name="Slide Number Placeholder 3"/>
          <p:cNvSpPr>
            <a:spLocks noGrp="1"/>
          </p:cNvSpPr>
          <p:nvPr>
            <p:ph type="sldNum" sz="quarter" idx="10"/>
          </p:nvPr>
        </p:nvSpPr>
        <p:spPr/>
        <p:txBody>
          <a:bodyPr/>
          <a:lstStyle/>
          <a:p>
            <a:fld id="{C8AE27EA-A634-9140-BAF9-5BB17D98E520}" type="slidenum">
              <a:rPr lang="en-US" smtClean="0"/>
              <a:pPr/>
              <a:t>70</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16740814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0" i="0" u="none" strike="noStrike" kern="1200" baseline="0" dirty="0" smtClean="0">
                <a:solidFill>
                  <a:schemeClr val="tx1"/>
                </a:solidFill>
                <a:latin typeface="Times New Roman" pitchFamily="-110" charset="0"/>
                <a:ea typeface="+mn-ea"/>
                <a:cs typeface="+mn-cs"/>
              </a:rPr>
              <a:t> This process can, with some difficulty, be extended to negative numbers. We</a:t>
            </a:r>
          </a:p>
          <a:p>
            <a:r>
              <a:rPr lang="en-US" sz="1200" b="0" i="0" u="none" strike="noStrike" kern="1200" baseline="0" dirty="0" smtClean="0">
                <a:solidFill>
                  <a:schemeClr val="tx1"/>
                </a:solidFill>
                <a:latin typeface="Times New Roman" pitchFamily="-110" charset="0"/>
                <a:ea typeface="+mn-ea"/>
                <a:cs typeface="+mn-cs"/>
              </a:rPr>
              <a:t>give here one approach for twos complement numbers. An example of this approach</a:t>
            </a:r>
          </a:p>
          <a:p>
            <a:r>
              <a:rPr lang="en-US" sz="1200" b="0" i="0" u="none" strike="noStrike" kern="1200" baseline="0" dirty="0" smtClean="0">
                <a:solidFill>
                  <a:schemeClr val="tx1"/>
                </a:solidFill>
                <a:latin typeface="Times New Roman" pitchFamily="-110" charset="0"/>
                <a:ea typeface="+mn-ea"/>
                <a:cs typeface="+mn-cs"/>
              </a:rPr>
              <a:t>is shown in Figure 10.17.</a:t>
            </a:r>
          </a:p>
          <a:p>
            <a:endParaRPr lang="en-US" sz="1200" b="0" i="0" u="none" strike="noStrike" kern="1200" baseline="0" dirty="0" smtClean="0">
              <a:solidFill>
                <a:schemeClr val="tx1"/>
              </a:solidFill>
              <a:latin typeface="Times New Roman" pitchFamily="-110" charset="0"/>
              <a:ea typeface="+mn-ea"/>
              <a:cs typeface="+mn-cs"/>
            </a:endParaRPr>
          </a:p>
          <a:p>
            <a:r>
              <a:rPr lang="en-US" sz="1200" b="0" i="0" u="none" strike="noStrike" kern="1200" baseline="0" dirty="0" smtClean="0">
                <a:solidFill>
                  <a:schemeClr val="tx1"/>
                </a:solidFill>
                <a:latin typeface="Times New Roman" pitchFamily="-110" charset="0"/>
                <a:ea typeface="+mn-ea"/>
                <a:cs typeface="+mn-cs"/>
              </a:rPr>
              <a:t> The reader will note from Figure 10.17 that ( -  7)/(3) and (7)/( -  3) produce</a:t>
            </a:r>
          </a:p>
          <a:p>
            <a:r>
              <a:rPr lang="en-US" sz="1200" b="0" i="0" u="none" strike="noStrike" kern="1200" baseline="0" dirty="0" smtClean="0">
                <a:solidFill>
                  <a:schemeClr val="tx1"/>
                </a:solidFill>
                <a:latin typeface="Times New Roman" pitchFamily="-110" charset="0"/>
                <a:ea typeface="+mn-ea"/>
                <a:cs typeface="+mn-cs"/>
              </a:rPr>
              <a:t>different remainders. We see that the magnitudes of Q  and R  are unaffected by the</a:t>
            </a:r>
          </a:p>
          <a:p>
            <a:r>
              <a:rPr lang="en-US" sz="1200" b="0" i="0" u="none" strike="noStrike" kern="1200" baseline="0" dirty="0" smtClean="0">
                <a:solidFill>
                  <a:schemeClr val="tx1"/>
                </a:solidFill>
                <a:latin typeface="Times New Roman" pitchFamily="-110" charset="0"/>
                <a:ea typeface="+mn-ea"/>
                <a:cs typeface="+mn-cs"/>
              </a:rPr>
              <a:t>input signs and that the signs of Q  and R  are easily derivable from the signs of D  and</a:t>
            </a:r>
          </a:p>
          <a:p>
            <a:r>
              <a:rPr lang="en-US" sz="1200" b="0" i="0" u="none" strike="noStrike" kern="1200" baseline="0" dirty="0" smtClean="0">
                <a:solidFill>
                  <a:schemeClr val="tx1"/>
                </a:solidFill>
                <a:latin typeface="Times New Roman" pitchFamily="-110" charset="0"/>
                <a:ea typeface="+mn-ea"/>
                <a:cs typeface="+mn-cs"/>
              </a:rPr>
              <a:t>V.  Specifically, sign(R ) =  sign(D ) and sign(Q ) =  sign(D ) *  sign(V ). Hence, one</a:t>
            </a:r>
          </a:p>
          <a:p>
            <a:r>
              <a:rPr lang="en-US" sz="1200" b="0" i="0" u="none" strike="noStrike" kern="1200" baseline="0" dirty="0" smtClean="0">
                <a:solidFill>
                  <a:schemeClr val="tx1"/>
                </a:solidFill>
                <a:latin typeface="Times New Roman" pitchFamily="-110" charset="0"/>
                <a:ea typeface="+mn-ea"/>
                <a:cs typeface="+mn-cs"/>
              </a:rPr>
              <a:t>way to do twos complement division is to convert the operands into unsigned values</a:t>
            </a:r>
          </a:p>
          <a:p>
            <a:r>
              <a:rPr lang="en-US" sz="1200" b="0" i="0" u="none" strike="noStrike" kern="1200" baseline="0" dirty="0" smtClean="0">
                <a:solidFill>
                  <a:schemeClr val="tx1"/>
                </a:solidFill>
                <a:latin typeface="Times New Roman" pitchFamily="-110" charset="0"/>
                <a:ea typeface="+mn-ea"/>
                <a:cs typeface="+mn-cs"/>
              </a:rPr>
              <a:t>and, at the end, to account for the signs by complementation where needed. This is</a:t>
            </a:r>
          </a:p>
          <a:p>
            <a:r>
              <a:rPr lang="en-US" sz="1200" b="0" i="0" u="none" strike="noStrike" kern="1200" baseline="0" dirty="0" smtClean="0">
                <a:solidFill>
                  <a:schemeClr val="tx1"/>
                </a:solidFill>
                <a:latin typeface="Times New Roman" pitchFamily="-110" charset="0"/>
                <a:ea typeface="+mn-ea"/>
                <a:cs typeface="+mn-cs"/>
              </a:rPr>
              <a:t>the method of choice for the restoring division algorithm [PARH10].</a:t>
            </a:r>
            <a:endParaRPr lang="en-US" dirty="0"/>
          </a:p>
        </p:txBody>
      </p:sp>
      <p:sp>
        <p:nvSpPr>
          <p:cNvPr id="4" name="Slide Number Placeholder 3"/>
          <p:cNvSpPr>
            <a:spLocks noGrp="1"/>
          </p:cNvSpPr>
          <p:nvPr>
            <p:ph type="sldNum" sz="quarter" idx="10"/>
          </p:nvPr>
        </p:nvSpPr>
        <p:spPr/>
        <p:txBody>
          <a:bodyPr/>
          <a:lstStyle/>
          <a:p>
            <a:fld id="{C8AE27EA-A634-9140-BAF9-5BB17D98E520}" type="slidenum">
              <a:rPr lang="en-US" smtClean="0"/>
              <a:pPr/>
              <a:t>71</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169029718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50F6B49-0976-5B4E-A789-1E4F355E5DDF}" type="slidenum">
              <a:rPr lang="en-US"/>
              <a:pPr/>
              <a:t>72</a:t>
            </a:fld>
            <a:endParaRPr lang="en-US" dirty="0"/>
          </a:p>
        </p:txBody>
      </p:sp>
      <p:sp>
        <p:nvSpPr>
          <p:cNvPr id="100354" name="Rectangle 2"/>
          <p:cNvSpPr>
            <a:spLocks noGrp="1" noRot="1" noChangeAspect="1" noChangeArrowheads="1" noTextEdit="1"/>
          </p:cNvSpPr>
          <p:nvPr>
            <p:ph type="sldImg"/>
          </p:nvPr>
        </p:nvSpPr>
        <p:spPr>
          <a:ln/>
        </p:spPr>
      </p:sp>
      <p:sp>
        <p:nvSpPr>
          <p:cNvPr id="100355" name="Rectangle 3"/>
          <p:cNvSpPr>
            <a:spLocks noGrp="1" noChangeArrowheads="1"/>
          </p:cNvSpPr>
          <p:nvPr>
            <p:ph type="body" idx="1"/>
          </p:nvPr>
        </p:nvSpPr>
        <p:spPr/>
        <p:txBody>
          <a:bodyPr/>
          <a:lstStyle/>
          <a:p>
            <a:r>
              <a:rPr lang="en-US" sz="1200" kern="1200" baseline="0" dirty="0" smtClean="0">
                <a:solidFill>
                  <a:schemeClr val="tx1"/>
                </a:solidFill>
                <a:latin typeface="Times New Roman" pitchFamily="-110" charset="0"/>
                <a:ea typeface="+mn-ea"/>
                <a:cs typeface="+mn-cs"/>
              </a:rPr>
              <a:t>With a fixed-point notation (e.g., twos complement) it is possible to represent a</a:t>
            </a:r>
          </a:p>
          <a:p>
            <a:r>
              <a:rPr lang="en-US" sz="1200" kern="1200" baseline="0" dirty="0" smtClean="0">
                <a:solidFill>
                  <a:schemeClr val="tx1"/>
                </a:solidFill>
                <a:latin typeface="Times New Roman" pitchFamily="-110" charset="0"/>
                <a:ea typeface="+mn-ea"/>
                <a:cs typeface="+mn-cs"/>
              </a:rPr>
              <a:t>range of positive and negative integers centered on or near 0. By assuming a fixed</a:t>
            </a:r>
          </a:p>
          <a:p>
            <a:r>
              <a:rPr lang="en-US" sz="1200" kern="1200" baseline="0" dirty="0" smtClean="0">
                <a:solidFill>
                  <a:schemeClr val="tx1"/>
                </a:solidFill>
                <a:latin typeface="Times New Roman" pitchFamily="-110" charset="0"/>
                <a:ea typeface="+mn-ea"/>
                <a:cs typeface="+mn-cs"/>
              </a:rPr>
              <a:t>binary or radix point, this format allows the representation of numbers with a fractional</a:t>
            </a:r>
          </a:p>
          <a:p>
            <a:r>
              <a:rPr lang="en-US" sz="1200" kern="1200" baseline="0" dirty="0" smtClean="0">
                <a:solidFill>
                  <a:schemeClr val="tx1"/>
                </a:solidFill>
                <a:latin typeface="Times New Roman" pitchFamily="-110" charset="0"/>
                <a:ea typeface="+mn-ea"/>
                <a:cs typeface="+mn-cs"/>
              </a:rPr>
              <a:t>component as well.</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This approach has limitations. Very large numbers cannot be represented, nor</a:t>
            </a:r>
          </a:p>
          <a:p>
            <a:r>
              <a:rPr lang="en-US" sz="1200" kern="1200" baseline="0" dirty="0" smtClean="0">
                <a:solidFill>
                  <a:schemeClr val="tx1"/>
                </a:solidFill>
                <a:latin typeface="Times New Roman" pitchFamily="-110" charset="0"/>
                <a:ea typeface="+mn-ea"/>
                <a:cs typeface="+mn-cs"/>
              </a:rPr>
              <a:t>can very small fractions. Furthermore, the fractional part of the quotient in a division</a:t>
            </a:r>
          </a:p>
          <a:p>
            <a:r>
              <a:rPr lang="en-US" sz="1200" kern="1200" baseline="0" dirty="0" smtClean="0">
                <a:solidFill>
                  <a:schemeClr val="tx1"/>
                </a:solidFill>
                <a:latin typeface="Times New Roman" pitchFamily="-110" charset="0"/>
                <a:ea typeface="+mn-ea"/>
                <a:cs typeface="+mn-cs"/>
              </a:rPr>
              <a:t>of two large numbers could be lost.</a:t>
            </a:r>
            <a:endParaRPr lang="en-GB" sz="1200" kern="1200" baseline="0" dirty="0" smtClean="0">
              <a:solidFill>
                <a:schemeClr val="tx1"/>
              </a:solidFill>
              <a:latin typeface="Times New Roman" pitchFamily="-110" charset="0"/>
              <a:ea typeface="+mn-ea"/>
              <a:cs typeface="+mn-cs"/>
            </a:endParaRPr>
          </a:p>
          <a:p>
            <a:endParaRPr lang="en-GB" sz="1200" kern="1200" baseline="0" dirty="0" smtClean="0">
              <a:solidFill>
                <a:schemeClr val="tx1"/>
              </a:solidFill>
              <a:latin typeface="Times New Roman" pitchFamily="-110" charset="0"/>
              <a:ea typeface="+mn-ea"/>
              <a:cs typeface="+mn-cs"/>
            </a:endParaRPr>
          </a:p>
          <a:p>
            <a:r>
              <a:rPr lang="en-US" sz="1200" b="0" i="0" u="none" strike="noStrike" kern="1200" baseline="0" dirty="0" smtClean="0">
                <a:solidFill>
                  <a:schemeClr val="tx1"/>
                </a:solidFill>
                <a:latin typeface="Times New Roman" pitchFamily="-110" charset="0"/>
                <a:ea typeface="+mn-ea"/>
                <a:cs typeface="+mn-cs"/>
              </a:rPr>
              <a:t> For decimal numbers, we get around this limitation by using scientific</a:t>
            </a:r>
          </a:p>
          <a:p>
            <a:r>
              <a:rPr lang="en-US" sz="1200" b="0" i="0" u="none" strike="noStrike" kern="1200" baseline="0" dirty="0" smtClean="0">
                <a:solidFill>
                  <a:schemeClr val="tx1"/>
                </a:solidFill>
                <a:latin typeface="Times New Roman" pitchFamily="-110" charset="0"/>
                <a:ea typeface="+mn-ea"/>
                <a:cs typeface="+mn-cs"/>
              </a:rPr>
              <a:t>notation. Thus, 976,000,000,000,000 can be represented as 9.76 *  10</a:t>
            </a:r>
            <a:r>
              <a:rPr lang="en-US" sz="1200" b="0" i="0" u="none" strike="noStrike" kern="1200" baseline="30000" dirty="0" smtClean="0">
                <a:solidFill>
                  <a:schemeClr val="tx1"/>
                </a:solidFill>
                <a:latin typeface="Times New Roman" pitchFamily="-110" charset="0"/>
                <a:ea typeface="+mn-ea"/>
                <a:cs typeface="+mn-cs"/>
              </a:rPr>
              <a:t>14</a:t>
            </a:r>
            <a:r>
              <a:rPr lang="en-US" sz="1200" b="0" i="0" u="none" strike="noStrike" kern="1200" baseline="0" dirty="0" smtClean="0">
                <a:solidFill>
                  <a:schemeClr val="tx1"/>
                </a:solidFill>
                <a:latin typeface="Times New Roman" pitchFamily="-110" charset="0"/>
                <a:ea typeface="+mn-ea"/>
                <a:cs typeface="+mn-cs"/>
              </a:rPr>
              <a:t> , and</a:t>
            </a:r>
          </a:p>
          <a:p>
            <a:r>
              <a:rPr lang="en-US" sz="1200" b="0" i="0" u="none" strike="noStrike" kern="1200" baseline="0" dirty="0" smtClean="0">
                <a:solidFill>
                  <a:schemeClr val="tx1"/>
                </a:solidFill>
                <a:latin typeface="Times New Roman" pitchFamily="-110" charset="0"/>
                <a:ea typeface="+mn-ea"/>
                <a:cs typeface="+mn-cs"/>
              </a:rPr>
              <a:t>0.0000000000000976 can be represented as 9.76 *  10</a:t>
            </a:r>
            <a:r>
              <a:rPr lang="en-US" sz="1400" b="0" i="0" u="none" strike="noStrike" kern="1200" baseline="0" dirty="0" smtClean="0">
                <a:solidFill>
                  <a:schemeClr val="tx1"/>
                </a:solidFill>
                <a:latin typeface="Times New Roman" pitchFamily="-110" charset="0"/>
                <a:ea typeface="+mn-ea"/>
                <a:cs typeface="+mn-cs"/>
              </a:rPr>
              <a:t>-</a:t>
            </a:r>
            <a:r>
              <a:rPr lang="en-US" sz="1200" b="0" i="0" u="none" strike="noStrike" kern="1200" baseline="30000" dirty="0" smtClean="0">
                <a:solidFill>
                  <a:schemeClr val="tx1"/>
                </a:solidFill>
                <a:latin typeface="Times New Roman" pitchFamily="-110" charset="0"/>
                <a:ea typeface="+mn-ea"/>
                <a:cs typeface="+mn-cs"/>
              </a:rPr>
              <a:t>14</a:t>
            </a:r>
            <a:r>
              <a:rPr lang="en-US" sz="1200" b="0" i="0" u="none" strike="noStrike" kern="1200" baseline="0" dirty="0" smtClean="0">
                <a:solidFill>
                  <a:schemeClr val="tx1"/>
                </a:solidFill>
                <a:latin typeface="Times New Roman" pitchFamily="-110" charset="0"/>
                <a:ea typeface="+mn-ea"/>
                <a:cs typeface="+mn-cs"/>
              </a:rPr>
              <a:t> , What we have done, in</a:t>
            </a:r>
          </a:p>
          <a:p>
            <a:r>
              <a:rPr lang="en-US" sz="1200" b="0" i="0" u="none" strike="noStrike" kern="1200" baseline="0" dirty="0" smtClean="0">
                <a:solidFill>
                  <a:schemeClr val="tx1"/>
                </a:solidFill>
                <a:latin typeface="Times New Roman" pitchFamily="-110" charset="0"/>
                <a:ea typeface="+mn-ea"/>
                <a:cs typeface="+mn-cs"/>
              </a:rPr>
              <a:t>effect, is dynamically to slide the decimal point to a convenient location and use the</a:t>
            </a:r>
          </a:p>
          <a:p>
            <a:r>
              <a:rPr lang="en-US" sz="1200" b="0" i="0" u="none" strike="noStrike" kern="1200" baseline="0" dirty="0" smtClean="0">
                <a:solidFill>
                  <a:schemeClr val="tx1"/>
                </a:solidFill>
                <a:latin typeface="Times New Roman" pitchFamily="-110" charset="0"/>
                <a:ea typeface="+mn-ea"/>
                <a:cs typeface="+mn-cs"/>
              </a:rPr>
              <a:t>exponent of 10 to keep track of that decimal point. This allows a range of very large</a:t>
            </a:r>
          </a:p>
          <a:p>
            <a:r>
              <a:rPr lang="en-US" sz="1200" b="0" i="0" u="none" strike="noStrike" kern="1200" baseline="0" dirty="0" smtClean="0">
                <a:solidFill>
                  <a:schemeClr val="tx1"/>
                </a:solidFill>
                <a:latin typeface="Times New Roman" pitchFamily="-110" charset="0"/>
                <a:ea typeface="+mn-ea"/>
                <a:cs typeface="+mn-cs"/>
              </a:rPr>
              <a:t>and very small numbers to be represented with only a few digits.</a:t>
            </a:r>
          </a:p>
          <a:p>
            <a:endParaRPr lang="en-US" sz="1200" b="0" i="0" u="none" strike="noStrike" kern="1200" baseline="0" dirty="0" smtClean="0">
              <a:solidFill>
                <a:schemeClr val="tx1"/>
              </a:solidFill>
              <a:latin typeface="Times New Roman" pitchFamily="-110" charset="0"/>
              <a:ea typeface="+mn-ea"/>
              <a:cs typeface="+mn-cs"/>
            </a:endParaRPr>
          </a:p>
          <a:p>
            <a:r>
              <a:rPr lang="en-US" sz="1200" b="0" i="0" u="none" strike="noStrike" kern="1200" baseline="0" dirty="0" smtClean="0">
                <a:solidFill>
                  <a:schemeClr val="tx1"/>
                </a:solidFill>
                <a:latin typeface="Times New Roman" pitchFamily="-110" charset="0"/>
                <a:ea typeface="+mn-ea"/>
                <a:cs typeface="+mn-cs"/>
              </a:rPr>
              <a:t>This same approach can be taken with binary numbers.</a:t>
            </a:r>
            <a:endParaRPr lang="en-GB" dirty="0"/>
          </a:p>
        </p:txBody>
      </p:sp>
      <p:sp>
        <p:nvSpPr>
          <p:cNvPr id="2" name="Footer Placeholder 1"/>
          <p:cNvSpPr>
            <a:spLocks noGrp="1"/>
          </p:cNvSpPr>
          <p:nvPr>
            <p:ph type="ftr" sz="quarter" idx="10"/>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87719459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07C2CA4-5592-CB41-A37C-641B33278249}" type="slidenum">
              <a:rPr lang="en-US"/>
              <a:pPr/>
              <a:t>73</a:t>
            </a:fld>
            <a:endParaRPr lang="en-US" dirty="0"/>
          </a:p>
        </p:txBody>
      </p:sp>
      <p:sp>
        <p:nvSpPr>
          <p:cNvPr id="98306" name="Rectangle 2"/>
          <p:cNvSpPr>
            <a:spLocks noGrp="1" noRot="1" noChangeAspect="1" noChangeArrowheads="1" noTextEdit="1"/>
          </p:cNvSpPr>
          <p:nvPr>
            <p:ph type="sldImg"/>
          </p:nvPr>
        </p:nvSpPr>
        <p:spPr>
          <a:ln/>
        </p:spPr>
      </p:sp>
      <p:sp>
        <p:nvSpPr>
          <p:cNvPr id="98307" name="Rectangle 3"/>
          <p:cNvSpPr>
            <a:spLocks noGrp="1" noChangeArrowheads="1"/>
          </p:cNvSpPr>
          <p:nvPr>
            <p:ph type="body" idx="1"/>
          </p:nvPr>
        </p:nvSpPr>
        <p:spPr/>
        <p:txBody>
          <a:bodyPr/>
          <a:lstStyle/>
          <a:p>
            <a:r>
              <a:rPr lang="en-US" sz="1200" kern="1200" baseline="0" dirty="0" smtClean="0">
                <a:solidFill>
                  <a:schemeClr val="tx1"/>
                </a:solidFill>
                <a:latin typeface="Times New Roman" pitchFamily="-110" charset="0"/>
                <a:ea typeface="+mn-ea"/>
                <a:cs typeface="+mn-cs"/>
              </a:rPr>
              <a:t>The principles used in representing binary floating-point numbers are best</a:t>
            </a:r>
          </a:p>
          <a:p>
            <a:r>
              <a:rPr lang="en-US" sz="1200" kern="1200" baseline="0" dirty="0" smtClean="0">
                <a:solidFill>
                  <a:schemeClr val="tx1"/>
                </a:solidFill>
                <a:latin typeface="Times New Roman" pitchFamily="-110" charset="0"/>
                <a:ea typeface="+mn-ea"/>
                <a:cs typeface="+mn-cs"/>
              </a:rPr>
              <a:t>explained with an example. Figure 10.18a shows a typical 32-bit floating-point format.</a:t>
            </a:r>
          </a:p>
          <a:p>
            <a:r>
              <a:rPr lang="en-US" sz="1200" kern="1200" baseline="0" dirty="0" smtClean="0">
                <a:solidFill>
                  <a:schemeClr val="tx1"/>
                </a:solidFill>
                <a:latin typeface="Times New Roman" pitchFamily="-110" charset="0"/>
                <a:ea typeface="+mn-ea"/>
                <a:cs typeface="+mn-cs"/>
              </a:rPr>
              <a:t>The leftmost bit stores the </a:t>
            </a:r>
            <a:r>
              <a:rPr lang="en-US" sz="1200" b="1" kern="1200" baseline="0" dirty="0" smtClean="0">
                <a:solidFill>
                  <a:schemeClr val="tx1"/>
                </a:solidFill>
                <a:latin typeface="Times New Roman" pitchFamily="-110" charset="0"/>
                <a:ea typeface="+mn-ea"/>
                <a:cs typeface="+mn-cs"/>
              </a:rPr>
              <a:t>sign </a:t>
            </a:r>
            <a:r>
              <a:rPr lang="en-US" sz="1200" b="0" kern="1200" baseline="0" dirty="0" smtClean="0">
                <a:solidFill>
                  <a:schemeClr val="tx1"/>
                </a:solidFill>
                <a:latin typeface="Times New Roman" pitchFamily="-110" charset="0"/>
                <a:ea typeface="+mn-ea"/>
                <a:cs typeface="+mn-cs"/>
              </a:rPr>
              <a:t>of the number (0 = positive, 1 = negative).</a:t>
            </a:r>
          </a:p>
          <a:p>
            <a:r>
              <a:rPr lang="en-US" sz="1200" kern="1200" baseline="0" dirty="0" smtClean="0">
                <a:solidFill>
                  <a:schemeClr val="tx1"/>
                </a:solidFill>
                <a:latin typeface="Times New Roman" pitchFamily="-110" charset="0"/>
                <a:ea typeface="+mn-ea"/>
                <a:cs typeface="+mn-cs"/>
              </a:rPr>
              <a:t>The </a:t>
            </a:r>
            <a:r>
              <a:rPr lang="en-US" sz="1200" b="1" kern="1200" baseline="0" dirty="0" smtClean="0">
                <a:solidFill>
                  <a:schemeClr val="tx1"/>
                </a:solidFill>
                <a:latin typeface="Times New Roman" pitchFamily="-110" charset="0"/>
                <a:ea typeface="+mn-ea"/>
                <a:cs typeface="+mn-cs"/>
              </a:rPr>
              <a:t>exponent </a:t>
            </a:r>
            <a:r>
              <a:rPr lang="en-US" sz="1200" b="0" kern="1200" baseline="0" dirty="0" smtClean="0">
                <a:solidFill>
                  <a:schemeClr val="tx1"/>
                </a:solidFill>
                <a:latin typeface="Times New Roman" pitchFamily="-110" charset="0"/>
                <a:ea typeface="+mn-ea"/>
                <a:cs typeface="+mn-cs"/>
              </a:rPr>
              <a:t>value is stored in the next 8 bits. The representation used is known as</a:t>
            </a:r>
          </a:p>
          <a:p>
            <a:r>
              <a:rPr lang="en-US" sz="1200" kern="1200" baseline="0" dirty="0" smtClean="0">
                <a:solidFill>
                  <a:schemeClr val="tx1"/>
                </a:solidFill>
                <a:latin typeface="Times New Roman" pitchFamily="-110" charset="0"/>
                <a:ea typeface="+mn-ea"/>
                <a:cs typeface="+mn-cs"/>
              </a:rPr>
              <a:t>a </a:t>
            </a:r>
            <a:r>
              <a:rPr lang="en-US" sz="1200" b="1" kern="1200" baseline="0" dirty="0" smtClean="0">
                <a:solidFill>
                  <a:schemeClr val="tx1"/>
                </a:solidFill>
                <a:latin typeface="Times New Roman" pitchFamily="-110" charset="0"/>
                <a:ea typeface="+mn-ea"/>
                <a:cs typeface="+mn-cs"/>
              </a:rPr>
              <a:t>biased representation. </a:t>
            </a:r>
            <a:r>
              <a:rPr lang="en-US" sz="1200" b="0" kern="1200" baseline="0" dirty="0" smtClean="0">
                <a:solidFill>
                  <a:schemeClr val="tx1"/>
                </a:solidFill>
                <a:latin typeface="Times New Roman" pitchFamily="-110" charset="0"/>
                <a:ea typeface="+mn-ea"/>
                <a:cs typeface="+mn-cs"/>
              </a:rPr>
              <a:t>A fixed value, called the bias, is subtracted from the field</a:t>
            </a:r>
          </a:p>
          <a:p>
            <a:r>
              <a:rPr lang="en-US" sz="1200" kern="1200" baseline="0" dirty="0" smtClean="0">
                <a:solidFill>
                  <a:schemeClr val="tx1"/>
                </a:solidFill>
                <a:latin typeface="Times New Roman" pitchFamily="-110" charset="0"/>
                <a:ea typeface="+mn-ea"/>
                <a:cs typeface="+mn-cs"/>
              </a:rPr>
              <a:t>to get the true exponent value. Typically, the bias equals (2</a:t>
            </a:r>
            <a:r>
              <a:rPr lang="en-US" sz="1200" i="1" kern="1200" baseline="30000" dirty="0" smtClean="0">
                <a:solidFill>
                  <a:schemeClr val="tx1"/>
                </a:solidFill>
                <a:latin typeface="Times New Roman" pitchFamily="-110" charset="0"/>
                <a:ea typeface="+mn-ea"/>
                <a:cs typeface="+mn-cs"/>
              </a:rPr>
              <a:t>k-1 </a:t>
            </a:r>
            <a:r>
              <a:rPr lang="en-US" sz="1200" i="1" kern="1200" baseline="0" dirty="0" smtClean="0">
                <a:solidFill>
                  <a:schemeClr val="tx1"/>
                </a:solidFill>
                <a:latin typeface="Times New Roman" pitchFamily="-110" charset="0"/>
                <a:ea typeface="+mn-ea"/>
                <a:cs typeface="+mn-cs"/>
              </a:rPr>
              <a:t>- 1)</a:t>
            </a:r>
            <a:r>
              <a:rPr lang="en-US" sz="1200" i="0" kern="1200" baseline="0" dirty="0" smtClean="0">
                <a:solidFill>
                  <a:schemeClr val="tx1"/>
                </a:solidFill>
                <a:latin typeface="Times New Roman" pitchFamily="-110" charset="0"/>
                <a:ea typeface="+mn-ea"/>
                <a:cs typeface="+mn-cs"/>
              </a:rPr>
              <a:t>, where </a:t>
            </a:r>
            <a:r>
              <a:rPr lang="en-US" sz="1200" i="1" kern="1200" baseline="0" dirty="0" smtClean="0">
                <a:solidFill>
                  <a:schemeClr val="tx1"/>
                </a:solidFill>
                <a:latin typeface="Times New Roman" pitchFamily="-110" charset="0"/>
                <a:ea typeface="+mn-ea"/>
                <a:cs typeface="+mn-cs"/>
              </a:rPr>
              <a:t>k </a:t>
            </a:r>
            <a:r>
              <a:rPr lang="en-US" sz="1200" i="0" kern="1200" baseline="0" dirty="0" smtClean="0">
                <a:solidFill>
                  <a:schemeClr val="tx1"/>
                </a:solidFill>
                <a:latin typeface="Times New Roman" pitchFamily="-110" charset="0"/>
                <a:ea typeface="+mn-ea"/>
                <a:cs typeface="+mn-cs"/>
              </a:rPr>
              <a:t>is the</a:t>
            </a:r>
          </a:p>
          <a:p>
            <a:r>
              <a:rPr lang="en-US" sz="1200" kern="1200" baseline="0" dirty="0" smtClean="0">
                <a:solidFill>
                  <a:schemeClr val="tx1"/>
                </a:solidFill>
                <a:latin typeface="Times New Roman" pitchFamily="-110" charset="0"/>
                <a:ea typeface="+mn-ea"/>
                <a:cs typeface="+mn-cs"/>
              </a:rPr>
              <a:t>number of bits in the binary exponent. In this case, the 8-bit field yields the numbers</a:t>
            </a:r>
          </a:p>
          <a:p>
            <a:r>
              <a:rPr lang="en-US" sz="1200" kern="1200" baseline="0" dirty="0" smtClean="0">
                <a:solidFill>
                  <a:schemeClr val="tx1"/>
                </a:solidFill>
                <a:latin typeface="Times New Roman" pitchFamily="-110" charset="0"/>
                <a:ea typeface="+mn-ea"/>
                <a:cs typeface="+mn-cs"/>
              </a:rPr>
              <a:t>0 through 255. With a bias of 127 (2</a:t>
            </a:r>
            <a:r>
              <a:rPr lang="en-US" sz="1200" kern="1200" baseline="30000" dirty="0" smtClean="0">
                <a:solidFill>
                  <a:schemeClr val="tx1"/>
                </a:solidFill>
                <a:latin typeface="Times New Roman" pitchFamily="-110" charset="0"/>
                <a:ea typeface="+mn-ea"/>
                <a:cs typeface="+mn-cs"/>
              </a:rPr>
              <a:t>7</a:t>
            </a:r>
            <a:r>
              <a:rPr lang="en-US" sz="1200" kern="1200" baseline="0" dirty="0" smtClean="0">
                <a:solidFill>
                  <a:schemeClr val="tx1"/>
                </a:solidFill>
                <a:latin typeface="Times New Roman" pitchFamily="-110" charset="0"/>
                <a:ea typeface="+mn-ea"/>
                <a:cs typeface="+mn-cs"/>
              </a:rPr>
              <a:t> - 1), the true exponent values are in the range</a:t>
            </a:r>
          </a:p>
          <a:p>
            <a:r>
              <a:rPr lang="en-US" sz="1200" kern="1200" baseline="0" dirty="0" smtClean="0">
                <a:solidFill>
                  <a:schemeClr val="tx1"/>
                </a:solidFill>
                <a:latin typeface="Times New Roman" pitchFamily="-110" charset="0"/>
                <a:ea typeface="+mn-ea"/>
                <a:cs typeface="+mn-cs"/>
              </a:rPr>
              <a:t>-127 to +128. In this example, the base is assumed to be 2.</a:t>
            </a:r>
            <a:endParaRPr lang="en-GB" dirty="0"/>
          </a:p>
        </p:txBody>
      </p:sp>
      <p:sp>
        <p:nvSpPr>
          <p:cNvPr id="2" name="Footer Placeholder 1"/>
          <p:cNvSpPr>
            <a:spLocks noGrp="1"/>
          </p:cNvSpPr>
          <p:nvPr>
            <p:ph type="ftr" sz="quarter" idx="10"/>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167747596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Times New Roman" pitchFamily="-110" charset="0"/>
                <a:ea typeface="+mn-ea"/>
                <a:cs typeface="+mn-cs"/>
              </a:rPr>
              <a:t>Table 10.2 shows the biased representation for 4-bit integers. Note that when</a:t>
            </a:r>
          </a:p>
          <a:p>
            <a:r>
              <a:rPr lang="en-US" sz="1200" kern="1200" baseline="0" dirty="0" smtClean="0">
                <a:solidFill>
                  <a:schemeClr val="tx1"/>
                </a:solidFill>
                <a:latin typeface="Times New Roman" pitchFamily="-110" charset="0"/>
                <a:ea typeface="+mn-ea"/>
                <a:cs typeface="+mn-cs"/>
              </a:rPr>
              <a:t>the bits of a biased representation are treated as unsigned integers, the relative magnitudes</a:t>
            </a:r>
          </a:p>
          <a:p>
            <a:r>
              <a:rPr lang="en-US" sz="1200" kern="1200" baseline="0" dirty="0" smtClean="0">
                <a:solidFill>
                  <a:schemeClr val="tx1"/>
                </a:solidFill>
                <a:latin typeface="Times New Roman" pitchFamily="-110" charset="0"/>
                <a:ea typeface="+mn-ea"/>
                <a:cs typeface="+mn-cs"/>
              </a:rPr>
              <a:t>of the numbers do not change. For example, in both biased and unsigned</a:t>
            </a:r>
          </a:p>
          <a:p>
            <a:r>
              <a:rPr lang="en-US" sz="1200" kern="1200" baseline="0" dirty="0" smtClean="0">
                <a:solidFill>
                  <a:schemeClr val="tx1"/>
                </a:solidFill>
                <a:latin typeface="Times New Roman" pitchFamily="-110" charset="0"/>
                <a:ea typeface="+mn-ea"/>
                <a:cs typeface="+mn-cs"/>
              </a:rPr>
              <a:t>representations, the largest number is 1111 and the smallest number is 0000. This is</a:t>
            </a:r>
          </a:p>
          <a:p>
            <a:r>
              <a:rPr lang="en-US" sz="1200" kern="1200" baseline="0" dirty="0" smtClean="0">
                <a:solidFill>
                  <a:schemeClr val="tx1"/>
                </a:solidFill>
                <a:latin typeface="Times New Roman" pitchFamily="-110" charset="0"/>
                <a:ea typeface="+mn-ea"/>
                <a:cs typeface="+mn-cs"/>
              </a:rPr>
              <a:t>not true of sign-magnitude or twos complement representation. An advantage of</a:t>
            </a:r>
          </a:p>
          <a:p>
            <a:r>
              <a:rPr lang="en-US" sz="1200" kern="1200" baseline="0" dirty="0" smtClean="0">
                <a:solidFill>
                  <a:schemeClr val="tx1"/>
                </a:solidFill>
                <a:latin typeface="Times New Roman" pitchFamily="-110" charset="0"/>
                <a:ea typeface="+mn-ea"/>
                <a:cs typeface="+mn-cs"/>
              </a:rPr>
              <a:t>biased representation is that nonnegative floating-point numbers can be treated as</a:t>
            </a:r>
          </a:p>
          <a:p>
            <a:r>
              <a:rPr lang="en-US" sz="1200" kern="1200" baseline="0" dirty="0" smtClean="0">
                <a:solidFill>
                  <a:schemeClr val="tx1"/>
                </a:solidFill>
                <a:latin typeface="Times New Roman" pitchFamily="-110" charset="0"/>
                <a:ea typeface="+mn-ea"/>
                <a:cs typeface="+mn-cs"/>
              </a:rPr>
              <a:t>integers for comparison purposes.</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The final portion of the word (23 bits in this case) is the </a:t>
            </a:r>
            <a:r>
              <a:rPr lang="en-US" sz="1200" b="1" kern="1200" baseline="0" dirty="0" smtClean="0">
                <a:solidFill>
                  <a:schemeClr val="tx1"/>
                </a:solidFill>
                <a:latin typeface="Times New Roman" pitchFamily="-110" charset="0"/>
                <a:ea typeface="+mn-ea"/>
                <a:cs typeface="+mn-cs"/>
              </a:rPr>
              <a:t>significand.</a:t>
            </a:r>
          </a:p>
          <a:p>
            <a:r>
              <a:rPr lang="en-US" sz="1200" kern="1200" baseline="0" dirty="0" smtClean="0">
                <a:solidFill>
                  <a:schemeClr val="tx1"/>
                </a:solidFill>
                <a:latin typeface="Times New Roman" pitchFamily="-110" charset="0"/>
                <a:ea typeface="+mn-ea"/>
                <a:cs typeface="+mn-cs"/>
              </a:rPr>
              <a:t>Any floating-point number can be expressed in many ways.</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To simplify operations on floating-point numbers, it is typically required that they</a:t>
            </a:r>
          </a:p>
          <a:p>
            <a:r>
              <a:rPr lang="en-US" sz="1200" kern="1200" baseline="0" dirty="0" smtClean="0">
                <a:solidFill>
                  <a:schemeClr val="tx1"/>
                </a:solidFill>
                <a:latin typeface="Times New Roman" pitchFamily="-110" charset="0"/>
                <a:ea typeface="+mn-ea"/>
                <a:cs typeface="+mn-cs"/>
              </a:rPr>
              <a:t>be normalized. A </a:t>
            </a:r>
            <a:r>
              <a:rPr lang="en-US" sz="1200" b="1" kern="1200" baseline="0" dirty="0" smtClean="0">
                <a:solidFill>
                  <a:schemeClr val="tx1"/>
                </a:solidFill>
                <a:latin typeface="Times New Roman" pitchFamily="-110" charset="0"/>
                <a:ea typeface="+mn-ea"/>
                <a:cs typeface="+mn-cs"/>
              </a:rPr>
              <a:t>normal number </a:t>
            </a:r>
            <a:r>
              <a:rPr lang="en-US" sz="1200" b="0" kern="1200" baseline="0" dirty="0" smtClean="0">
                <a:solidFill>
                  <a:schemeClr val="tx1"/>
                </a:solidFill>
                <a:latin typeface="Times New Roman" pitchFamily="-110" charset="0"/>
                <a:ea typeface="+mn-ea"/>
                <a:cs typeface="+mn-cs"/>
              </a:rPr>
              <a:t>is one in which the most significant digit of the</a:t>
            </a:r>
          </a:p>
          <a:p>
            <a:r>
              <a:rPr lang="en-US" sz="1200" kern="1200" baseline="0" dirty="0" smtClean="0">
                <a:solidFill>
                  <a:schemeClr val="tx1"/>
                </a:solidFill>
                <a:latin typeface="Times New Roman" pitchFamily="-110" charset="0"/>
                <a:ea typeface="+mn-ea"/>
                <a:cs typeface="+mn-cs"/>
              </a:rPr>
              <a:t>significand is nonzero. For base 2 representation, a normal number is therefore one</a:t>
            </a:r>
          </a:p>
          <a:p>
            <a:r>
              <a:rPr lang="en-US" sz="1200" kern="1200" baseline="0" dirty="0" smtClean="0">
                <a:solidFill>
                  <a:schemeClr val="tx1"/>
                </a:solidFill>
                <a:latin typeface="Times New Roman" pitchFamily="-110" charset="0"/>
                <a:ea typeface="+mn-ea"/>
                <a:cs typeface="+mn-cs"/>
              </a:rPr>
              <a:t>in which the most significant bit of the significand is one.</a:t>
            </a:r>
            <a:endParaRPr lang="en-US" b="0" dirty="0"/>
          </a:p>
        </p:txBody>
      </p:sp>
      <p:sp>
        <p:nvSpPr>
          <p:cNvPr id="4" name="Slide Number Placeholder 3"/>
          <p:cNvSpPr>
            <a:spLocks noGrp="1"/>
          </p:cNvSpPr>
          <p:nvPr>
            <p:ph type="sldNum" sz="quarter" idx="10"/>
          </p:nvPr>
        </p:nvSpPr>
        <p:spPr/>
        <p:txBody>
          <a:bodyPr/>
          <a:lstStyle/>
          <a:p>
            <a:fld id="{C8AE27EA-A634-9140-BAF9-5BB17D98E520}" type="slidenum">
              <a:rPr lang="en-US" smtClean="0"/>
              <a:pPr/>
              <a:t>75</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10695554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39429C8-F207-024B-9187-13774FA74CE8}" type="slidenum">
              <a:rPr lang="en-US"/>
              <a:pPr/>
              <a:t>76</a:t>
            </a:fld>
            <a:endParaRPr lang="en-US" dirty="0"/>
          </a:p>
        </p:txBody>
      </p:sp>
      <p:sp>
        <p:nvSpPr>
          <p:cNvPr id="103426" name="Rectangle 2"/>
          <p:cNvSpPr>
            <a:spLocks noGrp="1" noRot="1" noChangeAspect="1" noChangeArrowheads="1" noTextEdit="1"/>
          </p:cNvSpPr>
          <p:nvPr>
            <p:ph type="sldImg"/>
          </p:nvPr>
        </p:nvSpPr>
        <p:spPr>
          <a:ln/>
        </p:spPr>
      </p:sp>
      <p:sp>
        <p:nvSpPr>
          <p:cNvPr id="103427" name="Rectangle 3"/>
          <p:cNvSpPr>
            <a:spLocks noGrp="1" noChangeArrowheads="1"/>
          </p:cNvSpPr>
          <p:nvPr>
            <p:ph type="body" idx="1"/>
          </p:nvPr>
        </p:nvSpPr>
        <p:spPr/>
        <p:txBody>
          <a:bodyPr/>
          <a:lstStyle/>
          <a:p>
            <a:r>
              <a:rPr lang="en-US" sz="1200" kern="1200" baseline="0" dirty="0" smtClean="0">
                <a:solidFill>
                  <a:schemeClr val="tx1"/>
                </a:solidFill>
                <a:latin typeface="Times New Roman" pitchFamily="-110" charset="0"/>
                <a:ea typeface="+mn-ea"/>
                <a:cs typeface="+mn-cs"/>
              </a:rPr>
              <a:t>Figure 10.19 indicates the range of numbers that can be represented</a:t>
            </a:r>
          </a:p>
          <a:p>
            <a:r>
              <a:rPr lang="en-US" sz="1200" kern="1200" baseline="0" dirty="0" smtClean="0">
                <a:solidFill>
                  <a:schemeClr val="tx1"/>
                </a:solidFill>
                <a:latin typeface="Times New Roman" pitchFamily="-110" charset="0"/>
                <a:ea typeface="+mn-ea"/>
                <a:cs typeface="+mn-cs"/>
              </a:rPr>
              <a:t>in a 32-bit word. Using twos complement integer representation, all of the</a:t>
            </a:r>
          </a:p>
          <a:p>
            <a:r>
              <a:rPr lang="en-US" sz="1200" kern="1200" baseline="0" dirty="0" smtClean="0">
                <a:solidFill>
                  <a:schemeClr val="tx1"/>
                </a:solidFill>
                <a:latin typeface="Times New Roman" pitchFamily="-110" charset="0"/>
                <a:ea typeface="+mn-ea"/>
                <a:cs typeface="+mn-cs"/>
              </a:rPr>
              <a:t>integers from -2</a:t>
            </a:r>
            <a:r>
              <a:rPr lang="en-US" sz="1200" kern="1200" baseline="30000" dirty="0" smtClean="0">
                <a:solidFill>
                  <a:schemeClr val="tx1"/>
                </a:solidFill>
                <a:latin typeface="Times New Roman" pitchFamily="-110" charset="0"/>
                <a:ea typeface="+mn-ea"/>
                <a:cs typeface="+mn-cs"/>
              </a:rPr>
              <a:t>31</a:t>
            </a:r>
            <a:r>
              <a:rPr lang="en-US" sz="1200" kern="1200" baseline="0" dirty="0" smtClean="0">
                <a:solidFill>
                  <a:schemeClr val="tx1"/>
                </a:solidFill>
                <a:latin typeface="Times New Roman" pitchFamily="-110" charset="0"/>
                <a:ea typeface="+mn-ea"/>
                <a:cs typeface="+mn-cs"/>
              </a:rPr>
              <a:t> to 2</a:t>
            </a:r>
            <a:r>
              <a:rPr lang="en-US" sz="1200" kern="1200" baseline="30000" dirty="0" smtClean="0">
                <a:solidFill>
                  <a:schemeClr val="tx1"/>
                </a:solidFill>
                <a:latin typeface="Times New Roman" pitchFamily="-110" charset="0"/>
                <a:ea typeface="+mn-ea"/>
                <a:cs typeface="+mn-cs"/>
              </a:rPr>
              <a:t>31</a:t>
            </a:r>
            <a:r>
              <a:rPr lang="en-US" sz="1200" kern="1200" baseline="0" dirty="0" smtClean="0">
                <a:solidFill>
                  <a:schemeClr val="tx1"/>
                </a:solidFill>
                <a:latin typeface="Times New Roman" pitchFamily="-110" charset="0"/>
                <a:ea typeface="+mn-ea"/>
                <a:cs typeface="+mn-cs"/>
              </a:rPr>
              <a:t> - 1 can be represented, for a total of 2</a:t>
            </a:r>
            <a:r>
              <a:rPr lang="en-US" sz="1200" kern="1200" baseline="30000" dirty="0" smtClean="0">
                <a:solidFill>
                  <a:schemeClr val="tx1"/>
                </a:solidFill>
                <a:latin typeface="Times New Roman" pitchFamily="-110" charset="0"/>
                <a:ea typeface="+mn-ea"/>
                <a:cs typeface="+mn-cs"/>
              </a:rPr>
              <a:t>32</a:t>
            </a:r>
            <a:r>
              <a:rPr lang="en-US" sz="1200" kern="1200" baseline="0" dirty="0" smtClean="0">
                <a:solidFill>
                  <a:schemeClr val="tx1"/>
                </a:solidFill>
                <a:latin typeface="Times New Roman" pitchFamily="-110" charset="0"/>
                <a:ea typeface="+mn-ea"/>
                <a:cs typeface="+mn-cs"/>
              </a:rPr>
              <a:t> different numbers.</a:t>
            </a:r>
          </a:p>
          <a:p>
            <a:r>
              <a:rPr lang="en-US" sz="1200" kern="1200" baseline="0" dirty="0" smtClean="0">
                <a:solidFill>
                  <a:schemeClr val="tx1"/>
                </a:solidFill>
                <a:latin typeface="Times New Roman" pitchFamily="-110" charset="0"/>
                <a:ea typeface="+mn-ea"/>
                <a:cs typeface="+mn-cs"/>
              </a:rPr>
              <a:t>With the example floating-point format of Figure 10.18, the following ranges</a:t>
            </a:r>
          </a:p>
          <a:p>
            <a:r>
              <a:rPr lang="en-US" sz="1200" kern="1200" baseline="0" dirty="0" smtClean="0">
                <a:solidFill>
                  <a:schemeClr val="tx1"/>
                </a:solidFill>
                <a:latin typeface="Times New Roman" pitchFamily="-110" charset="0"/>
                <a:ea typeface="+mn-ea"/>
                <a:cs typeface="+mn-cs"/>
              </a:rPr>
              <a:t>of numbers are possible:</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 Negative numbers between -(2 - 2</a:t>
            </a:r>
            <a:r>
              <a:rPr lang="en-US" sz="1200" kern="1200" baseline="30000" dirty="0" smtClean="0">
                <a:solidFill>
                  <a:schemeClr val="tx1"/>
                </a:solidFill>
                <a:latin typeface="Times New Roman" pitchFamily="-110" charset="0"/>
                <a:ea typeface="+mn-ea"/>
                <a:cs typeface="+mn-cs"/>
              </a:rPr>
              <a:t>-23</a:t>
            </a:r>
            <a:r>
              <a:rPr lang="en-US" sz="1200" kern="1200" baseline="0" dirty="0" smtClean="0">
                <a:solidFill>
                  <a:schemeClr val="tx1"/>
                </a:solidFill>
                <a:latin typeface="Times New Roman" pitchFamily="-110" charset="0"/>
                <a:ea typeface="+mn-ea"/>
                <a:cs typeface="+mn-cs"/>
              </a:rPr>
              <a:t>) * 2</a:t>
            </a:r>
            <a:r>
              <a:rPr lang="en-US" sz="1200" kern="1200" baseline="30000" dirty="0" smtClean="0">
                <a:solidFill>
                  <a:schemeClr val="tx1"/>
                </a:solidFill>
                <a:latin typeface="Times New Roman" pitchFamily="-110" charset="0"/>
                <a:ea typeface="+mn-ea"/>
                <a:cs typeface="+mn-cs"/>
              </a:rPr>
              <a:t>128</a:t>
            </a:r>
            <a:r>
              <a:rPr lang="en-US" sz="1200" kern="1200" baseline="0" dirty="0" smtClean="0">
                <a:solidFill>
                  <a:schemeClr val="tx1"/>
                </a:solidFill>
                <a:latin typeface="Times New Roman" pitchFamily="-110" charset="0"/>
                <a:ea typeface="+mn-ea"/>
                <a:cs typeface="+mn-cs"/>
              </a:rPr>
              <a:t> and -2</a:t>
            </a:r>
            <a:r>
              <a:rPr lang="en-US" sz="1200" kern="1200" baseline="30000" dirty="0" smtClean="0">
                <a:solidFill>
                  <a:schemeClr val="tx1"/>
                </a:solidFill>
                <a:latin typeface="Times New Roman" pitchFamily="-110" charset="0"/>
                <a:ea typeface="+mn-ea"/>
                <a:cs typeface="+mn-cs"/>
              </a:rPr>
              <a:t>-127</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 Positive numbers between 2</a:t>
            </a:r>
            <a:r>
              <a:rPr lang="en-US" sz="1200" kern="1200" baseline="30000" dirty="0" smtClean="0">
                <a:solidFill>
                  <a:schemeClr val="tx1"/>
                </a:solidFill>
                <a:latin typeface="Times New Roman" pitchFamily="-110" charset="0"/>
                <a:ea typeface="+mn-ea"/>
                <a:cs typeface="+mn-cs"/>
              </a:rPr>
              <a:t>-127</a:t>
            </a:r>
            <a:r>
              <a:rPr lang="en-US" sz="1200" kern="1200" baseline="0" dirty="0" smtClean="0">
                <a:solidFill>
                  <a:schemeClr val="tx1"/>
                </a:solidFill>
                <a:latin typeface="Times New Roman" pitchFamily="-110" charset="0"/>
                <a:ea typeface="+mn-ea"/>
                <a:cs typeface="+mn-cs"/>
              </a:rPr>
              <a:t> and (2 - 2</a:t>
            </a:r>
            <a:r>
              <a:rPr lang="en-US" sz="1200" kern="1200" baseline="30000" dirty="0" smtClean="0">
                <a:solidFill>
                  <a:schemeClr val="tx1"/>
                </a:solidFill>
                <a:latin typeface="Times New Roman" pitchFamily="-110" charset="0"/>
                <a:ea typeface="+mn-ea"/>
                <a:cs typeface="+mn-cs"/>
              </a:rPr>
              <a:t>-23</a:t>
            </a:r>
            <a:r>
              <a:rPr lang="en-US" sz="1200" kern="1200" baseline="0" dirty="0" smtClean="0">
                <a:solidFill>
                  <a:schemeClr val="tx1"/>
                </a:solidFill>
                <a:latin typeface="Times New Roman" pitchFamily="-110" charset="0"/>
                <a:ea typeface="+mn-ea"/>
                <a:cs typeface="+mn-cs"/>
              </a:rPr>
              <a:t>) * 2</a:t>
            </a:r>
            <a:r>
              <a:rPr lang="en-US" sz="1200" kern="1200" baseline="30000" dirty="0" smtClean="0">
                <a:solidFill>
                  <a:schemeClr val="tx1"/>
                </a:solidFill>
                <a:latin typeface="Times New Roman" pitchFamily="-110" charset="0"/>
                <a:ea typeface="+mn-ea"/>
                <a:cs typeface="+mn-cs"/>
              </a:rPr>
              <a:t>128</a:t>
            </a:r>
          </a:p>
          <a:p>
            <a:endParaRPr lang="en-US" sz="1200" kern="1200" baseline="3000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Five regions on the number line are not included in these ranges:</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 Negative numbers less than -(2 - 2</a:t>
            </a:r>
            <a:r>
              <a:rPr lang="en-US" sz="1200" kern="1200" baseline="30000" dirty="0" smtClean="0">
                <a:solidFill>
                  <a:schemeClr val="tx1"/>
                </a:solidFill>
                <a:latin typeface="Times New Roman" pitchFamily="-110" charset="0"/>
                <a:ea typeface="+mn-ea"/>
                <a:cs typeface="+mn-cs"/>
              </a:rPr>
              <a:t>-23</a:t>
            </a:r>
            <a:r>
              <a:rPr lang="en-US" sz="1200" kern="1200" baseline="0" dirty="0" smtClean="0">
                <a:solidFill>
                  <a:schemeClr val="tx1"/>
                </a:solidFill>
                <a:latin typeface="Times New Roman" pitchFamily="-110" charset="0"/>
                <a:ea typeface="+mn-ea"/>
                <a:cs typeface="+mn-cs"/>
              </a:rPr>
              <a:t>) * 2</a:t>
            </a:r>
            <a:r>
              <a:rPr lang="en-US" sz="1200" kern="1200" baseline="30000" dirty="0" smtClean="0">
                <a:solidFill>
                  <a:schemeClr val="tx1"/>
                </a:solidFill>
                <a:latin typeface="Times New Roman" pitchFamily="-110" charset="0"/>
                <a:ea typeface="+mn-ea"/>
                <a:cs typeface="+mn-cs"/>
              </a:rPr>
              <a:t>128</a:t>
            </a:r>
            <a:r>
              <a:rPr lang="en-US" sz="1200" kern="1200" baseline="0" dirty="0" smtClean="0">
                <a:solidFill>
                  <a:schemeClr val="tx1"/>
                </a:solidFill>
                <a:latin typeface="Times New Roman" pitchFamily="-110" charset="0"/>
                <a:ea typeface="+mn-ea"/>
                <a:cs typeface="+mn-cs"/>
              </a:rPr>
              <a:t>, called </a:t>
            </a:r>
            <a:r>
              <a:rPr lang="en-US" sz="1200" b="1" kern="1200" baseline="0" dirty="0" smtClean="0">
                <a:solidFill>
                  <a:schemeClr val="tx1"/>
                </a:solidFill>
                <a:latin typeface="Times New Roman" pitchFamily="-110" charset="0"/>
                <a:ea typeface="+mn-ea"/>
                <a:cs typeface="+mn-cs"/>
              </a:rPr>
              <a:t>negative overflow</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 Negative numbers greater than 2</a:t>
            </a:r>
            <a:r>
              <a:rPr lang="en-US" sz="1200" kern="1200" baseline="30000" dirty="0" smtClean="0">
                <a:solidFill>
                  <a:schemeClr val="tx1"/>
                </a:solidFill>
                <a:latin typeface="Times New Roman" pitchFamily="-110" charset="0"/>
                <a:ea typeface="+mn-ea"/>
                <a:cs typeface="+mn-cs"/>
              </a:rPr>
              <a:t>-127</a:t>
            </a:r>
            <a:r>
              <a:rPr lang="en-US" sz="1200" kern="1200" baseline="0" dirty="0" smtClean="0">
                <a:solidFill>
                  <a:schemeClr val="tx1"/>
                </a:solidFill>
                <a:latin typeface="Times New Roman" pitchFamily="-110" charset="0"/>
                <a:ea typeface="+mn-ea"/>
                <a:cs typeface="+mn-cs"/>
              </a:rPr>
              <a:t>, called </a:t>
            </a:r>
            <a:r>
              <a:rPr lang="en-US" sz="1200" b="1" kern="1200" baseline="0" dirty="0" smtClean="0">
                <a:solidFill>
                  <a:schemeClr val="tx1"/>
                </a:solidFill>
                <a:latin typeface="Times New Roman" pitchFamily="-110" charset="0"/>
                <a:ea typeface="+mn-ea"/>
                <a:cs typeface="+mn-cs"/>
              </a:rPr>
              <a:t>negative underflow</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 Zero</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 Positive numbers less than 2</a:t>
            </a:r>
            <a:r>
              <a:rPr lang="en-US" sz="1200" kern="1200" baseline="30000" dirty="0" smtClean="0">
                <a:solidFill>
                  <a:schemeClr val="tx1"/>
                </a:solidFill>
                <a:latin typeface="Times New Roman" pitchFamily="-110" charset="0"/>
                <a:ea typeface="+mn-ea"/>
                <a:cs typeface="+mn-cs"/>
              </a:rPr>
              <a:t>-127</a:t>
            </a:r>
            <a:r>
              <a:rPr lang="en-US" sz="1200" kern="1200" baseline="0" dirty="0" smtClean="0">
                <a:solidFill>
                  <a:schemeClr val="tx1"/>
                </a:solidFill>
                <a:latin typeface="Times New Roman" pitchFamily="-110" charset="0"/>
                <a:ea typeface="+mn-ea"/>
                <a:cs typeface="+mn-cs"/>
              </a:rPr>
              <a:t>, called </a:t>
            </a:r>
            <a:r>
              <a:rPr lang="en-US" sz="1200" b="1" kern="1200" baseline="0" dirty="0" smtClean="0">
                <a:solidFill>
                  <a:schemeClr val="tx1"/>
                </a:solidFill>
                <a:latin typeface="Times New Roman" pitchFamily="-110" charset="0"/>
                <a:ea typeface="+mn-ea"/>
                <a:cs typeface="+mn-cs"/>
              </a:rPr>
              <a:t>positive underflow</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 Positive numbers greater than (2 - 2</a:t>
            </a:r>
            <a:r>
              <a:rPr lang="en-US" sz="1200" kern="1200" baseline="30000" dirty="0" smtClean="0">
                <a:solidFill>
                  <a:schemeClr val="tx1"/>
                </a:solidFill>
                <a:latin typeface="Times New Roman" pitchFamily="-110" charset="0"/>
                <a:ea typeface="+mn-ea"/>
                <a:cs typeface="+mn-cs"/>
              </a:rPr>
              <a:t>-23</a:t>
            </a:r>
            <a:r>
              <a:rPr lang="en-US" sz="1200" kern="1200" baseline="0" dirty="0" smtClean="0">
                <a:solidFill>
                  <a:schemeClr val="tx1"/>
                </a:solidFill>
                <a:latin typeface="Times New Roman" pitchFamily="-110" charset="0"/>
                <a:ea typeface="+mn-ea"/>
                <a:cs typeface="+mn-cs"/>
              </a:rPr>
              <a:t>) * 2</a:t>
            </a:r>
            <a:r>
              <a:rPr lang="en-US" sz="1200" kern="1200" baseline="30000" dirty="0" smtClean="0">
                <a:solidFill>
                  <a:schemeClr val="tx1"/>
                </a:solidFill>
                <a:latin typeface="Times New Roman" pitchFamily="-110" charset="0"/>
                <a:ea typeface="+mn-ea"/>
                <a:cs typeface="+mn-cs"/>
              </a:rPr>
              <a:t>128</a:t>
            </a:r>
            <a:r>
              <a:rPr lang="en-US" sz="1200" kern="1200" baseline="0" dirty="0" smtClean="0">
                <a:solidFill>
                  <a:schemeClr val="tx1"/>
                </a:solidFill>
                <a:latin typeface="Times New Roman" pitchFamily="-110" charset="0"/>
                <a:ea typeface="+mn-ea"/>
                <a:cs typeface="+mn-cs"/>
              </a:rPr>
              <a:t>, called </a:t>
            </a:r>
            <a:r>
              <a:rPr lang="en-US" sz="1200" b="1" kern="1200" baseline="0" dirty="0" smtClean="0">
                <a:solidFill>
                  <a:schemeClr val="tx1"/>
                </a:solidFill>
                <a:latin typeface="Times New Roman" pitchFamily="-110" charset="0"/>
                <a:ea typeface="+mn-ea"/>
                <a:cs typeface="+mn-cs"/>
              </a:rPr>
              <a:t>positive overflow</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The representation as presented will not accommodate a value of 0.</a:t>
            </a:r>
          </a:p>
          <a:p>
            <a:r>
              <a:rPr lang="en-US" sz="1200" kern="1200" baseline="0" dirty="0" smtClean="0">
                <a:solidFill>
                  <a:schemeClr val="tx1"/>
                </a:solidFill>
                <a:latin typeface="Times New Roman" pitchFamily="-110" charset="0"/>
                <a:ea typeface="+mn-ea"/>
                <a:cs typeface="+mn-cs"/>
              </a:rPr>
              <a:t>However, as we shall see, actual floating-point representations include a special</a:t>
            </a:r>
          </a:p>
          <a:p>
            <a:r>
              <a:rPr lang="en-US" sz="1200" kern="1200" baseline="0" dirty="0" smtClean="0">
                <a:solidFill>
                  <a:schemeClr val="tx1"/>
                </a:solidFill>
                <a:latin typeface="Times New Roman" pitchFamily="-110" charset="0"/>
                <a:ea typeface="+mn-ea"/>
                <a:cs typeface="+mn-cs"/>
              </a:rPr>
              <a:t>bit pattern to designate zero. Overflow occurs when an arithmetic operation</a:t>
            </a:r>
          </a:p>
          <a:p>
            <a:r>
              <a:rPr lang="en-US" sz="1200" kern="1200" baseline="0" dirty="0" smtClean="0">
                <a:solidFill>
                  <a:schemeClr val="tx1"/>
                </a:solidFill>
                <a:latin typeface="Times New Roman" pitchFamily="-110" charset="0"/>
                <a:ea typeface="+mn-ea"/>
                <a:cs typeface="+mn-cs"/>
              </a:rPr>
              <a:t>results in an absolute value greater than can be expressed with an exponent of 128</a:t>
            </a:r>
          </a:p>
          <a:p>
            <a:r>
              <a:rPr lang="en-US" sz="1200" kern="1200" baseline="0" dirty="0" smtClean="0">
                <a:solidFill>
                  <a:schemeClr val="tx1"/>
                </a:solidFill>
                <a:latin typeface="Times New Roman" pitchFamily="-110" charset="0"/>
                <a:ea typeface="+mn-ea"/>
                <a:cs typeface="+mn-cs"/>
              </a:rPr>
              <a:t>(e.g., 2</a:t>
            </a:r>
            <a:r>
              <a:rPr lang="en-US" sz="1200" kern="1200" baseline="30000" dirty="0" smtClean="0">
                <a:solidFill>
                  <a:schemeClr val="tx1"/>
                </a:solidFill>
                <a:latin typeface="Times New Roman" pitchFamily="-110" charset="0"/>
                <a:ea typeface="+mn-ea"/>
                <a:cs typeface="+mn-cs"/>
              </a:rPr>
              <a:t>120</a:t>
            </a:r>
            <a:r>
              <a:rPr lang="en-US" sz="1200" kern="1200" baseline="0" dirty="0" smtClean="0">
                <a:solidFill>
                  <a:schemeClr val="tx1"/>
                </a:solidFill>
                <a:latin typeface="Times New Roman" pitchFamily="-110" charset="0"/>
                <a:ea typeface="+mn-ea"/>
                <a:cs typeface="+mn-cs"/>
              </a:rPr>
              <a:t> * 2</a:t>
            </a:r>
            <a:r>
              <a:rPr lang="en-US" sz="1200" kern="1200" baseline="30000" dirty="0" smtClean="0">
                <a:solidFill>
                  <a:schemeClr val="tx1"/>
                </a:solidFill>
                <a:latin typeface="Times New Roman" pitchFamily="-110" charset="0"/>
                <a:ea typeface="+mn-ea"/>
                <a:cs typeface="+mn-cs"/>
              </a:rPr>
              <a:t>100</a:t>
            </a:r>
            <a:r>
              <a:rPr lang="en-US" sz="1200" kern="1200" baseline="0" dirty="0" smtClean="0">
                <a:solidFill>
                  <a:schemeClr val="tx1"/>
                </a:solidFill>
                <a:latin typeface="Times New Roman" pitchFamily="-110" charset="0"/>
                <a:ea typeface="+mn-ea"/>
                <a:cs typeface="+mn-cs"/>
              </a:rPr>
              <a:t> = 2</a:t>
            </a:r>
            <a:r>
              <a:rPr lang="en-US" sz="1200" kern="1200" baseline="30000" dirty="0" smtClean="0">
                <a:solidFill>
                  <a:schemeClr val="tx1"/>
                </a:solidFill>
                <a:latin typeface="Times New Roman" pitchFamily="-110" charset="0"/>
                <a:ea typeface="+mn-ea"/>
                <a:cs typeface="+mn-cs"/>
              </a:rPr>
              <a:t>220</a:t>
            </a:r>
            <a:r>
              <a:rPr lang="en-US" sz="1200" kern="1200" baseline="0" dirty="0" smtClean="0">
                <a:solidFill>
                  <a:schemeClr val="tx1"/>
                </a:solidFill>
                <a:latin typeface="Times New Roman" pitchFamily="-110" charset="0"/>
                <a:ea typeface="+mn-ea"/>
                <a:cs typeface="+mn-cs"/>
              </a:rPr>
              <a:t>). Underflow occurs when the fractional magnitude is too</a:t>
            </a:r>
          </a:p>
          <a:p>
            <a:r>
              <a:rPr lang="en-US" sz="1200" kern="1200" baseline="0" dirty="0" smtClean="0">
                <a:solidFill>
                  <a:schemeClr val="tx1"/>
                </a:solidFill>
                <a:latin typeface="Times New Roman" pitchFamily="-110" charset="0"/>
                <a:ea typeface="+mn-ea"/>
                <a:cs typeface="+mn-cs"/>
              </a:rPr>
              <a:t>small (e.g., 2</a:t>
            </a:r>
            <a:r>
              <a:rPr lang="en-US" sz="1200" kern="1200" baseline="30000" dirty="0" smtClean="0">
                <a:solidFill>
                  <a:schemeClr val="tx1"/>
                </a:solidFill>
                <a:latin typeface="Times New Roman" pitchFamily="-110" charset="0"/>
                <a:ea typeface="+mn-ea"/>
                <a:cs typeface="+mn-cs"/>
              </a:rPr>
              <a:t>-120 </a:t>
            </a:r>
            <a:r>
              <a:rPr lang="en-US" sz="1200" kern="1200" baseline="0" dirty="0" smtClean="0">
                <a:solidFill>
                  <a:schemeClr val="tx1"/>
                </a:solidFill>
                <a:latin typeface="Times New Roman" pitchFamily="-110" charset="0"/>
                <a:ea typeface="+mn-ea"/>
                <a:cs typeface="+mn-cs"/>
              </a:rPr>
              <a:t>* 2</a:t>
            </a:r>
            <a:r>
              <a:rPr lang="en-US" sz="1200" kern="1200" baseline="30000" dirty="0" smtClean="0">
                <a:solidFill>
                  <a:schemeClr val="tx1"/>
                </a:solidFill>
                <a:latin typeface="Times New Roman" pitchFamily="-110" charset="0"/>
                <a:ea typeface="+mn-ea"/>
                <a:cs typeface="+mn-cs"/>
              </a:rPr>
              <a:t>-100 </a:t>
            </a:r>
            <a:r>
              <a:rPr lang="en-US" sz="1200" kern="1200" baseline="0" dirty="0" smtClean="0">
                <a:solidFill>
                  <a:schemeClr val="tx1"/>
                </a:solidFill>
                <a:latin typeface="Times New Roman" pitchFamily="-110" charset="0"/>
                <a:ea typeface="+mn-ea"/>
                <a:cs typeface="+mn-cs"/>
              </a:rPr>
              <a:t>= 2</a:t>
            </a:r>
            <a:r>
              <a:rPr lang="en-US" sz="1200" kern="1200" baseline="30000" dirty="0" smtClean="0">
                <a:solidFill>
                  <a:schemeClr val="tx1"/>
                </a:solidFill>
                <a:latin typeface="Times New Roman" pitchFamily="-110" charset="0"/>
                <a:ea typeface="+mn-ea"/>
                <a:cs typeface="+mn-cs"/>
              </a:rPr>
              <a:t>-220</a:t>
            </a:r>
            <a:r>
              <a:rPr lang="en-US" sz="1200" kern="1200" baseline="0" dirty="0" smtClean="0">
                <a:solidFill>
                  <a:schemeClr val="tx1"/>
                </a:solidFill>
                <a:latin typeface="Times New Roman" pitchFamily="-110" charset="0"/>
                <a:ea typeface="+mn-ea"/>
                <a:cs typeface="+mn-cs"/>
              </a:rPr>
              <a:t>). Underflow is a less serious problem because</a:t>
            </a:r>
          </a:p>
          <a:p>
            <a:r>
              <a:rPr lang="en-US" sz="1200" kern="1200" baseline="0" dirty="0" smtClean="0">
                <a:solidFill>
                  <a:schemeClr val="tx1"/>
                </a:solidFill>
                <a:latin typeface="Times New Roman" pitchFamily="-110" charset="0"/>
                <a:ea typeface="+mn-ea"/>
                <a:cs typeface="+mn-cs"/>
              </a:rPr>
              <a:t>the result can generally be satisfactorily approximated by 0.</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It is important to note that we are not representing more individual values</a:t>
            </a:r>
          </a:p>
          <a:p>
            <a:r>
              <a:rPr lang="en-US" sz="1200" kern="1200" baseline="0" dirty="0" smtClean="0">
                <a:solidFill>
                  <a:schemeClr val="tx1"/>
                </a:solidFill>
                <a:latin typeface="Times New Roman" pitchFamily="-110" charset="0"/>
                <a:ea typeface="+mn-ea"/>
                <a:cs typeface="+mn-cs"/>
              </a:rPr>
              <a:t>with floating-point notation. The maximum number of different values that can be</a:t>
            </a:r>
          </a:p>
          <a:p>
            <a:r>
              <a:rPr lang="en-US" sz="1200" kern="1200" baseline="0" dirty="0" smtClean="0">
                <a:solidFill>
                  <a:schemeClr val="tx1"/>
                </a:solidFill>
                <a:latin typeface="Times New Roman" pitchFamily="-110" charset="0"/>
                <a:ea typeface="+mn-ea"/>
                <a:cs typeface="+mn-cs"/>
              </a:rPr>
              <a:t>represented with 32 bits is still 2</a:t>
            </a:r>
            <a:r>
              <a:rPr lang="en-US" sz="1200" kern="1200" baseline="30000" dirty="0" smtClean="0">
                <a:solidFill>
                  <a:schemeClr val="tx1"/>
                </a:solidFill>
                <a:latin typeface="Times New Roman" pitchFamily="-110" charset="0"/>
                <a:ea typeface="+mn-ea"/>
                <a:cs typeface="+mn-cs"/>
              </a:rPr>
              <a:t>32</a:t>
            </a:r>
            <a:r>
              <a:rPr lang="en-US" sz="1200" kern="1200" baseline="0" dirty="0" smtClean="0">
                <a:solidFill>
                  <a:schemeClr val="tx1"/>
                </a:solidFill>
                <a:latin typeface="Times New Roman" pitchFamily="-110" charset="0"/>
                <a:ea typeface="+mn-ea"/>
                <a:cs typeface="+mn-cs"/>
              </a:rPr>
              <a:t>. What we have done is to spread those numbers</a:t>
            </a:r>
          </a:p>
          <a:p>
            <a:r>
              <a:rPr lang="en-US" sz="1200" kern="1200" baseline="0" dirty="0" smtClean="0">
                <a:solidFill>
                  <a:schemeClr val="tx1"/>
                </a:solidFill>
                <a:latin typeface="Times New Roman" pitchFamily="-110" charset="0"/>
                <a:ea typeface="+mn-ea"/>
                <a:cs typeface="+mn-cs"/>
              </a:rPr>
              <a:t>out in two ranges, one positive and one negative. In practice, most floating-point</a:t>
            </a:r>
          </a:p>
          <a:p>
            <a:r>
              <a:rPr lang="en-US" sz="1200" kern="1200" baseline="0" dirty="0" smtClean="0">
                <a:solidFill>
                  <a:schemeClr val="tx1"/>
                </a:solidFill>
                <a:latin typeface="Times New Roman" pitchFamily="-110" charset="0"/>
                <a:ea typeface="+mn-ea"/>
                <a:cs typeface="+mn-cs"/>
              </a:rPr>
              <a:t>numbers that one would wish to represent are represented only approximately.</a:t>
            </a:r>
          </a:p>
          <a:p>
            <a:r>
              <a:rPr lang="en-US" sz="1200" kern="1200" baseline="0" dirty="0" smtClean="0">
                <a:solidFill>
                  <a:schemeClr val="tx1"/>
                </a:solidFill>
                <a:latin typeface="Times New Roman" pitchFamily="-110" charset="0"/>
                <a:ea typeface="+mn-ea"/>
                <a:cs typeface="+mn-cs"/>
              </a:rPr>
              <a:t>However, for moderate sized integers, the representation is exact.</a:t>
            </a:r>
            <a:endParaRPr lang="en-GB" sz="1200" kern="1200" baseline="30000" dirty="0">
              <a:solidFill>
                <a:schemeClr val="tx1"/>
              </a:solidFill>
              <a:latin typeface="Times New Roman" pitchFamily="-110" charset="0"/>
              <a:ea typeface="+mn-ea"/>
              <a:cs typeface="+mn-cs"/>
            </a:endParaRPr>
          </a:p>
        </p:txBody>
      </p:sp>
      <p:sp>
        <p:nvSpPr>
          <p:cNvPr id="2" name="Footer Placeholder 1"/>
          <p:cNvSpPr>
            <a:spLocks noGrp="1"/>
          </p:cNvSpPr>
          <p:nvPr>
            <p:ph type="ftr" sz="quarter" idx="10"/>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37345502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z="1200" kern="1200" baseline="0" dirty="0" smtClean="0">
                <a:solidFill>
                  <a:schemeClr val="tx1"/>
                </a:solidFill>
                <a:latin typeface="Times New Roman" pitchFamily="-110" charset="0"/>
                <a:ea typeface="+mn-ea"/>
                <a:cs typeface="+mn-cs"/>
              </a:rPr>
              <a:t>Also, note that the numbers represented in floating-point notation are not</a:t>
            </a:r>
          </a:p>
          <a:p>
            <a:r>
              <a:rPr lang="en-US" sz="1200" kern="1200" baseline="0" dirty="0" smtClean="0">
                <a:solidFill>
                  <a:schemeClr val="tx1"/>
                </a:solidFill>
                <a:latin typeface="Times New Roman" pitchFamily="-110" charset="0"/>
                <a:ea typeface="+mn-ea"/>
                <a:cs typeface="+mn-cs"/>
              </a:rPr>
              <a:t>spaced evenly along the number line, as are fixed-point numbers. The possible values</a:t>
            </a:r>
          </a:p>
          <a:p>
            <a:r>
              <a:rPr lang="en-US" sz="1200" kern="1200" baseline="0" dirty="0" smtClean="0">
                <a:solidFill>
                  <a:schemeClr val="tx1"/>
                </a:solidFill>
                <a:latin typeface="Times New Roman" pitchFamily="-110" charset="0"/>
                <a:ea typeface="+mn-ea"/>
                <a:cs typeface="+mn-cs"/>
              </a:rPr>
              <a:t>get closer together near the origin and farther apart as you move away, as shown</a:t>
            </a:r>
          </a:p>
          <a:p>
            <a:r>
              <a:rPr lang="en-US" sz="1200" kern="1200" baseline="0" dirty="0" smtClean="0">
                <a:solidFill>
                  <a:schemeClr val="tx1"/>
                </a:solidFill>
                <a:latin typeface="Times New Roman" pitchFamily="-110" charset="0"/>
                <a:ea typeface="+mn-ea"/>
                <a:cs typeface="+mn-cs"/>
              </a:rPr>
              <a:t>in Figure 10.20. This is one of the trade-offs of floating-point math: Many calculations</a:t>
            </a:r>
          </a:p>
          <a:p>
            <a:r>
              <a:rPr lang="en-US" sz="1200" kern="1200" baseline="0" dirty="0" smtClean="0">
                <a:solidFill>
                  <a:schemeClr val="tx1"/>
                </a:solidFill>
                <a:latin typeface="Times New Roman" pitchFamily="-110" charset="0"/>
                <a:ea typeface="+mn-ea"/>
                <a:cs typeface="+mn-cs"/>
              </a:rPr>
              <a:t>produce results that are not exact and have to be rounded to the nearest value</a:t>
            </a:r>
          </a:p>
          <a:p>
            <a:r>
              <a:rPr lang="en-US" sz="1200" kern="1200" baseline="0" dirty="0" smtClean="0">
                <a:solidFill>
                  <a:schemeClr val="tx1"/>
                </a:solidFill>
                <a:latin typeface="Times New Roman" pitchFamily="-110" charset="0"/>
                <a:ea typeface="+mn-ea"/>
                <a:cs typeface="+mn-cs"/>
              </a:rPr>
              <a:t>that the notation can represent.</a:t>
            </a:r>
          </a:p>
          <a:p>
            <a:endParaRPr lang="en-US" sz="1200" kern="1200" baseline="0" dirty="0" smtClean="0">
              <a:solidFill>
                <a:schemeClr val="tx1"/>
              </a:solidFill>
              <a:latin typeface="Times New Roman" pitchFamily="-110" charset="0"/>
              <a:ea typeface="+mn-ea"/>
              <a:cs typeface="+mn-cs"/>
            </a:endParaRPr>
          </a:p>
          <a:p>
            <a:r>
              <a:rPr lang="en-US" sz="1200" b="0" i="0" u="none" strike="noStrike" kern="1200" baseline="0" dirty="0" smtClean="0">
                <a:solidFill>
                  <a:schemeClr val="tx1"/>
                </a:solidFill>
                <a:latin typeface="Times New Roman" pitchFamily="-110" charset="0"/>
                <a:ea typeface="+mn-ea"/>
                <a:cs typeface="+mn-cs"/>
              </a:rPr>
              <a:t>In the type of format depicted in Figure 10.18, there is a trade-off between</a:t>
            </a:r>
          </a:p>
          <a:p>
            <a:r>
              <a:rPr lang="en-US" sz="1200" b="0" i="0" u="none" strike="noStrike" kern="1200" baseline="0" dirty="0" smtClean="0">
                <a:solidFill>
                  <a:schemeClr val="tx1"/>
                </a:solidFill>
                <a:latin typeface="Times New Roman" pitchFamily="-110" charset="0"/>
                <a:ea typeface="+mn-ea"/>
                <a:cs typeface="+mn-cs"/>
              </a:rPr>
              <a:t>range and precision. The example shows 8 bits devoted to the exponent and 23 to</a:t>
            </a:r>
          </a:p>
          <a:p>
            <a:r>
              <a:rPr lang="en-US" sz="1200" b="0" i="0" u="none" strike="noStrike" kern="1200" baseline="0" dirty="0" smtClean="0">
                <a:solidFill>
                  <a:schemeClr val="tx1"/>
                </a:solidFill>
                <a:latin typeface="Times New Roman" pitchFamily="-110" charset="0"/>
                <a:ea typeface="+mn-ea"/>
                <a:cs typeface="+mn-cs"/>
              </a:rPr>
              <a:t>the </a:t>
            </a:r>
            <a:r>
              <a:rPr lang="en-US" sz="1200" b="0" i="0" u="none" strike="noStrike" kern="1200" baseline="0" dirty="0" err="1" smtClean="0">
                <a:solidFill>
                  <a:schemeClr val="tx1"/>
                </a:solidFill>
                <a:latin typeface="Times New Roman" pitchFamily="-110" charset="0"/>
                <a:ea typeface="+mn-ea"/>
                <a:cs typeface="+mn-cs"/>
              </a:rPr>
              <a:t>significand</a:t>
            </a:r>
            <a:r>
              <a:rPr lang="en-US" sz="1200" b="0" i="0" u="none" strike="noStrike" kern="1200" baseline="0" dirty="0" smtClean="0">
                <a:solidFill>
                  <a:schemeClr val="tx1"/>
                </a:solidFill>
                <a:latin typeface="Times New Roman" pitchFamily="-110" charset="0"/>
                <a:ea typeface="+mn-ea"/>
                <a:cs typeface="+mn-cs"/>
              </a:rPr>
              <a:t>. If we increase the number of bits in the exponent, we expand the</a:t>
            </a:r>
          </a:p>
          <a:p>
            <a:r>
              <a:rPr lang="en-US" sz="1200" b="0" i="0" u="none" strike="noStrike" kern="1200" baseline="0" dirty="0" smtClean="0">
                <a:solidFill>
                  <a:schemeClr val="tx1"/>
                </a:solidFill>
                <a:latin typeface="Times New Roman" pitchFamily="-110" charset="0"/>
                <a:ea typeface="+mn-ea"/>
                <a:cs typeface="+mn-cs"/>
              </a:rPr>
              <a:t>range of expressible numbers. But because only a fixed number of different values</a:t>
            </a:r>
          </a:p>
          <a:p>
            <a:r>
              <a:rPr lang="en-US" sz="1200" b="0" i="0" u="none" strike="noStrike" kern="1200" baseline="0" dirty="0" smtClean="0">
                <a:solidFill>
                  <a:schemeClr val="tx1"/>
                </a:solidFill>
                <a:latin typeface="Times New Roman" pitchFamily="-110" charset="0"/>
                <a:ea typeface="+mn-ea"/>
                <a:cs typeface="+mn-cs"/>
              </a:rPr>
              <a:t>can be expressed, we have reduced the density of those numbers and therefore the</a:t>
            </a:r>
          </a:p>
          <a:p>
            <a:r>
              <a:rPr lang="en-US" sz="1200" b="0" i="0" u="none" strike="noStrike" kern="1200" baseline="0" dirty="0" smtClean="0">
                <a:solidFill>
                  <a:schemeClr val="tx1"/>
                </a:solidFill>
                <a:latin typeface="Times New Roman" pitchFamily="-110" charset="0"/>
                <a:ea typeface="+mn-ea"/>
                <a:cs typeface="+mn-cs"/>
              </a:rPr>
              <a:t>precision. The only way to increase both range and precision is to use more bits.</a:t>
            </a:r>
          </a:p>
          <a:p>
            <a:r>
              <a:rPr lang="en-US" sz="1200" b="0" i="0" u="none" strike="noStrike" kern="1200" baseline="0" dirty="0" smtClean="0">
                <a:solidFill>
                  <a:schemeClr val="tx1"/>
                </a:solidFill>
                <a:latin typeface="Times New Roman" pitchFamily="-110" charset="0"/>
                <a:ea typeface="+mn-ea"/>
                <a:cs typeface="+mn-cs"/>
              </a:rPr>
              <a:t>Thus, most computers offer, at least, single-precision numbers and </a:t>
            </a:r>
            <a:r>
              <a:rPr lang="en-US" sz="1200" b="0" i="0" u="none" strike="noStrike" kern="1200" baseline="0" dirty="0" err="1" smtClean="0">
                <a:solidFill>
                  <a:schemeClr val="tx1"/>
                </a:solidFill>
                <a:latin typeface="Times New Roman" pitchFamily="-110" charset="0"/>
                <a:ea typeface="+mn-ea"/>
                <a:cs typeface="+mn-cs"/>
              </a:rPr>
              <a:t>doubleprecision</a:t>
            </a:r>
            <a:endParaRPr lang="en-US" sz="1200" b="0" i="0" u="none" strike="noStrike" kern="1200" baseline="0" dirty="0" smtClean="0">
              <a:solidFill>
                <a:schemeClr val="tx1"/>
              </a:solidFill>
              <a:latin typeface="Times New Roman" pitchFamily="-110" charset="0"/>
              <a:ea typeface="+mn-ea"/>
              <a:cs typeface="+mn-cs"/>
            </a:endParaRPr>
          </a:p>
          <a:p>
            <a:r>
              <a:rPr lang="en-US" sz="1200" b="0" i="0" u="none" strike="noStrike" kern="1200" baseline="0" dirty="0" smtClean="0">
                <a:solidFill>
                  <a:schemeClr val="tx1"/>
                </a:solidFill>
                <a:latin typeface="Times New Roman" pitchFamily="-110" charset="0"/>
                <a:ea typeface="+mn-ea"/>
                <a:cs typeface="+mn-cs"/>
              </a:rPr>
              <a:t>numbers. For example, a processor could support a single-precision format of</a:t>
            </a:r>
          </a:p>
          <a:p>
            <a:r>
              <a:rPr lang="en-US" sz="1200" b="0" i="0" u="none" strike="noStrike" kern="1200" baseline="0" dirty="0" smtClean="0">
                <a:solidFill>
                  <a:schemeClr val="tx1"/>
                </a:solidFill>
                <a:latin typeface="Times New Roman" pitchFamily="-110" charset="0"/>
                <a:ea typeface="+mn-ea"/>
                <a:cs typeface="+mn-cs"/>
              </a:rPr>
              <a:t>64 bits, and a double-precision format of 128 bits.</a:t>
            </a:r>
          </a:p>
          <a:p>
            <a:endParaRPr lang="en-US" sz="1200" b="0" i="0" u="none" strike="noStrike" kern="1200" baseline="0" dirty="0" smtClean="0">
              <a:solidFill>
                <a:schemeClr val="tx1"/>
              </a:solidFill>
              <a:latin typeface="Times New Roman" pitchFamily="-110" charset="0"/>
              <a:ea typeface="+mn-ea"/>
              <a:cs typeface="+mn-cs"/>
            </a:endParaRPr>
          </a:p>
          <a:p>
            <a:r>
              <a:rPr lang="en-US" sz="1200" b="0" i="0" u="none" strike="noStrike" kern="1200" baseline="0" dirty="0" smtClean="0">
                <a:solidFill>
                  <a:schemeClr val="tx1"/>
                </a:solidFill>
                <a:latin typeface="Times New Roman" pitchFamily="-110" charset="0"/>
                <a:ea typeface="+mn-ea"/>
                <a:cs typeface="+mn-cs"/>
              </a:rPr>
              <a:t>So there is a trade-off between the number of bits in the exponent and the</a:t>
            </a:r>
          </a:p>
          <a:p>
            <a:r>
              <a:rPr lang="en-US" sz="1200" b="0" i="0" u="none" strike="noStrike" kern="1200" baseline="0" dirty="0" smtClean="0">
                <a:solidFill>
                  <a:schemeClr val="tx1"/>
                </a:solidFill>
                <a:latin typeface="Times New Roman" pitchFamily="-110" charset="0"/>
                <a:ea typeface="+mn-ea"/>
                <a:cs typeface="+mn-cs"/>
              </a:rPr>
              <a:t>number of bits in the </a:t>
            </a:r>
            <a:r>
              <a:rPr lang="en-US" sz="1200" b="0" i="0" u="none" strike="noStrike" kern="1200" baseline="0" dirty="0" err="1" smtClean="0">
                <a:solidFill>
                  <a:schemeClr val="tx1"/>
                </a:solidFill>
                <a:latin typeface="Times New Roman" pitchFamily="-110" charset="0"/>
                <a:ea typeface="+mn-ea"/>
                <a:cs typeface="+mn-cs"/>
              </a:rPr>
              <a:t>significand</a:t>
            </a:r>
            <a:r>
              <a:rPr lang="en-US" sz="1200" b="0" i="0" u="none" strike="noStrike" kern="1200" baseline="0" dirty="0" smtClean="0">
                <a:solidFill>
                  <a:schemeClr val="tx1"/>
                </a:solidFill>
                <a:latin typeface="Times New Roman" pitchFamily="-110" charset="0"/>
                <a:ea typeface="+mn-ea"/>
                <a:cs typeface="+mn-cs"/>
              </a:rPr>
              <a:t>. But it is even more complicated than that. The</a:t>
            </a:r>
          </a:p>
          <a:p>
            <a:r>
              <a:rPr lang="en-US" sz="1200" b="0" i="0" u="none" strike="noStrike" kern="1200" baseline="0" dirty="0" smtClean="0">
                <a:solidFill>
                  <a:schemeClr val="tx1"/>
                </a:solidFill>
                <a:latin typeface="Times New Roman" pitchFamily="-110" charset="0"/>
                <a:ea typeface="+mn-ea"/>
                <a:cs typeface="+mn-cs"/>
              </a:rPr>
              <a:t>implied base of the exponent need not be 2. The IBM S/390 architecture, for</a:t>
            </a:r>
          </a:p>
          <a:p>
            <a:r>
              <a:rPr lang="en-US" sz="1200" b="0" i="0" u="none" strike="noStrike" kern="1200" baseline="0" dirty="0" smtClean="0">
                <a:solidFill>
                  <a:schemeClr val="tx1"/>
                </a:solidFill>
                <a:latin typeface="Times New Roman" pitchFamily="-110" charset="0"/>
                <a:ea typeface="+mn-ea"/>
                <a:cs typeface="+mn-cs"/>
              </a:rPr>
              <a:t>example, uses a base of 16 [ANDE67b]. The format consists of a 7-bit exponent and</a:t>
            </a:r>
          </a:p>
          <a:p>
            <a:r>
              <a:rPr lang="en-US" sz="1200" b="0" i="0" u="none" strike="noStrike" kern="1200" baseline="0" dirty="0" smtClean="0">
                <a:solidFill>
                  <a:schemeClr val="tx1"/>
                </a:solidFill>
                <a:latin typeface="Times New Roman" pitchFamily="-110" charset="0"/>
                <a:ea typeface="+mn-ea"/>
                <a:cs typeface="+mn-cs"/>
              </a:rPr>
              <a:t>a 24-bit </a:t>
            </a:r>
            <a:r>
              <a:rPr lang="en-US" sz="1200" b="0" i="0" u="none" strike="noStrike" kern="1200" baseline="0" dirty="0" err="1" smtClean="0">
                <a:solidFill>
                  <a:schemeClr val="tx1"/>
                </a:solidFill>
                <a:latin typeface="Times New Roman" pitchFamily="-110" charset="0"/>
                <a:ea typeface="+mn-ea"/>
                <a:cs typeface="+mn-cs"/>
              </a:rPr>
              <a:t>significand</a:t>
            </a:r>
            <a:r>
              <a:rPr lang="en-US" sz="1200" b="0" i="0" u="none" strike="noStrike" kern="1200" baseline="0" dirty="0" smtClean="0">
                <a:solidFill>
                  <a:schemeClr val="tx1"/>
                </a:solidFill>
                <a:latin typeface="Times New Roman" pitchFamily="-110" charset="0"/>
                <a:ea typeface="+mn-ea"/>
                <a:cs typeface="+mn-cs"/>
              </a:rPr>
              <a:t>.</a:t>
            </a:r>
          </a:p>
          <a:p>
            <a:endParaRPr lang="en-US" sz="1200" b="0" i="0" u="none" strike="noStrike" kern="1200" baseline="0" dirty="0" smtClean="0">
              <a:solidFill>
                <a:schemeClr val="tx1"/>
              </a:solidFill>
              <a:latin typeface="Times New Roman" pitchFamily="-110" charset="0"/>
              <a:ea typeface="+mn-ea"/>
              <a:cs typeface="+mn-cs"/>
            </a:endParaRPr>
          </a:p>
          <a:p>
            <a:r>
              <a:rPr lang="en-US" sz="1200" b="0" i="0" u="none" strike="noStrike" kern="1200" baseline="0" dirty="0" smtClean="0">
                <a:solidFill>
                  <a:schemeClr val="tx1"/>
                </a:solidFill>
                <a:latin typeface="Times New Roman" pitchFamily="-110" charset="0"/>
                <a:ea typeface="+mn-ea"/>
                <a:cs typeface="+mn-cs"/>
              </a:rPr>
              <a:t>The advantage of using a larger exponent is that a greater range can be</a:t>
            </a:r>
          </a:p>
          <a:p>
            <a:r>
              <a:rPr lang="en-US" sz="1200" b="0" i="0" u="none" strike="noStrike" kern="1200" baseline="0" dirty="0" smtClean="0">
                <a:solidFill>
                  <a:schemeClr val="tx1"/>
                </a:solidFill>
                <a:latin typeface="Times New Roman" pitchFamily="-110" charset="0"/>
                <a:ea typeface="+mn-ea"/>
                <a:cs typeface="+mn-cs"/>
              </a:rPr>
              <a:t>achieved for the same number of exponent bits. But remember, we have not</a:t>
            </a:r>
          </a:p>
          <a:p>
            <a:r>
              <a:rPr lang="en-US" sz="1200" b="0" i="0" u="none" strike="noStrike" kern="1200" baseline="0" dirty="0" smtClean="0">
                <a:solidFill>
                  <a:schemeClr val="tx1"/>
                </a:solidFill>
                <a:latin typeface="Times New Roman" pitchFamily="-110" charset="0"/>
                <a:ea typeface="+mn-ea"/>
                <a:cs typeface="+mn-cs"/>
              </a:rPr>
              <a:t>increased the number of different values that can be represented. Thus, for a fixed</a:t>
            </a:r>
          </a:p>
          <a:p>
            <a:r>
              <a:rPr lang="en-US" sz="1200" b="0" i="0" u="none" strike="noStrike" kern="1200" baseline="0" dirty="0" smtClean="0">
                <a:solidFill>
                  <a:schemeClr val="tx1"/>
                </a:solidFill>
                <a:latin typeface="Times New Roman" pitchFamily="-110" charset="0"/>
                <a:ea typeface="+mn-ea"/>
                <a:cs typeface="+mn-cs"/>
              </a:rPr>
              <a:t>format, a larger exponent base gives a greater range at the expense of less precision.</a:t>
            </a:r>
            <a:endParaRPr lang="en-US" dirty="0"/>
          </a:p>
        </p:txBody>
      </p:sp>
      <p:sp>
        <p:nvSpPr>
          <p:cNvPr id="4" name="Slide Number Placeholder 3"/>
          <p:cNvSpPr>
            <a:spLocks noGrp="1"/>
          </p:cNvSpPr>
          <p:nvPr>
            <p:ph type="sldNum" sz="quarter" idx="10"/>
          </p:nvPr>
        </p:nvSpPr>
        <p:spPr/>
        <p:txBody>
          <a:bodyPr/>
          <a:lstStyle/>
          <a:p>
            <a:fld id="{C8AE27EA-A634-9140-BAF9-5BB17D98E520}" type="slidenum">
              <a:rPr lang="en-US" smtClean="0"/>
              <a:pPr/>
              <a:t>77</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265671015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105BF04-A14D-874B-A8CF-9D1B063330CB}" type="slidenum">
              <a:rPr lang="en-US"/>
              <a:pPr/>
              <a:t>78</a:t>
            </a:fld>
            <a:endParaRPr lang="en-US" dirty="0"/>
          </a:p>
        </p:txBody>
      </p:sp>
      <p:sp>
        <p:nvSpPr>
          <p:cNvPr id="104450" name="Rectangle 2"/>
          <p:cNvSpPr>
            <a:spLocks noGrp="1" noRot="1" noChangeAspect="1" noChangeArrowheads="1" noTextEdit="1"/>
          </p:cNvSpPr>
          <p:nvPr>
            <p:ph type="sldImg"/>
          </p:nvPr>
        </p:nvSpPr>
        <p:spPr>
          <a:ln/>
        </p:spPr>
      </p:sp>
      <p:sp>
        <p:nvSpPr>
          <p:cNvPr id="104451" name="Rectangle 3"/>
          <p:cNvSpPr>
            <a:spLocks noGrp="1" noChangeArrowheads="1"/>
          </p:cNvSpPr>
          <p:nvPr>
            <p:ph type="body" idx="1"/>
          </p:nvPr>
        </p:nvSpPr>
        <p:spPr/>
        <p:txBody>
          <a:bodyPr/>
          <a:lstStyle/>
          <a:p>
            <a:r>
              <a:rPr lang="en-US" sz="1200" kern="1200" baseline="0" dirty="0" smtClean="0">
                <a:solidFill>
                  <a:schemeClr val="tx1"/>
                </a:solidFill>
                <a:latin typeface="Times New Roman" pitchFamily="-110" charset="0"/>
                <a:ea typeface="+mn-ea"/>
                <a:cs typeface="+mn-cs"/>
              </a:rPr>
              <a:t>The most important floating-point representation is defined in IEEE Standard 754,</a:t>
            </a:r>
          </a:p>
          <a:p>
            <a:r>
              <a:rPr lang="en-US" sz="1200" kern="1200" baseline="0" dirty="0" smtClean="0">
                <a:solidFill>
                  <a:schemeClr val="tx1"/>
                </a:solidFill>
                <a:latin typeface="Times New Roman" pitchFamily="-110" charset="0"/>
                <a:ea typeface="+mn-ea"/>
                <a:cs typeface="+mn-cs"/>
              </a:rPr>
              <a:t>adopted in 1985 and revised in 2008. This standard was developed to facilitate the</a:t>
            </a:r>
          </a:p>
          <a:p>
            <a:r>
              <a:rPr lang="en-US" sz="1200" kern="1200" baseline="0" dirty="0" smtClean="0">
                <a:solidFill>
                  <a:schemeClr val="tx1"/>
                </a:solidFill>
                <a:latin typeface="Times New Roman" pitchFamily="-110" charset="0"/>
                <a:ea typeface="+mn-ea"/>
                <a:cs typeface="+mn-cs"/>
              </a:rPr>
              <a:t>portability of programs from one processor to another and to encourage the development</a:t>
            </a:r>
          </a:p>
          <a:p>
            <a:r>
              <a:rPr lang="en-US" sz="1200" kern="1200" baseline="0" dirty="0" smtClean="0">
                <a:solidFill>
                  <a:schemeClr val="tx1"/>
                </a:solidFill>
                <a:latin typeface="Times New Roman" pitchFamily="-110" charset="0"/>
                <a:ea typeface="+mn-ea"/>
                <a:cs typeface="+mn-cs"/>
              </a:rPr>
              <a:t>of sophisticated, numerically oriented programs. The standard has been</a:t>
            </a:r>
          </a:p>
          <a:p>
            <a:r>
              <a:rPr lang="en-US" sz="1200" kern="1200" baseline="0" dirty="0" smtClean="0">
                <a:solidFill>
                  <a:schemeClr val="tx1"/>
                </a:solidFill>
                <a:latin typeface="Times New Roman" pitchFamily="-110" charset="0"/>
                <a:ea typeface="+mn-ea"/>
                <a:cs typeface="+mn-cs"/>
              </a:rPr>
              <a:t>widely adopted and is used on virtually all contemporary processors and arithmetic</a:t>
            </a:r>
          </a:p>
          <a:p>
            <a:r>
              <a:rPr lang="en-US" sz="1200" kern="1200" baseline="0" dirty="0" smtClean="0">
                <a:solidFill>
                  <a:schemeClr val="tx1"/>
                </a:solidFill>
                <a:latin typeface="Times New Roman" pitchFamily="-110" charset="0"/>
                <a:ea typeface="+mn-ea"/>
                <a:cs typeface="+mn-cs"/>
              </a:rPr>
              <a:t>coprocessors. IEEE 754-2008 covers both binary and decimal floating-point representations.</a:t>
            </a:r>
          </a:p>
          <a:p>
            <a:r>
              <a:rPr lang="en-US" sz="1200" kern="1200" baseline="0" dirty="0" smtClean="0">
                <a:solidFill>
                  <a:schemeClr val="tx1"/>
                </a:solidFill>
                <a:latin typeface="Times New Roman" pitchFamily="-110" charset="0"/>
                <a:ea typeface="+mn-ea"/>
                <a:cs typeface="+mn-cs"/>
              </a:rPr>
              <a:t>In this chapter, we deal only with binary representations.</a:t>
            </a:r>
          </a:p>
          <a:p>
            <a:endParaRPr lang="en-US" sz="1200" kern="1200" baseline="0" dirty="0" smtClean="0">
              <a:solidFill>
                <a:schemeClr val="tx1"/>
              </a:solidFill>
              <a:latin typeface="Times New Roman" pitchFamily="-110" charset="0"/>
              <a:ea typeface="+mn-ea"/>
              <a:cs typeface="+mn-cs"/>
            </a:endParaRPr>
          </a:p>
          <a:p>
            <a:endParaRPr lang="en-GB" dirty="0"/>
          </a:p>
        </p:txBody>
      </p:sp>
      <p:sp>
        <p:nvSpPr>
          <p:cNvPr id="2" name="Footer Placeholder 1"/>
          <p:cNvSpPr>
            <a:spLocks noGrp="1"/>
          </p:cNvSpPr>
          <p:nvPr>
            <p:ph type="ftr" sz="quarter" idx="10"/>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371529361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Times New Roman" pitchFamily="-110" charset="0"/>
                <a:ea typeface="+mn-ea"/>
                <a:cs typeface="+mn-cs"/>
              </a:rPr>
              <a:t>IEEE 754-2008 defines the following different types of floating-point formats:</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 </a:t>
            </a:r>
            <a:r>
              <a:rPr lang="en-US" sz="1200" b="1" kern="1200" baseline="0" dirty="0" smtClean="0">
                <a:solidFill>
                  <a:schemeClr val="tx1"/>
                </a:solidFill>
                <a:latin typeface="Times New Roman" pitchFamily="-110" charset="0"/>
                <a:ea typeface="+mn-ea"/>
                <a:cs typeface="+mn-cs"/>
              </a:rPr>
              <a:t>Arithmetic format: </a:t>
            </a:r>
            <a:r>
              <a:rPr lang="en-US" sz="1200" b="0" kern="1200" baseline="0" dirty="0" smtClean="0">
                <a:solidFill>
                  <a:schemeClr val="tx1"/>
                </a:solidFill>
                <a:latin typeface="Times New Roman" pitchFamily="-110" charset="0"/>
                <a:ea typeface="+mn-ea"/>
                <a:cs typeface="+mn-cs"/>
              </a:rPr>
              <a:t>All the mandatory operations defined by the standard are</a:t>
            </a:r>
          </a:p>
          <a:p>
            <a:r>
              <a:rPr lang="en-US" sz="1200" kern="1200" baseline="0" dirty="0" smtClean="0">
                <a:solidFill>
                  <a:schemeClr val="tx1"/>
                </a:solidFill>
                <a:latin typeface="Times New Roman" pitchFamily="-110" charset="0"/>
                <a:ea typeface="+mn-ea"/>
                <a:cs typeface="+mn-cs"/>
              </a:rPr>
              <a:t>supported by the format. The format may be used to represent floating-point</a:t>
            </a:r>
          </a:p>
          <a:p>
            <a:r>
              <a:rPr lang="en-US" sz="1200" kern="1200" baseline="0" dirty="0" smtClean="0">
                <a:solidFill>
                  <a:schemeClr val="tx1"/>
                </a:solidFill>
                <a:latin typeface="Times New Roman" pitchFamily="-110" charset="0"/>
                <a:ea typeface="+mn-ea"/>
                <a:cs typeface="+mn-cs"/>
              </a:rPr>
              <a:t>operands or results for the operations described in the standard.</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 </a:t>
            </a:r>
            <a:r>
              <a:rPr lang="en-US" sz="1200" b="1" kern="1200" baseline="0" dirty="0" smtClean="0">
                <a:solidFill>
                  <a:schemeClr val="tx1"/>
                </a:solidFill>
                <a:latin typeface="Times New Roman" pitchFamily="-110" charset="0"/>
                <a:ea typeface="+mn-ea"/>
                <a:cs typeface="+mn-cs"/>
              </a:rPr>
              <a:t>Basic format: </a:t>
            </a:r>
            <a:r>
              <a:rPr lang="en-US" sz="1200" b="0" kern="1200" baseline="0" dirty="0" smtClean="0">
                <a:solidFill>
                  <a:schemeClr val="tx1"/>
                </a:solidFill>
                <a:latin typeface="Times New Roman" pitchFamily="-110" charset="0"/>
                <a:ea typeface="+mn-ea"/>
                <a:cs typeface="+mn-cs"/>
              </a:rPr>
              <a:t>This format covers five floating-point representations, three</a:t>
            </a:r>
          </a:p>
          <a:p>
            <a:r>
              <a:rPr lang="en-US" sz="1200" kern="1200" baseline="0" dirty="0" smtClean="0">
                <a:solidFill>
                  <a:schemeClr val="tx1"/>
                </a:solidFill>
                <a:latin typeface="Times New Roman" pitchFamily="-110" charset="0"/>
                <a:ea typeface="+mn-ea"/>
                <a:cs typeface="+mn-cs"/>
              </a:rPr>
              <a:t>binary and two decimal, whose encodings are specified by the standard, and</a:t>
            </a:r>
          </a:p>
          <a:p>
            <a:r>
              <a:rPr lang="en-US" sz="1200" kern="1200" baseline="0" dirty="0" smtClean="0">
                <a:solidFill>
                  <a:schemeClr val="tx1"/>
                </a:solidFill>
                <a:latin typeface="Times New Roman" pitchFamily="-110" charset="0"/>
                <a:ea typeface="+mn-ea"/>
                <a:cs typeface="+mn-cs"/>
              </a:rPr>
              <a:t>which can be used for arithmetic. At least one of the basic formats is implemented</a:t>
            </a:r>
          </a:p>
          <a:p>
            <a:r>
              <a:rPr lang="en-US" sz="1200" kern="1200" baseline="0" dirty="0" smtClean="0">
                <a:solidFill>
                  <a:schemeClr val="tx1"/>
                </a:solidFill>
                <a:latin typeface="Times New Roman" pitchFamily="-110" charset="0"/>
                <a:ea typeface="+mn-ea"/>
                <a:cs typeface="+mn-cs"/>
              </a:rPr>
              <a:t>in any conforming implementation.</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 </a:t>
            </a:r>
            <a:r>
              <a:rPr lang="en-US" sz="1200" b="1" kern="1200" baseline="0" dirty="0" smtClean="0">
                <a:solidFill>
                  <a:schemeClr val="tx1"/>
                </a:solidFill>
                <a:latin typeface="Times New Roman" pitchFamily="-110" charset="0"/>
                <a:ea typeface="+mn-ea"/>
                <a:cs typeface="+mn-cs"/>
              </a:rPr>
              <a:t>Interchange format: </a:t>
            </a:r>
            <a:r>
              <a:rPr lang="en-US" sz="1200" b="0" kern="1200" baseline="0" dirty="0" smtClean="0">
                <a:solidFill>
                  <a:schemeClr val="tx1"/>
                </a:solidFill>
                <a:latin typeface="Times New Roman" pitchFamily="-110" charset="0"/>
                <a:ea typeface="+mn-ea"/>
                <a:cs typeface="+mn-cs"/>
              </a:rPr>
              <a:t>A fully specified, fixed-length binary encoding that allows</a:t>
            </a:r>
          </a:p>
          <a:p>
            <a:r>
              <a:rPr lang="en-US" sz="1200" kern="1200" baseline="0" dirty="0" smtClean="0">
                <a:solidFill>
                  <a:schemeClr val="tx1"/>
                </a:solidFill>
                <a:latin typeface="Times New Roman" pitchFamily="-110" charset="0"/>
                <a:ea typeface="+mn-ea"/>
                <a:cs typeface="+mn-cs"/>
              </a:rPr>
              <a:t>data interchange between different platforms and that can be used for storage.</a:t>
            </a:r>
            <a:endParaRPr lang="en-US" dirty="0"/>
          </a:p>
        </p:txBody>
      </p:sp>
      <p:sp>
        <p:nvSpPr>
          <p:cNvPr id="4" name="Slide Number Placeholder 3"/>
          <p:cNvSpPr>
            <a:spLocks noGrp="1"/>
          </p:cNvSpPr>
          <p:nvPr>
            <p:ph type="sldNum" sz="quarter" idx="10"/>
          </p:nvPr>
        </p:nvSpPr>
        <p:spPr/>
        <p:txBody>
          <a:bodyPr/>
          <a:lstStyle/>
          <a:p>
            <a:fld id="{C8AE27EA-A634-9140-BAF9-5BB17D98E520}" type="slidenum">
              <a:rPr lang="en-US" smtClean="0"/>
              <a:pPr/>
              <a:t>79</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108376060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Times New Roman" pitchFamily="-110" charset="0"/>
                <a:ea typeface="+mn-ea"/>
                <a:cs typeface="+mn-cs"/>
              </a:rPr>
              <a:t>The three basic binary formats have bit lengths of 32, 64, and 128 bits, with</a:t>
            </a:r>
          </a:p>
          <a:p>
            <a:r>
              <a:rPr lang="en-US" sz="1200" kern="1200" baseline="0" dirty="0" smtClean="0">
                <a:solidFill>
                  <a:schemeClr val="tx1"/>
                </a:solidFill>
                <a:latin typeface="Times New Roman" pitchFamily="-110" charset="0"/>
                <a:ea typeface="+mn-ea"/>
                <a:cs typeface="+mn-cs"/>
              </a:rPr>
              <a:t>exponents of 8, 11, and 15 bits, respectively (Figure 10.21).</a:t>
            </a:r>
            <a:endParaRPr lang="en-US" dirty="0"/>
          </a:p>
        </p:txBody>
      </p:sp>
      <p:sp>
        <p:nvSpPr>
          <p:cNvPr id="4" name="Slide Number Placeholder 3"/>
          <p:cNvSpPr>
            <a:spLocks noGrp="1"/>
          </p:cNvSpPr>
          <p:nvPr>
            <p:ph type="sldNum" sz="quarter" idx="10"/>
          </p:nvPr>
        </p:nvSpPr>
        <p:spPr/>
        <p:txBody>
          <a:bodyPr/>
          <a:lstStyle/>
          <a:p>
            <a:fld id="{C8AE27EA-A634-9140-BAF9-5BB17D98E520}" type="slidenum">
              <a:rPr lang="en-US" smtClean="0"/>
              <a:pPr/>
              <a:t>80</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124219219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Times New Roman" pitchFamily="-110" charset="0"/>
                <a:ea typeface="+mn-ea"/>
                <a:cs typeface="+mn-cs"/>
              </a:rPr>
              <a:t>Table 10.3 summarizes</a:t>
            </a:r>
          </a:p>
          <a:p>
            <a:r>
              <a:rPr lang="en-US" sz="1200" kern="1200" baseline="0" dirty="0" smtClean="0">
                <a:solidFill>
                  <a:schemeClr val="tx1"/>
                </a:solidFill>
                <a:latin typeface="Times New Roman" pitchFamily="-110" charset="0"/>
                <a:ea typeface="+mn-ea"/>
                <a:cs typeface="+mn-cs"/>
              </a:rPr>
              <a:t>the characteristics of the three formats. The two basic decimal formats have bit</a:t>
            </a:r>
          </a:p>
          <a:p>
            <a:r>
              <a:rPr lang="en-US" sz="1200" kern="1200" baseline="0" dirty="0" smtClean="0">
                <a:solidFill>
                  <a:schemeClr val="tx1"/>
                </a:solidFill>
                <a:latin typeface="Times New Roman" pitchFamily="-110" charset="0"/>
                <a:ea typeface="+mn-ea"/>
                <a:cs typeface="+mn-cs"/>
              </a:rPr>
              <a:t>lengths of 64 and 128 bits. All of the basic formats are also arithmetic format types</a:t>
            </a:r>
          </a:p>
          <a:p>
            <a:r>
              <a:rPr lang="en-US" sz="1200" kern="1200" baseline="0" dirty="0" smtClean="0">
                <a:solidFill>
                  <a:schemeClr val="tx1"/>
                </a:solidFill>
                <a:latin typeface="Times New Roman" pitchFamily="-110" charset="0"/>
                <a:ea typeface="+mn-ea"/>
                <a:cs typeface="+mn-cs"/>
              </a:rPr>
              <a:t>(can be used for arithmetic operations) and interchange format types (platform</a:t>
            </a:r>
          </a:p>
          <a:p>
            <a:r>
              <a:rPr lang="en-US" sz="1200" kern="1200" baseline="0" dirty="0" smtClean="0">
                <a:solidFill>
                  <a:schemeClr val="tx1"/>
                </a:solidFill>
                <a:latin typeface="Times New Roman" pitchFamily="-110" charset="0"/>
                <a:ea typeface="+mn-ea"/>
                <a:cs typeface="+mn-cs"/>
              </a:rPr>
              <a:t>independent).</a:t>
            </a:r>
          </a:p>
          <a:p>
            <a:endParaRPr lang="en-US" sz="1200" kern="1200" baseline="0" dirty="0" smtClean="0">
              <a:solidFill>
                <a:schemeClr val="tx1"/>
              </a:solidFill>
              <a:latin typeface="Times New Roman" pitchFamily="-110" charset="0"/>
              <a:ea typeface="+mn-ea"/>
              <a:cs typeface="+mn-cs"/>
            </a:endParaRPr>
          </a:p>
          <a:p>
            <a:r>
              <a:rPr lang="en-US" sz="1200" b="0" i="0" u="none" strike="noStrike" kern="1200" baseline="0" dirty="0" smtClean="0">
                <a:solidFill>
                  <a:schemeClr val="tx1"/>
                </a:solidFill>
                <a:latin typeface="Times New Roman" pitchFamily="-110" charset="0"/>
                <a:ea typeface="+mn-ea"/>
                <a:cs typeface="+mn-cs"/>
              </a:rPr>
              <a:t>Several other formats are specified in the standard. The binary16 format is</a:t>
            </a:r>
          </a:p>
          <a:p>
            <a:r>
              <a:rPr lang="en-US" sz="1200" b="0" i="0" u="none" strike="noStrike" kern="1200" baseline="0" dirty="0" smtClean="0">
                <a:solidFill>
                  <a:schemeClr val="tx1"/>
                </a:solidFill>
                <a:latin typeface="Times New Roman" pitchFamily="-110" charset="0"/>
                <a:ea typeface="+mn-ea"/>
                <a:cs typeface="+mn-cs"/>
              </a:rPr>
              <a:t>only an interchange format and is intended for storage of values when higher precision</a:t>
            </a:r>
          </a:p>
          <a:p>
            <a:r>
              <a:rPr lang="en-US" sz="1200" b="0" i="0" u="none" strike="noStrike" kern="1200" baseline="0" dirty="0" smtClean="0">
                <a:solidFill>
                  <a:schemeClr val="tx1"/>
                </a:solidFill>
                <a:latin typeface="Times New Roman" pitchFamily="-110" charset="0"/>
                <a:ea typeface="+mn-ea"/>
                <a:cs typeface="+mn-cs"/>
              </a:rPr>
              <a:t>is not required. The binary{</a:t>
            </a:r>
            <a:r>
              <a:rPr lang="en-US" sz="1200" b="1" i="0" u="none" strike="noStrike" kern="1200" baseline="0" dirty="0" smtClean="0">
                <a:solidFill>
                  <a:schemeClr val="tx1"/>
                </a:solidFill>
                <a:latin typeface="Times New Roman" pitchFamily="-110" charset="0"/>
                <a:ea typeface="+mn-ea"/>
                <a:cs typeface="+mn-cs"/>
              </a:rPr>
              <a:t>k</a:t>
            </a:r>
            <a:r>
              <a:rPr lang="en-US" sz="1200" b="0" i="0" u="none" strike="noStrike" kern="1200" baseline="0" dirty="0" smtClean="0">
                <a:solidFill>
                  <a:schemeClr val="tx1"/>
                </a:solidFill>
                <a:latin typeface="Times New Roman" pitchFamily="-110" charset="0"/>
                <a:ea typeface="+mn-ea"/>
                <a:cs typeface="+mn-cs"/>
              </a:rPr>
              <a:t> } format and the decimal{</a:t>
            </a:r>
            <a:r>
              <a:rPr lang="en-US" sz="1200" b="1" i="0" u="none" strike="noStrike" kern="1200" baseline="0" dirty="0" smtClean="0">
                <a:solidFill>
                  <a:schemeClr val="tx1"/>
                </a:solidFill>
                <a:latin typeface="Times New Roman" pitchFamily="-110" charset="0"/>
                <a:ea typeface="+mn-ea"/>
                <a:cs typeface="+mn-cs"/>
              </a:rPr>
              <a:t>k</a:t>
            </a:r>
            <a:r>
              <a:rPr lang="en-US" sz="1200" b="0" i="0" u="none" strike="noStrike" kern="1200" baseline="0" dirty="0" smtClean="0">
                <a:solidFill>
                  <a:schemeClr val="tx1"/>
                </a:solidFill>
                <a:latin typeface="Times New Roman" pitchFamily="-110" charset="0"/>
                <a:ea typeface="+mn-ea"/>
                <a:cs typeface="+mn-cs"/>
              </a:rPr>
              <a:t> } format are interchange</a:t>
            </a:r>
          </a:p>
          <a:p>
            <a:r>
              <a:rPr lang="en-US" sz="1200" b="0" i="0" u="none" strike="noStrike" kern="1200" baseline="0" dirty="0" smtClean="0">
                <a:solidFill>
                  <a:schemeClr val="tx1"/>
                </a:solidFill>
                <a:latin typeface="Times New Roman" pitchFamily="-110" charset="0"/>
                <a:ea typeface="+mn-ea"/>
                <a:cs typeface="+mn-cs"/>
              </a:rPr>
              <a:t>formats with total length </a:t>
            </a:r>
            <a:r>
              <a:rPr lang="en-US" sz="1200" b="1" i="0" u="none" strike="noStrike" kern="1200" baseline="0" dirty="0" smtClean="0">
                <a:solidFill>
                  <a:schemeClr val="tx1"/>
                </a:solidFill>
                <a:latin typeface="Times New Roman" pitchFamily="-110" charset="0"/>
                <a:ea typeface="+mn-ea"/>
                <a:cs typeface="+mn-cs"/>
              </a:rPr>
              <a:t>k </a:t>
            </a:r>
            <a:r>
              <a:rPr lang="en-US" sz="1200" b="0" i="0" u="none" strike="noStrike" kern="1200" baseline="0" dirty="0" smtClean="0">
                <a:solidFill>
                  <a:schemeClr val="tx1"/>
                </a:solidFill>
                <a:latin typeface="Times New Roman" pitchFamily="-110" charset="0"/>
                <a:ea typeface="+mn-ea"/>
                <a:cs typeface="+mn-cs"/>
              </a:rPr>
              <a:t> bits and with defined lengths for the </a:t>
            </a:r>
            <a:r>
              <a:rPr lang="en-US" sz="1200" b="0" i="0" u="none" strike="noStrike" kern="1200" baseline="0" dirty="0" err="1" smtClean="0">
                <a:solidFill>
                  <a:schemeClr val="tx1"/>
                </a:solidFill>
                <a:latin typeface="Times New Roman" pitchFamily="-110" charset="0"/>
                <a:ea typeface="+mn-ea"/>
                <a:cs typeface="+mn-cs"/>
              </a:rPr>
              <a:t>significand</a:t>
            </a:r>
            <a:endParaRPr lang="en-US" sz="1200" b="0" i="0" u="none" strike="noStrike" kern="1200" baseline="0" dirty="0" smtClean="0">
              <a:solidFill>
                <a:schemeClr val="tx1"/>
              </a:solidFill>
              <a:latin typeface="Times New Roman" pitchFamily="-110" charset="0"/>
              <a:ea typeface="+mn-ea"/>
              <a:cs typeface="+mn-cs"/>
            </a:endParaRPr>
          </a:p>
          <a:p>
            <a:r>
              <a:rPr lang="en-US" sz="1200" b="0" i="0" u="none" strike="noStrike" kern="1200" baseline="0" dirty="0" smtClean="0">
                <a:solidFill>
                  <a:schemeClr val="tx1"/>
                </a:solidFill>
                <a:latin typeface="Times New Roman" pitchFamily="-110" charset="0"/>
                <a:ea typeface="+mn-ea"/>
                <a:cs typeface="+mn-cs"/>
              </a:rPr>
              <a:t>and exponent. The format must be a multiple of 32 bits; thus formats are defined for</a:t>
            </a:r>
          </a:p>
          <a:p>
            <a:r>
              <a:rPr lang="en-US" sz="1200" b="1" i="0" u="none" strike="noStrike" kern="1200" baseline="0" dirty="0" smtClean="0">
                <a:solidFill>
                  <a:schemeClr val="tx1"/>
                </a:solidFill>
                <a:latin typeface="Times New Roman" pitchFamily="-110" charset="0"/>
                <a:ea typeface="+mn-ea"/>
                <a:cs typeface="+mn-cs"/>
              </a:rPr>
              <a:t>k </a:t>
            </a:r>
            <a:r>
              <a:rPr lang="en-US" sz="1200" b="0" i="0" u="none" strike="noStrike" kern="1200" baseline="0" dirty="0" smtClean="0">
                <a:solidFill>
                  <a:schemeClr val="tx1"/>
                </a:solidFill>
                <a:latin typeface="Times New Roman" pitchFamily="-110" charset="0"/>
                <a:ea typeface="+mn-ea"/>
                <a:cs typeface="+mn-cs"/>
              </a:rPr>
              <a:t>=  160, 192, and so on. These two families of formats are also arithmetic formats.</a:t>
            </a:r>
            <a:endParaRPr lang="en-US" dirty="0"/>
          </a:p>
        </p:txBody>
      </p:sp>
      <p:sp>
        <p:nvSpPr>
          <p:cNvPr id="4" name="Slide Number Placeholder 3"/>
          <p:cNvSpPr>
            <a:spLocks noGrp="1"/>
          </p:cNvSpPr>
          <p:nvPr>
            <p:ph type="sldNum" sz="quarter" idx="10"/>
          </p:nvPr>
        </p:nvSpPr>
        <p:spPr/>
        <p:txBody>
          <a:bodyPr/>
          <a:lstStyle/>
          <a:p>
            <a:fld id="{C8AE27EA-A634-9140-BAF9-5BB17D98E520}" type="slidenum">
              <a:rPr lang="en-US" smtClean="0"/>
              <a:pPr/>
              <a:t>83</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286414813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Times New Roman" pitchFamily="-110" charset="0"/>
                <a:ea typeface="+mn-ea"/>
                <a:cs typeface="+mn-cs"/>
              </a:rPr>
              <a:t>In addition, the standard defines </a:t>
            </a:r>
            <a:r>
              <a:rPr lang="en-US" sz="1200" b="1" kern="1200" baseline="0" dirty="0" smtClean="0">
                <a:solidFill>
                  <a:schemeClr val="tx1"/>
                </a:solidFill>
                <a:latin typeface="Times New Roman" pitchFamily="-110" charset="0"/>
                <a:ea typeface="+mn-ea"/>
                <a:cs typeface="+mn-cs"/>
              </a:rPr>
              <a:t>extended precision formats, </a:t>
            </a:r>
            <a:r>
              <a:rPr lang="en-US" sz="1200" b="0" kern="1200" baseline="0" dirty="0" smtClean="0">
                <a:solidFill>
                  <a:schemeClr val="tx1"/>
                </a:solidFill>
                <a:latin typeface="Times New Roman" pitchFamily="-110" charset="0"/>
                <a:ea typeface="+mn-ea"/>
                <a:cs typeface="+mn-cs"/>
              </a:rPr>
              <a:t>which</a:t>
            </a:r>
          </a:p>
          <a:p>
            <a:r>
              <a:rPr lang="en-US" sz="1200" kern="1200" baseline="0" dirty="0" smtClean="0">
                <a:solidFill>
                  <a:schemeClr val="tx1"/>
                </a:solidFill>
                <a:latin typeface="Times New Roman" pitchFamily="-110" charset="0"/>
                <a:ea typeface="+mn-ea"/>
                <a:cs typeface="+mn-cs"/>
              </a:rPr>
              <a:t>extend a supported basic format by providing additional bits in the exponent</a:t>
            </a:r>
          </a:p>
          <a:p>
            <a:r>
              <a:rPr lang="en-US" sz="1200" kern="1200" baseline="0" dirty="0" smtClean="0">
                <a:solidFill>
                  <a:schemeClr val="tx1"/>
                </a:solidFill>
                <a:latin typeface="Times New Roman" pitchFamily="-110" charset="0"/>
                <a:ea typeface="+mn-ea"/>
                <a:cs typeface="+mn-cs"/>
              </a:rPr>
              <a:t>(extended range) and in the significand (extended precision). The exact format</a:t>
            </a:r>
          </a:p>
          <a:p>
            <a:r>
              <a:rPr lang="en-US" sz="1200" kern="1200" baseline="0" dirty="0" smtClean="0">
                <a:solidFill>
                  <a:schemeClr val="tx1"/>
                </a:solidFill>
                <a:latin typeface="Times New Roman" pitchFamily="-110" charset="0"/>
                <a:ea typeface="+mn-ea"/>
                <a:cs typeface="+mn-cs"/>
              </a:rPr>
              <a:t>is implementation dependent, but the standard places certain constraints on the</a:t>
            </a:r>
          </a:p>
          <a:p>
            <a:r>
              <a:rPr lang="en-US" sz="1200" kern="1200" baseline="0" dirty="0" smtClean="0">
                <a:solidFill>
                  <a:schemeClr val="tx1"/>
                </a:solidFill>
                <a:latin typeface="Times New Roman" pitchFamily="-110" charset="0"/>
                <a:ea typeface="+mn-ea"/>
                <a:cs typeface="+mn-cs"/>
              </a:rPr>
              <a:t>length of the exponent and significand. These formats are arithmetic format types</a:t>
            </a:r>
          </a:p>
          <a:p>
            <a:r>
              <a:rPr lang="en-US" sz="1200" kern="1200" baseline="0" dirty="0" smtClean="0">
                <a:solidFill>
                  <a:schemeClr val="tx1"/>
                </a:solidFill>
                <a:latin typeface="Times New Roman" pitchFamily="-110" charset="0"/>
                <a:ea typeface="+mn-ea"/>
                <a:cs typeface="+mn-cs"/>
              </a:rPr>
              <a:t>but not interchange format types. The extended formats are to be used for intermediate</a:t>
            </a:r>
          </a:p>
          <a:p>
            <a:r>
              <a:rPr lang="en-US" sz="1200" kern="1200" baseline="0" dirty="0" smtClean="0">
                <a:solidFill>
                  <a:schemeClr val="tx1"/>
                </a:solidFill>
                <a:latin typeface="Times New Roman" pitchFamily="-110" charset="0"/>
                <a:ea typeface="+mn-ea"/>
                <a:cs typeface="+mn-cs"/>
              </a:rPr>
              <a:t>calculations. With their greater precision, the extended formats lessen the</a:t>
            </a:r>
          </a:p>
          <a:p>
            <a:r>
              <a:rPr lang="en-US" sz="1200" kern="1200" baseline="0" dirty="0" smtClean="0">
                <a:solidFill>
                  <a:schemeClr val="tx1"/>
                </a:solidFill>
                <a:latin typeface="Times New Roman" pitchFamily="-110" charset="0"/>
                <a:ea typeface="+mn-ea"/>
                <a:cs typeface="+mn-cs"/>
              </a:rPr>
              <a:t>chance of a final result that has been contaminated by excessive round-off error;</a:t>
            </a:r>
          </a:p>
          <a:p>
            <a:r>
              <a:rPr lang="en-US" sz="1200" kern="1200" baseline="0" dirty="0" smtClean="0">
                <a:solidFill>
                  <a:schemeClr val="tx1"/>
                </a:solidFill>
                <a:latin typeface="Times New Roman" pitchFamily="-110" charset="0"/>
                <a:ea typeface="+mn-ea"/>
                <a:cs typeface="+mn-cs"/>
              </a:rPr>
              <a:t>with their greater range, they also lessen the chance of an intermediate overflow</a:t>
            </a:r>
          </a:p>
          <a:p>
            <a:r>
              <a:rPr lang="en-US" sz="1200" kern="1200" baseline="0" dirty="0" smtClean="0">
                <a:solidFill>
                  <a:schemeClr val="tx1"/>
                </a:solidFill>
                <a:latin typeface="Times New Roman" pitchFamily="-110" charset="0"/>
                <a:ea typeface="+mn-ea"/>
                <a:cs typeface="+mn-cs"/>
              </a:rPr>
              <a:t>aborting a computation whose final result would have been representable in a basic</a:t>
            </a:r>
          </a:p>
          <a:p>
            <a:r>
              <a:rPr lang="en-US" sz="1200" kern="1200" baseline="0" dirty="0" smtClean="0">
                <a:solidFill>
                  <a:schemeClr val="tx1"/>
                </a:solidFill>
                <a:latin typeface="Times New Roman" pitchFamily="-110" charset="0"/>
                <a:ea typeface="+mn-ea"/>
                <a:cs typeface="+mn-cs"/>
              </a:rPr>
              <a:t>format. An additional motivation for the extended format is that it affords some</a:t>
            </a:r>
          </a:p>
          <a:p>
            <a:r>
              <a:rPr lang="en-US" sz="1200" kern="1200" baseline="0" dirty="0" smtClean="0">
                <a:solidFill>
                  <a:schemeClr val="tx1"/>
                </a:solidFill>
                <a:latin typeface="Times New Roman" pitchFamily="-110" charset="0"/>
                <a:ea typeface="+mn-ea"/>
                <a:cs typeface="+mn-cs"/>
              </a:rPr>
              <a:t>of the benefits of a larger basic format without incurring the time penalty usually</a:t>
            </a:r>
          </a:p>
          <a:p>
            <a:r>
              <a:rPr lang="en-US" sz="1200" kern="1200" baseline="0" dirty="0" smtClean="0">
                <a:solidFill>
                  <a:schemeClr val="tx1"/>
                </a:solidFill>
                <a:latin typeface="Times New Roman" pitchFamily="-110" charset="0"/>
                <a:ea typeface="+mn-ea"/>
                <a:cs typeface="+mn-cs"/>
              </a:rPr>
              <a:t>associated with higher precision.</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Finally, IEEE 754-2008 defines an </a:t>
            </a:r>
            <a:r>
              <a:rPr lang="en-US" sz="1200" b="1" kern="1200" baseline="0" dirty="0" smtClean="0">
                <a:solidFill>
                  <a:schemeClr val="tx1"/>
                </a:solidFill>
                <a:latin typeface="Times New Roman" pitchFamily="-110" charset="0"/>
                <a:ea typeface="+mn-ea"/>
                <a:cs typeface="+mn-cs"/>
              </a:rPr>
              <a:t>extendable precision format </a:t>
            </a:r>
            <a:r>
              <a:rPr lang="en-US" sz="1200" b="0" kern="1200" baseline="0" dirty="0" smtClean="0">
                <a:solidFill>
                  <a:schemeClr val="tx1"/>
                </a:solidFill>
                <a:latin typeface="Times New Roman" pitchFamily="-110" charset="0"/>
                <a:ea typeface="+mn-ea"/>
                <a:cs typeface="+mn-cs"/>
              </a:rPr>
              <a:t>as a format</a:t>
            </a:r>
          </a:p>
          <a:p>
            <a:r>
              <a:rPr lang="en-US" sz="1200" kern="1200" baseline="0" dirty="0" smtClean="0">
                <a:solidFill>
                  <a:schemeClr val="tx1"/>
                </a:solidFill>
                <a:latin typeface="Times New Roman" pitchFamily="-110" charset="0"/>
                <a:ea typeface="+mn-ea"/>
                <a:cs typeface="+mn-cs"/>
              </a:rPr>
              <a:t>with a precision and range that are defined under user control. Again, these formats</a:t>
            </a:r>
          </a:p>
          <a:p>
            <a:r>
              <a:rPr lang="en-US" sz="1200" kern="1200" baseline="0" dirty="0" smtClean="0">
                <a:solidFill>
                  <a:schemeClr val="tx1"/>
                </a:solidFill>
                <a:latin typeface="Times New Roman" pitchFamily="-110" charset="0"/>
                <a:ea typeface="+mn-ea"/>
                <a:cs typeface="+mn-cs"/>
              </a:rPr>
              <a:t>may be used for intermediate calculations, but the standard places no constraint or</a:t>
            </a:r>
          </a:p>
          <a:p>
            <a:r>
              <a:rPr lang="en-US" sz="1200" kern="1200" baseline="0" dirty="0" smtClean="0">
                <a:solidFill>
                  <a:schemeClr val="tx1"/>
                </a:solidFill>
                <a:latin typeface="Times New Roman" pitchFamily="-110" charset="0"/>
                <a:ea typeface="+mn-ea"/>
                <a:cs typeface="+mn-cs"/>
              </a:rPr>
              <a:t>format or length.</a:t>
            </a:r>
            <a:endParaRPr lang="en-US" dirty="0"/>
          </a:p>
        </p:txBody>
      </p:sp>
      <p:sp>
        <p:nvSpPr>
          <p:cNvPr id="4" name="Slide Number Placeholder 3"/>
          <p:cNvSpPr>
            <a:spLocks noGrp="1"/>
          </p:cNvSpPr>
          <p:nvPr>
            <p:ph type="sldNum" sz="quarter" idx="10"/>
          </p:nvPr>
        </p:nvSpPr>
        <p:spPr/>
        <p:txBody>
          <a:bodyPr/>
          <a:lstStyle/>
          <a:p>
            <a:fld id="{C8AE27EA-A634-9140-BAF9-5BB17D98E520}" type="slidenum">
              <a:rPr lang="en-US" smtClean="0"/>
              <a:pPr/>
              <a:t>84</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236744345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Times New Roman" pitchFamily="-110" charset="0"/>
                <a:ea typeface="+mn-ea"/>
                <a:cs typeface="+mn-cs"/>
              </a:rPr>
              <a:t>Table 10.4 shows the relationship between defined formats and format types.</a:t>
            </a:r>
            <a:endParaRPr lang="en-US" dirty="0"/>
          </a:p>
        </p:txBody>
      </p:sp>
      <p:sp>
        <p:nvSpPr>
          <p:cNvPr id="4" name="Slide Number Placeholder 3"/>
          <p:cNvSpPr>
            <a:spLocks noGrp="1"/>
          </p:cNvSpPr>
          <p:nvPr>
            <p:ph type="sldNum" sz="quarter" idx="10"/>
          </p:nvPr>
        </p:nvSpPr>
        <p:spPr/>
        <p:txBody>
          <a:bodyPr/>
          <a:lstStyle/>
          <a:p>
            <a:fld id="{C8AE27EA-A634-9140-BAF9-5BB17D98E520}" type="slidenum">
              <a:rPr lang="en-US" smtClean="0"/>
              <a:pPr/>
              <a:t>85</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34377981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US" sz="1200" kern="1200" baseline="0" dirty="0" smtClean="0">
                <a:solidFill>
                  <a:schemeClr val="tx1"/>
                </a:solidFill>
                <a:latin typeface="Times New Roman" pitchFamily="-110" charset="0"/>
                <a:ea typeface="+mn-ea"/>
                <a:cs typeface="+mn-cs"/>
              </a:rPr>
              <a:t>Not all bit patterns in the IEEE formats are interpreted in the usual way;</a:t>
            </a:r>
          </a:p>
          <a:p>
            <a:r>
              <a:rPr lang="en-US" sz="1200" kern="1200" baseline="0" dirty="0" smtClean="0">
                <a:solidFill>
                  <a:schemeClr val="tx1"/>
                </a:solidFill>
                <a:latin typeface="Times New Roman" pitchFamily="-110" charset="0"/>
                <a:ea typeface="+mn-ea"/>
                <a:cs typeface="+mn-cs"/>
              </a:rPr>
              <a:t>instead, some bit patterns are used to represent special values. Table 10.5 indicates</a:t>
            </a:r>
          </a:p>
          <a:p>
            <a:r>
              <a:rPr lang="en-US" sz="1200" kern="1200" baseline="0" dirty="0" smtClean="0">
                <a:solidFill>
                  <a:schemeClr val="tx1"/>
                </a:solidFill>
                <a:latin typeface="Times New Roman" pitchFamily="-110" charset="0"/>
                <a:ea typeface="+mn-ea"/>
                <a:cs typeface="+mn-cs"/>
              </a:rPr>
              <a:t>the values assigned to various bit patterns. The exponent values of all zeros (0 bits)</a:t>
            </a:r>
          </a:p>
          <a:p>
            <a:r>
              <a:rPr lang="en-US" sz="1200" kern="1200" baseline="0" dirty="0" smtClean="0">
                <a:solidFill>
                  <a:schemeClr val="tx1"/>
                </a:solidFill>
                <a:latin typeface="Times New Roman" pitchFamily="-110" charset="0"/>
                <a:ea typeface="+mn-ea"/>
                <a:cs typeface="+mn-cs"/>
              </a:rPr>
              <a:t>and all ones (1 bits) define special values.</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The following classes of numbers are represented:</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 For exponent values in the range of 1 through 254 for 32-bit format, 1 through</a:t>
            </a:r>
          </a:p>
          <a:p>
            <a:r>
              <a:rPr lang="en-US" sz="1200" kern="1200" baseline="0" dirty="0" smtClean="0">
                <a:solidFill>
                  <a:schemeClr val="tx1"/>
                </a:solidFill>
                <a:latin typeface="Times New Roman" pitchFamily="-110" charset="0"/>
                <a:ea typeface="+mn-ea"/>
                <a:cs typeface="+mn-cs"/>
              </a:rPr>
              <a:t>2046 for 64-bit format, and 1 through 16382, normal nonzero floating-point</a:t>
            </a:r>
          </a:p>
          <a:p>
            <a:r>
              <a:rPr lang="en-US" sz="1200" kern="1200" baseline="0" dirty="0" smtClean="0">
                <a:solidFill>
                  <a:schemeClr val="tx1"/>
                </a:solidFill>
                <a:latin typeface="Times New Roman" pitchFamily="-110" charset="0"/>
                <a:ea typeface="+mn-ea"/>
                <a:cs typeface="+mn-cs"/>
              </a:rPr>
              <a:t>numbers are represented. The exponent is biased, so that the range of exponents</a:t>
            </a:r>
          </a:p>
          <a:p>
            <a:r>
              <a:rPr lang="en-US" sz="1200" kern="1200" baseline="0" dirty="0" smtClean="0">
                <a:solidFill>
                  <a:schemeClr val="tx1"/>
                </a:solidFill>
                <a:latin typeface="Times New Roman" pitchFamily="-110" charset="0"/>
                <a:ea typeface="+mn-ea"/>
                <a:cs typeface="+mn-cs"/>
              </a:rPr>
              <a:t>is -126 through +127 for 32-bit format, and so on. A normal number</a:t>
            </a:r>
          </a:p>
          <a:p>
            <a:r>
              <a:rPr lang="en-US" sz="1200" kern="1200" baseline="0" dirty="0" smtClean="0">
                <a:solidFill>
                  <a:schemeClr val="tx1"/>
                </a:solidFill>
                <a:latin typeface="Times New Roman" pitchFamily="-110" charset="0"/>
                <a:ea typeface="+mn-ea"/>
                <a:cs typeface="+mn-cs"/>
              </a:rPr>
              <a:t>requires a 1 bit to the left of the binary point; this bit is implied, giving an</a:t>
            </a:r>
          </a:p>
          <a:p>
            <a:r>
              <a:rPr lang="en-US" sz="1200" kern="1200" baseline="0" dirty="0" smtClean="0">
                <a:solidFill>
                  <a:schemeClr val="tx1"/>
                </a:solidFill>
                <a:latin typeface="Times New Roman" pitchFamily="-110" charset="0"/>
                <a:ea typeface="+mn-ea"/>
                <a:cs typeface="+mn-cs"/>
              </a:rPr>
              <a:t>effective 24-bit, 53-bit, or 113-bit significand. Because one of the bits is implied,</a:t>
            </a:r>
          </a:p>
          <a:p>
            <a:r>
              <a:rPr lang="en-US" sz="1200" kern="1200" baseline="0" dirty="0" smtClean="0">
                <a:solidFill>
                  <a:schemeClr val="tx1"/>
                </a:solidFill>
                <a:latin typeface="Times New Roman" pitchFamily="-110" charset="0"/>
                <a:ea typeface="+mn-ea"/>
                <a:cs typeface="+mn-cs"/>
              </a:rPr>
              <a:t>the corresponding field in the binary format is referred to as the </a:t>
            </a:r>
            <a:r>
              <a:rPr lang="en-US" sz="1200" b="1" kern="1200" baseline="0" dirty="0" smtClean="0">
                <a:solidFill>
                  <a:schemeClr val="tx1"/>
                </a:solidFill>
                <a:latin typeface="Times New Roman" pitchFamily="-110" charset="0"/>
                <a:ea typeface="+mn-ea"/>
                <a:cs typeface="+mn-cs"/>
              </a:rPr>
              <a:t>trailing</a:t>
            </a:r>
          </a:p>
          <a:p>
            <a:r>
              <a:rPr lang="en-US" sz="1200" b="1" kern="1200" baseline="0" dirty="0" smtClean="0">
                <a:solidFill>
                  <a:schemeClr val="tx1"/>
                </a:solidFill>
                <a:latin typeface="Times New Roman" pitchFamily="-110" charset="0"/>
                <a:ea typeface="+mn-ea"/>
                <a:cs typeface="+mn-cs"/>
              </a:rPr>
              <a:t>significand field.</a:t>
            </a:r>
          </a:p>
          <a:p>
            <a:endParaRPr lang="en-US" sz="1200" b="1"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 An exponent of zero together with a fraction of zero represents positive or</a:t>
            </a:r>
          </a:p>
          <a:p>
            <a:r>
              <a:rPr lang="en-US" sz="1200" kern="1200" baseline="0" dirty="0" smtClean="0">
                <a:solidFill>
                  <a:schemeClr val="tx1"/>
                </a:solidFill>
                <a:latin typeface="Times New Roman" pitchFamily="-110" charset="0"/>
                <a:ea typeface="+mn-ea"/>
                <a:cs typeface="+mn-cs"/>
              </a:rPr>
              <a:t>negative zero, depending on the sign bit. As was mentioned, it is useful to have</a:t>
            </a:r>
          </a:p>
          <a:p>
            <a:r>
              <a:rPr lang="en-US" sz="1200" kern="1200" baseline="0" dirty="0" smtClean="0">
                <a:solidFill>
                  <a:schemeClr val="tx1"/>
                </a:solidFill>
                <a:latin typeface="Times New Roman" pitchFamily="-110" charset="0"/>
                <a:ea typeface="+mn-ea"/>
                <a:cs typeface="+mn-cs"/>
              </a:rPr>
              <a:t>an exact value of 0 represented.</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 An exponent of all ones together with a fraction of zero represents positive</a:t>
            </a:r>
          </a:p>
          <a:p>
            <a:r>
              <a:rPr lang="en-US" sz="1200" kern="1200" baseline="0" dirty="0" smtClean="0">
                <a:solidFill>
                  <a:schemeClr val="tx1"/>
                </a:solidFill>
                <a:latin typeface="Times New Roman" pitchFamily="-110" charset="0"/>
                <a:ea typeface="+mn-ea"/>
                <a:cs typeface="+mn-cs"/>
              </a:rPr>
              <a:t>or negative infinity, depending on the sign bit. It is also useful to have a representation</a:t>
            </a:r>
          </a:p>
          <a:p>
            <a:r>
              <a:rPr lang="en-US" sz="1200" kern="1200" baseline="0" dirty="0" smtClean="0">
                <a:solidFill>
                  <a:schemeClr val="tx1"/>
                </a:solidFill>
                <a:latin typeface="Times New Roman" pitchFamily="-110" charset="0"/>
                <a:ea typeface="+mn-ea"/>
                <a:cs typeface="+mn-cs"/>
              </a:rPr>
              <a:t>of infinity. This leaves it up to the user to decide whether to treat</a:t>
            </a:r>
          </a:p>
          <a:p>
            <a:r>
              <a:rPr lang="en-US" sz="1200" kern="1200" baseline="0" dirty="0" smtClean="0">
                <a:solidFill>
                  <a:schemeClr val="tx1"/>
                </a:solidFill>
                <a:latin typeface="Times New Roman" pitchFamily="-110" charset="0"/>
                <a:ea typeface="+mn-ea"/>
                <a:cs typeface="+mn-cs"/>
              </a:rPr>
              <a:t>overflow as an error condition or to carry the value  and proceed with whatever</a:t>
            </a:r>
          </a:p>
          <a:p>
            <a:r>
              <a:rPr lang="en-US" sz="1200" kern="1200" baseline="0" dirty="0" smtClean="0">
                <a:solidFill>
                  <a:schemeClr val="tx1"/>
                </a:solidFill>
                <a:latin typeface="Times New Roman" pitchFamily="-110" charset="0"/>
                <a:ea typeface="+mn-ea"/>
                <a:cs typeface="+mn-cs"/>
              </a:rPr>
              <a:t>program is being executed.</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 An exponent of zero together with a nonzero fraction represents a subnormal</a:t>
            </a:r>
          </a:p>
          <a:p>
            <a:r>
              <a:rPr lang="en-US" sz="1200" kern="1200" baseline="0" dirty="0" smtClean="0">
                <a:solidFill>
                  <a:schemeClr val="tx1"/>
                </a:solidFill>
                <a:latin typeface="Times New Roman" pitchFamily="-110" charset="0"/>
                <a:ea typeface="+mn-ea"/>
                <a:cs typeface="+mn-cs"/>
              </a:rPr>
              <a:t>number. In this case, the bit to the left of the binary point is zero and the true</a:t>
            </a:r>
          </a:p>
          <a:p>
            <a:r>
              <a:rPr lang="en-US" sz="1200" kern="1200" baseline="0" dirty="0" smtClean="0">
                <a:solidFill>
                  <a:schemeClr val="tx1"/>
                </a:solidFill>
                <a:latin typeface="Times New Roman" pitchFamily="-110" charset="0"/>
                <a:ea typeface="+mn-ea"/>
                <a:cs typeface="+mn-cs"/>
              </a:rPr>
              <a:t>exponent is -126 or -1022. The number is positive or negative depending on</a:t>
            </a:r>
          </a:p>
          <a:p>
            <a:r>
              <a:rPr lang="en-US" sz="1200" kern="1200" baseline="0" dirty="0" smtClean="0">
                <a:solidFill>
                  <a:schemeClr val="tx1"/>
                </a:solidFill>
                <a:latin typeface="Times New Roman" pitchFamily="-110" charset="0"/>
                <a:ea typeface="+mn-ea"/>
                <a:cs typeface="+mn-cs"/>
              </a:rPr>
              <a:t>the sign bit.</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 An exponent of all ones together with a nonzero fraction is given the value</a:t>
            </a:r>
          </a:p>
          <a:p>
            <a:r>
              <a:rPr lang="en-US" sz="1200" kern="1200" baseline="0" dirty="0" smtClean="0">
                <a:solidFill>
                  <a:schemeClr val="tx1"/>
                </a:solidFill>
                <a:latin typeface="Times New Roman" pitchFamily="-110" charset="0"/>
                <a:ea typeface="+mn-ea"/>
                <a:cs typeface="+mn-cs"/>
              </a:rPr>
              <a:t>NaN, which means </a:t>
            </a:r>
            <a:r>
              <a:rPr lang="en-US" sz="1200" i="1" kern="1200" baseline="0" dirty="0" smtClean="0">
                <a:solidFill>
                  <a:schemeClr val="tx1"/>
                </a:solidFill>
                <a:latin typeface="Times New Roman" pitchFamily="-110" charset="0"/>
                <a:ea typeface="+mn-ea"/>
                <a:cs typeface="+mn-cs"/>
              </a:rPr>
              <a:t>Not a Number, and is used to signal various exception</a:t>
            </a:r>
          </a:p>
          <a:p>
            <a:r>
              <a:rPr lang="en-US" sz="1200" kern="1200" baseline="0" dirty="0" smtClean="0">
                <a:solidFill>
                  <a:schemeClr val="tx1"/>
                </a:solidFill>
                <a:latin typeface="Times New Roman" pitchFamily="-110" charset="0"/>
                <a:ea typeface="+mn-ea"/>
                <a:cs typeface="+mn-cs"/>
              </a:rPr>
              <a:t>conditions.</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The significance of subnormal numbers and NaNs is discussed in Section 10.5.</a:t>
            </a:r>
            <a:endParaRPr lang="en-US" dirty="0"/>
          </a:p>
        </p:txBody>
      </p:sp>
      <p:sp>
        <p:nvSpPr>
          <p:cNvPr id="4" name="Slide Number Placeholder 3"/>
          <p:cNvSpPr>
            <a:spLocks noGrp="1"/>
          </p:cNvSpPr>
          <p:nvPr>
            <p:ph type="sldNum" sz="quarter" idx="10"/>
          </p:nvPr>
        </p:nvSpPr>
        <p:spPr/>
        <p:txBody>
          <a:bodyPr/>
          <a:lstStyle/>
          <a:p>
            <a:fld id="{C8AE27EA-A634-9140-BAF9-5BB17D98E520}" type="slidenum">
              <a:rPr lang="en-US" smtClean="0"/>
              <a:pPr/>
              <a:t>86</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92927678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Table 10.5</a:t>
            </a:r>
            <a:r>
              <a:rPr lang="en-US" baseline="0" dirty="0" smtClean="0"/>
              <a:t> continued.</a:t>
            </a:r>
            <a:endParaRPr lang="en-US" dirty="0"/>
          </a:p>
        </p:txBody>
      </p:sp>
      <p:sp>
        <p:nvSpPr>
          <p:cNvPr id="4" name="Slide Number Placeholder 3"/>
          <p:cNvSpPr>
            <a:spLocks noGrp="1"/>
          </p:cNvSpPr>
          <p:nvPr>
            <p:ph type="sldNum" sz="quarter" idx="10"/>
          </p:nvPr>
        </p:nvSpPr>
        <p:spPr/>
        <p:txBody>
          <a:bodyPr/>
          <a:lstStyle/>
          <a:p>
            <a:fld id="{C8AE27EA-A634-9140-BAF9-5BB17D98E520}" type="slidenum">
              <a:rPr lang="en-US" smtClean="0"/>
              <a:pPr/>
              <a:t>87</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381956007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Table 10.5 continued.</a:t>
            </a:r>
            <a:endParaRPr lang="en-US" dirty="0"/>
          </a:p>
        </p:txBody>
      </p:sp>
      <p:sp>
        <p:nvSpPr>
          <p:cNvPr id="4" name="Slide Number Placeholder 3"/>
          <p:cNvSpPr>
            <a:spLocks noGrp="1"/>
          </p:cNvSpPr>
          <p:nvPr>
            <p:ph type="sldNum" sz="quarter" idx="10"/>
          </p:nvPr>
        </p:nvSpPr>
        <p:spPr/>
        <p:txBody>
          <a:bodyPr/>
          <a:lstStyle/>
          <a:p>
            <a:fld id="{C8AE27EA-A634-9140-BAF9-5BB17D98E520}" type="slidenum">
              <a:rPr lang="en-US" smtClean="0"/>
              <a:pPr/>
              <a:t>88</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192512106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4BBEEFD-6EA7-0048-B452-AD6525C21B64}" type="slidenum">
              <a:rPr lang="en-US"/>
              <a:pPr/>
              <a:t>89</a:t>
            </a:fld>
            <a:endParaRPr lang="en-US" dirty="0"/>
          </a:p>
        </p:txBody>
      </p:sp>
      <p:sp>
        <p:nvSpPr>
          <p:cNvPr id="105474" name="Rectangle 2"/>
          <p:cNvSpPr>
            <a:spLocks noGrp="1" noRot="1" noChangeAspect="1" noChangeArrowheads="1" noTextEdit="1"/>
          </p:cNvSpPr>
          <p:nvPr>
            <p:ph type="sldImg"/>
          </p:nvPr>
        </p:nvSpPr>
        <p:spPr>
          <a:ln/>
        </p:spPr>
      </p:sp>
      <p:sp>
        <p:nvSpPr>
          <p:cNvPr id="105475" name="Rectangle 3"/>
          <p:cNvSpPr>
            <a:spLocks noGrp="1" noChangeArrowheads="1"/>
          </p:cNvSpPr>
          <p:nvPr>
            <p:ph type="body" idx="1"/>
          </p:nvPr>
        </p:nvSpPr>
        <p:spPr/>
        <p:txBody>
          <a:bodyPr/>
          <a:lstStyle/>
          <a:p>
            <a:r>
              <a:rPr lang="en-US" sz="1200" kern="1200" baseline="0" dirty="0" smtClean="0">
                <a:solidFill>
                  <a:schemeClr val="tx1"/>
                </a:solidFill>
                <a:latin typeface="Times New Roman" pitchFamily="-110" charset="0"/>
                <a:ea typeface="+mn-ea"/>
                <a:cs typeface="+mn-cs"/>
              </a:rPr>
              <a:t>Table 10.6 summarizes the basic operations for floating-point arithmetic. For addition</a:t>
            </a:r>
          </a:p>
          <a:p>
            <a:r>
              <a:rPr lang="en-US" sz="1200" kern="1200" baseline="0" dirty="0" smtClean="0">
                <a:solidFill>
                  <a:schemeClr val="tx1"/>
                </a:solidFill>
                <a:latin typeface="Times New Roman" pitchFamily="-110" charset="0"/>
                <a:ea typeface="+mn-ea"/>
                <a:cs typeface="+mn-cs"/>
              </a:rPr>
              <a:t>and subtraction, it is necessary to ensure that both operands have the same</a:t>
            </a:r>
          </a:p>
          <a:p>
            <a:r>
              <a:rPr lang="en-US" sz="1200" kern="1200" baseline="0" dirty="0" smtClean="0">
                <a:solidFill>
                  <a:schemeClr val="tx1"/>
                </a:solidFill>
                <a:latin typeface="Times New Roman" pitchFamily="-110" charset="0"/>
                <a:ea typeface="+mn-ea"/>
                <a:cs typeface="+mn-cs"/>
              </a:rPr>
              <a:t>exponent value. This may require shifting the radix point on one of the operands to</a:t>
            </a:r>
          </a:p>
          <a:p>
            <a:r>
              <a:rPr lang="en-US" sz="1200" kern="1200" baseline="0" dirty="0" smtClean="0">
                <a:solidFill>
                  <a:schemeClr val="tx1"/>
                </a:solidFill>
                <a:latin typeface="Times New Roman" pitchFamily="-110" charset="0"/>
                <a:ea typeface="+mn-ea"/>
                <a:cs typeface="+mn-cs"/>
              </a:rPr>
              <a:t>achieve alignment. Multiplication and division are more straightforward.</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A floating-point operation may produce one of these conditions:</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 </a:t>
            </a:r>
            <a:r>
              <a:rPr lang="en-US" sz="1200" b="1" kern="1200" baseline="0" dirty="0" smtClean="0">
                <a:solidFill>
                  <a:schemeClr val="tx1"/>
                </a:solidFill>
                <a:latin typeface="Times New Roman" pitchFamily="-110" charset="0"/>
                <a:ea typeface="+mn-ea"/>
                <a:cs typeface="+mn-cs"/>
              </a:rPr>
              <a:t>Exponent overflow: </a:t>
            </a:r>
            <a:r>
              <a:rPr lang="en-US" sz="1200" b="0" kern="1200" baseline="0" dirty="0" smtClean="0">
                <a:solidFill>
                  <a:schemeClr val="tx1"/>
                </a:solidFill>
                <a:latin typeface="Times New Roman" pitchFamily="-110" charset="0"/>
                <a:ea typeface="+mn-ea"/>
                <a:cs typeface="+mn-cs"/>
              </a:rPr>
              <a:t>A positive exponent exceeds the maximum possible exponent</a:t>
            </a:r>
          </a:p>
          <a:p>
            <a:r>
              <a:rPr lang="en-US" sz="1200" kern="1200" baseline="0" dirty="0" smtClean="0">
                <a:solidFill>
                  <a:schemeClr val="tx1"/>
                </a:solidFill>
                <a:latin typeface="Times New Roman" pitchFamily="-110" charset="0"/>
                <a:ea typeface="+mn-ea"/>
                <a:cs typeface="+mn-cs"/>
              </a:rPr>
              <a:t>value. In some systems, this may be designated as +</a:t>
            </a:r>
            <a:r>
              <a:rPr lang="en-US" sz="1200" kern="1200" baseline="30000" dirty="0" smtClean="0">
                <a:solidFill>
                  <a:schemeClr val="tx1"/>
                </a:solidFill>
                <a:latin typeface="Times New Roman" pitchFamily="-110" charset="0"/>
                <a:ea typeface="+mn-ea"/>
                <a:cs typeface="+mn-cs"/>
              </a:rPr>
              <a:t> ∞ </a:t>
            </a:r>
            <a:r>
              <a:rPr lang="en-US" sz="1200" kern="1200" baseline="0" dirty="0" smtClean="0">
                <a:solidFill>
                  <a:schemeClr val="tx1"/>
                </a:solidFill>
                <a:latin typeface="Times New Roman" pitchFamily="-110" charset="0"/>
                <a:ea typeface="+mn-ea"/>
                <a:cs typeface="+mn-cs"/>
              </a:rPr>
              <a:t>or -</a:t>
            </a:r>
            <a:r>
              <a:rPr lang="en-US" sz="1200" kern="1200" baseline="30000" dirty="0" smtClean="0">
                <a:solidFill>
                  <a:schemeClr val="tx1"/>
                </a:solidFill>
                <a:latin typeface="Times New Roman" pitchFamily="-110" charset="0"/>
                <a:ea typeface="+mn-ea"/>
                <a:cs typeface="+mn-cs"/>
              </a:rPr>
              <a:t> ∞</a:t>
            </a:r>
            <a:r>
              <a:rPr lang="en-US" sz="1200" kern="1200" baseline="0" dirty="0" smtClean="0">
                <a:solidFill>
                  <a:schemeClr val="tx1"/>
                </a:solidFill>
                <a:latin typeface="Times New Roman" pitchFamily="-110" charset="0"/>
                <a:ea typeface="+mn-ea"/>
                <a:cs typeface="+mn-cs"/>
              </a:rPr>
              <a:t>.</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 </a:t>
            </a:r>
            <a:r>
              <a:rPr lang="en-US" sz="1200" b="1" kern="1200" baseline="0" dirty="0" smtClean="0">
                <a:solidFill>
                  <a:schemeClr val="tx1"/>
                </a:solidFill>
                <a:latin typeface="Times New Roman" pitchFamily="-110" charset="0"/>
                <a:ea typeface="+mn-ea"/>
                <a:cs typeface="+mn-cs"/>
              </a:rPr>
              <a:t>Exponent underflow: </a:t>
            </a:r>
            <a:r>
              <a:rPr lang="en-US" sz="1200" b="0" kern="1200" baseline="0" dirty="0" smtClean="0">
                <a:solidFill>
                  <a:schemeClr val="tx1"/>
                </a:solidFill>
                <a:latin typeface="Times New Roman" pitchFamily="-110" charset="0"/>
                <a:ea typeface="+mn-ea"/>
                <a:cs typeface="+mn-cs"/>
              </a:rPr>
              <a:t>A negative exponent is less than the minimum possible</a:t>
            </a:r>
          </a:p>
          <a:p>
            <a:r>
              <a:rPr lang="en-US" sz="1200" kern="1200" baseline="0" dirty="0" smtClean="0">
                <a:solidFill>
                  <a:schemeClr val="tx1"/>
                </a:solidFill>
                <a:latin typeface="Times New Roman" pitchFamily="-110" charset="0"/>
                <a:ea typeface="+mn-ea"/>
                <a:cs typeface="+mn-cs"/>
              </a:rPr>
              <a:t>exponent value (e.g., -200 is less than -127). This means that the number is</a:t>
            </a:r>
          </a:p>
          <a:p>
            <a:r>
              <a:rPr lang="en-US" sz="1200" kern="1200" baseline="0" dirty="0" smtClean="0">
                <a:solidFill>
                  <a:schemeClr val="tx1"/>
                </a:solidFill>
                <a:latin typeface="Times New Roman" pitchFamily="-110" charset="0"/>
                <a:ea typeface="+mn-ea"/>
                <a:cs typeface="+mn-cs"/>
              </a:rPr>
              <a:t>too small to be represented, and it may be reported as 0.</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 </a:t>
            </a:r>
            <a:r>
              <a:rPr lang="en-US" sz="1200" b="1" kern="1200" baseline="0" dirty="0" smtClean="0">
                <a:solidFill>
                  <a:schemeClr val="tx1"/>
                </a:solidFill>
                <a:latin typeface="Times New Roman" pitchFamily="-110" charset="0"/>
                <a:ea typeface="+mn-ea"/>
                <a:cs typeface="+mn-cs"/>
              </a:rPr>
              <a:t>Significand underflow: </a:t>
            </a:r>
            <a:r>
              <a:rPr lang="en-US" sz="1200" b="0" kern="1200" baseline="0" dirty="0" smtClean="0">
                <a:solidFill>
                  <a:schemeClr val="tx1"/>
                </a:solidFill>
                <a:latin typeface="Times New Roman" pitchFamily="-110" charset="0"/>
                <a:ea typeface="+mn-ea"/>
                <a:cs typeface="+mn-cs"/>
              </a:rPr>
              <a:t>In the process of aligning significands, digits may flow</a:t>
            </a:r>
          </a:p>
          <a:p>
            <a:r>
              <a:rPr lang="en-US" sz="1200" kern="1200" baseline="0" dirty="0" smtClean="0">
                <a:solidFill>
                  <a:schemeClr val="tx1"/>
                </a:solidFill>
                <a:latin typeface="Times New Roman" pitchFamily="-110" charset="0"/>
                <a:ea typeface="+mn-ea"/>
                <a:cs typeface="+mn-cs"/>
              </a:rPr>
              <a:t>off the right end of the significand. As we shall discuss, some form of rounding</a:t>
            </a:r>
          </a:p>
          <a:p>
            <a:r>
              <a:rPr lang="en-US" sz="1200" kern="1200" baseline="0" dirty="0" smtClean="0">
                <a:solidFill>
                  <a:schemeClr val="tx1"/>
                </a:solidFill>
                <a:latin typeface="Times New Roman" pitchFamily="-110" charset="0"/>
                <a:ea typeface="+mn-ea"/>
                <a:cs typeface="+mn-cs"/>
              </a:rPr>
              <a:t>is required.</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 </a:t>
            </a:r>
            <a:r>
              <a:rPr lang="en-US" sz="1200" b="1" kern="1200" baseline="0" dirty="0" smtClean="0">
                <a:solidFill>
                  <a:schemeClr val="tx1"/>
                </a:solidFill>
                <a:latin typeface="Times New Roman" pitchFamily="-110" charset="0"/>
                <a:ea typeface="+mn-ea"/>
                <a:cs typeface="+mn-cs"/>
              </a:rPr>
              <a:t>Significand overflow: </a:t>
            </a:r>
            <a:r>
              <a:rPr lang="en-US" sz="1200" b="0" kern="1200" baseline="0" dirty="0" smtClean="0">
                <a:solidFill>
                  <a:schemeClr val="tx1"/>
                </a:solidFill>
                <a:latin typeface="Times New Roman" pitchFamily="-110" charset="0"/>
                <a:ea typeface="+mn-ea"/>
                <a:cs typeface="+mn-cs"/>
              </a:rPr>
              <a:t>The addition of two significands of the same sign may</a:t>
            </a:r>
          </a:p>
          <a:p>
            <a:r>
              <a:rPr lang="en-US" sz="1200" b="0" kern="1200" baseline="0" dirty="0" smtClean="0">
                <a:solidFill>
                  <a:schemeClr val="tx1"/>
                </a:solidFill>
                <a:latin typeface="Times New Roman" pitchFamily="-110" charset="0"/>
                <a:ea typeface="+mn-ea"/>
                <a:cs typeface="+mn-cs"/>
              </a:rPr>
              <a:t>result in a carry out of the most significant bit. This can be fixed by realignment,</a:t>
            </a:r>
          </a:p>
          <a:p>
            <a:r>
              <a:rPr lang="en-US" sz="1200" kern="1200" baseline="0" dirty="0" smtClean="0">
                <a:solidFill>
                  <a:schemeClr val="tx1"/>
                </a:solidFill>
                <a:latin typeface="Times New Roman" pitchFamily="-110" charset="0"/>
                <a:ea typeface="+mn-ea"/>
                <a:cs typeface="+mn-cs"/>
              </a:rPr>
              <a:t>as we shall explain.</a:t>
            </a:r>
            <a:endParaRPr lang="en-GB" dirty="0"/>
          </a:p>
        </p:txBody>
      </p:sp>
      <p:sp>
        <p:nvSpPr>
          <p:cNvPr id="2" name="Footer Placeholder 1"/>
          <p:cNvSpPr>
            <a:spLocks noGrp="1"/>
          </p:cNvSpPr>
          <p:nvPr>
            <p:ph type="ftr" sz="quarter" idx="10"/>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96805535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55000" lnSpcReduction="20000"/>
          </a:bodyPr>
          <a:lstStyle/>
          <a:p>
            <a:r>
              <a:rPr lang="en-US" sz="1200" kern="1200" baseline="0" dirty="0" smtClean="0">
                <a:solidFill>
                  <a:schemeClr val="tx1"/>
                </a:solidFill>
                <a:latin typeface="Times New Roman" pitchFamily="-110" charset="0"/>
                <a:ea typeface="+mn-ea"/>
                <a:cs typeface="+mn-cs"/>
              </a:rPr>
              <a:t>In floating-point arithmetic, addition and subtraction are more complex than multiplication</a:t>
            </a:r>
          </a:p>
          <a:p>
            <a:r>
              <a:rPr lang="en-US" sz="1200" kern="1200" baseline="0" dirty="0" smtClean="0">
                <a:solidFill>
                  <a:schemeClr val="tx1"/>
                </a:solidFill>
                <a:latin typeface="Times New Roman" pitchFamily="-110" charset="0"/>
                <a:ea typeface="+mn-ea"/>
                <a:cs typeface="+mn-cs"/>
              </a:rPr>
              <a:t>and division. This is because of the need for alignment. There are four</a:t>
            </a:r>
          </a:p>
          <a:p>
            <a:r>
              <a:rPr lang="en-US" sz="1200" kern="1200" baseline="0" dirty="0" smtClean="0">
                <a:solidFill>
                  <a:schemeClr val="tx1"/>
                </a:solidFill>
                <a:latin typeface="Times New Roman" pitchFamily="-110" charset="0"/>
                <a:ea typeface="+mn-ea"/>
                <a:cs typeface="+mn-cs"/>
              </a:rPr>
              <a:t>basic phases of the algorithm for addition and subtraction:</a:t>
            </a:r>
          </a:p>
          <a:p>
            <a:endParaRPr lang="en-US" sz="1200" b="1" kern="1200" baseline="0" dirty="0" smtClean="0">
              <a:solidFill>
                <a:schemeClr val="tx1"/>
              </a:solidFill>
              <a:latin typeface="Times New Roman" pitchFamily="-110" charset="0"/>
              <a:ea typeface="+mn-ea"/>
              <a:cs typeface="+mn-cs"/>
            </a:endParaRPr>
          </a:p>
          <a:p>
            <a:r>
              <a:rPr lang="en-US" sz="1200" b="0" kern="1200" baseline="0" dirty="0" smtClean="0">
                <a:solidFill>
                  <a:schemeClr val="tx1"/>
                </a:solidFill>
                <a:latin typeface="Times New Roman" pitchFamily="-110" charset="0"/>
                <a:ea typeface="+mn-ea"/>
                <a:cs typeface="+mn-cs"/>
              </a:rPr>
              <a:t>1. Check for zeros.</a:t>
            </a:r>
          </a:p>
          <a:p>
            <a:endParaRPr lang="en-US" sz="1200" b="0" kern="1200" baseline="0" dirty="0" smtClean="0">
              <a:solidFill>
                <a:schemeClr val="tx1"/>
              </a:solidFill>
              <a:latin typeface="Times New Roman" pitchFamily="-110" charset="0"/>
              <a:ea typeface="+mn-ea"/>
              <a:cs typeface="+mn-cs"/>
            </a:endParaRPr>
          </a:p>
          <a:p>
            <a:r>
              <a:rPr lang="en-US" sz="1200" b="0" kern="1200" baseline="0" dirty="0" smtClean="0">
                <a:solidFill>
                  <a:schemeClr val="tx1"/>
                </a:solidFill>
                <a:latin typeface="Times New Roman" pitchFamily="-110" charset="0"/>
                <a:ea typeface="+mn-ea"/>
                <a:cs typeface="+mn-cs"/>
              </a:rPr>
              <a:t>2. Align the significands.</a:t>
            </a:r>
          </a:p>
          <a:p>
            <a:endParaRPr lang="en-US" sz="1200" b="0" kern="1200" baseline="0" dirty="0" smtClean="0">
              <a:solidFill>
                <a:schemeClr val="tx1"/>
              </a:solidFill>
              <a:latin typeface="Times New Roman" pitchFamily="-110" charset="0"/>
              <a:ea typeface="+mn-ea"/>
              <a:cs typeface="+mn-cs"/>
            </a:endParaRPr>
          </a:p>
          <a:p>
            <a:r>
              <a:rPr lang="en-US" sz="1200" b="0" kern="1200" baseline="0" dirty="0" smtClean="0">
                <a:solidFill>
                  <a:schemeClr val="tx1"/>
                </a:solidFill>
                <a:latin typeface="Times New Roman" pitchFamily="-110" charset="0"/>
                <a:ea typeface="+mn-ea"/>
                <a:cs typeface="+mn-cs"/>
              </a:rPr>
              <a:t>3. Add or subtract the significands.</a:t>
            </a:r>
          </a:p>
          <a:p>
            <a:endParaRPr lang="en-US" sz="1200" b="1" kern="1200" baseline="0" dirty="0" smtClean="0">
              <a:solidFill>
                <a:schemeClr val="tx1"/>
              </a:solidFill>
              <a:latin typeface="Times New Roman" pitchFamily="-110" charset="0"/>
              <a:ea typeface="+mn-ea"/>
              <a:cs typeface="+mn-cs"/>
            </a:endParaRPr>
          </a:p>
          <a:p>
            <a:r>
              <a:rPr lang="en-US" sz="1200" b="0" kern="1200" baseline="0" dirty="0" smtClean="0">
                <a:solidFill>
                  <a:schemeClr val="tx1"/>
                </a:solidFill>
                <a:latin typeface="Times New Roman" pitchFamily="-110" charset="0"/>
                <a:ea typeface="+mn-ea"/>
                <a:cs typeface="+mn-cs"/>
              </a:rPr>
              <a:t>4. Normalize the result.</a:t>
            </a:r>
          </a:p>
          <a:p>
            <a:endParaRPr lang="en-US" sz="1200" b="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A typical flowchart is shown in Figure 10.22. A step-by-step narrative highlights</a:t>
            </a:r>
          </a:p>
          <a:p>
            <a:r>
              <a:rPr lang="en-US" sz="1200" kern="1200" baseline="0" dirty="0" smtClean="0">
                <a:solidFill>
                  <a:schemeClr val="tx1"/>
                </a:solidFill>
                <a:latin typeface="Times New Roman" pitchFamily="-110" charset="0"/>
                <a:ea typeface="+mn-ea"/>
                <a:cs typeface="+mn-cs"/>
              </a:rPr>
              <a:t>the main functions required for floating-point addition and subtraction. We</a:t>
            </a:r>
          </a:p>
          <a:p>
            <a:r>
              <a:rPr lang="en-US" sz="1200" kern="1200" baseline="0" dirty="0" smtClean="0">
                <a:solidFill>
                  <a:schemeClr val="tx1"/>
                </a:solidFill>
                <a:latin typeface="Times New Roman" pitchFamily="-110" charset="0"/>
                <a:ea typeface="+mn-ea"/>
                <a:cs typeface="+mn-cs"/>
              </a:rPr>
              <a:t>assume a format similar to those of Figure 10.21. For the addition or subtraction</a:t>
            </a:r>
          </a:p>
          <a:p>
            <a:r>
              <a:rPr lang="en-US" sz="1200" kern="1200" baseline="0" dirty="0" smtClean="0">
                <a:solidFill>
                  <a:schemeClr val="tx1"/>
                </a:solidFill>
                <a:latin typeface="Times New Roman" pitchFamily="-110" charset="0"/>
                <a:ea typeface="+mn-ea"/>
                <a:cs typeface="+mn-cs"/>
              </a:rPr>
              <a:t>operation, the two operands must be transferred to registers that will be used by the</a:t>
            </a:r>
          </a:p>
          <a:p>
            <a:r>
              <a:rPr lang="en-US" sz="1200" kern="1200" baseline="0" dirty="0" smtClean="0">
                <a:solidFill>
                  <a:schemeClr val="tx1"/>
                </a:solidFill>
                <a:latin typeface="Times New Roman" pitchFamily="-110" charset="0"/>
                <a:ea typeface="+mn-ea"/>
                <a:cs typeface="+mn-cs"/>
              </a:rPr>
              <a:t>ALU. If the floating-point format includes an implicit significand bit, that bit must</a:t>
            </a:r>
          </a:p>
          <a:p>
            <a:r>
              <a:rPr lang="en-US" sz="1200" kern="1200" baseline="0" dirty="0" smtClean="0">
                <a:solidFill>
                  <a:schemeClr val="tx1"/>
                </a:solidFill>
                <a:latin typeface="Times New Roman" pitchFamily="-110" charset="0"/>
                <a:ea typeface="+mn-ea"/>
                <a:cs typeface="+mn-cs"/>
              </a:rPr>
              <a:t>be made explicit for the operation.</a:t>
            </a:r>
          </a:p>
          <a:p>
            <a:endParaRPr lang="en-US" sz="1200" b="1" kern="1200" baseline="0" dirty="0" smtClean="0">
              <a:solidFill>
                <a:schemeClr val="tx1"/>
              </a:solidFill>
              <a:latin typeface="Times New Roman" pitchFamily="-110" charset="0"/>
              <a:ea typeface="+mn-ea"/>
              <a:cs typeface="+mn-cs"/>
            </a:endParaRPr>
          </a:p>
          <a:p>
            <a:r>
              <a:rPr lang="en-US" sz="1200" b="1" kern="1200" baseline="0" dirty="0" smtClean="0">
                <a:solidFill>
                  <a:schemeClr val="tx1"/>
                </a:solidFill>
                <a:latin typeface="Times New Roman" pitchFamily="-110" charset="0"/>
                <a:ea typeface="+mn-ea"/>
                <a:cs typeface="+mn-cs"/>
              </a:rPr>
              <a:t>Phase 1: Zero check. </a:t>
            </a:r>
            <a:r>
              <a:rPr lang="en-US" sz="1200" b="0" kern="1200" baseline="0" dirty="0" smtClean="0">
                <a:solidFill>
                  <a:schemeClr val="tx1"/>
                </a:solidFill>
                <a:latin typeface="Times New Roman" pitchFamily="-110" charset="0"/>
                <a:ea typeface="+mn-ea"/>
                <a:cs typeface="+mn-cs"/>
              </a:rPr>
              <a:t>Because addition and subtraction are identical except</a:t>
            </a:r>
          </a:p>
          <a:p>
            <a:r>
              <a:rPr lang="en-US" sz="1200" kern="1200" baseline="0" dirty="0" smtClean="0">
                <a:solidFill>
                  <a:schemeClr val="tx1"/>
                </a:solidFill>
                <a:latin typeface="Times New Roman" pitchFamily="-110" charset="0"/>
                <a:ea typeface="+mn-ea"/>
                <a:cs typeface="+mn-cs"/>
              </a:rPr>
              <a:t>for a sign change, the process begins by changing the sign of the subtrahend if</a:t>
            </a:r>
          </a:p>
          <a:p>
            <a:r>
              <a:rPr lang="en-US" sz="1200" kern="1200" baseline="0" dirty="0" smtClean="0">
                <a:solidFill>
                  <a:schemeClr val="tx1"/>
                </a:solidFill>
                <a:latin typeface="Times New Roman" pitchFamily="-110" charset="0"/>
                <a:ea typeface="+mn-ea"/>
                <a:cs typeface="+mn-cs"/>
              </a:rPr>
              <a:t>it is a subtract operation. Next, if either operand is 0, the other is reported as</a:t>
            </a:r>
          </a:p>
          <a:p>
            <a:r>
              <a:rPr lang="en-US" sz="1200" kern="1200" baseline="0" dirty="0" smtClean="0">
                <a:solidFill>
                  <a:schemeClr val="tx1"/>
                </a:solidFill>
                <a:latin typeface="Times New Roman" pitchFamily="-110" charset="0"/>
                <a:ea typeface="+mn-ea"/>
                <a:cs typeface="+mn-cs"/>
              </a:rPr>
              <a:t>the result.</a:t>
            </a:r>
          </a:p>
          <a:p>
            <a:endParaRPr lang="en-US" sz="1200" b="1" kern="1200" baseline="0" dirty="0" smtClean="0">
              <a:solidFill>
                <a:schemeClr val="tx1"/>
              </a:solidFill>
              <a:latin typeface="Times New Roman" pitchFamily="-110" charset="0"/>
              <a:ea typeface="+mn-ea"/>
              <a:cs typeface="+mn-cs"/>
            </a:endParaRPr>
          </a:p>
          <a:p>
            <a:r>
              <a:rPr lang="en-US" sz="1200" b="1" kern="1200" baseline="0" dirty="0" smtClean="0">
                <a:solidFill>
                  <a:schemeClr val="tx1"/>
                </a:solidFill>
                <a:latin typeface="Times New Roman" pitchFamily="-110" charset="0"/>
                <a:ea typeface="+mn-ea"/>
                <a:cs typeface="+mn-cs"/>
              </a:rPr>
              <a:t>Phase 2: Significand alignment. </a:t>
            </a:r>
            <a:r>
              <a:rPr lang="en-US" sz="1200" b="0" kern="1200" baseline="0" dirty="0" smtClean="0">
                <a:solidFill>
                  <a:schemeClr val="tx1"/>
                </a:solidFill>
                <a:latin typeface="Times New Roman" pitchFamily="-110" charset="0"/>
                <a:ea typeface="+mn-ea"/>
                <a:cs typeface="+mn-cs"/>
              </a:rPr>
              <a:t>The next phase is to manipulate the numbers</a:t>
            </a:r>
          </a:p>
          <a:p>
            <a:r>
              <a:rPr lang="en-US" sz="1200" kern="1200" baseline="0" dirty="0" smtClean="0">
                <a:solidFill>
                  <a:schemeClr val="tx1"/>
                </a:solidFill>
                <a:latin typeface="Times New Roman" pitchFamily="-110" charset="0"/>
                <a:ea typeface="+mn-ea"/>
                <a:cs typeface="+mn-cs"/>
              </a:rPr>
              <a:t>so that the two exponents are equal.</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Alignment may be achieved by shifting either the smaller number to the</a:t>
            </a:r>
          </a:p>
          <a:p>
            <a:r>
              <a:rPr lang="en-US" sz="1200" kern="1200" baseline="0" dirty="0" smtClean="0">
                <a:solidFill>
                  <a:schemeClr val="tx1"/>
                </a:solidFill>
                <a:latin typeface="Times New Roman" pitchFamily="-110" charset="0"/>
                <a:ea typeface="+mn-ea"/>
                <a:cs typeface="+mn-cs"/>
              </a:rPr>
              <a:t>right (increasing its exponent) or shifting the larger number to the left. Because</a:t>
            </a:r>
          </a:p>
          <a:p>
            <a:r>
              <a:rPr lang="en-US" sz="1200" kern="1200" baseline="0" dirty="0" smtClean="0">
                <a:solidFill>
                  <a:schemeClr val="tx1"/>
                </a:solidFill>
                <a:latin typeface="Times New Roman" pitchFamily="-110" charset="0"/>
                <a:ea typeface="+mn-ea"/>
                <a:cs typeface="+mn-cs"/>
              </a:rPr>
              <a:t>either operation may result in the loss of digits, it is the smaller number that is</a:t>
            </a:r>
          </a:p>
          <a:p>
            <a:r>
              <a:rPr lang="en-US" sz="1200" kern="1200" baseline="0" dirty="0" smtClean="0">
                <a:solidFill>
                  <a:schemeClr val="tx1"/>
                </a:solidFill>
                <a:latin typeface="Times New Roman" pitchFamily="-110" charset="0"/>
                <a:ea typeface="+mn-ea"/>
                <a:cs typeface="+mn-cs"/>
              </a:rPr>
              <a:t>shifted; any digits that are lost are therefore of relatively small significance. The</a:t>
            </a:r>
          </a:p>
          <a:p>
            <a:r>
              <a:rPr lang="en-US" sz="1200" kern="1200" baseline="0" dirty="0" smtClean="0">
                <a:solidFill>
                  <a:schemeClr val="tx1"/>
                </a:solidFill>
                <a:latin typeface="Times New Roman" pitchFamily="-110" charset="0"/>
                <a:ea typeface="+mn-ea"/>
                <a:cs typeface="+mn-cs"/>
              </a:rPr>
              <a:t>alignment is achieved by repeatedly shifting the magnitude portion of the significand</a:t>
            </a:r>
          </a:p>
          <a:p>
            <a:r>
              <a:rPr lang="en-US" sz="1200" kern="1200" baseline="0" dirty="0" smtClean="0">
                <a:solidFill>
                  <a:schemeClr val="tx1"/>
                </a:solidFill>
                <a:latin typeface="Times New Roman" pitchFamily="-110" charset="0"/>
                <a:ea typeface="+mn-ea"/>
                <a:cs typeface="+mn-cs"/>
              </a:rPr>
              <a:t>right 1 digit and incrementing the exponent until the two exponents are</a:t>
            </a:r>
          </a:p>
          <a:p>
            <a:r>
              <a:rPr lang="en-US" sz="1200" kern="1200" baseline="0" dirty="0" smtClean="0">
                <a:solidFill>
                  <a:schemeClr val="tx1"/>
                </a:solidFill>
                <a:latin typeface="Times New Roman" pitchFamily="-110" charset="0"/>
                <a:ea typeface="+mn-ea"/>
                <a:cs typeface="+mn-cs"/>
              </a:rPr>
              <a:t>equal. (Note that if the implied base is 16, a shift of 1 digit is a shift of 4 bits.) If this</a:t>
            </a:r>
          </a:p>
          <a:p>
            <a:r>
              <a:rPr lang="en-US" sz="1200" kern="1200" baseline="0" dirty="0" smtClean="0">
                <a:solidFill>
                  <a:schemeClr val="tx1"/>
                </a:solidFill>
                <a:latin typeface="Times New Roman" pitchFamily="-110" charset="0"/>
                <a:ea typeface="+mn-ea"/>
                <a:cs typeface="+mn-cs"/>
              </a:rPr>
              <a:t>process results in a 0 value for the significand, then the other number is reported</a:t>
            </a:r>
          </a:p>
          <a:p>
            <a:r>
              <a:rPr lang="en-US" sz="1200" kern="1200" baseline="0" dirty="0" smtClean="0">
                <a:solidFill>
                  <a:schemeClr val="tx1"/>
                </a:solidFill>
                <a:latin typeface="Times New Roman" pitchFamily="-110" charset="0"/>
                <a:ea typeface="+mn-ea"/>
                <a:cs typeface="+mn-cs"/>
              </a:rPr>
              <a:t>as the result. Thus, if two numbers have exponents that differ significantly, the</a:t>
            </a:r>
          </a:p>
          <a:p>
            <a:r>
              <a:rPr lang="en-US" sz="1200" kern="1200" baseline="0" dirty="0" smtClean="0">
                <a:solidFill>
                  <a:schemeClr val="tx1"/>
                </a:solidFill>
                <a:latin typeface="Times New Roman" pitchFamily="-110" charset="0"/>
                <a:ea typeface="+mn-ea"/>
                <a:cs typeface="+mn-cs"/>
              </a:rPr>
              <a:t>lesser number is lost.</a:t>
            </a:r>
          </a:p>
          <a:p>
            <a:endParaRPr lang="en-US" sz="1200" b="1" kern="1200" baseline="0" dirty="0" smtClean="0">
              <a:solidFill>
                <a:schemeClr val="tx1"/>
              </a:solidFill>
              <a:latin typeface="Times New Roman" pitchFamily="-110" charset="0"/>
              <a:ea typeface="+mn-ea"/>
              <a:cs typeface="+mn-cs"/>
            </a:endParaRPr>
          </a:p>
          <a:p>
            <a:r>
              <a:rPr lang="en-US" sz="1200" b="1" kern="1200" baseline="0" dirty="0" smtClean="0">
                <a:solidFill>
                  <a:schemeClr val="tx1"/>
                </a:solidFill>
                <a:latin typeface="Times New Roman" pitchFamily="-110" charset="0"/>
                <a:ea typeface="+mn-ea"/>
                <a:cs typeface="+mn-cs"/>
              </a:rPr>
              <a:t>Phase 3: Addition. </a:t>
            </a:r>
            <a:r>
              <a:rPr lang="en-US" sz="1200" b="0" kern="1200" baseline="0" dirty="0" smtClean="0">
                <a:solidFill>
                  <a:schemeClr val="tx1"/>
                </a:solidFill>
                <a:latin typeface="Times New Roman" pitchFamily="-110" charset="0"/>
                <a:ea typeface="+mn-ea"/>
                <a:cs typeface="+mn-cs"/>
              </a:rPr>
              <a:t>Next, the two significands are added together, taking into</a:t>
            </a:r>
          </a:p>
          <a:p>
            <a:r>
              <a:rPr lang="en-US" sz="1200" kern="1200" baseline="0" dirty="0" smtClean="0">
                <a:solidFill>
                  <a:schemeClr val="tx1"/>
                </a:solidFill>
                <a:latin typeface="Times New Roman" pitchFamily="-110" charset="0"/>
                <a:ea typeface="+mn-ea"/>
                <a:cs typeface="+mn-cs"/>
              </a:rPr>
              <a:t>account their signs. Because the signs may differ, the result may be 0. There</a:t>
            </a:r>
          </a:p>
          <a:p>
            <a:r>
              <a:rPr lang="en-US" sz="1200" kern="1200" baseline="0" dirty="0" smtClean="0">
                <a:solidFill>
                  <a:schemeClr val="tx1"/>
                </a:solidFill>
                <a:latin typeface="Times New Roman" pitchFamily="-110" charset="0"/>
                <a:ea typeface="+mn-ea"/>
                <a:cs typeface="+mn-cs"/>
              </a:rPr>
              <a:t>is also the possibility of significand overflow by 1 digit. If so, the significand</a:t>
            </a:r>
          </a:p>
          <a:p>
            <a:r>
              <a:rPr lang="en-US" sz="1200" kern="1200" baseline="0" dirty="0" smtClean="0">
                <a:solidFill>
                  <a:schemeClr val="tx1"/>
                </a:solidFill>
                <a:latin typeface="Times New Roman" pitchFamily="-110" charset="0"/>
                <a:ea typeface="+mn-ea"/>
                <a:cs typeface="+mn-cs"/>
              </a:rPr>
              <a:t>of the result is shifted right and the exponent is incremented. An exponent</a:t>
            </a:r>
          </a:p>
          <a:p>
            <a:r>
              <a:rPr lang="en-US" sz="1200" kern="1200" baseline="0" dirty="0" smtClean="0">
                <a:solidFill>
                  <a:schemeClr val="tx1"/>
                </a:solidFill>
                <a:latin typeface="Times New Roman" pitchFamily="-110" charset="0"/>
                <a:ea typeface="+mn-ea"/>
                <a:cs typeface="+mn-cs"/>
              </a:rPr>
              <a:t>overflow could occur as a result; this would be reported and the operation</a:t>
            </a:r>
          </a:p>
          <a:p>
            <a:r>
              <a:rPr lang="en-US" sz="1200" kern="1200" baseline="0" dirty="0" smtClean="0">
                <a:solidFill>
                  <a:schemeClr val="tx1"/>
                </a:solidFill>
                <a:latin typeface="Times New Roman" pitchFamily="-110" charset="0"/>
                <a:ea typeface="+mn-ea"/>
                <a:cs typeface="+mn-cs"/>
              </a:rPr>
              <a:t>halted.</a:t>
            </a:r>
          </a:p>
          <a:p>
            <a:endParaRPr lang="en-US" sz="1200" b="1" kern="1200" baseline="0" dirty="0" smtClean="0">
              <a:solidFill>
                <a:schemeClr val="tx1"/>
              </a:solidFill>
              <a:latin typeface="Times New Roman" pitchFamily="-110" charset="0"/>
              <a:ea typeface="+mn-ea"/>
              <a:cs typeface="+mn-cs"/>
            </a:endParaRPr>
          </a:p>
          <a:p>
            <a:r>
              <a:rPr lang="en-US" sz="1200" b="1" kern="1200" baseline="0" dirty="0" smtClean="0">
                <a:solidFill>
                  <a:schemeClr val="tx1"/>
                </a:solidFill>
                <a:latin typeface="Times New Roman" pitchFamily="-110" charset="0"/>
                <a:ea typeface="+mn-ea"/>
                <a:cs typeface="+mn-cs"/>
              </a:rPr>
              <a:t>Phase 4: Normalization. </a:t>
            </a:r>
            <a:r>
              <a:rPr lang="en-US" sz="1200" b="0" kern="1200" baseline="0" dirty="0" smtClean="0">
                <a:solidFill>
                  <a:schemeClr val="tx1"/>
                </a:solidFill>
                <a:latin typeface="Times New Roman" pitchFamily="-110" charset="0"/>
                <a:ea typeface="+mn-ea"/>
                <a:cs typeface="+mn-cs"/>
              </a:rPr>
              <a:t>The final phase normalizes the result. Normalization</a:t>
            </a:r>
          </a:p>
          <a:p>
            <a:r>
              <a:rPr lang="en-US" sz="1200" kern="1200" baseline="0" dirty="0" smtClean="0">
                <a:solidFill>
                  <a:schemeClr val="tx1"/>
                </a:solidFill>
                <a:latin typeface="Times New Roman" pitchFamily="-110" charset="0"/>
                <a:ea typeface="+mn-ea"/>
                <a:cs typeface="+mn-cs"/>
              </a:rPr>
              <a:t>consists of shifting significand digits left until the most significant digit (bit, or</a:t>
            </a:r>
          </a:p>
          <a:p>
            <a:r>
              <a:rPr lang="en-US" sz="1200" kern="1200" baseline="0" dirty="0" smtClean="0">
                <a:solidFill>
                  <a:schemeClr val="tx1"/>
                </a:solidFill>
                <a:latin typeface="Times New Roman" pitchFamily="-110" charset="0"/>
                <a:ea typeface="+mn-ea"/>
                <a:cs typeface="+mn-cs"/>
              </a:rPr>
              <a:t>4 bits for base-16 exponent) is nonzero. Each shift causes a decrement of the</a:t>
            </a:r>
          </a:p>
          <a:p>
            <a:r>
              <a:rPr lang="en-US" sz="1200" kern="1200" baseline="0" dirty="0" smtClean="0">
                <a:solidFill>
                  <a:schemeClr val="tx1"/>
                </a:solidFill>
                <a:latin typeface="Times New Roman" pitchFamily="-110" charset="0"/>
                <a:ea typeface="+mn-ea"/>
                <a:cs typeface="+mn-cs"/>
              </a:rPr>
              <a:t>exponent and thus could cause an exponent underflow. Finally, the result must</a:t>
            </a:r>
          </a:p>
          <a:p>
            <a:r>
              <a:rPr lang="en-US" sz="1200" kern="1200" baseline="0" dirty="0" smtClean="0">
                <a:solidFill>
                  <a:schemeClr val="tx1"/>
                </a:solidFill>
                <a:latin typeface="Times New Roman" pitchFamily="-110" charset="0"/>
                <a:ea typeface="+mn-ea"/>
                <a:cs typeface="+mn-cs"/>
              </a:rPr>
              <a:t>be rounded off and then reported. We defer a discussion of rounding until after</a:t>
            </a:r>
          </a:p>
          <a:p>
            <a:r>
              <a:rPr lang="en-US" sz="1200" kern="1200" baseline="0" dirty="0" smtClean="0">
                <a:solidFill>
                  <a:schemeClr val="tx1"/>
                </a:solidFill>
                <a:latin typeface="Times New Roman" pitchFamily="-110" charset="0"/>
                <a:ea typeface="+mn-ea"/>
                <a:cs typeface="+mn-cs"/>
              </a:rPr>
              <a:t>a discussion of multiplication and division.</a:t>
            </a:r>
            <a:endParaRPr lang="en-US" dirty="0"/>
          </a:p>
        </p:txBody>
      </p:sp>
      <p:sp>
        <p:nvSpPr>
          <p:cNvPr id="4" name="Slide Number Placeholder 3"/>
          <p:cNvSpPr>
            <a:spLocks noGrp="1"/>
          </p:cNvSpPr>
          <p:nvPr>
            <p:ph type="sldNum" sz="quarter" idx="10"/>
          </p:nvPr>
        </p:nvSpPr>
        <p:spPr/>
        <p:txBody>
          <a:bodyPr/>
          <a:lstStyle/>
          <a:p>
            <a:fld id="{C8AE27EA-A634-9140-BAF9-5BB17D98E520}" type="slidenum">
              <a:rPr lang="en-US" smtClean="0"/>
              <a:pPr/>
              <a:t>90</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218150982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A627B80-8F77-2145-89BA-FF215D116718}" type="slidenum">
              <a:rPr lang="en-US"/>
              <a:pPr/>
              <a:t>91</a:t>
            </a:fld>
            <a:endParaRPr lang="en-US" dirty="0"/>
          </a:p>
        </p:txBody>
      </p:sp>
      <p:sp>
        <p:nvSpPr>
          <p:cNvPr id="107522" name="Rectangle 2"/>
          <p:cNvSpPr>
            <a:spLocks noGrp="1" noRot="1" noChangeAspect="1" noChangeArrowheads="1" noTextEdit="1"/>
          </p:cNvSpPr>
          <p:nvPr>
            <p:ph type="sldImg"/>
          </p:nvPr>
        </p:nvSpPr>
        <p:spPr>
          <a:ln/>
        </p:spPr>
      </p:sp>
      <p:sp>
        <p:nvSpPr>
          <p:cNvPr id="107523" name="Rectangle 3"/>
          <p:cNvSpPr>
            <a:spLocks noGrp="1" noChangeArrowheads="1"/>
          </p:cNvSpPr>
          <p:nvPr>
            <p:ph type="body" idx="1"/>
          </p:nvPr>
        </p:nvSpPr>
        <p:spPr/>
        <p:txBody>
          <a:bodyPr/>
          <a:lstStyle/>
          <a:p>
            <a:r>
              <a:rPr lang="en-US" sz="1200" kern="1200" baseline="0" dirty="0" smtClean="0">
                <a:solidFill>
                  <a:schemeClr val="tx1"/>
                </a:solidFill>
                <a:latin typeface="Times New Roman" pitchFamily="-110" charset="0"/>
                <a:ea typeface="+mn-ea"/>
                <a:cs typeface="+mn-cs"/>
              </a:rPr>
              <a:t>Floating-point multiplication and division are much simpler processes than addition</a:t>
            </a:r>
          </a:p>
          <a:p>
            <a:r>
              <a:rPr lang="en-US" sz="1200" kern="1200" baseline="0" dirty="0" smtClean="0">
                <a:solidFill>
                  <a:schemeClr val="tx1"/>
                </a:solidFill>
                <a:latin typeface="Times New Roman" pitchFamily="-110" charset="0"/>
                <a:ea typeface="+mn-ea"/>
                <a:cs typeface="+mn-cs"/>
              </a:rPr>
              <a:t>and subtraction, as the following discussion indicates.</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We first consider multiplication, illustrated in Figure 10.23. First, if either</a:t>
            </a:r>
          </a:p>
          <a:p>
            <a:r>
              <a:rPr lang="en-US" sz="1200" kern="1200" baseline="0" dirty="0" smtClean="0">
                <a:solidFill>
                  <a:schemeClr val="tx1"/>
                </a:solidFill>
                <a:latin typeface="Times New Roman" pitchFamily="-110" charset="0"/>
                <a:ea typeface="+mn-ea"/>
                <a:cs typeface="+mn-cs"/>
              </a:rPr>
              <a:t>operand is 0, 0 is reported as the result. The next step is to add the exponents. If</a:t>
            </a:r>
          </a:p>
          <a:p>
            <a:r>
              <a:rPr lang="en-US" sz="1200" kern="1200" baseline="0" dirty="0" smtClean="0">
                <a:solidFill>
                  <a:schemeClr val="tx1"/>
                </a:solidFill>
                <a:latin typeface="Times New Roman" pitchFamily="-110" charset="0"/>
                <a:ea typeface="+mn-ea"/>
                <a:cs typeface="+mn-cs"/>
              </a:rPr>
              <a:t>the exponents are stored in biased form, the exponent sum would have doubled</a:t>
            </a:r>
          </a:p>
          <a:p>
            <a:r>
              <a:rPr lang="en-US" sz="1200" kern="1200" baseline="0" dirty="0" smtClean="0">
                <a:solidFill>
                  <a:schemeClr val="tx1"/>
                </a:solidFill>
                <a:latin typeface="Times New Roman" pitchFamily="-110" charset="0"/>
                <a:ea typeface="+mn-ea"/>
                <a:cs typeface="+mn-cs"/>
              </a:rPr>
              <a:t>the bias. Thus, the bias value must be subtracted from the sum. The result could</a:t>
            </a:r>
          </a:p>
          <a:p>
            <a:r>
              <a:rPr lang="en-US" sz="1200" kern="1200" baseline="0" dirty="0" smtClean="0">
                <a:solidFill>
                  <a:schemeClr val="tx1"/>
                </a:solidFill>
                <a:latin typeface="Times New Roman" pitchFamily="-110" charset="0"/>
                <a:ea typeface="+mn-ea"/>
                <a:cs typeface="+mn-cs"/>
              </a:rPr>
              <a:t>be either an exponent overflow or underflow, which would be reported, ending the</a:t>
            </a:r>
          </a:p>
          <a:p>
            <a:r>
              <a:rPr lang="en-US" sz="1200" kern="1200" baseline="0" dirty="0" smtClean="0">
                <a:solidFill>
                  <a:schemeClr val="tx1"/>
                </a:solidFill>
                <a:latin typeface="Times New Roman" pitchFamily="-110" charset="0"/>
                <a:ea typeface="+mn-ea"/>
                <a:cs typeface="+mn-cs"/>
              </a:rPr>
              <a:t>algorithm.</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If the exponent of the product is within the proper range, the next step is to</a:t>
            </a:r>
          </a:p>
          <a:p>
            <a:r>
              <a:rPr lang="en-US" sz="1200" kern="1200" baseline="0" dirty="0" smtClean="0">
                <a:solidFill>
                  <a:schemeClr val="tx1"/>
                </a:solidFill>
                <a:latin typeface="Times New Roman" pitchFamily="-110" charset="0"/>
                <a:ea typeface="+mn-ea"/>
                <a:cs typeface="+mn-cs"/>
              </a:rPr>
              <a:t>multiply the significands, taking into account their signs. The multiplication is performed</a:t>
            </a:r>
          </a:p>
          <a:p>
            <a:r>
              <a:rPr lang="en-US" sz="1200" kern="1200" baseline="0" dirty="0" smtClean="0">
                <a:solidFill>
                  <a:schemeClr val="tx1"/>
                </a:solidFill>
                <a:latin typeface="Times New Roman" pitchFamily="-110" charset="0"/>
                <a:ea typeface="+mn-ea"/>
                <a:cs typeface="+mn-cs"/>
              </a:rPr>
              <a:t>in the same way as for integers. In this case, we are dealing with a sign-magnitude</a:t>
            </a:r>
          </a:p>
          <a:p>
            <a:r>
              <a:rPr lang="en-US" sz="1200" kern="1200" baseline="0" dirty="0" smtClean="0">
                <a:solidFill>
                  <a:schemeClr val="tx1"/>
                </a:solidFill>
                <a:latin typeface="Times New Roman" pitchFamily="-110" charset="0"/>
                <a:ea typeface="+mn-ea"/>
                <a:cs typeface="+mn-cs"/>
              </a:rPr>
              <a:t>representation, but the details are similar to those for twos complement</a:t>
            </a:r>
          </a:p>
          <a:p>
            <a:r>
              <a:rPr lang="en-US" sz="1200" kern="1200" baseline="0" dirty="0" smtClean="0">
                <a:solidFill>
                  <a:schemeClr val="tx1"/>
                </a:solidFill>
                <a:latin typeface="Times New Roman" pitchFamily="-110" charset="0"/>
                <a:ea typeface="+mn-ea"/>
                <a:cs typeface="+mn-cs"/>
              </a:rPr>
              <a:t>representation. The product will be double the length of the multiplier and multiplicand.</a:t>
            </a:r>
          </a:p>
          <a:p>
            <a:r>
              <a:rPr lang="en-US" sz="1200" kern="1200" baseline="0" dirty="0" smtClean="0">
                <a:solidFill>
                  <a:schemeClr val="tx1"/>
                </a:solidFill>
                <a:latin typeface="Times New Roman" pitchFamily="-110" charset="0"/>
                <a:ea typeface="+mn-ea"/>
                <a:cs typeface="+mn-cs"/>
              </a:rPr>
              <a:t>The extra bits will be lost during rounding.</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After the product is calculated, the result is then normalized and rounded,</a:t>
            </a:r>
          </a:p>
          <a:p>
            <a:r>
              <a:rPr lang="en-US" sz="1200" kern="1200" baseline="0" dirty="0" smtClean="0">
                <a:solidFill>
                  <a:schemeClr val="tx1"/>
                </a:solidFill>
                <a:latin typeface="Times New Roman" pitchFamily="-110" charset="0"/>
                <a:ea typeface="+mn-ea"/>
                <a:cs typeface="+mn-cs"/>
              </a:rPr>
              <a:t>as was done for addition and subtraction. Note that normalization could result in</a:t>
            </a:r>
          </a:p>
          <a:p>
            <a:r>
              <a:rPr lang="en-US" sz="1200" kern="1200" baseline="0" dirty="0" smtClean="0">
                <a:solidFill>
                  <a:schemeClr val="tx1"/>
                </a:solidFill>
                <a:latin typeface="Times New Roman" pitchFamily="-110" charset="0"/>
                <a:ea typeface="+mn-ea"/>
                <a:cs typeface="+mn-cs"/>
              </a:rPr>
              <a:t>exponent underflow.</a:t>
            </a:r>
          </a:p>
        </p:txBody>
      </p:sp>
      <p:sp>
        <p:nvSpPr>
          <p:cNvPr id="2" name="Footer Placeholder 1"/>
          <p:cNvSpPr>
            <a:spLocks noGrp="1"/>
          </p:cNvSpPr>
          <p:nvPr>
            <p:ph type="ftr" sz="quarter" idx="10"/>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348508814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AC1E287-4F26-C940-9E72-F97BFB72AF71}" type="slidenum">
              <a:rPr lang="en-US"/>
              <a:pPr/>
              <a:t>92</a:t>
            </a:fld>
            <a:endParaRPr lang="en-US" dirty="0"/>
          </a:p>
        </p:txBody>
      </p:sp>
      <p:sp>
        <p:nvSpPr>
          <p:cNvPr id="108546" name="Rectangle 2"/>
          <p:cNvSpPr>
            <a:spLocks noGrp="1" noRot="1" noChangeAspect="1" noChangeArrowheads="1" noTextEdit="1"/>
          </p:cNvSpPr>
          <p:nvPr>
            <p:ph type="sldImg"/>
          </p:nvPr>
        </p:nvSpPr>
        <p:spPr>
          <a:ln/>
        </p:spPr>
      </p:sp>
      <p:sp>
        <p:nvSpPr>
          <p:cNvPr id="108547" name="Rectangle 3"/>
          <p:cNvSpPr>
            <a:spLocks noGrp="1" noChangeArrowheads="1"/>
          </p:cNvSpPr>
          <p:nvPr>
            <p:ph type="body" idx="1"/>
          </p:nvPr>
        </p:nvSpPr>
        <p:spPr/>
        <p:txBody>
          <a:bodyPr/>
          <a:lstStyle/>
          <a:p>
            <a:r>
              <a:rPr lang="en-US" sz="1200" kern="1200" baseline="0" dirty="0" smtClean="0">
                <a:solidFill>
                  <a:schemeClr val="tx1"/>
                </a:solidFill>
                <a:latin typeface="Times New Roman" pitchFamily="-110" charset="0"/>
                <a:ea typeface="+mn-ea"/>
                <a:cs typeface="+mn-cs"/>
              </a:rPr>
              <a:t>Finally, let us consider the flowchart for division depicted in Figure 10.24.</a:t>
            </a:r>
          </a:p>
          <a:p>
            <a:r>
              <a:rPr lang="en-US" sz="1200" kern="1200" baseline="0" dirty="0" smtClean="0">
                <a:solidFill>
                  <a:schemeClr val="tx1"/>
                </a:solidFill>
                <a:latin typeface="Times New Roman" pitchFamily="-110" charset="0"/>
                <a:ea typeface="+mn-ea"/>
                <a:cs typeface="+mn-cs"/>
              </a:rPr>
              <a:t>Again, the first step is testing for 0. If the divisor is 0, an error report is issued,</a:t>
            </a:r>
          </a:p>
          <a:p>
            <a:r>
              <a:rPr lang="en-US" sz="1200" kern="1200" baseline="0" dirty="0" smtClean="0">
                <a:solidFill>
                  <a:schemeClr val="tx1"/>
                </a:solidFill>
                <a:latin typeface="Times New Roman" pitchFamily="-110" charset="0"/>
                <a:ea typeface="+mn-ea"/>
                <a:cs typeface="+mn-cs"/>
              </a:rPr>
              <a:t>or the result is set to infinity, depending on the implementation. A dividend of 0</a:t>
            </a:r>
          </a:p>
          <a:p>
            <a:r>
              <a:rPr lang="en-US" sz="1200" kern="1200" baseline="0" dirty="0" smtClean="0">
                <a:solidFill>
                  <a:schemeClr val="tx1"/>
                </a:solidFill>
                <a:latin typeface="Times New Roman" pitchFamily="-110" charset="0"/>
                <a:ea typeface="+mn-ea"/>
                <a:cs typeface="+mn-cs"/>
              </a:rPr>
              <a:t>results in 0. Next, the divisor exponent is subtracted from the dividend exponent.</a:t>
            </a:r>
          </a:p>
          <a:p>
            <a:r>
              <a:rPr lang="en-US" sz="1200" kern="1200" baseline="0" dirty="0" smtClean="0">
                <a:solidFill>
                  <a:schemeClr val="tx1"/>
                </a:solidFill>
                <a:latin typeface="Times New Roman" pitchFamily="-110" charset="0"/>
                <a:ea typeface="+mn-ea"/>
                <a:cs typeface="+mn-cs"/>
              </a:rPr>
              <a:t>This removes the bias, which must be added back in. Tests are then made for exponent</a:t>
            </a:r>
          </a:p>
          <a:p>
            <a:r>
              <a:rPr lang="en-US" sz="1200" kern="1200" baseline="0" dirty="0" smtClean="0">
                <a:solidFill>
                  <a:schemeClr val="tx1"/>
                </a:solidFill>
                <a:latin typeface="Times New Roman" pitchFamily="-110" charset="0"/>
                <a:ea typeface="+mn-ea"/>
                <a:cs typeface="+mn-cs"/>
              </a:rPr>
              <a:t>underflow or overflow.</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The next step is to divide the significands. This is followed with the usual normalization</a:t>
            </a:r>
          </a:p>
          <a:p>
            <a:r>
              <a:rPr lang="en-US" sz="1200" kern="1200" baseline="0" dirty="0" smtClean="0">
                <a:solidFill>
                  <a:schemeClr val="tx1"/>
                </a:solidFill>
                <a:latin typeface="Times New Roman" pitchFamily="-110" charset="0"/>
                <a:ea typeface="+mn-ea"/>
                <a:cs typeface="+mn-cs"/>
              </a:rPr>
              <a:t>and rounding.</a:t>
            </a:r>
            <a:endParaRPr lang="en-GB" dirty="0"/>
          </a:p>
        </p:txBody>
      </p:sp>
      <p:sp>
        <p:nvSpPr>
          <p:cNvPr id="2" name="Footer Placeholder 1"/>
          <p:cNvSpPr>
            <a:spLocks noGrp="1"/>
          </p:cNvSpPr>
          <p:nvPr>
            <p:ph type="ftr" sz="quarter" idx="10"/>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157680332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Times New Roman" pitchFamily="-110" charset="0"/>
                <a:ea typeface="+mn-ea"/>
                <a:cs typeface="+mn-cs"/>
              </a:rPr>
              <a:t>We mentioned that, prior to a floating-point operation, the exponent</a:t>
            </a:r>
          </a:p>
          <a:p>
            <a:r>
              <a:rPr lang="en-US" sz="1200" kern="1200" baseline="0" dirty="0" smtClean="0">
                <a:solidFill>
                  <a:schemeClr val="tx1"/>
                </a:solidFill>
                <a:latin typeface="Times New Roman" pitchFamily="-110" charset="0"/>
                <a:ea typeface="+mn-ea"/>
                <a:cs typeface="+mn-cs"/>
              </a:rPr>
              <a:t>and significand of each operand are loaded into ALU registers. In the case of the</a:t>
            </a:r>
          </a:p>
          <a:p>
            <a:r>
              <a:rPr lang="en-US" sz="1200" kern="1200" baseline="0" dirty="0" smtClean="0">
                <a:solidFill>
                  <a:schemeClr val="tx1"/>
                </a:solidFill>
                <a:latin typeface="Times New Roman" pitchFamily="-110" charset="0"/>
                <a:ea typeface="+mn-ea"/>
                <a:cs typeface="+mn-cs"/>
              </a:rPr>
              <a:t>significand, the length of the register is almost always greater than the length of the</a:t>
            </a:r>
          </a:p>
          <a:p>
            <a:r>
              <a:rPr lang="en-US" sz="1200" kern="1200" baseline="0" dirty="0" smtClean="0">
                <a:solidFill>
                  <a:schemeClr val="tx1"/>
                </a:solidFill>
                <a:latin typeface="Times New Roman" pitchFamily="-110" charset="0"/>
                <a:ea typeface="+mn-ea"/>
                <a:cs typeface="+mn-cs"/>
              </a:rPr>
              <a:t>significand plus an implied bit. The register contains additional bits, called guard</a:t>
            </a:r>
          </a:p>
          <a:p>
            <a:r>
              <a:rPr lang="en-US" sz="1200" kern="1200" baseline="0" dirty="0" smtClean="0">
                <a:solidFill>
                  <a:schemeClr val="tx1"/>
                </a:solidFill>
                <a:latin typeface="Times New Roman" pitchFamily="-110" charset="0"/>
                <a:ea typeface="+mn-ea"/>
                <a:cs typeface="+mn-cs"/>
              </a:rPr>
              <a:t>bits, which are used to pad out the right end of the significand with 0s.</a:t>
            </a:r>
          </a:p>
          <a:p>
            <a:endParaRPr lang="en-US" sz="1200" kern="1200" baseline="0" dirty="0" smtClean="0">
              <a:solidFill>
                <a:schemeClr val="tx1"/>
              </a:solidFill>
              <a:latin typeface="Times New Roman" pitchFamily="-110" charset="0"/>
              <a:ea typeface="+mn-ea"/>
              <a:cs typeface="+mn-cs"/>
            </a:endParaRPr>
          </a:p>
          <a:p>
            <a:r>
              <a:rPr lang="en-US" sz="1200" b="0" i="0" u="none" strike="noStrike" kern="1200" baseline="0" dirty="0" smtClean="0">
                <a:solidFill>
                  <a:schemeClr val="tx1"/>
                </a:solidFill>
                <a:latin typeface="Times New Roman" pitchFamily="-110" charset="0"/>
                <a:ea typeface="+mn-ea"/>
                <a:cs typeface="+mn-cs"/>
              </a:rPr>
              <a:t>The reason for the use of guard bits is illustrated in Figure 10.25. Consider numbers in</a:t>
            </a:r>
          </a:p>
          <a:p>
            <a:r>
              <a:rPr lang="en-US" sz="1200" b="0" i="0" u="none" strike="noStrike" kern="1200" baseline="0" dirty="0" smtClean="0">
                <a:solidFill>
                  <a:schemeClr val="tx1"/>
                </a:solidFill>
                <a:latin typeface="Times New Roman" pitchFamily="-110" charset="0"/>
                <a:ea typeface="+mn-ea"/>
                <a:cs typeface="+mn-cs"/>
              </a:rPr>
              <a:t>the IEEE format, which has a 24-bit </a:t>
            </a:r>
            <a:r>
              <a:rPr lang="en-US" sz="1200" b="0" i="0" u="none" strike="noStrike" kern="1200" baseline="0" dirty="0" err="1" smtClean="0">
                <a:solidFill>
                  <a:schemeClr val="tx1"/>
                </a:solidFill>
                <a:latin typeface="Times New Roman" pitchFamily="-110" charset="0"/>
                <a:ea typeface="+mn-ea"/>
                <a:cs typeface="+mn-cs"/>
              </a:rPr>
              <a:t>significand</a:t>
            </a:r>
            <a:r>
              <a:rPr lang="en-US" sz="1200" b="0" i="0" u="none" strike="noStrike" kern="1200" baseline="0" dirty="0" smtClean="0">
                <a:solidFill>
                  <a:schemeClr val="tx1"/>
                </a:solidFill>
                <a:latin typeface="Times New Roman" pitchFamily="-110" charset="0"/>
                <a:ea typeface="+mn-ea"/>
                <a:cs typeface="+mn-cs"/>
              </a:rPr>
              <a:t>, including an implied 1 bit to the left of</a:t>
            </a:r>
          </a:p>
          <a:p>
            <a:r>
              <a:rPr lang="en-US" sz="1200" b="0" i="0" u="none" strike="noStrike" kern="1200" baseline="0" dirty="0" smtClean="0">
                <a:solidFill>
                  <a:schemeClr val="tx1"/>
                </a:solidFill>
                <a:latin typeface="Times New Roman" pitchFamily="-110" charset="0"/>
                <a:ea typeface="+mn-ea"/>
                <a:cs typeface="+mn-cs"/>
              </a:rPr>
              <a:t>the binary point. Two numbers that are very close in value are x =  1.00 . . .   00 *  2</a:t>
            </a:r>
            <a:r>
              <a:rPr lang="en-US" sz="1200" b="0" i="0" u="none" strike="noStrike" kern="1200" baseline="30000" dirty="0" smtClean="0">
                <a:solidFill>
                  <a:schemeClr val="tx1"/>
                </a:solidFill>
                <a:latin typeface="Times New Roman" pitchFamily="-110" charset="0"/>
                <a:ea typeface="+mn-ea"/>
                <a:cs typeface="+mn-cs"/>
              </a:rPr>
              <a:t>1</a:t>
            </a:r>
          </a:p>
          <a:p>
            <a:r>
              <a:rPr lang="en-US" sz="1200" b="0" i="0" u="none" strike="noStrike" kern="1200" baseline="0" dirty="0" smtClean="0">
                <a:solidFill>
                  <a:schemeClr val="tx1"/>
                </a:solidFill>
                <a:latin typeface="Times New Roman" pitchFamily="-110" charset="0"/>
                <a:ea typeface="+mn-ea"/>
                <a:cs typeface="+mn-cs"/>
              </a:rPr>
              <a:t>and y =  1.11 . . .  11 *  2</a:t>
            </a:r>
            <a:r>
              <a:rPr lang="en-US" sz="1200" b="0" i="0" u="none" strike="noStrike" kern="1200" baseline="30000" dirty="0" smtClean="0">
                <a:solidFill>
                  <a:schemeClr val="tx1"/>
                </a:solidFill>
                <a:latin typeface="Times New Roman" pitchFamily="-110" charset="0"/>
                <a:ea typeface="+mn-ea"/>
                <a:cs typeface="+mn-cs"/>
              </a:rPr>
              <a:t>0</a:t>
            </a:r>
            <a:r>
              <a:rPr lang="en-US" sz="1200" b="0" i="0" u="none" strike="noStrike" kern="1200" baseline="0" dirty="0" smtClean="0">
                <a:solidFill>
                  <a:schemeClr val="tx1"/>
                </a:solidFill>
                <a:latin typeface="Times New Roman" pitchFamily="-110" charset="0"/>
                <a:ea typeface="+mn-ea"/>
                <a:cs typeface="+mn-cs"/>
              </a:rPr>
              <a:t>. If the smaller number is to be subtracted from the larger,</a:t>
            </a:r>
          </a:p>
          <a:p>
            <a:r>
              <a:rPr lang="en-US" sz="1200" b="0" i="0" u="none" strike="noStrike" kern="1200" baseline="0" dirty="0" smtClean="0">
                <a:solidFill>
                  <a:schemeClr val="tx1"/>
                </a:solidFill>
                <a:latin typeface="Times New Roman" pitchFamily="-110" charset="0"/>
                <a:ea typeface="+mn-ea"/>
                <a:cs typeface="+mn-cs"/>
              </a:rPr>
              <a:t>it must be shifted right 1 bit to align the exponents. This is shown in Figure 10.25a. In the</a:t>
            </a:r>
          </a:p>
          <a:p>
            <a:r>
              <a:rPr lang="en-US" sz="1200" b="0" i="0" u="none" strike="noStrike" kern="1200" baseline="0" dirty="0" smtClean="0">
                <a:solidFill>
                  <a:schemeClr val="tx1"/>
                </a:solidFill>
                <a:latin typeface="Times New Roman" pitchFamily="-110" charset="0"/>
                <a:ea typeface="+mn-ea"/>
                <a:cs typeface="+mn-cs"/>
              </a:rPr>
              <a:t>process, y loses 1 bit of significance; the result is  2</a:t>
            </a:r>
            <a:r>
              <a:rPr lang="en-US" sz="1200" b="0" i="0" u="none" strike="noStrike" kern="1200" baseline="30000" dirty="0" smtClean="0">
                <a:solidFill>
                  <a:schemeClr val="tx1"/>
                </a:solidFill>
                <a:latin typeface="Times New Roman" pitchFamily="-110" charset="0"/>
                <a:ea typeface="+mn-ea"/>
                <a:cs typeface="+mn-cs"/>
              </a:rPr>
              <a:t>-22</a:t>
            </a:r>
            <a:r>
              <a:rPr lang="en-US" sz="1200" b="0" i="0" u="none" strike="noStrike" kern="1200" baseline="0" dirty="0" smtClean="0">
                <a:solidFill>
                  <a:schemeClr val="tx1"/>
                </a:solidFill>
                <a:latin typeface="Times New Roman" pitchFamily="-110" charset="0"/>
                <a:ea typeface="+mn-ea"/>
                <a:cs typeface="+mn-cs"/>
              </a:rPr>
              <a:t>. The same operation is repeated in</a:t>
            </a:r>
          </a:p>
          <a:p>
            <a:r>
              <a:rPr lang="en-US" sz="1200" b="0" i="0" u="none" strike="noStrike" kern="1200" baseline="0" dirty="0" smtClean="0">
                <a:solidFill>
                  <a:schemeClr val="tx1"/>
                </a:solidFill>
                <a:latin typeface="Times New Roman" pitchFamily="-110" charset="0"/>
                <a:ea typeface="+mn-ea"/>
                <a:cs typeface="+mn-cs"/>
              </a:rPr>
              <a:t>part (b) with the addition of guard bits. Now the least significant bit is not lost due to alignment,</a:t>
            </a:r>
          </a:p>
          <a:p>
            <a:r>
              <a:rPr lang="en-US" sz="1200" b="0" i="0" u="none" strike="noStrike" kern="1200" baseline="0" dirty="0" smtClean="0">
                <a:solidFill>
                  <a:schemeClr val="tx1"/>
                </a:solidFill>
                <a:latin typeface="Times New Roman" pitchFamily="-110" charset="0"/>
                <a:ea typeface="+mn-ea"/>
                <a:cs typeface="+mn-cs"/>
              </a:rPr>
              <a:t>and the result is  2</a:t>
            </a:r>
            <a:r>
              <a:rPr lang="en-US" sz="1200" b="1" i="0" u="none" strike="noStrike" kern="1200" baseline="30000" dirty="0" smtClean="0">
                <a:solidFill>
                  <a:schemeClr val="tx1"/>
                </a:solidFill>
                <a:latin typeface="Times New Roman" pitchFamily="-110" charset="0"/>
                <a:ea typeface="+mn-ea"/>
                <a:cs typeface="+mn-cs"/>
              </a:rPr>
              <a:t>-</a:t>
            </a:r>
            <a:r>
              <a:rPr lang="en-US" sz="1200" b="0" i="0" u="none" strike="noStrike" kern="1200" baseline="30000" dirty="0" smtClean="0">
                <a:solidFill>
                  <a:schemeClr val="tx1"/>
                </a:solidFill>
                <a:latin typeface="Times New Roman" pitchFamily="-110" charset="0"/>
                <a:ea typeface="+mn-ea"/>
                <a:cs typeface="+mn-cs"/>
              </a:rPr>
              <a:t>23</a:t>
            </a:r>
            <a:r>
              <a:rPr lang="en-US" sz="1200" b="0" i="0" u="none" strike="noStrike" kern="1200" baseline="0" dirty="0" smtClean="0">
                <a:solidFill>
                  <a:schemeClr val="tx1"/>
                </a:solidFill>
                <a:latin typeface="Times New Roman" pitchFamily="-110" charset="0"/>
                <a:ea typeface="+mn-ea"/>
                <a:cs typeface="+mn-cs"/>
              </a:rPr>
              <a:t>, a difference of a factor of 2 from the previous answer. When</a:t>
            </a:r>
          </a:p>
          <a:p>
            <a:r>
              <a:rPr lang="en-US" sz="1200" b="0" i="0" u="none" strike="noStrike" kern="1200" baseline="0" dirty="0" smtClean="0">
                <a:solidFill>
                  <a:schemeClr val="tx1"/>
                </a:solidFill>
                <a:latin typeface="Times New Roman" pitchFamily="-110" charset="0"/>
                <a:ea typeface="+mn-ea"/>
                <a:cs typeface="+mn-cs"/>
              </a:rPr>
              <a:t>the radix is 16, the loss of precision can be greater. As Figures 10.25c and d show, the difference</a:t>
            </a:r>
          </a:p>
          <a:p>
            <a:r>
              <a:rPr lang="en-US" sz="1200" b="0" i="0" u="none" strike="noStrike" kern="1200" baseline="0" dirty="0" smtClean="0">
                <a:solidFill>
                  <a:schemeClr val="tx1"/>
                </a:solidFill>
                <a:latin typeface="Times New Roman" pitchFamily="-110" charset="0"/>
                <a:ea typeface="+mn-ea"/>
                <a:cs typeface="+mn-cs"/>
              </a:rPr>
              <a:t>can be a factor of 16.</a:t>
            </a:r>
            <a:endParaRPr lang="en-US" dirty="0"/>
          </a:p>
        </p:txBody>
      </p:sp>
      <p:sp>
        <p:nvSpPr>
          <p:cNvPr id="4" name="Slide Number Placeholder 3"/>
          <p:cNvSpPr>
            <a:spLocks noGrp="1"/>
          </p:cNvSpPr>
          <p:nvPr>
            <p:ph type="sldNum" sz="quarter" idx="10"/>
          </p:nvPr>
        </p:nvSpPr>
        <p:spPr/>
        <p:txBody>
          <a:bodyPr/>
          <a:lstStyle/>
          <a:p>
            <a:fld id="{C8AE27EA-A634-9140-BAF9-5BB17D98E520}" type="slidenum">
              <a:rPr lang="en-US" smtClean="0"/>
              <a:pPr/>
              <a:t>93</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148643618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sz="1200" kern="1200" baseline="0" dirty="0" smtClean="0">
                <a:solidFill>
                  <a:schemeClr val="tx1"/>
                </a:solidFill>
                <a:latin typeface="Times New Roman" pitchFamily="-110" charset="0"/>
                <a:ea typeface="+mn-ea"/>
                <a:cs typeface="+mn-cs"/>
              </a:rPr>
              <a:t>Another detail that affects the precision of the result is the rounding</a:t>
            </a:r>
          </a:p>
          <a:p>
            <a:r>
              <a:rPr lang="en-US" sz="1200" kern="1200" baseline="0" dirty="0" smtClean="0">
                <a:solidFill>
                  <a:schemeClr val="tx1"/>
                </a:solidFill>
                <a:latin typeface="Times New Roman" pitchFamily="-110" charset="0"/>
                <a:ea typeface="+mn-ea"/>
                <a:cs typeface="+mn-cs"/>
              </a:rPr>
              <a:t>policy. The result of any operation on the significands is generally stored in a longer</a:t>
            </a:r>
          </a:p>
          <a:p>
            <a:r>
              <a:rPr lang="en-US" sz="1200" kern="1200" baseline="0" dirty="0" smtClean="0">
                <a:solidFill>
                  <a:schemeClr val="tx1"/>
                </a:solidFill>
                <a:latin typeface="Times New Roman" pitchFamily="-110" charset="0"/>
                <a:ea typeface="+mn-ea"/>
                <a:cs typeface="+mn-cs"/>
              </a:rPr>
              <a:t>register. When the result is put back into the floating-point format, the extra bits</a:t>
            </a:r>
          </a:p>
          <a:p>
            <a:r>
              <a:rPr lang="en-US" sz="1200" kern="1200" baseline="0" dirty="0" smtClean="0">
                <a:solidFill>
                  <a:schemeClr val="tx1"/>
                </a:solidFill>
                <a:latin typeface="Times New Roman" pitchFamily="-110" charset="0"/>
                <a:ea typeface="+mn-ea"/>
                <a:cs typeface="+mn-cs"/>
              </a:rPr>
              <a:t>must be eliminated in such a way as to produce a result that is close to the exact</a:t>
            </a:r>
          </a:p>
          <a:p>
            <a:r>
              <a:rPr lang="en-US" sz="1200" kern="1200" baseline="0" dirty="0" smtClean="0">
                <a:solidFill>
                  <a:schemeClr val="tx1"/>
                </a:solidFill>
                <a:latin typeface="Times New Roman" pitchFamily="-110" charset="0"/>
                <a:ea typeface="+mn-ea"/>
                <a:cs typeface="+mn-cs"/>
              </a:rPr>
              <a:t>result. This process is called </a:t>
            </a:r>
            <a:r>
              <a:rPr lang="en-US" sz="1200" b="1" kern="1200" baseline="0" dirty="0" smtClean="0">
                <a:solidFill>
                  <a:schemeClr val="tx1"/>
                </a:solidFill>
                <a:latin typeface="Times New Roman" pitchFamily="-110" charset="0"/>
                <a:ea typeface="+mn-ea"/>
                <a:cs typeface="+mn-cs"/>
              </a:rPr>
              <a:t>rounding.</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A number of techniques have been explored for performing rounding. In fact,</a:t>
            </a:r>
          </a:p>
          <a:p>
            <a:r>
              <a:rPr lang="en-US" sz="1200" kern="1200" baseline="0" dirty="0" smtClean="0">
                <a:solidFill>
                  <a:schemeClr val="tx1"/>
                </a:solidFill>
                <a:latin typeface="Times New Roman" pitchFamily="-110" charset="0"/>
                <a:ea typeface="+mn-ea"/>
                <a:cs typeface="+mn-cs"/>
              </a:rPr>
              <a:t>the IEEE standard lists four alternative approaches:</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 </a:t>
            </a:r>
            <a:r>
              <a:rPr lang="en-US" sz="1200" b="1" kern="1200" baseline="0" dirty="0" smtClean="0">
                <a:solidFill>
                  <a:schemeClr val="tx1"/>
                </a:solidFill>
                <a:latin typeface="Times New Roman" pitchFamily="-110" charset="0"/>
                <a:ea typeface="+mn-ea"/>
                <a:cs typeface="+mn-cs"/>
              </a:rPr>
              <a:t>Round to nearest: </a:t>
            </a:r>
            <a:r>
              <a:rPr lang="en-US" sz="1200" b="0" kern="1200" baseline="0" dirty="0" smtClean="0">
                <a:solidFill>
                  <a:schemeClr val="tx1"/>
                </a:solidFill>
                <a:latin typeface="Times New Roman" pitchFamily="-110" charset="0"/>
                <a:ea typeface="+mn-ea"/>
                <a:cs typeface="+mn-cs"/>
              </a:rPr>
              <a:t>The result is rounded to the nearest representable number.</a:t>
            </a:r>
          </a:p>
          <a:p>
            <a:endParaRPr lang="en-US" sz="1200" kern="1200" baseline="0" dirty="0" smtClean="0">
              <a:solidFill>
                <a:schemeClr val="tx1"/>
              </a:solidFill>
              <a:latin typeface="Times New Roman" pitchFamily="-110" charset="0"/>
              <a:ea typeface="+mn-ea"/>
              <a:cs typeface="+mn-cs"/>
            </a:endParaRPr>
          </a:p>
          <a:p>
            <a:r>
              <a:rPr lang="en-US" sz="1200" b="0" kern="1200" baseline="0" dirty="0" smtClean="0">
                <a:solidFill>
                  <a:schemeClr val="tx1"/>
                </a:solidFill>
                <a:latin typeface="Times New Roman" pitchFamily="-110" charset="0"/>
                <a:ea typeface="+mn-ea"/>
                <a:cs typeface="+mn-cs"/>
              </a:rPr>
              <a:t>• </a:t>
            </a:r>
            <a:r>
              <a:rPr lang="en-US" sz="1200" b="1" kern="1200" baseline="0" dirty="0" smtClean="0">
                <a:solidFill>
                  <a:schemeClr val="tx1"/>
                </a:solidFill>
                <a:latin typeface="Times New Roman" pitchFamily="-110" charset="0"/>
                <a:ea typeface="+mn-ea"/>
                <a:cs typeface="+mn-cs"/>
              </a:rPr>
              <a:t>Round toward </a:t>
            </a:r>
            <a:r>
              <a:rPr lang="en-US" sz="1200" dirty="0" smtClean="0"/>
              <a:t>+∞</a:t>
            </a:r>
            <a:r>
              <a:rPr lang="en-US" sz="1200" baseline="30000" dirty="0" smtClean="0"/>
              <a:t> </a:t>
            </a:r>
            <a:r>
              <a:rPr lang="en-US" sz="1200" b="1" kern="1200" baseline="0" dirty="0" smtClean="0">
                <a:solidFill>
                  <a:schemeClr val="tx1"/>
                </a:solidFill>
                <a:latin typeface="Times New Roman" pitchFamily="-110" charset="0"/>
                <a:ea typeface="+mn-ea"/>
                <a:cs typeface="+mn-cs"/>
              </a:rPr>
              <a:t>: </a:t>
            </a:r>
            <a:r>
              <a:rPr lang="en-US" sz="1200" b="0" kern="1200" baseline="0" dirty="0" smtClean="0">
                <a:solidFill>
                  <a:schemeClr val="tx1"/>
                </a:solidFill>
                <a:latin typeface="Times New Roman" pitchFamily="-110" charset="0"/>
                <a:ea typeface="+mn-ea"/>
                <a:cs typeface="+mn-cs"/>
              </a:rPr>
              <a:t>The result is rounded up toward plus infinity.</a:t>
            </a:r>
          </a:p>
          <a:p>
            <a:endParaRPr lang="en-US" sz="1200" b="0" kern="1200" baseline="0" dirty="0" smtClean="0">
              <a:solidFill>
                <a:schemeClr val="tx1"/>
              </a:solidFill>
              <a:latin typeface="Times New Roman" pitchFamily="-110" charset="0"/>
              <a:ea typeface="+mn-ea"/>
              <a:cs typeface="+mn-cs"/>
            </a:endParaRPr>
          </a:p>
          <a:p>
            <a:r>
              <a:rPr lang="en-US" sz="1200" b="0" kern="1200" baseline="0" dirty="0" smtClean="0">
                <a:solidFill>
                  <a:schemeClr val="tx1"/>
                </a:solidFill>
                <a:latin typeface="Times New Roman" pitchFamily="-110" charset="0"/>
                <a:ea typeface="+mn-ea"/>
                <a:cs typeface="+mn-cs"/>
              </a:rPr>
              <a:t>• </a:t>
            </a:r>
            <a:r>
              <a:rPr lang="en-US" sz="1200" b="1" kern="1200" baseline="0" dirty="0" smtClean="0">
                <a:solidFill>
                  <a:schemeClr val="tx1"/>
                </a:solidFill>
                <a:latin typeface="Times New Roman" pitchFamily="-110" charset="0"/>
                <a:ea typeface="+mn-ea"/>
                <a:cs typeface="+mn-cs"/>
              </a:rPr>
              <a:t>Round toward </a:t>
            </a:r>
            <a:r>
              <a:rPr lang="en-US" sz="1200" dirty="0" smtClean="0"/>
              <a:t>-∞</a:t>
            </a:r>
            <a:r>
              <a:rPr lang="en-US" sz="1200" b="1" kern="1200" baseline="0" dirty="0" smtClean="0">
                <a:solidFill>
                  <a:schemeClr val="tx1"/>
                </a:solidFill>
                <a:latin typeface="Times New Roman" pitchFamily="-110" charset="0"/>
                <a:ea typeface="+mn-ea"/>
                <a:cs typeface="+mn-cs"/>
              </a:rPr>
              <a:t>: </a:t>
            </a:r>
            <a:r>
              <a:rPr lang="en-US" sz="1200" b="0" kern="1200" baseline="0" dirty="0" smtClean="0">
                <a:solidFill>
                  <a:schemeClr val="tx1"/>
                </a:solidFill>
                <a:latin typeface="Times New Roman" pitchFamily="-110" charset="0"/>
                <a:ea typeface="+mn-ea"/>
                <a:cs typeface="+mn-cs"/>
              </a:rPr>
              <a:t>The result is rounded down toward negative infinity.</a:t>
            </a:r>
          </a:p>
          <a:p>
            <a:endParaRPr lang="en-US" sz="1200" b="0" kern="1200" baseline="0" dirty="0" smtClean="0">
              <a:solidFill>
                <a:schemeClr val="tx1"/>
              </a:solidFill>
              <a:latin typeface="Times New Roman" pitchFamily="-110" charset="0"/>
              <a:ea typeface="+mn-ea"/>
              <a:cs typeface="+mn-cs"/>
            </a:endParaRPr>
          </a:p>
          <a:p>
            <a:r>
              <a:rPr lang="en-US" sz="1200" b="1" kern="1200" baseline="0" dirty="0" smtClean="0">
                <a:solidFill>
                  <a:schemeClr val="tx1"/>
                </a:solidFill>
                <a:latin typeface="Times New Roman" pitchFamily="-110" charset="0"/>
                <a:ea typeface="+mn-ea"/>
                <a:cs typeface="+mn-cs"/>
              </a:rPr>
              <a:t>• Round toward 0: </a:t>
            </a:r>
            <a:r>
              <a:rPr lang="en-US" sz="1200" b="0" kern="1200" baseline="0" dirty="0" smtClean="0">
                <a:solidFill>
                  <a:schemeClr val="tx1"/>
                </a:solidFill>
                <a:latin typeface="Times New Roman" pitchFamily="-110" charset="0"/>
                <a:ea typeface="+mn-ea"/>
                <a:cs typeface="+mn-cs"/>
              </a:rPr>
              <a:t>The result is rounded toward zero.</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Let us consider each of these policies in turn. </a:t>
            </a:r>
            <a:r>
              <a:rPr lang="en-US" sz="1200" b="1" kern="1200" baseline="0" dirty="0" smtClean="0">
                <a:solidFill>
                  <a:schemeClr val="tx1"/>
                </a:solidFill>
                <a:latin typeface="Times New Roman" pitchFamily="-110" charset="0"/>
                <a:ea typeface="+mn-ea"/>
                <a:cs typeface="+mn-cs"/>
              </a:rPr>
              <a:t>Round to nearest </a:t>
            </a:r>
            <a:r>
              <a:rPr lang="en-US" sz="1200" b="0" kern="1200" baseline="0" dirty="0" smtClean="0">
                <a:solidFill>
                  <a:schemeClr val="tx1"/>
                </a:solidFill>
                <a:latin typeface="Times New Roman" pitchFamily="-110" charset="0"/>
                <a:ea typeface="+mn-ea"/>
                <a:cs typeface="+mn-cs"/>
              </a:rPr>
              <a:t>is the default</a:t>
            </a:r>
          </a:p>
          <a:p>
            <a:r>
              <a:rPr lang="en-US" sz="1200" kern="1200" baseline="0" dirty="0" smtClean="0">
                <a:solidFill>
                  <a:schemeClr val="tx1"/>
                </a:solidFill>
                <a:latin typeface="Times New Roman" pitchFamily="-110" charset="0"/>
                <a:ea typeface="+mn-ea"/>
                <a:cs typeface="+mn-cs"/>
              </a:rPr>
              <a:t>rounding mode listed in the standard and is defined as follows: The representable</a:t>
            </a:r>
          </a:p>
          <a:p>
            <a:r>
              <a:rPr lang="en-US" sz="1200" kern="1200" baseline="0" dirty="0" smtClean="0">
                <a:solidFill>
                  <a:schemeClr val="tx1"/>
                </a:solidFill>
                <a:latin typeface="Times New Roman" pitchFamily="-110" charset="0"/>
                <a:ea typeface="+mn-ea"/>
                <a:cs typeface="+mn-cs"/>
              </a:rPr>
              <a:t>value nearest to the infinitely precise result shall be delivered.</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The standard also addresses the special case of extra bits of the form 10000.…</a:t>
            </a:r>
          </a:p>
          <a:p>
            <a:r>
              <a:rPr lang="en-US" sz="1200" kern="1200" baseline="0" dirty="0" smtClean="0">
                <a:solidFill>
                  <a:schemeClr val="tx1"/>
                </a:solidFill>
                <a:latin typeface="Times New Roman" pitchFamily="-110" charset="0"/>
                <a:ea typeface="+mn-ea"/>
                <a:cs typeface="+mn-cs"/>
              </a:rPr>
              <a:t>Here the result is exactly halfway between the two possible representable values.</a:t>
            </a:r>
          </a:p>
          <a:p>
            <a:r>
              <a:rPr lang="en-US" sz="1200" kern="1200" baseline="0" dirty="0" smtClean="0">
                <a:solidFill>
                  <a:schemeClr val="tx1"/>
                </a:solidFill>
                <a:latin typeface="Times New Roman" pitchFamily="-110" charset="0"/>
                <a:ea typeface="+mn-ea"/>
                <a:cs typeface="+mn-cs"/>
              </a:rPr>
              <a:t>One possible technique here would be to always truncate, as this would be the simplest</a:t>
            </a:r>
          </a:p>
          <a:p>
            <a:r>
              <a:rPr lang="en-US" sz="1200" kern="1200" baseline="0" dirty="0" smtClean="0">
                <a:solidFill>
                  <a:schemeClr val="tx1"/>
                </a:solidFill>
                <a:latin typeface="Times New Roman" pitchFamily="-110" charset="0"/>
                <a:ea typeface="+mn-ea"/>
                <a:cs typeface="+mn-cs"/>
              </a:rPr>
              <a:t>operation. However, the difficulty with this simple approach is that it introduces</a:t>
            </a:r>
          </a:p>
          <a:p>
            <a:r>
              <a:rPr lang="en-US" sz="1200" kern="1200" baseline="0" dirty="0" smtClean="0">
                <a:solidFill>
                  <a:schemeClr val="tx1"/>
                </a:solidFill>
                <a:latin typeface="Times New Roman" pitchFamily="-110" charset="0"/>
                <a:ea typeface="+mn-ea"/>
                <a:cs typeface="+mn-cs"/>
              </a:rPr>
              <a:t>a small but cumulative bias into a sequence of computations. What is required</a:t>
            </a:r>
          </a:p>
          <a:p>
            <a:r>
              <a:rPr lang="en-US" sz="1200" kern="1200" baseline="0" dirty="0" smtClean="0">
                <a:solidFill>
                  <a:schemeClr val="tx1"/>
                </a:solidFill>
                <a:latin typeface="Times New Roman" pitchFamily="-110" charset="0"/>
                <a:ea typeface="+mn-ea"/>
                <a:cs typeface="+mn-cs"/>
              </a:rPr>
              <a:t>is an unbiased method of rounding. One possible approach would be to round up or</a:t>
            </a:r>
          </a:p>
          <a:p>
            <a:r>
              <a:rPr lang="en-US" sz="1200" kern="1200" baseline="0" dirty="0" smtClean="0">
                <a:solidFill>
                  <a:schemeClr val="tx1"/>
                </a:solidFill>
                <a:latin typeface="Times New Roman" pitchFamily="-110" charset="0"/>
                <a:ea typeface="+mn-ea"/>
                <a:cs typeface="+mn-cs"/>
              </a:rPr>
              <a:t>down on the basis of a random number so that, on average, the result would be unbiased.</a:t>
            </a:r>
          </a:p>
          <a:p>
            <a:r>
              <a:rPr lang="en-US" sz="1200" kern="1200" baseline="0" dirty="0" smtClean="0">
                <a:solidFill>
                  <a:schemeClr val="tx1"/>
                </a:solidFill>
                <a:latin typeface="Times New Roman" pitchFamily="-110" charset="0"/>
                <a:ea typeface="+mn-ea"/>
                <a:cs typeface="+mn-cs"/>
              </a:rPr>
              <a:t>The argument against this approach is that it does not produce predictable,</a:t>
            </a:r>
          </a:p>
          <a:p>
            <a:r>
              <a:rPr lang="en-US" sz="1200" kern="1200" baseline="0" dirty="0" smtClean="0">
                <a:solidFill>
                  <a:schemeClr val="tx1"/>
                </a:solidFill>
                <a:latin typeface="Times New Roman" pitchFamily="-110" charset="0"/>
                <a:ea typeface="+mn-ea"/>
                <a:cs typeface="+mn-cs"/>
              </a:rPr>
              <a:t>deterministic results. The approach taken by the IEEE standard is to force the result</a:t>
            </a:r>
          </a:p>
          <a:p>
            <a:r>
              <a:rPr lang="en-US" sz="1200" kern="1200" baseline="0" dirty="0" smtClean="0">
                <a:solidFill>
                  <a:schemeClr val="tx1"/>
                </a:solidFill>
                <a:latin typeface="Times New Roman" pitchFamily="-110" charset="0"/>
                <a:ea typeface="+mn-ea"/>
                <a:cs typeface="+mn-cs"/>
              </a:rPr>
              <a:t>to be even: If the result of a computation is exactly midway between two representable</a:t>
            </a:r>
          </a:p>
          <a:p>
            <a:r>
              <a:rPr lang="en-US" sz="1200" kern="1200" baseline="0" dirty="0" smtClean="0">
                <a:solidFill>
                  <a:schemeClr val="tx1"/>
                </a:solidFill>
                <a:latin typeface="Times New Roman" pitchFamily="-110" charset="0"/>
                <a:ea typeface="+mn-ea"/>
                <a:cs typeface="+mn-cs"/>
              </a:rPr>
              <a:t>numbers, the value is rounded up if the last representable bit is currently 1 and</a:t>
            </a:r>
          </a:p>
          <a:p>
            <a:r>
              <a:rPr lang="en-US" sz="1200" kern="1200" baseline="0" dirty="0" smtClean="0">
                <a:solidFill>
                  <a:schemeClr val="tx1"/>
                </a:solidFill>
                <a:latin typeface="Times New Roman" pitchFamily="-110" charset="0"/>
                <a:ea typeface="+mn-ea"/>
                <a:cs typeface="+mn-cs"/>
              </a:rPr>
              <a:t>not rounded up if it is currently 0.</a:t>
            </a:r>
            <a:endParaRPr lang="en-US" dirty="0"/>
          </a:p>
        </p:txBody>
      </p:sp>
      <p:sp>
        <p:nvSpPr>
          <p:cNvPr id="4" name="Slide Number Placeholder 3"/>
          <p:cNvSpPr>
            <a:spLocks noGrp="1"/>
          </p:cNvSpPr>
          <p:nvPr>
            <p:ph type="sldNum" sz="quarter" idx="10"/>
          </p:nvPr>
        </p:nvSpPr>
        <p:spPr/>
        <p:txBody>
          <a:bodyPr/>
          <a:lstStyle/>
          <a:p>
            <a:fld id="{C8AE27EA-A634-9140-BAF9-5BB17D98E520}" type="slidenum">
              <a:rPr lang="en-US" smtClean="0"/>
              <a:pPr/>
              <a:t>94</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419723592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Times New Roman" pitchFamily="-110" charset="0"/>
                <a:ea typeface="+mn-ea"/>
                <a:cs typeface="+mn-cs"/>
              </a:rPr>
              <a:t>The next two options, </a:t>
            </a:r>
            <a:r>
              <a:rPr lang="en-US" sz="1200" b="1" kern="1200" baseline="0" dirty="0" smtClean="0">
                <a:solidFill>
                  <a:schemeClr val="tx1"/>
                </a:solidFill>
                <a:latin typeface="Times New Roman" pitchFamily="-110" charset="0"/>
                <a:ea typeface="+mn-ea"/>
                <a:cs typeface="+mn-cs"/>
              </a:rPr>
              <a:t>rounding to plus </a:t>
            </a:r>
            <a:r>
              <a:rPr lang="en-US" sz="1200" b="0" kern="1200" baseline="0" dirty="0" smtClean="0">
                <a:solidFill>
                  <a:schemeClr val="tx1"/>
                </a:solidFill>
                <a:latin typeface="Times New Roman" pitchFamily="-110" charset="0"/>
                <a:ea typeface="+mn-ea"/>
                <a:cs typeface="+mn-cs"/>
              </a:rPr>
              <a:t>and</a:t>
            </a:r>
            <a:r>
              <a:rPr lang="en-US" sz="1200" b="1" kern="1200" baseline="0" dirty="0" smtClean="0">
                <a:solidFill>
                  <a:schemeClr val="tx1"/>
                </a:solidFill>
                <a:latin typeface="Times New Roman" pitchFamily="-110" charset="0"/>
                <a:ea typeface="+mn-ea"/>
                <a:cs typeface="+mn-cs"/>
              </a:rPr>
              <a:t> minus infinity, </a:t>
            </a:r>
            <a:r>
              <a:rPr lang="en-US" sz="1200" b="0" kern="1200" baseline="0" dirty="0" smtClean="0">
                <a:solidFill>
                  <a:schemeClr val="tx1"/>
                </a:solidFill>
                <a:latin typeface="Times New Roman" pitchFamily="-110" charset="0"/>
                <a:ea typeface="+mn-ea"/>
                <a:cs typeface="+mn-cs"/>
              </a:rPr>
              <a:t>are useful in implementing</a:t>
            </a:r>
          </a:p>
          <a:p>
            <a:r>
              <a:rPr lang="en-US" sz="1200" kern="1200" baseline="0" dirty="0" smtClean="0">
                <a:solidFill>
                  <a:schemeClr val="tx1"/>
                </a:solidFill>
                <a:latin typeface="Times New Roman" pitchFamily="-110" charset="0"/>
                <a:ea typeface="+mn-ea"/>
                <a:cs typeface="+mn-cs"/>
              </a:rPr>
              <a:t>a technique known as interval arithmetic. Interval arithmetic provides an</a:t>
            </a:r>
          </a:p>
          <a:p>
            <a:r>
              <a:rPr lang="en-US" sz="1200" kern="1200" baseline="0" dirty="0" smtClean="0">
                <a:solidFill>
                  <a:schemeClr val="tx1"/>
                </a:solidFill>
                <a:latin typeface="Times New Roman" pitchFamily="-110" charset="0"/>
                <a:ea typeface="+mn-ea"/>
                <a:cs typeface="+mn-cs"/>
              </a:rPr>
              <a:t>efficient method for monitoring and controlling errors in floating-point computations</a:t>
            </a:r>
          </a:p>
          <a:p>
            <a:r>
              <a:rPr lang="en-US" sz="1200" kern="1200" baseline="0" dirty="0" smtClean="0">
                <a:solidFill>
                  <a:schemeClr val="tx1"/>
                </a:solidFill>
                <a:latin typeface="Times New Roman" pitchFamily="-110" charset="0"/>
                <a:ea typeface="+mn-ea"/>
                <a:cs typeface="+mn-cs"/>
              </a:rPr>
              <a:t>by producing two values for each result. The two values correspond to the</a:t>
            </a:r>
          </a:p>
          <a:p>
            <a:r>
              <a:rPr lang="en-US" sz="1200" kern="1200" baseline="0" dirty="0" smtClean="0">
                <a:solidFill>
                  <a:schemeClr val="tx1"/>
                </a:solidFill>
                <a:latin typeface="Times New Roman" pitchFamily="-110" charset="0"/>
                <a:ea typeface="+mn-ea"/>
                <a:cs typeface="+mn-cs"/>
              </a:rPr>
              <a:t>lower and upper endpoints of an interval that contains the true result. The width of</a:t>
            </a:r>
          </a:p>
          <a:p>
            <a:r>
              <a:rPr lang="en-US" sz="1200" kern="1200" baseline="0" dirty="0" smtClean="0">
                <a:solidFill>
                  <a:schemeClr val="tx1"/>
                </a:solidFill>
                <a:latin typeface="Times New Roman" pitchFamily="-110" charset="0"/>
                <a:ea typeface="+mn-ea"/>
                <a:cs typeface="+mn-cs"/>
              </a:rPr>
              <a:t>the interval, which is the difference between the upper and lower endpoints, indicates</a:t>
            </a:r>
          </a:p>
          <a:p>
            <a:r>
              <a:rPr lang="en-US" sz="1200" kern="1200" baseline="0" dirty="0" smtClean="0">
                <a:solidFill>
                  <a:schemeClr val="tx1"/>
                </a:solidFill>
                <a:latin typeface="Times New Roman" pitchFamily="-110" charset="0"/>
                <a:ea typeface="+mn-ea"/>
                <a:cs typeface="+mn-cs"/>
              </a:rPr>
              <a:t>the accuracy of the result. If the endpoints of an interval are not representable,</a:t>
            </a:r>
          </a:p>
          <a:p>
            <a:r>
              <a:rPr lang="en-US" sz="1200" kern="1200" baseline="0" dirty="0" smtClean="0">
                <a:solidFill>
                  <a:schemeClr val="tx1"/>
                </a:solidFill>
                <a:latin typeface="Times New Roman" pitchFamily="-110" charset="0"/>
                <a:ea typeface="+mn-ea"/>
                <a:cs typeface="+mn-cs"/>
              </a:rPr>
              <a:t>then the interval endpoints are rounded down and up, respectively. Although</a:t>
            </a:r>
          </a:p>
          <a:p>
            <a:r>
              <a:rPr lang="en-US" sz="1200" kern="1200" baseline="0" dirty="0" smtClean="0">
                <a:solidFill>
                  <a:schemeClr val="tx1"/>
                </a:solidFill>
                <a:latin typeface="Times New Roman" pitchFamily="-110" charset="0"/>
                <a:ea typeface="+mn-ea"/>
                <a:cs typeface="+mn-cs"/>
              </a:rPr>
              <a:t>the width of the interval may vary according to implementation, many algorithms</a:t>
            </a:r>
          </a:p>
          <a:p>
            <a:r>
              <a:rPr lang="en-US" sz="1200" kern="1200" baseline="0" dirty="0" smtClean="0">
                <a:solidFill>
                  <a:schemeClr val="tx1"/>
                </a:solidFill>
                <a:latin typeface="Times New Roman" pitchFamily="-110" charset="0"/>
                <a:ea typeface="+mn-ea"/>
                <a:cs typeface="+mn-cs"/>
              </a:rPr>
              <a:t>have been designed to produce narrow intervals. If the range between the upper</a:t>
            </a:r>
          </a:p>
          <a:p>
            <a:r>
              <a:rPr lang="en-US" sz="1200" kern="1200" baseline="0" dirty="0" smtClean="0">
                <a:solidFill>
                  <a:schemeClr val="tx1"/>
                </a:solidFill>
                <a:latin typeface="Times New Roman" pitchFamily="-110" charset="0"/>
                <a:ea typeface="+mn-ea"/>
                <a:cs typeface="+mn-cs"/>
              </a:rPr>
              <a:t>and lower bounds is sufficiently narrow, then a sufficiently accurate result has been</a:t>
            </a:r>
          </a:p>
          <a:p>
            <a:r>
              <a:rPr lang="en-US" sz="1200" kern="1200" baseline="0" dirty="0" smtClean="0">
                <a:solidFill>
                  <a:schemeClr val="tx1"/>
                </a:solidFill>
                <a:latin typeface="Times New Roman" pitchFamily="-110" charset="0"/>
                <a:ea typeface="+mn-ea"/>
                <a:cs typeface="+mn-cs"/>
              </a:rPr>
              <a:t>obtained. If not, at least we know this and can perform additional analysis.</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The final technique specified in the standard is </a:t>
            </a:r>
            <a:r>
              <a:rPr lang="en-US" sz="1200" b="1" kern="1200" baseline="0" dirty="0" smtClean="0">
                <a:solidFill>
                  <a:schemeClr val="tx1"/>
                </a:solidFill>
                <a:latin typeface="Times New Roman" pitchFamily="-110" charset="0"/>
                <a:ea typeface="+mn-ea"/>
                <a:cs typeface="+mn-cs"/>
              </a:rPr>
              <a:t>round toward zero. This is,</a:t>
            </a:r>
          </a:p>
          <a:p>
            <a:r>
              <a:rPr lang="en-US" sz="1200" kern="1200" baseline="0" dirty="0" smtClean="0">
                <a:solidFill>
                  <a:schemeClr val="tx1"/>
                </a:solidFill>
                <a:latin typeface="Times New Roman" pitchFamily="-110" charset="0"/>
                <a:ea typeface="+mn-ea"/>
                <a:cs typeface="+mn-cs"/>
              </a:rPr>
              <a:t>in fact, simple truncation: The extra bits are ignored. This is certainly the simplest</a:t>
            </a:r>
          </a:p>
          <a:p>
            <a:r>
              <a:rPr lang="en-US" sz="1200" kern="1200" baseline="0" dirty="0" smtClean="0">
                <a:solidFill>
                  <a:schemeClr val="tx1"/>
                </a:solidFill>
                <a:latin typeface="Times New Roman" pitchFamily="-110" charset="0"/>
                <a:ea typeface="+mn-ea"/>
                <a:cs typeface="+mn-cs"/>
              </a:rPr>
              <a:t>technique. However, the result is that the magnitude of the truncated value is always</a:t>
            </a:r>
          </a:p>
          <a:p>
            <a:r>
              <a:rPr lang="en-US" sz="1200" kern="1200" baseline="0" dirty="0" smtClean="0">
                <a:solidFill>
                  <a:schemeClr val="tx1"/>
                </a:solidFill>
                <a:latin typeface="Times New Roman" pitchFamily="-110" charset="0"/>
                <a:ea typeface="+mn-ea"/>
                <a:cs typeface="+mn-cs"/>
              </a:rPr>
              <a:t>less than or equal to the more precise original value, introducing a consistent bias</a:t>
            </a:r>
          </a:p>
          <a:p>
            <a:r>
              <a:rPr lang="en-US" sz="1200" kern="1200" baseline="0" dirty="0" smtClean="0">
                <a:solidFill>
                  <a:schemeClr val="tx1"/>
                </a:solidFill>
                <a:latin typeface="Times New Roman" pitchFamily="-110" charset="0"/>
                <a:ea typeface="+mn-ea"/>
                <a:cs typeface="+mn-cs"/>
              </a:rPr>
              <a:t>toward zero in the operation. This is a serious bias because it affects every operation</a:t>
            </a:r>
          </a:p>
          <a:p>
            <a:r>
              <a:rPr lang="en-US" sz="1200" kern="1200" baseline="0" dirty="0" smtClean="0">
                <a:solidFill>
                  <a:schemeClr val="tx1"/>
                </a:solidFill>
                <a:latin typeface="Times New Roman" pitchFamily="-110" charset="0"/>
                <a:ea typeface="+mn-ea"/>
                <a:cs typeface="+mn-cs"/>
              </a:rPr>
              <a:t>for which there are nonzero extra bits.</a:t>
            </a:r>
            <a:endParaRPr lang="en-US" dirty="0"/>
          </a:p>
        </p:txBody>
      </p:sp>
      <p:sp>
        <p:nvSpPr>
          <p:cNvPr id="4" name="Slide Number Placeholder 3"/>
          <p:cNvSpPr>
            <a:spLocks noGrp="1"/>
          </p:cNvSpPr>
          <p:nvPr>
            <p:ph type="sldNum" sz="quarter" idx="10"/>
          </p:nvPr>
        </p:nvSpPr>
        <p:spPr/>
        <p:txBody>
          <a:bodyPr/>
          <a:lstStyle/>
          <a:p>
            <a:fld id="{C8AE27EA-A634-9140-BAF9-5BB17D98E520}" type="slidenum">
              <a:rPr lang="en-US" smtClean="0"/>
              <a:pPr/>
              <a:t>95</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276098173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Times New Roman" pitchFamily="-110" charset="0"/>
                <a:ea typeface="+mn-ea"/>
                <a:cs typeface="+mn-cs"/>
              </a:rPr>
              <a:t>IEEE 754 goes beyond the simple definition of a format to lay down specific practices</a:t>
            </a:r>
          </a:p>
          <a:p>
            <a:r>
              <a:rPr lang="en-US" sz="1200" kern="1200" baseline="0" dirty="0" smtClean="0">
                <a:solidFill>
                  <a:schemeClr val="tx1"/>
                </a:solidFill>
                <a:latin typeface="Times New Roman" pitchFamily="-110" charset="0"/>
                <a:ea typeface="+mn-ea"/>
                <a:cs typeface="+mn-cs"/>
              </a:rPr>
              <a:t>and procedures so that floating-point arithmetic produces uniform, predictable</a:t>
            </a:r>
          </a:p>
          <a:p>
            <a:r>
              <a:rPr lang="en-US" sz="1200" kern="1200" baseline="0" dirty="0" smtClean="0">
                <a:solidFill>
                  <a:schemeClr val="tx1"/>
                </a:solidFill>
                <a:latin typeface="Times New Roman" pitchFamily="-110" charset="0"/>
                <a:ea typeface="+mn-ea"/>
                <a:cs typeface="+mn-cs"/>
              </a:rPr>
              <a:t>results independent of the hardware platform. One aspect of this has already been</a:t>
            </a:r>
          </a:p>
          <a:p>
            <a:r>
              <a:rPr lang="en-US" sz="1200" kern="1200" baseline="0" dirty="0" smtClean="0">
                <a:solidFill>
                  <a:schemeClr val="tx1"/>
                </a:solidFill>
                <a:latin typeface="Times New Roman" pitchFamily="-110" charset="0"/>
                <a:ea typeface="+mn-ea"/>
                <a:cs typeface="+mn-cs"/>
              </a:rPr>
              <a:t>discussed, namely rounding. This subsection looks at three other topics: infinity,</a:t>
            </a:r>
          </a:p>
          <a:p>
            <a:r>
              <a:rPr lang="en-US" sz="1200" kern="1200" baseline="0" dirty="0" smtClean="0">
                <a:solidFill>
                  <a:schemeClr val="tx1"/>
                </a:solidFill>
                <a:latin typeface="Times New Roman" pitchFamily="-110" charset="0"/>
                <a:ea typeface="+mn-ea"/>
                <a:cs typeface="+mn-cs"/>
              </a:rPr>
              <a:t>NaNs, and subnormal numbers.</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Infinity arithmetic is treated as the limiting case of real arithmetic, with</a:t>
            </a:r>
          </a:p>
          <a:p>
            <a:r>
              <a:rPr lang="en-US" sz="1200" kern="1200" baseline="0" dirty="0" smtClean="0">
                <a:solidFill>
                  <a:schemeClr val="tx1"/>
                </a:solidFill>
                <a:latin typeface="Times New Roman" pitchFamily="-110" charset="0"/>
                <a:ea typeface="+mn-ea"/>
                <a:cs typeface="+mn-cs"/>
              </a:rPr>
              <a:t>the infinity values given the following interpretation:</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 ∞ &lt; (every finite number) &lt; + ∞</a:t>
            </a:r>
            <a:endParaRPr lang="en-US" sz="800" kern="1200" baseline="30000" dirty="0" smtClean="0">
              <a:solidFill>
                <a:schemeClr val="tx1"/>
              </a:solidFill>
              <a:latin typeface="Times New Roman" pitchFamily="-110" charset="0"/>
              <a:ea typeface="+mn-ea"/>
              <a:cs typeface="+mn-cs"/>
            </a:endParaRP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With the exception of the special cases discussed subsequently, any arithmetic</a:t>
            </a:r>
          </a:p>
          <a:p>
            <a:r>
              <a:rPr lang="en-US" sz="1200" kern="1200" baseline="0" dirty="0" smtClean="0">
                <a:solidFill>
                  <a:schemeClr val="tx1"/>
                </a:solidFill>
                <a:latin typeface="Times New Roman" pitchFamily="-110" charset="0"/>
                <a:ea typeface="+mn-ea"/>
                <a:cs typeface="+mn-cs"/>
              </a:rPr>
              <a:t>operation involving infinity yields the obvious result.</a:t>
            </a:r>
            <a:endParaRPr lang="en-US" dirty="0"/>
          </a:p>
        </p:txBody>
      </p:sp>
      <p:sp>
        <p:nvSpPr>
          <p:cNvPr id="4" name="Slide Number Placeholder 3"/>
          <p:cNvSpPr>
            <a:spLocks noGrp="1"/>
          </p:cNvSpPr>
          <p:nvPr>
            <p:ph type="sldNum" sz="quarter" idx="10"/>
          </p:nvPr>
        </p:nvSpPr>
        <p:spPr/>
        <p:txBody>
          <a:bodyPr/>
          <a:lstStyle/>
          <a:p>
            <a:fld id="{C8AE27EA-A634-9140-BAF9-5BB17D98E520}" type="slidenum">
              <a:rPr lang="en-US" smtClean="0"/>
              <a:pPr/>
              <a:t>96</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261161301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Times New Roman" pitchFamily="-110" charset="0"/>
                <a:ea typeface="+mn-ea"/>
                <a:cs typeface="+mn-cs"/>
              </a:rPr>
              <a:t>A NaN is a symbolic entity encoded in floating-point</a:t>
            </a:r>
          </a:p>
          <a:p>
            <a:r>
              <a:rPr lang="en-US" sz="1200" kern="1200" baseline="0" dirty="0" smtClean="0">
                <a:solidFill>
                  <a:schemeClr val="tx1"/>
                </a:solidFill>
                <a:latin typeface="Times New Roman" pitchFamily="-110" charset="0"/>
                <a:ea typeface="+mn-ea"/>
                <a:cs typeface="+mn-cs"/>
              </a:rPr>
              <a:t>format, of which there are two types: signaling and quiet. A signaling NaN</a:t>
            </a:r>
          </a:p>
          <a:p>
            <a:r>
              <a:rPr lang="en-US" sz="1200" kern="1200" baseline="0" dirty="0" smtClean="0">
                <a:solidFill>
                  <a:schemeClr val="tx1"/>
                </a:solidFill>
                <a:latin typeface="Times New Roman" pitchFamily="-110" charset="0"/>
                <a:ea typeface="+mn-ea"/>
                <a:cs typeface="+mn-cs"/>
              </a:rPr>
              <a:t>signals an invalid operation exception whenever it appears as an operand. Signaling</a:t>
            </a:r>
          </a:p>
          <a:p>
            <a:endParaRPr lang="en-US" dirty="0" smtClean="0"/>
          </a:p>
          <a:p>
            <a:r>
              <a:rPr lang="en-US" sz="1200" kern="1200" baseline="0" dirty="0" smtClean="0">
                <a:solidFill>
                  <a:schemeClr val="tx1"/>
                </a:solidFill>
                <a:latin typeface="Times New Roman" pitchFamily="-110" charset="0"/>
                <a:ea typeface="+mn-ea"/>
                <a:cs typeface="+mn-cs"/>
              </a:rPr>
              <a:t>NaNs afford values for uninitialized variables and arithmetic-like enhancements</a:t>
            </a:r>
          </a:p>
          <a:p>
            <a:r>
              <a:rPr lang="en-US" sz="1200" kern="1200" baseline="0" dirty="0" smtClean="0">
                <a:solidFill>
                  <a:schemeClr val="tx1"/>
                </a:solidFill>
                <a:latin typeface="Times New Roman" pitchFamily="-110" charset="0"/>
                <a:ea typeface="+mn-ea"/>
                <a:cs typeface="+mn-cs"/>
              </a:rPr>
              <a:t>that are not the subject of the standard. A quiet NaN propagates through almost</a:t>
            </a:r>
          </a:p>
          <a:p>
            <a:r>
              <a:rPr lang="en-US" sz="1200" kern="1200" baseline="0" dirty="0" smtClean="0">
                <a:solidFill>
                  <a:schemeClr val="tx1"/>
                </a:solidFill>
                <a:latin typeface="Times New Roman" pitchFamily="-110" charset="0"/>
                <a:ea typeface="+mn-ea"/>
                <a:cs typeface="+mn-cs"/>
              </a:rPr>
              <a:t>every arithmetic operation without signaling an exception. Table 10.7 indicates</a:t>
            </a:r>
          </a:p>
          <a:p>
            <a:r>
              <a:rPr lang="en-US" sz="1200" kern="1200" baseline="0" dirty="0" smtClean="0">
                <a:solidFill>
                  <a:schemeClr val="tx1"/>
                </a:solidFill>
                <a:latin typeface="Times New Roman" pitchFamily="-110" charset="0"/>
                <a:ea typeface="+mn-ea"/>
                <a:cs typeface="+mn-cs"/>
              </a:rPr>
              <a:t>operations that will produce a quiet NaN.</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Note that both types of NaNs have the same general format (Table 10.4): an</a:t>
            </a:r>
          </a:p>
          <a:p>
            <a:r>
              <a:rPr lang="en-US" sz="1200" kern="1200" baseline="0" dirty="0" smtClean="0">
                <a:solidFill>
                  <a:schemeClr val="tx1"/>
                </a:solidFill>
                <a:latin typeface="Times New Roman" pitchFamily="-110" charset="0"/>
                <a:ea typeface="+mn-ea"/>
                <a:cs typeface="+mn-cs"/>
              </a:rPr>
              <a:t>exponent of all ones and a nonzero fraction. The actual bit pattern of the nonzero</a:t>
            </a:r>
          </a:p>
          <a:p>
            <a:r>
              <a:rPr lang="en-US" sz="1200" kern="1200" baseline="0" dirty="0" smtClean="0">
                <a:solidFill>
                  <a:schemeClr val="tx1"/>
                </a:solidFill>
                <a:latin typeface="Times New Roman" pitchFamily="-110" charset="0"/>
                <a:ea typeface="+mn-ea"/>
                <a:cs typeface="+mn-cs"/>
              </a:rPr>
              <a:t>fraction is implementation dependent; the fraction values can be used to distinguish</a:t>
            </a:r>
          </a:p>
          <a:p>
            <a:r>
              <a:rPr lang="en-US" sz="1200" kern="1200" baseline="0" dirty="0" smtClean="0">
                <a:solidFill>
                  <a:schemeClr val="tx1"/>
                </a:solidFill>
                <a:latin typeface="Times New Roman" pitchFamily="-110" charset="0"/>
                <a:ea typeface="+mn-ea"/>
                <a:cs typeface="+mn-cs"/>
              </a:rPr>
              <a:t>quiet NaNs from signaling NaNs and to specify particular exception conditions.</a:t>
            </a:r>
            <a:endParaRPr lang="en-US" dirty="0"/>
          </a:p>
        </p:txBody>
      </p:sp>
      <p:sp>
        <p:nvSpPr>
          <p:cNvPr id="4" name="Slide Number Placeholder 3"/>
          <p:cNvSpPr>
            <a:spLocks noGrp="1"/>
          </p:cNvSpPr>
          <p:nvPr>
            <p:ph type="sldNum" sz="quarter" idx="10"/>
          </p:nvPr>
        </p:nvSpPr>
        <p:spPr/>
        <p:txBody>
          <a:bodyPr/>
          <a:lstStyle/>
          <a:p>
            <a:fld id="{C8AE27EA-A634-9140-BAF9-5BB17D98E520}" type="slidenum">
              <a:rPr lang="en-US" smtClean="0"/>
              <a:pPr/>
              <a:t>97</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242393442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Times New Roman" pitchFamily="-110" charset="0"/>
                <a:ea typeface="+mn-ea"/>
                <a:cs typeface="+mn-cs"/>
              </a:rPr>
              <a:t>Subnormal numbers are included in IEEE 754 to handle</a:t>
            </a:r>
          </a:p>
          <a:p>
            <a:r>
              <a:rPr lang="en-US" sz="1200" kern="1200" baseline="0" dirty="0" smtClean="0">
                <a:solidFill>
                  <a:schemeClr val="tx1"/>
                </a:solidFill>
                <a:latin typeface="Times New Roman" pitchFamily="-110" charset="0"/>
                <a:ea typeface="+mn-ea"/>
                <a:cs typeface="+mn-cs"/>
              </a:rPr>
              <a:t>cases of exponent underflow. When the exponent of the result becomes too small</a:t>
            </a:r>
          </a:p>
          <a:p>
            <a:r>
              <a:rPr lang="en-US" sz="1200" kern="1200" baseline="0" dirty="0" smtClean="0">
                <a:solidFill>
                  <a:schemeClr val="tx1"/>
                </a:solidFill>
                <a:latin typeface="Times New Roman" pitchFamily="-110" charset="0"/>
                <a:ea typeface="+mn-ea"/>
                <a:cs typeface="+mn-cs"/>
              </a:rPr>
              <a:t>(a negative exponent with too large a magnitude), the result is subnormalized by</a:t>
            </a:r>
          </a:p>
          <a:p>
            <a:r>
              <a:rPr lang="en-US" sz="1200" kern="1200" baseline="0" dirty="0" smtClean="0">
                <a:solidFill>
                  <a:schemeClr val="tx1"/>
                </a:solidFill>
                <a:latin typeface="Times New Roman" pitchFamily="-110" charset="0"/>
                <a:ea typeface="+mn-ea"/>
                <a:cs typeface="+mn-cs"/>
              </a:rPr>
              <a:t>right shifting the fraction and incrementing the exponent for each shift until the</a:t>
            </a:r>
          </a:p>
          <a:p>
            <a:r>
              <a:rPr lang="en-US" sz="1200" kern="1200" baseline="0" dirty="0" smtClean="0">
                <a:solidFill>
                  <a:schemeClr val="tx1"/>
                </a:solidFill>
                <a:latin typeface="Times New Roman" pitchFamily="-110" charset="0"/>
                <a:ea typeface="+mn-ea"/>
                <a:cs typeface="+mn-cs"/>
              </a:rPr>
              <a:t>exponent is within a representable range.</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Figure 10.26 illustrates the effect of including subnormal numbers. The representable</a:t>
            </a:r>
          </a:p>
          <a:p>
            <a:r>
              <a:rPr lang="en-US" sz="1200" kern="1200" baseline="0" dirty="0" smtClean="0">
                <a:solidFill>
                  <a:schemeClr val="tx1"/>
                </a:solidFill>
                <a:latin typeface="Times New Roman" pitchFamily="-110" charset="0"/>
                <a:ea typeface="+mn-ea"/>
                <a:cs typeface="+mn-cs"/>
              </a:rPr>
              <a:t>numbers can be grouped into intervals of the form [2</a:t>
            </a:r>
            <a:r>
              <a:rPr lang="en-US" sz="1200" i="1" kern="1200" baseline="30000" dirty="0" smtClean="0">
                <a:solidFill>
                  <a:schemeClr val="tx1"/>
                </a:solidFill>
                <a:latin typeface="Times New Roman" pitchFamily="-110" charset="0"/>
                <a:ea typeface="+mn-ea"/>
                <a:cs typeface="+mn-cs"/>
              </a:rPr>
              <a:t>n</a:t>
            </a:r>
            <a:r>
              <a:rPr lang="en-US" sz="1200" i="1" kern="1200" baseline="0" dirty="0" smtClean="0">
                <a:solidFill>
                  <a:schemeClr val="tx1"/>
                </a:solidFill>
                <a:latin typeface="Times New Roman" pitchFamily="-110" charset="0"/>
                <a:ea typeface="+mn-ea"/>
                <a:cs typeface="+mn-cs"/>
              </a:rPr>
              <a:t>, 2</a:t>
            </a:r>
            <a:r>
              <a:rPr lang="en-US" sz="1200" i="1" kern="1200" baseline="30000" dirty="0" smtClean="0">
                <a:solidFill>
                  <a:schemeClr val="tx1"/>
                </a:solidFill>
                <a:latin typeface="Times New Roman" pitchFamily="-110" charset="0"/>
                <a:ea typeface="+mn-ea"/>
                <a:cs typeface="+mn-cs"/>
              </a:rPr>
              <a:t>n+1</a:t>
            </a:r>
            <a:r>
              <a:rPr lang="en-US" sz="1200" i="1" kern="1200" baseline="0" dirty="0" smtClean="0">
                <a:solidFill>
                  <a:schemeClr val="tx1"/>
                </a:solidFill>
                <a:latin typeface="Times New Roman" pitchFamily="-110" charset="0"/>
                <a:ea typeface="+mn-ea"/>
                <a:cs typeface="+mn-cs"/>
              </a:rPr>
              <a:t>]. </a:t>
            </a:r>
            <a:r>
              <a:rPr lang="en-US" sz="1200" i="0" kern="1200" baseline="0" dirty="0" smtClean="0">
                <a:solidFill>
                  <a:schemeClr val="tx1"/>
                </a:solidFill>
                <a:latin typeface="Times New Roman" pitchFamily="-110" charset="0"/>
                <a:ea typeface="+mn-ea"/>
                <a:cs typeface="+mn-cs"/>
              </a:rPr>
              <a:t>Within each</a:t>
            </a:r>
          </a:p>
          <a:p>
            <a:r>
              <a:rPr lang="en-US" sz="1200" kern="1200" baseline="0" dirty="0" smtClean="0">
                <a:solidFill>
                  <a:schemeClr val="tx1"/>
                </a:solidFill>
                <a:latin typeface="Times New Roman" pitchFamily="-110" charset="0"/>
                <a:ea typeface="+mn-ea"/>
                <a:cs typeface="+mn-cs"/>
              </a:rPr>
              <a:t>such interval, the exponent portion of the number remains constant while the fraction</a:t>
            </a:r>
          </a:p>
          <a:p>
            <a:r>
              <a:rPr lang="en-US" sz="1200" kern="1200" baseline="0" dirty="0" smtClean="0">
                <a:solidFill>
                  <a:schemeClr val="tx1"/>
                </a:solidFill>
                <a:latin typeface="Times New Roman" pitchFamily="-110" charset="0"/>
                <a:ea typeface="+mn-ea"/>
                <a:cs typeface="+mn-cs"/>
              </a:rPr>
              <a:t>varies, producing a uniform spacing of representable numbers within the interval. As</a:t>
            </a:r>
          </a:p>
          <a:p>
            <a:r>
              <a:rPr lang="en-US" sz="1200" kern="1200" baseline="0" dirty="0" smtClean="0">
                <a:solidFill>
                  <a:schemeClr val="tx1"/>
                </a:solidFill>
                <a:latin typeface="Times New Roman" pitchFamily="-110" charset="0"/>
                <a:ea typeface="+mn-ea"/>
                <a:cs typeface="+mn-cs"/>
              </a:rPr>
              <a:t>we get closer to zero, each successive interval is half the width of the preceding interval</a:t>
            </a:r>
          </a:p>
          <a:p>
            <a:r>
              <a:rPr lang="en-US" sz="1200" kern="1200" baseline="0" dirty="0" smtClean="0">
                <a:solidFill>
                  <a:schemeClr val="tx1"/>
                </a:solidFill>
                <a:latin typeface="Times New Roman" pitchFamily="-110" charset="0"/>
                <a:ea typeface="+mn-ea"/>
                <a:cs typeface="+mn-cs"/>
              </a:rPr>
              <a:t>but contains the same number of representable numbers. Hence the density of</a:t>
            </a:r>
          </a:p>
          <a:p>
            <a:r>
              <a:rPr lang="en-US" sz="1200" kern="1200" baseline="0" dirty="0" smtClean="0">
                <a:solidFill>
                  <a:schemeClr val="tx1"/>
                </a:solidFill>
                <a:latin typeface="Times New Roman" pitchFamily="-110" charset="0"/>
                <a:ea typeface="+mn-ea"/>
                <a:cs typeface="+mn-cs"/>
              </a:rPr>
              <a:t>representable numbers increases as we approach zero. However, if only normal numbers</a:t>
            </a:r>
          </a:p>
          <a:p>
            <a:r>
              <a:rPr lang="en-US" sz="1200" kern="1200" baseline="0" dirty="0" smtClean="0">
                <a:solidFill>
                  <a:schemeClr val="tx1"/>
                </a:solidFill>
                <a:latin typeface="Times New Roman" pitchFamily="-110" charset="0"/>
                <a:ea typeface="+mn-ea"/>
                <a:cs typeface="+mn-cs"/>
              </a:rPr>
              <a:t>are used, there is a gap between the smallest normal number and 0. In the case of</a:t>
            </a:r>
          </a:p>
          <a:p>
            <a:r>
              <a:rPr lang="en-US" sz="1200" kern="1200" baseline="0" dirty="0" smtClean="0">
                <a:solidFill>
                  <a:schemeClr val="tx1"/>
                </a:solidFill>
                <a:latin typeface="Times New Roman" pitchFamily="-110" charset="0"/>
                <a:ea typeface="+mn-ea"/>
                <a:cs typeface="+mn-cs"/>
              </a:rPr>
              <a:t>the 32-bit IEEE 754 format, there are 2</a:t>
            </a:r>
            <a:r>
              <a:rPr lang="en-US" sz="1200" kern="1200" baseline="30000" dirty="0" smtClean="0">
                <a:solidFill>
                  <a:schemeClr val="tx1"/>
                </a:solidFill>
                <a:latin typeface="Times New Roman" pitchFamily="-110" charset="0"/>
                <a:ea typeface="+mn-ea"/>
                <a:cs typeface="+mn-cs"/>
              </a:rPr>
              <a:t>23</a:t>
            </a:r>
            <a:r>
              <a:rPr lang="en-US" sz="1200" kern="1200" baseline="0" dirty="0" smtClean="0">
                <a:solidFill>
                  <a:schemeClr val="tx1"/>
                </a:solidFill>
                <a:latin typeface="Times New Roman" pitchFamily="-110" charset="0"/>
                <a:ea typeface="+mn-ea"/>
                <a:cs typeface="+mn-cs"/>
              </a:rPr>
              <a:t> representable numbers in each interval, and</a:t>
            </a:r>
          </a:p>
          <a:p>
            <a:r>
              <a:rPr lang="en-US" sz="1200" kern="1200" baseline="0" dirty="0" smtClean="0">
                <a:solidFill>
                  <a:schemeClr val="tx1"/>
                </a:solidFill>
                <a:latin typeface="Times New Roman" pitchFamily="-110" charset="0"/>
                <a:ea typeface="+mn-ea"/>
                <a:cs typeface="+mn-cs"/>
              </a:rPr>
              <a:t>the smallest representable positive number is 2</a:t>
            </a:r>
            <a:r>
              <a:rPr lang="en-US" sz="1200" kern="1200" baseline="30000" dirty="0" smtClean="0">
                <a:solidFill>
                  <a:schemeClr val="tx1"/>
                </a:solidFill>
                <a:latin typeface="Times New Roman" pitchFamily="-110" charset="0"/>
                <a:ea typeface="+mn-ea"/>
                <a:cs typeface="+mn-cs"/>
              </a:rPr>
              <a:t>-126</a:t>
            </a:r>
            <a:r>
              <a:rPr lang="en-US" sz="1200" kern="1200" baseline="0" dirty="0" smtClean="0">
                <a:solidFill>
                  <a:schemeClr val="tx1"/>
                </a:solidFill>
                <a:latin typeface="Times New Roman" pitchFamily="-110" charset="0"/>
                <a:ea typeface="+mn-ea"/>
                <a:cs typeface="+mn-cs"/>
              </a:rPr>
              <a:t>. With the addition of subnormal</a:t>
            </a:r>
          </a:p>
          <a:p>
            <a:r>
              <a:rPr lang="en-US" sz="1200" kern="1200" baseline="0" dirty="0" smtClean="0">
                <a:solidFill>
                  <a:schemeClr val="tx1"/>
                </a:solidFill>
                <a:latin typeface="Times New Roman" pitchFamily="-110" charset="0"/>
                <a:ea typeface="+mn-ea"/>
                <a:cs typeface="+mn-cs"/>
              </a:rPr>
              <a:t>numbers, an additional 2</a:t>
            </a:r>
            <a:r>
              <a:rPr lang="en-US" sz="1200" kern="1200" baseline="30000" dirty="0" smtClean="0">
                <a:solidFill>
                  <a:schemeClr val="tx1"/>
                </a:solidFill>
                <a:latin typeface="Times New Roman" pitchFamily="-110" charset="0"/>
                <a:ea typeface="+mn-ea"/>
                <a:cs typeface="+mn-cs"/>
              </a:rPr>
              <a:t>23</a:t>
            </a:r>
            <a:r>
              <a:rPr lang="en-US" sz="1200" kern="1200" baseline="0" dirty="0" smtClean="0">
                <a:solidFill>
                  <a:schemeClr val="tx1"/>
                </a:solidFill>
                <a:latin typeface="Times New Roman" pitchFamily="-110" charset="0"/>
                <a:ea typeface="+mn-ea"/>
                <a:cs typeface="+mn-cs"/>
              </a:rPr>
              <a:t> - 1 numbers are uniformly added between 0 and 2</a:t>
            </a:r>
            <a:r>
              <a:rPr lang="en-US" sz="1200" kern="1200" baseline="30000" dirty="0" smtClean="0">
                <a:solidFill>
                  <a:schemeClr val="tx1"/>
                </a:solidFill>
                <a:latin typeface="Times New Roman" pitchFamily="-110" charset="0"/>
                <a:ea typeface="+mn-ea"/>
                <a:cs typeface="+mn-cs"/>
              </a:rPr>
              <a:t>-126</a:t>
            </a:r>
            <a:r>
              <a:rPr lang="en-US" sz="1200" kern="1200" baseline="0" dirty="0" smtClean="0">
                <a:solidFill>
                  <a:schemeClr val="tx1"/>
                </a:solidFill>
                <a:latin typeface="Times New Roman" pitchFamily="-110" charset="0"/>
                <a:ea typeface="+mn-ea"/>
                <a:cs typeface="+mn-cs"/>
              </a:rPr>
              <a:t>.</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The use of subnormal numbers is referred to as </a:t>
            </a:r>
            <a:r>
              <a:rPr lang="en-US" sz="1200" i="1" kern="1200" baseline="0" dirty="0" smtClean="0">
                <a:solidFill>
                  <a:schemeClr val="tx1"/>
                </a:solidFill>
                <a:latin typeface="Times New Roman" pitchFamily="-110" charset="0"/>
                <a:ea typeface="+mn-ea"/>
                <a:cs typeface="+mn-cs"/>
              </a:rPr>
              <a:t>gradual underflow [COON81].</a:t>
            </a:r>
          </a:p>
          <a:p>
            <a:r>
              <a:rPr lang="en-US" sz="1200" kern="1200" baseline="0" dirty="0" smtClean="0">
                <a:solidFill>
                  <a:schemeClr val="tx1"/>
                </a:solidFill>
                <a:latin typeface="Times New Roman" pitchFamily="-110" charset="0"/>
                <a:ea typeface="+mn-ea"/>
                <a:cs typeface="+mn-cs"/>
              </a:rPr>
              <a:t>Without subnormal numbers, the gap between the smallest representable nonzero</a:t>
            </a:r>
          </a:p>
          <a:p>
            <a:r>
              <a:rPr lang="en-US" sz="1200" kern="1200" baseline="0" dirty="0" smtClean="0">
                <a:solidFill>
                  <a:schemeClr val="tx1"/>
                </a:solidFill>
                <a:latin typeface="Times New Roman" pitchFamily="-110" charset="0"/>
                <a:ea typeface="+mn-ea"/>
                <a:cs typeface="+mn-cs"/>
              </a:rPr>
              <a:t>number and zero is much wider than the gap between the smallest representable</a:t>
            </a:r>
          </a:p>
          <a:p>
            <a:r>
              <a:rPr lang="en-US" sz="1200" kern="1200" baseline="0" dirty="0" smtClean="0">
                <a:solidFill>
                  <a:schemeClr val="tx1"/>
                </a:solidFill>
                <a:latin typeface="Times New Roman" pitchFamily="-110" charset="0"/>
                <a:ea typeface="+mn-ea"/>
                <a:cs typeface="+mn-cs"/>
              </a:rPr>
              <a:t>nonzero number and the next larger number. Gradual underflow fills in that gap</a:t>
            </a:r>
          </a:p>
          <a:p>
            <a:r>
              <a:rPr lang="en-US" sz="1200" kern="1200" baseline="0" dirty="0" smtClean="0">
                <a:solidFill>
                  <a:schemeClr val="tx1"/>
                </a:solidFill>
                <a:latin typeface="Times New Roman" pitchFamily="-110" charset="0"/>
                <a:ea typeface="+mn-ea"/>
                <a:cs typeface="+mn-cs"/>
              </a:rPr>
              <a:t>and reduces the impact of exponent underflow to a level comparable with roundoff</a:t>
            </a:r>
          </a:p>
          <a:p>
            <a:r>
              <a:rPr lang="en-US" sz="1200" kern="1200" baseline="0" dirty="0" smtClean="0">
                <a:solidFill>
                  <a:schemeClr val="tx1"/>
                </a:solidFill>
                <a:latin typeface="Times New Roman" pitchFamily="-110" charset="0"/>
                <a:ea typeface="+mn-ea"/>
                <a:cs typeface="+mn-cs"/>
              </a:rPr>
              <a:t>among the normal numbers.</a:t>
            </a:r>
            <a:endParaRPr lang="en-US" i="0" dirty="0"/>
          </a:p>
        </p:txBody>
      </p:sp>
      <p:sp>
        <p:nvSpPr>
          <p:cNvPr id="4" name="Slide Number Placeholder 3"/>
          <p:cNvSpPr>
            <a:spLocks noGrp="1"/>
          </p:cNvSpPr>
          <p:nvPr>
            <p:ph type="sldNum" sz="quarter" idx="10"/>
          </p:nvPr>
        </p:nvSpPr>
        <p:spPr/>
        <p:txBody>
          <a:bodyPr/>
          <a:lstStyle/>
          <a:p>
            <a:fld id="{C8AE27EA-A634-9140-BAF9-5BB17D98E520}" type="slidenum">
              <a:rPr lang="en-US" smtClean="0"/>
              <a:pPr/>
              <a:t>98</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30421997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F2598D2-2ED8-8547-B4B7-C382E9B8AC9E}" type="slidenum">
              <a:rPr lang="en-US"/>
              <a:pPr/>
              <a:t>99</a:t>
            </a:fld>
            <a:endParaRPr lang="en-US" dirty="0"/>
          </a:p>
        </p:txBody>
      </p:sp>
      <p:sp>
        <p:nvSpPr>
          <p:cNvPr id="65538" name="Rectangle 2"/>
          <p:cNvSpPr>
            <a:spLocks noGrp="1" noRot="1" noChangeAspect="1" noChangeArrowheads="1" noTextEdit="1"/>
          </p:cNvSpPr>
          <p:nvPr>
            <p:ph type="sldImg"/>
          </p:nvPr>
        </p:nvSpPr>
        <p:spPr>
          <a:ln/>
        </p:spPr>
      </p:sp>
      <p:sp>
        <p:nvSpPr>
          <p:cNvPr id="65539" name="Rectangle 3"/>
          <p:cNvSpPr>
            <a:spLocks noGrp="1" noChangeArrowheads="1"/>
          </p:cNvSpPr>
          <p:nvPr>
            <p:ph type="body" idx="1"/>
          </p:nvPr>
        </p:nvSpPr>
        <p:spPr/>
        <p:txBody>
          <a:bodyPr/>
          <a:lstStyle/>
          <a:p>
            <a:r>
              <a:rPr lang="en-GB" dirty="0" smtClean="0"/>
              <a:t>Chapter 10 summary.</a:t>
            </a:r>
            <a:endParaRPr lang="en-GB" dirty="0"/>
          </a:p>
        </p:txBody>
      </p:sp>
      <p:sp>
        <p:nvSpPr>
          <p:cNvPr id="2" name="Footer Placeholder 1"/>
          <p:cNvSpPr>
            <a:spLocks noGrp="1"/>
          </p:cNvSpPr>
          <p:nvPr>
            <p:ph type="ftr" sz="quarter" idx="10"/>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1576768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F2598D2-2ED8-8547-B4B7-C382E9B8AC9E}" type="slidenum">
              <a:rPr lang="en-US"/>
              <a:pPr/>
              <a:t>102</a:t>
            </a:fld>
            <a:endParaRPr lang="en-US" dirty="0"/>
          </a:p>
        </p:txBody>
      </p:sp>
      <p:sp>
        <p:nvSpPr>
          <p:cNvPr id="65538" name="Rectangle 2"/>
          <p:cNvSpPr>
            <a:spLocks noGrp="1" noRot="1" noChangeAspect="1" noChangeArrowheads="1" noTextEdit="1"/>
          </p:cNvSpPr>
          <p:nvPr>
            <p:ph type="sldImg"/>
          </p:nvPr>
        </p:nvSpPr>
        <p:spPr>
          <a:ln/>
        </p:spPr>
      </p:sp>
      <p:sp>
        <p:nvSpPr>
          <p:cNvPr id="65539" name="Rectangle 3"/>
          <p:cNvSpPr>
            <a:spLocks noGrp="1" noChangeArrowheads="1"/>
          </p:cNvSpPr>
          <p:nvPr>
            <p:ph type="body" idx="1"/>
          </p:nvPr>
        </p:nvSpPr>
        <p:spPr/>
        <p:txBody>
          <a:bodyPr/>
          <a:lstStyle/>
          <a:p>
            <a:r>
              <a:rPr lang="en-GB" dirty="0" smtClean="0"/>
              <a:t>Chapter 2 summary.</a:t>
            </a:r>
            <a:endParaRPr lang="en-GB" dirty="0"/>
          </a:p>
        </p:txBody>
      </p:sp>
      <p:sp>
        <p:nvSpPr>
          <p:cNvPr id="2" name="Footer Placeholder 1"/>
          <p:cNvSpPr>
            <a:spLocks noGrp="1"/>
          </p:cNvSpPr>
          <p:nvPr>
            <p:ph type="ftr" sz="quarter" idx="10"/>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288729310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ChangeArrowheads="1"/>
          </p:cNvSpPr>
          <p:nvPr/>
        </p:nvSpPr>
        <p:spPr bwMode="auto">
          <a:xfrm>
            <a:off x="3886200" y="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7171" name="Rectangle 3"/>
          <p:cNvSpPr>
            <a:spLocks noChangeArrowheads="1"/>
          </p:cNvSpPr>
          <p:nvPr/>
        </p:nvSpPr>
        <p:spPr bwMode="auto">
          <a:xfrm>
            <a:off x="3886200" y="8686800"/>
            <a:ext cx="2971800" cy="457200"/>
          </a:xfrm>
          <a:prstGeom prst="rect">
            <a:avLst/>
          </a:prstGeom>
          <a:noFill/>
          <a:ln w="12700">
            <a:noFill/>
            <a:miter lim="800000"/>
            <a:headEnd/>
            <a:tailEnd/>
          </a:ln>
          <a:effectLst/>
        </p:spPr>
        <p:txBody>
          <a:bodyPr lIns="90488" tIns="44450" rIns="90488" bIns="44450" anchor="b">
            <a:prstTxWarp prst="textNoShape">
              <a:avLst/>
            </a:prstTxWarp>
          </a:bodyPr>
          <a:lstStyle/>
          <a:p>
            <a:pPr algn="r"/>
            <a:r>
              <a:rPr lang="en-US" sz="1200" dirty="0"/>
              <a:t>2</a:t>
            </a:r>
          </a:p>
        </p:txBody>
      </p:sp>
      <p:sp>
        <p:nvSpPr>
          <p:cNvPr id="7172" name="Rectangle 4"/>
          <p:cNvSpPr>
            <a:spLocks noChangeArrowheads="1"/>
          </p:cNvSpPr>
          <p:nvPr/>
        </p:nvSpPr>
        <p:spPr bwMode="auto">
          <a:xfrm>
            <a:off x="0" y="868680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7173" name="Rectangle 5"/>
          <p:cNvSpPr>
            <a:spLocks noChangeArrowheads="1"/>
          </p:cNvSpPr>
          <p:nvPr/>
        </p:nvSpPr>
        <p:spPr bwMode="auto">
          <a:xfrm>
            <a:off x="0" y="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7174" name="Rectangle 6"/>
          <p:cNvSpPr>
            <a:spLocks noGrp="1" noRot="1" noChangeAspect="1" noChangeArrowheads="1" noTextEdit="1"/>
          </p:cNvSpPr>
          <p:nvPr>
            <p:ph type="sldImg"/>
          </p:nvPr>
        </p:nvSpPr>
        <p:spPr>
          <a:xfrm>
            <a:off x="1150938" y="692150"/>
            <a:ext cx="4556125" cy="3416300"/>
          </a:xfrm>
          <a:ln cap="flat"/>
        </p:spPr>
      </p:sp>
      <p:sp>
        <p:nvSpPr>
          <p:cNvPr id="7175" name="Rectangle 7"/>
          <p:cNvSpPr>
            <a:spLocks noGrp="1" noChangeArrowheads="1"/>
          </p:cNvSpPr>
          <p:nvPr>
            <p:ph type="body" idx="1"/>
          </p:nvPr>
        </p:nvSpPr>
        <p:spPr>
          <a:ln/>
        </p:spPr>
        <p:txBody>
          <a:bodyPr/>
          <a:lstStyle/>
          <a:p>
            <a:r>
              <a:rPr lang="en-US" sz="1200" kern="1200" dirty="0" smtClean="0">
                <a:solidFill>
                  <a:schemeClr val="tx1"/>
                </a:solidFill>
                <a:latin typeface="Times New Roman" pitchFamily="-1" charset="0"/>
                <a:ea typeface="+mn-ea"/>
                <a:cs typeface="+mn-cs"/>
              </a:rPr>
              <a:t>The digital circuitry in digital computers and other digital systems is designed, and its behavior is analyzed, with the use of a mathematical discipline known as </a:t>
            </a:r>
            <a:r>
              <a:rPr lang="en-US" sz="1200" b="1" kern="1200" dirty="0" smtClean="0">
                <a:solidFill>
                  <a:schemeClr val="tx1"/>
                </a:solidFill>
                <a:latin typeface="Times New Roman" pitchFamily="-1" charset="0"/>
                <a:ea typeface="+mn-ea"/>
                <a:cs typeface="+mn-cs"/>
              </a:rPr>
              <a:t>Boolean algebra. </a:t>
            </a:r>
            <a:r>
              <a:rPr lang="en-US" sz="1200" kern="1200" dirty="0" smtClean="0">
                <a:solidFill>
                  <a:schemeClr val="tx1"/>
                </a:solidFill>
                <a:latin typeface="Times New Roman" pitchFamily="-1" charset="0"/>
                <a:ea typeface="+mn-ea"/>
                <a:cs typeface="+mn-cs"/>
              </a:rPr>
              <a:t>The name is in honor of an English mathematician George Boole, who proposed the basic principles of this algebra in 1854 in his treatise, </a:t>
            </a:r>
            <a:r>
              <a:rPr lang="en-US" sz="1200" i="1" kern="1200" dirty="0" smtClean="0">
                <a:solidFill>
                  <a:schemeClr val="tx1"/>
                </a:solidFill>
                <a:latin typeface="Times New Roman" pitchFamily="-1" charset="0"/>
                <a:ea typeface="+mn-ea"/>
                <a:cs typeface="+mn-cs"/>
              </a:rPr>
              <a:t>An Investigation of the Laws of Thought on Which to Found the Mathematical Theories of Logic and Probabilities. </a:t>
            </a:r>
            <a:r>
              <a:rPr lang="en-US" sz="1200" kern="1200" dirty="0" smtClean="0">
                <a:solidFill>
                  <a:schemeClr val="tx1"/>
                </a:solidFill>
                <a:latin typeface="Times New Roman" pitchFamily="-1" charset="0"/>
                <a:ea typeface="+mn-ea"/>
                <a:cs typeface="+mn-cs"/>
              </a:rPr>
              <a:t>In 1938, Claude Shannon, a research assistant in the Electrical Engineering Department at M.I.T., suggested that Boolean algebra could be used to solve problems in relay-switching circuit design [SHAN38]. Shannon’s techniques were subsequently used in the analysis and design of electronic digital circuits. Boolean algebra turns out to be a convenient tool in two areas: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 </a:t>
            </a:r>
            <a:r>
              <a:rPr lang="en-US" sz="1200" b="1" kern="1200" dirty="0" smtClean="0">
                <a:solidFill>
                  <a:schemeClr val="tx1"/>
                </a:solidFill>
                <a:latin typeface="Times New Roman" pitchFamily="-1" charset="0"/>
                <a:ea typeface="+mn-ea"/>
                <a:cs typeface="+mn-cs"/>
              </a:rPr>
              <a:t>Analysis: </a:t>
            </a:r>
            <a:r>
              <a:rPr lang="en-US" sz="1200" kern="1200" dirty="0" smtClean="0">
                <a:solidFill>
                  <a:schemeClr val="tx1"/>
                </a:solidFill>
                <a:latin typeface="Times New Roman" pitchFamily="-1" charset="0"/>
                <a:ea typeface="+mn-ea"/>
                <a:cs typeface="+mn-cs"/>
              </a:rPr>
              <a:t>It is an economical way of describing the function of digital circuitry.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 </a:t>
            </a:r>
            <a:r>
              <a:rPr lang="en-US" sz="1200" b="1" kern="1200" dirty="0" smtClean="0">
                <a:solidFill>
                  <a:schemeClr val="tx1"/>
                </a:solidFill>
                <a:latin typeface="Times New Roman" pitchFamily="-1" charset="0"/>
                <a:ea typeface="+mn-ea"/>
                <a:cs typeface="+mn-cs"/>
              </a:rPr>
              <a:t>Design: </a:t>
            </a:r>
            <a:r>
              <a:rPr lang="en-US" sz="1200" kern="1200" dirty="0" smtClean="0">
                <a:solidFill>
                  <a:schemeClr val="tx1"/>
                </a:solidFill>
                <a:latin typeface="Times New Roman" pitchFamily="-1" charset="0"/>
                <a:ea typeface="+mn-ea"/>
                <a:cs typeface="+mn-cs"/>
              </a:rPr>
              <a:t>Given a desired function, Boolean algebra can be applied to develop a simplified implementation of that function. </a:t>
            </a:r>
            <a:endParaRPr lang="en-US" dirty="0" smtClean="0"/>
          </a:p>
        </p:txBody>
      </p:sp>
    </p:spTree>
    <p:extLst>
      <p:ext uri="{BB962C8B-B14F-4D97-AF65-F5344CB8AC3E}">
        <p14:creationId xmlns:p14="http://schemas.microsoft.com/office/powerpoint/2010/main" val="232699056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ChangeArrowheads="1"/>
          </p:cNvSpPr>
          <p:nvPr/>
        </p:nvSpPr>
        <p:spPr bwMode="auto">
          <a:xfrm>
            <a:off x="3886200" y="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9219" name="Rectangle 3"/>
          <p:cNvSpPr>
            <a:spLocks noChangeArrowheads="1"/>
          </p:cNvSpPr>
          <p:nvPr/>
        </p:nvSpPr>
        <p:spPr bwMode="auto">
          <a:xfrm>
            <a:off x="3886200" y="8686800"/>
            <a:ext cx="2971800" cy="457200"/>
          </a:xfrm>
          <a:prstGeom prst="rect">
            <a:avLst/>
          </a:prstGeom>
          <a:noFill/>
          <a:ln w="12700">
            <a:noFill/>
            <a:miter lim="800000"/>
            <a:headEnd/>
            <a:tailEnd/>
          </a:ln>
          <a:effectLst/>
        </p:spPr>
        <p:txBody>
          <a:bodyPr lIns="90488" tIns="44450" rIns="90488" bIns="44450" anchor="b">
            <a:prstTxWarp prst="textNoShape">
              <a:avLst/>
            </a:prstTxWarp>
          </a:bodyPr>
          <a:lstStyle/>
          <a:p>
            <a:pPr algn="r"/>
            <a:r>
              <a:rPr lang="en-US" sz="1200" dirty="0"/>
              <a:t>3</a:t>
            </a:r>
          </a:p>
        </p:txBody>
      </p:sp>
      <p:sp>
        <p:nvSpPr>
          <p:cNvPr id="9220" name="Rectangle 4"/>
          <p:cNvSpPr>
            <a:spLocks noChangeArrowheads="1"/>
          </p:cNvSpPr>
          <p:nvPr/>
        </p:nvSpPr>
        <p:spPr bwMode="auto">
          <a:xfrm>
            <a:off x="0" y="868680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9221" name="Rectangle 5"/>
          <p:cNvSpPr>
            <a:spLocks noChangeArrowheads="1"/>
          </p:cNvSpPr>
          <p:nvPr/>
        </p:nvSpPr>
        <p:spPr bwMode="auto">
          <a:xfrm>
            <a:off x="0" y="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9222" name="Rectangle 6"/>
          <p:cNvSpPr>
            <a:spLocks noGrp="1" noRot="1" noChangeAspect="1" noChangeArrowheads="1" noTextEdit="1"/>
          </p:cNvSpPr>
          <p:nvPr>
            <p:ph type="sldImg"/>
          </p:nvPr>
        </p:nvSpPr>
        <p:spPr>
          <a:xfrm>
            <a:off x="1150938" y="692150"/>
            <a:ext cx="4556125" cy="3416300"/>
          </a:xfrm>
          <a:ln cap="flat"/>
        </p:spPr>
      </p:sp>
      <p:sp>
        <p:nvSpPr>
          <p:cNvPr id="9223" name="Rectangle 7"/>
          <p:cNvSpPr>
            <a:spLocks noGrp="1" noChangeArrowheads="1"/>
          </p:cNvSpPr>
          <p:nvPr>
            <p:ph type="body" idx="1"/>
          </p:nvPr>
        </p:nvSpPr>
        <p:spPr>
          <a:ln/>
        </p:spPr>
        <p:txBody>
          <a:bodyPr/>
          <a:lstStyle/>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As with any algebra, Boolean algebra makes use of variables and operations. In this case, the variables and operations are logical variables and operations. Thus, a variable may take on the value 1 (TRUE) or 0 (FALSE). The basic logical operations </a:t>
            </a:r>
            <a:endParaRPr lang="en-US" dirty="0" smtClean="0"/>
          </a:p>
          <a:p>
            <a:r>
              <a:rPr lang="en-US" sz="1200" kern="1200" dirty="0" smtClean="0">
                <a:solidFill>
                  <a:schemeClr val="tx1"/>
                </a:solidFill>
                <a:latin typeface="Times New Roman" pitchFamily="-1" charset="0"/>
                <a:ea typeface="+mn-ea"/>
                <a:cs typeface="+mn-cs"/>
              </a:rPr>
              <a:t>are AND, OR, and NOT, which are symbolically represented by dot, plus sign, and overbar: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A  AND B = A * B</a:t>
            </a:r>
          </a:p>
          <a:p>
            <a:r>
              <a:rPr lang="en-US" sz="1200" kern="1200" dirty="0" smtClean="0">
                <a:solidFill>
                  <a:schemeClr val="tx1"/>
                </a:solidFill>
                <a:latin typeface="Times New Roman" pitchFamily="-1" charset="0"/>
                <a:ea typeface="+mn-ea"/>
                <a:cs typeface="+mn-cs"/>
              </a:rPr>
              <a:t>A OR B = A + B </a:t>
            </a:r>
            <a:endParaRPr lang="en-US" dirty="0" smtClean="0"/>
          </a:p>
          <a:p>
            <a:r>
              <a:rPr lang="en-US" sz="1200" kern="1200" dirty="0" smtClean="0">
                <a:solidFill>
                  <a:schemeClr val="tx1"/>
                </a:solidFill>
                <a:latin typeface="Times New Roman" pitchFamily="-1" charset="0"/>
                <a:ea typeface="+mn-ea"/>
                <a:cs typeface="+mn-cs"/>
              </a:rPr>
              <a:t>NOT A = Ā</a:t>
            </a:r>
          </a:p>
          <a:p>
            <a:endParaRPr lang="en-US" sz="1200" kern="1200" dirty="0" smtClean="0">
              <a:solidFill>
                <a:schemeClr val="tx1"/>
              </a:solidFill>
              <a:latin typeface="Times New Roman" pitchFamily="-1"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The operation AND yields true (binary value 1) if and only if both of its operands are true. The operation OR yields true if either or both of its operands are true. The unary operation NOT inverts the value of its operand. </a:t>
            </a:r>
            <a:endParaRPr lang="en-US" dirty="0" smtClean="0"/>
          </a:p>
          <a:p>
            <a:endParaRPr lang="en-US" dirty="0" smtClean="0"/>
          </a:p>
          <a:p>
            <a:r>
              <a:rPr lang="en-US" sz="1200" kern="1200" dirty="0" smtClean="0">
                <a:solidFill>
                  <a:schemeClr val="tx1"/>
                </a:solidFill>
                <a:latin typeface="Times New Roman" pitchFamily="-1" charset="0"/>
                <a:ea typeface="+mn-ea"/>
                <a:cs typeface="+mn-cs"/>
              </a:rPr>
              <a:t>In the absence of parentheses, the AND operation takes precedence over the OR operation. Also, when no ambiguity will occur, the AND operation is represented by simple concatenation instead of the dot operator.</a:t>
            </a:r>
            <a:br>
              <a:rPr lang="en-US" sz="1200" kern="1200" dirty="0" smtClean="0">
                <a:solidFill>
                  <a:schemeClr val="tx1"/>
                </a:solidFill>
                <a:latin typeface="Times New Roman" pitchFamily="-1" charset="0"/>
                <a:ea typeface="+mn-ea"/>
                <a:cs typeface="+mn-cs"/>
              </a:rPr>
            </a:br>
            <a:endParaRPr lang="en-US" dirty="0" smtClean="0"/>
          </a:p>
          <a:p>
            <a:endParaRPr lang="en-GB" dirty="0"/>
          </a:p>
        </p:txBody>
      </p:sp>
    </p:spTree>
    <p:extLst>
      <p:ext uri="{BB962C8B-B14F-4D97-AF65-F5344CB8AC3E}">
        <p14:creationId xmlns:p14="http://schemas.microsoft.com/office/powerpoint/2010/main" val="77201485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ChangeArrowheads="1"/>
          </p:cNvSpPr>
          <p:nvPr/>
        </p:nvSpPr>
        <p:spPr bwMode="auto">
          <a:xfrm>
            <a:off x="3886200" y="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11267" name="Rectangle 3"/>
          <p:cNvSpPr>
            <a:spLocks noChangeArrowheads="1"/>
          </p:cNvSpPr>
          <p:nvPr/>
        </p:nvSpPr>
        <p:spPr bwMode="auto">
          <a:xfrm>
            <a:off x="3886200" y="8686800"/>
            <a:ext cx="2971800" cy="457200"/>
          </a:xfrm>
          <a:prstGeom prst="rect">
            <a:avLst/>
          </a:prstGeom>
          <a:noFill/>
          <a:ln w="12700">
            <a:noFill/>
            <a:miter lim="800000"/>
            <a:headEnd/>
            <a:tailEnd/>
          </a:ln>
          <a:effectLst/>
        </p:spPr>
        <p:txBody>
          <a:bodyPr lIns="90488" tIns="44450" rIns="90488" bIns="44450" anchor="b">
            <a:prstTxWarp prst="textNoShape">
              <a:avLst/>
            </a:prstTxWarp>
          </a:bodyPr>
          <a:lstStyle/>
          <a:p>
            <a:pPr algn="r"/>
            <a:r>
              <a:rPr lang="en-US" sz="1200" dirty="0"/>
              <a:t>4</a:t>
            </a:r>
          </a:p>
        </p:txBody>
      </p:sp>
      <p:sp>
        <p:nvSpPr>
          <p:cNvPr id="11268" name="Rectangle 4"/>
          <p:cNvSpPr>
            <a:spLocks noChangeArrowheads="1"/>
          </p:cNvSpPr>
          <p:nvPr/>
        </p:nvSpPr>
        <p:spPr bwMode="auto">
          <a:xfrm>
            <a:off x="0" y="868680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11269" name="Rectangle 5"/>
          <p:cNvSpPr>
            <a:spLocks noChangeArrowheads="1"/>
          </p:cNvSpPr>
          <p:nvPr/>
        </p:nvSpPr>
        <p:spPr bwMode="auto">
          <a:xfrm>
            <a:off x="0" y="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11270" name="Rectangle 6"/>
          <p:cNvSpPr>
            <a:spLocks noGrp="1" noRot="1" noChangeAspect="1" noChangeArrowheads="1" noTextEdit="1"/>
          </p:cNvSpPr>
          <p:nvPr>
            <p:ph type="sldImg"/>
          </p:nvPr>
        </p:nvSpPr>
        <p:spPr>
          <a:xfrm>
            <a:off x="1150938" y="692150"/>
            <a:ext cx="4556125" cy="3416300"/>
          </a:xfrm>
          <a:ln cap="flat"/>
        </p:spPr>
      </p:sp>
      <p:sp>
        <p:nvSpPr>
          <p:cNvPr id="11271" name="Rectangle 7"/>
          <p:cNvSpPr>
            <a:spLocks noGrp="1" noChangeArrowheads="1"/>
          </p:cNvSpPr>
          <p:nvPr>
            <p:ph type="body" idx="1"/>
          </p:nvPr>
        </p:nvSpPr>
        <p:spPr>
          <a:ln/>
        </p:spPr>
        <p:txBody>
          <a:bodyPr/>
          <a:lstStyle/>
          <a:p>
            <a:r>
              <a:rPr lang="en-US" sz="1200" kern="1200" dirty="0" smtClean="0">
                <a:solidFill>
                  <a:schemeClr val="tx1"/>
                </a:solidFill>
                <a:latin typeface="Times New Roman" pitchFamily="-1" charset="0"/>
                <a:ea typeface="+mn-ea"/>
                <a:cs typeface="+mn-cs"/>
              </a:rPr>
              <a:t>Table 11.1a defines the basic logical operations in a form known as a </a:t>
            </a:r>
            <a:r>
              <a:rPr lang="en-US" sz="1200" i="1" kern="1200" dirty="0" smtClean="0">
                <a:solidFill>
                  <a:schemeClr val="tx1"/>
                </a:solidFill>
                <a:latin typeface="Times New Roman" pitchFamily="-1" charset="0"/>
                <a:ea typeface="+mn-ea"/>
                <a:cs typeface="+mn-cs"/>
              </a:rPr>
              <a:t>truth table, </a:t>
            </a:r>
            <a:r>
              <a:rPr lang="en-US" sz="1200" kern="1200" dirty="0" smtClean="0">
                <a:solidFill>
                  <a:schemeClr val="tx1"/>
                </a:solidFill>
                <a:latin typeface="Times New Roman" pitchFamily="-1" charset="0"/>
                <a:ea typeface="+mn-ea"/>
                <a:cs typeface="+mn-cs"/>
              </a:rPr>
              <a:t>which lists the value of an operation for every possible combination of values of operands. The table also lists three other useful operators: XOR, NAND, and </a:t>
            </a:r>
            <a:r>
              <a:rPr lang="en-US" sz="1200" b="1" kern="1200" dirty="0" smtClean="0">
                <a:solidFill>
                  <a:schemeClr val="tx1"/>
                </a:solidFill>
                <a:latin typeface="Times New Roman" pitchFamily="-1" charset="0"/>
                <a:ea typeface="+mn-ea"/>
                <a:cs typeface="+mn-cs"/>
              </a:rPr>
              <a:t>NOR. </a:t>
            </a:r>
            <a:r>
              <a:rPr lang="en-US" sz="1200" kern="1200" dirty="0" smtClean="0">
                <a:solidFill>
                  <a:schemeClr val="tx1"/>
                </a:solidFill>
                <a:latin typeface="Times New Roman" pitchFamily="-1" charset="0"/>
                <a:ea typeface="+mn-ea"/>
                <a:cs typeface="+mn-cs"/>
              </a:rPr>
              <a:t>The exclusive-or (XOR) of two logical operands is 1 if and only if exactly one of the operands has the value 1. The NAND function is the complement (NOT) of </a:t>
            </a:r>
            <a:endParaRPr lang="en-US" dirty="0" smtClean="0"/>
          </a:p>
          <a:p>
            <a:r>
              <a:rPr lang="en-US" sz="1200" kern="1200" dirty="0" smtClean="0">
                <a:solidFill>
                  <a:schemeClr val="tx1"/>
                </a:solidFill>
                <a:latin typeface="Times New Roman" pitchFamily="-1" charset="0"/>
                <a:ea typeface="+mn-ea"/>
                <a:cs typeface="+mn-cs"/>
              </a:rPr>
              <a:t>the AND function, and the NOR is the complement of OR. </a:t>
            </a:r>
            <a:endParaRPr lang="en-US" dirty="0" smtClean="0"/>
          </a:p>
          <a:p>
            <a:endParaRPr lang="en-GB" dirty="0" smtClean="0"/>
          </a:p>
          <a:p>
            <a:r>
              <a:rPr lang="en-US" sz="1200" kern="1200" dirty="0" smtClean="0">
                <a:solidFill>
                  <a:schemeClr val="tx1"/>
                </a:solidFill>
                <a:latin typeface="Times New Roman" pitchFamily="-1" charset="0"/>
                <a:ea typeface="+mn-ea"/>
                <a:cs typeface="+mn-cs"/>
              </a:rPr>
              <a:t>As we shall see, these three new operations can be useful in implementing certain digital circuits. </a:t>
            </a:r>
            <a:endParaRPr lang="en-US" dirty="0" smtClean="0"/>
          </a:p>
          <a:p>
            <a:r>
              <a:rPr lang="en-US" sz="1200" kern="1200" dirty="0" smtClean="0">
                <a:solidFill>
                  <a:schemeClr val="tx1"/>
                </a:solidFill>
                <a:latin typeface="Times New Roman" pitchFamily="-1" charset="0"/>
                <a:ea typeface="+mn-ea"/>
                <a:cs typeface="+mn-cs"/>
              </a:rPr>
              <a:t>The logical operations, with the exception of NOT, can be generalized to more than two variables, as shown in Table 11.1b. </a:t>
            </a:r>
            <a:endParaRPr lang="en-US" dirty="0" smtClean="0"/>
          </a:p>
          <a:p>
            <a:endParaRPr lang="en-GB" b="1" dirty="0"/>
          </a:p>
        </p:txBody>
      </p:sp>
    </p:spTree>
    <p:extLst>
      <p:ext uri="{BB962C8B-B14F-4D97-AF65-F5344CB8AC3E}">
        <p14:creationId xmlns:p14="http://schemas.microsoft.com/office/powerpoint/2010/main" val="3022532216"/>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ChangeArrowheads="1"/>
          </p:cNvSpPr>
          <p:nvPr/>
        </p:nvSpPr>
        <p:spPr bwMode="auto">
          <a:xfrm>
            <a:off x="3886200" y="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11267" name="Rectangle 3"/>
          <p:cNvSpPr>
            <a:spLocks noChangeArrowheads="1"/>
          </p:cNvSpPr>
          <p:nvPr/>
        </p:nvSpPr>
        <p:spPr bwMode="auto">
          <a:xfrm>
            <a:off x="3886200" y="8686800"/>
            <a:ext cx="2971800" cy="457200"/>
          </a:xfrm>
          <a:prstGeom prst="rect">
            <a:avLst/>
          </a:prstGeom>
          <a:noFill/>
          <a:ln w="12700">
            <a:noFill/>
            <a:miter lim="800000"/>
            <a:headEnd/>
            <a:tailEnd/>
          </a:ln>
          <a:effectLst/>
        </p:spPr>
        <p:txBody>
          <a:bodyPr lIns="90488" tIns="44450" rIns="90488" bIns="44450" anchor="b">
            <a:prstTxWarp prst="textNoShape">
              <a:avLst/>
            </a:prstTxWarp>
          </a:bodyPr>
          <a:lstStyle/>
          <a:p>
            <a:pPr algn="r"/>
            <a:r>
              <a:rPr lang="en-US" sz="1200" dirty="0"/>
              <a:t>4</a:t>
            </a:r>
          </a:p>
        </p:txBody>
      </p:sp>
      <p:sp>
        <p:nvSpPr>
          <p:cNvPr id="11268" name="Rectangle 4"/>
          <p:cNvSpPr>
            <a:spLocks noChangeArrowheads="1"/>
          </p:cNvSpPr>
          <p:nvPr/>
        </p:nvSpPr>
        <p:spPr bwMode="auto">
          <a:xfrm>
            <a:off x="0" y="868680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11269" name="Rectangle 5"/>
          <p:cNvSpPr>
            <a:spLocks noChangeArrowheads="1"/>
          </p:cNvSpPr>
          <p:nvPr/>
        </p:nvSpPr>
        <p:spPr bwMode="auto">
          <a:xfrm>
            <a:off x="0" y="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11270" name="Rectangle 6"/>
          <p:cNvSpPr>
            <a:spLocks noGrp="1" noRot="1" noChangeAspect="1" noChangeArrowheads="1" noTextEdit="1"/>
          </p:cNvSpPr>
          <p:nvPr>
            <p:ph type="sldImg"/>
          </p:nvPr>
        </p:nvSpPr>
        <p:spPr>
          <a:xfrm>
            <a:off x="1150938" y="692150"/>
            <a:ext cx="4556125" cy="3416300"/>
          </a:xfrm>
          <a:ln cap="flat"/>
        </p:spPr>
      </p:sp>
      <p:sp>
        <p:nvSpPr>
          <p:cNvPr id="11271" name="Rectangle 7"/>
          <p:cNvSpPr>
            <a:spLocks noGrp="1" noChangeArrowheads="1"/>
          </p:cNvSpPr>
          <p:nvPr>
            <p:ph type="body" idx="1"/>
          </p:nvPr>
        </p:nvSpPr>
        <p:spPr>
          <a:ln/>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Table 11.2 summarizes key identities of Boolean algebra. The equations have been arranged in two columns to show the complementary, or dual, nature of the AND and OR operations. There are two classes of identities: basic rules (or </a:t>
            </a:r>
            <a:r>
              <a:rPr lang="en-US" sz="1200" i="1" kern="1200" dirty="0" smtClean="0">
                <a:solidFill>
                  <a:schemeClr val="tx1"/>
                </a:solidFill>
                <a:latin typeface="Times New Roman" pitchFamily="-1" charset="0"/>
                <a:ea typeface="+mn-ea"/>
                <a:cs typeface="+mn-cs"/>
              </a:rPr>
              <a:t>postulates), </a:t>
            </a:r>
            <a:r>
              <a:rPr lang="en-US" sz="1200" kern="1200" dirty="0" smtClean="0">
                <a:solidFill>
                  <a:schemeClr val="tx1"/>
                </a:solidFill>
                <a:latin typeface="Times New Roman" pitchFamily="-1" charset="0"/>
                <a:ea typeface="+mn-ea"/>
                <a:cs typeface="+mn-cs"/>
              </a:rPr>
              <a:t>which are stated without proof, and other identities that can be derived from the basic postulates. The postulates define the way in which Boolean expressions are interpreted. </a:t>
            </a:r>
            <a:endParaRPr lang="en-US" dirty="0" smtClean="0"/>
          </a:p>
          <a:p>
            <a:endParaRPr lang="en-US" sz="1200" b="1" kern="1200" dirty="0" smtClean="0">
              <a:solidFill>
                <a:schemeClr val="tx1"/>
              </a:solidFill>
              <a:latin typeface="Times New Roman" pitchFamily="-1" charset="0"/>
              <a:ea typeface="+mn-ea"/>
              <a:cs typeface="+mn-cs"/>
            </a:endParaRPr>
          </a:p>
          <a:p>
            <a:endParaRPr lang="en-GB" b="1" dirty="0"/>
          </a:p>
        </p:txBody>
      </p:sp>
    </p:spTree>
    <p:extLst>
      <p:ext uri="{BB962C8B-B14F-4D97-AF65-F5344CB8AC3E}">
        <p14:creationId xmlns:p14="http://schemas.microsoft.com/office/powerpoint/2010/main" val="501272135"/>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fontScale="77500" lnSpcReduction="20000"/>
          </a:bodyPr>
          <a:lstStyle/>
          <a:p>
            <a:r>
              <a:rPr lang="en-US" sz="1200" kern="1200" dirty="0" smtClean="0">
                <a:solidFill>
                  <a:schemeClr val="tx1"/>
                </a:solidFill>
                <a:latin typeface="Times New Roman" pitchFamily="-1" charset="0"/>
                <a:ea typeface="+mn-ea"/>
                <a:cs typeface="+mn-cs"/>
              </a:rPr>
              <a:t>The fundamental building block of all digital logic circuits is the gate. Logical functions are implemented by the interconnection of gates.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A gate is an electronic circuit that produces an output signal that is a simple Boolean operation on its input signals. The basic gates used in digital logic are AND, OR, NOT, NAND, NOR, and XOR. Figure 11.1 depicts these six gates. Each gate is defined in three ways: graphic symbol, algebraic notation, and truth table. The symbology used in this chapter is from the IEEE standard, IEEE Std 91. Note that the inversion (NOT) operation is indicated by a circle.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Each gate shown in Figure 11.1 has one or two inputs and one output. However, as indicated in Table 11.1b, all of the gates except NOT can have more than two inputs. Thus, (X + Y + Z) can be implemented with a single </a:t>
            </a:r>
            <a:r>
              <a:rPr lang="en-US" sz="1200" b="1" kern="1200" dirty="0" smtClean="0">
                <a:solidFill>
                  <a:schemeClr val="tx1"/>
                </a:solidFill>
                <a:latin typeface="Times New Roman" pitchFamily="-1" charset="0"/>
                <a:ea typeface="+mn-ea"/>
                <a:cs typeface="+mn-cs"/>
              </a:rPr>
              <a:t>OR gate </a:t>
            </a:r>
            <a:r>
              <a:rPr lang="en-US" sz="1200" kern="1200" dirty="0" smtClean="0">
                <a:solidFill>
                  <a:schemeClr val="tx1"/>
                </a:solidFill>
                <a:latin typeface="Times New Roman" pitchFamily="-1" charset="0"/>
                <a:ea typeface="+mn-ea"/>
                <a:cs typeface="+mn-cs"/>
              </a:rPr>
              <a:t>with three inputs. When one or more of the values at the input are changed, the correct output signal appears almost instantaneously, delayed only by the propagation time of signals through the gate (known as the </a:t>
            </a:r>
            <a:r>
              <a:rPr lang="en-US" sz="1200" i="1" kern="1200" dirty="0" smtClean="0">
                <a:solidFill>
                  <a:schemeClr val="tx1"/>
                </a:solidFill>
                <a:latin typeface="Times New Roman" pitchFamily="-1" charset="0"/>
                <a:ea typeface="+mn-ea"/>
                <a:cs typeface="+mn-cs"/>
              </a:rPr>
              <a:t>gate delay). </a:t>
            </a:r>
            <a:r>
              <a:rPr lang="en-US" sz="1200" kern="1200" dirty="0" smtClean="0">
                <a:solidFill>
                  <a:schemeClr val="tx1"/>
                </a:solidFill>
                <a:latin typeface="Times New Roman" pitchFamily="-1" charset="0"/>
                <a:ea typeface="+mn-ea"/>
                <a:cs typeface="+mn-cs"/>
              </a:rPr>
              <a:t>The significance of this delay is discussed in Section 11.3. In some cases, a gate is implemented with two outputs, one output being the negation of the other output. </a:t>
            </a:r>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Here we introduce a common term: we say that to </a:t>
            </a:r>
            <a:r>
              <a:rPr lang="en-US" sz="1200" b="1" kern="1200" dirty="0" smtClean="0">
                <a:solidFill>
                  <a:schemeClr val="tx1"/>
                </a:solidFill>
                <a:latin typeface="Times New Roman" pitchFamily="-1" charset="0"/>
                <a:ea typeface="+mn-ea"/>
                <a:cs typeface="+mn-cs"/>
              </a:rPr>
              <a:t>assert </a:t>
            </a:r>
            <a:r>
              <a:rPr lang="en-US" sz="1200" kern="1200" dirty="0" smtClean="0">
                <a:solidFill>
                  <a:schemeClr val="tx1"/>
                </a:solidFill>
                <a:latin typeface="Times New Roman" pitchFamily="-1" charset="0"/>
                <a:ea typeface="+mn-ea"/>
                <a:cs typeface="+mn-cs"/>
              </a:rPr>
              <a:t>a signal is to cause a signal line to make a transition from its logically false (0) state to its logically true (1) state. The true (1) state is either a high or low voltage state, depending on the type of electronic circuitry.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Typically, not all gate types are used in implementation. Design and fabrication are simpler if only one or two types of gates are used. Thus, it is important to identify </a:t>
            </a:r>
            <a:r>
              <a:rPr lang="en-US" sz="1200" i="1" kern="1200" dirty="0" smtClean="0">
                <a:solidFill>
                  <a:schemeClr val="tx1"/>
                </a:solidFill>
                <a:latin typeface="Times New Roman" pitchFamily="-1" charset="0"/>
                <a:ea typeface="+mn-ea"/>
                <a:cs typeface="+mn-cs"/>
              </a:rPr>
              <a:t>functionally complete </a:t>
            </a:r>
            <a:r>
              <a:rPr lang="en-US" sz="1200" kern="1200" dirty="0" smtClean="0">
                <a:solidFill>
                  <a:schemeClr val="tx1"/>
                </a:solidFill>
                <a:latin typeface="Times New Roman" pitchFamily="-1" charset="0"/>
                <a:ea typeface="+mn-ea"/>
                <a:cs typeface="+mn-cs"/>
              </a:rPr>
              <a:t>sets of gates. This means that any Boolean function can be implemented using only the gates in the set. The following are functionally complete sets: </a:t>
            </a:r>
            <a:endParaRPr lang="en-US" dirty="0" smtClean="0"/>
          </a:p>
          <a:p>
            <a:endParaRPr lang="en-US" sz="1200" kern="1200" dirty="0" smtClean="0">
              <a:solidFill>
                <a:schemeClr val="tx1"/>
              </a:solidFill>
              <a:latin typeface="Times New Roman" pitchFamily="-1" charset="0"/>
              <a:ea typeface="+mn-ea"/>
              <a:cs typeface="+mn-cs"/>
            </a:endParaRPr>
          </a:p>
          <a:p>
            <a:pPr>
              <a:buFont typeface="Arial"/>
              <a:buChar char="•"/>
            </a:pPr>
            <a:r>
              <a:rPr lang="en-US" sz="1200" kern="1200" dirty="0" smtClean="0">
                <a:solidFill>
                  <a:schemeClr val="tx1"/>
                </a:solidFill>
                <a:latin typeface="Times New Roman" pitchFamily="-1" charset="0"/>
                <a:ea typeface="+mn-ea"/>
                <a:cs typeface="+mn-cs"/>
              </a:rPr>
              <a:t>AND, OR, NOT </a:t>
            </a:r>
          </a:p>
          <a:p>
            <a:pPr>
              <a:buFont typeface="Arial"/>
              <a:buChar char="•"/>
            </a:pPr>
            <a:r>
              <a:rPr lang="en-US" sz="1200" kern="1200" dirty="0" smtClean="0">
                <a:solidFill>
                  <a:schemeClr val="tx1"/>
                </a:solidFill>
                <a:latin typeface="Times New Roman" pitchFamily="-1" charset="0"/>
                <a:ea typeface="+mn-ea"/>
                <a:cs typeface="+mn-cs"/>
              </a:rPr>
              <a:t>AND, NOT </a:t>
            </a:r>
          </a:p>
          <a:p>
            <a:pPr>
              <a:buFont typeface="Arial"/>
              <a:buChar char="•"/>
            </a:pPr>
            <a:r>
              <a:rPr lang="en-US" sz="1200" kern="1200" dirty="0" smtClean="0">
                <a:solidFill>
                  <a:schemeClr val="tx1"/>
                </a:solidFill>
                <a:latin typeface="Times New Roman" pitchFamily="-1" charset="0"/>
                <a:ea typeface="+mn-ea"/>
                <a:cs typeface="+mn-cs"/>
              </a:rPr>
              <a:t>OR, NOT </a:t>
            </a:r>
          </a:p>
          <a:p>
            <a:pPr>
              <a:buFont typeface="Arial"/>
              <a:buChar char="•"/>
            </a:pPr>
            <a:r>
              <a:rPr lang="en-US" sz="1200" kern="1200" dirty="0" smtClean="0">
                <a:solidFill>
                  <a:schemeClr val="tx1"/>
                </a:solidFill>
                <a:latin typeface="Times New Roman" pitchFamily="-1" charset="0"/>
                <a:ea typeface="+mn-ea"/>
                <a:cs typeface="+mn-cs"/>
              </a:rPr>
              <a:t>NAND </a:t>
            </a:r>
          </a:p>
          <a:p>
            <a:pPr>
              <a:buFont typeface="Arial"/>
              <a:buChar char="•"/>
            </a:pPr>
            <a:r>
              <a:rPr lang="en-US" sz="1200" kern="1200" dirty="0" smtClean="0">
                <a:solidFill>
                  <a:schemeClr val="tx1"/>
                </a:solidFill>
                <a:latin typeface="Times New Roman" pitchFamily="-1" charset="0"/>
                <a:ea typeface="+mn-ea"/>
                <a:cs typeface="+mn-cs"/>
              </a:rPr>
              <a:t>NOR </a:t>
            </a:r>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It should be clear that AND, OR, and NOT gates constitute a functionally complete set, because they represent the three operations of Boolean algebra. For the AND and NOT gates to form a functionally complete set, there must be a way to synthesize the OR operation from the AND and NOT operations. This can be done by applying DeMorgan’s theorem.</a:t>
            </a:r>
          </a:p>
          <a:p>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Similarly, the OR and NOT operations are functionally complete because they can be used to synthesize the AND operation. </a:t>
            </a:r>
            <a:endParaRPr lang="en-US" dirty="0" smtClean="0"/>
          </a:p>
          <a:p>
            <a:endParaRPr lang="en-US" dirty="0"/>
          </a:p>
        </p:txBody>
      </p:sp>
    </p:spTree>
    <p:extLst>
      <p:ext uri="{BB962C8B-B14F-4D97-AF65-F5344CB8AC3E}">
        <p14:creationId xmlns:p14="http://schemas.microsoft.com/office/powerpoint/2010/main" val="354327554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Figure 11.2 shows how the AND, OR, and NOT functions can be implemented solely with NAND gates.</a:t>
            </a:r>
            <a:endParaRPr lang="en-US" dirty="0" smtClean="0"/>
          </a:p>
        </p:txBody>
      </p:sp>
    </p:spTree>
    <p:extLst>
      <p:ext uri="{BB962C8B-B14F-4D97-AF65-F5344CB8AC3E}">
        <p14:creationId xmlns:p14="http://schemas.microsoft.com/office/powerpoint/2010/main" val="1779118859"/>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Figure 11.3 shows the same thing for NOR gates. For this reason, digital circuits can be, and frequently are, implemented solely with NAND gates or solely with NOR gates. </a:t>
            </a:r>
            <a:endParaRPr lang="en-US" dirty="0" smtClean="0"/>
          </a:p>
          <a:p>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With gates, we have reached the most primitive circuit level of computer hardware. An examination of the transistor combinations used to construct gates departs from that realm and enters the realm of electrical engineering. For our purposes, however, we are content to describe how gates can be used as building blocks to implement the essential logical circuits of a digital computer. </a:t>
            </a:r>
            <a:endParaRPr lang="en-US" dirty="0" smtClean="0"/>
          </a:p>
          <a:p>
            <a:endParaRPr lang="en-US" dirty="0"/>
          </a:p>
        </p:txBody>
      </p:sp>
    </p:spTree>
    <p:extLst>
      <p:ext uri="{BB962C8B-B14F-4D97-AF65-F5344CB8AC3E}">
        <p14:creationId xmlns:p14="http://schemas.microsoft.com/office/powerpoint/2010/main" val="2264446022"/>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Times New Roman" pitchFamily="-1" charset="0"/>
                <a:ea typeface="+mn-ea"/>
                <a:cs typeface="+mn-cs"/>
              </a:rPr>
              <a:t>A </a:t>
            </a:r>
            <a:r>
              <a:rPr lang="en-US" sz="1200" b="1" kern="1200" dirty="0" smtClean="0">
                <a:solidFill>
                  <a:schemeClr val="tx1"/>
                </a:solidFill>
                <a:latin typeface="Times New Roman" pitchFamily="-1" charset="0"/>
                <a:ea typeface="+mn-ea"/>
                <a:cs typeface="+mn-cs"/>
              </a:rPr>
              <a:t>combinational circuit </a:t>
            </a:r>
            <a:r>
              <a:rPr lang="en-US" sz="1200" kern="1200" dirty="0" smtClean="0">
                <a:solidFill>
                  <a:schemeClr val="tx1"/>
                </a:solidFill>
                <a:latin typeface="Times New Roman" pitchFamily="-1" charset="0"/>
                <a:ea typeface="+mn-ea"/>
                <a:cs typeface="+mn-cs"/>
              </a:rPr>
              <a:t>is an interconnected set of gates whose output at any time is a function only of the input at that time. As with a single gate, the appearance of the input is followed almost immediately by the appearance of the output, with only gate delays.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In general terms, a combinational circuit consists of </a:t>
            </a:r>
            <a:r>
              <a:rPr lang="en-US" sz="1200" i="1" kern="1200" dirty="0" smtClean="0">
                <a:solidFill>
                  <a:schemeClr val="tx1"/>
                </a:solidFill>
                <a:latin typeface="Times New Roman" pitchFamily="-1" charset="0"/>
                <a:ea typeface="+mn-ea"/>
                <a:cs typeface="+mn-cs"/>
              </a:rPr>
              <a:t>n </a:t>
            </a:r>
            <a:r>
              <a:rPr lang="en-US" sz="1200" kern="1200" dirty="0" smtClean="0">
                <a:solidFill>
                  <a:schemeClr val="tx1"/>
                </a:solidFill>
                <a:latin typeface="Times New Roman" pitchFamily="-1" charset="0"/>
                <a:ea typeface="+mn-ea"/>
                <a:cs typeface="+mn-cs"/>
              </a:rPr>
              <a:t>binary inputs and </a:t>
            </a:r>
            <a:r>
              <a:rPr lang="en-US" sz="1200" i="1" kern="1200" dirty="0" smtClean="0">
                <a:solidFill>
                  <a:schemeClr val="tx1"/>
                </a:solidFill>
                <a:latin typeface="Times New Roman" pitchFamily="-1" charset="0"/>
                <a:ea typeface="+mn-ea"/>
                <a:cs typeface="+mn-cs"/>
              </a:rPr>
              <a:t>m </a:t>
            </a:r>
            <a:r>
              <a:rPr lang="en-US" sz="1200" kern="1200" dirty="0" smtClean="0">
                <a:solidFill>
                  <a:schemeClr val="tx1"/>
                </a:solidFill>
                <a:latin typeface="Times New Roman" pitchFamily="-1" charset="0"/>
                <a:ea typeface="+mn-ea"/>
                <a:cs typeface="+mn-cs"/>
              </a:rPr>
              <a:t>binary outputs. As with a gate, a combinational circuit can be defined in three ways: </a:t>
            </a:r>
            <a:endParaRPr lang="en-US" dirty="0" smtClean="0"/>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Truth table: </a:t>
            </a:r>
            <a:r>
              <a:rPr lang="en-US" sz="1200" kern="1200" dirty="0" smtClean="0">
                <a:solidFill>
                  <a:schemeClr val="tx1"/>
                </a:solidFill>
                <a:latin typeface="Times New Roman" pitchFamily="-1" charset="0"/>
                <a:ea typeface="+mn-ea"/>
                <a:cs typeface="+mn-cs"/>
              </a:rPr>
              <a:t>For each of the 2</a:t>
            </a:r>
            <a:r>
              <a:rPr lang="en-US" sz="1200" kern="1200" baseline="30000" dirty="0" smtClean="0">
                <a:solidFill>
                  <a:schemeClr val="tx1"/>
                </a:solidFill>
                <a:latin typeface="Times New Roman" pitchFamily="-1" charset="0"/>
                <a:ea typeface="+mn-ea"/>
                <a:cs typeface="+mn-cs"/>
              </a:rPr>
              <a:t>n</a:t>
            </a:r>
            <a:r>
              <a:rPr lang="en-US" sz="1200" kern="1200" dirty="0" smtClean="0">
                <a:solidFill>
                  <a:schemeClr val="tx1"/>
                </a:solidFill>
                <a:latin typeface="Times New Roman" pitchFamily="-1" charset="0"/>
                <a:ea typeface="+mn-ea"/>
                <a:cs typeface="+mn-cs"/>
              </a:rPr>
              <a:t> possible combinations of input signals, the binary value of each of the </a:t>
            </a:r>
            <a:r>
              <a:rPr lang="en-US" sz="1200" i="1" kern="1200" dirty="0" smtClean="0">
                <a:solidFill>
                  <a:schemeClr val="tx1"/>
                </a:solidFill>
                <a:latin typeface="Times New Roman" pitchFamily="-1" charset="0"/>
                <a:ea typeface="+mn-ea"/>
                <a:cs typeface="+mn-cs"/>
              </a:rPr>
              <a:t>m </a:t>
            </a:r>
            <a:r>
              <a:rPr lang="en-US" sz="1200" kern="1200" dirty="0" smtClean="0">
                <a:solidFill>
                  <a:schemeClr val="tx1"/>
                </a:solidFill>
                <a:latin typeface="Times New Roman" pitchFamily="-1" charset="0"/>
                <a:ea typeface="+mn-ea"/>
                <a:cs typeface="+mn-cs"/>
              </a:rPr>
              <a:t>output signals is listed. </a:t>
            </a:r>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Graphical symbols: </a:t>
            </a:r>
            <a:r>
              <a:rPr lang="en-US" sz="1200" kern="1200" dirty="0" smtClean="0">
                <a:solidFill>
                  <a:schemeClr val="tx1"/>
                </a:solidFill>
                <a:latin typeface="Times New Roman" pitchFamily="-1" charset="0"/>
                <a:ea typeface="+mn-ea"/>
                <a:cs typeface="+mn-cs"/>
              </a:rPr>
              <a:t>The interconnected layout of gates is depicted. </a:t>
            </a:r>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Boolean equations: </a:t>
            </a:r>
            <a:r>
              <a:rPr lang="en-US" sz="1200" kern="1200" dirty="0" smtClean="0">
                <a:solidFill>
                  <a:schemeClr val="tx1"/>
                </a:solidFill>
                <a:latin typeface="Times New Roman" pitchFamily="-1" charset="0"/>
                <a:ea typeface="+mn-ea"/>
                <a:cs typeface="+mn-cs"/>
              </a:rPr>
              <a:t>Each output signal is expressed as a Boolean function of </a:t>
            </a:r>
          </a:p>
          <a:p>
            <a:r>
              <a:rPr lang="en-US" sz="1200" kern="1200" dirty="0" smtClean="0">
                <a:solidFill>
                  <a:schemeClr val="tx1"/>
                </a:solidFill>
                <a:latin typeface="Times New Roman" pitchFamily="-1" charset="0"/>
                <a:ea typeface="+mn-ea"/>
                <a:cs typeface="+mn-cs"/>
              </a:rPr>
              <a:t>its input signals. </a:t>
            </a:r>
          </a:p>
          <a:p>
            <a:endParaRPr lang="en-US" dirty="0"/>
          </a:p>
        </p:txBody>
      </p:sp>
    </p:spTree>
    <p:extLst>
      <p:ext uri="{BB962C8B-B14F-4D97-AF65-F5344CB8AC3E}">
        <p14:creationId xmlns:p14="http://schemas.microsoft.com/office/powerpoint/2010/main" val="2563260796"/>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Any Boolean function can be implemented in electronic form as a network of gates. For any given function, there are a number of alternative realizations. Consider the Boolean function represented by the truth table in Table 11.3. </a:t>
            </a:r>
            <a:endParaRPr lang="en-US" dirty="0" smtClean="0"/>
          </a:p>
          <a:p>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There are three combinations of input values that cause F to be 1, and if any one of these combinations occurs, the result is 1. This form of expression, for self- evident reasons, is known as the </a:t>
            </a:r>
            <a:r>
              <a:rPr lang="en-US" sz="1200" b="1" kern="1200" dirty="0" smtClean="0">
                <a:solidFill>
                  <a:schemeClr val="tx1"/>
                </a:solidFill>
                <a:latin typeface="Times New Roman" pitchFamily="-1" charset="0"/>
                <a:ea typeface="+mn-ea"/>
                <a:cs typeface="+mn-cs"/>
              </a:rPr>
              <a:t>sum of products (SOP) </a:t>
            </a:r>
            <a:r>
              <a:rPr lang="en-US" sz="1200" kern="1200" dirty="0" smtClean="0">
                <a:solidFill>
                  <a:schemeClr val="tx1"/>
                </a:solidFill>
                <a:latin typeface="Times New Roman" pitchFamily="-1" charset="0"/>
                <a:ea typeface="+mn-ea"/>
                <a:cs typeface="+mn-cs"/>
              </a:rPr>
              <a:t>form. </a:t>
            </a:r>
            <a:endParaRPr lang="en-US" dirty="0" smtClean="0"/>
          </a:p>
          <a:p>
            <a:endParaRPr lang="en-US" dirty="0"/>
          </a:p>
        </p:txBody>
      </p:sp>
    </p:spTree>
    <p:extLst>
      <p:ext uri="{BB962C8B-B14F-4D97-AF65-F5344CB8AC3E}">
        <p14:creationId xmlns:p14="http://schemas.microsoft.com/office/powerpoint/2010/main" val="1261663447"/>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Figure 11.4 shows a straightforward implementation with AND, OR, and NOT gates. </a:t>
            </a:r>
            <a:endParaRPr lang="en-US" dirty="0" smtClean="0"/>
          </a:p>
          <a:p>
            <a:endParaRPr lang="en-US" dirty="0"/>
          </a:p>
        </p:txBody>
      </p:sp>
    </p:spTree>
    <p:extLst>
      <p:ext uri="{BB962C8B-B14F-4D97-AF65-F5344CB8AC3E}">
        <p14:creationId xmlns:p14="http://schemas.microsoft.com/office/powerpoint/2010/main" val="242947377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lnSpcReduction="10000"/>
          </a:bodyPr>
          <a:lstStyle/>
          <a:p>
            <a:r>
              <a:rPr lang="en-US" sz="1200" b="1" kern="1200" dirty="0" smtClean="0">
                <a:solidFill>
                  <a:schemeClr val="tx1"/>
                </a:solidFill>
                <a:latin typeface="Times New Roman" pitchFamily="-1" charset="0"/>
                <a:ea typeface="+mn-ea"/>
                <a:cs typeface="+mn-cs"/>
              </a:rPr>
              <a:t>Product of sums (POS) </a:t>
            </a:r>
            <a:r>
              <a:rPr lang="en-US" sz="1200" kern="1200" dirty="0" smtClean="0">
                <a:solidFill>
                  <a:schemeClr val="tx1"/>
                </a:solidFill>
                <a:latin typeface="Times New Roman" pitchFamily="-1" charset="0"/>
                <a:ea typeface="+mn-ea"/>
                <a:cs typeface="+mn-cs"/>
              </a:rPr>
              <a:t>form, which is illustrated in Figure 11.5. For clarity, NOT gates are not shown. Rather, it is assumed that each input signal and its complement are available. This simplifies the logic diagram and makes the inputs to the gates more readily apparent.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Thus, a Boolean function can be realized in either SOP or POS form. At this point, it would seem that the choice would depend on whether the truth table contains more 1s or 0s for the output function: The SOP has one term for each 1, and the POS has one term for each 0. However, there are other considerations: </a:t>
            </a:r>
          </a:p>
          <a:p>
            <a:endParaRPr lang="en-US" sz="1200" kern="1200" dirty="0" smtClean="0">
              <a:solidFill>
                <a:schemeClr val="tx1"/>
              </a:solidFill>
              <a:latin typeface="Times New Roman" pitchFamily="-1"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Char char="•"/>
              <a:tabLst/>
              <a:defRPr/>
            </a:pPr>
            <a:r>
              <a:rPr lang="en-US" sz="1200" kern="1200" baseline="0" dirty="0" smtClean="0">
                <a:solidFill>
                  <a:schemeClr val="tx1"/>
                </a:solidFill>
                <a:latin typeface="Times New Roman" pitchFamily="-1" charset="0"/>
                <a:ea typeface="+mn-ea"/>
                <a:cs typeface="+mn-cs"/>
              </a:rPr>
              <a:t>It is often possible to derive a simpler Boolean expression from the truth table than either SOP or POS</a:t>
            </a:r>
          </a:p>
          <a:p>
            <a:pPr marL="0" marR="0" indent="0" algn="l" defTabSz="914400" rtl="0" eaLnBrk="0" fontAlgn="base" latinLnBrk="0" hangingPunct="0">
              <a:lnSpc>
                <a:spcPct val="100000"/>
              </a:lnSpc>
              <a:spcBef>
                <a:spcPct val="30000"/>
              </a:spcBef>
              <a:spcAft>
                <a:spcPct val="0"/>
              </a:spcAft>
              <a:buClrTx/>
              <a:buSzTx/>
              <a:buFontTx/>
              <a:buChar char="•"/>
              <a:tabLst/>
              <a:defRPr/>
            </a:pPr>
            <a:endParaRPr lang="en-US" sz="1200" kern="1200" baseline="0" dirty="0" smtClean="0">
              <a:solidFill>
                <a:schemeClr val="tx1"/>
              </a:solidFill>
              <a:latin typeface="Times New Roman" pitchFamily="-1"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Char char="•"/>
              <a:tabLst/>
              <a:defRPr/>
            </a:pPr>
            <a:r>
              <a:rPr lang="en-US" sz="1200" kern="1200" baseline="0" dirty="0" smtClean="0">
                <a:solidFill>
                  <a:schemeClr val="tx1"/>
                </a:solidFill>
                <a:latin typeface="Times New Roman" pitchFamily="-1" charset="0"/>
                <a:ea typeface="+mn-ea"/>
                <a:cs typeface="+mn-cs"/>
              </a:rPr>
              <a:t>It may be preferable to implement the function with a single gate type (NAND or NOR)</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r>
              <a:rPr lang="en-US" sz="1200" kern="1200" dirty="0" smtClean="0">
                <a:solidFill>
                  <a:schemeClr val="tx1"/>
                </a:solidFill>
                <a:latin typeface="Times New Roman" pitchFamily="-1" charset="0"/>
                <a:ea typeface="+mn-ea"/>
                <a:cs typeface="+mn-cs"/>
              </a:rPr>
              <a:t>The significance of the first point is that, with a simpler Boolean expression, fewer gates will be needed to implement the function. Three methods that can be used to achieve simplification are </a:t>
            </a:r>
          </a:p>
          <a:p>
            <a:endParaRPr lang="en-US" dirty="0" smtClean="0"/>
          </a:p>
          <a:p>
            <a:r>
              <a:rPr lang="en-US" sz="1200" kern="1200" dirty="0" smtClean="0">
                <a:solidFill>
                  <a:schemeClr val="tx1"/>
                </a:solidFill>
                <a:latin typeface="Times New Roman" pitchFamily="-1" charset="0"/>
                <a:ea typeface="+mn-ea"/>
                <a:cs typeface="+mn-cs"/>
              </a:rPr>
              <a:t>• Algebraic simplification </a:t>
            </a:r>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 Karnaugh maps</a:t>
            </a:r>
            <a:br>
              <a:rPr lang="en-US" sz="1200" kern="1200" dirty="0" smtClean="0">
                <a:solidFill>
                  <a:schemeClr val="tx1"/>
                </a:solidFill>
                <a:latin typeface="Times New Roman" pitchFamily="-1" charset="0"/>
                <a:ea typeface="+mn-ea"/>
                <a:cs typeface="+mn-cs"/>
              </a:rPr>
            </a:br>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 Quine–McCluskey tables </a:t>
            </a: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p:txBody>
      </p:sp>
    </p:spTree>
    <p:extLst>
      <p:ext uri="{BB962C8B-B14F-4D97-AF65-F5344CB8AC3E}">
        <p14:creationId xmlns:p14="http://schemas.microsoft.com/office/powerpoint/2010/main" val="3718608105"/>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Algebraic simplification involves the application of the identities of Table 11.2 to reduce the Boolean expression to one with fewer elements. </a:t>
            </a:r>
            <a:endParaRPr lang="en-US" dirty="0" smtClean="0"/>
          </a:p>
          <a:p>
            <a:r>
              <a:rPr lang="en-US" sz="1200" kern="1200" dirty="0" smtClean="0">
                <a:solidFill>
                  <a:schemeClr val="tx1"/>
                </a:solidFill>
                <a:latin typeface="Times New Roman" pitchFamily="-1" charset="0"/>
                <a:ea typeface="+mn-ea"/>
                <a:cs typeface="+mn-cs"/>
              </a:rPr>
              <a:t>For example, consider again Equation (11.1).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latin typeface="Times New Roman" pitchFamily="-1"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This expression can be implemented as shown in Figure 11.6. The simplification of Equation (11.1) was done essentially by observation. For more complex expressions, some more systematic approach is needed. </a:t>
            </a:r>
            <a:endParaRPr lang="en-US" dirty="0" smtClean="0"/>
          </a:p>
          <a:p>
            <a:endParaRPr lang="en-US" dirty="0"/>
          </a:p>
        </p:txBody>
      </p:sp>
    </p:spTree>
    <p:extLst>
      <p:ext uri="{BB962C8B-B14F-4D97-AF65-F5344CB8AC3E}">
        <p14:creationId xmlns:p14="http://schemas.microsoft.com/office/powerpoint/2010/main" val="3044283158"/>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fontScale="92500" lnSpcReduction="10000"/>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For purposes of simplification, the </a:t>
            </a:r>
            <a:r>
              <a:rPr lang="en-US" sz="1200" b="1" kern="1200" dirty="0" smtClean="0">
                <a:solidFill>
                  <a:schemeClr val="tx1"/>
                </a:solidFill>
                <a:latin typeface="Times New Roman" pitchFamily="-1" charset="0"/>
                <a:ea typeface="+mn-ea"/>
                <a:cs typeface="+mn-cs"/>
              </a:rPr>
              <a:t>Karnaugh map </a:t>
            </a:r>
            <a:r>
              <a:rPr lang="en-US" sz="1200" kern="1200" dirty="0" smtClean="0">
                <a:solidFill>
                  <a:schemeClr val="tx1"/>
                </a:solidFill>
                <a:latin typeface="Times New Roman" pitchFamily="-1" charset="0"/>
                <a:ea typeface="+mn-ea"/>
                <a:cs typeface="+mn-cs"/>
              </a:rPr>
              <a:t>is a convenient way of representing a Boolean function of a small number (up to four) of variables. The map is an array of 2</a:t>
            </a:r>
            <a:r>
              <a:rPr lang="en-US" sz="1200" kern="1200" baseline="30000" dirty="0" smtClean="0">
                <a:solidFill>
                  <a:schemeClr val="tx1"/>
                </a:solidFill>
                <a:latin typeface="Times New Roman" pitchFamily="-1" charset="0"/>
                <a:ea typeface="+mn-ea"/>
                <a:cs typeface="+mn-cs"/>
              </a:rPr>
              <a:t>n</a:t>
            </a:r>
            <a:r>
              <a:rPr lang="en-US" sz="1200" kern="1200" dirty="0" smtClean="0">
                <a:solidFill>
                  <a:schemeClr val="tx1"/>
                </a:solidFill>
                <a:latin typeface="Times New Roman" pitchFamily="-1" charset="0"/>
                <a:ea typeface="+mn-ea"/>
                <a:cs typeface="+mn-cs"/>
              </a:rPr>
              <a:t> squares, representing all possible combinations of values of </a:t>
            </a:r>
            <a:r>
              <a:rPr lang="en-US" sz="1200" i="1" kern="1200" dirty="0" smtClean="0">
                <a:solidFill>
                  <a:schemeClr val="tx1"/>
                </a:solidFill>
                <a:latin typeface="Times New Roman" pitchFamily="-1" charset="0"/>
                <a:ea typeface="+mn-ea"/>
                <a:cs typeface="+mn-cs"/>
              </a:rPr>
              <a:t>n </a:t>
            </a:r>
            <a:r>
              <a:rPr lang="en-US" sz="1200" kern="1200" dirty="0" smtClean="0">
                <a:solidFill>
                  <a:schemeClr val="tx1"/>
                </a:solidFill>
                <a:latin typeface="Times New Roman" pitchFamily="-1" charset="0"/>
                <a:ea typeface="+mn-ea"/>
                <a:cs typeface="+mn-cs"/>
              </a:rPr>
              <a:t>binary variables. Figure 11.7a shows the map of four squares for a function of two variables. It is essential for later purposes to list the combinations in the order 00, 01, 11, 10. Because the squares corresponding to the combinations are to be used for recording information, the combinations are customarily written above the squares. In the case of three variables, the representation is an arrangement of eight squares (Figure 11.7b), with the values for one of the variables to the left and for the other two variables above the squares. For four variables, 16 squares are needed, with the arrangement indicated in Figure 11.7c. </a:t>
            </a:r>
            <a:endParaRPr lang="en-US" dirty="0" smtClean="0"/>
          </a:p>
          <a:p>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The map can be used to represent any Boolean function in the following way. Each square corresponds to a unique product in the sum-of-products form, with a 1 value corresponding to the variable and a 0 value corresponding to the NOT of that variable. For each such product in the function, 1 is placed in the corresponding square. Given the truth table of a Boolean function, it is an easy matter to construct the map: for each combination of values of variables that produce a result of 1 in the truth table, fill in the corresponding square of the map with 1. Figure 11.7b shows the result for the truth table of Table 11.3. To convert from a Boolean expression to a map, it is first necessary to put the expression into what is referred to as </a:t>
            </a:r>
            <a:r>
              <a:rPr lang="en-US" sz="1200" i="1" kern="1200" dirty="0" smtClean="0">
                <a:solidFill>
                  <a:schemeClr val="tx1"/>
                </a:solidFill>
                <a:latin typeface="Times New Roman" pitchFamily="-1" charset="0"/>
                <a:ea typeface="+mn-ea"/>
                <a:cs typeface="+mn-cs"/>
              </a:rPr>
              <a:t>canonical </a:t>
            </a:r>
            <a:r>
              <a:rPr lang="en-US" sz="1200" kern="1200" dirty="0" smtClean="0">
                <a:solidFill>
                  <a:schemeClr val="tx1"/>
                </a:solidFill>
                <a:latin typeface="Times New Roman" pitchFamily="-1" charset="0"/>
                <a:ea typeface="+mn-ea"/>
                <a:cs typeface="+mn-cs"/>
              </a:rPr>
              <a:t>form: each term in the expression must contain each variable. So, for example, if we have Equation (11.3), we must first expand it into the full form of Equation (11.1) and then convert this to a map.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latin typeface="Times New Roman" pitchFamily="-1"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The labeling used in Figure 11.7d emphasizes the relationship between variables and the rows and columns of the map. Here the two rows embraced by the symbol A are those in which the variable A has the value 1; the rows not embraced by the symbol A are those in which A is 0; similarly for B, C, and D. </a:t>
            </a: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endParaRPr lang="en-US" dirty="0"/>
          </a:p>
        </p:txBody>
      </p:sp>
    </p:spTree>
    <p:extLst>
      <p:ext uri="{BB962C8B-B14F-4D97-AF65-F5344CB8AC3E}">
        <p14:creationId xmlns:p14="http://schemas.microsoft.com/office/powerpoint/2010/main" val="1307021596"/>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fontScale="92500" lnSpcReduction="20000"/>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Once the map of a function is created, we can often write a simple algebraic expression for it by noting the arrangement of the 1s on the map. The principle is as follows. Any two squares that are adjacent differ in only one of the variables. If two adjacent squares both have an entry of one, then the corresponding product terms differ in only one variable. In such a case, the two terms can be merged by eliminating that variable. </a:t>
            </a:r>
            <a:endParaRPr lang="en-US" dirty="0" smtClean="0"/>
          </a:p>
          <a:p>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This process can be extended in several ways. First, the concept of adjacency can be extended to include wrapping around the edge of the map. Thus, the top square of a column is adjacent to the bottom square, and the leftmost square of a row is adjacent to the rightmost square. These conditions are illustrated in Figures 11.8b and c. Second, we can group not just 2 squares but 2</a:t>
            </a:r>
            <a:r>
              <a:rPr lang="en-US" sz="1200" kern="1200" baseline="30000" dirty="0" smtClean="0">
                <a:solidFill>
                  <a:schemeClr val="tx1"/>
                </a:solidFill>
                <a:latin typeface="Times New Roman" pitchFamily="-1" charset="0"/>
                <a:ea typeface="+mn-ea"/>
                <a:cs typeface="+mn-cs"/>
              </a:rPr>
              <a:t>n</a:t>
            </a:r>
            <a:r>
              <a:rPr lang="en-US" sz="1200" kern="1200" dirty="0" smtClean="0">
                <a:solidFill>
                  <a:schemeClr val="tx1"/>
                </a:solidFill>
                <a:latin typeface="Times New Roman" pitchFamily="-1" charset="0"/>
                <a:ea typeface="+mn-ea"/>
                <a:cs typeface="+mn-cs"/>
              </a:rPr>
              <a:t> adjacent squares (i.e., 2, 4, 8, etc.). The next three examples in Figure 11.8 show groupings of 4 squares. Note that in this case, two of the variables can be eliminated. The last three examples show groupings of 8 squares, which allow three variables to be eliminated. </a:t>
            </a:r>
            <a:endParaRPr lang="en-US" dirty="0" smtClean="0"/>
          </a:p>
          <a:p>
            <a:endParaRPr lang="en-US" dirty="0" smtClean="0"/>
          </a:p>
          <a:p>
            <a:r>
              <a:rPr lang="en-US" sz="1200" kern="1200" dirty="0" smtClean="0">
                <a:solidFill>
                  <a:schemeClr val="tx1"/>
                </a:solidFill>
                <a:latin typeface="Times New Roman" pitchFamily="-1" charset="0"/>
                <a:ea typeface="+mn-ea"/>
                <a:cs typeface="+mn-cs"/>
              </a:rPr>
              <a:t>We can summarize the rules for simplification as follows: </a:t>
            </a:r>
          </a:p>
          <a:p>
            <a:endParaRPr lang="en-US" sz="1200" kern="1200" dirty="0" smtClean="0">
              <a:solidFill>
                <a:schemeClr val="tx1"/>
              </a:solidFill>
              <a:latin typeface="Times New Roman" pitchFamily="-1"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b="0" kern="1200" dirty="0" smtClean="0">
                <a:solidFill>
                  <a:schemeClr val="tx1"/>
                </a:solidFill>
                <a:latin typeface="Times New Roman" pitchFamily="-1" charset="0"/>
                <a:ea typeface="+mn-ea"/>
                <a:cs typeface="+mn-cs"/>
              </a:rPr>
              <a:t>1</a:t>
            </a:r>
            <a:r>
              <a:rPr lang="en-US" sz="1200" b="1" kern="1200" dirty="0" smtClean="0">
                <a:solidFill>
                  <a:schemeClr val="tx1"/>
                </a:solidFill>
                <a:latin typeface="Times New Roman" pitchFamily="-1" charset="0"/>
                <a:ea typeface="+mn-ea"/>
                <a:cs typeface="+mn-cs"/>
              </a:rPr>
              <a:t>. </a:t>
            </a:r>
            <a:r>
              <a:rPr lang="en-US" sz="1200" kern="1200" dirty="0" smtClean="0">
                <a:solidFill>
                  <a:schemeClr val="tx1"/>
                </a:solidFill>
                <a:latin typeface="Times New Roman" pitchFamily="-1" charset="0"/>
                <a:ea typeface="+mn-ea"/>
                <a:cs typeface="+mn-cs"/>
              </a:rPr>
              <a:t>Among the marked squares (squares with a 1), find those that belong to a unique largest block of 1, 2, 4, or 8 and circle those blocks. </a:t>
            </a:r>
            <a:endParaRPr lang="en-US" dirty="0" smtClean="0"/>
          </a:p>
          <a:p>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b="0" kern="1200" dirty="0" smtClean="0">
                <a:solidFill>
                  <a:schemeClr val="tx1"/>
                </a:solidFill>
                <a:latin typeface="Times New Roman" pitchFamily="-1" charset="0"/>
                <a:ea typeface="+mn-ea"/>
                <a:cs typeface="+mn-cs"/>
              </a:rPr>
              <a:t>2. Select additional blocks of marked squares that are as large as possible and as few in number as possible, but include every marked square at least once. The results may not be unique in some cases. For example, if a marked square combines with exactly two other squares, and there is no fourth marked square to complete a larger group, then there is a choice to be made as two which of the two groupings to choose. When you are circling groups, you are allowed to use the same 1 value more than once.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b="0" kern="1200" dirty="0" smtClean="0">
              <a:solidFill>
                <a:schemeClr val="tx1"/>
              </a:solidFill>
              <a:latin typeface="Times New Roman" pitchFamily="-1"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b="0" kern="1200" dirty="0" smtClean="0">
                <a:solidFill>
                  <a:schemeClr val="tx1"/>
                </a:solidFill>
                <a:latin typeface="Times New Roman" pitchFamily="-1" charset="0"/>
                <a:ea typeface="+mn-ea"/>
                <a:cs typeface="+mn-cs"/>
              </a:rPr>
              <a:t>3. Continue to draw loops around single marked squares, or pairs of adjacent marked squares, or groups of four, eight, and so on in such a way that every marked square belongs to at least one loop; then use as few of these blocks as possible to include all marked squares. </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b="0" kern="1200" dirty="0" smtClean="0">
                <a:solidFill>
                  <a:schemeClr val="tx1"/>
                </a:solidFill>
                <a:latin typeface="Times New Roman" pitchFamily="-1" charset="0"/>
                <a:ea typeface="+mn-ea"/>
                <a:cs typeface="+mn-cs"/>
              </a:rPr>
              <a:t> </a:t>
            </a:r>
          </a:p>
          <a:p>
            <a:endParaRPr lang="en-US" dirty="0"/>
          </a:p>
        </p:txBody>
      </p:sp>
    </p:spTree>
    <p:extLst>
      <p:ext uri="{BB962C8B-B14F-4D97-AF65-F5344CB8AC3E}">
        <p14:creationId xmlns:p14="http://schemas.microsoft.com/office/powerpoint/2010/main" val="84273549"/>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Times New Roman" pitchFamily="-1" charset="0"/>
                <a:ea typeface="+mn-ea"/>
                <a:cs typeface="+mn-cs"/>
              </a:rPr>
              <a:t>Figure 11.9a, based on Table 11.3, illustrates the simplification process. If any </a:t>
            </a:r>
            <a:endParaRPr lang="en-US" dirty="0" smtClean="0"/>
          </a:p>
          <a:p>
            <a:r>
              <a:rPr lang="en-US" sz="1200" kern="1200" dirty="0" smtClean="0">
                <a:solidFill>
                  <a:schemeClr val="tx1"/>
                </a:solidFill>
                <a:latin typeface="Times New Roman" pitchFamily="-1" charset="0"/>
                <a:ea typeface="+mn-ea"/>
                <a:cs typeface="+mn-cs"/>
              </a:rPr>
              <a:t>isolated 1s remain after the groupings, then each of these is circled as a group of 1s. </a:t>
            </a:r>
            <a:endParaRPr lang="en-US" dirty="0" smtClean="0"/>
          </a:p>
          <a:p>
            <a:endParaRPr lang="en-US" dirty="0" smtClean="0"/>
          </a:p>
          <a:p>
            <a:r>
              <a:rPr lang="en-US" sz="1200" kern="1200" dirty="0" smtClean="0">
                <a:solidFill>
                  <a:schemeClr val="tx1"/>
                </a:solidFill>
                <a:latin typeface="Times New Roman" pitchFamily="-1" charset="0"/>
                <a:ea typeface="+mn-ea"/>
                <a:cs typeface="+mn-cs"/>
              </a:rPr>
              <a:t>Finally, before going from the map to a simplified Boolean expression, any group of 1s that is completely overlapped by other groups can be eliminated. This is shown in Figure 11.9b. In this case, the horizontal group is redundant and may be ignored in creating the Boolean expression.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One additional feature of Karnaugh maps needs to be mentioned. In some cases, certain combinations of values of variables never occur, and therefore the corresponding output never occurs. These are referred to as “don’t care” conditions. For each such condition, the letter “d” is entered into the corresponding square of the map. In doing the grouping and simplification, each “d” can be treated as a 1 or 0, whichever leads to the simplest expression. </a:t>
            </a:r>
            <a:endParaRPr lang="en-US" dirty="0" smtClean="0"/>
          </a:p>
          <a:p>
            <a:endParaRPr lang="en-US" dirty="0"/>
          </a:p>
        </p:txBody>
      </p:sp>
    </p:spTree>
    <p:extLst>
      <p:ext uri="{BB962C8B-B14F-4D97-AF65-F5344CB8AC3E}">
        <p14:creationId xmlns:p14="http://schemas.microsoft.com/office/powerpoint/2010/main" val="4177638235"/>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Table 11.4 shows the truth table for producing a 4-bit result that is one more than a 4-bit BCD input. The addition is modulo 10. Thus, 9 + 1 = 0. Also, note that six of the input codes produce “don’t care” results, because those are not valid BCD inputs. </a:t>
            </a:r>
            <a:endParaRPr lang="en-US" dirty="0" smtClean="0"/>
          </a:p>
          <a:p>
            <a:endParaRPr lang="en-US" dirty="0"/>
          </a:p>
        </p:txBody>
      </p:sp>
    </p:spTree>
    <p:extLst>
      <p:ext uri="{BB962C8B-B14F-4D97-AF65-F5344CB8AC3E}">
        <p14:creationId xmlns:p14="http://schemas.microsoft.com/office/powerpoint/2010/main" val="498014143"/>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Figure 11.10 shows the resulting Karnaugh maps for each of the output variables. The d squares are used to achieve the best possible groupings. </a:t>
            </a:r>
            <a:endParaRPr lang="en-US" dirty="0" smtClean="0"/>
          </a:p>
          <a:p>
            <a:endParaRPr lang="en-US" dirty="0"/>
          </a:p>
        </p:txBody>
      </p:sp>
    </p:spTree>
    <p:extLst>
      <p:ext uri="{BB962C8B-B14F-4D97-AF65-F5344CB8AC3E}">
        <p14:creationId xmlns:p14="http://schemas.microsoft.com/office/powerpoint/2010/main" val="2714027885"/>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fontScale="85000" lnSpcReduction="20000"/>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For more than four variables, the Karnaugh map method becomes increasingly cumbersome. With five variables, two 16 * 16 maps are needed, with one map considered to be on top of the other in three dimensions to achieve adjacency. Six variables require the use of four 16 * 16 tables in four dimensions! An alternative approach is a tabular technique, referred to as the Quine–McCluskey method. The method is suitable for programming on a computer to give an automatic tool for producing minimized Boolean expressions. </a:t>
            </a: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latin typeface="Times New Roman" pitchFamily="-1"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The first step is to construct a table in which each row corresponds to one of the product terms of the expression. The terms are grouped according to the number of complemented variables. That is, we start with the term with no complements, if it exists, then all terms with one complement, and so on. Table 11.5 shows the list for our example expression, with horizontal lines used to indicate the grouping. For clarity, each term is represented by a 1 for each uncomplemented variable and a 0 for each complemented variable. Thus, we group terms according to the number of 1s they contain. The index column is simply the decimal equivalent and is useful in what follows. </a:t>
            </a: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latin typeface="Times New Roman" pitchFamily="-1"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The next step is to find all pairs of terms that differ in only one variable, that is, all pairs of terms that are the same except that one variable is 0 in one of the terms and 1 in the other. Because of the way in which we have grouped the terms, we can do this by starting with the first group and comparing each term of the first group with every term of the second group. Then compare each term of the second group with all of the terms of the third group, and so on. Whenever a match is found, place a check next to each term, combine the pair by eliminating the variable that differs in the two terms, and add that to a new list. This process continues until the entire original table has been examined. </a:t>
            </a: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r>
              <a:rPr lang="en-US" sz="1200" kern="1200" dirty="0" smtClean="0">
                <a:solidFill>
                  <a:schemeClr val="tx1"/>
                </a:solidFill>
                <a:latin typeface="Times New Roman" pitchFamily="-1" charset="0"/>
                <a:ea typeface="+mn-ea"/>
                <a:cs typeface="+mn-cs"/>
              </a:rPr>
              <a:t>The new table is organized into groups, as indicated, in the same fashion as the first table. The second table is then processed in the same manner as the first. That is, terms that differ in only one variable are checked and a new term produced for a third table. In this example, the third table that is produced contains only one term: BD.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In general, the process would proceed through successive tables until a table with no matches was produced. In this case, this has involved three tables. </a:t>
            </a: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 </a:t>
            </a:r>
            <a:endParaRPr lang="en-US" dirty="0" smtClean="0"/>
          </a:p>
          <a:p>
            <a:endParaRPr lang="en-US" dirty="0"/>
          </a:p>
        </p:txBody>
      </p:sp>
    </p:spTree>
    <p:extLst>
      <p:ext uri="{BB962C8B-B14F-4D97-AF65-F5344CB8AC3E}">
        <p14:creationId xmlns:p14="http://schemas.microsoft.com/office/powerpoint/2010/main" val="2701811619"/>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Once the process just described is completed, we have eliminated many of the possible terms of the expression. Those terms that have not been eliminated are used to construct a matrix, as illustrated in Table 11.6. Each row of the matrix corresponds to one of the terms that have not been eliminated (has no check) in any of the tables used so far. Each column corresponds to one of the terms in the original expression. An X is placed at each intersection of a row and a column such that the row element is “compatible” with the column element. That is, the variables present in the row element have the same value as the variables present in the column element. Next, circle each X that is alone in a column. Then place a square around each X in any row in which there is a circled X. If every column now has either a squared or a circled X, then we are done, and those row elements whose Xs have been marked constitute the minimal expression. </a:t>
            </a:r>
            <a:endParaRPr lang="en-US" dirty="0" smtClean="0"/>
          </a:p>
          <a:p>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In cases in which some columns have neither a circle nor a square, additional processing is required. Essentially, we keep adding row elements until all columns are covered. </a:t>
            </a:r>
            <a:endParaRPr lang="en-US" dirty="0" smtClean="0"/>
          </a:p>
          <a:p>
            <a:endParaRPr lang="en-US" dirty="0"/>
          </a:p>
        </p:txBody>
      </p:sp>
    </p:spTree>
    <p:extLst>
      <p:ext uri="{BB962C8B-B14F-4D97-AF65-F5344CB8AC3E}">
        <p14:creationId xmlns:p14="http://schemas.microsoft.com/office/powerpoint/2010/main" val="20855054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Another consideration in the implementation of Boolean functions concerns the types of gates used. It is sometimes desirable to implement a Boolean function solely with NAND gates or solely with NOR gates. Although this may not be the minimum-gate implementation, it has the advantage of regularity, which can simplify the manufacturing process. </a:t>
            </a:r>
            <a:endParaRPr lang="en-US" dirty="0" smtClean="0"/>
          </a:p>
          <a:p>
            <a:endParaRPr lang="en-US" dirty="0" smtClean="0"/>
          </a:p>
          <a:p>
            <a:endParaRPr lang="en-US" dirty="0"/>
          </a:p>
        </p:txBody>
      </p:sp>
    </p:spTree>
    <p:extLst>
      <p:ext uri="{BB962C8B-B14F-4D97-AF65-F5344CB8AC3E}">
        <p14:creationId xmlns:p14="http://schemas.microsoft.com/office/powerpoint/2010/main" val="1696125695"/>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The </a:t>
            </a:r>
            <a:r>
              <a:rPr lang="en-US" sz="1200" b="1" kern="1200" dirty="0" smtClean="0">
                <a:solidFill>
                  <a:schemeClr val="tx1"/>
                </a:solidFill>
                <a:latin typeface="Times New Roman" pitchFamily="-1" charset="0"/>
                <a:ea typeface="+mn-ea"/>
                <a:cs typeface="+mn-cs"/>
              </a:rPr>
              <a:t>multiplexer </a:t>
            </a:r>
            <a:r>
              <a:rPr lang="en-US" sz="1200" kern="1200" dirty="0" smtClean="0">
                <a:solidFill>
                  <a:schemeClr val="tx1"/>
                </a:solidFill>
                <a:latin typeface="Times New Roman" pitchFamily="-1" charset="0"/>
                <a:ea typeface="+mn-ea"/>
                <a:cs typeface="+mn-cs"/>
              </a:rPr>
              <a:t>connects multiple inputs to a single output. At any time, one of the inputs is selected to be passed to the output. A general block diagram representation is shown in Figure 11.12. This represents a 4-to-1 multiplexer. There are four input lines, labeled D0, D1, D2, and D3. One of these lines is selected to provide the output signal F. To select one of the four possible inputs, a 2-bit selection code is needed, and this is implemented as two select lines labeled S1 and S2. </a:t>
            </a: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endParaRPr lang="en-US" dirty="0"/>
          </a:p>
        </p:txBody>
      </p:sp>
    </p:spTree>
    <p:extLst>
      <p:ext uri="{BB962C8B-B14F-4D97-AF65-F5344CB8AC3E}">
        <p14:creationId xmlns:p14="http://schemas.microsoft.com/office/powerpoint/2010/main" val="2059945902"/>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An example 4-to-1 multiplexer is defined by the truth table in Table 11.7. This is a simplified form of a truth table. Instead of showing all possible combinations of input variables, it shows the output as data from line D0, D1, D2, or D3. </a:t>
            </a:r>
            <a:endParaRPr lang="en-US" dirty="0"/>
          </a:p>
        </p:txBody>
      </p:sp>
    </p:spTree>
    <p:extLst>
      <p:ext uri="{BB962C8B-B14F-4D97-AF65-F5344CB8AC3E}">
        <p14:creationId xmlns:p14="http://schemas.microsoft.com/office/powerpoint/2010/main" val="50772452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Figure 11.13 shows an implementation using AND, OR, and NOT gates. S1 and S2 are connected to the AND gates in such a way that, for any combination of S1 and S2, three of the AND gates will output 0. The fourth </a:t>
            </a:r>
            <a:r>
              <a:rPr lang="en-US" sz="1200" b="1" kern="1200" dirty="0" smtClean="0">
                <a:solidFill>
                  <a:schemeClr val="tx1"/>
                </a:solidFill>
                <a:latin typeface="Times New Roman" pitchFamily="-1" charset="0"/>
                <a:ea typeface="+mn-ea"/>
                <a:cs typeface="+mn-cs"/>
              </a:rPr>
              <a:t>AND gate </a:t>
            </a:r>
            <a:r>
              <a:rPr lang="en-US" sz="1200" kern="1200" dirty="0" smtClean="0">
                <a:solidFill>
                  <a:schemeClr val="tx1"/>
                </a:solidFill>
                <a:latin typeface="Times New Roman" pitchFamily="-1" charset="0"/>
                <a:ea typeface="+mn-ea"/>
                <a:cs typeface="+mn-cs"/>
              </a:rPr>
              <a:t>will output the value of the selected line, which is either 0 or 1. Thus, three of the inputs to the OR gate are always 0, and the output of the OR gate will equal the value of the selected input gate. Using this regular organization, it is easy to construct multiplexers of size 8-to-1, 16-to-1, and so on. </a:t>
            </a:r>
            <a:endParaRPr lang="en-US" dirty="0" smtClean="0"/>
          </a:p>
          <a:p>
            <a:endParaRPr lang="en-US" dirty="0"/>
          </a:p>
        </p:txBody>
      </p:sp>
    </p:spTree>
    <p:extLst>
      <p:ext uri="{BB962C8B-B14F-4D97-AF65-F5344CB8AC3E}">
        <p14:creationId xmlns:p14="http://schemas.microsoft.com/office/powerpoint/2010/main" val="3074292312"/>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Multiplexers are used in digital circuits to control signal and data routing. An example is the loading of the program </a:t>
            </a:r>
            <a:r>
              <a:rPr lang="en-US" sz="1200" b="1" kern="1200" dirty="0" smtClean="0">
                <a:solidFill>
                  <a:schemeClr val="tx1"/>
                </a:solidFill>
                <a:latin typeface="Times New Roman" pitchFamily="-1" charset="0"/>
                <a:ea typeface="+mn-ea"/>
                <a:cs typeface="+mn-cs"/>
              </a:rPr>
              <a:t>counter </a:t>
            </a:r>
            <a:r>
              <a:rPr lang="en-US" sz="1200" kern="1200" dirty="0" smtClean="0">
                <a:solidFill>
                  <a:schemeClr val="tx1"/>
                </a:solidFill>
                <a:latin typeface="Times New Roman" pitchFamily="-1" charset="0"/>
                <a:ea typeface="+mn-ea"/>
                <a:cs typeface="+mn-cs"/>
              </a:rPr>
              <a:t>(PC). The value to be loaded into the program counter may come from one of several different sources: </a:t>
            </a:r>
            <a:endParaRPr lang="en-US" dirty="0" smtClean="0"/>
          </a:p>
          <a:p>
            <a:endParaRPr lang="en-US" dirty="0" smtClean="0"/>
          </a:p>
          <a:p>
            <a:r>
              <a:rPr lang="en-US" sz="1200" kern="1200" dirty="0" smtClean="0">
                <a:solidFill>
                  <a:schemeClr val="tx1"/>
                </a:solidFill>
                <a:latin typeface="Times New Roman" pitchFamily="-1" charset="0"/>
                <a:ea typeface="+mn-ea"/>
                <a:cs typeface="+mn-cs"/>
              </a:rPr>
              <a:t>* A binary counter, if the PC is to be incremented for the next instruction </a:t>
            </a:r>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*The instruction </a:t>
            </a:r>
            <a:r>
              <a:rPr lang="en-US" sz="1200" b="1" kern="1200" dirty="0" smtClean="0">
                <a:solidFill>
                  <a:schemeClr val="tx1"/>
                </a:solidFill>
                <a:latin typeface="Times New Roman" pitchFamily="-1" charset="0"/>
                <a:ea typeface="+mn-ea"/>
                <a:cs typeface="+mn-cs"/>
              </a:rPr>
              <a:t>register, </a:t>
            </a:r>
            <a:r>
              <a:rPr lang="en-US" sz="1200" kern="1200" dirty="0" smtClean="0">
                <a:solidFill>
                  <a:schemeClr val="tx1"/>
                </a:solidFill>
                <a:latin typeface="Times New Roman" pitchFamily="-1" charset="0"/>
                <a:ea typeface="+mn-ea"/>
                <a:cs typeface="+mn-cs"/>
              </a:rPr>
              <a:t>if a branch instruction using a direct address has just been executed </a:t>
            </a:r>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*The output of the ALU, if the branch instruction specifies the address using a displacement mode </a:t>
            </a:r>
          </a:p>
          <a:p>
            <a:endParaRPr lang="en-US" sz="1200" kern="1200" dirty="0" smtClean="0">
              <a:solidFill>
                <a:schemeClr val="tx1"/>
              </a:solidFill>
              <a:latin typeface="Times New Roman" pitchFamily="-1"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These various inputs could be connected to the input lines of a multiplexer, with the PC connected to the output line. The select lines determine which value is loaded into the PC. Because the PC contains multiple bits, multiple multiplexers are used, one per bit. Figure 11.14 illustrates this for 16-bit addresses. </a:t>
            </a:r>
            <a:endParaRPr lang="en-US" dirty="0" smtClean="0"/>
          </a:p>
          <a:p>
            <a:endParaRPr lang="en-US" sz="1200" kern="1200" dirty="0" smtClean="0">
              <a:solidFill>
                <a:schemeClr val="tx1"/>
              </a:solidFill>
              <a:latin typeface="Times New Roman" pitchFamily="-1" charset="0"/>
              <a:ea typeface="+mn-ea"/>
              <a:cs typeface="+mn-cs"/>
            </a:endParaRPr>
          </a:p>
          <a:p>
            <a:endParaRPr lang="en-US" dirty="0"/>
          </a:p>
        </p:txBody>
      </p:sp>
    </p:spTree>
    <p:extLst>
      <p:ext uri="{BB962C8B-B14F-4D97-AF65-F5344CB8AC3E}">
        <p14:creationId xmlns:p14="http://schemas.microsoft.com/office/powerpoint/2010/main" val="3821788278"/>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A </a:t>
            </a:r>
            <a:r>
              <a:rPr lang="en-US" sz="1200" b="1" kern="1200" dirty="0" smtClean="0">
                <a:solidFill>
                  <a:schemeClr val="tx1"/>
                </a:solidFill>
                <a:latin typeface="Times New Roman" pitchFamily="-1" charset="0"/>
                <a:ea typeface="+mn-ea"/>
                <a:cs typeface="+mn-cs"/>
              </a:rPr>
              <a:t>decoder </a:t>
            </a:r>
            <a:r>
              <a:rPr lang="en-US" sz="1200" kern="1200" dirty="0" smtClean="0">
                <a:solidFill>
                  <a:schemeClr val="tx1"/>
                </a:solidFill>
                <a:latin typeface="Times New Roman" pitchFamily="-1" charset="0"/>
                <a:ea typeface="+mn-ea"/>
                <a:cs typeface="+mn-cs"/>
              </a:rPr>
              <a:t>is a combinational circuit with a number of output lines, only one of which is asserted at any time. Which output line is asserted depends on the pattern of input lines. In general, a decoder has </a:t>
            </a:r>
            <a:r>
              <a:rPr lang="en-US" sz="1200" i="1" kern="1200" dirty="0" smtClean="0">
                <a:solidFill>
                  <a:schemeClr val="tx1"/>
                </a:solidFill>
                <a:latin typeface="Times New Roman" pitchFamily="-1" charset="0"/>
                <a:ea typeface="+mn-ea"/>
                <a:cs typeface="+mn-cs"/>
              </a:rPr>
              <a:t>n </a:t>
            </a:r>
            <a:r>
              <a:rPr lang="en-US" sz="1200" kern="1200" dirty="0" smtClean="0">
                <a:solidFill>
                  <a:schemeClr val="tx1"/>
                </a:solidFill>
                <a:latin typeface="Times New Roman" pitchFamily="-1" charset="0"/>
                <a:ea typeface="+mn-ea"/>
                <a:cs typeface="+mn-cs"/>
              </a:rPr>
              <a:t>inputs and 2n outputs. Figure 11.15 shows a decoder with three inputs and eight outputs. </a:t>
            </a:r>
            <a:endParaRPr lang="en-US" dirty="0" smtClean="0"/>
          </a:p>
          <a:p>
            <a:endParaRPr lang="en-US" dirty="0"/>
          </a:p>
        </p:txBody>
      </p:sp>
    </p:spTree>
    <p:extLst>
      <p:ext uri="{BB962C8B-B14F-4D97-AF65-F5344CB8AC3E}">
        <p14:creationId xmlns:p14="http://schemas.microsoft.com/office/powerpoint/2010/main" val="3627271194"/>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Decoders find many uses in digital computers. One example is address decoding. Suppose we wish to construct a 1K-byte memory using four 256 * 8-bit RAM chips. We want a single unified address space, which can be broken down as follows: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latin typeface="Times New Roman" pitchFamily="-1"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		Address		Chip</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		0000-00FF		</a:t>
            </a:r>
            <a:r>
              <a:rPr lang="en-US" sz="1200" kern="1200" baseline="0" dirty="0" smtClean="0">
                <a:solidFill>
                  <a:schemeClr val="tx1"/>
                </a:solidFill>
                <a:latin typeface="Times New Roman" pitchFamily="-1" charset="0"/>
                <a:ea typeface="+mn-ea"/>
                <a:cs typeface="+mn-cs"/>
              </a:rPr>
              <a:t>   0</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baseline="0" dirty="0" smtClean="0">
                <a:solidFill>
                  <a:schemeClr val="tx1"/>
                </a:solidFill>
                <a:latin typeface="Times New Roman" pitchFamily="-1" charset="0"/>
                <a:ea typeface="+mn-ea"/>
                <a:cs typeface="+mn-cs"/>
              </a:rPr>
              <a:t>		0100-01FF		   1</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baseline="0" dirty="0" smtClean="0">
                <a:solidFill>
                  <a:schemeClr val="tx1"/>
                </a:solidFill>
                <a:latin typeface="Times New Roman" pitchFamily="-1" charset="0"/>
                <a:ea typeface="+mn-ea"/>
                <a:cs typeface="+mn-cs"/>
              </a:rPr>
              <a:t>		0200-02FF		   2</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baseline="0" dirty="0" smtClean="0">
                <a:solidFill>
                  <a:schemeClr val="tx1"/>
                </a:solidFill>
                <a:latin typeface="Times New Roman" pitchFamily="-1" charset="0"/>
                <a:ea typeface="+mn-ea"/>
                <a:cs typeface="+mn-cs"/>
              </a:rPr>
              <a:t>		0300-03FF		   3</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Each chip requires 8 address lines, and these are supplied by the lower-order 8 bits of the address. The higher-order 2 bits of the 10-bit address are used to select one of the four RAM chips. For this purpose, a 2-to-4 decoder is used whose output enables one of the four chips, as shown in Figure 11.16. </a:t>
            </a:r>
            <a:endParaRPr lang="en-US" dirty="0" smtClean="0"/>
          </a:p>
          <a:p>
            <a:endParaRPr lang="en-US" dirty="0"/>
          </a:p>
        </p:txBody>
      </p:sp>
    </p:spTree>
    <p:extLst>
      <p:ext uri="{BB962C8B-B14F-4D97-AF65-F5344CB8AC3E}">
        <p14:creationId xmlns:p14="http://schemas.microsoft.com/office/powerpoint/2010/main" val="3175229586"/>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With an additional input line, a decoder can be used as a demultiplexer. The demultiplexer performs the inverse function of a multiplexer; it connects a single input to one of several outputs. This is shown in Figure 11.17. As before, </a:t>
            </a:r>
            <a:r>
              <a:rPr lang="en-US" sz="1200" i="1" kern="1200" dirty="0" smtClean="0">
                <a:solidFill>
                  <a:schemeClr val="tx1"/>
                </a:solidFill>
                <a:latin typeface="Times New Roman" pitchFamily="-1" charset="0"/>
                <a:ea typeface="+mn-ea"/>
                <a:cs typeface="+mn-cs"/>
              </a:rPr>
              <a:t>n </a:t>
            </a:r>
            <a:r>
              <a:rPr lang="en-US" sz="1200" kern="1200" dirty="0" smtClean="0">
                <a:solidFill>
                  <a:schemeClr val="tx1"/>
                </a:solidFill>
                <a:latin typeface="Times New Roman" pitchFamily="-1" charset="0"/>
                <a:ea typeface="+mn-ea"/>
                <a:cs typeface="+mn-cs"/>
              </a:rPr>
              <a:t>inputs are decoded to produce a single one of 2</a:t>
            </a:r>
            <a:r>
              <a:rPr lang="en-US" sz="1200" kern="1200" baseline="30000" dirty="0" smtClean="0">
                <a:solidFill>
                  <a:schemeClr val="tx1"/>
                </a:solidFill>
                <a:latin typeface="Times New Roman" pitchFamily="-1" charset="0"/>
                <a:ea typeface="+mn-ea"/>
                <a:cs typeface="+mn-cs"/>
              </a:rPr>
              <a:t>n</a:t>
            </a:r>
            <a:r>
              <a:rPr lang="en-US" sz="1200" kern="1200" dirty="0" smtClean="0">
                <a:solidFill>
                  <a:schemeClr val="tx1"/>
                </a:solidFill>
                <a:latin typeface="Times New Roman" pitchFamily="-1" charset="0"/>
                <a:ea typeface="+mn-ea"/>
                <a:cs typeface="+mn-cs"/>
              </a:rPr>
              <a:t> outputs. All of the 2</a:t>
            </a:r>
            <a:r>
              <a:rPr lang="en-US" sz="1200" kern="1200" baseline="30000" dirty="0" smtClean="0">
                <a:solidFill>
                  <a:schemeClr val="tx1"/>
                </a:solidFill>
                <a:latin typeface="Times New Roman" pitchFamily="-1" charset="0"/>
                <a:ea typeface="+mn-ea"/>
                <a:cs typeface="+mn-cs"/>
              </a:rPr>
              <a:t>n</a:t>
            </a:r>
            <a:r>
              <a:rPr lang="en-US" sz="1200" kern="1200" dirty="0" smtClean="0">
                <a:solidFill>
                  <a:schemeClr val="tx1"/>
                </a:solidFill>
                <a:latin typeface="Times New Roman" pitchFamily="-1" charset="0"/>
                <a:ea typeface="+mn-ea"/>
                <a:cs typeface="+mn-cs"/>
              </a:rPr>
              <a:t> output lines are </a:t>
            </a:r>
            <a:r>
              <a:rPr lang="en-US" sz="1200" kern="1200" dirty="0" err="1" smtClean="0">
                <a:solidFill>
                  <a:schemeClr val="tx1"/>
                </a:solidFill>
                <a:latin typeface="Times New Roman" pitchFamily="-1" charset="0"/>
                <a:ea typeface="+mn-ea"/>
                <a:cs typeface="+mn-cs"/>
              </a:rPr>
              <a:t>ANDed</a:t>
            </a:r>
            <a:r>
              <a:rPr lang="en-US" sz="1200" kern="1200" dirty="0" smtClean="0">
                <a:solidFill>
                  <a:schemeClr val="tx1"/>
                </a:solidFill>
                <a:latin typeface="Times New Roman" pitchFamily="-1" charset="0"/>
                <a:ea typeface="+mn-ea"/>
                <a:cs typeface="+mn-cs"/>
              </a:rPr>
              <a:t>  with a data input line. Thus, the </a:t>
            </a:r>
            <a:r>
              <a:rPr lang="en-US" sz="1200" i="1" kern="1200" dirty="0" smtClean="0">
                <a:solidFill>
                  <a:schemeClr val="tx1"/>
                </a:solidFill>
                <a:latin typeface="Times New Roman" pitchFamily="-1" charset="0"/>
                <a:ea typeface="+mn-ea"/>
                <a:cs typeface="+mn-cs"/>
              </a:rPr>
              <a:t>n </a:t>
            </a:r>
            <a:r>
              <a:rPr lang="en-US" sz="1200" kern="1200" dirty="0" smtClean="0">
                <a:solidFill>
                  <a:schemeClr val="tx1"/>
                </a:solidFill>
                <a:latin typeface="Times New Roman" pitchFamily="-1" charset="0"/>
                <a:ea typeface="+mn-ea"/>
                <a:cs typeface="+mn-cs"/>
              </a:rPr>
              <a:t>inputs act as an address to select a particular out- put line, and the value on the data input line (0 or 1) is routed to that output line.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The configuration in Figure 11.17 can be viewed in another way. Change the label on the new line from </a:t>
            </a:r>
            <a:r>
              <a:rPr lang="en-US" sz="1200" i="1" kern="1200" dirty="0" smtClean="0">
                <a:solidFill>
                  <a:schemeClr val="tx1"/>
                </a:solidFill>
                <a:latin typeface="Times New Roman" pitchFamily="-1" charset="0"/>
                <a:ea typeface="+mn-ea"/>
                <a:cs typeface="+mn-cs"/>
              </a:rPr>
              <a:t>Data Input </a:t>
            </a:r>
            <a:r>
              <a:rPr lang="en-US" sz="1200" kern="1200" dirty="0" smtClean="0">
                <a:solidFill>
                  <a:schemeClr val="tx1"/>
                </a:solidFill>
                <a:latin typeface="Times New Roman" pitchFamily="-1" charset="0"/>
                <a:ea typeface="+mn-ea"/>
                <a:cs typeface="+mn-cs"/>
              </a:rPr>
              <a:t>to </a:t>
            </a:r>
            <a:r>
              <a:rPr lang="en-US" sz="1200" i="1" kern="1200" dirty="0" smtClean="0">
                <a:solidFill>
                  <a:schemeClr val="tx1"/>
                </a:solidFill>
                <a:latin typeface="Times New Roman" pitchFamily="-1" charset="0"/>
                <a:ea typeface="+mn-ea"/>
                <a:cs typeface="+mn-cs"/>
              </a:rPr>
              <a:t>Enable. </a:t>
            </a:r>
            <a:r>
              <a:rPr lang="en-US" sz="1200" kern="1200" dirty="0" smtClean="0">
                <a:solidFill>
                  <a:schemeClr val="tx1"/>
                </a:solidFill>
                <a:latin typeface="Times New Roman" pitchFamily="-1" charset="0"/>
                <a:ea typeface="+mn-ea"/>
                <a:cs typeface="+mn-cs"/>
              </a:rPr>
              <a:t>This allows for the control of the timing of the decoder. The decoded output appears only when the encoded input is present </a:t>
            </a:r>
            <a:r>
              <a:rPr lang="en-US" sz="1200" i="1" kern="1200" dirty="0" smtClean="0">
                <a:solidFill>
                  <a:schemeClr val="tx1"/>
                </a:solidFill>
                <a:latin typeface="Times New Roman" pitchFamily="-1" charset="0"/>
                <a:ea typeface="+mn-ea"/>
                <a:cs typeface="+mn-cs"/>
              </a:rPr>
              <a:t>and </a:t>
            </a:r>
            <a:r>
              <a:rPr lang="en-US" sz="1200" kern="1200" dirty="0" smtClean="0">
                <a:solidFill>
                  <a:schemeClr val="tx1"/>
                </a:solidFill>
                <a:latin typeface="Times New Roman" pitchFamily="-1" charset="0"/>
                <a:ea typeface="+mn-ea"/>
                <a:cs typeface="+mn-cs"/>
              </a:rPr>
              <a:t>the enable line has a value of 1. </a:t>
            </a:r>
            <a:endParaRPr lang="en-US" dirty="0" smtClean="0"/>
          </a:p>
          <a:p>
            <a:endParaRPr lang="en-US" dirty="0"/>
          </a:p>
        </p:txBody>
      </p:sp>
    </p:spTree>
    <p:extLst>
      <p:ext uri="{BB962C8B-B14F-4D97-AF65-F5344CB8AC3E}">
        <p14:creationId xmlns:p14="http://schemas.microsoft.com/office/powerpoint/2010/main" val="879209929"/>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Times New Roman" pitchFamily="-1" charset="0"/>
                <a:ea typeface="+mn-ea"/>
                <a:cs typeface="+mn-cs"/>
              </a:rPr>
              <a:t>Combinational circuits are often referred to as “memoryless” circuits, because their output depends only on their current input and no history of prior inputs is retained. However, there is one sort of memory that is implemented with combinational circuits, namely </a:t>
            </a:r>
            <a:r>
              <a:rPr lang="en-US" sz="1200" b="1" kern="1200" dirty="0" smtClean="0">
                <a:solidFill>
                  <a:schemeClr val="tx1"/>
                </a:solidFill>
                <a:latin typeface="Times New Roman" pitchFamily="-1" charset="0"/>
                <a:ea typeface="+mn-ea"/>
                <a:cs typeface="+mn-cs"/>
              </a:rPr>
              <a:t>read-only memory (ROM).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Recall that a ROM is a memory unit that performs only the read operation. This implies that the binary information stored in a ROM is permanent and was created during the fabrication process. Thus, a given input to the ROM (address lines) always produces the same output (data lines). Because the outputs are a function only of the present inputs, the ROM is in fact a combinational circuit. </a:t>
            </a:r>
            <a:endParaRPr lang="en-US" dirty="0" smtClean="0"/>
          </a:p>
          <a:p>
            <a:endParaRPr lang="en-US" dirty="0"/>
          </a:p>
        </p:txBody>
      </p:sp>
    </p:spTree>
    <p:extLst>
      <p:ext uri="{BB962C8B-B14F-4D97-AF65-F5344CB8AC3E}">
        <p14:creationId xmlns:p14="http://schemas.microsoft.com/office/powerpoint/2010/main" val="2806041046"/>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A ROM can be implemented with a decoder and a set of OR gates. As an example, consider Table 11.8. This can be viewed as a truth table with four inputs and four outputs. For each of the 16 possible input values, the corresponding set of values of the outputs is shown. It can also be viewed as defining the contents of a 64-bit ROM consisting of 16 words of 4 bits each. The four inputs specify an address, and the four outputs specify the contents of the location specified by the address. Figure 11.18 shows how this memory could be implemented using a 4-to-16 decoder and four OR gates. As with the PLA, a regular organization is used, and the interconnections are made to reflect the desired result. </a:t>
            </a:r>
            <a:endParaRPr lang="en-US" dirty="0" smtClean="0"/>
          </a:p>
          <a:p>
            <a:endParaRPr lang="en-US" dirty="0"/>
          </a:p>
        </p:txBody>
      </p:sp>
    </p:spTree>
    <p:extLst>
      <p:ext uri="{BB962C8B-B14F-4D97-AF65-F5344CB8AC3E}">
        <p14:creationId xmlns:p14="http://schemas.microsoft.com/office/powerpoint/2010/main" val="205414"/>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Times New Roman" pitchFamily="-1" charset="0"/>
                <a:ea typeface="+mn-ea"/>
                <a:cs typeface="+mn-cs"/>
              </a:rPr>
              <a:t> Figure 11.18 shows how this memory could be implemented using a 4-to-16</a:t>
            </a:r>
          </a:p>
          <a:p>
            <a:r>
              <a:rPr lang="en-US" sz="1200" b="0" i="0" u="none" strike="noStrike" kern="1200" baseline="0" dirty="0" smtClean="0">
                <a:solidFill>
                  <a:schemeClr val="tx1"/>
                </a:solidFill>
                <a:latin typeface="Times New Roman" pitchFamily="-1" charset="0"/>
                <a:ea typeface="+mn-ea"/>
                <a:cs typeface="+mn-cs"/>
              </a:rPr>
              <a:t>decoder and four OR gates. As with the PLA, a regular organization is used, and</a:t>
            </a:r>
          </a:p>
          <a:p>
            <a:r>
              <a:rPr lang="en-US" sz="1200" b="0" i="0" u="none" strike="noStrike" kern="1200" baseline="0" dirty="0" smtClean="0">
                <a:solidFill>
                  <a:schemeClr val="tx1"/>
                </a:solidFill>
                <a:latin typeface="Times New Roman" pitchFamily="-1" charset="0"/>
                <a:ea typeface="+mn-ea"/>
                <a:cs typeface="+mn-cs"/>
              </a:rPr>
              <a:t>the interconnections are made to reflect the desired result.</a:t>
            </a:r>
            <a:endParaRPr lang="en-US" dirty="0"/>
          </a:p>
        </p:txBody>
      </p:sp>
    </p:spTree>
    <p:extLst>
      <p:ext uri="{BB962C8B-B14F-4D97-AF65-F5344CB8AC3E}">
        <p14:creationId xmlns:p14="http://schemas.microsoft.com/office/powerpoint/2010/main" val="401054399"/>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Binary addition differs from Boolean algebra in that the result includes a carry term.</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latin typeface="Times New Roman" pitchFamily="-1"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However, addition can still be dealt with in Boolean terms. In Table 11.9a, we show the logic for adding two input bits to produce a 1-bit sum and a carry bit. This truth table could easily be implemented in digital logic. However, we are not interested in performing addition on just a single pair of bits. Rather, we wish to add two </a:t>
            </a:r>
            <a:r>
              <a:rPr lang="en-US" sz="1200" i="1" kern="1200" dirty="0" smtClean="0">
                <a:solidFill>
                  <a:schemeClr val="tx1"/>
                </a:solidFill>
                <a:latin typeface="Times New Roman" pitchFamily="-1" charset="0"/>
                <a:ea typeface="+mn-ea"/>
                <a:cs typeface="+mn-cs"/>
              </a:rPr>
              <a:t>n-bit </a:t>
            </a:r>
            <a:r>
              <a:rPr lang="en-US" sz="1200" kern="1200" dirty="0" smtClean="0">
                <a:solidFill>
                  <a:schemeClr val="tx1"/>
                </a:solidFill>
                <a:latin typeface="Times New Roman" pitchFamily="-1" charset="0"/>
                <a:ea typeface="+mn-ea"/>
                <a:cs typeface="+mn-cs"/>
              </a:rPr>
              <a:t>numbers. This can be done by putting together a set of adders so that the carry from one </a:t>
            </a:r>
            <a:r>
              <a:rPr lang="en-US" sz="1200" b="1" kern="1200" dirty="0" smtClean="0">
                <a:solidFill>
                  <a:schemeClr val="tx1"/>
                </a:solidFill>
                <a:latin typeface="Times New Roman" pitchFamily="-1" charset="0"/>
                <a:ea typeface="+mn-ea"/>
                <a:cs typeface="+mn-cs"/>
              </a:rPr>
              <a:t>adder </a:t>
            </a:r>
            <a:r>
              <a:rPr lang="en-US" sz="1200" kern="1200" dirty="0" smtClean="0">
                <a:solidFill>
                  <a:schemeClr val="tx1"/>
                </a:solidFill>
                <a:latin typeface="Times New Roman" pitchFamily="-1" charset="0"/>
                <a:ea typeface="+mn-ea"/>
                <a:cs typeface="+mn-cs"/>
              </a:rPr>
              <a:t>is provided as input to the next. </a:t>
            </a: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For a multiple-bit adder to work, each of the single-bit adders must have three inputs, including the carry from the next-lower-order adder. The revised truth table appears in Table 11.9b. </a:t>
            </a:r>
            <a:endParaRPr lang="en-US" dirty="0" smtClean="0"/>
          </a:p>
          <a:p>
            <a:endParaRPr lang="en-US" dirty="0"/>
          </a:p>
        </p:txBody>
      </p:sp>
    </p:spTree>
    <p:extLst>
      <p:ext uri="{BB962C8B-B14F-4D97-AF65-F5344CB8AC3E}">
        <p14:creationId xmlns:p14="http://schemas.microsoft.com/office/powerpoint/2010/main" val="503477587"/>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A 4-bit adder is depicted in Figure 11.19. </a:t>
            </a:r>
            <a:endParaRPr lang="en-US" dirty="0" smtClean="0"/>
          </a:p>
          <a:p>
            <a:endParaRPr lang="en-US" dirty="0"/>
          </a:p>
        </p:txBody>
      </p:sp>
    </p:spTree>
    <p:extLst>
      <p:ext uri="{BB962C8B-B14F-4D97-AF65-F5344CB8AC3E}">
        <p14:creationId xmlns:p14="http://schemas.microsoft.com/office/powerpoint/2010/main" val="1002650036"/>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Times New Roman" pitchFamily="-1" charset="0"/>
                <a:ea typeface="+mn-ea"/>
                <a:cs typeface="+mn-cs"/>
              </a:rPr>
              <a:t>Figure 11.20 is an implementation using AND, OR, and NOT gates. </a:t>
            </a:r>
            <a:endParaRPr lang="en-US" dirty="0"/>
          </a:p>
        </p:txBody>
      </p:sp>
    </p:spTree>
    <p:extLst>
      <p:ext uri="{BB962C8B-B14F-4D97-AF65-F5344CB8AC3E}">
        <p14:creationId xmlns:p14="http://schemas.microsoft.com/office/powerpoint/2010/main" val="4120447111"/>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Times New Roman" pitchFamily="-1" charset="0"/>
                <a:ea typeface="+mn-ea"/>
                <a:cs typeface="+mn-cs"/>
              </a:rPr>
              <a:t>Thus we have the necessary logic to implement a multiple-bit adder such as shown in Figure 11.21. Note that because the output from each adder depends on the carry from the previous adder, there is an increasing delay from the least significant to the most significant bit. Each single-bit adder experiences a certain amount of gate delay, and this gate delay accumulates. For larger adders, the accumulated delay can become unacceptably high.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If the carry values could be determined without having to ripple through all the previous stages, then each single-bit adder could function independently, and delay would not accumulate. This can be achieved with an approach known as </a:t>
            </a:r>
            <a:r>
              <a:rPr lang="en-US" sz="1200" i="1" kern="1200" dirty="0" smtClean="0">
                <a:solidFill>
                  <a:schemeClr val="tx1"/>
                </a:solidFill>
                <a:latin typeface="Times New Roman" pitchFamily="-1" charset="0"/>
                <a:ea typeface="+mn-ea"/>
                <a:cs typeface="+mn-cs"/>
              </a:rPr>
              <a:t>carry lookahead. </a:t>
            </a:r>
            <a:endParaRPr lang="en-US" dirty="0" smtClean="0"/>
          </a:p>
          <a:p>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Figure 11.21 shows how a 32-bit adder can be constructed out of four 8-bit adders. In this case, the carry must ripple through the four 8-bit adders, but this will be substantially quicker than a ripple through thirty-two 1-bit adders. </a:t>
            </a:r>
            <a:endParaRPr lang="en-US" dirty="0" smtClean="0"/>
          </a:p>
          <a:p>
            <a:endParaRPr lang="en-US" dirty="0"/>
          </a:p>
        </p:txBody>
      </p:sp>
    </p:spTree>
    <p:extLst>
      <p:ext uri="{BB962C8B-B14F-4D97-AF65-F5344CB8AC3E}">
        <p14:creationId xmlns:p14="http://schemas.microsoft.com/office/powerpoint/2010/main" val="3566520578"/>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Times New Roman" pitchFamily="-1" charset="0"/>
                <a:ea typeface="+mn-ea"/>
                <a:cs typeface="+mn-cs"/>
              </a:rPr>
              <a:t>Combinational circuits implement the essential functions of a digital computer. However, except for the special case of ROM, they provide no memory or state information, elements also essential to the operation of a digital computer. For the latter purposes, a more complex form of digital logic circuit is used: the </a:t>
            </a:r>
            <a:r>
              <a:rPr lang="en-US" sz="1200" b="1" kern="1200" dirty="0" smtClean="0">
                <a:solidFill>
                  <a:schemeClr val="tx1"/>
                </a:solidFill>
                <a:latin typeface="Times New Roman" pitchFamily="-1" charset="0"/>
                <a:ea typeface="+mn-ea"/>
                <a:cs typeface="+mn-cs"/>
              </a:rPr>
              <a:t>sequential circuit. </a:t>
            </a:r>
            <a:r>
              <a:rPr lang="en-US" sz="1200" kern="1200" dirty="0" smtClean="0">
                <a:solidFill>
                  <a:schemeClr val="tx1"/>
                </a:solidFill>
                <a:latin typeface="Times New Roman" pitchFamily="-1" charset="0"/>
                <a:ea typeface="+mn-ea"/>
                <a:cs typeface="+mn-cs"/>
              </a:rPr>
              <a:t>The current output of a sequential circuit depends not only on the current input, but also on the past history of inputs. Another and generally more useful way to view it is that the current output of a sequential circuit depends on the current input and the current state of that circuit.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In this section, we examine some simple but useful examples of sequential circuits. As will be seen, the sequential circuit makes use of combinational circuits. </a:t>
            </a:r>
            <a:endParaRPr lang="en-US" dirty="0" smtClean="0"/>
          </a:p>
          <a:p>
            <a:endParaRPr lang="en-US" dirty="0"/>
          </a:p>
        </p:txBody>
      </p:sp>
    </p:spTree>
    <p:extLst>
      <p:ext uri="{BB962C8B-B14F-4D97-AF65-F5344CB8AC3E}">
        <p14:creationId xmlns:p14="http://schemas.microsoft.com/office/powerpoint/2010/main" val="2558882185"/>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Times New Roman" pitchFamily="-1" charset="0"/>
                <a:ea typeface="+mn-ea"/>
                <a:cs typeface="+mn-cs"/>
              </a:rPr>
              <a:t>The simplest form of sequential circuit is the </a:t>
            </a:r>
            <a:r>
              <a:rPr lang="en-US" sz="1200" b="1" kern="1200" dirty="0" smtClean="0">
                <a:solidFill>
                  <a:schemeClr val="tx1"/>
                </a:solidFill>
                <a:latin typeface="Times New Roman" pitchFamily="-1" charset="0"/>
                <a:ea typeface="+mn-ea"/>
                <a:cs typeface="+mn-cs"/>
              </a:rPr>
              <a:t>flip-flop. </a:t>
            </a:r>
            <a:r>
              <a:rPr lang="en-US" sz="1200" kern="1200" dirty="0" smtClean="0">
                <a:solidFill>
                  <a:schemeClr val="tx1"/>
                </a:solidFill>
                <a:latin typeface="Times New Roman" pitchFamily="-1" charset="0"/>
                <a:ea typeface="+mn-ea"/>
                <a:cs typeface="+mn-cs"/>
              </a:rPr>
              <a:t>There are a variety of flip- flops, all of which share two properties: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The flip-flop is a bistable device. It exists in one of two states and, in the absence of input, remains in that state. Thus, the flip-flop can function as a 1-bit memory. </a:t>
            </a:r>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The flip-flop has two outputs, which are always the complements of each other.</a:t>
            </a:r>
          </a:p>
          <a:p>
            <a:endParaRPr lang="en-US" dirty="0"/>
          </a:p>
        </p:txBody>
      </p:sp>
    </p:spTree>
    <p:extLst>
      <p:ext uri="{BB962C8B-B14F-4D97-AF65-F5344CB8AC3E}">
        <p14:creationId xmlns:p14="http://schemas.microsoft.com/office/powerpoint/2010/main" val="142912746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Figure 11.22 shows a common configuration known as the S–R flip-flop or </a:t>
            </a:r>
            <a:r>
              <a:rPr lang="en-US" sz="1200" b="1" kern="1200" dirty="0" smtClean="0">
                <a:solidFill>
                  <a:schemeClr val="tx1"/>
                </a:solidFill>
                <a:latin typeface="Times New Roman" pitchFamily="-1" charset="0"/>
                <a:ea typeface="+mn-ea"/>
                <a:cs typeface="+mn-cs"/>
              </a:rPr>
              <a:t>S–R latch. </a:t>
            </a:r>
            <a:endParaRPr lang="en-US" dirty="0" smtClean="0"/>
          </a:p>
          <a:p>
            <a:r>
              <a:rPr lang="en-US" sz="1200" kern="1200" dirty="0" smtClean="0">
                <a:solidFill>
                  <a:schemeClr val="tx1"/>
                </a:solidFill>
                <a:latin typeface="Times New Roman" pitchFamily="-1" charset="0"/>
                <a:ea typeface="+mn-ea"/>
                <a:cs typeface="+mn-cs"/>
              </a:rPr>
              <a:t>The circuit has two inputs, S (Set) and R (Reset), and two outputs, and consists of two NOR gates connected in a feedback arrangement. </a:t>
            </a:r>
            <a:endParaRPr lang="en-US" dirty="0"/>
          </a:p>
        </p:txBody>
      </p:sp>
    </p:spTree>
    <p:extLst>
      <p:ext uri="{BB962C8B-B14F-4D97-AF65-F5344CB8AC3E}">
        <p14:creationId xmlns:p14="http://schemas.microsoft.com/office/powerpoint/2010/main" val="2291963330"/>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a:bodyPr>
          <a:lstStyle/>
          <a:p>
            <a:r>
              <a:rPr lang="en-US" dirty="0" smtClean="0"/>
              <a:t>Figure 11.23 NOR S-R Latch Timing</a:t>
            </a:r>
            <a:r>
              <a:rPr lang="en-US" baseline="0" dirty="0" smtClean="0"/>
              <a:t> Diagram.</a:t>
            </a:r>
            <a:endParaRPr lang="en-US" dirty="0"/>
          </a:p>
        </p:txBody>
      </p:sp>
    </p:spTree>
    <p:extLst>
      <p:ext uri="{BB962C8B-B14F-4D97-AF65-F5344CB8AC3E}">
        <p14:creationId xmlns:p14="http://schemas.microsoft.com/office/powerpoint/2010/main" val="589133549"/>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The S–R latch can be defined with a table similar to a truth table, called a </a:t>
            </a:r>
            <a:r>
              <a:rPr lang="en-US" sz="1200" i="1" kern="1200" dirty="0" smtClean="0">
                <a:solidFill>
                  <a:schemeClr val="tx1"/>
                </a:solidFill>
                <a:latin typeface="Times New Roman" pitchFamily="-1" charset="0"/>
                <a:ea typeface="+mn-ea"/>
                <a:cs typeface="+mn-cs"/>
              </a:rPr>
              <a:t>characteristic table, </a:t>
            </a:r>
            <a:r>
              <a:rPr lang="en-US" sz="1200" kern="1200" dirty="0" smtClean="0">
                <a:solidFill>
                  <a:schemeClr val="tx1"/>
                </a:solidFill>
                <a:latin typeface="Times New Roman" pitchFamily="-1" charset="0"/>
                <a:ea typeface="+mn-ea"/>
                <a:cs typeface="+mn-cs"/>
              </a:rPr>
              <a:t>which shows the next state or states of a sequential circuit as a function of current states and inputs. In the case of the S–R latch, the state can be defined by the value of Q. Table 11.10a shows the resulting characteristic table. Observe that the inputs S = 1,R = 1 are not allowed, because these would pro- duce an inconsistent output. The table can be expressed more compactly, as in Table 11.10b. An illustration of the behavior of the S–R latch is shown in Table 11.10c. </a:t>
            </a: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 </a:t>
            </a:r>
            <a:endParaRPr lang="en-US" dirty="0" smtClean="0"/>
          </a:p>
          <a:p>
            <a:endParaRPr lang="en-US" dirty="0"/>
          </a:p>
        </p:txBody>
      </p:sp>
    </p:spTree>
    <p:extLst>
      <p:ext uri="{BB962C8B-B14F-4D97-AF65-F5344CB8AC3E}">
        <p14:creationId xmlns:p14="http://schemas.microsoft.com/office/powerpoint/2010/main" val="2283749541"/>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Times New Roman" pitchFamily="-1" charset="0"/>
                <a:ea typeface="+mn-ea"/>
                <a:cs typeface="+mn-cs"/>
              </a:rPr>
              <a:t>The output of the S–R latch changes, after a brief time delay, in response to a change in the input. This is referred to as asynchronous operation. More typically, events in the digital computer are synchronized to a clock pulse, so that changes occur only when a clock pulse occurs. Figure 11.24 shows this arrangement. This device is referred to as a </a:t>
            </a:r>
            <a:r>
              <a:rPr lang="en-US" sz="1200" b="1" kern="1200" dirty="0" smtClean="0">
                <a:solidFill>
                  <a:schemeClr val="tx1"/>
                </a:solidFill>
                <a:latin typeface="Times New Roman" pitchFamily="-1" charset="0"/>
                <a:ea typeface="+mn-ea"/>
                <a:cs typeface="+mn-cs"/>
              </a:rPr>
              <a:t>clocked S–R flip-flop. </a:t>
            </a:r>
            <a:r>
              <a:rPr lang="en-US" sz="1200" kern="1200" dirty="0" smtClean="0">
                <a:solidFill>
                  <a:schemeClr val="tx1"/>
                </a:solidFill>
                <a:latin typeface="Times New Roman" pitchFamily="-1" charset="0"/>
                <a:ea typeface="+mn-ea"/>
                <a:cs typeface="+mn-cs"/>
              </a:rPr>
              <a:t>Note that the R and S inputs are passed to the NOR gates only during the clock pulse. </a:t>
            </a: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endParaRPr lang="en-US" dirty="0"/>
          </a:p>
        </p:txBody>
      </p:sp>
    </p:spTree>
    <p:extLst>
      <p:ext uri="{BB962C8B-B14F-4D97-AF65-F5344CB8AC3E}">
        <p14:creationId xmlns:p14="http://schemas.microsoft.com/office/powerpoint/2010/main" val="87830554"/>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Times New Roman" pitchFamily="-1" charset="0"/>
                <a:ea typeface="+mn-ea"/>
                <a:cs typeface="+mn-cs"/>
              </a:rPr>
              <a:t>One problem with S–R flip-flop is that the condition R = 1,S = 1 must be avoided. One way to do this is to allow just a single input. The </a:t>
            </a:r>
            <a:r>
              <a:rPr lang="en-US" sz="1200" b="1" kern="1200" dirty="0" smtClean="0">
                <a:solidFill>
                  <a:schemeClr val="tx1"/>
                </a:solidFill>
                <a:latin typeface="Times New Roman" pitchFamily="-1" charset="0"/>
                <a:ea typeface="+mn-ea"/>
                <a:cs typeface="+mn-cs"/>
              </a:rPr>
              <a:t>D flip-flop </a:t>
            </a:r>
            <a:r>
              <a:rPr lang="en-US" sz="1200" kern="1200" dirty="0" smtClean="0">
                <a:solidFill>
                  <a:schemeClr val="tx1"/>
                </a:solidFill>
                <a:latin typeface="Times New Roman" pitchFamily="-1" charset="0"/>
                <a:ea typeface="+mn-ea"/>
                <a:cs typeface="+mn-cs"/>
              </a:rPr>
              <a:t>accomplishes this. Figure 11.25 shows a gate implementation of the D flip-flop. By using an inverter, the non-clock inputs to the two AND gates are guaranteed to be the opposite of each other.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The D flip-flop is sometimes referred to as the data flip-flop because it is, in effect, storage for one bit of data. The output of the D flip-flop is always equal to the most recent value applied to the input. Hence, it remembers and produces the last input. It is also referred to as the delay flip-flop, because it delays a 0 or 1 applied to its input for a single clock pulse. </a:t>
            </a:r>
            <a:endParaRPr lang="en-US" dirty="0" smtClean="0"/>
          </a:p>
          <a:p>
            <a:endParaRPr lang="en-US" dirty="0"/>
          </a:p>
        </p:txBody>
      </p:sp>
    </p:spTree>
    <p:extLst>
      <p:ext uri="{BB962C8B-B14F-4D97-AF65-F5344CB8AC3E}">
        <p14:creationId xmlns:p14="http://schemas.microsoft.com/office/powerpoint/2010/main" val="1174393127"/>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Another useful flip-flop is the </a:t>
            </a:r>
            <a:r>
              <a:rPr lang="en-US" sz="1200" b="1" kern="1200" dirty="0" smtClean="0">
                <a:solidFill>
                  <a:schemeClr val="tx1"/>
                </a:solidFill>
                <a:latin typeface="Times New Roman" pitchFamily="-1" charset="0"/>
                <a:ea typeface="+mn-ea"/>
                <a:cs typeface="+mn-cs"/>
              </a:rPr>
              <a:t>J–K flip-flop. </a:t>
            </a:r>
            <a:r>
              <a:rPr lang="en-US" sz="1200" kern="1200" dirty="0" smtClean="0">
                <a:solidFill>
                  <a:schemeClr val="tx1"/>
                </a:solidFill>
                <a:latin typeface="Times New Roman" pitchFamily="-1" charset="0"/>
                <a:ea typeface="+mn-ea"/>
                <a:cs typeface="+mn-cs"/>
              </a:rPr>
              <a:t>Like the S–R flip-flop, it has two inputs. However, in this case all possible combinations of input values are valid. Figure 11.26 shows a gate implementation of the J–K flip-flop. </a:t>
            </a:r>
            <a:endParaRPr lang="en-US" dirty="0" smtClean="0"/>
          </a:p>
          <a:p>
            <a:endParaRPr lang="en-US" dirty="0"/>
          </a:p>
        </p:txBody>
      </p:sp>
    </p:spTree>
    <p:extLst>
      <p:ext uri="{BB962C8B-B14F-4D97-AF65-F5344CB8AC3E}">
        <p14:creationId xmlns:p14="http://schemas.microsoft.com/office/powerpoint/2010/main" val="2128038182"/>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Figure 11.27 shows its characteristic table (along with those for the S–R and D flip-flops). Note that the first three combinations are the same as for the S–R flip-flop. With no input asserted, the output is stable. If only the J input is asserted, the result is a set function, causing the output to be 1; if only the K input is asserted, the result is a reset function, causing the output to be 0. When both J and K are 1, the function performed is referred to as the toggle function: the output is reversed. Thus, if Q is 1 and 1 is applied to J and K, then Q becomes 0. The reader should verify that the implementation of Figure 11.26 produces this characteristic function. </a:t>
            </a: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 </a:t>
            </a:r>
            <a:endParaRPr lang="en-US" dirty="0" smtClean="0"/>
          </a:p>
          <a:p>
            <a:endParaRPr lang="en-US" dirty="0"/>
          </a:p>
        </p:txBody>
      </p:sp>
    </p:spTree>
    <p:extLst>
      <p:ext uri="{BB962C8B-B14F-4D97-AF65-F5344CB8AC3E}">
        <p14:creationId xmlns:p14="http://schemas.microsoft.com/office/powerpoint/2010/main" val="3827971482"/>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Times New Roman" pitchFamily="-1" charset="0"/>
                <a:ea typeface="+mn-ea"/>
                <a:cs typeface="+mn-cs"/>
              </a:rPr>
              <a:t>A </a:t>
            </a:r>
            <a:r>
              <a:rPr lang="en-US" sz="1200" b="1" kern="1200" dirty="0" smtClean="0">
                <a:solidFill>
                  <a:schemeClr val="tx1"/>
                </a:solidFill>
                <a:latin typeface="Times New Roman" pitchFamily="-1" charset="0"/>
                <a:ea typeface="+mn-ea"/>
                <a:cs typeface="+mn-cs"/>
              </a:rPr>
              <a:t>parallel register </a:t>
            </a:r>
            <a:r>
              <a:rPr lang="en-US" sz="1200" kern="1200" dirty="0" smtClean="0">
                <a:solidFill>
                  <a:schemeClr val="tx1"/>
                </a:solidFill>
                <a:latin typeface="Times New Roman" pitchFamily="-1" charset="0"/>
                <a:ea typeface="+mn-ea"/>
                <a:cs typeface="+mn-cs"/>
              </a:rPr>
              <a:t>consists of a set of 1-bit memories that can be read or written simultaneously. It is used to store data. The registers that we have discussed throughout this book are parallel registers.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The 8-bit register of Figure 11.28 illustrates the operation of a parallel register using D flip-flops. A control signal, labeled </a:t>
            </a:r>
            <a:r>
              <a:rPr lang="en-US" sz="1200" i="1" kern="1200" dirty="0" smtClean="0">
                <a:solidFill>
                  <a:schemeClr val="tx1"/>
                </a:solidFill>
                <a:latin typeface="Times New Roman" pitchFamily="-1" charset="0"/>
                <a:ea typeface="+mn-ea"/>
                <a:cs typeface="+mn-cs"/>
              </a:rPr>
              <a:t>load, </a:t>
            </a:r>
            <a:r>
              <a:rPr lang="en-US" sz="1200" kern="1200" dirty="0" smtClean="0">
                <a:solidFill>
                  <a:schemeClr val="tx1"/>
                </a:solidFill>
                <a:latin typeface="Times New Roman" pitchFamily="-1" charset="0"/>
                <a:ea typeface="+mn-ea"/>
                <a:cs typeface="+mn-cs"/>
              </a:rPr>
              <a:t>controls writing into the register from signal lines, D11 through D18. These lines might be the output of multiplexers, so that data from a variety of sources can be loaded into the register. </a:t>
            </a:r>
            <a:endParaRPr lang="en-US" dirty="0" smtClean="0"/>
          </a:p>
          <a:p>
            <a:endParaRPr lang="en-US" dirty="0"/>
          </a:p>
        </p:txBody>
      </p:sp>
    </p:spTree>
    <p:extLst>
      <p:ext uri="{BB962C8B-B14F-4D97-AF65-F5344CB8AC3E}">
        <p14:creationId xmlns:p14="http://schemas.microsoft.com/office/powerpoint/2010/main" val="3081753839"/>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Times New Roman" pitchFamily="-1" charset="0"/>
                <a:ea typeface="+mn-ea"/>
                <a:cs typeface="+mn-cs"/>
              </a:rPr>
              <a:t>A </a:t>
            </a:r>
            <a:r>
              <a:rPr lang="en-US" sz="1200" b="1" kern="1200" dirty="0" smtClean="0">
                <a:solidFill>
                  <a:schemeClr val="tx1"/>
                </a:solidFill>
                <a:latin typeface="Times New Roman" pitchFamily="-1" charset="0"/>
                <a:ea typeface="+mn-ea"/>
                <a:cs typeface="+mn-cs"/>
              </a:rPr>
              <a:t>shift register </a:t>
            </a:r>
            <a:r>
              <a:rPr lang="en-US" sz="1200" kern="1200" dirty="0" smtClean="0">
                <a:solidFill>
                  <a:schemeClr val="tx1"/>
                </a:solidFill>
                <a:latin typeface="Times New Roman" pitchFamily="-1" charset="0"/>
                <a:ea typeface="+mn-ea"/>
                <a:cs typeface="+mn-cs"/>
              </a:rPr>
              <a:t>accepts and/or transfers information serially. Consider, for example, Figure 11.29, which shows a 5-bit shift register constructed from clocked D flip-flops. Data are input only to the leftmost flip-flop. With each clock pulse, data are shifted to the right one position, and the rightmost bit is transferred out.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Shift registers can be used to interface to serial I/O devices. In addition, they can be used within the ALU to perform logical shift and rotate functions. In this </a:t>
            </a:r>
            <a:endParaRPr lang="en-US" dirty="0" smtClean="0"/>
          </a:p>
          <a:p>
            <a:r>
              <a:rPr lang="en-US" sz="1200" kern="1200" dirty="0" smtClean="0">
                <a:solidFill>
                  <a:schemeClr val="tx1"/>
                </a:solidFill>
                <a:latin typeface="Times New Roman" pitchFamily="-1" charset="0"/>
                <a:ea typeface="+mn-ea"/>
                <a:cs typeface="+mn-cs"/>
              </a:rPr>
              <a:t>latter capacity, they need to be equipped with parallel read/write circuitry as well as serial. </a:t>
            </a:r>
            <a:endParaRPr lang="en-US" dirty="0" smtClean="0"/>
          </a:p>
          <a:p>
            <a:endParaRPr lang="en-US" dirty="0"/>
          </a:p>
        </p:txBody>
      </p:sp>
    </p:spTree>
    <p:extLst>
      <p:ext uri="{BB962C8B-B14F-4D97-AF65-F5344CB8AC3E}">
        <p14:creationId xmlns:p14="http://schemas.microsoft.com/office/powerpoint/2010/main" val="848414462"/>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Times New Roman" pitchFamily="-1" charset="0"/>
                <a:ea typeface="+mn-ea"/>
                <a:cs typeface="+mn-cs"/>
              </a:rPr>
              <a:t>Another useful category of sequential circuit is the counter. A counter is a register whose value is easily incremented by 1 modulo the capacity of the register; that is, after the maximum value is achieved the next increment sets the counter value to 0. Thus, a register made up of </a:t>
            </a:r>
            <a:r>
              <a:rPr lang="en-US" sz="1200" i="1" kern="1200" dirty="0" smtClean="0">
                <a:solidFill>
                  <a:schemeClr val="tx1"/>
                </a:solidFill>
                <a:latin typeface="Times New Roman" pitchFamily="-1" charset="0"/>
                <a:ea typeface="+mn-ea"/>
                <a:cs typeface="+mn-cs"/>
              </a:rPr>
              <a:t>n </a:t>
            </a:r>
            <a:r>
              <a:rPr lang="en-US" sz="1200" kern="1200" dirty="0" smtClean="0">
                <a:solidFill>
                  <a:schemeClr val="tx1"/>
                </a:solidFill>
                <a:latin typeface="Times New Roman" pitchFamily="-1" charset="0"/>
                <a:ea typeface="+mn-ea"/>
                <a:cs typeface="+mn-cs"/>
              </a:rPr>
              <a:t>flip-flops can count up to 2</a:t>
            </a:r>
            <a:r>
              <a:rPr lang="en-US" sz="1200" kern="1200" baseline="30000" dirty="0" smtClean="0">
                <a:solidFill>
                  <a:schemeClr val="tx1"/>
                </a:solidFill>
                <a:latin typeface="Times New Roman" pitchFamily="-1" charset="0"/>
                <a:ea typeface="+mn-ea"/>
                <a:cs typeface="+mn-cs"/>
              </a:rPr>
              <a:t>n</a:t>
            </a:r>
            <a:r>
              <a:rPr lang="en-US" sz="1200" kern="1200" dirty="0" smtClean="0">
                <a:solidFill>
                  <a:schemeClr val="tx1"/>
                </a:solidFill>
                <a:latin typeface="Times New Roman" pitchFamily="-1" charset="0"/>
                <a:ea typeface="+mn-ea"/>
                <a:cs typeface="+mn-cs"/>
              </a:rPr>
              <a:t> - 1. An example of a counter in the CPU is the program counter.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Counters can be designated as asynchronous or synchronous, depending on the way in which they operate. Asynchronous counters are relatively slow because the output of one flip-flop triggers a change in the status of the next flip-flop. In a </a:t>
            </a:r>
            <a:r>
              <a:rPr lang="en-US" sz="1200" b="1" kern="1200" dirty="0" smtClean="0">
                <a:solidFill>
                  <a:schemeClr val="tx1"/>
                </a:solidFill>
                <a:latin typeface="Times New Roman" pitchFamily="-1" charset="0"/>
                <a:ea typeface="+mn-ea"/>
                <a:cs typeface="+mn-cs"/>
              </a:rPr>
              <a:t>synchronous counter, </a:t>
            </a:r>
            <a:r>
              <a:rPr lang="en-US" sz="1200" kern="1200" dirty="0" smtClean="0">
                <a:solidFill>
                  <a:schemeClr val="tx1"/>
                </a:solidFill>
                <a:latin typeface="Times New Roman" pitchFamily="-1" charset="0"/>
                <a:ea typeface="+mn-ea"/>
                <a:cs typeface="+mn-cs"/>
              </a:rPr>
              <a:t>all of the flip-flops change state at the same time. Because the latter type is much faster, it is the kind used in CPUs. However, it is useful to begin the discussion with a description of an asynchronous counter. </a:t>
            </a:r>
            <a:endParaRPr lang="en-US" dirty="0" smtClean="0"/>
          </a:p>
          <a:p>
            <a:endParaRPr lang="en-US" dirty="0"/>
          </a:p>
        </p:txBody>
      </p:sp>
    </p:spTree>
    <p:extLst>
      <p:ext uri="{BB962C8B-B14F-4D97-AF65-F5344CB8AC3E}">
        <p14:creationId xmlns:p14="http://schemas.microsoft.com/office/powerpoint/2010/main" val="17093490"/>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An asynchronous counter is also referred to as a </a:t>
            </a:r>
            <a:r>
              <a:rPr lang="en-US" sz="1200" b="1" kern="1200" dirty="0" smtClean="0">
                <a:solidFill>
                  <a:schemeClr val="tx1"/>
                </a:solidFill>
                <a:latin typeface="Times New Roman" pitchFamily="-1" charset="0"/>
                <a:ea typeface="+mn-ea"/>
                <a:cs typeface="+mn-cs"/>
              </a:rPr>
              <a:t>ripple counter, </a:t>
            </a:r>
            <a:r>
              <a:rPr lang="en-US" sz="1200" kern="1200" dirty="0" smtClean="0">
                <a:solidFill>
                  <a:schemeClr val="tx1"/>
                </a:solidFill>
                <a:latin typeface="Times New Roman" pitchFamily="-1" charset="0"/>
                <a:ea typeface="+mn-ea"/>
                <a:cs typeface="+mn-cs"/>
              </a:rPr>
              <a:t>because the change that occurs to increment the counter starts at one end and “ripples” through to the other end. Figure 11.30 shows an implementation of a 4-bit counter using J–K flip-flops, together with a timing diagram that illustrates its behavior. The timing diagram is idealized in that it does not show the propagation delay that occurs as the signals move down the series of flip-flops. The output of the leftmost flip-flop (Q</a:t>
            </a:r>
            <a:r>
              <a:rPr lang="en-US" sz="1200" kern="1200" baseline="-25000" dirty="0" smtClean="0">
                <a:solidFill>
                  <a:schemeClr val="tx1"/>
                </a:solidFill>
                <a:latin typeface="Times New Roman" pitchFamily="-1" charset="0"/>
                <a:ea typeface="+mn-ea"/>
                <a:cs typeface="+mn-cs"/>
              </a:rPr>
              <a:t>0</a:t>
            </a:r>
            <a:r>
              <a:rPr lang="en-US" sz="1200" kern="1200" dirty="0" smtClean="0">
                <a:solidFill>
                  <a:schemeClr val="tx1"/>
                </a:solidFill>
                <a:latin typeface="Times New Roman" pitchFamily="-1" charset="0"/>
                <a:ea typeface="+mn-ea"/>
                <a:cs typeface="+mn-cs"/>
              </a:rPr>
              <a:t>) is the least significant bit. The design could clearly be extended to an arbitrary number of bits by cascading more flip-flops. </a:t>
            </a:r>
            <a:endParaRPr lang="en-US" dirty="0" smtClean="0"/>
          </a:p>
          <a:p>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In the illustrated implementation, the counter is incremented with each clock pulse. The J and K inputs to each flip-flop are held at a constant 1. This means that, when there is a clock pulse, the output at Q will be inverted (1 to 0; 0 to 1). Note that the change in state is shown as occurring with the falling edge of the clock pulse; this is known as an edge-triggered flip-flop. Using flip-flops that respond to the transition in a clock pulse rather than the pulse itself provides better timing control in complex circuits. If one looks at patterns of output for this counter, it can be seen that it cycles through 0000, 0001, ..., 1110, 1111, 0000, and so on. </a:t>
            </a:r>
            <a:endParaRPr lang="en-US" dirty="0" smtClean="0"/>
          </a:p>
          <a:p>
            <a:endParaRPr lang="en-US" dirty="0"/>
          </a:p>
        </p:txBody>
      </p:sp>
    </p:spTree>
    <p:extLst>
      <p:ext uri="{BB962C8B-B14F-4D97-AF65-F5344CB8AC3E}">
        <p14:creationId xmlns:p14="http://schemas.microsoft.com/office/powerpoint/2010/main" val="1802310470"/>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fontScale="92500" lnSpcReduction="10000"/>
          </a:bodyPr>
          <a:lstStyle/>
          <a:p>
            <a:r>
              <a:rPr lang="en-US" sz="1200" kern="1200" dirty="0" smtClean="0">
                <a:solidFill>
                  <a:schemeClr val="tx1"/>
                </a:solidFill>
                <a:latin typeface="Times New Roman" pitchFamily="-1" charset="0"/>
                <a:ea typeface="+mn-ea"/>
                <a:cs typeface="+mn-cs"/>
              </a:rPr>
              <a:t>The ripple counter has the disadvantage of the delay involved in changing value, which is proportional to the length of the counter. To overcome this disadvantage, CPUs make use of synchronous counters, in which all of the flip-flops of the counter change at the same time. In this subsection, we present a design for a 3-bit synchronous counter. In doing so, we illustrate some basic concepts in the design of a synchronous circuit.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For a 3-bit counter, three flip-flops will be needed. Let us use J–K flip-flops. Label the uncomplemented output of the three flip-flops A, B, and C, respectively, with C representing the least significant bit. The first step is to construct a truth table that relates the J–K inputs and outputs, to allow us to design the overall circuit. Such a truth table is shown in Figure 11.31a. The first three columns show the possible combinations of outputs A, B, and C. They are listed in the order that they will appear as the counter is incremented. Each row lists the current value of A, B, C and the inputs to the three flip-flops that will be required to reach the next value of A, B, C. </a:t>
            </a:r>
            <a:endParaRPr lang="en-US" dirty="0" smtClean="0"/>
          </a:p>
          <a:p>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Let us return to Figure 11.31a. Consider the first row. We want the value of A to remain 0, the value of B to remain 0, and the value of C to go from 0 to 1 with the next application of a clock pulse. The excitation table shows that to maintain an output of 0, we must have inputs of J = 0 and don’t care for K. To effect a transition from0to1,theinputsmustbeJ = 1andK = d. These values are shown in the first row of the table. By similar reasoning, the remainder of the table can be filled in.</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latin typeface="Times New Roman" pitchFamily="-1"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Having constructed the truth table of Figure 11.31a, we see that the table shows the required values of all of the J and K inputs as functions of the current values of A, B, and C. With the aid of Karnaugh maps, we can develop Boolean expressions for these six functions. This is shown in part b of the figure. For example, the Karnaugh map for the variable Ja (the J input to the flip-flop that produces the A output) yields the expression Ja = BC. When all six expressions are derived, it is a straightforward matter to design the actual circuit, as shown in part c of the figure. </a:t>
            </a: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 </a:t>
            </a:r>
            <a:endParaRPr lang="en-US" dirty="0" smtClean="0"/>
          </a:p>
          <a:p>
            <a:endParaRPr lang="en-US" dirty="0"/>
          </a:p>
        </p:txBody>
      </p:sp>
    </p:spTree>
    <p:extLst>
      <p:ext uri="{BB962C8B-B14F-4D97-AF65-F5344CB8AC3E}">
        <p14:creationId xmlns:p14="http://schemas.microsoft.com/office/powerpoint/2010/main" val="3754189999"/>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Times New Roman" pitchFamily="-1" charset="0"/>
                <a:ea typeface="+mn-ea"/>
                <a:cs typeface="+mn-cs"/>
              </a:rPr>
              <a:t>As the level of integration provided by integrated circuits increases, other considerations apply. Early integrated circuits, using small-scale integration (SSI), provided from one to ten gates on a chip. Each gate is treated independently, in the building-block approach described so far. To construct a logic function, a number of these chips are laid out on a printed circuit board and the appropriate pin interconnections are made.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Increasing levels of integration made it possible to put more gates on a chip and to make gate interconnections on the chip as well. This yields the advantages of decreased cost, decreased size, and increased speed (because on-chip delays are of shorter duration than off-chip delays). A design problem arises, however. For each particular logic function or set of functions, the layout of gates and interconnections on the chip must be designed. The cost and time involved in such custom chip design is high. Thus, it becomes attractive to develop a general-purpose chip that can be readily adapted to specific purposes. This is the intent of the </a:t>
            </a:r>
            <a:r>
              <a:rPr lang="en-US" sz="1200" i="1" kern="1200" dirty="0" smtClean="0">
                <a:solidFill>
                  <a:schemeClr val="tx1"/>
                </a:solidFill>
                <a:latin typeface="Times New Roman" pitchFamily="-1" charset="0"/>
                <a:ea typeface="+mn-ea"/>
                <a:cs typeface="+mn-cs"/>
              </a:rPr>
              <a:t>programmable logic device </a:t>
            </a:r>
            <a:r>
              <a:rPr lang="en-US" sz="1200" kern="1200" dirty="0" smtClean="0">
                <a:solidFill>
                  <a:schemeClr val="tx1"/>
                </a:solidFill>
                <a:latin typeface="Times New Roman" pitchFamily="-1" charset="0"/>
                <a:ea typeface="+mn-ea"/>
                <a:cs typeface="+mn-cs"/>
              </a:rPr>
              <a:t>(PLD).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There are a number of different types of PLDs in commercial use. Table 11.11 lists some of the key terms and defines some of the most important types. In this section, we first look at one of the simplest such devices, the programmable logic array (PLA) and then introduce perhaps the most important and widely used type of PLD, the field-programmable gate array (FPGA). </a:t>
            </a:r>
            <a:endParaRPr lang="en-US" dirty="0" smtClean="0"/>
          </a:p>
          <a:p>
            <a:endParaRPr lang="en-US" dirty="0"/>
          </a:p>
        </p:txBody>
      </p:sp>
    </p:spTree>
    <p:extLst>
      <p:ext uri="{BB962C8B-B14F-4D97-AF65-F5344CB8AC3E}">
        <p14:creationId xmlns:p14="http://schemas.microsoft.com/office/powerpoint/2010/main" val="2505922295"/>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lnSpcReduction="10000"/>
          </a:bodyPr>
          <a:lstStyle/>
          <a:p>
            <a:r>
              <a:rPr lang="en-US" sz="1200" kern="1200" dirty="0" smtClean="0">
                <a:solidFill>
                  <a:schemeClr val="tx1"/>
                </a:solidFill>
                <a:latin typeface="Times New Roman" pitchFamily="-1" charset="0"/>
                <a:ea typeface="+mn-ea"/>
                <a:cs typeface="+mn-cs"/>
              </a:rPr>
              <a:t>The PLA is based on the fact that any Boolean function (truth table) can be expressed in a sum-of-products (SOP) form, as we have seen. The PLA consists of a regular arrangement of NOT, AND, and OR gates on a chip. Each chip input is passed through a NOT gate so that each input and its complement are available to each AND gate. The output of each AND gate is available to each OR gate, and the output of each OR gate is a chip output. By making the appropriate connections, arbitrary SOP expressions can be implemented.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Figure 11.32a shows a PLA with three inputs, eight gates, and two outputs. On the left is a programmable AND array. The AND array is programmed by establishing a connection between any PLA input or its negation and any AND gate input by connecting the corresponding lines at their point of intersection. On the </a:t>
            </a:r>
            <a:endParaRPr lang="en-US" dirty="0" smtClean="0"/>
          </a:p>
          <a:p>
            <a:endParaRPr lang="en-US" dirty="0" smtClean="0"/>
          </a:p>
          <a:p>
            <a:r>
              <a:rPr lang="en-US" sz="1200" kern="1200" dirty="0" smtClean="0">
                <a:solidFill>
                  <a:schemeClr val="tx1"/>
                </a:solidFill>
                <a:latin typeface="Times New Roman" pitchFamily="-1" charset="0"/>
                <a:ea typeface="+mn-ea"/>
                <a:cs typeface="+mn-cs"/>
              </a:rPr>
              <a:t>right is a programmable OR array, which involves connecting AND gate outputs to OR gate inputs. Most larger PLAs contain several hundred gates, 15 to 25 inputs, and 5 to 15 outputs. The connections from the inputs to the AND gates, and from the AND gates to the OR gates, are not specified until programming time.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PLAs are manufactured in two different ways to allow easy programming (making of connections). In the first, every possible connection is made through a fuse at every intersection point. The undesired connections can then be later removed by blowing the fuses. This type of PLA is referred to as a </a:t>
            </a:r>
            <a:r>
              <a:rPr lang="en-US" sz="1200" i="1" kern="1200" dirty="0" smtClean="0">
                <a:solidFill>
                  <a:schemeClr val="tx1"/>
                </a:solidFill>
                <a:latin typeface="Times New Roman" pitchFamily="-1" charset="0"/>
                <a:ea typeface="+mn-ea"/>
                <a:cs typeface="+mn-cs"/>
              </a:rPr>
              <a:t>field-programmable logic array. </a:t>
            </a:r>
            <a:r>
              <a:rPr lang="en-US" sz="1200" kern="1200" dirty="0" smtClean="0">
                <a:solidFill>
                  <a:schemeClr val="tx1"/>
                </a:solidFill>
                <a:latin typeface="Times New Roman" pitchFamily="-1" charset="0"/>
                <a:ea typeface="+mn-ea"/>
                <a:cs typeface="+mn-cs"/>
              </a:rPr>
              <a:t>Alternatively, the proper connections can be made during chip fabrication by using an appropriate mask supplied for a particular interconnection pattern. In either case, the PLA provides a flexible, inexpensive way of implementing digital logic functions.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Figure 11.32b shows a programmed PLA that realizes two Boolean expressions. </a:t>
            </a:r>
            <a:endParaRPr lang="en-US" dirty="0" smtClean="0"/>
          </a:p>
          <a:p>
            <a:endParaRPr lang="en-US" dirty="0"/>
          </a:p>
        </p:txBody>
      </p:sp>
    </p:spTree>
    <p:extLst>
      <p:ext uri="{BB962C8B-B14F-4D97-AF65-F5344CB8AC3E}">
        <p14:creationId xmlns:p14="http://schemas.microsoft.com/office/powerpoint/2010/main" val="1558986409"/>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The PLA is an example of a simple PLD (SPLD). The difficulty with increasing capacity of a strict SPLD architecture is that the structure of the programmable logic-planes grows too quickly in size as the number of inputs is increased. The only feasible way to provide large capacity devices based on SPLD architectures is then to integrate multiple SPLDs onto a single chip and provide interconnect to programmably connect the SPLD blocks together. Many commercial PLD products </a:t>
            </a:r>
            <a:endParaRPr lang="en-US" dirty="0" smtClean="0"/>
          </a:p>
          <a:p>
            <a:r>
              <a:rPr lang="en-US" sz="1200" kern="1200" dirty="0" smtClean="0">
                <a:solidFill>
                  <a:schemeClr val="tx1"/>
                </a:solidFill>
                <a:latin typeface="Times New Roman" pitchFamily="-1" charset="0"/>
                <a:ea typeface="+mn-ea"/>
                <a:cs typeface="+mn-cs"/>
              </a:rPr>
              <a:t>exist on the market today with this basic structure, and are collectively referred to as Complex PLDs (CPLDs). The most important type of CPLD is the FPGA.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An FPGA consists of an array of uncommitted circuit elements, called </a:t>
            </a:r>
            <a:r>
              <a:rPr lang="en-US" sz="1200" b="1" kern="1200" dirty="0" smtClean="0">
                <a:solidFill>
                  <a:schemeClr val="tx1"/>
                </a:solidFill>
                <a:latin typeface="Times New Roman" pitchFamily="-1" charset="0"/>
                <a:ea typeface="+mn-ea"/>
                <a:cs typeface="+mn-cs"/>
              </a:rPr>
              <a:t>logic blocks, </a:t>
            </a:r>
            <a:r>
              <a:rPr lang="en-US" sz="1200" kern="1200" dirty="0" smtClean="0">
                <a:solidFill>
                  <a:schemeClr val="tx1"/>
                </a:solidFill>
                <a:latin typeface="Times New Roman" pitchFamily="-1" charset="0"/>
                <a:ea typeface="+mn-ea"/>
                <a:cs typeface="+mn-cs"/>
              </a:rPr>
              <a:t>and interconnect resources. An illustration of a typical FPGA architecture is shown in Figure 11.33. The key components of an FPGA are;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 </a:t>
            </a:r>
            <a:r>
              <a:rPr lang="en-US" sz="1200" b="1" kern="1200" dirty="0" smtClean="0">
                <a:solidFill>
                  <a:schemeClr val="tx1"/>
                </a:solidFill>
                <a:latin typeface="Times New Roman" pitchFamily="-1" charset="0"/>
                <a:ea typeface="+mn-ea"/>
                <a:cs typeface="+mn-cs"/>
              </a:rPr>
              <a:t>Logic block: </a:t>
            </a:r>
            <a:r>
              <a:rPr lang="en-US" sz="1200" kern="1200" dirty="0" smtClean="0">
                <a:solidFill>
                  <a:schemeClr val="tx1"/>
                </a:solidFill>
                <a:latin typeface="Times New Roman" pitchFamily="-1" charset="0"/>
                <a:ea typeface="+mn-ea"/>
                <a:cs typeface="+mn-cs"/>
              </a:rPr>
              <a:t>The configurable logic blocks are where the computation of the user’s circuit takes place.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 </a:t>
            </a:r>
            <a:r>
              <a:rPr lang="en-US" sz="1200" b="1" kern="1200" dirty="0" smtClean="0">
                <a:solidFill>
                  <a:schemeClr val="tx1"/>
                </a:solidFill>
                <a:latin typeface="Times New Roman" pitchFamily="-1" charset="0"/>
                <a:ea typeface="+mn-ea"/>
                <a:cs typeface="+mn-cs"/>
              </a:rPr>
              <a:t>I/O block: </a:t>
            </a:r>
            <a:r>
              <a:rPr lang="en-US" sz="1200" kern="1200" dirty="0" smtClean="0">
                <a:solidFill>
                  <a:schemeClr val="tx1"/>
                </a:solidFill>
                <a:latin typeface="Times New Roman" pitchFamily="-1" charset="0"/>
                <a:ea typeface="+mn-ea"/>
                <a:cs typeface="+mn-cs"/>
              </a:rPr>
              <a:t>The I/O blocks connect I/O pins to the circuitry on the chip.</a:t>
            </a:r>
            <a:br>
              <a:rPr lang="en-US" sz="1200" kern="1200" dirty="0" smtClean="0">
                <a:solidFill>
                  <a:schemeClr val="tx1"/>
                </a:solidFill>
                <a:latin typeface="Times New Roman" pitchFamily="-1" charset="0"/>
                <a:ea typeface="+mn-ea"/>
                <a:cs typeface="+mn-cs"/>
              </a:rPr>
            </a:br>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 </a:t>
            </a:r>
            <a:r>
              <a:rPr lang="en-US" sz="1200" b="1" kern="1200" dirty="0" smtClean="0">
                <a:solidFill>
                  <a:schemeClr val="tx1"/>
                </a:solidFill>
                <a:latin typeface="Times New Roman" pitchFamily="-1" charset="0"/>
                <a:ea typeface="+mn-ea"/>
                <a:cs typeface="+mn-cs"/>
              </a:rPr>
              <a:t>Interconnect: </a:t>
            </a:r>
            <a:r>
              <a:rPr lang="en-US" sz="1200" kern="1200" dirty="0" smtClean="0">
                <a:solidFill>
                  <a:schemeClr val="tx1"/>
                </a:solidFill>
                <a:latin typeface="Times New Roman" pitchFamily="-1" charset="0"/>
                <a:ea typeface="+mn-ea"/>
                <a:cs typeface="+mn-cs"/>
              </a:rPr>
              <a:t>These are signal paths available for establishing connections </a:t>
            </a:r>
            <a:endParaRPr lang="en-US" dirty="0" smtClean="0"/>
          </a:p>
          <a:p>
            <a:r>
              <a:rPr lang="en-US" sz="1200" kern="1200" dirty="0" smtClean="0">
                <a:solidFill>
                  <a:schemeClr val="tx1"/>
                </a:solidFill>
                <a:latin typeface="Times New Roman" pitchFamily="-1" charset="0"/>
                <a:ea typeface="+mn-ea"/>
                <a:cs typeface="+mn-cs"/>
              </a:rPr>
              <a:t>among I/O blocks and logic blocks. </a:t>
            </a:r>
            <a:endParaRPr lang="en-US" dirty="0" smtClean="0"/>
          </a:p>
          <a:p>
            <a:endParaRPr lang="en-US" dirty="0"/>
          </a:p>
        </p:txBody>
      </p:sp>
    </p:spTree>
    <p:extLst>
      <p:ext uri="{BB962C8B-B14F-4D97-AF65-F5344CB8AC3E}">
        <p14:creationId xmlns:p14="http://schemas.microsoft.com/office/powerpoint/2010/main" val="1376255367"/>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Times New Roman" pitchFamily="-1" charset="0"/>
                <a:ea typeface="+mn-ea"/>
                <a:cs typeface="+mn-cs"/>
              </a:rPr>
              <a:t>Figure 11.34 shows an example of a simple logic block consisting of a D flip-flop, a 2-to-1 multiplexer, and a 16-bit </a:t>
            </a:r>
            <a:r>
              <a:rPr lang="en-US" sz="1200" b="1" kern="1200" dirty="0" smtClean="0">
                <a:solidFill>
                  <a:schemeClr val="tx1"/>
                </a:solidFill>
                <a:latin typeface="Times New Roman" pitchFamily="-1" charset="0"/>
                <a:ea typeface="+mn-ea"/>
                <a:cs typeface="+mn-cs"/>
              </a:rPr>
              <a:t>lookup table. </a:t>
            </a:r>
            <a:r>
              <a:rPr lang="en-US" sz="1200" kern="1200" dirty="0" smtClean="0">
                <a:solidFill>
                  <a:schemeClr val="tx1"/>
                </a:solidFill>
                <a:latin typeface="Times New Roman" pitchFamily="-1" charset="0"/>
                <a:ea typeface="+mn-ea"/>
                <a:cs typeface="+mn-cs"/>
              </a:rPr>
              <a:t>The lookup table is a memory consisting of 16 1-bit elements, so that 4 input lines are required to select one of the 16 bits. Larger logic blocks have larger lookup tables and multiple interconnected lookup tables. The combinational logic realized by the lookup table can be output directly or stored in the D flip-flop and output synchronously. A separate one-bit memory controls the multiplexer to determine whether the output comes directly from the lookup table or from the flip-flop.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By interconnecting numerous logic blocks, very complex logic functions can be easily implemented. </a:t>
            </a:r>
            <a:endParaRPr lang="en-US" dirty="0" smtClean="0"/>
          </a:p>
          <a:p>
            <a:endParaRPr lang="en-US" dirty="0"/>
          </a:p>
        </p:txBody>
      </p:sp>
    </p:spTree>
    <p:extLst>
      <p:ext uri="{BB962C8B-B14F-4D97-AF65-F5344CB8AC3E}">
        <p14:creationId xmlns:p14="http://schemas.microsoft.com/office/powerpoint/2010/main" val="2389385846"/>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ChangeArrowheads="1" noTextEdit="1"/>
          </p:cNvSpPr>
          <p:nvPr>
            <p:ph type="sldImg"/>
          </p:nvPr>
        </p:nvSpPr>
        <p:spPr>
          <a:xfrm>
            <a:off x="1150938" y="692150"/>
            <a:ext cx="4556125" cy="3416300"/>
          </a:xfrm>
          <a:ln/>
        </p:spPr>
      </p:sp>
      <p:sp>
        <p:nvSpPr>
          <p:cNvPr id="65539" name="Rectangle 3"/>
          <p:cNvSpPr>
            <a:spLocks noGrp="1" noChangeArrowheads="1"/>
          </p:cNvSpPr>
          <p:nvPr>
            <p:ph type="body" idx="1"/>
          </p:nvPr>
        </p:nvSpPr>
        <p:spPr/>
        <p:txBody>
          <a:bodyPr/>
          <a:lstStyle/>
          <a:p>
            <a:r>
              <a:rPr lang="en-GB" dirty="0" smtClean="0"/>
              <a:t>Chapter 11 summary.</a:t>
            </a:r>
            <a:endParaRPr lang="en-GB" dirty="0"/>
          </a:p>
        </p:txBody>
      </p:sp>
    </p:spTree>
    <p:extLst>
      <p:ext uri="{BB962C8B-B14F-4D97-AF65-F5344CB8AC3E}">
        <p14:creationId xmlns:p14="http://schemas.microsoft.com/office/powerpoint/2010/main" val="1953607190"/>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300" dirty="0"/>
          </a:p>
        </p:txBody>
      </p:sp>
      <p:sp>
        <p:nvSpPr>
          <p:cNvPr id="4" name="Slide Number Placeholder 3"/>
          <p:cNvSpPr>
            <a:spLocks noGrp="1"/>
          </p:cNvSpPr>
          <p:nvPr>
            <p:ph type="sldNum" sz="quarter" idx="10"/>
          </p:nvPr>
        </p:nvSpPr>
        <p:spPr/>
        <p:txBody>
          <a:bodyPr/>
          <a:lstStyle/>
          <a:p>
            <a:fld id="{AEBC2C10-FAD9-4442-9528-D6D6F9AF6595}" type="slidenum">
              <a:rPr lang="en-US" smtClean="0">
                <a:solidFill>
                  <a:prstClr val="black"/>
                </a:solidFill>
              </a:rPr>
              <a:pPr/>
              <a:t>167</a:t>
            </a:fld>
            <a:endParaRPr lang="en-US" dirty="0">
              <a:solidFill>
                <a:prstClr val="black"/>
              </a:solidFill>
            </a:endParaRPr>
          </a:p>
        </p:txBody>
      </p:sp>
    </p:spTree>
    <p:extLst>
      <p:ext uri="{BB962C8B-B14F-4D97-AF65-F5344CB8AC3E}">
        <p14:creationId xmlns:p14="http://schemas.microsoft.com/office/powerpoint/2010/main" val="30728607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dirty="0"/>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endParaRPr lang="en-US" dirty="0"/>
          </a:p>
        </p:txBody>
      </p:sp>
      <p:sp>
        <p:nvSpPr>
          <p:cNvPr id="19" name="Footer Placeholder 18"/>
          <p:cNvSpPr>
            <a:spLocks noGrp="1"/>
          </p:cNvSpPr>
          <p:nvPr>
            <p:ph type="ftr" sz="quarter" idx="11"/>
          </p:nvPr>
        </p:nvSpPr>
        <p:spPr/>
        <p:txBody>
          <a:bodyPr/>
          <a:lstStyle/>
          <a:p>
            <a:r>
              <a:rPr lang="en-US" smtClean="0"/>
              <a:t>© 2016 Pearson Education, Inc., Hoboken, NJ. All rights reserved.</a:t>
            </a:r>
            <a:endParaRPr lang="en-US" dirty="0"/>
          </a:p>
        </p:txBody>
      </p:sp>
      <p:sp>
        <p:nvSpPr>
          <p:cNvPr id="27" name="Slide Number Placeholder 2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229600" cy="838200"/>
          </a:xfrm>
        </p:spPr>
        <p:txBody>
          <a:bodyPr>
            <a:normAutofit/>
          </a:bodyPr>
          <a:lstStyle>
            <a:lvl1pPr algn="ctr">
              <a:defRPr sz="3200">
                <a:solidFill>
                  <a:schemeClr val="tx1"/>
                </a:solidFill>
                <a:latin typeface="Times New Roman" panose="02020603050405020304" pitchFamily="18" charset="0"/>
                <a:cs typeface="Times New Roman" panose="02020603050405020304" pitchFamily="18" charset="0"/>
              </a:defRPr>
            </a:lvl1pPr>
          </a:lstStyle>
          <a:p>
            <a:r>
              <a:rPr kumimoji="0" lang="en-US" dirty="0"/>
              <a:t>Click to edit Master title style</a:t>
            </a:r>
          </a:p>
        </p:txBody>
      </p:sp>
      <p:sp>
        <p:nvSpPr>
          <p:cNvPr id="3" name="Content Placeholder 2"/>
          <p:cNvSpPr>
            <a:spLocks noGrp="1"/>
          </p:cNvSpPr>
          <p:nvPr>
            <p:ph idx="1"/>
          </p:nvPr>
        </p:nvSpPr>
        <p:spPr>
          <a:xfrm>
            <a:off x="381000" y="1752600"/>
            <a:ext cx="8229600" cy="4389120"/>
          </a:xfrm>
        </p:spPr>
        <p:txBody>
          <a:bodyPr/>
          <a:lstStyle>
            <a:lvl1pPr marL="274320" indent="-274320">
              <a:buClrTx/>
              <a:buFont typeface="Wingdings" panose="05000000000000000000" pitchFamily="2" charset="2"/>
              <a:buChar char="§"/>
              <a:defRPr>
                <a:latin typeface="Times New Roman" panose="02020603050405020304" pitchFamily="18" charset="0"/>
                <a:cs typeface="Times New Roman" panose="02020603050405020304" pitchFamily="18" charset="0"/>
              </a:defRPr>
            </a:lvl1pPr>
            <a:lvl2pPr>
              <a:buClrTx/>
              <a:defRPr>
                <a:latin typeface="Times New Roman" panose="02020603050405020304" pitchFamily="18" charset="0"/>
                <a:cs typeface="Times New Roman" panose="02020603050405020304" pitchFamily="18" charset="0"/>
              </a:defRPr>
            </a:lvl2pPr>
            <a:lvl3pPr>
              <a:buClrTx/>
              <a:defRPr>
                <a:latin typeface="Times New Roman" panose="02020603050405020304" pitchFamily="18" charset="0"/>
                <a:cs typeface="Times New Roman" panose="02020603050405020304" pitchFamily="18" charset="0"/>
              </a:defRPr>
            </a:lvl3pPr>
            <a:lvl4pPr>
              <a:defRPr>
                <a:latin typeface="Times New Roman" panose="02020603050405020304" pitchFamily="18" charset="0"/>
                <a:cs typeface="Times New Roman" panose="02020603050405020304" pitchFamily="18" charset="0"/>
              </a:defRPr>
            </a:lvl4pPr>
            <a:lvl5pPr>
              <a:defRPr>
                <a:latin typeface="Times New Roman" panose="02020603050405020304" pitchFamily="18" charset="0"/>
                <a:cs typeface="Times New Roman" panose="02020603050405020304" pitchFamily="18" charset="0"/>
              </a:defRPr>
            </a:lvl5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4" name="Date Placeholder 3"/>
          <p:cNvSpPr>
            <a:spLocks noGrp="1"/>
          </p:cNvSpPr>
          <p:nvPr>
            <p:ph type="dt" sz="half" idx="10"/>
          </p:nvPr>
        </p:nvSpPr>
        <p:spPr/>
        <p:txBody>
          <a:bodyPr/>
          <a:lstStyle>
            <a:lvl1pPr>
              <a:defRPr>
                <a:latin typeface="Times New Roman" panose="02020603050405020304" pitchFamily="18" charset="0"/>
                <a:cs typeface="Times New Roman" panose="02020603050405020304" pitchFamily="18" charset="0"/>
              </a:defRPr>
            </a:lvl1pPr>
          </a:lstStyle>
          <a:p>
            <a:endParaRPr lang="en-US" dirty="0"/>
          </a:p>
        </p:txBody>
      </p:sp>
      <p:sp>
        <p:nvSpPr>
          <p:cNvPr id="5" name="Footer Placeholder 4"/>
          <p:cNvSpPr>
            <a:spLocks noGrp="1"/>
          </p:cNvSpPr>
          <p:nvPr>
            <p:ph type="ftr" sz="quarter" idx="11"/>
          </p:nvPr>
        </p:nvSpPr>
        <p:spPr/>
        <p:txBody>
          <a:bodyPr/>
          <a:lstStyle>
            <a:lvl1pPr>
              <a:defRPr>
                <a:latin typeface="Times New Roman" panose="02020603050405020304" pitchFamily="18" charset="0"/>
                <a:cs typeface="Times New Roman" panose="02020603050405020304" pitchFamily="18" charset="0"/>
              </a:defRPr>
            </a:lvl1pPr>
          </a:lstStyle>
          <a:p>
            <a:r>
              <a:rPr lang="en-US" smtClean="0"/>
              <a:t>© 2016 Pearson Education, Inc., Hoboken, NJ. All rights reserved.</a:t>
            </a:r>
            <a:endParaRPr lang="en-US" dirty="0"/>
          </a:p>
        </p:txBody>
      </p:sp>
      <p:sp>
        <p:nvSpPr>
          <p:cNvPr id="6" name="Slide Number Placeholder 5"/>
          <p:cNvSpPr>
            <a:spLocks noGrp="1"/>
          </p:cNvSpPr>
          <p:nvPr>
            <p:ph type="sldNum" sz="quarter" idx="12"/>
          </p:nvPr>
        </p:nvSpPr>
        <p:spPr/>
        <p:txBody>
          <a:bodyPr/>
          <a:lstStyle>
            <a:lvl1pPr>
              <a:defRPr>
                <a:latin typeface="Times New Roman" panose="02020603050405020304" pitchFamily="18" charset="0"/>
                <a:cs typeface="Times New Roman" panose="02020603050405020304" pitchFamily="18" charset="0"/>
              </a:defRPr>
            </a:lvl1pPr>
          </a:lstStyle>
          <a:p>
            <a:fld id="{B6F15528-21DE-4FAA-801E-634DDDAF4B2B}" type="slidenum">
              <a:rPr lang="en-US" smtClean="0"/>
              <a:pPr/>
              <a:t>‹Nr.›</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 2016 Pearson Education, Inc., Hoboken, NJ. All rights reserved.</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 2016 Pearson Education, Inc., Hoboken, NJ. All rights reserved.</a:t>
            </a:r>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r>
              <a:rPr lang="en-US" smtClean="0"/>
              <a:t>© 2016 Pearson Education, Inc., Hoboken, NJ. All rights reserved.</a:t>
            </a:r>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r>
              <a:rPr lang="en-US" smtClean="0"/>
              <a:t>© 2016 Pearson Education, Inc., Hoboken, NJ. All rights reserved.</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r>
              <a:rPr lang="en-US" smtClean="0"/>
              <a:t>© 2016 Pearson Education, Inc., Hoboken, NJ. All rights reserved.</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 2016 Pearson Education, Inc., Hoboken, NJ. All rights reserved.</a:t>
            </a:r>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 2016 Pearson Education, Inc., Hoboken, NJ. All rights reserved.</a:t>
            </a:r>
            <a:endParaRPr lang="en-US" dirty="0"/>
          </a:p>
        </p:txBody>
      </p:sp>
      <p:sp>
        <p:nvSpPr>
          <p:cNvPr id="7" name="Slide Number Placeholder 6"/>
          <p:cNvSpPr>
            <a:spLocks noGrp="1"/>
          </p:cNvSpPr>
          <p:nvPr>
            <p:ph type="sldNum" sz="quarter" idx="12"/>
          </p:nvPr>
        </p:nvSpPr>
        <p:spPr>
          <a:xfrm>
            <a:off x="8077200" y="6356350"/>
            <a:ext cx="609600" cy="365125"/>
          </a:xfrm>
        </p:spPr>
        <p:txBody>
          <a:bodyPr/>
          <a:lstStyle/>
          <a:p>
            <a:fld id="{B6F15528-21DE-4FAA-801E-634DDDAF4B2B}" type="slidenum">
              <a:rPr lang="en-US" smtClean="0"/>
              <a:pPr/>
              <a:t>‹Nr.›</a:t>
            </a:fld>
            <a:endParaRPr lang="en-US" dirty="0"/>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dirty="0"/>
              <a:t>Click icon to add picture</a:t>
            </a:r>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 2016 Pearson Education, Inc., Hoboken, NJ. All rights reserved.</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 2016 Pearson Education, Inc., Hoboken, NJ. All rights reserved.</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Title Slide with 2 Pictures">
    <p:spTree>
      <p:nvGrpSpPr>
        <p:cNvPr id="1" name=""/>
        <p:cNvGrpSpPr/>
        <p:nvPr/>
      </p:nvGrpSpPr>
      <p:grpSpPr>
        <a:xfrm>
          <a:off x="0" y="0"/>
          <a:ext cx="0" cy="0"/>
          <a:chOff x="0" y="0"/>
          <a:chExt cx="0" cy="0"/>
        </a:xfrm>
      </p:grpSpPr>
      <p:sp>
        <p:nvSpPr>
          <p:cNvPr id="2" name="Title 1"/>
          <p:cNvSpPr>
            <a:spLocks noGrp="1"/>
          </p:cNvSpPr>
          <p:nvPr>
            <p:ph type="ctrTitle"/>
          </p:nvPr>
        </p:nvSpPr>
        <p:spPr>
          <a:xfrm>
            <a:off x="4800600" y="4624668"/>
            <a:ext cx="4038600" cy="933450"/>
          </a:xfrm>
        </p:spPr>
        <p:txBody>
          <a:bodyPr>
            <a:normAutofit/>
          </a:bodyPr>
          <a:lstStyle>
            <a:lvl1pPr>
              <a:defRPr sz="2800"/>
            </a:lvl1pPr>
          </a:lstStyle>
          <a:p>
            <a:r>
              <a:rPr lang="en-US" smtClean="0"/>
              <a:t>Click to edit Master title style</a:t>
            </a:r>
            <a:endParaRPr/>
          </a:p>
        </p:txBody>
      </p:sp>
      <p:sp>
        <p:nvSpPr>
          <p:cNvPr id="3" name="Subtitle 2"/>
          <p:cNvSpPr>
            <a:spLocks noGrp="1"/>
          </p:cNvSpPr>
          <p:nvPr>
            <p:ph type="subTitle" idx="1"/>
          </p:nvPr>
        </p:nvSpPr>
        <p:spPr>
          <a:xfrm>
            <a:off x="4800600" y="5562599"/>
            <a:ext cx="4038600" cy="748553"/>
          </a:xfrm>
        </p:spPr>
        <p:txBody>
          <a:bodyPr>
            <a:normAutofit/>
          </a:bodyPr>
          <a:lstStyle>
            <a:lvl1pPr marL="0" indent="0" algn="l">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a:xfrm>
            <a:off x="4800600" y="6425640"/>
            <a:ext cx="1232647" cy="365125"/>
          </a:xfrm>
        </p:spPr>
        <p:txBody>
          <a:bodyPr/>
          <a:lstStyle>
            <a:lvl1pPr algn="l">
              <a:defRPr/>
            </a:lvl1pPr>
          </a:lstStyle>
          <a:p>
            <a:endParaRPr/>
          </a:p>
        </p:txBody>
      </p:sp>
      <p:sp>
        <p:nvSpPr>
          <p:cNvPr id="5" name="Footer Placeholder 4"/>
          <p:cNvSpPr>
            <a:spLocks noGrp="1"/>
          </p:cNvSpPr>
          <p:nvPr>
            <p:ph type="ftr" sz="quarter" idx="11"/>
          </p:nvPr>
        </p:nvSpPr>
        <p:spPr>
          <a:xfrm>
            <a:off x="6311153" y="6425640"/>
            <a:ext cx="2617694" cy="365125"/>
          </a:xfrm>
        </p:spPr>
        <p:txBody>
          <a:bodyPr/>
          <a:lstStyle>
            <a:lvl1pPr algn="r">
              <a:defRPr/>
            </a:lvl1pPr>
          </a:lstStyle>
          <a:p>
            <a:r>
              <a:rPr lang="en-US" dirty="0" smtClean="0"/>
              <a:t>© 2016 Pearson Education, Inc., Hoboken, NJ. All rights reserved.</a:t>
            </a:r>
            <a:endParaRPr dirty="0"/>
          </a:p>
        </p:txBody>
      </p:sp>
      <p:sp>
        <p:nvSpPr>
          <p:cNvPr id="7" name="Rectangle 6"/>
          <p:cNvSpPr/>
          <p:nvPr/>
        </p:nvSpPr>
        <p:spPr>
          <a:xfrm>
            <a:off x="282575" y="228600"/>
            <a:ext cx="4235450" cy="4187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4624388" y="237744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3" name="Picture Placeholder 12"/>
          <p:cNvSpPr>
            <a:spLocks noGrp="1"/>
          </p:cNvSpPr>
          <p:nvPr>
            <p:ph type="pic" sz="quarter" idx="12"/>
          </p:nvPr>
        </p:nvSpPr>
        <p:spPr>
          <a:xfrm>
            <a:off x="4624388" y="228600"/>
            <a:ext cx="2057400" cy="2039112"/>
          </a:xfrm>
        </p:spPr>
        <p:txBody>
          <a:bodyPr/>
          <a:lstStyle>
            <a:lvl1pPr>
              <a:buNone/>
              <a:defRPr/>
            </a:lvl1pPr>
          </a:lstStyle>
          <a:p>
            <a:r>
              <a:rPr lang="en-US" dirty="0" smtClean="0"/>
              <a:t>Click icon to add picture</a:t>
            </a:r>
            <a:endParaRPr dirty="0"/>
          </a:p>
        </p:txBody>
      </p:sp>
      <p:sp>
        <p:nvSpPr>
          <p:cNvPr id="14" name="Picture Placeholder 12"/>
          <p:cNvSpPr>
            <a:spLocks noGrp="1"/>
          </p:cNvSpPr>
          <p:nvPr>
            <p:ph type="pic" sz="quarter" idx="13"/>
          </p:nvPr>
        </p:nvSpPr>
        <p:spPr>
          <a:xfrm>
            <a:off x="6802438" y="2377440"/>
            <a:ext cx="2057400" cy="2039112"/>
          </a:xfrm>
        </p:spPr>
        <p:txBody>
          <a:bodyPr/>
          <a:lstStyle>
            <a:lvl1pPr>
              <a:buNone/>
              <a:defRPr/>
            </a:lvl1pPr>
          </a:lstStyle>
          <a:p>
            <a:r>
              <a:rPr lang="en-US" dirty="0" smtClean="0"/>
              <a:t>Click icon to add picture</a:t>
            </a:r>
            <a:endParaRPr dirty="0"/>
          </a:p>
        </p:txBody>
      </p:sp>
      <p:sp>
        <p:nvSpPr>
          <p:cNvPr id="16" name="Text Placeholder 3"/>
          <p:cNvSpPr>
            <a:spLocks noGrp="1"/>
          </p:cNvSpPr>
          <p:nvPr>
            <p:ph type="body" sz="half" idx="2"/>
          </p:nvPr>
        </p:nvSpPr>
        <p:spPr>
          <a:xfrm>
            <a:off x="857250" y="1779494"/>
            <a:ext cx="3086100" cy="2040905"/>
          </a:xfrm>
        </p:spPr>
        <p:txBody>
          <a:bodyPr lIns="45720" tIns="45720" rIns="45720" anchor="t">
            <a:noAutofit/>
          </a:bodyPr>
          <a:lstStyle>
            <a:lvl1pPr marL="0" indent="0" algn="ctr">
              <a:buNone/>
              <a:defRPr sz="4600">
                <a:solidFill>
                  <a:schemeClr val="bg1"/>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5" name="TextBox 14"/>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Tree>
    <p:extLst>
      <p:ext uri="{BB962C8B-B14F-4D97-AF65-F5344CB8AC3E}">
        <p14:creationId xmlns:p14="http://schemas.microsoft.com/office/powerpoint/2010/main" val="21169955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Title and Content, Alt.">
    <p:spTree>
      <p:nvGrpSpPr>
        <p:cNvPr id="1" name=""/>
        <p:cNvGrpSpPr/>
        <p:nvPr/>
      </p:nvGrpSpPr>
      <p:grpSpPr>
        <a:xfrm>
          <a:off x="0" y="0"/>
          <a:ext cx="0" cy="0"/>
          <a:chOff x="0" y="0"/>
          <a:chExt cx="0" cy="0"/>
        </a:xfrm>
      </p:grpSpPr>
      <p:sp>
        <p:nvSpPr>
          <p:cNvPr id="7" name="Rectangle 6"/>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98474" y="134471"/>
            <a:ext cx="7556313" cy="995082"/>
          </a:xfrm>
        </p:spPr>
        <p:txBody>
          <a:bodyPr anchor="b" anchorCtr="0"/>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endParaRPr/>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dirty="0"/>
          </a:p>
        </p:txBody>
      </p:sp>
      <p:sp>
        <p:nvSpPr>
          <p:cNvPr id="6" name="Slide Number Placeholder 5"/>
          <p:cNvSpPr>
            <a:spLocks noGrp="1"/>
          </p:cNvSpPr>
          <p:nvPr>
            <p:ph type="sldNum" sz="quarter" idx="12"/>
          </p:nvPr>
        </p:nvSpPr>
        <p:spPr/>
        <p:txBody>
          <a:bodyPr/>
          <a:lstStyle/>
          <a:p>
            <a:fld id="{8AF02B71-8991-4516-A01E-F1A9ACD28BDC}" type="slidenum">
              <a:rPr/>
              <a:pPr/>
              <a:t>‹Nr.›</a:t>
            </a:fld>
            <a:endParaRPr/>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10" name="Text Placeholder 3"/>
          <p:cNvSpPr>
            <a:spLocks noGrp="1"/>
          </p:cNvSpPr>
          <p:nvPr>
            <p:ph type="body" sz="half" idx="2"/>
          </p:nvPr>
        </p:nvSpPr>
        <p:spPr>
          <a:xfrm>
            <a:off x="498518" y="1129553"/>
            <a:ext cx="7558960" cy="774700"/>
          </a:xfrm>
        </p:spPr>
        <p:txBody>
          <a:bodyPr vert="horz" lIns="91440" tIns="45720" rIns="91440" bIns="45720" rtlCol="0" anchor="t" anchorCtr="0">
            <a:noAutofit/>
          </a:bodyPr>
          <a:lstStyle>
            <a:lvl1pPr marL="0" indent="0">
              <a:buNone/>
              <a:defRPr kumimoji="0" sz="2400" b="0" i="0" u="none" strike="noStrike" kern="1200" cap="none" spc="0" normalizeH="0" baseline="0">
                <a:ln>
                  <a:noFill/>
                </a:ln>
                <a:solidFill>
                  <a:schemeClr val="accent3"/>
                </a:solidFill>
                <a:effectLst/>
                <a:uLnTx/>
                <a:uFillTx/>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text styles</a:t>
            </a:r>
          </a:p>
        </p:txBody>
      </p:sp>
    </p:spTree>
    <p:extLst>
      <p:ext uri="{BB962C8B-B14F-4D97-AF65-F5344CB8AC3E}">
        <p14:creationId xmlns:p14="http://schemas.microsoft.com/office/powerpoint/2010/main" val="14174377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ntent">
    <p:spTree>
      <p:nvGrpSpPr>
        <p:cNvPr id="1" name=""/>
        <p:cNvGrpSpPr/>
        <p:nvPr/>
      </p:nvGrpSpPr>
      <p:grpSpPr>
        <a:xfrm>
          <a:off x="0" y="0"/>
          <a:ext cx="0" cy="0"/>
          <a:chOff x="0" y="0"/>
          <a:chExt cx="0" cy="0"/>
        </a:xfrm>
      </p:grpSpPr>
      <p:sp>
        <p:nvSpPr>
          <p:cNvPr id="8" name="Rectangle 7"/>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410075" y="1985963"/>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endParaRPr/>
          </a:p>
        </p:txBody>
      </p:sp>
      <p:sp>
        <p:nvSpPr>
          <p:cNvPr id="6" name="Footer Placeholder 5"/>
          <p:cNvSpPr>
            <a:spLocks noGrp="1"/>
          </p:cNvSpPr>
          <p:nvPr>
            <p:ph type="ftr" sz="quarter" idx="11"/>
          </p:nvPr>
        </p:nvSpPr>
        <p:spPr/>
        <p:txBody>
          <a:bodyPr/>
          <a:lstStyle/>
          <a:p>
            <a:r>
              <a:rPr lang="en-US" dirty="0" smtClean="0"/>
              <a:t>© 2016 Pearson Education, Inc., Hoboken, NJ. All rights reserved.</a:t>
            </a:r>
            <a:endParaRPr dirty="0"/>
          </a:p>
        </p:txBody>
      </p:sp>
      <p:sp>
        <p:nvSpPr>
          <p:cNvPr id="7" name="Slide Number Placeholder 6"/>
          <p:cNvSpPr>
            <a:spLocks noGrp="1"/>
          </p:cNvSpPr>
          <p:nvPr>
            <p:ph type="sldNum" sz="quarter" idx="12"/>
          </p:nvPr>
        </p:nvSpPr>
        <p:spPr/>
        <p:txBody>
          <a:bodyPr/>
          <a:lstStyle/>
          <a:p>
            <a:fld id="{8AF02B71-8991-4516-A01E-F1A9ACD28BDC}" type="slidenum">
              <a:rPr/>
              <a:pPr/>
              <a:t>‹Nr.›</a:t>
            </a:fld>
            <a:endParaRPr/>
          </a:p>
        </p:txBody>
      </p:sp>
      <p:sp>
        <p:nvSpPr>
          <p:cNvPr id="11" name="Content Placeholder 2"/>
          <p:cNvSpPr>
            <a:spLocks noGrp="1"/>
          </p:cNvSpPr>
          <p:nvPr>
            <p:ph sz="half" idx="15"/>
          </p:nvPr>
        </p:nvSpPr>
        <p:spPr>
          <a:xfrm>
            <a:off x="49851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3" name="Content Placeholder 2"/>
          <p:cNvSpPr>
            <a:spLocks noGrp="1"/>
          </p:cNvSpPr>
          <p:nvPr>
            <p:ph sz="half" idx="16"/>
          </p:nvPr>
        </p:nvSpPr>
        <p:spPr>
          <a:xfrm>
            <a:off x="4410075" y="4169664"/>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extLst>
      <p:ext uri="{BB962C8B-B14F-4D97-AF65-F5344CB8AC3E}">
        <p14:creationId xmlns:p14="http://schemas.microsoft.com/office/powerpoint/2010/main" val="3020531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6">
            <a:lum/>
          </a:blip>
          <a:srcRect/>
          <a:stretch>
            <a:fillRect l="-1000" r="-1000"/>
          </a:stretch>
        </a:blip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r>
              <a:rPr lang="en-US" smtClean="0"/>
              <a:t>© 2016 Pearson Education, Inc., Hoboken, NJ. All rights reserved.</a:t>
            </a:r>
            <a:endParaRPr lang="en-US"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6F15528-21DE-4FAA-801E-634DDDAF4B2B}" type="slidenum">
              <a:rPr lang="en-US" smtClean="0"/>
              <a:pPr/>
              <a:t>‹Nr.›</a:t>
            </a:fld>
            <a:endParaRPr lang="en-US" dirty="0"/>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hf hdr="0" ft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9.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oleObject" Target="../embeddings/oleObject1.bin"/><Relationship Id="rId7"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7.wmf"/><Relationship Id="rId5" Type="http://schemas.openxmlformats.org/officeDocument/2006/relationships/oleObject" Target="../embeddings/oleObject2.bin"/><Relationship Id="rId4" Type="http://schemas.openxmlformats.org/officeDocument/2006/relationships/image" Target="../media/image6.wmf"/></Relationships>
</file>

<file path=ppt/slides/_rels/slide10.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eg"/><Relationship Id="rId1" Type="http://schemas.openxmlformats.org/officeDocument/2006/relationships/slideLayout" Target="../slideLayouts/slideLayout6.xml"/><Relationship Id="rId4" Type="http://schemas.openxmlformats.org/officeDocument/2006/relationships/image" Target="../media/image4.jpeg"/></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12.wmf"/></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3.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notesSlide" Target="../notesSlides/notesSlide12.xml"/><Relationship Id="rId1" Type="http://schemas.openxmlformats.org/officeDocument/2006/relationships/slideLayout" Target="../slideLayouts/slideLayout9.xml"/><Relationship Id="rId5" Type="http://schemas.openxmlformats.org/officeDocument/2006/relationships/image" Target="../media/image4.jpeg"/><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notesSlide" Target="../notesSlides/notesSlide13.xml"/><Relationship Id="rId1" Type="http://schemas.openxmlformats.org/officeDocument/2006/relationships/slideLayout" Target="../slideLayouts/slideLayout9.xml"/><Relationship Id="rId5" Type="http://schemas.openxmlformats.org/officeDocument/2006/relationships/image" Target="../media/image4.jpeg"/><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18.emf"/></Relationships>
</file>

<file path=ppt/slides/_rels/slide2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9.xml"/><Relationship Id="rId5" Type="http://schemas.openxmlformats.org/officeDocument/2006/relationships/image" Target="../media/image4.jpeg"/><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6.xml"/><Relationship Id="rId1" Type="http://schemas.openxmlformats.org/officeDocument/2006/relationships/slideLayout" Target="../slideLayouts/slideLayout9.xml"/><Relationship Id="rId5" Type="http://schemas.openxmlformats.org/officeDocument/2006/relationships/image" Target="../media/image4.jpeg"/><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1.emf"/></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0.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19.xml"/><Relationship Id="rId1" Type="http://schemas.openxmlformats.org/officeDocument/2006/relationships/slideLayout" Target="../slideLayouts/slideLayout8.xml"/><Relationship Id="rId5" Type="http://schemas.openxmlformats.org/officeDocument/2006/relationships/image" Target="../media/image4.jpeg"/><Relationship Id="rId4" Type="http://schemas.openxmlformats.org/officeDocument/2006/relationships/image" Target="../media/image3.png"/></Relationships>
</file>

<file path=ppt/slides/_rels/slide3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4.jpeg"/></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3.xml.rels><?xml version="1.0" encoding="UTF-8" standalone="yes"?>
<Relationships xmlns="http://schemas.openxmlformats.org/package/2006/relationships"><Relationship Id="rId8" Type="http://schemas.openxmlformats.org/officeDocument/2006/relationships/oleObject" Target="../embeddings/oleObject5.bin"/><Relationship Id="rId3" Type="http://schemas.openxmlformats.org/officeDocument/2006/relationships/notesSlide" Target="../notesSlides/notesSlide22.xml"/><Relationship Id="rId7" Type="http://schemas.openxmlformats.org/officeDocument/2006/relationships/image" Target="../media/image24.wmf"/><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oleObject" Target="../embeddings/oleObject4.bin"/><Relationship Id="rId11" Type="http://schemas.openxmlformats.org/officeDocument/2006/relationships/image" Target="../media/image4.jpeg"/><Relationship Id="rId5" Type="http://schemas.openxmlformats.org/officeDocument/2006/relationships/image" Target="../media/image23.wmf"/><Relationship Id="rId10" Type="http://schemas.openxmlformats.org/officeDocument/2006/relationships/image" Target="../media/image3.png"/><Relationship Id="rId4" Type="http://schemas.openxmlformats.org/officeDocument/2006/relationships/oleObject" Target="../embeddings/oleObject3.bin"/><Relationship Id="rId9" Type="http://schemas.openxmlformats.org/officeDocument/2006/relationships/image" Target="../media/image25.wmf"/></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6.xml"/><Relationship Id="rId1" Type="http://schemas.openxmlformats.org/officeDocument/2006/relationships/slideLayout" Target="../slideLayouts/slideLayout5.xml"/><Relationship Id="rId4" Type="http://schemas.openxmlformats.org/officeDocument/2006/relationships/image" Target="../media/image4.jpeg"/></Relationships>
</file>

<file path=ppt/slides/_rels/slide4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7.xml"/><Relationship Id="rId1" Type="http://schemas.openxmlformats.org/officeDocument/2006/relationships/slideLayout" Target="../slideLayouts/slideLayout5.xml"/><Relationship Id="rId4" Type="http://schemas.openxmlformats.org/officeDocument/2006/relationships/image" Target="../media/image4.jpeg"/></Relationships>
</file>

<file path=ppt/slides/_rels/slide43.xml.rels><?xml version="1.0" encoding="UTF-8" standalone="yes"?>
<Relationships xmlns="http://schemas.openxmlformats.org/package/2006/relationships"><Relationship Id="rId3" Type="http://schemas.openxmlformats.org/officeDocument/2006/relationships/image" Target="../media/image28.wmf"/><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44.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notesSlide" Target="../notesSlides/notesSlide29.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45.xml.rels><?xml version="1.0" encoding="UTF-8" standalone="yes"?>
<Relationships xmlns="http://schemas.openxmlformats.org/package/2006/relationships"><Relationship Id="rId3" Type="http://schemas.openxmlformats.org/officeDocument/2006/relationships/image" Target="../media/image30.wmf"/><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46.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1.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openxmlformats.org/officeDocument/2006/relationships/image" Target="../media/image4.jpeg"/></Relationships>
</file>

<file path=ppt/slides/_rels/slide47.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32.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48.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notesSlide" Target="../notesSlides/notesSlide33.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49.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34.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5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6.xml"/><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 Id="rId9" Type="http://schemas.openxmlformats.org/officeDocument/2006/relationships/image" Target="../media/image4.jpeg"/></Relationships>
</file>

<file path=ppt/slides/_rels/slide5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5.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notesSlide" Target="../notesSlides/notesSlide40.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56.xml.rels><?xml version="1.0" encoding="UTF-8" standalone="yes"?>
<Relationships xmlns="http://schemas.openxmlformats.org/package/2006/relationships"><Relationship Id="rId3" Type="http://schemas.openxmlformats.org/officeDocument/2006/relationships/image" Target="../media/image35.wmf"/><Relationship Id="rId2" Type="http://schemas.openxmlformats.org/officeDocument/2006/relationships/notesSlide" Target="../notesSlides/notesSlide41.xml"/><Relationship Id="rId1" Type="http://schemas.openxmlformats.org/officeDocument/2006/relationships/slideLayout" Target="../slideLayouts/slideLayout9.xml"/><Relationship Id="rId5" Type="http://schemas.openxmlformats.org/officeDocument/2006/relationships/image" Target="../media/image4.jpeg"/><Relationship Id="rId4" Type="http://schemas.openxmlformats.org/officeDocument/2006/relationships/image" Target="../media/image3.png"/></Relationships>
</file>

<file path=ppt/slides/_rels/slide57.xml.rels><?xml version="1.0" encoding="UTF-8" standalone="yes"?>
<Relationships xmlns="http://schemas.openxmlformats.org/package/2006/relationships"><Relationship Id="rId3" Type="http://schemas.openxmlformats.org/officeDocument/2006/relationships/image" Target="../media/image35.wmf"/><Relationship Id="rId2" Type="http://schemas.openxmlformats.org/officeDocument/2006/relationships/notesSlide" Target="../notesSlides/notesSlide42.xml"/><Relationship Id="rId1" Type="http://schemas.openxmlformats.org/officeDocument/2006/relationships/slideLayout" Target="../slideLayouts/slideLayout9.xml"/><Relationship Id="rId5" Type="http://schemas.openxmlformats.org/officeDocument/2006/relationships/image" Target="../media/image4.jpeg"/><Relationship Id="rId4" Type="http://schemas.openxmlformats.org/officeDocument/2006/relationships/image" Target="../media/image3.png"/></Relationships>
</file>

<file path=ppt/slides/_rels/slide58.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notesSlide" Target="../notesSlides/notesSlide43.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59.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44.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60.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notesSlide" Target="../notesSlides/notesSlide45.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61.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notesSlide" Target="../notesSlides/notesSlide46.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62.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notesSlide" Target="../notesSlides/notesSlide47.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63.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notesSlide" Target="../notesSlides/notesSlide48.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64.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notesSlide" Target="../notesSlides/notesSlide49.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65.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notesSlide" Target="../notesSlides/notesSlide50.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66.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notesSlide" Target="../notesSlides/notesSlide51.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67.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notesSlide" Target="../notesSlides/notesSlide52.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68.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notesSlide" Target="../notesSlides/notesSlide53.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69.xml.rels><?xml version="1.0" encoding="UTF-8" standalone="yes"?>
<Relationships xmlns="http://schemas.openxmlformats.org/package/2006/relationships"><Relationship Id="rId3" Type="http://schemas.openxmlformats.org/officeDocument/2006/relationships/image" Target="../media/image47.emf"/><Relationship Id="rId2" Type="http://schemas.openxmlformats.org/officeDocument/2006/relationships/notesSlide" Target="../notesSlides/notesSlide54.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70.xml.rels><?xml version="1.0" encoding="UTF-8" standalone="yes"?>
<Relationships xmlns="http://schemas.openxmlformats.org/package/2006/relationships"><Relationship Id="rId3" Type="http://schemas.openxmlformats.org/officeDocument/2006/relationships/image" Target="../media/image48.emf"/><Relationship Id="rId2" Type="http://schemas.openxmlformats.org/officeDocument/2006/relationships/notesSlide" Target="../notesSlides/notesSlide55.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71.xml.rels><?xml version="1.0" encoding="UTF-8" standalone="yes"?>
<Relationships xmlns="http://schemas.openxmlformats.org/package/2006/relationships"><Relationship Id="rId3" Type="http://schemas.openxmlformats.org/officeDocument/2006/relationships/image" Target="../media/image49.emf"/><Relationship Id="rId2" Type="http://schemas.openxmlformats.org/officeDocument/2006/relationships/notesSlide" Target="../notesSlides/notesSlide56.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7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7.xml"/><Relationship Id="rId1" Type="http://schemas.openxmlformats.org/officeDocument/2006/relationships/slideLayout" Target="../slideLayouts/slideLayout13.xml"/><Relationship Id="rId4" Type="http://schemas.openxmlformats.org/officeDocument/2006/relationships/image" Target="../media/image4.jpeg"/></Relationships>
</file>

<file path=ppt/slides/_rels/slide73.x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notesSlide" Target="../notesSlides/notesSlide58.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7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1.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7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9.xml"/><Relationship Id="rId1" Type="http://schemas.openxmlformats.org/officeDocument/2006/relationships/slideLayout" Target="../slideLayouts/slideLayout13.xml"/><Relationship Id="rId4" Type="http://schemas.openxmlformats.org/officeDocument/2006/relationships/image" Target="../media/image4.jpeg"/></Relationships>
</file>

<file path=ppt/slides/_rels/slide76.xml.rels><?xml version="1.0" encoding="UTF-8" standalone="yes"?>
<Relationships xmlns="http://schemas.openxmlformats.org/package/2006/relationships"><Relationship Id="rId3" Type="http://schemas.openxmlformats.org/officeDocument/2006/relationships/image" Target="../media/image52.emf"/><Relationship Id="rId2" Type="http://schemas.openxmlformats.org/officeDocument/2006/relationships/notesSlide" Target="../notesSlides/notesSlide60.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77.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notesSlide" Target="../notesSlides/notesSlide61.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78.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62.xml"/><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 Id="rId9" Type="http://schemas.openxmlformats.org/officeDocument/2006/relationships/image" Target="../media/image4.jpeg"/></Relationships>
</file>

<file path=ppt/slides/_rels/slide7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3.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80.xml.rels><?xml version="1.0" encoding="UTF-8" standalone="yes"?>
<Relationships xmlns="http://schemas.openxmlformats.org/package/2006/relationships"><Relationship Id="rId3" Type="http://schemas.openxmlformats.org/officeDocument/2006/relationships/image" Target="../media/image54.emf"/><Relationship Id="rId2" Type="http://schemas.openxmlformats.org/officeDocument/2006/relationships/notesSlide" Target="../notesSlides/notesSlide64.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8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5.png"/><Relationship Id="rId1" Type="http://schemas.openxmlformats.org/officeDocument/2006/relationships/slideLayout" Target="../slideLayouts/slideLayout6.xml"/><Relationship Id="rId4" Type="http://schemas.openxmlformats.org/officeDocument/2006/relationships/image" Target="../media/image4.jpeg"/></Relationships>
</file>

<file path=ppt/slides/_rels/slide8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notesSlide" Target="../notesSlides/notesSlide65.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84.xml.rels><?xml version="1.0" encoding="UTF-8" standalone="yes"?>
<Relationships xmlns="http://schemas.openxmlformats.org/package/2006/relationships"><Relationship Id="rId3" Type="http://schemas.openxmlformats.org/officeDocument/2006/relationships/image" Target="../media/image57.gif"/><Relationship Id="rId2" Type="http://schemas.openxmlformats.org/officeDocument/2006/relationships/notesSlide" Target="../notesSlides/notesSlide66.xml"/><Relationship Id="rId1" Type="http://schemas.openxmlformats.org/officeDocument/2006/relationships/slideLayout" Target="../slideLayouts/slideLayout5.xml"/><Relationship Id="rId5" Type="http://schemas.openxmlformats.org/officeDocument/2006/relationships/image" Target="../media/image4.jpeg"/><Relationship Id="rId4" Type="http://schemas.openxmlformats.org/officeDocument/2006/relationships/image" Target="../media/image3.png"/></Relationships>
</file>

<file path=ppt/slides/_rels/slide85.xml.rels><?xml version="1.0" encoding="UTF-8" standalone="yes"?>
<Relationships xmlns="http://schemas.openxmlformats.org/package/2006/relationships"><Relationship Id="rId3" Type="http://schemas.openxmlformats.org/officeDocument/2006/relationships/image" Target="../media/image58.emf"/><Relationship Id="rId2" Type="http://schemas.openxmlformats.org/officeDocument/2006/relationships/notesSlide" Target="../notesSlides/notesSlide67.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86.xml.rels><?xml version="1.0" encoding="UTF-8" standalone="yes"?>
<Relationships xmlns="http://schemas.openxmlformats.org/package/2006/relationships"><Relationship Id="rId3" Type="http://schemas.openxmlformats.org/officeDocument/2006/relationships/image" Target="../media/image59.emf"/><Relationship Id="rId2" Type="http://schemas.openxmlformats.org/officeDocument/2006/relationships/notesSlide" Target="../notesSlides/notesSlide68.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87.xml.rels><?xml version="1.0" encoding="UTF-8" standalone="yes"?>
<Relationships xmlns="http://schemas.openxmlformats.org/package/2006/relationships"><Relationship Id="rId3" Type="http://schemas.openxmlformats.org/officeDocument/2006/relationships/image" Target="../media/image60.emf"/><Relationship Id="rId2" Type="http://schemas.openxmlformats.org/officeDocument/2006/relationships/notesSlide" Target="../notesSlides/notesSlide69.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88.xml.rels><?xml version="1.0" encoding="UTF-8" standalone="yes"?>
<Relationships xmlns="http://schemas.openxmlformats.org/package/2006/relationships"><Relationship Id="rId3" Type="http://schemas.openxmlformats.org/officeDocument/2006/relationships/image" Target="../media/image61.emf"/><Relationship Id="rId2" Type="http://schemas.openxmlformats.org/officeDocument/2006/relationships/notesSlide" Target="../notesSlides/notesSlide70.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89.xml.rels><?xml version="1.0" encoding="UTF-8" standalone="yes"?>
<Relationships xmlns="http://schemas.openxmlformats.org/package/2006/relationships"><Relationship Id="rId3" Type="http://schemas.openxmlformats.org/officeDocument/2006/relationships/image" Target="../media/image62.emf"/><Relationship Id="rId2" Type="http://schemas.openxmlformats.org/officeDocument/2006/relationships/notesSlide" Target="../notesSlides/notesSlide71.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90.xml.rels><?xml version="1.0" encoding="UTF-8" standalone="yes"?>
<Relationships xmlns="http://schemas.openxmlformats.org/package/2006/relationships"><Relationship Id="rId3" Type="http://schemas.openxmlformats.org/officeDocument/2006/relationships/image" Target="../media/image63.emf"/><Relationship Id="rId2" Type="http://schemas.openxmlformats.org/officeDocument/2006/relationships/notesSlide" Target="../notesSlides/notesSlide72.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91.xml.rels><?xml version="1.0" encoding="UTF-8" standalone="yes"?>
<Relationships xmlns="http://schemas.openxmlformats.org/package/2006/relationships"><Relationship Id="rId3" Type="http://schemas.openxmlformats.org/officeDocument/2006/relationships/image" Target="../media/image64.emf"/><Relationship Id="rId2" Type="http://schemas.openxmlformats.org/officeDocument/2006/relationships/notesSlide" Target="../notesSlides/notesSlide73.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92.xml.rels><?xml version="1.0" encoding="UTF-8" standalone="yes"?>
<Relationships xmlns="http://schemas.openxmlformats.org/package/2006/relationships"><Relationship Id="rId3" Type="http://schemas.openxmlformats.org/officeDocument/2006/relationships/image" Target="../media/image65.emf"/><Relationship Id="rId2" Type="http://schemas.openxmlformats.org/officeDocument/2006/relationships/notesSlide" Target="../notesSlides/notesSlide74.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93.xml.rels><?xml version="1.0" encoding="UTF-8" standalone="yes"?>
<Relationships xmlns="http://schemas.openxmlformats.org/package/2006/relationships"><Relationship Id="rId3" Type="http://schemas.openxmlformats.org/officeDocument/2006/relationships/image" Target="../media/image66.emf"/><Relationship Id="rId2" Type="http://schemas.openxmlformats.org/officeDocument/2006/relationships/notesSlide" Target="../notesSlides/notesSlide75.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9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6.xml"/><Relationship Id="rId1" Type="http://schemas.openxmlformats.org/officeDocument/2006/relationships/slideLayout" Target="../slideLayouts/slideLayout13.xml"/><Relationship Id="rId4" Type="http://schemas.openxmlformats.org/officeDocument/2006/relationships/image" Target="../media/image4.jpeg"/></Relationships>
</file>

<file path=ppt/slides/_rels/slide9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7.xml"/><Relationship Id="rId1" Type="http://schemas.openxmlformats.org/officeDocument/2006/relationships/slideLayout" Target="../slideLayouts/slideLayout14.xml"/><Relationship Id="rId4" Type="http://schemas.openxmlformats.org/officeDocument/2006/relationships/image" Target="../media/image4.jpeg"/></Relationships>
</file>

<file path=ppt/slides/_rels/slide9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8.xml"/><Relationship Id="rId1" Type="http://schemas.openxmlformats.org/officeDocument/2006/relationships/slideLayout" Target="../slideLayouts/slideLayout13.xml"/><Relationship Id="rId4" Type="http://schemas.openxmlformats.org/officeDocument/2006/relationships/image" Target="../media/image4.jpeg"/></Relationships>
</file>

<file path=ppt/slides/_rels/slide97.xml.rels><?xml version="1.0" encoding="UTF-8" standalone="yes"?>
<Relationships xmlns="http://schemas.openxmlformats.org/package/2006/relationships"><Relationship Id="rId3" Type="http://schemas.openxmlformats.org/officeDocument/2006/relationships/image" Target="../media/image67.emf"/><Relationship Id="rId2" Type="http://schemas.openxmlformats.org/officeDocument/2006/relationships/notesSlide" Target="../notesSlides/notesSlide79.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98.xml.rels><?xml version="1.0" encoding="UTF-8" standalone="yes"?>
<Relationships xmlns="http://schemas.openxmlformats.org/package/2006/relationships"><Relationship Id="rId3" Type="http://schemas.openxmlformats.org/officeDocument/2006/relationships/image" Target="../media/image68.emf"/><Relationship Id="rId2" Type="http://schemas.openxmlformats.org/officeDocument/2006/relationships/notesSlide" Target="../notesSlides/notesSlide80.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9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1.xml"/><Relationship Id="rId1" Type="http://schemas.openxmlformats.org/officeDocument/2006/relationships/slideLayout" Target="../slideLayouts/slideLayout5.xml"/><Relationship Id="rId4" Type="http://schemas.openxmlformats.org/officeDocument/2006/relationships/image" Target="../media/image4.jpeg"/></Relationships>
</file>

<file path=ppt/slides/_rels/slide10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2.xml"/><Relationship Id="rId1" Type="http://schemas.openxmlformats.org/officeDocument/2006/relationships/slideLayout" Target="../slideLayouts/slideLayout5.xml"/><Relationship Id="rId4" Type="http://schemas.openxmlformats.org/officeDocument/2006/relationships/image" Target="../media/image4.jpeg"/></Relationships>
</file>

<file path=ppt/slides/_rels/slide10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3.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0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4.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0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9.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08.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notesSlide" Target="../notesSlides/notesSlide85.xml"/><Relationship Id="rId7" Type="http://schemas.openxmlformats.org/officeDocument/2006/relationships/image" Target="../media/image3.png"/><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image" Target="../media/image70.png"/><Relationship Id="rId5" Type="http://schemas.openxmlformats.org/officeDocument/2006/relationships/package" Target="../embeddings/Microsoft_Word-Dokument.docx"/><Relationship Id="rId4" Type="http://schemas.openxmlformats.org/officeDocument/2006/relationships/image" Target="../media/image71.emf"/></Relationships>
</file>

<file path=ppt/slides/_rels/slide109.xml.rels><?xml version="1.0" encoding="UTF-8" standalone="yes"?>
<Relationships xmlns="http://schemas.openxmlformats.org/package/2006/relationships"><Relationship Id="rId3" Type="http://schemas.openxmlformats.org/officeDocument/2006/relationships/image" Target="../media/image72.emf"/><Relationship Id="rId2" Type="http://schemas.openxmlformats.org/officeDocument/2006/relationships/notesSlide" Target="../notesSlides/notesSlide86.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1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73.emf"/><Relationship Id="rId2" Type="http://schemas.openxmlformats.org/officeDocument/2006/relationships/notesSlide" Target="../notesSlides/notesSlide87.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1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4.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13.xml.rels><?xml version="1.0" encoding="UTF-8" standalone="yes"?>
<Relationships xmlns="http://schemas.openxmlformats.org/package/2006/relationships"><Relationship Id="rId3" Type="http://schemas.openxmlformats.org/officeDocument/2006/relationships/image" Target="../media/image75.emf"/><Relationship Id="rId2" Type="http://schemas.openxmlformats.org/officeDocument/2006/relationships/notesSlide" Target="../notesSlides/notesSlide88.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114.xml.rels><?xml version="1.0" encoding="UTF-8" standalone="yes"?>
<Relationships xmlns="http://schemas.openxmlformats.org/package/2006/relationships"><Relationship Id="rId3" Type="http://schemas.openxmlformats.org/officeDocument/2006/relationships/image" Target="../media/image76.emf"/><Relationship Id="rId2" Type="http://schemas.openxmlformats.org/officeDocument/2006/relationships/notesSlide" Target="../notesSlides/notesSlide89.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115.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90.xml"/><Relationship Id="rId1" Type="http://schemas.openxmlformats.org/officeDocument/2006/relationships/slideLayout" Target="../slideLayouts/slideLayout7.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 Id="rId9" Type="http://schemas.openxmlformats.org/officeDocument/2006/relationships/image" Target="../media/image4.jpeg"/></Relationships>
</file>

<file path=ppt/slides/_rels/slide116.xml.rels><?xml version="1.0" encoding="UTF-8" standalone="yes"?>
<Relationships xmlns="http://schemas.openxmlformats.org/package/2006/relationships"><Relationship Id="rId3" Type="http://schemas.openxmlformats.org/officeDocument/2006/relationships/image" Target="../media/image77.emf"/><Relationship Id="rId2" Type="http://schemas.openxmlformats.org/officeDocument/2006/relationships/notesSlide" Target="../notesSlides/notesSlide91.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117.xml.rels><?xml version="1.0" encoding="UTF-8" standalone="yes"?>
<Relationships xmlns="http://schemas.openxmlformats.org/package/2006/relationships"><Relationship Id="rId3" Type="http://schemas.openxmlformats.org/officeDocument/2006/relationships/image" Target="../media/image78.emf"/><Relationship Id="rId2" Type="http://schemas.openxmlformats.org/officeDocument/2006/relationships/notesSlide" Target="../notesSlides/notesSlide92.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118.xml.rels><?xml version="1.0" encoding="UTF-8" standalone="yes"?>
<Relationships xmlns="http://schemas.openxmlformats.org/package/2006/relationships"><Relationship Id="rId3" Type="http://schemas.openxmlformats.org/officeDocument/2006/relationships/image" Target="../media/image79.emf"/><Relationship Id="rId2" Type="http://schemas.openxmlformats.org/officeDocument/2006/relationships/notesSlide" Target="../notesSlides/notesSlide93.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119.xml.rels><?xml version="1.0" encoding="UTF-8" standalone="yes"?>
<Relationships xmlns="http://schemas.openxmlformats.org/package/2006/relationships"><Relationship Id="rId3" Type="http://schemas.openxmlformats.org/officeDocument/2006/relationships/image" Target="../media/image80.emf"/><Relationship Id="rId2" Type="http://schemas.openxmlformats.org/officeDocument/2006/relationships/notesSlide" Target="../notesSlides/notesSlide94.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120.xml.rels><?xml version="1.0" encoding="UTF-8" standalone="yes"?>
<Relationships xmlns="http://schemas.openxmlformats.org/package/2006/relationships"><Relationship Id="rId3" Type="http://schemas.openxmlformats.org/officeDocument/2006/relationships/image" Target="../media/image81.emf"/><Relationship Id="rId2" Type="http://schemas.openxmlformats.org/officeDocument/2006/relationships/notesSlide" Target="../notesSlides/notesSlide95.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121.xml.rels><?xml version="1.0" encoding="UTF-8" standalone="yes"?>
<Relationships xmlns="http://schemas.openxmlformats.org/package/2006/relationships"><Relationship Id="rId3" Type="http://schemas.openxmlformats.org/officeDocument/2006/relationships/image" Target="../media/image82.emf"/><Relationship Id="rId2" Type="http://schemas.openxmlformats.org/officeDocument/2006/relationships/notesSlide" Target="../notesSlides/notesSlide96.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122.xml.rels><?xml version="1.0" encoding="UTF-8" standalone="yes"?>
<Relationships xmlns="http://schemas.openxmlformats.org/package/2006/relationships"><Relationship Id="rId3" Type="http://schemas.openxmlformats.org/officeDocument/2006/relationships/image" Target="../media/image83.emf"/><Relationship Id="rId2" Type="http://schemas.openxmlformats.org/officeDocument/2006/relationships/notesSlide" Target="../notesSlides/notesSlide97.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123.xml.rels><?xml version="1.0" encoding="UTF-8" standalone="yes"?>
<Relationships xmlns="http://schemas.openxmlformats.org/package/2006/relationships"><Relationship Id="rId3" Type="http://schemas.openxmlformats.org/officeDocument/2006/relationships/image" Target="../media/image84.emf"/><Relationship Id="rId2" Type="http://schemas.openxmlformats.org/officeDocument/2006/relationships/notesSlide" Target="../notesSlides/notesSlide98.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124.xml.rels><?xml version="1.0" encoding="UTF-8" standalone="yes"?>
<Relationships xmlns="http://schemas.openxmlformats.org/package/2006/relationships"><Relationship Id="rId3" Type="http://schemas.openxmlformats.org/officeDocument/2006/relationships/image" Target="../media/image85.emf"/><Relationship Id="rId2" Type="http://schemas.openxmlformats.org/officeDocument/2006/relationships/notesSlide" Target="../notesSlides/notesSlide99.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125.xml.rels><?xml version="1.0" encoding="UTF-8" standalone="yes"?>
<Relationships xmlns="http://schemas.openxmlformats.org/package/2006/relationships"><Relationship Id="rId3" Type="http://schemas.openxmlformats.org/officeDocument/2006/relationships/image" Target="../media/image86.emf"/><Relationship Id="rId2" Type="http://schemas.openxmlformats.org/officeDocument/2006/relationships/notesSlide" Target="../notesSlides/notesSlide100.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126.xml.rels><?xml version="1.0" encoding="UTF-8" standalone="yes"?>
<Relationships xmlns="http://schemas.openxmlformats.org/package/2006/relationships"><Relationship Id="rId3" Type="http://schemas.openxmlformats.org/officeDocument/2006/relationships/image" Target="../media/image87.emf"/><Relationship Id="rId2" Type="http://schemas.openxmlformats.org/officeDocument/2006/relationships/notesSlide" Target="../notesSlides/notesSlide101.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127.xml.rels><?xml version="1.0" encoding="UTF-8" standalone="yes"?>
<Relationships xmlns="http://schemas.openxmlformats.org/package/2006/relationships"><Relationship Id="rId3" Type="http://schemas.openxmlformats.org/officeDocument/2006/relationships/image" Target="../media/image88.emf"/><Relationship Id="rId2" Type="http://schemas.openxmlformats.org/officeDocument/2006/relationships/notesSlide" Target="../notesSlides/notesSlide102.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128.xml.rels><?xml version="1.0" encoding="UTF-8" standalone="yes"?>
<Relationships xmlns="http://schemas.openxmlformats.org/package/2006/relationships"><Relationship Id="rId3" Type="http://schemas.openxmlformats.org/officeDocument/2006/relationships/image" Target="../media/image89.emf"/><Relationship Id="rId2" Type="http://schemas.openxmlformats.org/officeDocument/2006/relationships/notesSlide" Target="../notesSlides/notesSlide103.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129.xml.rels><?xml version="1.0" encoding="UTF-8" standalone="yes"?>
<Relationships xmlns="http://schemas.openxmlformats.org/package/2006/relationships"><Relationship Id="rId3" Type="http://schemas.openxmlformats.org/officeDocument/2006/relationships/image" Target="../media/image90.emf"/><Relationship Id="rId2" Type="http://schemas.openxmlformats.org/officeDocument/2006/relationships/notesSlide" Target="../notesSlides/notesSlide104.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130.xml.rels><?xml version="1.0" encoding="UTF-8" standalone="yes"?>
<Relationships xmlns="http://schemas.openxmlformats.org/package/2006/relationships"><Relationship Id="rId3" Type="http://schemas.openxmlformats.org/officeDocument/2006/relationships/image" Target="../media/image91.emf"/><Relationship Id="rId2" Type="http://schemas.openxmlformats.org/officeDocument/2006/relationships/notesSlide" Target="../notesSlides/notesSlide105.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131.xml.rels><?xml version="1.0" encoding="UTF-8" standalone="yes"?>
<Relationships xmlns="http://schemas.openxmlformats.org/package/2006/relationships"><Relationship Id="rId3" Type="http://schemas.openxmlformats.org/officeDocument/2006/relationships/image" Target="../media/image92.emf"/><Relationship Id="rId2" Type="http://schemas.openxmlformats.org/officeDocument/2006/relationships/notesSlide" Target="../notesSlides/notesSlide106.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132.xml.rels><?xml version="1.0" encoding="UTF-8" standalone="yes"?>
<Relationships xmlns="http://schemas.openxmlformats.org/package/2006/relationships"><Relationship Id="rId3" Type="http://schemas.openxmlformats.org/officeDocument/2006/relationships/image" Target="../media/image93.emf"/><Relationship Id="rId2" Type="http://schemas.openxmlformats.org/officeDocument/2006/relationships/notesSlide" Target="../notesSlides/notesSlide107.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133.xml.rels><?xml version="1.0" encoding="UTF-8" standalone="yes"?>
<Relationships xmlns="http://schemas.openxmlformats.org/package/2006/relationships"><Relationship Id="rId3" Type="http://schemas.openxmlformats.org/officeDocument/2006/relationships/image" Target="../media/image94.emf"/><Relationship Id="rId2" Type="http://schemas.openxmlformats.org/officeDocument/2006/relationships/notesSlide" Target="../notesSlides/notesSlide108.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134.xml.rels><?xml version="1.0" encoding="UTF-8" standalone="yes"?>
<Relationships xmlns="http://schemas.openxmlformats.org/package/2006/relationships"><Relationship Id="rId3" Type="http://schemas.openxmlformats.org/officeDocument/2006/relationships/image" Target="../media/image95.emf"/><Relationship Id="rId2" Type="http://schemas.openxmlformats.org/officeDocument/2006/relationships/notesSlide" Target="../notesSlides/notesSlide109.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1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0.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36.xml.rels><?xml version="1.0" encoding="UTF-8" standalone="yes"?>
<Relationships xmlns="http://schemas.openxmlformats.org/package/2006/relationships"><Relationship Id="rId3" Type="http://schemas.openxmlformats.org/officeDocument/2006/relationships/image" Target="../media/image96.emf"/><Relationship Id="rId2" Type="http://schemas.openxmlformats.org/officeDocument/2006/relationships/notesSlide" Target="../notesSlides/notesSlide111.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137.xml.rels><?xml version="1.0" encoding="UTF-8" standalone="yes"?>
<Relationships xmlns="http://schemas.openxmlformats.org/package/2006/relationships"><Relationship Id="rId3" Type="http://schemas.openxmlformats.org/officeDocument/2006/relationships/image" Target="../media/image97.emf"/><Relationship Id="rId2" Type="http://schemas.openxmlformats.org/officeDocument/2006/relationships/notesSlide" Target="../notesSlides/notesSlide112.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138.xml.rels><?xml version="1.0" encoding="UTF-8" standalone="yes"?>
<Relationships xmlns="http://schemas.openxmlformats.org/package/2006/relationships"><Relationship Id="rId3" Type="http://schemas.openxmlformats.org/officeDocument/2006/relationships/image" Target="../media/image98.emf"/><Relationship Id="rId2" Type="http://schemas.openxmlformats.org/officeDocument/2006/relationships/notesSlide" Target="../notesSlides/notesSlide113.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139.xml.rels><?xml version="1.0" encoding="UTF-8" standalone="yes"?>
<Relationships xmlns="http://schemas.openxmlformats.org/package/2006/relationships"><Relationship Id="rId3" Type="http://schemas.openxmlformats.org/officeDocument/2006/relationships/image" Target="../media/image99.emf"/><Relationship Id="rId2" Type="http://schemas.openxmlformats.org/officeDocument/2006/relationships/notesSlide" Target="../notesSlides/notesSlide114.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140.xml.rels><?xml version="1.0" encoding="UTF-8" standalone="yes"?>
<Relationships xmlns="http://schemas.openxmlformats.org/package/2006/relationships"><Relationship Id="rId3" Type="http://schemas.openxmlformats.org/officeDocument/2006/relationships/image" Target="../media/image100.emf"/><Relationship Id="rId2" Type="http://schemas.openxmlformats.org/officeDocument/2006/relationships/notesSlide" Target="../notesSlides/notesSlide115.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141.xml.rels><?xml version="1.0" encoding="UTF-8" standalone="yes"?>
<Relationships xmlns="http://schemas.openxmlformats.org/package/2006/relationships"><Relationship Id="rId3" Type="http://schemas.openxmlformats.org/officeDocument/2006/relationships/image" Target="../media/image101.emf"/><Relationship Id="rId2" Type="http://schemas.openxmlformats.org/officeDocument/2006/relationships/notesSlide" Target="../notesSlides/notesSlide116.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14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17.xml"/><Relationship Id="rId1" Type="http://schemas.openxmlformats.org/officeDocument/2006/relationships/slideLayout" Target="../slideLayouts/slideLayout7.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 Id="rId9" Type="http://schemas.openxmlformats.org/officeDocument/2006/relationships/image" Target="../media/image4.jpeg"/></Relationships>
</file>

<file path=ppt/slides/_rels/slide1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8.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4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2.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3.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4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3.png"/><Relationship Id="rId1" Type="http://schemas.openxmlformats.org/officeDocument/2006/relationships/slideLayout" Target="../slideLayouts/slideLayout6.xml"/><Relationship Id="rId4" Type="http://schemas.openxmlformats.org/officeDocument/2006/relationships/image" Target="../media/image4.jpeg"/></Relationships>
</file>

<file path=ppt/slides/_rels/slide14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3.png"/><Relationship Id="rId1" Type="http://schemas.openxmlformats.org/officeDocument/2006/relationships/slideLayout" Target="../slideLayouts/slideLayout6.xml"/><Relationship Id="rId4" Type="http://schemas.openxmlformats.org/officeDocument/2006/relationships/image" Target="../media/image4.jpeg"/></Relationships>
</file>

<file path=ppt/slides/_rels/slide14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4.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50.xml.rels><?xml version="1.0" encoding="UTF-8" standalone="yes"?>
<Relationships xmlns="http://schemas.openxmlformats.org/package/2006/relationships"><Relationship Id="rId3" Type="http://schemas.openxmlformats.org/officeDocument/2006/relationships/image" Target="../media/image105.emf"/><Relationship Id="rId2" Type="http://schemas.openxmlformats.org/officeDocument/2006/relationships/notesSlide" Target="../notesSlides/notesSlide119.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151.xml.rels><?xml version="1.0" encoding="UTF-8" standalone="yes"?>
<Relationships xmlns="http://schemas.openxmlformats.org/package/2006/relationships"><Relationship Id="rId3" Type="http://schemas.openxmlformats.org/officeDocument/2006/relationships/image" Target="../media/image106.emf"/><Relationship Id="rId2" Type="http://schemas.openxmlformats.org/officeDocument/2006/relationships/notesSlide" Target="../notesSlides/notesSlide120.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152.xml.rels><?xml version="1.0" encoding="UTF-8" standalone="yes"?>
<Relationships xmlns="http://schemas.openxmlformats.org/package/2006/relationships"><Relationship Id="rId3" Type="http://schemas.openxmlformats.org/officeDocument/2006/relationships/image" Target="../media/image107.emf"/><Relationship Id="rId2" Type="http://schemas.openxmlformats.org/officeDocument/2006/relationships/notesSlide" Target="../notesSlides/notesSlide121.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153.xml.rels><?xml version="1.0" encoding="UTF-8" standalone="yes"?>
<Relationships xmlns="http://schemas.openxmlformats.org/package/2006/relationships"><Relationship Id="rId3" Type="http://schemas.openxmlformats.org/officeDocument/2006/relationships/image" Target="../media/image108.emf"/><Relationship Id="rId2" Type="http://schemas.openxmlformats.org/officeDocument/2006/relationships/notesSlide" Target="../notesSlides/notesSlide122.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154.xml.rels><?xml version="1.0" encoding="UTF-8" standalone="yes"?>
<Relationships xmlns="http://schemas.openxmlformats.org/package/2006/relationships"><Relationship Id="rId3" Type="http://schemas.openxmlformats.org/officeDocument/2006/relationships/image" Target="../media/image109.emf"/><Relationship Id="rId2" Type="http://schemas.openxmlformats.org/officeDocument/2006/relationships/notesSlide" Target="../notesSlides/notesSlide123.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155.xml.rels><?xml version="1.0" encoding="UTF-8" standalone="yes"?>
<Relationships xmlns="http://schemas.openxmlformats.org/package/2006/relationships"><Relationship Id="rId3" Type="http://schemas.openxmlformats.org/officeDocument/2006/relationships/image" Target="../media/image110.emf"/><Relationship Id="rId2" Type="http://schemas.openxmlformats.org/officeDocument/2006/relationships/notesSlide" Target="../notesSlides/notesSlide124.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156.xml.rels><?xml version="1.0" encoding="UTF-8" standalone="yes"?>
<Relationships xmlns="http://schemas.openxmlformats.org/package/2006/relationships"><Relationship Id="rId3" Type="http://schemas.openxmlformats.org/officeDocument/2006/relationships/image" Target="../media/image111.emf"/><Relationship Id="rId2" Type="http://schemas.openxmlformats.org/officeDocument/2006/relationships/notesSlide" Target="../notesSlides/notesSlide125.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157.xml.rels><?xml version="1.0" encoding="UTF-8" standalone="yes"?>
<Relationships xmlns="http://schemas.openxmlformats.org/package/2006/relationships"><Relationship Id="rId3" Type="http://schemas.openxmlformats.org/officeDocument/2006/relationships/image" Target="../media/image112.emf"/><Relationship Id="rId2" Type="http://schemas.openxmlformats.org/officeDocument/2006/relationships/notesSlide" Target="../notesSlides/notesSlide126.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158.xml.rels><?xml version="1.0" encoding="UTF-8" standalone="yes"?>
<Relationships xmlns="http://schemas.openxmlformats.org/package/2006/relationships"><Relationship Id="rId3" Type="http://schemas.openxmlformats.org/officeDocument/2006/relationships/image" Target="../media/image113.emf"/><Relationship Id="rId2" Type="http://schemas.openxmlformats.org/officeDocument/2006/relationships/notesSlide" Target="../notesSlides/notesSlide127.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15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8.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60.xml.rels><?xml version="1.0" encoding="UTF-8" standalone="yes"?>
<Relationships xmlns="http://schemas.openxmlformats.org/package/2006/relationships"><Relationship Id="rId3" Type="http://schemas.openxmlformats.org/officeDocument/2006/relationships/image" Target="../media/image114.emf"/><Relationship Id="rId2" Type="http://schemas.openxmlformats.org/officeDocument/2006/relationships/notesSlide" Target="../notesSlides/notesSlide129.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161.xml.rels><?xml version="1.0" encoding="UTF-8" standalone="yes"?>
<Relationships xmlns="http://schemas.openxmlformats.org/package/2006/relationships"><Relationship Id="rId3" Type="http://schemas.openxmlformats.org/officeDocument/2006/relationships/image" Target="../media/image115.emf"/><Relationship Id="rId2" Type="http://schemas.openxmlformats.org/officeDocument/2006/relationships/notesSlide" Target="../notesSlides/notesSlide130.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162.xml.rels><?xml version="1.0" encoding="UTF-8" standalone="yes"?>
<Relationships xmlns="http://schemas.openxmlformats.org/package/2006/relationships"><Relationship Id="rId3" Type="http://schemas.openxmlformats.org/officeDocument/2006/relationships/image" Target="../media/image116.emf"/><Relationship Id="rId2" Type="http://schemas.openxmlformats.org/officeDocument/2006/relationships/notesSlide" Target="../notesSlides/notesSlide131.xml"/><Relationship Id="rId1" Type="http://schemas.openxmlformats.org/officeDocument/2006/relationships/slideLayout" Target="../slideLayouts/slideLayout9.xml"/><Relationship Id="rId5" Type="http://schemas.openxmlformats.org/officeDocument/2006/relationships/image" Target="../media/image4.jpeg"/><Relationship Id="rId4" Type="http://schemas.openxmlformats.org/officeDocument/2006/relationships/image" Target="../media/image3.png"/></Relationships>
</file>

<file path=ppt/slides/_rels/slide163.xml.rels><?xml version="1.0" encoding="UTF-8" standalone="yes"?>
<Relationships xmlns="http://schemas.openxmlformats.org/package/2006/relationships"><Relationship Id="rId3" Type="http://schemas.openxmlformats.org/officeDocument/2006/relationships/image" Target="../media/image117.emf"/><Relationship Id="rId2" Type="http://schemas.openxmlformats.org/officeDocument/2006/relationships/notesSlide" Target="../notesSlides/notesSlide132.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164.xml.rels><?xml version="1.0" encoding="UTF-8" standalone="yes"?>
<Relationships xmlns="http://schemas.openxmlformats.org/package/2006/relationships"><Relationship Id="rId3" Type="http://schemas.openxmlformats.org/officeDocument/2006/relationships/image" Target="../media/image118.emf"/><Relationship Id="rId2" Type="http://schemas.openxmlformats.org/officeDocument/2006/relationships/notesSlide" Target="../notesSlides/notesSlide133.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165.xml.rels><?xml version="1.0" encoding="UTF-8" standalone="yes"?>
<Relationships xmlns="http://schemas.openxmlformats.org/package/2006/relationships"><Relationship Id="rId3" Type="http://schemas.openxmlformats.org/officeDocument/2006/relationships/image" Target="../media/image119.emf"/><Relationship Id="rId2" Type="http://schemas.openxmlformats.org/officeDocument/2006/relationships/notesSlide" Target="../notesSlides/notesSlide134.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16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5.xml"/><Relationship Id="rId1" Type="http://schemas.openxmlformats.org/officeDocument/2006/relationships/slideLayout" Target="../slideLayouts/slideLayout5.xml"/><Relationship Id="rId4" Type="http://schemas.openxmlformats.org/officeDocument/2006/relationships/image" Target="../media/image4.jpeg"/></Relationships>
</file>

<file path=ppt/slides/_rels/slide16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6.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ubtitle 2"/>
          <p:cNvSpPr txBox="1">
            <a:spLocks/>
          </p:cNvSpPr>
          <p:nvPr/>
        </p:nvSpPr>
        <p:spPr bwMode="auto">
          <a:xfrm>
            <a:off x="609600" y="3886200"/>
            <a:ext cx="8153400" cy="112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639763" indent="-246063">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indent="-246063">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187450" indent="-20955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1462088" indent="-20955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19192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3764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28336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2908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buFont typeface="Wingdings 2" panose="05020102010507070707" pitchFamily="18" charset="2"/>
              <a:buNone/>
            </a:pPr>
            <a:r>
              <a:rPr lang="tr-TR" altLang="de-DE" sz="2400">
                <a:solidFill>
                  <a:srgbClr val="000000"/>
                </a:solidFill>
                <a:latin typeface="Times New Roman" panose="02020603050405020304" pitchFamily="18" charset="0"/>
                <a:cs typeface="Times New Roman" panose="02020603050405020304" pitchFamily="18" charset="0"/>
              </a:rPr>
              <a:t>Prepared </a:t>
            </a:r>
            <a:r>
              <a:rPr lang="de-DE" altLang="de-DE" sz="2400">
                <a:solidFill>
                  <a:srgbClr val="000000"/>
                </a:solidFill>
                <a:latin typeface="Times New Roman" panose="02020603050405020304" pitchFamily="18" charset="0"/>
                <a:cs typeface="Times New Roman" panose="02020603050405020304" pitchFamily="18" charset="0"/>
              </a:rPr>
              <a:t>&amp; Presented </a:t>
            </a:r>
            <a:r>
              <a:rPr lang="en-US" altLang="de-DE" sz="2400">
                <a:solidFill>
                  <a:srgbClr val="000000"/>
                </a:solidFill>
                <a:latin typeface="Times New Roman" panose="02020603050405020304" pitchFamily="18" charset="0"/>
                <a:cs typeface="Times New Roman" panose="02020603050405020304" pitchFamily="18" charset="0"/>
              </a:rPr>
              <a:t>by</a:t>
            </a:r>
            <a:r>
              <a:rPr lang="tr-TR" altLang="de-DE" sz="2400">
                <a:solidFill>
                  <a:srgbClr val="000000"/>
                </a:solidFill>
                <a:latin typeface="Times New Roman" panose="02020603050405020304" pitchFamily="18" charset="0"/>
                <a:cs typeface="Times New Roman" panose="02020603050405020304" pitchFamily="18" charset="0"/>
              </a:rPr>
              <a:t> </a:t>
            </a:r>
            <a:r>
              <a:rPr lang="en-US" altLang="de-DE" sz="2400">
                <a:solidFill>
                  <a:srgbClr val="000000"/>
                </a:solidFill>
                <a:latin typeface="Times New Roman" panose="02020603050405020304" pitchFamily="18" charset="0"/>
                <a:cs typeface="Times New Roman" panose="02020603050405020304" pitchFamily="18" charset="0"/>
              </a:rPr>
              <a:t>Asst. Prof. Dr. Samsun M. BAŞARICI</a:t>
            </a:r>
            <a:endParaRPr lang="en-US" altLang="de-DE" sz="2400">
              <a:latin typeface="Times New Roman" panose="02020603050405020304" pitchFamily="18" charset="0"/>
              <a:cs typeface="Times New Roman" panose="02020603050405020304" pitchFamily="18" charset="0"/>
            </a:endParaRPr>
          </a:p>
        </p:txBody>
      </p:sp>
      <p:sp>
        <p:nvSpPr>
          <p:cNvPr id="5" name="Title 1"/>
          <p:cNvSpPr txBox="1">
            <a:spLocks/>
          </p:cNvSpPr>
          <p:nvPr/>
        </p:nvSpPr>
        <p:spPr>
          <a:xfrm>
            <a:off x="76200" y="1752600"/>
            <a:ext cx="8839200" cy="2057400"/>
          </a:xfrm>
          <a:prstGeom prst="rect">
            <a:avLst/>
          </a:prstGeom>
        </p:spPr>
        <p:txBody>
          <a:bodyPr anchor="b">
            <a:normAutofit fontScale="82500" lnSpcReduction="10000"/>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fontAlgn="auto">
              <a:lnSpc>
                <a:spcPct val="110000"/>
              </a:lnSpc>
              <a:spcAft>
                <a:spcPts val="1200"/>
              </a:spcAft>
              <a:defRPr/>
            </a:pPr>
            <a:r>
              <a:rPr lang="en-US" sz="4100" dirty="0">
                <a:solidFill>
                  <a:prstClr val="black"/>
                </a:solidFill>
                <a:effectLst/>
                <a:latin typeface="Times New Roman" panose="02020603050405020304" pitchFamily="18" charset="0"/>
                <a:cs typeface="Times New Roman" panose="02020603050405020304" pitchFamily="18" charset="0"/>
              </a:rPr>
              <a:t>CSE309 Computer Architecture and Organization</a:t>
            </a:r>
            <a:r>
              <a:rPr lang="tr-TR" sz="2900" dirty="0" smtClean="0">
                <a:solidFill>
                  <a:prstClr val="black"/>
                </a:solidFill>
                <a:effectLst/>
                <a:latin typeface="Times New Roman" panose="02020603050405020304" pitchFamily="18" charset="0"/>
                <a:cs typeface="Times New Roman" panose="02020603050405020304" pitchFamily="18" charset="0"/>
              </a:rPr>
              <a:t> </a:t>
            </a:r>
            <a:endParaRPr lang="de-DE" sz="2900" dirty="0" smtClean="0">
              <a:solidFill>
                <a:prstClr val="black"/>
              </a:solidFill>
              <a:effectLst/>
              <a:latin typeface="Times New Roman" panose="02020603050405020304" pitchFamily="18" charset="0"/>
              <a:cs typeface="Times New Roman" panose="02020603050405020304" pitchFamily="18" charset="0"/>
            </a:endParaRPr>
          </a:p>
          <a:p>
            <a:pPr algn="ctr" fontAlgn="auto">
              <a:lnSpc>
                <a:spcPct val="110000"/>
              </a:lnSpc>
              <a:spcAft>
                <a:spcPts val="1200"/>
              </a:spcAft>
              <a:defRPr/>
            </a:pPr>
            <a:r>
              <a:rPr lang="en-US" sz="2900" dirty="0" smtClean="0">
                <a:solidFill>
                  <a:prstClr val="black"/>
                </a:solidFill>
                <a:effectLst/>
                <a:latin typeface="Times New Roman" panose="02020603050405020304" pitchFamily="18" charset="0"/>
                <a:cs typeface="Times New Roman" panose="02020603050405020304" pitchFamily="18" charset="0"/>
              </a:rPr>
              <a:t>Lecture </a:t>
            </a:r>
            <a:r>
              <a:rPr lang="de-DE" sz="2900" dirty="0" smtClean="0">
                <a:solidFill>
                  <a:prstClr val="black"/>
                </a:solidFill>
                <a:effectLst/>
                <a:latin typeface="Times New Roman" panose="02020603050405020304" pitchFamily="18" charset="0"/>
                <a:cs typeface="Times New Roman" panose="02020603050405020304" pitchFamily="18" charset="0"/>
              </a:rPr>
              <a:t>#2</a:t>
            </a:r>
            <a:endParaRPr lang="tr-TR" sz="2900" dirty="0" smtClean="0">
              <a:solidFill>
                <a:prstClr val="black"/>
              </a:solidFill>
              <a:effectLst/>
              <a:latin typeface="Times New Roman" panose="02020603050405020304" pitchFamily="18" charset="0"/>
              <a:cs typeface="Times New Roman" panose="02020603050405020304" pitchFamily="18" charset="0"/>
            </a:endParaRPr>
          </a:p>
          <a:p>
            <a:pPr algn="ctr" fontAlgn="auto">
              <a:lnSpc>
                <a:spcPct val="110000"/>
              </a:lnSpc>
              <a:spcAft>
                <a:spcPts val="1200"/>
              </a:spcAft>
              <a:defRPr/>
            </a:pPr>
            <a:r>
              <a:rPr lang="de-DE" sz="2900" dirty="0" smtClean="0">
                <a:solidFill>
                  <a:prstClr val="black"/>
                </a:solidFill>
                <a:effectLst/>
                <a:latin typeface="Times New Roman" panose="02020603050405020304" pitchFamily="18" charset="0"/>
                <a:cs typeface="Times New Roman" panose="02020603050405020304" pitchFamily="18" charset="0"/>
              </a:rPr>
              <a:t>Computers </a:t>
            </a:r>
            <a:r>
              <a:rPr lang="de-DE" sz="2900" dirty="0" err="1" smtClean="0">
                <a:solidFill>
                  <a:prstClr val="black"/>
                </a:solidFill>
                <a:effectLst/>
                <a:latin typeface="Times New Roman" panose="02020603050405020304" pitchFamily="18" charset="0"/>
                <a:cs typeface="Times New Roman" panose="02020603050405020304" pitchFamily="18" charset="0"/>
              </a:rPr>
              <a:t>Arithmetic</a:t>
            </a:r>
            <a:r>
              <a:rPr lang="de-DE" sz="2900" dirty="0" smtClean="0">
                <a:solidFill>
                  <a:prstClr val="black"/>
                </a:solidFill>
                <a:effectLst/>
                <a:latin typeface="Times New Roman" panose="02020603050405020304" pitchFamily="18" charset="0"/>
                <a:cs typeface="Times New Roman" panose="02020603050405020304" pitchFamily="18" charset="0"/>
              </a:rPr>
              <a:t> &amp; </a:t>
            </a:r>
            <a:r>
              <a:rPr lang="de-DE" sz="2900" dirty="0" err="1" smtClean="0">
                <a:solidFill>
                  <a:prstClr val="black"/>
                </a:solidFill>
                <a:effectLst/>
                <a:latin typeface="Times New Roman" panose="02020603050405020304" pitchFamily="18" charset="0"/>
                <a:cs typeface="Times New Roman" panose="02020603050405020304" pitchFamily="18" charset="0"/>
              </a:rPr>
              <a:t>Logic</a:t>
            </a:r>
            <a:r>
              <a:rPr lang="de-DE" sz="2900" dirty="0" smtClean="0">
                <a:solidFill>
                  <a:prstClr val="black"/>
                </a:solidFill>
                <a:effectLst/>
                <a:latin typeface="Times New Roman" panose="02020603050405020304" pitchFamily="18" charset="0"/>
                <a:cs typeface="Times New Roman" panose="02020603050405020304" pitchFamily="18" charset="0"/>
              </a:rPr>
              <a:t> Design</a:t>
            </a:r>
            <a:endParaRPr lang="en-US" sz="2900" dirty="0">
              <a:solidFill>
                <a:prstClr val="black"/>
              </a:solidFill>
              <a:effectLst/>
              <a:latin typeface="Times New Roman" panose="02020603050405020304" pitchFamily="18" charset="0"/>
              <a:cs typeface="Times New Roman" panose="02020603050405020304" pitchFamily="18" charset="0"/>
            </a:endParaRPr>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81540691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81000" y="2133600"/>
            <a:ext cx="8229600" cy="1828800"/>
          </a:xfrm>
        </p:spPr>
        <p:txBody>
          <a:bodyPr anchor="ctr">
            <a:normAutofit/>
          </a:bodyPr>
          <a:lstStyle/>
          <a:p>
            <a:r>
              <a:rPr lang="de-DE" sz="4000" dirty="0"/>
              <a:t>Part 1</a:t>
            </a:r>
            <a:br>
              <a:rPr lang="de-DE" sz="4000" dirty="0"/>
            </a:br>
            <a:r>
              <a:rPr lang="de-DE" sz="4000" dirty="0" smtClean="0"/>
              <a:t>Computer </a:t>
            </a:r>
            <a:r>
              <a:rPr lang="de-DE" sz="4000" dirty="0" err="1" smtClean="0"/>
              <a:t>Arithmetics</a:t>
            </a:r>
            <a:endParaRPr lang="tr-TR" sz="4000" dirty="0"/>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oliennummernplatzhalter 2"/>
          <p:cNvSpPr>
            <a:spLocks noGrp="1"/>
          </p:cNvSpPr>
          <p:nvPr>
            <p:ph type="sldNum" sz="quarter" idx="12"/>
          </p:nvPr>
        </p:nvSpPr>
        <p:spPr/>
        <p:txBody>
          <a:bodyPr/>
          <a:lstStyle/>
          <a:p>
            <a:fld id="{B6F15528-21DE-4FAA-801E-634DDDAF4B2B}" type="slidenum">
              <a:rPr lang="en-US" smtClean="0"/>
              <a:pPr/>
              <a:t>2</a:t>
            </a:fld>
            <a:endParaRPr lang="en-US" dirty="0"/>
          </a:p>
        </p:txBody>
      </p:sp>
    </p:spTree>
    <p:extLst>
      <p:ext uri="{BB962C8B-B14F-4D97-AF65-F5344CB8AC3E}">
        <p14:creationId xmlns:p14="http://schemas.microsoft.com/office/powerpoint/2010/main" val="306795360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1447800"/>
            <a:ext cx="8839200" cy="5257800"/>
          </a:xfrm>
        </p:spPr>
        <p:txBody>
          <a:bodyPr anchor="t" anchorCtr="0">
            <a:normAutofit/>
          </a:bodyPr>
          <a:lstStyle/>
          <a:p>
            <a:pPr algn="just">
              <a:lnSpc>
                <a:spcPct val="90000"/>
              </a:lnSpc>
              <a:defRPr/>
            </a:pPr>
            <a:r>
              <a:rPr lang="en-US" sz="2000" dirty="0" smtClean="0"/>
              <a:t>Recapitulate number systems</a:t>
            </a:r>
          </a:p>
          <a:p>
            <a:pPr algn="just">
              <a:lnSpc>
                <a:spcPct val="90000"/>
              </a:lnSpc>
              <a:defRPr/>
            </a:pPr>
            <a:endParaRPr lang="en-US" sz="2000" dirty="0" smtClean="0"/>
          </a:p>
          <a:p>
            <a:pPr algn="just">
              <a:lnSpc>
                <a:spcPct val="90000"/>
              </a:lnSpc>
              <a:defRPr/>
            </a:pPr>
            <a:r>
              <a:rPr lang="en-US" sz="2000" dirty="0" smtClean="0"/>
              <a:t>Convert between number systems</a:t>
            </a:r>
          </a:p>
          <a:p>
            <a:pPr algn="just">
              <a:lnSpc>
                <a:spcPct val="90000"/>
              </a:lnSpc>
              <a:defRPr/>
            </a:pPr>
            <a:endParaRPr lang="en-US" sz="2000" dirty="0" smtClean="0"/>
          </a:p>
          <a:p>
            <a:pPr algn="just">
              <a:lnSpc>
                <a:spcPct val="90000"/>
              </a:lnSpc>
              <a:defRPr/>
            </a:pPr>
            <a:r>
              <a:rPr lang="en-US" sz="2000" dirty="0" smtClean="0"/>
              <a:t>Perform arithmetic in different number systems</a:t>
            </a:r>
          </a:p>
        </p:txBody>
      </p:sp>
      <p:sp>
        <p:nvSpPr>
          <p:cNvPr id="2" name="Title 1"/>
          <p:cNvSpPr>
            <a:spLocks noGrp="1"/>
          </p:cNvSpPr>
          <p:nvPr>
            <p:ph type="title"/>
          </p:nvPr>
        </p:nvSpPr>
        <p:spPr>
          <a:xfrm>
            <a:off x="482367" y="223707"/>
            <a:ext cx="7543800" cy="914400"/>
          </a:xfrm>
        </p:spPr>
        <p:txBody>
          <a:bodyPr>
            <a:normAutofit/>
          </a:bodyPr>
          <a:lstStyle/>
          <a:p>
            <a:pPr algn="ctr"/>
            <a:r>
              <a:rPr lang="tr-TR" sz="3200" dirty="0">
                <a:effectLst/>
                <a:latin typeface="Times New Roman" panose="02020603050405020304" pitchFamily="18" charset="0"/>
                <a:cs typeface="Times New Roman" panose="02020603050405020304" pitchFamily="18" charset="0"/>
              </a:rPr>
              <a:t>Learning Objectives</a:t>
            </a:r>
            <a:endParaRPr lang="en-US" sz="3200" dirty="0">
              <a:effectLst/>
              <a:latin typeface="Times New Roman" panose="02020603050405020304" pitchFamily="18" charset="0"/>
              <a:cs typeface="Times New Roman" panose="02020603050405020304" pitchFamily="18" charset="0"/>
            </a:endParaRPr>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4" name="Foliennummernplatzhalter 3"/>
          <p:cNvSpPr>
            <a:spLocks noGrp="1"/>
          </p:cNvSpPr>
          <p:nvPr>
            <p:ph type="sldNum" sz="quarter" idx="12"/>
          </p:nvPr>
        </p:nvSpPr>
        <p:spPr/>
        <p:txBody>
          <a:bodyPr/>
          <a:lstStyle/>
          <a:p>
            <a:fld id="{B6F15528-21DE-4FAA-801E-634DDDAF4B2B}" type="slidenum">
              <a:rPr lang="en-US" smtClean="0"/>
              <a:pPr/>
              <a:t>3</a:t>
            </a:fld>
            <a:endParaRPr lang="en-US" dirty="0"/>
          </a:p>
        </p:txBody>
      </p:sp>
    </p:spTree>
    <p:extLst>
      <p:ext uri="{BB962C8B-B14F-4D97-AF65-F5344CB8AC3E}">
        <p14:creationId xmlns:p14="http://schemas.microsoft.com/office/powerpoint/2010/main" val="29658980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2506995" y="172571"/>
            <a:ext cx="4073526" cy="1116106"/>
          </a:xfrm>
        </p:spPr>
        <p:txBody>
          <a:bodyPr>
            <a:normAutofit/>
          </a:bodyPr>
          <a:lstStyle/>
          <a:p>
            <a:pPr algn="ctr"/>
            <a:r>
              <a:rPr lang="en-US" sz="3200" dirty="0" smtClean="0">
                <a:solidFill>
                  <a:schemeClr val="tx1"/>
                </a:solidFill>
                <a:latin typeface="Times New Roman" panose="02020603050405020304" pitchFamily="18" charset="0"/>
                <a:cs typeface="Times New Roman" panose="02020603050405020304" pitchFamily="18" charset="0"/>
              </a:rPr>
              <a:t>Outline</a:t>
            </a:r>
            <a:endParaRPr lang="en-US" sz="3200" dirty="0">
              <a:solidFill>
                <a:schemeClr val="tx1"/>
              </a:solidFill>
              <a:latin typeface="Times New Roman" panose="02020603050405020304" pitchFamily="18" charset="0"/>
              <a:cs typeface="Times New Roman" panose="02020603050405020304" pitchFamily="18" charset="0"/>
            </a:endParaRPr>
          </a:p>
        </p:txBody>
      </p:sp>
      <p:sp>
        <p:nvSpPr>
          <p:cNvPr id="30" name="Content Placeholder 29"/>
          <p:cNvSpPr>
            <a:spLocks noGrp="1"/>
          </p:cNvSpPr>
          <p:nvPr>
            <p:ph sz="half" idx="2"/>
          </p:nvPr>
        </p:nvSpPr>
        <p:spPr>
          <a:xfrm>
            <a:off x="539552" y="2132857"/>
            <a:ext cx="3657600" cy="1600944"/>
          </a:xfrm>
        </p:spPr>
        <p:txBody>
          <a:bodyPr>
            <a:normAutofit/>
          </a:bodyPr>
          <a:lstStyle/>
          <a:p>
            <a:r>
              <a:rPr lang="en-US" sz="2000" dirty="0"/>
              <a:t>The decimal system</a:t>
            </a:r>
          </a:p>
          <a:p>
            <a:r>
              <a:rPr lang="en-US" sz="2000" dirty="0"/>
              <a:t>Positional number systems</a:t>
            </a:r>
          </a:p>
          <a:p>
            <a:r>
              <a:rPr lang="en-US" sz="2000" dirty="0"/>
              <a:t>The binary system</a:t>
            </a:r>
          </a:p>
        </p:txBody>
      </p:sp>
      <p:sp>
        <p:nvSpPr>
          <p:cNvPr id="32" name="Content Placeholder 31"/>
          <p:cNvSpPr>
            <a:spLocks noGrp="1"/>
          </p:cNvSpPr>
          <p:nvPr>
            <p:ph sz="quarter" idx="4"/>
          </p:nvPr>
        </p:nvSpPr>
        <p:spPr>
          <a:xfrm>
            <a:off x="4495800" y="2362200"/>
            <a:ext cx="3657600" cy="3962400"/>
          </a:xfrm>
        </p:spPr>
        <p:txBody>
          <a:bodyPr>
            <a:normAutofit/>
          </a:bodyPr>
          <a:lstStyle/>
          <a:p>
            <a:r>
              <a:rPr lang="en-US" sz="2400" dirty="0"/>
              <a:t>Converting between binary and decimal</a:t>
            </a:r>
          </a:p>
          <a:p>
            <a:pPr lvl="1"/>
            <a:r>
              <a:rPr lang="en-US" sz="2200" dirty="0"/>
              <a:t>Integers</a:t>
            </a:r>
          </a:p>
          <a:p>
            <a:pPr lvl="1"/>
            <a:r>
              <a:rPr lang="en-US" sz="2200" dirty="0"/>
              <a:t>Fractions</a:t>
            </a:r>
          </a:p>
          <a:p>
            <a:r>
              <a:rPr lang="en-US" sz="2400" dirty="0"/>
              <a:t>Hexadecimal notation</a:t>
            </a:r>
          </a:p>
        </p:txBody>
      </p:sp>
      <p:sp>
        <p:nvSpPr>
          <p:cNvPr id="31" name="Text Placeholder 30"/>
          <p:cNvSpPr>
            <a:spLocks noGrp="1"/>
          </p:cNvSpPr>
          <p:nvPr>
            <p:ph type="body" sz="quarter" idx="3"/>
          </p:nvPr>
        </p:nvSpPr>
        <p:spPr>
          <a:xfrm>
            <a:off x="1143000" y="730624"/>
            <a:ext cx="7379672" cy="1707776"/>
          </a:xfrm>
        </p:spPr>
        <p:txBody>
          <a:bodyPr/>
          <a:lstStyle/>
          <a:p>
            <a:r>
              <a:rPr lang="en-US" sz="2800" dirty="0" smtClean="0">
                <a:solidFill>
                  <a:schemeClr val="accent1">
                    <a:lumMod val="50000"/>
                  </a:schemeClr>
                </a:solidFill>
              </a:rPr>
              <a:t>Number Systems and Computer Arithmetic</a:t>
            </a:r>
            <a:endParaRPr lang="en-US" dirty="0">
              <a:solidFill>
                <a:srgbClr val="6666CC"/>
              </a:solidFill>
            </a:endParaRPr>
          </a:p>
        </p:txBody>
      </p:sp>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0" name="Grafik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4</a:t>
            </a:fld>
            <a:endParaRPr lang="en-US" dirty="0"/>
          </a:p>
        </p:txBody>
      </p:sp>
    </p:spTree>
    <p:extLst>
      <p:ext uri="{BB962C8B-B14F-4D97-AF65-F5344CB8AC3E}">
        <p14:creationId xmlns:p14="http://schemas.microsoft.com/office/powerpoint/2010/main" val="3937101644"/>
      </p:ext>
    </p:extLst>
  </p:cSld>
  <p:clrMapOvr>
    <a:masterClrMapping/>
  </p:clrMapOvr>
  <p:transition spd="med">
    <p:wipe dir="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685800" y="152400"/>
            <a:ext cx="7556313" cy="1116106"/>
          </a:xfrm>
        </p:spPr>
        <p:txBody>
          <a:bodyPr/>
          <a:lstStyle/>
          <a:p>
            <a:r>
              <a:rPr lang="en-GB" dirty="0" smtClean="0"/>
              <a:t>The Decimal System</a:t>
            </a:r>
            <a:endParaRPr lang="en-GB" dirty="0"/>
          </a:p>
        </p:txBody>
      </p:sp>
      <p:sp>
        <p:nvSpPr>
          <p:cNvPr id="7171" name="Rectangle 3"/>
          <p:cNvSpPr>
            <a:spLocks noGrp="1" noChangeArrowheads="1"/>
          </p:cNvSpPr>
          <p:nvPr>
            <p:ph idx="1"/>
          </p:nvPr>
        </p:nvSpPr>
        <p:spPr>
          <a:xfrm>
            <a:off x="498474" y="1447800"/>
            <a:ext cx="7556313" cy="5105400"/>
          </a:xfrm>
        </p:spPr>
        <p:txBody>
          <a:bodyPr>
            <a:normAutofit fontScale="92500" lnSpcReduction="10000"/>
          </a:bodyPr>
          <a:lstStyle/>
          <a:p>
            <a:r>
              <a:rPr lang="en-GB" dirty="0" smtClean="0"/>
              <a:t>System based on decimal digits (0, 1, 2, 3, 4, 5, 6, 7, 8, 9) to represent numbers</a:t>
            </a:r>
          </a:p>
          <a:p>
            <a:r>
              <a:rPr lang="en-US" dirty="0" smtClean="0"/>
              <a:t>For example the number 83 means eight tens plus three:</a:t>
            </a:r>
          </a:p>
          <a:p>
            <a:pPr algn="ctr">
              <a:buNone/>
            </a:pPr>
            <a:r>
              <a:rPr lang="en-US" dirty="0" smtClean="0"/>
              <a:t>83 = (8 * 10) + 3</a:t>
            </a:r>
          </a:p>
          <a:p>
            <a:r>
              <a:rPr lang="en-US" dirty="0" smtClean="0"/>
              <a:t>The number 4728 means four thousands, seven hundreds, two tens, plus eight:</a:t>
            </a:r>
          </a:p>
          <a:p>
            <a:pPr algn="ctr">
              <a:buNone/>
            </a:pPr>
            <a:r>
              <a:rPr lang="en-US" dirty="0" smtClean="0"/>
              <a:t>4728 = (4 * 1000) + (7 * 100) + (2 * 10) + 8</a:t>
            </a:r>
          </a:p>
          <a:p>
            <a:pPr>
              <a:spcBef>
                <a:spcPts val="1600"/>
              </a:spcBef>
            </a:pPr>
            <a:r>
              <a:rPr lang="en-US" dirty="0" smtClean="0"/>
              <a:t>The decimal system is said to have a </a:t>
            </a:r>
            <a:r>
              <a:rPr lang="en-US" b="1" i="1" dirty="0" smtClean="0"/>
              <a:t>base</a:t>
            </a:r>
            <a:r>
              <a:rPr lang="en-US" b="1" dirty="0" smtClean="0"/>
              <a:t>, </a:t>
            </a:r>
            <a:r>
              <a:rPr lang="en-US" dirty="0" smtClean="0"/>
              <a:t>or</a:t>
            </a:r>
            <a:r>
              <a:rPr lang="en-US" b="1" dirty="0" smtClean="0"/>
              <a:t> </a:t>
            </a:r>
            <a:r>
              <a:rPr lang="en-US" b="1" i="1" dirty="0" smtClean="0"/>
              <a:t>radix</a:t>
            </a:r>
            <a:r>
              <a:rPr lang="en-US" b="1" dirty="0" smtClean="0"/>
              <a:t>, </a:t>
            </a:r>
            <a:r>
              <a:rPr lang="en-US" dirty="0" smtClean="0"/>
              <a:t>of 10. This means that each digit in the number is multiplied by 10 raised to a power corresponding to that digit’s position:</a:t>
            </a:r>
          </a:p>
          <a:p>
            <a:pPr algn="ctr">
              <a:buNone/>
            </a:pPr>
            <a:r>
              <a:rPr lang="en-US" dirty="0" smtClean="0"/>
              <a:t>83 = (8 * 10</a:t>
            </a:r>
            <a:r>
              <a:rPr lang="en-US" baseline="30000" dirty="0" smtClean="0"/>
              <a:t>1</a:t>
            </a:r>
            <a:r>
              <a:rPr lang="en-US" dirty="0" smtClean="0"/>
              <a:t>) + (3 * 10</a:t>
            </a:r>
            <a:r>
              <a:rPr lang="en-US" sz="2054" baseline="30000" dirty="0" smtClean="0"/>
              <a:t>0</a:t>
            </a:r>
            <a:r>
              <a:rPr lang="en-US" dirty="0" smtClean="0"/>
              <a:t>)</a:t>
            </a:r>
          </a:p>
          <a:p>
            <a:pPr algn="ctr">
              <a:buNone/>
            </a:pPr>
            <a:r>
              <a:rPr lang="en-US" dirty="0" smtClean="0"/>
              <a:t>4728 = (4 * 10</a:t>
            </a:r>
            <a:r>
              <a:rPr lang="en-US" sz="2054" baseline="30000" dirty="0" smtClean="0"/>
              <a:t>3</a:t>
            </a:r>
            <a:r>
              <a:rPr lang="en-US" dirty="0" smtClean="0"/>
              <a:t>) + (7 * 10</a:t>
            </a:r>
            <a:r>
              <a:rPr lang="en-US" sz="2054" baseline="30000" dirty="0" smtClean="0"/>
              <a:t>2</a:t>
            </a:r>
            <a:r>
              <a:rPr lang="en-US" dirty="0" smtClean="0"/>
              <a:t>) + (2 * 10</a:t>
            </a:r>
            <a:r>
              <a:rPr lang="en-US" sz="2054" baseline="30000" dirty="0" smtClean="0"/>
              <a:t>1</a:t>
            </a:r>
            <a:r>
              <a:rPr lang="en-US" dirty="0" smtClean="0"/>
              <a:t>) + (8 * 10</a:t>
            </a:r>
            <a:r>
              <a:rPr lang="en-US" sz="2054" baseline="30000" dirty="0" smtClean="0"/>
              <a:t>0</a:t>
            </a:r>
            <a:r>
              <a:rPr lang="en-US" dirty="0" smtClean="0"/>
              <a:t>)</a:t>
            </a:r>
            <a:endParaRPr lang="en-GB" dirty="0"/>
          </a:p>
        </p:txBody>
      </p:sp>
      <p:pic>
        <p:nvPicPr>
          <p:cNvPr id="4"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5</a:t>
            </a:fld>
            <a:endParaRPr lang="en-US" dirty="0"/>
          </a:p>
        </p:txBody>
      </p:sp>
    </p:spTree>
    <p:extLst>
      <p:ext uri="{BB962C8B-B14F-4D97-AF65-F5344CB8AC3E}">
        <p14:creationId xmlns:p14="http://schemas.microsoft.com/office/powerpoint/2010/main" val="4253743647"/>
      </p:ext>
    </p:extLst>
  </p:cSld>
  <p:clrMapOvr>
    <a:masterClrMapping/>
  </p:clrMapOvr>
  <p:transition spd="med">
    <p:diamon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533400"/>
            <a:ext cx="7556313" cy="1116106"/>
          </a:xfrm>
        </p:spPr>
        <p:txBody>
          <a:bodyPr/>
          <a:lstStyle/>
          <a:p>
            <a:r>
              <a:rPr lang="en-US" dirty="0" smtClean="0">
                <a:effectLst>
                  <a:outerShdw blurRad="38100" dist="38100" dir="2700000" algn="tl">
                    <a:srgbClr val="000000">
                      <a:alpha val="43137"/>
                    </a:srgbClr>
                  </a:outerShdw>
                </a:effectLst>
              </a:rPr>
              <a:t>Decimal Fractions</a:t>
            </a:r>
            <a:endParaRPr lang="en-US"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98474" y="1700808"/>
            <a:ext cx="7556313" cy="4776192"/>
          </a:xfrm>
        </p:spPr>
        <p:txBody>
          <a:bodyPr>
            <a:normAutofit fontScale="92500" lnSpcReduction="20000"/>
          </a:bodyPr>
          <a:lstStyle/>
          <a:p>
            <a:r>
              <a:rPr lang="en-US" dirty="0" smtClean="0"/>
              <a:t>The same principle holds for decimal fractions, but negative powers of 10 are used. Thus, the decimal fraction 0.256 stands for 2 tenths plus 5 hundredths plus 6 thousandths:</a:t>
            </a:r>
          </a:p>
          <a:p>
            <a:pPr algn="ctr">
              <a:buNone/>
            </a:pPr>
            <a:r>
              <a:rPr lang="en-US" dirty="0" smtClean="0"/>
              <a:t>0.256 = (2 * 10</a:t>
            </a:r>
            <a:r>
              <a:rPr lang="en-US" sz="2065" baseline="30000" dirty="0" smtClean="0"/>
              <a:t>-1</a:t>
            </a:r>
            <a:r>
              <a:rPr lang="en-US" dirty="0" smtClean="0"/>
              <a:t>) + (5 * 10</a:t>
            </a:r>
            <a:r>
              <a:rPr lang="en-US" baseline="30000" dirty="0" smtClean="0"/>
              <a:t>-2</a:t>
            </a:r>
            <a:r>
              <a:rPr lang="en-US" dirty="0" smtClean="0"/>
              <a:t>) + (6 * 10</a:t>
            </a:r>
            <a:r>
              <a:rPr lang="en-US" sz="2065" baseline="30000" dirty="0" smtClean="0"/>
              <a:t>-3</a:t>
            </a:r>
            <a:r>
              <a:rPr lang="en-US" dirty="0" smtClean="0"/>
              <a:t>)</a:t>
            </a:r>
          </a:p>
          <a:p>
            <a:r>
              <a:rPr lang="en-US" dirty="0" smtClean="0"/>
              <a:t>A number with both an integer and fractional part has digits raised to both positive and negative powers of 10:</a:t>
            </a:r>
          </a:p>
          <a:p>
            <a:pPr algn="ctr">
              <a:buNone/>
            </a:pPr>
            <a:r>
              <a:rPr lang="en-US" dirty="0" smtClean="0"/>
              <a:t>442.256 = (4 * 10</a:t>
            </a:r>
            <a:r>
              <a:rPr lang="en-US" sz="2065" baseline="30000" dirty="0" smtClean="0"/>
              <a:t>2</a:t>
            </a:r>
            <a:r>
              <a:rPr lang="en-US" dirty="0" smtClean="0"/>
              <a:t>) + (4 + 10</a:t>
            </a:r>
            <a:r>
              <a:rPr lang="en-US" sz="2065" baseline="30000" dirty="0" smtClean="0"/>
              <a:t>1</a:t>
            </a:r>
            <a:r>
              <a:rPr lang="en-US" dirty="0" smtClean="0"/>
              <a:t>) + (2 * 10</a:t>
            </a:r>
            <a:r>
              <a:rPr lang="en-US" sz="2065" baseline="30000" dirty="0" smtClean="0"/>
              <a:t>0</a:t>
            </a:r>
            <a:r>
              <a:rPr lang="en-US" dirty="0" smtClean="0"/>
              <a:t>) + (2 * 10</a:t>
            </a:r>
            <a:r>
              <a:rPr lang="en-US" sz="2065" baseline="30000" dirty="0" smtClean="0"/>
              <a:t>-1</a:t>
            </a:r>
            <a:r>
              <a:rPr lang="en-US" dirty="0" smtClean="0"/>
              <a:t>) + (5 * 10</a:t>
            </a:r>
            <a:r>
              <a:rPr lang="en-US" sz="2065" baseline="30000" dirty="0" smtClean="0"/>
              <a:t>-2</a:t>
            </a:r>
            <a:r>
              <a:rPr lang="en-US" dirty="0" smtClean="0"/>
              <a:t>)</a:t>
            </a:r>
          </a:p>
          <a:p>
            <a:pPr>
              <a:buNone/>
            </a:pPr>
            <a:r>
              <a:rPr lang="en-US" dirty="0" smtClean="0"/>
              <a:t>		  + (6 * 10</a:t>
            </a:r>
            <a:r>
              <a:rPr lang="en-US" sz="2065" baseline="30000" dirty="0" smtClean="0"/>
              <a:t>-3</a:t>
            </a:r>
            <a:r>
              <a:rPr lang="en-US" dirty="0" smtClean="0"/>
              <a:t>)</a:t>
            </a:r>
          </a:p>
          <a:p>
            <a:r>
              <a:rPr lang="en-US" b="1" i="1" dirty="0" smtClean="0"/>
              <a:t>Most significant digit</a:t>
            </a:r>
          </a:p>
          <a:p>
            <a:pPr lvl="1"/>
            <a:r>
              <a:rPr lang="en-US" dirty="0" smtClean="0"/>
              <a:t>The leftmost digit (carries the highest value)</a:t>
            </a:r>
          </a:p>
          <a:p>
            <a:r>
              <a:rPr lang="en-US" b="1" i="1" dirty="0" smtClean="0"/>
              <a:t>Least significant digit</a:t>
            </a:r>
          </a:p>
          <a:p>
            <a:pPr lvl="1"/>
            <a:r>
              <a:rPr lang="en-US" dirty="0" smtClean="0"/>
              <a:t>The rightmost digit</a:t>
            </a:r>
          </a:p>
        </p:txBody>
      </p:sp>
      <p:pic>
        <p:nvPicPr>
          <p:cNvPr id="4"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6" name="Foliennummernplatzhalter 5"/>
          <p:cNvSpPr>
            <a:spLocks noGrp="1"/>
          </p:cNvSpPr>
          <p:nvPr>
            <p:ph type="sldNum" sz="quarter" idx="12"/>
          </p:nvPr>
        </p:nvSpPr>
        <p:spPr/>
        <p:txBody>
          <a:bodyPr/>
          <a:lstStyle/>
          <a:p>
            <a:fld id="{B6F15528-21DE-4FAA-801E-634DDDAF4B2B}" type="slidenum">
              <a:rPr lang="en-US" smtClean="0"/>
              <a:pPr/>
              <a:t>6</a:t>
            </a:fld>
            <a:endParaRPr lang="en-US" dirty="0"/>
          </a:p>
        </p:txBody>
      </p:sp>
    </p:spTree>
    <p:extLst>
      <p:ext uri="{BB962C8B-B14F-4D97-AF65-F5344CB8AC3E}">
        <p14:creationId xmlns:p14="http://schemas.microsoft.com/office/powerpoint/2010/main" val="2649985488"/>
      </p:ext>
    </p:extLst>
  </p:cSld>
  <p:clrMapOvr>
    <a:masterClrMapping/>
  </p:clrMapOvr>
  <p:transition spd="med">
    <p:diamon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914400"/>
            <a:ext cx="9144000" cy="584775"/>
          </a:xfrm>
          <a:prstGeom prst="rect">
            <a:avLst/>
          </a:prstGeom>
        </p:spPr>
        <p:txBody>
          <a:bodyPr wrap="square">
            <a:spAutoFit/>
          </a:bodyPr>
          <a:lstStyle/>
          <a:p>
            <a:pPr algn="ctr">
              <a:spcBef>
                <a:spcPct val="0"/>
              </a:spcBef>
            </a:pPr>
            <a:r>
              <a:rPr lang="en-US" sz="3200" dirty="0" smtClean="0">
                <a:latin typeface="Times New Roman" panose="02020603050405020304" pitchFamily="18" charset="0"/>
                <a:ea typeface="+mj-ea"/>
                <a:cs typeface="Times New Roman" panose="02020603050405020304" pitchFamily="18" charset="0"/>
              </a:rPr>
              <a:t>Positional </a:t>
            </a:r>
            <a:r>
              <a:rPr lang="en-US" sz="3200" dirty="0">
                <a:latin typeface="Times New Roman" panose="02020603050405020304" pitchFamily="18" charset="0"/>
                <a:ea typeface="+mj-ea"/>
                <a:cs typeface="Times New Roman" panose="02020603050405020304" pitchFamily="18" charset="0"/>
              </a:rPr>
              <a:t>Interpretation of a Decimal Number </a:t>
            </a:r>
            <a:endParaRPr lang="en-US" sz="3200" dirty="0">
              <a:latin typeface="Times New Roman" panose="02020603050405020304" pitchFamily="18" charset="0"/>
              <a:ea typeface="+mj-ea"/>
              <a:cs typeface="Times New Roman" panose="02020603050405020304" pitchFamily="18" charset="0"/>
            </a:endParaRPr>
          </a:p>
        </p:txBody>
      </p:sp>
      <p:pic>
        <p:nvPicPr>
          <p:cNvPr id="7" name="Picture 6"/>
          <p:cNvPicPr>
            <a:picLocks noChangeAspect="1"/>
          </p:cNvPicPr>
          <p:nvPr/>
        </p:nvPicPr>
        <p:blipFill>
          <a:blip r:embed="rId3"/>
          <a:stretch>
            <a:fillRect/>
          </a:stretch>
        </p:blipFill>
        <p:spPr>
          <a:xfrm>
            <a:off x="228600" y="2743200"/>
            <a:ext cx="8550320" cy="1749335"/>
          </a:xfrm>
          <a:prstGeom prst="rect">
            <a:avLst/>
          </a:prstGeom>
        </p:spPr>
      </p:pic>
      <p:pic>
        <p:nvPicPr>
          <p:cNvPr id="4" name="Grafik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7</a:t>
            </a:fld>
            <a:endParaRPr lang="en-US" dirty="0"/>
          </a:p>
        </p:txBody>
      </p:sp>
    </p:spTree>
    <p:extLst>
      <p:ext uri="{BB962C8B-B14F-4D97-AF65-F5344CB8AC3E}">
        <p14:creationId xmlns:p14="http://schemas.microsoft.com/office/powerpoint/2010/main" val="2578006554"/>
      </p:ext>
    </p:extLst>
  </p:cSld>
  <p:clrMapOvr>
    <a:masterClrMapping/>
  </p:clrMapOvr>
  <p:transition spd="med">
    <p:pull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52400"/>
            <a:ext cx="7556313" cy="1116106"/>
          </a:xfrm>
        </p:spPr>
        <p:txBody>
          <a:bodyPr/>
          <a:lstStyle/>
          <a:p>
            <a:r>
              <a:rPr lang="en-US" dirty="0" smtClean="0"/>
              <a:t>Positional Number Systems</a:t>
            </a:r>
            <a:endParaRPr lang="en-US" dirty="0"/>
          </a:p>
        </p:txBody>
      </p:sp>
      <p:sp>
        <p:nvSpPr>
          <p:cNvPr id="3" name="Content Placeholder 2"/>
          <p:cNvSpPr>
            <a:spLocks noGrp="1"/>
          </p:cNvSpPr>
          <p:nvPr>
            <p:ph idx="1"/>
          </p:nvPr>
        </p:nvSpPr>
        <p:spPr>
          <a:xfrm>
            <a:off x="533400" y="2209800"/>
            <a:ext cx="7556313" cy="4144963"/>
          </a:xfrm>
        </p:spPr>
        <p:txBody>
          <a:bodyPr>
            <a:normAutofit lnSpcReduction="10000"/>
          </a:bodyPr>
          <a:lstStyle/>
          <a:p>
            <a:r>
              <a:rPr lang="en-US" dirty="0" smtClean="0"/>
              <a:t>Each number is represented by a string of digits in which each digit position </a:t>
            </a:r>
            <a:r>
              <a:rPr lang="en-US" i="1" dirty="0" smtClean="0"/>
              <a:t>i </a:t>
            </a:r>
            <a:r>
              <a:rPr lang="en-US" dirty="0" smtClean="0"/>
              <a:t>has an associated weight </a:t>
            </a:r>
            <a:r>
              <a:rPr lang="en-US" i="1" dirty="0" smtClean="0"/>
              <a:t>r</a:t>
            </a:r>
            <a:r>
              <a:rPr lang="en-US" i="1" baseline="30000" dirty="0" smtClean="0"/>
              <a:t>i</a:t>
            </a:r>
            <a:r>
              <a:rPr lang="en-US" i="1" dirty="0" smtClean="0"/>
              <a:t>, </a:t>
            </a:r>
            <a:r>
              <a:rPr lang="en-US" dirty="0" smtClean="0"/>
              <a:t>where</a:t>
            </a:r>
            <a:r>
              <a:rPr lang="en-US" i="1" dirty="0" smtClean="0"/>
              <a:t> r </a:t>
            </a:r>
            <a:r>
              <a:rPr lang="en-US" dirty="0" smtClean="0"/>
              <a:t>is the </a:t>
            </a:r>
            <a:r>
              <a:rPr lang="en-US" i="1" dirty="0" smtClean="0"/>
              <a:t>radix</a:t>
            </a:r>
            <a:r>
              <a:rPr lang="en-US" dirty="0" smtClean="0"/>
              <a:t>, o</a:t>
            </a:r>
            <a:r>
              <a:rPr lang="en-US" i="1" dirty="0" smtClean="0"/>
              <a:t>r base, </a:t>
            </a:r>
            <a:r>
              <a:rPr lang="en-US" dirty="0" smtClean="0"/>
              <a:t>of the number system. </a:t>
            </a:r>
          </a:p>
          <a:p>
            <a:r>
              <a:rPr lang="en-US" dirty="0" smtClean="0"/>
              <a:t>The general form of a number in such a system with radix </a:t>
            </a:r>
            <a:r>
              <a:rPr lang="en-US" i="1" dirty="0" smtClean="0"/>
              <a:t>r </a:t>
            </a:r>
            <a:r>
              <a:rPr lang="en-US" dirty="0" smtClean="0"/>
              <a:t>is</a:t>
            </a:r>
          </a:p>
          <a:p>
            <a:pPr algn="ctr">
              <a:buNone/>
            </a:pPr>
            <a:r>
              <a:rPr lang="en-US" dirty="0" smtClean="0"/>
              <a:t>( . . . </a:t>
            </a:r>
            <a:r>
              <a:rPr lang="en-US" i="1" dirty="0" smtClean="0"/>
              <a:t>a</a:t>
            </a:r>
            <a:r>
              <a:rPr lang="en-US" i="1" baseline="-25000" dirty="0" smtClean="0"/>
              <a:t>3</a:t>
            </a:r>
            <a:r>
              <a:rPr lang="en-US" i="1" dirty="0" smtClean="0"/>
              <a:t>a</a:t>
            </a:r>
            <a:r>
              <a:rPr lang="en-US" i="1" baseline="-25000" dirty="0" smtClean="0"/>
              <a:t>2</a:t>
            </a:r>
            <a:r>
              <a:rPr lang="en-US" i="1" dirty="0" smtClean="0"/>
              <a:t>a</a:t>
            </a:r>
            <a:r>
              <a:rPr lang="en-US" i="1" baseline="-25000" dirty="0" smtClean="0"/>
              <a:t>1</a:t>
            </a:r>
            <a:r>
              <a:rPr lang="en-US" i="1" dirty="0" smtClean="0"/>
              <a:t>a</a:t>
            </a:r>
            <a:r>
              <a:rPr lang="en-US" i="1" baseline="-25000" dirty="0" smtClean="0"/>
              <a:t>0</a:t>
            </a:r>
            <a:r>
              <a:rPr lang="en-US" i="1" dirty="0" smtClean="0"/>
              <a:t>.a</a:t>
            </a:r>
            <a:r>
              <a:rPr lang="en-US" i="1" baseline="-25000" dirty="0" smtClean="0"/>
              <a:t>-1</a:t>
            </a:r>
            <a:r>
              <a:rPr lang="en-US" i="1" dirty="0" smtClean="0"/>
              <a:t>a</a:t>
            </a:r>
            <a:r>
              <a:rPr lang="en-US" i="1" baseline="-25000" dirty="0" smtClean="0"/>
              <a:t>-2</a:t>
            </a:r>
            <a:r>
              <a:rPr lang="en-US" i="1" dirty="0" smtClean="0"/>
              <a:t>a</a:t>
            </a:r>
            <a:r>
              <a:rPr lang="en-US" i="1" baseline="-25000" dirty="0" smtClean="0"/>
              <a:t>-3 </a:t>
            </a:r>
            <a:r>
              <a:rPr lang="en-US" i="1" dirty="0" smtClean="0"/>
              <a:t>. . . )</a:t>
            </a:r>
            <a:r>
              <a:rPr lang="en-US" i="1" baseline="-25000" dirty="0" smtClean="0"/>
              <a:t>r</a:t>
            </a:r>
          </a:p>
          <a:p>
            <a:pPr>
              <a:buNone/>
            </a:pPr>
            <a:r>
              <a:rPr lang="en-US" dirty="0" smtClean="0"/>
              <a:t>where the value of any digit </a:t>
            </a:r>
            <a:r>
              <a:rPr lang="en-US" i="1" dirty="0" smtClean="0"/>
              <a:t>a</a:t>
            </a:r>
            <a:r>
              <a:rPr lang="en-US" i="1" baseline="-25000" dirty="0" smtClean="0"/>
              <a:t>i</a:t>
            </a:r>
            <a:r>
              <a:rPr lang="en-US" i="1" dirty="0" smtClean="0"/>
              <a:t> is an integer in the range               0 </a:t>
            </a:r>
            <a:r>
              <a:rPr lang="en-US" i="1" u="sng" dirty="0" smtClean="0"/>
              <a:t>&lt;</a:t>
            </a:r>
            <a:r>
              <a:rPr lang="en-US" i="1" dirty="0" smtClean="0"/>
              <a:t> a</a:t>
            </a:r>
            <a:r>
              <a:rPr lang="en-US" i="1" baseline="-25000" dirty="0" smtClean="0"/>
              <a:t>i</a:t>
            </a:r>
            <a:r>
              <a:rPr lang="en-US" i="1" dirty="0" smtClean="0"/>
              <a:t> &lt; r. </a:t>
            </a:r>
            <a:r>
              <a:rPr lang="en-US" dirty="0" smtClean="0"/>
              <a:t>The dot between </a:t>
            </a:r>
            <a:r>
              <a:rPr lang="en-US" i="1" dirty="0" smtClean="0"/>
              <a:t>a</a:t>
            </a:r>
            <a:r>
              <a:rPr lang="en-US" i="1" baseline="-25000" dirty="0" smtClean="0"/>
              <a:t>0</a:t>
            </a:r>
            <a:r>
              <a:rPr lang="en-US" i="1" dirty="0" smtClean="0"/>
              <a:t> and a</a:t>
            </a:r>
            <a:r>
              <a:rPr lang="en-US" i="1" baseline="-25000" dirty="0" smtClean="0"/>
              <a:t>-1 </a:t>
            </a:r>
            <a:r>
              <a:rPr lang="en-US" dirty="0" smtClean="0"/>
              <a:t>is called the </a:t>
            </a:r>
            <a:r>
              <a:rPr lang="en-US" b="1" i="1" dirty="0" smtClean="0"/>
              <a:t>radix point.</a:t>
            </a:r>
            <a:endParaRPr lang="en-US" dirty="0"/>
          </a:p>
        </p:txBody>
      </p:sp>
      <p:pic>
        <p:nvPicPr>
          <p:cNvPr id="4"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6" name="Foliennummernplatzhalter 5"/>
          <p:cNvSpPr>
            <a:spLocks noGrp="1"/>
          </p:cNvSpPr>
          <p:nvPr>
            <p:ph type="sldNum" sz="quarter" idx="12"/>
          </p:nvPr>
        </p:nvSpPr>
        <p:spPr/>
        <p:txBody>
          <a:bodyPr/>
          <a:lstStyle/>
          <a:p>
            <a:fld id="{B6F15528-21DE-4FAA-801E-634DDDAF4B2B}" type="slidenum">
              <a:rPr lang="en-US" smtClean="0"/>
              <a:pPr/>
              <a:t>8</a:t>
            </a:fld>
            <a:endParaRPr lang="en-US" dirty="0"/>
          </a:p>
        </p:txBody>
      </p:sp>
    </p:spTree>
    <p:extLst>
      <p:ext uri="{BB962C8B-B14F-4D97-AF65-F5344CB8AC3E}">
        <p14:creationId xmlns:p14="http://schemas.microsoft.com/office/powerpoint/2010/main" val="3003379595"/>
      </p:ext>
    </p:extLst>
  </p:cSld>
  <p:clrMapOvr>
    <a:masterClrMapping/>
  </p:clrMapOvr>
  <p:transition spd="med">
    <p:diamon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defRPr/>
            </a:pPr>
            <a:r>
              <a:rPr lang="de-DE" dirty="0" err="1" smtClean="0"/>
              <a:t>Positional</a:t>
            </a:r>
            <a:r>
              <a:rPr lang="de-DE" dirty="0" smtClean="0"/>
              <a:t> </a:t>
            </a:r>
            <a:r>
              <a:rPr lang="de-DE" dirty="0" err="1" smtClean="0"/>
              <a:t>Number</a:t>
            </a:r>
            <a:r>
              <a:rPr lang="de-DE" dirty="0" smtClean="0"/>
              <a:t> Systems (formal)</a:t>
            </a:r>
            <a:endParaRPr lang="de-DE" dirty="0"/>
          </a:p>
        </p:txBody>
      </p:sp>
      <p:graphicFrame>
        <p:nvGraphicFramePr>
          <p:cNvPr id="4" name="Inhaltsplatzhalter 3"/>
          <p:cNvGraphicFramePr>
            <a:graphicFrameLocks noGrp="1" noChangeAspect="1"/>
          </p:cNvGraphicFramePr>
          <p:nvPr>
            <p:ph idx="1"/>
          </p:nvPr>
        </p:nvGraphicFramePr>
        <p:xfrm>
          <a:off x="2750344" y="1446610"/>
          <a:ext cx="1875235" cy="2884884"/>
        </p:xfrm>
        <a:graphic>
          <a:graphicData uri="http://schemas.openxmlformats.org/presentationml/2006/ole">
            <mc:AlternateContent xmlns:mc="http://schemas.openxmlformats.org/markup-compatibility/2006">
              <mc:Choice xmlns:v="urn:schemas-microsoft-com:vml" Requires="v">
                <p:oleObj spid="_x0000_s2064" name="Formel" r:id="rId3" imgW="1320480" imgH="2031840" progId="Equation.3">
                  <p:embed/>
                </p:oleObj>
              </mc:Choice>
              <mc:Fallback>
                <p:oleObj name="Formel" r:id="rId3" imgW="1320480" imgH="2031840" progId="Equation.3">
                  <p:embed/>
                  <p:pic>
                    <p:nvPicPr>
                      <p:cNvPr id="4" name="Inhaltsplatzhalter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50344" y="1446610"/>
                        <a:ext cx="1875235" cy="288488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 name="Textfeld 4"/>
          <p:cNvSpPr txBox="1">
            <a:spLocks noChangeArrowheads="1"/>
          </p:cNvSpPr>
          <p:nvPr/>
        </p:nvSpPr>
        <p:spPr bwMode="auto">
          <a:xfrm>
            <a:off x="4411266" y="2732485"/>
            <a:ext cx="589359"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de-DE" altLang="de-DE" sz="1350"/>
              <a:t>or</a:t>
            </a:r>
          </a:p>
        </p:txBody>
      </p:sp>
      <p:graphicFrame>
        <p:nvGraphicFramePr>
          <p:cNvPr id="12293" name="Object 5"/>
          <p:cNvGraphicFramePr>
            <a:graphicFrameLocks noChangeAspect="1"/>
          </p:cNvGraphicFramePr>
          <p:nvPr/>
        </p:nvGraphicFramePr>
        <p:xfrm>
          <a:off x="4464844" y="1768078"/>
          <a:ext cx="2786063" cy="2300288"/>
        </p:xfrm>
        <a:graphic>
          <a:graphicData uri="http://schemas.openxmlformats.org/presentationml/2006/ole">
            <mc:AlternateContent xmlns:mc="http://schemas.openxmlformats.org/markup-compatibility/2006">
              <mc:Choice xmlns:v="urn:schemas-microsoft-com:vml" Requires="v">
                <p:oleObj spid="_x0000_s2065" name="Formel" r:id="rId5" imgW="1511280" imgH="1282680" progId="Equation.3">
                  <p:embed/>
                </p:oleObj>
              </mc:Choice>
              <mc:Fallback>
                <p:oleObj name="Formel" r:id="rId5" imgW="1511280" imgH="1282680" progId="Equation.3">
                  <p:embed/>
                  <p:pic>
                    <p:nvPicPr>
                      <p:cNvPr id="12293"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64844" y="1768078"/>
                        <a:ext cx="2786063" cy="2300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6" name="Grafik 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oliennummernplatzhalter 2"/>
          <p:cNvSpPr>
            <a:spLocks noGrp="1"/>
          </p:cNvSpPr>
          <p:nvPr>
            <p:ph type="sldNum" sz="quarter" idx="12"/>
          </p:nvPr>
        </p:nvSpPr>
        <p:spPr/>
        <p:txBody>
          <a:bodyPr/>
          <a:lstStyle/>
          <a:p>
            <a:fld id="{B6F15528-21DE-4FAA-801E-634DDDAF4B2B}" type="slidenum">
              <a:rPr lang="en-US" smtClean="0"/>
              <a:pPr/>
              <a:t>9</a:t>
            </a:fld>
            <a:endParaRPr lang="en-US" dirty="0"/>
          </a:p>
        </p:txBody>
      </p:sp>
    </p:spTree>
    <p:extLst>
      <p:ext uri="{BB962C8B-B14F-4D97-AF65-F5344CB8AC3E}">
        <p14:creationId xmlns:p14="http://schemas.microsoft.com/office/powerpoint/2010/main" val="246959445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2000" fill="hold"/>
                                        <p:tgtEl>
                                          <p:spTgt spid="4"/>
                                        </p:tgtEl>
                                        <p:attrNameLst>
                                          <p:attrName>ppt_x</p:attrName>
                                        </p:attrNameLst>
                                      </p:cBhvr>
                                      <p:tavLst>
                                        <p:tav tm="0">
                                          <p:val>
                                            <p:strVal val="0-#ppt_w/2"/>
                                          </p:val>
                                        </p:tav>
                                        <p:tav tm="100000">
                                          <p:val>
                                            <p:strVal val="#ppt_x"/>
                                          </p:val>
                                        </p:tav>
                                      </p:tavLst>
                                    </p:anim>
                                    <p:anim calcmode="lin" valueType="num">
                                      <p:cBhvr additive="base">
                                        <p:cTn id="8" dur="20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3" presetClass="entr" presetSubtype="16"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plus(in)">
                                      <p:cBhvr>
                                        <p:cTn id="13" dur="2000"/>
                                        <p:tgtEl>
                                          <p:spTgt spid="5"/>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2" fill="hold" nodeType="clickEffect">
                                  <p:stCondLst>
                                    <p:cond delay="0"/>
                                  </p:stCondLst>
                                  <p:childTnLst>
                                    <p:set>
                                      <p:cBhvr>
                                        <p:cTn id="17" dur="1" fill="hold">
                                          <p:stCondLst>
                                            <p:cond delay="0"/>
                                          </p:stCondLst>
                                        </p:cTn>
                                        <p:tgtEl>
                                          <p:spTgt spid="12293"/>
                                        </p:tgtEl>
                                        <p:attrNameLst>
                                          <p:attrName>style.visibility</p:attrName>
                                        </p:attrNameLst>
                                      </p:cBhvr>
                                      <p:to>
                                        <p:strVal val="visible"/>
                                      </p:to>
                                    </p:set>
                                    <p:anim calcmode="lin" valueType="num">
                                      <p:cBhvr additive="base">
                                        <p:cTn id="18" dur="2000" fill="hold"/>
                                        <p:tgtEl>
                                          <p:spTgt spid="12293"/>
                                        </p:tgtEl>
                                        <p:attrNameLst>
                                          <p:attrName>ppt_x</p:attrName>
                                        </p:attrNameLst>
                                      </p:cBhvr>
                                      <p:tavLst>
                                        <p:tav tm="0">
                                          <p:val>
                                            <p:strVal val="1+#ppt_w/2"/>
                                          </p:val>
                                        </p:tav>
                                        <p:tav tm="100000">
                                          <p:val>
                                            <p:strVal val="#ppt_x"/>
                                          </p:val>
                                        </p:tav>
                                      </p:tavLst>
                                    </p:anim>
                                    <p:anim calcmode="lin" valueType="num">
                                      <p:cBhvr additive="base">
                                        <p:cTn id="19" dur="2000" fill="hold"/>
                                        <p:tgtEl>
                                          <p:spTgt spid="1229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262" y="762000"/>
            <a:ext cx="9139738" cy="584775"/>
          </a:xfrm>
          <a:prstGeom prst="rect">
            <a:avLst/>
          </a:prstGeom>
        </p:spPr>
        <p:txBody>
          <a:bodyPr wrap="square">
            <a:spAutoFit/>
          </a:bodyPr>
          <a:lstStyle/>
          <a:p>
            <a:pPr algn="ctr">
              <a:spcBef>
                <a:spcPct val="0"/>
              </a:spcBef>
              <a:defRPr/>
            </a:pPr>
            <a:r>
              <a:rPr lang="en-US" sz="3200" dirty="0" smtClean="0">
                <a:latin typeface="Times New Roman" panose="02020603050405020304" pitchFamily="18" charset="0"/>
                <a:ea typeface="+mj-ea"/>
                <a:cs typeface="Times New Roman" panose="02020603050405020304" pitchFamily="18" charset="0"/>
              </a:rPr>
              <a:t>Positional Interpretation of </a:t>
            </a:r>
            <a:r>
              <a:rPr lang="en-US" sz="3200" dirty="0">
                <a:latin typeface="Times New Roman" panose="02020603050405020304" pitchFamily="18" charset="0"/>
                <a:ea typeface="+mj-ea"/>
                <a:cs typeface="Times New Roman" panose="02020603050405020304" pitchFamily="18" charset="0"/>
              </a:rPr>
              <a:t>a Number in Base 7 </a:t>
            </a:r>
            <a:endParaRPr lang="en-US" sz="3200" dirty="0">
              <a:latin typeface="Times New Roman" panose="02020603050405020304" pitchFamily="18" charset="0"/>
              <a:ea typeface="+mj-ea"/>
              <a:cs typeface="Times New Roman" panose="02020603050405020304" pitchFamily="18" charset="0"/>
            </a:endParaRPr>
          </a:p>
        </p:txBody>
      </p:sp>
      <p:pic>
        <p:nvPicPr>
          <p:cNvPr id="4" name="Picture 3"/>
          <p:cNvPicPr>
            <a:picLocks noChangeAspect="1"/>
          </p:cNvPicPr>
          <p:nvPr/>
        </p:nvPicPr>
        <p:blipFill>
          <a:blip r:embed="rId3"/>
          <a:stretch>
            <a:fillRect/>
          </a:stretch>
        </p:blipFill>
        <p:spPr>
          <a:xfrm>
            <a:off x="31615" y="2286000"/>
            <a:ext cx="8994365" cy="2290840"/>
          </a:xfrm>
          <a:prstGeom prst="rect">
            <a:avLst/>
          </a:prstGeom>
        </p:spPr>
      </p:pic>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10</a:t>
            </a:fld>
            <a:endParaRPr lang="en-US" dirty="0"/>
          </a:p>
        </p:txBody>
      </p:sp>
    </p:spTree>
    <p:extLst>
      <p:ext uri="{BB962C8B-B14F-4D97-AF65-F5344CB8AC3E}">
        <p14:creationId xmlns:p14="http://schemas.microsoft.com/office/powerpoint/2010/main" val="1236089013"/>
      </p:ext>
    </p:extLst>
  </p:cSld>
  <p:clrMapOvr>
    <a:masterClrMapping/>
  </p:clrMapOvr>
  <p:transition spd="med">
    <p:pull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228600"/>
            <a:ext cx="7556313" cy="1116106"/>
          </a:xfrm>
        </p:spPr>
        <p:txBody>
          <a:bodyPr/>
          <a:lstStyle/>
          <a:p>
            <a:r>
              <a:rPr lang="en-US" dirty="0" smtClean="0"/>
              <a:t>The Binary System</a:t>
            </a:r>
            <a:endParaRPr lang="en-US" dirty="0"/>
          </a:p>
        </p:txBody>
      </p:sp>
      <p:sp>
        <p:nvSpPr>
          <p:cNvPr id="3" name="Content Placeholder 2"/>
          <p:cNvSpPr>
            <a:spLocks noGrp="1"/>
          </p:cNvSpPr>
          <p:nvPr>
            <p:ph idx="1"/>
          </p:nvPr>
        </p:nvSpPr>
        <p:spPr>
          <a:xfrm>
            <a:off x="539552" y="980728"/>
            <a:ext cx="7556313" cy="5472608"/>
          </a:xfrm>
        </p:spPr>
        <p:txBody>
          <a:bodyPr>
            <a:normAutofit fontScale="92500" lnSpcReduction="10000"/>
          </a:bodyPr>
          <a:lstStyle/>
          <a:p>
            <a:r>
              <a:rPr lang="en-US" dirty="0" smtClean="0"/>
              <a:t>Only two digits, 1 and 0 </a:t>
            </a:r>
          </a:p>
          <a:p>
            <a:r>
              <a:rPr lang="en-US" dirty="0" smtClean="0"/>
              <a:t>Represented to the base 2</a:t>
            </a:r>
          </a:p>
          <a:p>
            <a:r>
              <a:rPr lang="en-US" dirty="0" smtClean="0"/>
              <a:t>The digits 1 and 0 in binary notation have the same meaning as in decimal notation:</a:t>
            </a:r>
          </a:p>
          <a:p>
            <a:pPr algn="ctr">
              <a:buNone/>
            </a:pPr>
            <a:r>
              <a:rPr lang="en-US" dirty="0" smtClean="0"/>
              <a:t>0</a:t>
            </a:r>
            <a:r>
              <a:rPr lang="en-US" baseline="-25000" dirty="0" smtClean="0"/>
              <a:t>2</a:t>
            </a:r>
            <a:r>
              <a:rPr lang="en-US" dirty="0" smtClean="0"/>
              <a:t> = 0</a:t>
            </a:r>
            <a:r>
              <a:rPr lang="en-US" baseline="-25000" dirty="0" smtClean="0"/>
              <a:t>10</a:t>
            </a:r>
          </a:p>
          <a:p>
            <a:pPr algn="ctr">
              <a:buNone/>
            </a:pPr>
            <a:r>
              <a:rPr lang="en-US" dirty="0" smtClean="0"/>
              <a:t>1</a:t>
            </a:r>
            <a:r>
              <a:rPr lang="en-US" baseline="-25000" dirty="0" smtClean="0"/>
              <a:t>2</a:t>
            </a:r>
            <a:r>
              <a:rPr lang="en-US" dirty="0" smtClean="0"/>
              <a:t> = 1</a:t>
            </a:r>
            <a:r>
              <a:rPr lang="en-US" baseline="-25000" dirty="0" smtClean="0"/>
              <a:t>10</a:t>
            </a:r>
          </a:p>
          <a:p>
            <a:r>
              <a:rPr lang="en-US" dirty="0" smtClean="0"/>
              <a:t>To represent larger numbers each digit in a binary number has a value depending on its position:</a:t>
            </a:r>
          </a:p>
          <a:p>
            <a:pPr algn="ctr">
              <a:buNone/>
            </a:pPr>
            <a:r>
              <a:rPr lang="en-US" dirty="0" smtClean="0"/>
              <a:t>10</a:t>
            </a:r>
            <a:r>
              <a:rPr lang="en-US" baseline="-25000" dirty="0" smtClean="0"/>
              <a:t>2</a:t>
            </a:r>
            <a:r>
              <a:rPr lang="en-US" dirty="0" smtClean="0"/>
              <a:t> = (1 * 2</a:t>
            </a:r>
            <a:r>
              <a:rPr lang="en-US" baseline="30000" dirty="0" smtClean="0"/>
              <a:t>1</a:t>
            </a:r>
            <a:r>
              <a:rPr lang="en-US" dirty="0" smtClean="0"/>
              <a:t>) + (0 * 2</a:t>
            </a:r>
            <a:r>
              <a:rPr lang="en-US" baseline="30000" dirty="0" smtClean="0"/>
              <a:t>0</a:t>
            </a:r>
            <a:r>
              <a:rPr lang="en-US" dirty="0" smtClean="0"/>
              <a:t>) = 2</a:t>
            </a:r>
            <a:r>
              <a:rPr lang="en-US" baseline="-25000" dirty="0" smtClean="0"/>
              <a:t>10</a:t>
            </a:r>
          </a:p>
          <a:p>
            <a:pPr algn="ctr">
              <a:buNone/>
            </a:pPr>
            <a:r>
              <a:rPr lang="en-US" dirty="0" smtClean="0"/>
              <a:t>11</a:t>
            </a:r>
            <a:r>
              <a:rPr lang="en-US" baseline="-25000" dirty="0" smtClean="0"/>
              <a:t>2</a:t>
            </a:r>
            <a:r>
              <a:rPr lang="en-US" dirty="0" smtClean="0"/>
              <a:t> = (1 * 2</a:t>
            </a:r>
            <a:r>
              <a:rPr lang="en-US" baseline="30000" dirty="0" smtClean="0"/>
              <a:t>1</a:t>
            </a:r>
            <a:r>
              <a:rPr lang="en-US" dirty="0" smtClean="0"/>
              <a:t>) + (1 * 2</a:t>
            </a:r>
            <a:r>
              <a:rPr lang="en-US" baseline="30000" dirty="0" smtClean="0"/>
              <a:t>0</a:t>
            </a:r>
            <a:r>
              <a:rPr lang="en-US" dirty="0" smtClean="0"/>
              <a:t>) = 3</a:t>
            </a:r>
            <a:r>
              <a:rPr lang="en-US" baseline="-25000" dirty="0" smtClean="0"/>
              <a:t>10</a:t>
            </a:r>
          </a:p>
          <a:p>
            <a:pPr algn="ctr">
              <a:buNone/>
            </a:pPr>
            <a:r>
              <a:rPr lang="en-US" dirty="0" smtClean="0"/>
              <a:t>100</a:t>
            </a:r>
            <a:r>
              <a:rPr lang="en-US" baseline="-25000" dirty="0" smtClean="0"/>
              <a:t>2</a:t>
            </a:r>
            <a:r>
              <a:rPr lang="en-US" dirty="0" smtClean="0"/>
              <a:t> = (1 * 2</a:t>
            </a:r>
            <a:r>
              <a:rPr lang="en-US" baseline="30000" dirty="0" smtClean="0"/>
              <a:t>2</a:t>
            </a:r>
            <a:r>
              <a:rPr lang="en-US" dirty="0" smtClean="0"/>
              <a:t>) + (0 * 2</a:t>
            </a:r>
            <a:r>
              <a:rPr lang="en-US" baseline="30000" dirty="0" smtClean="0"/>
              <a:t>1</a:t>
            </a:r>
            <a:r>
              <a:rPr lang="en-US" dirty="0" smtClean="0"/>
              <a:t>) + (0 * 2</a:t>
            </a:r>
            <a:r>
              <a:rPr lang="en-US" baseline="30000" dirty="0" smtClean="0"/>
              <a:t>0</a:t>
            </a:r>
            <a:r>
              <a:rPr lang="en-US" dirty="0" smtClean="0"/>
              <a:t>) = 4</a:t>
            </a:r>
            <a:r>
              <a:rPr lang="en-US" baseline="-25000" dirty="0" smtClean="0"/>
              <a:t>10</a:t>
            </a:r>
          </a:p>
          <a:p>
            <a:pPr>
              <a:buNone/>
            </a:pPr>
            <a:r>
              <a:rPr lang="en-US" dirty="0" smtClean="0"/>
              <a:t>and so on.  Again, fractional values are represented with negative powers of the radix:</a:t>
            </a:r>
          </a:p>
          <a:p>
            <a:pPr algn="ctr">
              <a:buNone/>
            </a:pPr>
            <a:r>
              <a:rPr lang="en-US" dirty="0" smtClean="0"/>
              <a:t>1001.101 = 2</a:t>
            </a:r>
            <a:r>
              <a:rPr lang="en-US" baseline="30000" dirty="0" smtClean="0"/>
              <a:t>3</a:t>
            </a:r>
            <a:r>
              <a:rPr lang="en-US" dirty="0" smtClean="0"/>
              <a:t> + 2</a:t>
            </a:r>
            <a:r>
              <a:rPr lang="en-US" baseline="30000" dirty="0" smtClean="0"/>
              <a:t>0 </a:t>
            </a:r>
            <a:r>
              <a:rPr lang="en-US" dirty="0" smtClean="0"/>
              <a:t>+ 2</a:t>
            </a:r>
            <a:r>
              <a:rPr lang="en-US" baseline="30000" dirty="0" smtClean="0"/>
              <a:t>-1</a:t>
            </a:r>
            <a:r>
              <a:rPr lang="en-US" dirty="0" smtClean="0"/>
              <a:t> + 2</a:t>
            </a:r>
            <a:r>
              <a:rPr lang="en-US" baseline="30000" dirty="0" smtClean="0"/>
              <a:t>-3</a:t>
            </a:r>
            <a:r>
              <a:rPr lang="en-US" dirty="0" smtClean="0"/>
              <a:t> = 9.625</a:t>
            </a:r>
            <a:r>
              <a:rPr lang="en-US" baseline="-25000" dirty="0" smtClean="0"/>
              <a:t>10</a:t>
            </a:r>
            <a:endParaRPr lang="en-US" baseline="-25000" dirty="0"/>
          </a:p>
        </p:txBody>
      </p:sp>
      <p:pic>
        <p:nvPicPr>
          <p:cNvPr id="4"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6" name="Foliennummernplatzhalter 5"/>
          <p:cNvSpPr>
            <a:spLocks noGrp="1"/>
          </p:cNvSpPr>
          <p:nvPr>
            <p:ph type="sldNum" sz="quarter" idx="12"/>
          </p:nvPr>
        </p:nvSpPr>
        <p:spPr/>
        <p:txBody>
          <a:bodyPr/>
          <a:lstStyle/>
          <a:p>
            <a:fld id="{B6F15528-21DE-4FAA-801E-634DDDAF4B2B}" type="slidenum">
              <a:rPr lang="en-US" smtClean="0"/>
              <a:pPr/>
              <a:t>11</a:t>
            </a:fld>
            <a:endParaRPr lang="en-US" dirty="0"/>
          </a:p>
        </p:txBody>
      </p:sp>
    </p:spTree>
    <p:extLst>
      <p:ext uri="{BB962C8B-B14F-4D97-AF65-F5344CB8AC3E}">
        <p14:creationId xmlns:p14="http://schemas.microsoft.com/office/powerpoint/2010/main" val="1030928910"/>
      </p:ext>
    </p:extLst>
  </p:cSld>
  <p:clrMapOvr>
    <a:masterClrMapping/>
  </p:clrMapOvr>
  <p:transition spd="med">
    <p:diamon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3522" name="Rectangle 2"/>
          <p:cNvSpPr>
            <a:spLocks noGrp="1" noChangeArrowheads="1"/>
          </p:cNvSpPr>
          <p:nvPr>
            <p:ph type="title"/>
          </p:nvPr>
        </p:nvSpPr>
        <p:spPr/>
        <p:txBody>
          <a:bodyPr/>
          <a:lstStyle/>
          <a:p>
            <a:pPr algn="ctr">
              <a:defRPr/>
            </a:pPr>
            <a:r>
              <a:rPr lang="en-US" dirty="0" smtClean="0"/>
              <a:t>Binary </a:t>
            </a:r>
            <a:r>
              <a:rPr lang="en-US" dirty="0" smtClean="0"/>
              <a:t>System (Cont.)</a:t>
            </a:r>
            <a:endParaRPr lang="en-US" dirty="0"/>
          </a:p>
        </p:txBody>
      </p:sp>
      <p:sp>
        <p:nvSpPr>
          <p:cNvPr id="363523" name="Rectangle 3"/>
          <p:cNvSpPr>
            <a:spLocks noGrp="1" noChangeArrowheads="1"/>
          </p:cNvSpPr>
          <p:nvPr>
            <p:ph type="body" idx="1"/>
          </p:nvPr>
        </p:nvSpPr>
        <p:spPr/>
        <p:txBody>
          <a:bodyPr/>
          <a:lstStyle/>
          <a:p>
            <a:r>
              <a:rPr lang="en-US" altLang="de-DE" dirty="0" smtClean="0"/>
              <a:t>	</a:t>
            </a:r>
            <a:r>
              <a:rPr lang="en-US" altLang="de-DE" sz="2100" dirty="0"/>
              <a:t>The traditional decimal system is based on powers of ten.</a:t>
            </a:r>
          </a:p>
          <a:p>
            <a:pPr marL="0" indent="0">
              <a:buNone/>
            </a:pPr>
            <a:r>
              <a:rPr lang="en-US" altLang="de-DE" sz="2100" dirty="0"/>
              <a:t>	</a:t>
            </a:r>
          </a:p>
          <a:p>
            <a:r>
              <a:rPr lang="en-US" altLang="de-DE" sz="2100" dirty="0"/>
              <a:t>	The Binary system is based on powers of two.</a:t>
            </a:r>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12</a:t>
            </a:fld>
            <a:endParaRPr lang="en-US" dirty="0"/>
          </a:p>
        </p:txBody>
      </p:sp>
    </p:spTree>
    <p:extLst>
      <p:ext uri="{BB962C8B-B14F-4D97-AF65-F5344CB8AC3E}">
        <p14:creationId xmlns:p14="http://schemas.microsoft.com/office/powerpoint/2010/main" val="31974313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63523">
                                            <p:txEl>
                                              <p:pRg st="0" end="0"/>
                                            </p:txEl>
                                          </p:spTgt>
                                        </p:tgtEl>
                                        <p:attrNameLst>
                                          <p:attrName>style.visibility</p:attrName>
                                        </p:attrNameLst>
                                      </p:cBhvr>
                                      <p:to>
                                        <p:strVal val="visible"/>
                                      </p:to>
                                    </p:set>
                                    <p:anim calcmode="lin" valueType="num">
                                      <p:cBhvr additive="base">
                                        <p:cTn id="7" dur="2000" fill="hold"/>
                                        <p:tgtEl>
                                          <p:spTgt spid="363523">
                                            <p:txEl>
                                              <p:pRg st="0" end="0"/>
                                            </p:txEl>
                                          </p:spTgt>
                                        </p:tgtEl>
                                        <p:attrNameLst>
                                          <p:attrName>ppt_x</p:attrName>
                                        </p:attrNameLst>
                                      </p:cBhvr>
                                      <p:tavLst>
                                        <p:tav tm="0">
                                          <p:val>
                                            <p:strVal val="0-#ppt_w/2"/>
                                          </p:val>
                                        </p:tav>
                                        <p:tav tm="100000">
                                          <p:val>
                                            <p:strVal val="#ppt_x"/>
                                          </p:val>
                                        </p:tav>
                                      </p:tavLst>
                                    </p:anim>
                                    <p:anim calcmode="lin" valueType="num">
                                      <p:cBhvr additive="base">
                                        <p:cTn id="8" dur="2000" fill="hold"/>
                                        <p:tgtEl>
                                          <p:spTgt spid="36352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63523">
                                            <p:txEl>
                                              <p:pRg st="2" end="2"/>
                                            </p:txEl>
                                          </p:spTgt>
                                        </p:tgtEl>
                                        <p:attrNameLst>
                                          <p:attrName>style.visibility</p:attrName>
                                        </p:attrNameLst>
                                      </p:cBhvr>
                                      <p:to>
                                        <p:strVal val="visible"/>
                                      </p:to>
                                    </p:set>
                                    <p:anim calcmode="lin" valueType="num">
                                      <p:cBhvr additive="base">
                                        <p:cTn id="13" dur="2000" fill="hold"/>
                                        <p:tgtEl>
                                          <p:spTgt spid="363523">
                                            <p:txEl>
                                              <p:pRg st="2" end="2"/>
                                            </p:txEl>
                                          </p:spTgt>
                                        </p:tgtEl>
                                        <p:attrNameLst>
                                          <p:attrName>ppt_x</p:attrName>
                                        </p:attrNameLst>
                                      </p:cBhvr>
                                      <p:tavLst>
                                        <p:tav tm="0">
                                          <p:val>
                                            <p:strVal val="0-#ppt_w/2"/>
                                          </p:val>
                                        </p:tav>
                                        <p:tav tm="100000">
                                          <p:val>
                                            <p:strVal val="#ppt_x"/>
                                          </p:val>
                                        </p:tav>
                                      </p:tavLst>
                                    </p:anim>
                                    <p:anim calcmode="lin" valueType="num">
                                      <p:cBhvr additive="base">
                                        <p:cTn id="14" dur="2000" fill="hold"/>
                                        <p:tgtEl>
                                          <p:spTgt spid="363523">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3523" grpId="0" build="p"/>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1362" name="Rectangle 2"/>
          <p:cNvSpPr>
            <a:spLocks noGrp="1" noChangeArrowheads="1"/>
          </p:cNvSpPr>
          <p:nvPr>
            <p:ph type="title"/>
          </p:nvPr>
        </p:nvSpPr>
        <p:spPr/>
        <p:txBody>
          <a:bodyPr>
            <a:normAutofit/>
          </a:bodyPr>
          <a:lstStyle/>
          <a:p>
            <a:pPr algn="ctr">
              <a:defRPr/>
            </a:pPr>
            <a:r>
              <a:rPr lang="en-US" dirty="0" smtClean="0"/>
              <a:t>Base Ten vs. Binary Systems</a:t>
            </a:r>
            <a:endParaRPr lang="en-US" dirty="0"/>
          </a:p>
        </p:txBody>
      </p:sp>
      <p:pic>
        <p:nvPicPr>
          <p:cNvPr id="16387" name="Picture 4" descr="fig_01_15"/>
          <p:cNvPicPr preferRelativeResize="0">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a:xfrm>
            <a:off x="2696766" y="1752600"/>
            <a:ext cx="3804047" cy="4343400"/>
          </a:xfrm>
          <a:noFill/>
        </p:spPr>
      </p:pic>
      <p:pic>
        <p:nvPicPr>
          <p:cNvPr id="4"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13</a:t>
            </a:fld>
            <a:endParaRPr lang="en-US" dirty="0"/>
          </a:p>
        </p:txBody>
      </p:sp>
    </p:spTree>
    <p:extLst>
      <p:ext uri="{BB962C8B-B14F-4D97-AF65-F5344CB8AC3E}">
        <p14:creationId xmlns:p14="http://schemas.microsoft.com/office/powerpoint/2010/main" val="945650663"/>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p:cNvSpPr>
            <a:spLocks noGrp="1"/>
          </p:cNvSpPr>
          <p:nvPr>
            <p:ph type="sldNum" sz="quarter" idx="12"/>
          </p:nvPr>
        </p:nvSpPr>
        <p:spPr/>
        <p:txBody>
          <a:bodyPr/>
          <a:lstStyle>
            <a:lvl1pPr eaLnBrk="0" hangingPunct="0">
              <a:defRPr>
                <a:solidFill>
                  <a:schemeClr val="tx1"/>
                </a:solidFill>
                <a:latin typeface="Arial" panose="020B0604020202020204" pitchFamily="34" charset="0"/>
              </a:defRPr>
            </a:lvl1pPr>
            <a:lvl2pPr marL="557213" indent="-214313" eaLnBrk="0" hangingPunct="0">
              <a:defRPr>
                <a:solidFill>
                  <a:schemeClr val="tx1"/>
                </a:solidFill>
                <a:latin typeface="Arial" panose="020B0604020202020204" pitchFamily="34" charset="0"/>
              </a:defRPr>
            </a:lvl2pPr>
            <a:lvl3pPr marL="857250" indent="-171450" eaLnBrk="0" hangingPunct="0">
              <a:defRPr>
                <a:solidFill>
                  <a:schemeClr val="tx1"/>
                </a:solidFill>
                <a:latin typeface="Arial" panose="020B0604020202020204" pitchFamily="34" charset="0"/>
              </a:defRPr>
            </a:lvl3pPr>
            <a:lvl4pPr marL="1200150" indent="-171450" eaLnBrk="0" hangingPunct="0">
              <a:defRPr>
                <a:solidFill>
                  <a:schemeClr val="tx1"/>
                </a:solidFill>
                <a:latin typeface="Arial" panose="020B0604020202020204" pitchFamily="34" charset="0"/>
              </a:defRPr>
            </a:lvl4pPr>
            <a:lvl5pPr marL="1543050" indent="-171450" eaLnBrk="0" hangingPunct="0">
              <a:defRPr>
                <a:solidFill>
                  <a:schemeClr val="tx1"/>
                </a:solidFill>
                <a:latin typeface="Arial" panose="020B0604020202020204" pitchFamily="34" charset="0"/>
              </a:defRPr>
            </a:lvl5pPr>
            <a:lvl6pPr marL="1885950" indent="-171450" eaLnBrk="0" fontAlgn="base" hangingPunct="0">
              <a:spcBef>
                <a:spcPct val="0"/>
              </a:spcBef>
              <a:spcAft>
                <a:spcPct val="0"/>
              </a:spcAft>
              <a:defRPr>
                <a:solidFill>
                  <a:schemeClr val="tx1"/>
                </a:solidFill>
                <a:latin typeface="Arial" panose="020B0604020202020204" pitchFamily="34" charset="0"/>
              </a:defRPr>
            </a:lvl6pPr>
            <a:lvl7pPr marL="2228850" indent="-171450" eaLnBrk="0" fontAlgn="base" hangingPunct="0">
              <a:spcBef>
                <a:spcPct val="0"/>
              </a:spcBef>
              <a:spcAft>
                <a:spcPct val="0"/>
              </a:spcAft>
              <a:defRPr>
                <a:solidFill>
                  <a:schemeClr val="tx1"/>
                </a:solidFill>
                <a:latin typeface="Arial" panose="020B0604020202020204" pitchFamily="34" charset="0"/>
              </a:defRPr>
            </a:lvl7pPr>
            <a:lvl8pPr marL="2571750" indent="-171450" eaLnBrk="0" fontAlgn="base" hangingPunct="0">
              <a:spcBef>
                <a:spcPct val="0"/>
              </a:spcBef>
              <a:spcAft>
                <a:spcPct val="0"/>
              </a:spcAft>
              <a:defRPr>
                <a:solidFill>
                  <a:schemeClr val="tx1"/>
                </a:solidFill>
                <a:latin typeface="Arial" panose="020B0604020202020204" pitchFamily="34" charset="0"/>
              </a:defRPr>
            </a:lvl8pPr>
            <a:lvl9pPr marL="2914650" indent="-17145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BF9F86EC-8BE3-4B65-A20A-B91AD148E16B}" type="slidenum">
              <a:rPr lang="en-US" altLang="de-DE">
                <a:solidFill>
                  <a:srgbClr val="D38E27"/>
                </a:solidFill>
                <a:latin typeface="Franklin Gothic Book" panose="020B0503020102020204" pitchFamily="34" charset="0"/>
              </a:rPr>
              <a:pPr eaLnBrk="1" hangingPunct="1"/>
              <a:t>14</a:t>
            </a:fld>
            <a:endParaRPr lang="en-US" altLang="de-DE">
              <a:solidFill>
                <a:srgbClr val="D38E27"/>
              </a:solidFill>
              <a:latin typeface="Franklin Gothic Book" panose="020B0503020102020204" pitchFamily="34" charset="0"/>
            </a:endParaRPr>
          </a:p>
        </p:txBody>
      </p:sp>
      <p:sp>
        <p:nvSpPr>
          <p:cNvPr id="37891" name="Rectangle 2"/>
          <p:cNvSpPr>
            <a:spLocks noGrp="1" noChangeArrowheads="1"/>
          </p:cNvSpPr>
          <p:nvPr>
            <p:ph type="title"/>
          </p:nvPr>
        </p:nvSpPr>
        <p:spPr>
          <a:xfrm>
            <a:off x="457200" y="228600"/>
            <a:ext cx="8305800" cy="1143000"/>
          </a:xfrm>
        </p:spPr>
        <p:txBody>
          <a:bodyPr>
            <a:normAutofit/>
          </a:bodyPr>
          <a:lstStyle/>
          <a:p>
            <a:pPr algn="ctr" eaLnBrk="1" hangingPunct="1">
              <a:defRPr/>
            </a:pPr>
            <a:r>
              <a:rPr lang="en-US" sz="3200" dirty="0" smtClean="0">
                <a:solidFill>
                  <a:schemeClr val="tx1"/>
                </a:solidFill>
              </a:rPr>
              <a:t>Metric Units</a:t>
            </a:r>
          </a:p>
        </p:txBody>
      </p:sp>
      <p:pic>
        <p:nvPicPr>
          <p:cNvPr id="17412" name="Picture 5" descr="C:\1-2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07405" y="1768079"/>
            <a:ext cx="5865459" cy="3489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3" name="Text Box 6"/>
          <p:cNvSpPr txBox="1">
            <a:spLocks noChangeArrowheads="1"/>
          </p:cNvSpPr>
          <p:nvPr/>
        </p:nvSpPr>
        <p:spPr bwMode="auto">
          <a:xfrm>
            <a:off x="3549253" y="5253335"/>
            <a:ext cx="259077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de-DE" sz="2400" dirty="0">
                <a:latin typeface="Times New Roman" panose="02020603050405020304" pitchFamily="18" charset="0"/>
              </a:rPr>
              <a:t>The metric prefixes</a:t>
            </a:r>
            <a:endParaRPr lang="en-US" altLang="de-DE" sz="1350" dirty="0"/>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68150710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800600" y="5105400"/>
            <a:ext cx="4038600" cy="1143000"/>
          </a:xfrm>
        </p:spPr>
        <p:txBody>
          <a:bodyPr>
            <a:noAutofit/>
          </a:bodyPr>
          <a:lstStyle/>
          <a:p>
            <a:r>
              <a:rPr lang="en-US" sz="3200" dirty="0" smtClean="0">
                <a:solidFill>
                  <a:schemeClr val="tx1"/>
                </a:solidFill>
                <a:latin typeface="Times New Roman" panose="02020603050405020304" pitchFamily="18" charset="0"/>
                <a:cs typeface="Times New Roman" panose="02020603050405020304" pitchFamily="18" charset="0"/>
              </a:rPr>
              <a:t>Converting Between Binary and Decimal</a:t>
            </a:r>
            <a:endParaRPr lang="en-US" sz="3200" dirty="0">
              <a:solidFill>
                <a:schemeClr val="tx1"/>
              </a:solidFill>
              <a:latin typeface="Times New Roman" panose="02020603050405020304" pitchFamily="18" charset="0"/>
              <a:cs typeface="Times New Roman" panose="02020603050405020304" pitchFamily="18" charset="0"/>
            </a:endParaRPr>
          </a:p>
        </p:txBody>
      </p:sp>
      <p:sp>
        <p:nvSpPr>
          <p:cNvPr id="4" name="Text Placeholder 3"/>
          <p:cNvSpPr>
            <a:spLocks noGrp="1"/>
          </p:cNvSpPr>
          <p:nvPr>
            <p:ph type="body" sz="half" idx="2"/>
          </p:nvPr>
        </p:nvSpPr>
        <p:spPr>
          <a:xfrm>
            <a:off x="857250" y="533400"/>
            <a:ext cx="3086100" cy="3581400"/>
          </a:xfrm>
        </p:spPr>
        <p:txBody>
          <a:bodyPr/>
          <a:lstStyle/>
          <a:p>
            <a:r>
              <a:rPr lang="en-US" sz="2400" dirty="0" smtClean="0"/>
              <a:t>Binary notation to decimal notation:</a:t>
            </a:r>
          </a:p>
          <a:p>
            <a:pPr lvl="1"/>
            <a:r>
              <a:rPr lang="en-US" sz="1600" dirty="0" smtClean="0">
                <a:solidFill>
                  <a:schemeClr val="tx2">
                    <a:lumMod val="10000"/>
                    <a:lumOff val="90000"/>
                  </a:schemeClr>
                </a:solidFill>
              </a:rPr>
              <a:t>Multiply each binary digit by the appropriate power of 2 and add the results</a:t>
            </a:r>
          </a:p>
          <a:p>
            <a:r>
              <a:rPr lang="en-US" sz="2400" dirty="0" smtClean="0"/>
              <a:t>Decimal notation to binary notation:</a:t>
            </a:r>
          </a:p>
          <a:p>
            <a:pPr lvl="1"/>
            <a:r>
              <a:rPr lang="en-US" sz="1600" dirty="0">
                <a:solidFill>
                  <a:schemeClr val="tx2">
                    <a:lumMod val="10000"/>
                    <a:lumOff val="90000"/>
                  </a:schemeClr>
                </a:solidFill>
              </a:rPr>
              <a:t>Integer and fractional parts are handled separately</a:t>
            </a:r>
          </a:p>
          <a:p>
            <a:endParaRPr lang="en-US" dirty="0"/>
          </a:p>
        </p:txBody>
      </p:sp>
      <p:pic>
        <p:nvPicPr>
          <p:cNvPr id="9" name="Picture Placeholder 8"/>
          <p:cNvPicPr>
            <a:picLocks noGrp="1" noChangeAspect="1"/>
          </p:cNvPicPr>
          <p:nvPr>
            <p:ph type="pic" sz="quarter" idx="12"/>
          </p:nvPr>
        </p:nvPicPr>
        <p:blipFill>
          <a:blip r:embed="rId3"/>
          <a:srcRect t="-24306" b="-24306"/>
          <a:stretch>
            <a:fillRect/>
          </a:stretch>
        </p:blipFill>
        <p:spPr>
          <a:xfrm>
            <a:off x="6781800" y="228600"/>
            <a:ext cx="2057400" cy="2039112"/>
          </a:xfrm>
          <a:effectLst>
            <a:softEdge rad="101600"/>
          </a:effectLst>
        </p:spPr>
      </p:pic>
      <p:pic>
        <p:nvPicPr>
          <p:cNvPr id="10" name="Picture 9"/>
          <p:cNvPicPr>
            <a:picLocks noChangeAspect="1"/>
          </p:cNvPicPr>
          <p:nvPr/>
        </p:nvPicPr>
        <p:blipFill>
          <a:blip r:embed="rId4">
            <a:alphaModFix amt="48000"/>
          </a:blip>
          <a:stretch>
            <a:fillRect/>
          </a:stretch>
        </p:blipFill>
        <p:spPr>
          <a:xfrm>
            <a:off x="4724400" y="2590800"/>
            <a:ext cx="1828800" cy="1678559"/>
          </a:xfrm>
          <a:prstGeom prst="rect">
            <a:avLst/>
          </a:prstGeom>
          <a:effectLst>
            <a:softEdge rad="12700"/>
          </a:effectLst>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439593440"/>
      </p:ext>
    </p:extLst>
  </p:cSld>
  <p:clrMapOvr>
    <a:masterClrMapping/>
  </p:clrMapOvr>
  <p:transition spd="med">
    <p:pull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defRPr/>
            </a:pPr>
            <a:r>
              <a:rPr lang="de-DE" dirty="0" err="1" smtClean="0"/>
              <a:t>Number</a:t>
            </a:r>
            <a:r>
              <a:rPr lang="de-DE" dirty="0" smtClean="0"/>
              <a:t> </a:t>
            </a:r>
            <a:r>
              <a:rPr lang="de-DE" dirty="0" err="1" smtClean="0"/>
              <a:t>base</a:t>
            </a:r>
            <a:r>
              <a:rPr lang="de-DE" dirty="0" smtClean="0"/>
              <a:t> </a:t>
            </a:r>
            <a:r>
              <a:rPr lang="de-DE" dirty="0" err="1" smtClean="0"/>
              <a:t>conversions</a:t>
            </a:r>
            <a:endParaRPr lang="tr-TR" dirty="0"/>
          </a:p>
        </p:txBody>
      </p:sp>
      <p:sp>
        <p:nvSpPr>
          <p:cNvPr id="19459" name="Inhaltsplatzhalter 2"/>
          <p:cNvSpPr>
            <a:spLocks noGrp="1"/>
          </p:cNvSpPr>
          <p:nvPr>
            <p:ph idx="1"/>
          </p:nvPr>
        </p:nvSpPr>
        <p:spPr>
          <a:xfrm>
            <a:off x="990600" y="1066800"/>
            <a:ext cx="7239000" cy="5410200"/>
          </a:xfrm>
        </p:spPr>
        <p:txBody>
          <a:bodyPr>
            <a:normAutofit/>
          </a:bodyPr>
          <a:lstStyle/>
          <a:p>
            <a:r>
              <a:rPr lang="de-DE" altLang="de-DE" sz="2000" dirty="0" err="1"/>
              <a:t>Remember</a:t>
            </a:r>
            <a:r>
              <a:rPr lang="de-DE" altLang="de-DE" sz="2000" dirty="0"/>
              <a:t>:</a:t>
            </a:r>
          </a:p>
          <a:p>
            <a:pPr lvl="1"/>
            <a:r>
              <a:rPr lang="de-DE" altLang="de-DE" sz="1800" dirty="0"/>
              <a:t>Addition:</a:t>
            </a:r>
          </a:p>
          <a:p>
            <a:pPr lvl="2"/>
            <a:r>
              <a:rPr lang="de-DE" altLang="de-DE" sz="1800" dirty="0"/>
              <a:t>    </a:t>
            </a:r>
            <a:r>
              <a:rPr lang="de-DE" altLang="de-DE" sz="1800" dirty="0" err="1"/>
              <a:t>augend</a:t>
            </a:r>
            <a:endParaRPr lang="de-DE" altLang="de-DE" sz="1800" dirty="0"/>
          </a:p>
          <a:p>
            <a:pPr lvl="2"/>
            <a:r>
              <a:rPr lang="de-DE" altLang="de-DE" sz="1800" dirty="0"/>
              <a:t>  </a:t>
            </a:r>
            <a:r>
              <a:rPr lang="de-DE" altLang="de-DE" sz="1800" u="sng" dirty="0"/>
              <a:t>+</a:t>
            </a:r>
            <a:r>
              <a:rPr lang="de-DE" altLang="de-DE" sz="1800" u="sng" dirty="0" err="1"/>
              <a:t>addend</a:t>
            </a:r>
            <a:endParaRPr lang="de-DE" altLang="de-DE" sz="1800" u="sng" dirty="0"/>
          </a:p>
          <a:p>
            <a:pPr lvl="2"/>
            <a:r>
              <a:rPr lang="de-DE" altLang="de-DE" sz="1800" dirty="0"/>
              <a:t>     </a:t>
            </a:r>
            <a:r>
              <a:rPr lang="de-DE" altLang="de-DE" sz="1800" dirty="0" err="1"/>
              <a:t>sum</a:t>
            </a:r>
            <a:endParaRPr lang="de-DE" altLang="de-DE" sz="1800" dirty="0"/>
          </a:p>
          <a:p>
            <a:pPr lvl="2"/>
            <a:endParaRPr lang="de-DE" altLang="de-DE" sz="1800" dirty="0"/>
          </a:p>
          <a:p>
            <a:pPr lvl="1"/>
            <a:r>
              <a:rPr lang="de-DE" altLang="de-DE" sz="2000" dirty="0" err="1"/>
              <a:t>Subtraction</a:t>
            </a:r>
            <a:r>
              <a:rPr lang="de-DE" altLang="de-DE" sz="2000" dirty="0"/>
              <a:t>:</a:t>
            </a:r>
          </a:p>
          <a:p>
            <a:pPr lvl="2"/>
            <a:r>
              <a:rPr lang="de-DE" altLang="de-DE" sz="1800" dirty="0"/>
              <a:t>     </a:t>
            </a:r>
            <a:r>
              <a:rPr lang="de-DE" altLang="de-DE" sz="1800" dirty="0" err="1" smtClean="0"/>
              <a:t>minuend</a:t>
            </a:r>
            <a:r>
              <a:rPr lang="de-DE" altLang="de-DE" sz="1800" dirty="0" smtClean="0"/>
              <a:t> </a:t>
            </a:r>
            <a:endParaRPr lang="de-DE" altLang="de-DE" sz="1800" dirty="0"/>
          </a:p>
          <a:p>
            <a:pPr lvl="2"/>
            <a:r>
              <a:rPr lang="de-DE" altLang="de-DE" sz="1800" dirty="0"/>
              <a:t>    </a:t>
            </a:r>
            <a:r>
              <a:rPr lang="de-DE" altLang="de-DE" sz="1800" u="sng" dirty="0"/>
              <a:t>-subtrahend</a:t>
            </a:r>
          </a:p>
          <a:p>
            <a:pPr lvl="2"/>
            <a:r>
              <a:rPr lang="de-DE" altLang="de-DE" sz="1800" dirty="0" smtClean="0"/>
              <a:t>      </a:t>
            </a:r>
            <a:r>
              <a:rPr lang="de-DE" altLang="de-DE" sz="1800" dirty="0" err="1"/>
              <a:t>difference</a:t>
            </a:r>
            <a:endParaRPr lang="de-DE" altLang="de-DE" sz="1800" dirty="0"/>
          </a:p>
          <a:p>
            <a:pPr lvl="2"/>
            <a:r>
              <a:rPr lang="de-DE" altLang="de-DE" sz="1800" dirty="0"/>
              <a:t>(In </a:t>
            </a:r>
            <a:r>
              <a:rPr lang="de-DE" altLang="de-DE" sz="1800" dirty="0" err="1"/>
              <a:t>binary</a:t>
            </a:r>
            <a:r>
              <a:rPr lang="de-DE" altLang="de-DE" sz="1800" dirty="0"/>
              <a:t> Bit </a:t>
            </a:r>
            <a:r>
              <a:rPr lang="de-DE" altLang="de-DE" sz="1800" dirty="0" err="1"/>
              <a:t>change</a:t>
            </a:r>
            <a:r>
              <a:rPr lang="de-DE" altLang="de-DE" sz="1800" dirty="0"/>
              <a:t> 1 – 0 = 1 </a:t>
            </a:r>
            <a:r>
              <a:rPr lang="de-DE" altLang="de-DE" sz="1800" dirty="0" err="1"/>
              <a:t>and</a:t>
            </a:r>
            <a:r>
              <a:rPr lang="de-DE" altLang="de-DE" sz="1800" dirty="0"/>
              <a:t> 1 – 1 = 0) </a:t>
            </a:r>
          </a:p>
          <a:p>
            <a:pPr lvl="1"/>
            <a:endParaRPr lang="de-DE" altLang="de-DE" sz="1800" dirty="0"/>
          </a:p>
          <a:p>
            <a:pPr lvl="1"/>
            <a:r>
              <a:rPr lang="de-DE" altLang="de-DE" sz="2000" dirty="0" err="1"/>
              <a:t>Multiplication</a:t>
            </a:r>
            <a:r>
              <a:rPr lang="de-DE" altLang="de-DE" sz="2000" dirty="0"/>
              <a:t>:</a:t>
            </a:r>
          </a:p>
          <a:p>
            <a:pPr lvl="2"/>
            <a:r>
              <a:rPr lang="de-DE" altLang="de-DE" sz="1800" dirty="0"/>
              <a:t>    </a:t>
            </a:r>
            <a:r>
              <a:rPr lang="de-DE" altLang="de-DE" sz="1800" dirty="0" err="1"/>
              <a:t>multiplicant</a:t>
            </a:r>
            <a:endParaRPr lang="de-DE" altLang="de-DE" sz="1800" dirty="0"/>
          </a:p>
          <a:p>
            <a:pPr lvl="2"/>
            <a:r>
              <a:rPr lang="de-DE" altLang="de-DE" sz="1800" dirty="0"/>
              <a:t>     </a:t>
            </a:r>
            <a:r>
              <a:rPr lang="de-DE" altLang="de-DE" sz="1800" u="sng" dirty="0"/>
              <a:t>x </a:t>
            </a:r>
            <a:r>
              <a:rPr lang="de-DE" altLang="de-DE" sz="1800" u="sng" dirty="0" err="1"/>
              <a:t>multiplier</a:t>
            </a:r>
            <a:endParaRPr lang="de-DE" altLang="de-DE" sz="1800" u="sng" dirty="0"/>
          </a:p>
          <a:p>
            <a:pPr lvl="2"/>
            <a:r>
              <a:rPr lang="de-DE" altLang="de-DE" sz="1800" dirty="0"/>
              <a:t>         </a:t>
            </a:r>
            <a:r>
              <a:rPr lang="de-DE" altLang="de-DE" sz="1800" dirty="0" err="1"/>
              <a:t>product</a:t>
            </a:r>
            <a:endParaRPr lang="tr-TR" altLang="de-DE" sz="1800" dirty="0"/>
          </a:p>
        </p:txBody>
      </p:sp>
      <p:pic>
        <p:nvPicPr>
          <p:cNvPr id="4"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oliennummernplatzhalter 2"/>
          <p:cNvSpPr>
            <a:spLocks noGrp="1"/>
          </p:cNvSpPr>
          <p:nvPr>
            <p:ph type="sldNum" sz="quarter" idx="12"/>
          </p:nvPr>
        </p:nvSpPr>
        <p:spPr/>
        <p:txBody>
          <a:bodyPr/>
          <a:lstStyle/>
          <a:p>
            <a:fld id="{B6F15528-21DE-4FAA-801E-634DDDAF4B2B}" type="slidenum">
              <a:rPr lang="en-US" smtClean="0"/>
              <a:pPr/>
              <a:t>16</a:t>
            </a:fld>
            <a:endParaRPr lang="en-US" dirty="0"/>
          </a:p>
        </p:txBody>
      </p:sp>
    </p:spTree>
    <p:extLst>
      <p:ext uri="{BB962C8B-B14F-4D97-AF65-F5344CB8AC3E}">
        <p14:creationId xmlns:p14="http://schemas.microsoft.com/office/powerpoint/2010/main" val="11192451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defRPr/>
            </a:pPr>
            <a:r>
              <a:rPr lang="de-DE" dirty="0" err="1" smtClean="0"/>
              <a:t>Number</a:t>
            </a:r>
            <a:r>
              <a:rPr lang="de-DE" dirty="0" smtClean="0"/>
              <a:t> </a:t>
            </a:r>
            <a:r>
              <a:rPr lang="de-DE" dirty="0" err="1" smtClean="0"/>
              <a:t>base</a:t>
            </a:r>
            <a:r>
              <a:rPr lang="de-DE" dirty="0" smtClean="0"/>
              <a:t> </a:t>
            </a:r>
            <a:r>
              <a:rPr lang="de-DE" dirty="0" err="1" smtClean="0"/>
              <a:t>conversions</a:t>
            </a:r>
            <a:r>
              <a:rPr lang="de-DE" dirty="0" smtClean="0"/>
              <a:t> (</a:t>
            </a:r>
            <a:r>
              <a:rPr lang="de-DE" dirty="0" err="1" smtClean="0"/>
              <a:t>Cont</a:t>
            </a:r>
            <a:r>
              <a:rPr lang="de-DE" dirty="0" smtClean="0"/>
              <a:t>.)</a:t>
            </a:r>
            <a:endParaRPr lang="tr-TR" dirty="0"/>
          </a:p>
        </p:txBody>
      </p:sp>
      <p:sp>
        <p:nvSpPr>
          <p:cNvPr id="17411" name="Inhaltsplatzhalter 2"/>
          <p:cNvSpPr>
            <a:spLocks noGrp="1"/>
          </p:cNvSpPr>
          <p:nvPr>
            <p:ph idx="1"/>
          </p:nvPr>
        </p:nvSpPr>
        <p:spPr>
          <a:xfrm>
            <a:off x="564845" y="1219200"/>
            <a:ext cx="6578906" cy="4807744"/>
          </a:xfrm>
        </p:spPr>
        <p:txBody>
          <a:bodyPr/>
          <a:lstStyle/>
          <a:p>
            <a:r>
              <a:rPr lang="de-DE" altLang="de-DE" sz="2400" dirty="0"/>
              <a:t>General:</a:t>
            </a:r>
          </a:p>
          <a:p>
            <a:pPr lvl="1"/>
            <a:r>
              <a:rPr lang="de-DE" altLang="de-DE" sz="2000" dirty="0"/>
              <a:t>Integer </a:t>
            </a:r>
            <a:r>
              <a:rPr lang="de-DE" altLang="de-DE" sz="2000" dirty="0" err="1"/>
              <a:t>numbers</a:t>
            </a:r>
            <a:r>
              <a:rPr lang="de-DE" altLang="de-DE" sz="2000" dirty="0"/>
              <a:t>:</a:t>
            </a:r>
          </a:p>
          <a:p>
            <a:pPr lvl="2"/>
            <a:r>
              <a:rPr lang="de-DE" altLang="de-DE" sz="1800" dirty="0" err="1"/>
              <a:t>Divide</a:t>
            </a:r>
            <a:r>
              <a:rPr lang="de-DE" altLang="de-DE" sz="1800" dirty="0"/>
              <a:t> </a:t>
            </a:r>
            <a:r>
              <a:rPr lang="de-DE" altLang="de-DE" sz="1800" dirty="0" err="1"/>
              <a:t>with</a:t>
            </a:r>
            <a:r>
              <a:rPr lang="de-DE" altLang="de-DE" sz="1800" dirty="0"/>
              <a:t> </a:t>
            </a:r>
            <a:r>
              <a:rPr lang="de-DE" altLang="de-DE" sz="1800" dirty="0" err="1"/>
              <a:t>target</a:t>
            </a:r>
            <a:r>
              <a:rPr lang="de-DE" altLang="de-DE" sz="1800" dirty="0"/>
              <a:t> </a:t>
            </a:r>
            <a:r>
              <a:rPr lang="de-DE" altLang="de-DE" sz="1800" dirty="0" err="1"/>
              <a:t>base</a:t>
            </a:r>
            <a:r>
              <a:rPr lang="de-DE" altLang="de-DE" sz="1800" dirty="0"/>
              <a:t>, </a:t>
            </a:r>
            <a:r>
              <a:rPr lang="de-DE" altLang="de-DE" sz="1800" dirty="0" err="1"/>
              <a:t>remember</a:t>
            </a:r>
            <a:r>
              <a:rPr lang="de-DE" altLang="de-DE" sz="1800" dirty="0"/>
              <a:t> </a:t>
            </a:r>
            <a:r>
              <a:rPr lang="de-DE" altLang="de-DE" sz="1800" dirty="0" err="1"/>
              <a:t>the</a:t>
            </a:r>
            <a:r>
              <a:rPr lang="de-DE" altLang="de-DE" sz="1800" dirty="0"/>
              <a:t> </a:t>
            </a:r>
            <a:r>
              <a:rPr lang="de-DE" altLang="de-DE" sz="1800" dirty="0" err="1"/>
              <a:t>remainder</a:t>
            </a:r>
            <a:endParaRPr lang="de-DE" altLang="de-DE" sz="1800" dirty="0"/>
          </a:p>
          <a:p>
            <a:pPr lvl="1"/>
            <a:r>
              <a:rPr lang="de-DE" altLang="de-DE" sz="2000" dirty="0" err="1"/>
              <a:t>Fractional</a:t>
            </a:r>
            <a:r>
              <a:rPr lang="de-DE" altLang="de-DE" sz="2000" dirty="0"/>
              <a:t> </a:t>
            </a:r>
            <a:r>
              <a:rPr lang="de-DE" altLang="de-DE" sz="2000" dirty="0" err="1"/>
              <a:t>numbers</a:t>
            </a:r>
            <a:r>
              <a:rPr lang="de-DE" altLang="de-DE" sz="2000" dirty="0"/>
              <a:t>:</a:t>
            </a:r>
          </a:p>
          <a:p>
            <a:pPr lvl="2"/>
            <a:r>
              <a:rPr lang="de-DE" altLang="de-DE" sz="1800" dirty="0" err="1"/>
              <a:t>Multiply</a:t>
            </a:r>
            <a:r>
              <a:rPr lang="de-DE" altLang="de-DE" sz="1800" dirty="0"/>
              <a:t> </a:t>
            </a:r>
            <a:r>
              <a:rPr lang="de-DE" altLang="de-DE" sz="1800" dirty="0" err="1"/>
              <a:t>with</a:t>
            </a:r>
            <a:r>
              <a:rPr lang="de-DE" altLang="de-DE" sz="1800" dirty="0"/>
              <a:t> </a:t>
            </a:r>
            <a:r>
              <a:rPr lang="de-DE" altLang="de-DE" sz="1800" dirty="0" err="1"/>
              <a:t>target</a:t>
            </a:r>
            <a:r>
              <a:rPr lang="de-DE" altLang="de-DE" sz="1800" dirty="0"/>
              <a:t> </a:t>
            </a:r>
            <a:r>
              <a:rPr lang="de-DE" altLang="de-DE" sz="1800" dirty="0" err="1"/>
              <a:t>base</a:t>
            </a:r>
            <a:r>
              <a:rPr lang="de-DE" altLang="de-DE" sz="1800" dirty="0"/>
              <a:t>, </a:t>
            </a:r>
            <a:r>
              <a:rPr lang="de-DE" altLang="de-DE" sz="1800" dirty="0" err="1"/>
              <a:t>remember</a:t>
            </a:r>
            <a:r>
              <a:rPr lang="de-DE" altLang="de-DE" sz="1800" dirty="0"/>
              <a:t> </a:t>
            </a:r>
            <a:r>
              <a:rPr lang="de-DE" altLang="de-DE" sz="1800" dirty="0" err="1"/>
              <a:t>the</a:t>
            </a:r>
            <a:r>
              <a:rPr lang="de-DE" altLang="de-DE" sz="1800" dirty="0"/>
              <a:t> integer </a:t>
            </a:r>
            <a:r>
              <a:rPr lang="de-DE" altLang="de-DE" sz="1800" dirty="0" err="1"/>
              <a:t>part</a:t>
            </a:r>
            <a:endParaRPr lang="tr-TR" altLang="de-DE" sz="1800" dirty="0"/>
          </a:p>
        </p:txBody>
      </p:sp>
      <p:pic>
        <p:nvPicPr>
          <p:cNvPr id="4"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oliennummernplatzhalter 2"/>
          <p:cNvSpPr>
            <a:spLocks noGrp="1"/>
          </p:cNvSpPr>
          <p:nvPr>
            <p:ph type="sldNum" sz="quarter" idx="12"/>
          </p:nvPr>
        </p:nvSpPr>
        <p:spPr/>
        <p:txBody>
          <a:bodyPr/>
          <a:lstStyle/>
          <a:p>
            <a:fld id="{B6F15528-21DE-4FAA-801E-634DDDAF4B2B}" type="slidenum">
              <a:rPr lang="en-US" smtClean="0"/>
              <a:pPr/>
              <a:t>17</a:t>
            </a:fld>
            <a:endParaRPr lang="en-US" dirty="0"/>
          </a:p>
        </p:txBody>
      </p:sp>
    </p:spTree>
    <p:extLst>
      <p:ext uri="{BB962C8B-B14F-4D97-AF65-F5344CB8AC3E}">
        <p14:creationId xmlns:p14="http://schemas.microsoft.com/office/powerpoint/2010/main" val="36161021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7411">
                                            <p:txEl>
                                              <p:pRg st="0" end="0"/>
                                            </p:txEl>
                                          </p:spTgt>
                                        </p:tgtEl>
                                        <p:attrNameLst>
                                          <p:attrName>style.visibility</p:attrName>
                                        </p:attrNameLst>
                                      </p:cBhvr>
                                      <p:to>
                                        <p:strVal val="visible"/>
                                      </p:to>
                                    </p:set>
                                    <p:anim calcmode="lin" valueType="num">
                                      <p:cBhvr additive="base">
                                        <p:cTn id="7" dur="500" fill="hold"/>
                                        <p:tgtEl>
                                          <p:spTgt spid="1741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741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7411">
                                            <p:txEl>
                                              <p:pRg st="1" end="1"/>
                                            </p:txEl>
                                          </p:spTgt>
                                        </p:tgtEl>
                                        <p:attrNameLst>
                                          <p:attrName>style.visibility</p:attrName>
                                        </p:attrNameLst>
                                      </p:cBhvr>
                                      <p:to>
                                        <p:strVal val="visible"/>
                                      </p:to>
                                    </p:set>
                                    <p:anim calcmode="lin" valueType="num">
                                      <p:cBhvr additive="base">
                                        <p:cTn id="13" dur="500" fill="hold"/>
                                        <p:tgtEl>
                                          <p:spTgt spid="17411">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741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7411">
                                            <p:txEl>
                                              <p:pRg st="2" end="2"/>
                                            </p:txEl>
                                          </p:spTgt>
                                        </p:tgtEl>
                                        <p:attrNameLst>
                                          <p:attrName>style.visibility</p:attrName>
                                        </p:attrNameLst>
                                      </p:cBhvr>
                                      <p:to>
                                        <p:strVal val="visible"/>
                                      </p:to>
                                    </p:set>
                                    <p:anim calcmode="lin" valueType="num">
                                      <p:cBhvr additive="base">
                                        <p:cTn id="19" dur="500" fill="hold"/>
                                        <p:tgtEl>
                                          <p:spTgt spid="17411">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741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7411">
                                            <p:txEl>
                                              <p:pRg st="3" end="3"/>
                                            </p:txEl>
                                          </p:spTgt>
                                        </p:tgtEl>
                                        <p:attrNameLst>
                                          <p:attrName>style.visibility</p:attrName>
                                        </p:attrNameLst>
                                      </p:cBhvr>
                                      <p:to>
                                        <p:strVal val="visible"/>
                                      </p:to>
                                    </p:set>
                                    <p:anim calcmode="lin" valueType="num">
                                      <p:cBhvr additive="base">
                                        <p:cTn id="25" dur="500" fill="hold"/>
                                        <p:tgtEl>
                                          <p:spTgt spid="17411">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7411">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7411">
                                            <p:txEl>
                                              <p:pRg st="4" end="4"/>
                                            </p:txEl>
                                          </p:spTgt>
                                        </p:tgtEl>
                                        <p:attrNameLst>
                                          <p:attrName>style.visibility</p:attrName>
                                        </p:attrNameLst>
                                      </p:cBhvr>
                                      <p:to>
                                        <p:strVal val="visible"/>
                                      </p:to>
                                    </p:set>
                                    <p:anim calcmode="lin" valueType="num">
                                      <p:cBhvr additive="base">
                                        <p:cTn id="31" dur="500" fill="hold"/>
                                        <p:tgtEl>
                                          <p:spTgt spid="17411">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17411">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build="p"/>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3410" name="Rectangle 2"/>
          <p:cNvSpPr>
            <a:spLocks noGrp="1" noChangeArrowheads="1"/>
          </p:cNvSpPr>
          <p:nvPr>
            <p:ph type="title"/>
          </p:nvPr>
        </p:nvSpPr>
        <p:spPr>
          <a:xfrm>
            <a:off x="76200" y="76200"/>
            <a:ext cx="9067800" cy="990600"/>
          </a:xfrm>
        </p:spPr>
        <p:txBody>
          <a:bodyPr>
            <a:normAutofit/>
          </a:bodyPr>
          <a:lstStyle/>
          <a:p>
            <a:pPr algn="ctr">
              <a:defRPr/>
            </a:pPr>
            <a:r>
              <a:rPr lang="en-US" sz="2400" dirty="0" smtClean="0"/>
              <a:t>Algorithm </a:t>
            </a:r>
            <a:r>
              <a:rPr lang="en-US" sz="2400" dirty="0"/>
              <a:t>for finding the binary representation of a positive integer</a:t>
            </a:r>
            <a:endParaRPr lang="en-US" dirty="0"/>
          </a:p>
        </p:txBody>
      </p:sp>
      <p:pic>
        <p:nvPicPr>
          <p:cNvPr id="21507" name="Picture 4" descr="fig_01_17"/>
          <p:cNvPicPr preferRelativeResize="0">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838201" y="1251617"/>
            <a:ext cx="6091238" cy="3945462"/>
          </a:xfrm>
          <a:noFill/>
        </p:spPr>
      </p:pic>
      <p:pic>
        <p:nvPicPr>
          <p:cNvPr id="4"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18</a:t>
            </a:fld>
            <a:endParaRPr lang="en-US" dirty="0"/>
          </a:p>
        </p:txBody>
      </p:sp>
    </p:spTree>
    <p:extLst>
      <p:ext uri="{BB962C8B-B14F-4D97-AF65-F5344CB8AC3E}">
        <p14:creationId xmlns:p14="http://schemas.microsoft.com/office/powerpoint/2010/main" val="3910934586"/>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4434" name="Rectangle 2"/>
          <p:cNvSpPr>
            <a:spLocks noGrp="1" noChangeArrowheads="1"/>
          </p:cNvSpPr>
          <p:nvPr>
            <p:ph type="title"/>
          </p:nvPr>
        </p:nvSpPr>
        <p:spPr/>
        <p:txBody>
          <a:bodyPr/>
          <a:lstStyle/>
          <a:p>
            <a:pPr algn="ctr">
              <a:defRPr/>
            </a:pPr>
            <a:r>
              <a:rPr lang="en-US" sz="2400" dirty="0"/>
              <a:t>Applying the algorithm</a:t>
            </a:r>
            <a:endParaRPr lang="en-US" dirty="0"/>
          </a:p>
        </p:txBody>
      </p:sp>
      <p:pic>
        <p:nvPicPr>
          <p:cNvPr id="22531" name="Picture 4" descr="fig_01_18"/>
          <p:cNvPicPr preferRelativeResize="0">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589610" y="1752600"/>
            <a:ext cx="4179094" cy="4716066"/>
          </a:xfrm>
          <a:noFill/>
        </p:spPr>
      </p:pic>
      <p:pic>
        <p:nvPicPr>
          <p:cNvPr id="4"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19</a:t>
            </a:fld>
            <a:endParaRPr lang="en-US" dirty="0"/>
          </a:p>
        </p:txBody>
      </p:sp>
    </p:spTree>
    <p:extLst>
      <p:ext uri="{BB962C8B-B14F-4D97-AF65-F5344CB8AC3E}">
        <p14:creationId xmlns:p14="http://schemas.microsoft.com/office/powerpoint/2010/main" val="3521407802"/>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5458" name="Rectangle 2"/>
          <p:cNvSpPr>
            <a:spLocks noGrp="1" noChangeArrowheads="1"/>
          </p:cNvSpPr>
          <p:nvPr>
            <p:ph type="title"/>
          </p:nvPr>
        </p:nvSpPr>
        <p:spPr/>
        <p:txBody>
          <a:bodyPr/>
          <a:lstStyle/>
          <a:p>
            <a:pPr algn="ctr">
              <a:defRPr/>
            </a:pPr>
            <a:r>
              <a:rPr lang="en-US" dirty="0" smtClean="0"/>
              <a:t>The </a:t>
            </a:r>
            <a:r>
              <a:rPr lang="en-US" dirty="0"/>
              <a:t>binary addition facts</a:t>
            </a:r>
          </a:p>
        </p:txBody>
      </p:sp>
      <p:pic>
        <p:nvPicPr>
          <p:cNvPr id="23555" name="Picture 4" descr="fig_01_19"/>
          <p:cNvPicPr preferRelativeResize="0">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557462" y="2972991"/>
            <a:ext cx="4071938" cy="1895475"/>
          </a:xfrm>
          <a:noFill/>
        </p:spPr>
      </p:pic>
      <p:pic>
        <p:nvPicPr>
          <p:cNvPr id="4"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20</a:t>
            </a:fld>
            <a:endParaRPr lang="en-US" dirty="0"/>
          </a:p>
        </p:txBody>
      </p:sp>
    </p:spTree>
    <p:extLst>
      <p:ext uri="{BB962C8B-B14F-4D97-AF65-F5344CB8AC3E}">
        <p14:creationId xmlns:p14="http://schemas.microsoft.com/office/powerpoint/2010/main" val="1173243507"/>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482" name="Rectangle 2"/>
          <p:cNvSpPr>
            <a:spLocks noGrp="1" noChangeArrowheads="1"/>
          </p:cNvSpPr>
          <p:nvPr>
            <p:ph type="title"/>
          </p:nvPr>
        </p:nvSpPr>
        <p:spPr/>
        <p:txBody>
          <a:bodyPr>
            <a:normAutofit/>
          </a:bodyPr>
          <a:lstStyle/>
          <a:p>
            <a:pPr algn="ctr">
              <a:defRPr/>
            </a:pPr>
            <a:r>
              <a:rPr lang="en-US" dirty="0" smtClean="0"/>
              <a:t>Decoding </a:t>
            </a:r>
            <a:r>
              <a:rPr lang="en-US" dirty="0"/>
              <a:t>the binary representation 101.101</a:t>
            </a:r>
          </a:p>
        </p:txBody>
      </p:sp>
      <p:pic>
        <p:nvPicPr>
          <p:cNvPr id="24579" name="Picture 4" descr="fig_01_20"/>
          <p:cNvPicPr preferRelativeResize="0">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428875" y="1752600"/>
            <a:ext cx="4286250" cy="4038600"/>
          </a:xfrm>
          <a:noFill/>
        </p:spPr>
      </p:pic>
      <p:pic>
        <p:nvPicPr>
          <p:cNvPr id="4"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21</a:t>
            </a:fld>
            <a:endParaRPr lang="en-US" dirty="0"/>
          </a:p>
        </p:txBody>
      </p:sp>
    </p:spTree>
    <p:extLst>
      <p:ext uri="{BB962C8B-B14F-4D97-AF65-F5344CB8AC3E}">
        <p14:creationId xmlns:p14="http://schemas.microsoft.com/office/powerpoint/2010/main" val="1763403597"/>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defRPr/>
            </a:pPr>
            <a:r>
              <a:rPr lang="de-DE" dirty="0" err="1" smtClean="0"/>
              <a:t>Number</a:t>
            </a:r>
            <a:r>
              <a:rPr lang="de-DE" dirty="0" smtClean="0"/>
              <a:t> </a:t>
            </a:r>
            <a:r>
              <a:rPr lang="de-DE" dirty="0" err="1" smtClean="0"/>
              <a:t>base</a:t>
            </a:r>
            <a:r>
              <a:rPr lang="de-DE" dirty="0" smtClean="0"/>
              <a:t> </a:t>
            </a:r>
            <a:r>
              <a:rPr lang="de-DE" dirty="0" err="1" smtClean="0"/>
              <a:t>conversions</a:t>
            </a:r>
            <a:r>
              <a:rPr lang="de-DE" dirty="0" smtClean="0"/>
              <a:t> (</a:t>
            </a:r>
            <a:r>
              <a:rPr lang="de-DE" dirty="0" err="1" smtClean="0"/>
              <a:t>Cont</a:t>
            </a:r>
            <a:r>
              <a:rPr lang="de-DE" dirty="0" smtClean="0"/>
              <a:t>.)</a:t>
            </a:r>
            <a:endParaRPr lang="tr-TR" dirty="0"/>
          </a:p>
        </p:txBody>
      </p:sp>
      <p:sp>
        <p:nvSpPr>
          <p:cNvPr id="17411" name="Inhaltsplatzhalter 2"/>
          <p:cNvSpPr>
            <a:spLocks noGrp="1"/>
          </p:cNvSpPr>
          <p:nvPr>
            <p:ph idx="1"/>
          </p:nvPr>
        </p:nvSpPr>
        <p:spPr>
          <a:xfrm>
            <a:off x="2257425" y="1219200"/>
            <a:ext cx="4886325" cy="4526756"/>
          </a:xfrm>
        </p:spPr>
        <p:txBody>
          <a:bodyPr/>
          <a:lstStyle/>
          <a:p>
            <a:r>
              <a:rPr lang="de-DE" altLang="de-DE" sz="2100" dirty="0" err="1"/>
              <a:t>Some</a:t>
            </a:r>
            <a:r>
              <a:rPr lang="de-DE" altLang="de-DE" sz="2100" dirty="0"/>
              <a:t> </a:t>
            </a:r>
            <a:r>
              <a:rPr lang="de-DE" altLang="de-DE" sz="2100" dirty="0" err="1"/>
              <a:t>examples</a:t>
            </a:r>
            <a:r>
              <a:rPr lang="de-DE" altLang="de-DE" sz="2100" dirty="0"/>
              <a:t>:</a:t>
            </a:r>
            <a:endParaRPr lang="tr-TR" altLang="de-DE" sz="2100" dirty="0"/>
          </a:p>
        </p:txBody>
      </p:sp>
      <p:graphicFrame>
        <p:nvGraphicFramePr>
          <p:cNvPr id="4" name="Tabelle 3"/>
          <p:cNvGraphicFramePr>
            <a:graphicFrameLocks noGrp="1"/>
          </p:cNvGraphicFramePr>
          <p:nvPr>
            <p:extLst>
              <p:ext uri="{D42A27DB-BD31-4B8C-83A1-F6EECF244321}">
                <p14:modId xmlns:p14="http://schemas.microsoft.com/office/powerpoint/2010/main" val="3844001047"/>
              </p:ext>
            </p:extLst>
          </p:nvPr>
        </p:nvGraphicFramePr>
        <p:xfrm>
          <a:off x="2428875" y="1676400"/>
          <a:ext cx="4339830" cy="5006204"/>
        </p:xfrm>
        <a:graphic>
          <a:graphicData uri="http://schemas.openxmlformats.org/drawingml/2006/table">
            <a:tbl>
              <a:tblPr firstRow="1" bandRow="1">
                <a:tableStyleId>{5C22544A-7EE6-4342-B048-85BDC9FD1C3A}</a:tableStyleId>
              </a:tblPr>
              <a:tblGrid>
                <a:gridCol w="904130">
                  <a:extLst>
                    <a:ext uri="{9D8B030D-6E8A-4147-A177-3AD203B41FA5}">
                      <a16:colId xmlns:a16="http://schemas.microsoft.com/office/drawing/2014/main" val="20000"/>
                    </a:ext>
                  </a:extLst>
                </a:gridCol>
                <a:gridCol w="1084958">
                  <a:extLst>
                    <a:ext uri="{9D8B030D-6E8A-4147-A177-3AD203B41FA5}">
                      <a16:colId xmlns:a16="http://schemas.microsoft.com/office/drawing/2014/main" val="20001"/>
                    </a:ext>
                  </a:extLst>
                </a:gridCol>
                <a:gridCol w="994545">
                  <a:extLst>
                    <a:ext uri="{9D8B030D-6E8A-4147-A177-3AD203B41FA5}">
                      <a16:colId xmlns:a16="http://schemas.microsoft.com/office/drawing/2014/main" val="20002"/>
                    </a:ext>
                  </a:extLst>
                </a:gridCol>
                <a:gridCol w="1356197">
                  <a:extLst>
                    <a:ext uri="{9D8B030D-6E8A-4147-A177-3AD203B41FA5}">
                      <a16:colId xmlns:a16="http://schemas.microsoft.com/office/drawing/2014/main" val="20003"/>
                    </a:ext>
                  </a:extLst>
                </a:gridCol>
              </a:tblGrid>
              <a:tr h="482159">
                <a:tc>
                  <a:txBody>
                    <a:bodyPr/>
                    <a:lstStyle/>
                    <a:p>
                      <a:pPr algn="ctr"/>
                      <a:r>
                        <a:rPr lang="de-DE" sz="1400" dirty="0" err="1" smtClean="0"/>
                        <a:t>Decimal</a:t>
                      </a:r>
                      <a:endParaRPr lang="de-DE" sz="1400" dirty="0" smtClean="0"/>
                    </a:p>
                    <a:p>
                      <a:pPr algn="ctr"/>
                      <a:r>
                        <a:rPr lang="de-DE" sz="1400" dirty="0" smtClean="0"/>
                        <a:t>(</a:t>
                      </a:r>
                      <a:r>
                        <a:rPr lang="de-DE" sz="1400" dirty="0" err="1" smtClean="0"/>
                        <a:t>base</a:t>
                      </a:r>
                      <a:r>
                        <a:rPr lang="de-DE" sz="1400" dirty="0" smtClean="0"/>
                        <a:t> 10)</a:t>
                      </a:r>
                      <a:endParaRPr lang="de-DE" sz="1400" dirty="0"/>
                    </a:p>
                  </a:txBody>
                  <a:tcPr marL="68579" marR="68579" marT="34286" marB="34286"/>
                </a:tc>
                <a:tc>
                  <a:txBody>
                    <a:bodyPr/>
                    <a:lstStyle/>
                    <a:p>
                      <a:pPr algn="ctr"/>
                      <a:r>
                        <a:rPr lang="de-DE" sz="1400" baseline="0" dirty="0" smtClean="0"/>
                        <a:t>Binary </a:t>
                      </a:r>
                    </a:p>
                    <a:p>
                      <a:pPr algn="ctr"/>
                      <a:r>
                        <a:rPr lang="de-DE" sz="1400" baseline="0" dirty="0" smtClean="0"/>
                        <a:t>(</a:t>
                      </a:r>
                      <a:r>
                        <a:rPr lang="de-DE" sz="1400" baseline="0" dirty="0" err="1" smtClean="0"/>
                        <a:t>base</a:t>
                      </a:r>
                      <a:r>
                        <a:rPr lang="de-DE" sz="1400" baseline="0" dirty="0" smtClean="0"/>
                        <a:t> 2)</a:t>
                      </a:r>
                      <a:endParaRPr lang="de-DE" sz="1400" baseline="0" dirty="0"/>
                    </a:p>
                  </a:txBody>
                  <a:tcPr marL="68579" marR="68579" marT="34286" marB="34286"/>
                </a:tc>
                <a:tc>
                  <a:txBody>
                    <a:bodyPr/>
                    <a:lstStyle/>
                    <a:p>
                      <a:pPr algn="ctr"/>
                      <a:r>
                        <a:rPr lang="de-DE" sz="1400" dirty="0" err="1" smtClean="0"/>
                        <a:t>Octal</a:t>
                      </a:r>
                      <a:endParaRPr lang="de-DE" sz="1400" dirty="0" smtClean="0"/>
                    </a:p>
                    <a:p>
                      <a:pPr algn="ctr"/>
                      <a:r>
                        <a:rPr lang="de-DE" sz="1400" dirty="0" smtClean="0"/>
                        <a:t>(</a:t>
                      </a:r>
                      <a:r>
                        <a:rPr lang="de-DE" sz="1400" dirty="0" err="1" smtClean="0"/>
                        <a:t>base</a:t>
                      </a:r>
                      <a:r>
                        <a:rPr lang="de-DE" sz="1400" dirty="0" smtClean="0"/>
                        <a:t> 8)</a:t>
                      </a:r>
                      <a:endParaRPr lang="de-DE" sz="1400" dirty="0"/>
                    </a:p>
                  </a:txBody>
                  <a:tcPr marL="68579" marR="68579" marT="34286" marB="34286"/>
                </a:tc>
                <a:tc>
                  <a:txBody>
                    <a:bodyPr/>
                    <a:lstStyle/>
                    <a:p>
                      <a:pPr algn="ctr"/>
                      <a:r>
                        <a:rPr lang="de-DE" sz="1400" dirty="0" err="1" smtClean="0"/>
                        <a:t>Hexadecimal</a:t>
                      </a:r>
                      <a:r>
                        <a:rPr lang="de-DE" sz="1400" dirty="0" smtClean="0"/>
                        <a:t> (Base 16)</a:t>
                      </a:r>
                      <a:endParaRPr lang="de-DE" sz="1400" baseline="30000" dirty="0"/>
                    </a:p>
                  </a:txBody>
                  <a:tcPr marL="68579" marR="68579" marT="34286" marB="34286"/>
                </a:tc>
                <a:extLst>
                  <a:ext uri="{0D108BD9-81ED-4DB2-BD59-A6C34878D82A}">
                    <a16:rowId xmlns:a16="http://schemas.microsoft.com/office/drawing/2014/main" val="10000"/>
                  </a:ext>
                </a:extLst>
              </a:tr>
              <a:tr h="274313">
                <a:tc>
                  <a:txBody>
                    <a:bodyPr/>
                    <a:lstStyle/>
                    <a:p>
                      <a:pPr algn="ctr"/>
                      <a:r>
                        <a:rPr lang="de-DE" sz="1400" dirty="0" smtClean="0"/>
                        <a:t>00</a:t>
                      </a:r>
                      <a:endParaRPr lang="de-DE" sz="1400" dirty="0"/>
                    </a:p>
                  </a:txBody>
                  <a:tcPr marL="68579" marR="68579" marT="34286" marB="34286"/>
                </a:tc>
                <a:tc>
                  <a:txBody>
                    <a:bodyPr/>
                    <a:lstStyle/>
                    <a:p>
                      <a:pPr algn="ctr"/>
                      <a:r>
                        <a:rPr lang="de-DE" sz="1400" dirty="0" smtClean="0"/>
                        <a:t>0000</a:t>
                      </a:r>
                      <a:endParaRPr lang="de-DE" sz="1400" dirty="0"/>
                    </a:p>
                  </a:txBody>
                  <a:tcPr marL="68579" marR="68579" marT="34286" marB="34286"/>
                </a:tc>
                <a:tc>
                  <a:txBody>
                    <a:bodyPr/>
                    <a:lstStyle/>
                    <a:p>
                      <a:pPr algn="ctr"/>
                      <a:r>
                        <a:rPr lang="de-DE" sz="1400" dirty="0" smtClean="0"/>
                        <a:t>01</a:t>
                      </a:r>
                      <a:endParaRPr lang="de-DE" sz="1400" dirty="0"/>
                    </a:p>
                  </a:txBody>
                  <a:tcPr marL="68579" marR="68579" marT="34286" marB="34286"/>
                </a:tc>
                <a:tc>
                  <a:txBody>
                    <a:bodyPr/>
                    <a:lstStyle/>
                    <a:p>
                      <a:pPr algn="ctr"/>
                      <a:r>
                        <a:rPr lang="de-DE" sz="1400" dirty="0" smtClean="0"/>
                        <a:t>0</a:t>
                      </a:r>
                      <a:endParaRPr lang="de-DE" sz="1400" dirty="0"/>
                    </a:p>
                  </a:txBody>
                  <a:tcPr marL="68579" marR="68579" marT="34286" marB="34286"/>
                </a:tc>
                <a:extLst>
                  <a:ext uri="{0D108BD9-81ED-4DB2-BD59-A6C34878D82A}">
                    <a16:rowId xmlns:a16="http://schemas.microsoft.com/office/drawing/2014/main" val="10001"/>
                  </a:ext>
                </a:extLst>
              </a:tr>
              <a:tr h="274313">
                <a:tc>
                  <a:txBody>
                    <a:bodyPr/>
                    <a:lstStyle/>
                    <a:p>
                      <a:pPr algn="ctr"/>
                      <a:r>
                        <a:rPr lang="de-DE" sz="1400" dirty="0" smtClean="0"/>
                        <a:t>01</a:t>
                      </a:r>
                      <a:endParaRPr lang="de-DE" sz="1400" dirty="0"/>
                    </a:p>
                  </a:txBody>
                  <a:tcPr marL="68579" marR="68579" marT="34286" marB="34286"/>
                </a:tc>
                <a:tc>
                  <a:txBody>
                    <a:bodyPr/>
                    <a:lstStyle/>
                    <a:p>
                      <a:pPr algn="ctr"/>
                      <a:r>
                        <a:rPr lang="de-DE" sz="1400" dirty="0" smtClean="0"/>
                        <a:t>0001</a:t>
                      </a:r>
                      <a:endParaRPr lang="de-DE" sz="1400" dirty="0"/>
                    </a:p>
                  </a:txBody>
                  <a:tcPr marL="68579" marR="68579" marT="34286" marB="34286"/>
                </a:tc>
                <a:tc>
                  <a:txBody>
                    <a:bodyPr/>
                    <a:lstStyle/>
                    <a:p>
                      <a:pPr algn="ctr"/>
                      <a:r>
                        <a:rPr lang="de-DE" sz="1400" dirty="0" smtClean="0"/>
                        <a:t>02</a:t>
                      </a:r>
                      <a:endParaRPr lang="de-DE" sz="1400" dirty="0"/>
                    </a:p>
                  </a:txBody>
                  <a:tcPr marL="68579" marR="68579" marT="34286" marB="34286"/>
                </a:tc>
                <a:tc>
                  <a:txBody>
                    <a:bodyPr/>
                    <a:lstStyle/>
                    <a:p>
                      <a:pPr algn="ctr"/>
                      <a:r>
                        <a:rPr lang="de-DE" sz="1400" dirty="0" smtClean="0"/>
                        <a:t>1</a:t>
                      </a:r>
                      <a:endParaRPr lang="de-DE" sz="1400" dirty="0"/>
                    </a:p>
                  </a:txBody>
                  <a:tcPr marL="68579" marR="68579" marT="34286" marB="34286"/>
                </a:tc>
                <a:extLst>
                  <a:ext uri="{0D108BD9-81ED-4DB2-BD59-A6C34878D82A}">
                    <a16:rowId xmlns:a16="http://schemas.microsoft.com/office/drawing/2014/main" val="10002"/>
                  </a:ext>
                </a:extLst>
              </a:tr>
              <a:tr h="274313">
                <a:tc>
                  <a:txBody>
                    <a:bodyPr/>
                    <a:lstStyle/>
                    <a:p>
                      <a:pPr algn="ctr"/>
                      <a:r>
                        <a:rPr lang="de-DE" sz="1400" dirty="0" smtClean="0"/>
                        <a:t>02</a:t>
                      </a:r>
                      <a:endParaRPr lang="de-DE" sz="1400" dirty="0"/>
                    </a:p>
                  </a:txBody>
                  <a:tcPr marL="68579" marR="68579" marT="34286" marB="34286"/>
                </a:tc>
                <a:tc>
                  <a:txBody>
                    <a:bodyPr/>
                    <a:lstStyle/>
                    <a:p>
                      <a:pPr algn="ctr"/>
                      <a:r>
                        <a:rPr lang="de-DE" sz="1400" dirty="0" smtClean="0"/>
                        <a:t>0010</a:t>
                      </a:r>
                      <a:endParaRPr lang="de-DE" sz="1400" dirty="0"/>
                    </a:p>
                  </a:txBody>
                  <a:tcPr marL="68579" marR="68579" marT="34286" marB="34286"/>
                </a:tc>
                <a:tc>
                  <a:txBody>
                    <a:bodyPr/>
                    <a:lstStyle/>
                    <a:p>
                      <a:pPr algn="ctr"/>
                      <a:r>
                        <a:rPr lang="de-DE" sz="1400" dirty="0" smtClean="0"/>
                        <a:t>03</a:t>
                      </a:r>
                      <a:endParaRPr lang="de-DE" sz="1400" dirty="0"/>
                    </a:p>
                  </a:txBody>
                  <a:tcPr marL="68579" marR="68579" marT="34286" marB="34286"/>
                </a:tc>
                <a:tc>
                  <a:txBody>
                    <a:bodyPr/>
                    <a:lstStyle/>
                    <a:p>
                      <a:pPr algn="ctr"/>
                      <a:r>
                        <a:rPr lang="de-DE" sz="1400" dirty="0" smtClean="0"/>
                        <a:t>2</a:t>
                      </a:r>
                      <a:endParaRPr lang="de-DE" sz="1400" dirty="0"/>
                    </a:p>
                  </a:txBody>
                  <a:tcPr marL="68579" marR="68579" marT="34286" marB="34286"/>
                </a:tc>
                <a:extLst>
                  <a:ext uri="{0D108BD9-81ED-4DB2-BD59-A6C34878D82A}">
                    <a16:rowId xmlns:a16="http://schemas.microsoft.com/office/drawing/2014/main" val="10003"/>
                  </a:ext>
                </a:extLst>
              </a:tr>
              <a:tr h="274313">
                <a:tc>
                  <a:txBody>
                    <a:bodyPr/>
                    <a:lstStyle/>
                    <a:p>
                      <a:pPr algn="ctr"/>
                      <a:r>
                        <a:rPr lang="de-DE" sz="1400" dirty="0" smtClean="0"/>
                        <a:t>03</a:t>
                      </a:r>
                      <a:endParaRPr lang="de-DE" sz="1400" dirty="0"/>
                    </a:p>
                  </a:txBody>
                  <a:tcPr marL="68579" marR="68579" marT="34286" marB="34286"/>
                </a:tc>
                <a:tc>
                  <a:txBody>
                    <a:bodyPr/>
                    <a:lstStyle/>
                    <a:p>
                      <a:pPr algn="ctr"/>
                      <a:r>
                        <a:rPr lang="de-DE" sz="1400" dirty="0" smtClean="0"/>
                        <a:t>0011</a:t>
                      </a:r>
                      <a:endParaRPr lang="de-DE" sz="1400" dirty="0"/>
                    </a:p>
                  </a:txBody>
                  <a:tcPr marL="68579" marR="68579" marT="34286" marB="34286"/>
                </a:tc>
                <a:tc>
                  <a:txBody>
                    <a:bodyPr/>
                    <a:lstStyle/>
                    <a:p>
                      <a:pPr algn="ctr"/>
                      <a:r>
                        <a:rPr lang="de-DE" sz="1400" dirty="0" smtClean="0"/>
                        <a:t>04</a:t>
                      </a:r>
                      <a:endParaRPr lang="de-DE" sz="1400" dirty="0"/>
                    </a:p>
                  </a:txBody>
                  <a:tcPr marL="68579" marR="68579" marT="34286" marB="34286"/>
                </a:tc>
                <a:tc>
                  <a:txBody>
                    <a:bodyPr/>
                    <a:lstStyle/>
                    <a:p>
                      <a:pPr algn="ctr"/>
                      <a:r>
                        <a:rPr lang="de-DE" sz="1400" dirty="0" smtClean="0"/>
                        <a:t>3</a:t>
                      </a:r>
                      <a:endParaRPr lang="de-DE" sz="1400" dirty="0"/>
                    </a:p>
                  </a:txBody>
                  <a:tcPr marL="68579" marR="68579" marT="34286" marB="34286"/>
                </a:tc>
                <a:extLst>
                  <a:ext uri="{0D108BD9-81ED-4DB2-BD59-A6C34878D82A}">
                    <a16:rowId xmlns:a16="http://schemas.microsoft.com/office/drawing/2014/main" val="10004"/>
                  </a:ext>
                </a:extLst>
              </a:tr>
              <a:tr h="274313">
                <a:tc>
                  <a:txBody>
                    <a:bodyPr/>
                    <a:lstStyle/>
                    <a:p>
                      <a:pPr algn="ctr"/>
                      <a:r>
                        <a:rPr lang="de-DE" sz="1400" dirty="0" smtClean="0"/>
                        <a:t>04</a:t>
                      </a:r>
                      <a:endParaRPr lang="de-DE" sz="1400" dirty="0"/>
                    </a:p>
                  </a:txBody>
                  <a:tcPr marL="68579" marR="68579" marT="34286" marB="34286"/>
                </a:tc>
                <a:tc>
                  <a:txBody>
                    <a:bodyPr/>
                    <a:lstStyle/>
                    <a:p>
                      <a:pPr algn="ctr"/>
                      <a:r>
                        <a:rPr lang="de-DE" sz="1400" dirty="0" smtClean="0"/>
                        <a:t>0100</a:t>
                      </a:r>
                      <a:endParaRPr lang="de-DE" sz="1400" dirty="0"/>
                    </a:p>
                  </a:txBody>
                  <a:tcPr marL="68579" marR="68579" marT="34286" marB="34286"/>
                </a:tc>
                <a:tc>
                  <a:txBody>
                    <a:bodyPr/>
                    <a:lstStyle/>
                    <a:p>
                      <a:pPr algn="ctr"/>
                      <a:r>
                        <a:rPr lang="de-DE" sz="1400" dirty="0" smtClean="0"/>
                        <a:t>05</a:t>
                      </a:r>
                      <a:endParaRPr lang="de-DE" sz="1400" dirty="0"/>
                    </a:p>
                  </a:txBody>
                  <a:tcPr marL="68579" marR="68579" marT="34286" marB="34286"/>
                </a:tc>
                <a:tc>
                  <a:txBody>
                    <a:bodyPr/>
                    <a:lstStyle/>
                    <a:p>
                      <a:pPr algn="ctr"/>
                      <a:r>
                        <a:rPr lang="de-DE" sz="1400" dirty="0" smtClean="0"/>
                        <a:t>4</a:t>
                      </a:r>
                      <a:endParaRPr lang="de-DE" sz="1400" dirty="0"/>
                    </a:p>
                  </a:txBody>
                  <a:tcPr marL="68579" marR="68579" marT="34286" marB="34286"/>
                </a:tc>
                <a:extLst>
                  <a:ext uri="{0D108BD9-81ED-4DB2-BD59-A6C34878D82A}">
                    <a16:rowId xmlns:a16="http://schemas.microsoft.com/office/drawing/2014/main" val="10005"/>
                  </a:ext>
                </a:extLst>
              </a:tr>
              <a:tr h="274313">
                <a:tc>
                  <a:txBody>
                    <a:bodyPr/>
                    <a:lstStyle/>
                    <a:p>
                      <a:pPr algn="ctr"/>
                      <a:r>
                        <a:rPr lang="de-DE" sz="1400" dirty="0" smtClean="0"/>
                        <a:t>05</a:t>
                      </a:r>
                      <a:endParaRPr lang="de-DE" sz="1400" dirty="0"/>
                    </a:p>
                  </a:txBody>
                  <a:tcPr marL="68579" marR="68579" marT="34286" marB="34286"/>
                </a:tc>
                <a:tc>
                  <a:txBody>
                    <a:bodyPr/>
                    <a:lstStyle/>
                    <a:p>
                      <a:pPr algn="ctr"/>
                      <a:r>
                        <a:rPr lang="de-DE" sz="1400" dirty="0" smtClean="0"/>
                        <a:t>0101</a:t>
                      </a:r>
                      <a:endParaRPr lang="de-DE" sz="1400" dirty="0"/>
                    </a:p>
                  </a:txBody>
                  <a:tcPr marL="68579" marR="68579" marT="34286" marB="34286"/>
                </a:tc>
                <a:tc>
                  <a:txBody>
                    <a:bodyPr/>
                    <a:lstStyle/>
                    <a:p>
                      <a:pPr algn="ctr"/>
                      <a:r>
                        <a:rPr lang="de-DE" sz="1400" dirty="0" smtClean="0"/>
                        <a:t>06</a:t>
                      </a:r>
                      <a:endParaRPr lang="de-DE" sz="1400" dirty="0"/>
                    </a:p>
                  </a:txBody>
                  <a:tcPr marL="68579" marR="68579" marT="34286" marB="34286"/>
                </a:tc>
                <a:tc>
                  <a:txBody>
                    <a:bodyPr/>
                    <a:lstStyle/>
                    <a:p>
                      <a:pPr algn="ctr"/>
                      <a:r>
                        <a:rPr lang="de-DE" sz="1400" dirty="0" smtClean="0"/>
                        <a:t>5</a:t>
                      </a:r>
                      <a:endParaRPr lang="de-DE" sz="1400" dirty="0"/>
                    </a:p>
                  </a:txBody>
                  <a:tcPr marL="68579" marR="68579" marT="34286" marB="34286"/>
                </a:tc>
                <a:extLst>
                  <a:ext uri="{0D108BD9-81ED-4DB2-BD59-A6C34878D82A}">
                    <a16:rowId xmlns:a16="http://schemas.microsoft.com/office/drawing/2014/main" val="10006"/>
                  </a:ext>
                </a:extLst>
              </a:tr>
              <a:tr h="274313">
                <a:tc>
                  <a:txBody>
                    <a:bodyPr/>
                    <a:lstStyle/>
                    <a:p>
                      <a:pPr algn="ctr"/>
                      <a:r>
                        <a:rPr lang="de-DE" sz="1400" dirty="0" smtClean="0"/>
                        <a:t>06</a:t>
                      </a:r>
                      <a:endParaRPr lang="de-DE" sz="1400" dirty="0"/>
                    </a:p>
                  </a:txBody>
                  <a:tcPr marL="68579" marR="68579" marT="34286" marB="34286"/>
                </a:tc>
                <a:tc>
                  <a:txBody>
                    <a:bodyPr/>
                    <a:lstStyle/>
                    <a:p>
                      <a:pPr algn="ctr"/>
                      <a:r>
                        <a:rPr lang="de-DE" sz="1400" dirty="0" smtClean="0"/>
                        <a:t>0110</a:t>
                      </a:r>
                      <a:endParaRPr lang="de-DE" sz="1400" dirty="0"/>
                    </a:p>
                  </a:txBody>
                  <a:tcPr marL="68579" marR="68579" marT="34286" marB="34286"/>
                </a:tc>
                <a:tc>
                  <a:txBody>
                    <a:bodyPr/>
                    <a:lstStyle/>
                    <a:p>
                      <a:pPr algn="ctr"/>
                      <a:r>
                        <a:rPr lang="de-DE" sz="1400" dirty="0" smtClean="0"/>
                        <a:t>07</a:t>
                      </a:r>
                      <a:endParaRPr lang="de-DE" sz="1400" dirty="0"/>
                    </a:p>
                  </a:txBody>
                  <a:tcPr marL="68579" marR="68579" marT="34286" marB="34286"/>
                </a:tc>
                <a:tc>
                  <a:txBody>
                    <a:bodyPr/>
                    <a:lstStyle/>
                    <a:p>
                      <a:pPr algn="ctr"/>
                      <a:r>
                        <a:rPr lang="de-DE" sz="1400" dirty="0" smtClean="0"/>
                        <a:t>6</a:t>
                      </a:r>
                      <a:endParaRPr lang="de-DE" sz="1400" dirty="0"/>
                    </a:p>
                  </a:txBody>
                  <a:tcPr marL="68579" marR="68579" marT="34286" marB="34286"/>
                </a:tc>
                <a:extLst>
                  <a:ext uri="{0D108BD9-81ED-4DB2-BD59-A6C34878D82A}">
                    <a16:rowId xmlns:a16="http://schemas.microsoft.com/office/drawing/2014/main" val="10007"/>
                  </a:ext>
                </a:extLst>
              </a:tr>
              <a:tr h="274313">
                <a:tc>
                  <a:txBody>
                    <a:bodyPr/>
                    <a:lstStyle/>
                    <a:p>
                      <a:pPr algn="ctr"/>
                      <a:r>
                        <a:rPr lang="de-DE" sz="1400" dirty="0" smtClean="0"/>
                        <a:t>07</a:t>
                      </a:r>
                      <a:endParaRPr lang="de-DE" sz="1400" dirty="0"/>
                    </a:p>
                  </a:txBody>
                  <a:tcPr marL="68579" marR="68579" marT="34286" marB="34286"/>
                </a:tc>
                <a:tc>
                  <a:txBody>
                    <a:bodyPr/>
                    <a:lstStyle/>
                    <a:p>
                      <a:pPr algn="ctr"/>
                      <a:r>
                        <a:rPr lang="de-DE" sz="1400" dirty="0" smtClean="0"/>
                        <a:t>0111</a:t>
                      </a:r>
                      <a:endParaRPr lang="de-DE" sz="1400" dirty="0"/>
                    </a:p>
                  </a:txBody>
                  <a:tcPr marL="68579" marR="68579" marT="34286" marB="34286"/>
                </a:tc>
                <a:tc>
                  <a:txBody>
                    <a:bodyPr/>
                    <a:lstStyle/>
                    <a:p>
                      <a:pPr algn="ctr"/>
                      <a:r>
                        <a:rPr lang="de-DE" sz="1400" dirty="0" smtClean="0"/>
                        <a:t>10</a:t>
                      </a:r>
                      <a:endParaRPr lang="de-DE" sz="1400" dirty="0"/>
                    </a:p>
                  </a:txBody>
                  <a:tcPr marL="68579" marR="68579" marT="34286" marB="34286"/>
                </a:tc>
                <a:tc>
                  <a:txBody>
                    <a:bodyPr/>
                    <a:lstStyle/>
                    <a:p>
                      <a:pPr algn="ctr"/>
                      <a:r>
                        <a:rPr lang="de-DE" sz="1400" dirty="0" smtClean="0"/>
                        <a:t>7</a:t>
                      </a:r>
                      <a:endParaRPr lang="de-DE" sz="1400" dirty="0"/>
                    </a:p>
                  </a:txBody>
                  <a:tcPr marL="68579" marR="68579" marT="34286" marB="34286"/>
                </a:tc>
                <a:extLst>
                  <a:ext uri="{0D108BD9-81ED-4DB2-BD59-A6C34878D82A}">
                    <a16:rowId xmlns:a16="http://schemas.microsoft.com/office/drawing/2014/main" val="10008"/>
                  </a:ext>
                </a:extLst>
              </a:tr>
              <a:tr h="274313">
                <a:tc>
                  <a:txBody>
                    <a:bodyPr/>
                    <a:lstStyle/>
                    <a:p>
                      <a:pPr algn="ctr"/>
                      <a:r>
                        <a:rPr lang="de-DE" sz="1400" dirty="0" smtClean="0"/>
                        <a:t>08</a:t>
                      </a:r>
                      <a:endParaRPr lang="de-DE" sz="1400" dirty="0"/>
                    </a:p>
                  </a:txBody>
                  <a:tcPr marL="68579" marR="68579" marT="34286" marB="34286"/>
                </a:tc>
                <a:tc>
                  <a:txBody>
                    <a:bodyPr/>
                    <a:lstStyle/>
                    <a:p>
                      <a:pPr algn="ctr"/>
                      <a:r>
                        <a:rPr lang="de-DE" sz="1400" dirty="0" smtClean="0"/>
                        <a:t>1000</a:t>
                      </a:r>
                      <a:endParaRPr lang="de-DE" sz="1400" dirty="0"/>
                    </a:p>
                  </a:txBody>
                  <a:tcPr marL="68579" marR="68579" marT="34286" marB="34286"/>
                </a:tc>
                <a:tc>
                  <a:txBody>
                    <a:bodyPr/>
                    <a:lstStyle/>
                    <a:p>
                      <a:pPr algn="ctr"/>
                      <a:r>
                        <a:rPr lang="de-DE" sz="1400" dirty="0" smtClean="0"/>
                        <a:t>11</a:t>
                      </a:r>
                      <a:endParaRPr lang="de-DE" sz="1400" dirty="0"/>
                    </a:p>
                  </a:txBody>
                  <a:tcPr marL="68579" marR="68579" marT="34286" marB="34286"/>
                </a:tc>
                <a:tc>
                  <a:txBody>
                    <a:bodyPr/>
                    <a:lstStyle/>
                    <a:p>
                      <a:pPr algn="ctr"/>
                      <a:r>
                        <a:rPr lang="de-DE" sz="1400" dirty="0" smtClean="0"/>
                        <a:t>8</a:t>
                      </a:r>
                      <a:endParaRPr lang="de-DE" sz="1400" dirty="0"/>
                    </a:p>
                  </a:txBody>
                  <a:tcPr marL="68579" marR="68579" marT="34286" marB="34286"/>
                </a:tc>
                <a:extLst>
                  <a:ext uri="{0D108BD9-81ED-4DB2-BD59-A6C34878D82A}">
                    <a16:rowId xmlns:a16="http://schemas.microsoft.com/office/drawing/2014/main" val="10009"/>
                  </a:ext>
                </a:extLst>
              </a:tr>
              <a:tr h="274313">
                <a:tc>
                  <a:txBody>
                    <a:bodyPr/>
                    <a:lstStyle/>
                    <a:p>
                      <a:pPr algn="ctr"/>
                      <a:r>
                        <a:rPr lang="de-DE" sz="1400" dirty="0" smtClean="0"/>
                        <a:t>09</a:t>
                      </a:r>
                      <a:endParaRPr lang="de-DE" sz="1400" dirty="0"/>
                    </a:p>
                  </a:txBody>
                  <a:tcPr marL="68579" marR="68579" marT="34286" marB="34286"/>
                </a:tc>
                <a:tc>
                  <a:txBody>
                    <a:bodyPr/>
                    <a:lstStyle/>
                    <a:p>
                      <a:pPr algn="ctr"/>
                      <a:r>
                        <a:rPr lang="de-DE" sz="1400" dirty="0" smtClean="0"/>
                        <a:t>1001</a:t>
                      </a:r>
                      <a:endParaRPr lang="de-DE" sz="1400" dirty="0"/>
                    </a:p>
                  </a:txBody>
                  <a:tcPr marL="68579" marR="68579" marT="34286" marB="34286"/>
                </a:tc>
                <a:tc>
                  <a:txBody>
                    <a:bodyPr/>
                    <a:lstStyle/>
                    <a:p>
                      <a:pPr algn="ctr"/>
                      <a:r>
                        <a:rPr lang="de-DE" sz="1400" dirty="0" smtClean="0"/>
                        <a:t>12</a:t>
                      </a:r>
                      <a:endParaRPr lang="de-DE" sz="1400" dirty="0"/>
                    </a:p>
                  </a:txBody>
                  <a:tcPr marL="68579" marR="68579" marT="34286" marB="34286"/>
                </a:tc>
                <a:tc>
                  <a:txBody>
                    <a:bodyPr/>
                    <a:lstStyle/>
                    <a:p>
                      <a:pPr algn="ctr"/>
                      <a:r>
                        <a:rPr lang="de-DE" sz="1400" dirty="0" smtClean="0"/>
                        <a:t>9</a:t>
                      </a:r>
                      <a:endParaRPr lang="de-DE" sz="1400" dirty="0"/>
                    </a:p>
                  </a:txBody>
                  <a:tcPr marL="68579" marR="68579" marT="34286" marB="34286"/>
                </a:tc>
                <a:extLst>
                  <a:ext uri="{0D108BD9-81ED-4DB2-BD59-A6C34878D82A}">
                    <a16:rowId xmlns:a16="http://schemas.microsoft.com/office/drawing/2014/main" val="10010"/>
                  </a:ext>
                </a:extLst>
              </a:tr>
              <a:tr h="274313">
                <a:tc>
                  <a:txBody>
                    <a:bodyPr/>
                    <a:lstStyle/>
                    <a:p>
                      <a:pPr algn="ctr"/>
                      <a:r>
                        <a:rPr lang="de-DE" sz="1400" dirty="0" smtClean="0"/>
                        <a:t>10</a:t>
                      </a:r>
                      <a:endParaRPr lang="de-DE" sz="1400" dirty="0"/>
                    </a:p>
                  </a:txBody>
                  <a:tcPr marL="68579" marR="68579" marT="34286" marB="34286"/>
                </a:tc>
                <a:tc>
                  <a:txBody>
                    <a:bodyPr/>
                    <a:lstStyle/>
                    <a:p>
                      <a:pPr algn="ctr"/>
                      <a:r>
                        <a:rPr lang="de-DE" sz="1400" dirty="0" smtClean="0"/>
                        <a:t>1010</a:t>
                      </a:r>
                      <a:endParaRPr lang="de-DE" sz="1400" dirty="0"/>
                    </a:p>
                  </a:txBody>
                  <a:tcPr marL="68579" marR="68579" marT="34286" marB="34286"/>
                </a:tc>
                <a:tc>
                  <a:txBody>
                    <a:bodyPr/>
                    <a:lstStyle/>
                    <a:p>
                      <a:pPr algn="ctr"/>
                      <a:r>
                        <a:rPr lang="de-DE" sz="1400" dirty="0" smtClean="0"/>
                        <a:t>13</a:t>
                      </a:r>
                      <a:endParaRPr lang="de-DE" sz="1400" dirty="0"/>
                    </a:p>
                  </a:txBody>
                  <a:tcPr marL="68579" marR="68579" marT="34286" marB="34286"/>
                </a:tc>
                <a:tc>
                  <a:txBody>
                    <a:bodyPr/>
                    <a:lstStyle/>
                    <a:p>
                      <a:pPr algn="ctr"/>
                      <a:r>
                        <a:rPr lang="de-DE" sz="1400" dirty="0" smtClean="0"/>
                        <a:t>A</a:t>
                      </a:r>
                      <a:endParaRPr lang="de-DE" sz="1400" dirty="0"/>
                    </a:p>
                  </a:txBody>
                  <a:tcPr marL="68579" marR="68579" marT="34286" marB="34286"/>
                </a:tc>
                <a:extLst>
                  <a:ext uri="{0D108BD9-81ED-4DB2-BD59-A6C34878D82A}">
                    <a16:rowId xmlns:a16="http://schemas.microsoft.com/office/drawing/2014/main" val="10011"/>
                  </a:ext>
                </a:extLst>
              </a:tr>
              <a:tr h="274313">
                <a:tc>
                  <a:txBody>
                    <a:bodyPr/>
                    <a:lstStyle/>
                    <a:p>
                      <a:pPr algn="ctr"/>
                      <a:r>
                        <a:rPr lang="de-DE" sz="1400" dirty="0" smtClean="0"/>
                        <a:t>11</a:t>
                      </a:r>
                      <a:endParaRPr lang="de-DE" sz="1400" dirty="0"/>
                    </a:p>
                  </a:txBody>
                  <a:tcPr marL="68579" marR="68579" marT="34286" marB="34286"/>
                </a:tc>
                <a:tc>
                  <a:txBody>
                    <a:bodyPr/>
                    <a:lstStyle/>
                    <a:p>
                      <a:pPr algn="ctr"/>
                      <a:r>
                        <a:rPr lang="de-DE" sz="1400" dirty="0" smtClean="0"/>
                        <a:t>1011</a:t>
                      </a:r>
                      <a:endParaRPr lang="de-DE" sz="1400" dirty="0"/>
                    </a:p>
                  </a:txBody>
                  <a:tcPr marL="68579" marR="68579" marT="34286" marB="34286"/>
                </a:tc>
                <a:tc>
                  <a:txBody>
                    <a:bodyPr/>
                    <a:lstStyle/>
                    <a:p>
                      <a:pPr algn="ctr"/>
                      <a:r>
                        <a:rPr lang="de-DE" sz="1400" dirty="0" smtClean="0"/>
                        <a:t>14</a:t>
                      </a:r>
                      <a:endParaRPr lang="de-DE" sz="1400" dirty="0"/>
                    </a:p>
                  </a:txBody>
                  <a:tcPr marL="68579" marR="68579" marT="34286" marB="34286"/>
                </a:tc>
                <a:tc>
                  <a:txBody>
                    <a:bodyPr/>
                    <a:lstStyle/>
                    <a:p>
                      <a:pPr algn="ctr"/>
                      <a:r>
                        <a:rPr lang="de-DE" sz="1400" dirty="0" smtClean="0"/>
                        <a:t>B</a:t>
                      </a:r>
                      <a:endParaRPr lang="de-DE" sz="1400" dirty="0"/>
                    </a:p>
                  </a:txBody>
                  <a:tcPr marL="68579" marR="68579" marT="34286" marB="34286"/>
                </a:tc>
                <a:extLst>
                  <a:ext uri="{0D108BD9-81ED-4DB2-BD59-A6C34878D82A}">
                    <a16:rowId xmlns:a16="http://schemas.microsoft.com/office/drawing/2014/main" val="10012"/>
                  </a:ext>
                </a:extLst>
              </a:tr>
              <a:tr h="274313">
                <a:tc>
                  <a:txBody>
                    <a:bodyPr/>
                    <a:lstStyle/>
                    <a:p>
                      <a:pPr algn="ctr"/>
                      <a:r>
                        <a:rPr lang="de-DE" sz="1400" dirty="0" smtClean="0"/>
                        <a:t>12</a:t>
                      </a:r>
                      <a:endParaRPr lang="de-DE" sz="1400" dirty="0"/>
                    </a:p>
                  </a:txBody>
                  <a:tcPr marL="68579" marR="68579" marT="34286" marB="34286"/>
                </a:tc>
                <a:tc>
                  <a:txBody>
                    <a:bodyPr/>
                    <a:lstStyle/>
                    <a:p>
                      <a:pPr algn="ctr"/>
                      <a:r>
                        <a:rPr lang="de-DE" sz="1400" dirty="0" smtClean="0"/>
                        <a:t>1100</a:t>
                      </a:r>
                      <a:endParaRPr lang="de-DE" sz="1400" dirty="0"/>
                    </a:p>
                  </a:txBody>
                  <a:tcPr marL="68579" marR="68579" marT="34286" marB="34286"/>
                </a:tc>
                <a:tc>
                  <a:txBody>
                    <a:bodyPr/>
                    <a:lstStyle/>
                    <a:p>
                      <a:pPr algn="ctr"/>
                      <a:r>
                        <a:rPr lang="de-DE" sz="1400" dirty="0" smtClean="0"/>
                        <a:t>15</a:t>
                      </a:r>
                      <a:endParaRPr lang="de-DE" sz="1400" dirty="0"/>
                    </a:p>
                  </a:txBody>
                  <a:tcPr marL="68579" marR="68579" marT="34286" marB="34286"/>
                </a:tc>
                <a:tc>
                  <a:txBody>
                    <a:bodyPr/>
                    <a:lstStyle/>
                    <a:p>
                      <a:pPr algn="ctr"/>
                      <a:r>
                        <a:rPr lang="de-DE" sz="1400" dirty="0" smtClean="0"/>
                        <a:t>C</a:t>
                      </a:r>
                      <a:endParaRPr lang="de-DE" sz="1400" dirty="0"/>
                    </a:p>
                  </a:txBody>
                  <a:tcPr marL="68579" marR="68579" marT="34286" marB="34286"/>
                </a:tc>
                <a:extLst>
                  <a:ext uri="{0D108BD9-81ED-4DB2-BD59-A6C34878D82A}">
                    <a16:rowId xmlns:a16="http://schemas.microsoft.com/office/drawing/2014/main" val="10013"/>
                  </a:ext>
                </a:extLst>
              </a:tr>
              <a:tr h="274313">
                <a:tc>
                  <a:txBody>
                    <a:bodyPr/>
                    <a:lstStyle/>
                    <a:p>
                      <a:pPr algn="ctr"/>
                      <a:r>
                        <a:rPr lang="de-DE" sz="1400" dirty="0" smtClean="0"/>
                        <a:t>13</a:t>
                      </a:r>
                      <a:endParaRPr lang="de-DE" sz="1400" dirty="0"/>
                    </a:p>
                  </a:txBody>
                  <a:tcPr marL="68579" marR="68579" marT="34286" marB="34286"/>
                </a:tc>
                <a:tc>
                  <a:txBody>
                    <a:bodyPr/>
                    <a:lstStyle/>
                    <a:p>
                      <a:pPr algn="ctr"/>
                      <a:r>
                        <a:rPr lang="de-DE" sz="1400" dirty="0" smtClean="0"/>
                        <a:t>1101</a:t>
                      </a:r>
                      <a:endParaRPr lang="de-DE" sz="1400" dirty="0"/>
                    </a:p>
                  </a:txBody>
                  <a:tcPr marL="68579" marR="68579" marT="34286" marB="34286"/>
                </a:tc>
                <a:tc>
                  <a:txBody>
                    <a:bodyPr/>
                    <a:lstStyle/>
                    <a:p>
                      <a:pPr algn="ctr"/>
                      <a:r>
                        <a:rPr lang="de-DE" sz="1400" dirty="0" smtClean="0"/>
                        <a:t>16</a:t>
                      </a:r>
                      <a:endParaRPr lang="de-DE" sz="1400" dirty="0"/>
                    </a:p>
                  </a:txBody>
                  <a:tcPr marL="68579" marR="68579" marT="34286" marB="34286"/>
                </a:tc>
                <a:tc>
                  <a:txBody>
                    <a:bodyPr/>
                    <a:lstStyle/>
                    <a:p>
                      <a:pPr algn="ctr"/>
                      <a:r>
                        <a:rPr lang="de-DE" sz="1400" dirty="0" smtClean="0"/>
                        <a:t>D</a:t>
                      </a:r>
                      <a:endParaRPr lang="de-DE" sz="1400" dirty="0"/>
                    </a:p>
                  </a:txBody>
                  <a:tcPr marL="68579" marR="68579" marT="34286" marB="34286"/>
                </a:tc>
                <a:extLst>
                  <a:ext uri="{0D108BD9-81ED-4DB2-BD59-A6C34878D82A}">
                    <a16:rowId xmlns:a16="http://schemas.microsoft.com/office/drawing/2014/main" val="10014"/>
                  </a:ext>
                </a:extLst>
              </a:tr>
              <a:tr h="274313">
                <a:tc>
                  <a:txBody>
                    <a:bodyPr/>
                    <a:lstStyle/>
                    <a:p>
                      <a:pPr algn="ctr"/>
                      <a:r>
                        <a:rPr lang="de-DE" sz="1400" dirty="0" smtClean="0"/>
                        <a:t>14</a:t>
                      </a:r>
                      <a:endParaRPr lang="de-DE" sz="1400" dirty="0"/>
                    </a:p>
                  </a:txBody>
                  <a:tcPr marL="68579" marR="68579" marT="34286" marB="34286"/>
                </a:tc>
                <a:tc>
                  <a:txBody>
                    <a:bodyPr/>
                    <a:lstStyle/>
                    <a:p>
                      <a:pPr algn="ctr"/>
                      <a:r>
                        <a:rPr lang="de-DE" sz="1400" dirty="0" smtClean="0"/>
                        <a:t>1110</a:t>
                      </a:r>
                      <a:endParaRPr lang="de-DE" sz="1400" dirty="0"/>
                    </a:p>
                  </a:txBody>
                  <a:tcPr marL="68579" marR="68579" marT="34286" marB="34286"/>
                </a:tc>
                <a:tc>
                  <a:txBody>
                    <a:bodyPr/>
                    <a:lstStyle/>
                    <a:p>
                      <a:pPr algn="ctr"/>
                      <a:r>
                        <a:rPr lang="de-DE" sz="1400" dirty="0" smtClean="0"/>
                        <a:t>17</a:t>
                      </a:r>
                      <a:endParaRPr lang="de-DE" sz="1400" dirty="0"/>
                    </a:p>
                  </a:txBody>
                  <a:tcPr marL="68579" marR="68579" marT="34286" marB="34286"/>
                </a:tc>
                <a:tc>
                  <a:txBody>
                    <a:bodyPr/>
                    <a:lstStyle/>
                    <a:p>
                      <a:pPr algn="ctr"/>
                      <a:r>
                        <a:rPr lang="de-DE" sz="1400" dirty="0" smtClean="0"/>
                        <a:t>E</a:t>
                      </a:r>
                      <a:endParaRPr lang="de-DE" sz="1400" dirty="0"/>
                    </a:p>
                  </a:txBody>
                  <a:tcPr marL="68579" marR="68579" marT="34286" marB="34286"/>
                </a:tc>
                <a:extLst>
                  <a:ext uri="{0D108BD9-81ED-4DB2-BD59-A6C34878D82A}">
                    <a16:rowId xmlns:a16="http://schemas.microsoft.com/office/drawing/2014/main" val="10015"/>
                  </a:ext>
                </a:extLst>
              </a:tr>
              <a:tr h="274313">
                <a:tc>
                  <a:txBody>
                    <a:bodyPr/>
                    <a:lstStyle/>
                    <a:p>
                      <a:pPr algn="ctr"/>
                      <a:r>
                        <a:rPr lang="de-DE" sz="1400" dirty="0" smtClean="0"/>
                        <a:t>15</a:t>
                      </a:r>
                      <a:endParaRPr lang="de-DE" sz="1400" dirty="0"/>
                    </a:p>
                  </a:txBody>
                  <a:tcPr marL="68579" marR="68579" marT="34286" marB="34286"/>
                </a:tc>
                <a:tc>
                  <a:txBody>
                    <a:bodyPr/>
                    <a:lstStyle/>
                    <a:p>
                      <a:pPr algn="ctr"/>
                      <a:r>
                        <a:rPr lang="de-DE" sz="1400" dirty="0" smtClean="0"/>
                        <a:t>1111</a:t>
                      </a:r>
                      <a:endParaRPr lang="de-DE" sz="1400" dirty="0"/>
                    </a:p>
                  </a:txBody>
                  <a:tcPr marL="68579" marR="68579" marT="34286" marB="34286"/>
                </a:tc>
                <a:tc>
                  <a:txBody>
                    <a:bodyPr/>
                    <a:lstStyle/>
                    <a:p>
                      <a:pPr algn="ctr"/>
                      <a:r>
                        <a:rPr lang="de-DE" sz="1400" dirty="0" smtClean="0"/>
                        <a:t>18</a:t>
                      </a:r>
                      <a:endParaRPr lang="de-DE" sz="1400" dirty="0"/>
                    </a:p>
                  </a:txBody>
                  <a:tcPr marL="68579" marR="68579" marT="34286" marB="34286"/>
                </a:tc>
                <a:tc>
                  <a:txBody>
                    <a:bodyPr/>
                    <a:lstStyle/>
                    <a:p>
                      <a:pPr algn="ctr"/>
                      <a:r>
                        <a:rPr lang="de-DE" sz="1400" dirty="0" smtClean="0"/>
                        <a:t>F</a:t>
                      </a:r>
                      <a:endParaRPr lang="de-DE" sz="1400" dirty="0"/>
                    </a:p>
                  </a:txBody>
                  <a:tcPr marL="68579" marR="68579" marT="34286" marB="34286"/>
                </a:tc>
                <a:extLst>
                  <a:ext uri="{0D108BD9-81ED-4DB2-BD59-A6C34878D82A}">
                    <a16:rowId xmlns:a16="http://schemas.microsoft.com/office/drawing/2014/main" val="10016"/>
                  </a:ext>
                </a:extLst>
              </a:tr>
            </a:tbl>
          </a:graphicData>
        </a:graphic>
      </p:graphicFrame>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oliennummernplatzhalter 2"/>
          <p:cNvSpPr>
            <a:spLocks noGrp="1"/>
          </p:cNvSpPr>
          <p:nvPr>
            <p:ph type="sldNum" sz="quarter" idx="12"/>
          </p:nvPr>
        </p:nvSpPr>
        <p:spPr/>
        <p:txBody>
          <a:bodyPr/>
          <a:lstStyle/>
          <a:p>
            <a:fld id="{B6F15528-21DE-4FAA-801E-634DDDAF4B2B}" type="slidenum">
              <a:rPr lang="en-US" smtClean="0"/>
              <a:pPr/>
              <a:t>22</a:t>
            </a:fld>
            <a:endParaRPr lang="en-US" dirty="0"/>
          </a:p>
        </p:txBody>
      </p:sp>
    </p:spTree>
    <p:extLst>
      <p:ext uri="{BB962C8B-B14F-4D97-AF65-F5344CB8AC3E}">
        <p14:creationId xmlns:p14="http://schemas.microsoft.com/office/powerpoint/2010/main" val="92733802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7411">
                                            <p:txEl>
                                              <p:pRg st="0" end="0"/>
                                            </p:txEl>
                                          </p:spTgt>
                                        </p:tgtEl>
                                        <p:attrNameLst>
                                          <p:attrName>style.visibility</p:attrName>
                                        </p:attrNameLst>
                                      </p:cBhvr>
                                      <p:to>
                                        <p:strVal val="visible"/>
                                      </p:to>
                                    </p:set>
                                    <p:anim calcmode="lin" valueType="num">
                                      <p:cBhvr additive="base">
                                        <p:cTn id="7" dur="500" fill="hold"/>
                                        <p:tgtEl>
                                          <p:spTgt spid="1741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741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39" presetClass="entr" presetSubtype="0" accel="10000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2000" fill="hold"/>
                                        <p:tgtEl>
                                          <p:spTgt spid="4"/>
                                        </p:tgtEl>
                                        <p:attrNameLst>
                                          <p:attrName>ppt_h</p:attrName>
                                        </p:attrNameLst>
                                      </p:cBhvr>
                                      <p:tavLst>
                                        <p:tav tm="0">
                                          <p:val>
                                            <p:strVal val="#ppt_h/20"/>
                                          </p:val>
                                        </p:tav>
                                        <p:tav tm="50000">
                                          <p:val>
                                            <p:strVal val="#ppt_h/20"/>
                                          </p:val>
                                        </p:tav>
                                        <p:tav tm="100000">
                                          <p:val>
                                            <p:strVal val="#ppt_h"/>
                                          </p:val>
                                        </p:tav>
                                      </p:tavLst>
                                    </p:anim>
                                    <p:anim calcmode="lin" valueType="num">
                                      <p:cBhvr>
                                        <p:cTn id="14" dur="2000" fill="hold"/>
                                        <p:tgtEl>
                                          <p:spTgt spid="4"/>
                                        </p:tgtEl>
                                        <p:attrNameLst>
                                          <p:attrName>ppt_w</p:attrName>
                                        </p:attrNameLst>
                                      </p:cBhvr>
                                      <p:tavLst>
                                        <p:tav tm="0">
                                          <p:val>
                                            <p:strVal val="#ppt_w+.3"/>
                                          </p:val>
                                        </p:tav>
                                        <p:tav tm="50000">
                                          <p:val>
                                            <p:strVal val="#ppt_w+.3"/>
                                          </p:val>
                                        </p:tav>
                                        <p:tav tm="100000">
                                          <p:val>
                                            <p:strVal val="#ppt_w"/>
                                          </p:val>
                                        </p:tav>
                                      </p:tavLst>
                                    </p:anim>
                                    <p:anim calcmode="lin" valueType="num">
                                      <p:cBhvr>
                                        <p:cTn id="15" dur="2000" fill="hold"/>
                                        <p:tgtEl>
                                          <p:spTgt spid="4"/>
                                        </p:tgtEl>
                                        <p:attrNameLst>
                                          <p:attrName>ppt_x</p:attrName>
                                        </p:attrNameLst>
                                      </p:cBhvr>
                                      <p:tavLst>
                                        <p:tav tm="0">
                                          <p:val>
                                            <p:strVal val="#ppt_x-.3"/>
                                          </p:val>
                                        </p:tav>
                                        <p:tav tm="50000">
                                          <p:val>
                                            <p:strVal val="#ppt_x"/>
                                          </p:val>
                                        </p:tav>
                                        <p:tav tm="100000">
                                          <p:val>
                                            <p:strVal val="#ppt_x"/>
                                          </p:val>
                                        </p:tav>
                                      </p:tavLst>
                                    </p:anim>
                                    <p:anim calcmode="lin" valueType="num">
                                      <p:cBhvr>
                                        <p:cTn id="16" dur="20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6858000" y="838200"/>
            <a:ext cx="1905000" cy="615553"/>
          </a:xfrm>
          <a:prstGeom prst="rect">
            <a:avLst/>
          </a:prstGeom>
          <a:noFill/>
        </p:spPr>
        <p:txBody>
          <a:bodyPr wrap="square" rtlCol="0">
            <a:spAutoFit/>
          </a:bodyPr>
          <a:lstStyle/>
          <a:p>
            <a:pPr algn="ctr"/>
            <a:r>
              <a:rPr lang="en-US" sz="3400" dirty="0" smtClean="0">
                <a:solidFill>
                  <a:schemeClr val="bg1"/>
                </a:solidFill>
                <a:effectLst>
                  <a:outerShdw blurRad="38100" dist="38100" dir="2700000" algn="tl">
                    <a:srgbClr val="000000">
                      <a:alpha val="43137"/>
                    </a:srgbClr>
                  </a:outerShdw>
                </a:effectLst>
                <a:latin typeface="+mj-lt"/>
              </a:rPr>
              <a:t>Integers</a:t>
            </a:r>
            <a:endParaRPr lang="en-US" sz="3400" dirty="0">
              <a:solidFill>
                <a:schemeClr val="bg1"/>
              </a:solidFill>
              <a:effectLst>
                <a:outerShdw blurRad="38100" dist="38100" dir="2700000" algn="tl">
                  <a:srgbClr val="000000">
                    <a:alpha val="43137"/>
                  </a:srgbClr>
                </a:outerShdw>
              </a:effectLst>
              <a:latin typeface="+mj-lt"/>
            </a:endParaRPr>
          </a:p>
        </p:txBody>
      </p:sp>
      <p:sp useBgFill="1">
        <p:nvSpPr>
          <p:cNvPr id="11" name="TextBox 10"/>
          <p:cNvSpPr txBox="1"/>
          <p:nvPr/>
        </p:nvSpPr>
        <p:spPr>
          <a:xfrm>
            <a:off x="296896" y="4648200"/>
            <a:ext cx="312703" cy="531175"/>
          </a:xfrm>
          <a:prstGeom prst="rect">
            <a:avLst/>
          </a:prstGeom>
        </p:spPr>
        <p:txBody>
          <a:bodyPr wrap="square" rtlCol="0">
            <a:spAutoFit/>
          </a:bodyPr>
          <a:lstStyle/>
          <a:p>
            <a:endParaRPr lang="en-US" dirty="0"/>
          </a:p>
        </p:txBody>
      </p:sp>
      <p:sp>
        <p:nvSpPr>
          <p:cNvPr id="14" name="Text Placeholder 13"/>
          <p:cNvSpPr>
            <a:spLocks noGrp="1"/>
          </p:cNvSpPr>
          <p:nvPr>
            <p:ph type="body" sz="half" idx="2"/>
          </p:nvPr>
        </p:nvSpPr>
        <p:spPr>
          <a:xfrm>
            <a:off x="506505" y="304800"/>
            <a:ext cx="6046695" cy="6324599"/>
          </a:xfrm>
        </p:spPr>
        <p:txBody>
          <a:bodyPr>
            <a:normAutofit fontScale="70000" lnSpcReduction="20000"/>
          </a:bodyPr>
          <a:lstStyle/>
          <a:p>
            <a:pPr marL="228600" indent="-228600">
              <a:lnSpc>
                <a:spcPct val="120000"/>
              </a:lnSpc>
              <a:spcBef>
                <a:spcPts val="2000"/>
              </a:spcBef>
              <a:spcAft>
                <a:spcPts val="600"/>
              </a:spcAft>
            </a:pPr>
            <a:r>
              <a:rPr lang="en-US" sz="1900" dirty="0" smtClean="0">
                <a:solidFill>
                  <a:srgbClr val="330F42"/>
                </a:solidFill>
              </a:rPr>
              <a:t>For the integer part, recall that in binary notation, an integer represented by</a:t>
            </a:r>
          </a:p>
          <a:p>
            <a:pPr algn="ctr">
              <a:spcAft>
                <a:spcPts val="600"/>
              </a:spcAft>
            </a:pPr>
            <a:r>
              <a:rPr lang="en-US" sz="2000" i="1" dirty="0" smtClean="0">
                <a:solidFill>
                  <a:srgbClr val="330F42"/>
                </a:solidFill>
              </a:rPr>
              <a:t>b</a:t>
            </a:r>
            <a:r>
              <a:rPr lang="en-US" sz="2000" i="1" baseline="-25000" dirty="0" smtClean="0">
                <a:solidFill>
                  <a:srgbClr val="330F42"/>
                </a:solidFill>
              </a:rPr>
              <a:t>m-1</a:t>
            </a:r>
            <a:r>
              <a:rPr lang="en-US" sz="2000" i="1" dirty="0" smtClean="0">
                <a:solidFill>
                  <a:srgbClr val="330F42"/>
                </a:solidFill>
              </a:rPr>
              <a:t>b</a:t>
            </a:r>
            <a:r>
              <a:rPr lang="en-US" sz="2000" i="1" baseline="-25000" dirty="0" smtClean="0">
                <a:solidFill>
                  <a:srgbClr val="330F42"/>
                </a:solidFill>
              </a:rPr>
              <a:t>m-2</a:t>
            </a:r>
            <a:r>
              <a:rPr lang="en-US" sz="2000" i="1" dirty="0" smtClean="0">
                <a:solidFill>
                  <a:srgbClr val="330F42"/>
                </a:solidFill>
              </a:rPr>
              <a:t> . . . b</a:t>
            </a:r>
            <a:r>
              <a:rPr lang="en-US" sz="2000" i="1" baseline="-25000" dirty="0" smtClean="0">
                <a:solidFill>
                  <a:srgbClr val="330F42"/>
                </a:solidFill>
              </a:rPr>
              <a:t>2</a:t>
            </a:r>
            <a:r>
              <a:rPr lang="en-US" sz="2000" i="1" dirty="0" smtClean="0">
                <a:solidFill>
                  <a:srgbClr val="330F42"/>
                </a:solidFill>
              </a:rPr>
              <a:t>b</a:t>
            </a:r>
            <a:r>
              <a:rPr lang="en-US" sz="2000" i="1" baseline="-25000" dirty="0" smtClean="0">
                <a:solidFill>
                  <a:srgbClr val="330F42"/>
                </a:solidFill>
              </a:rPr>
              <a:t>1</a:t>
            </a:r>
            <a:r>
              <a:rPr lang="en-US" sz="2000" i="1" dirty="0" smtClean="0">
                <a:solidFill>
                  <a:srgbClr val="330F42"/>
                </a:solidFill>
              </a:rPr>
              <a:t>b</a:t>
            </a:r>
            <a:r>
              <a:rPr lang="en-US" sz="2000" i="1" baseline="-25000" dirty="0" smtClean="0">
                <a:solidFill>
                  <a:srgbClr val="330F42"/>
                </a:solidFill>
              </a:rPr>
              <a:t>0	</a:t>
            </a:r>
            <a:r>
              <a:rPr lang="en-US" sz="2000" i="1" dirty="0" smtClean="0">
                <a:solidFill>
                  <a:srgbClr val="330F42"/>
                </a:solidFill>
              </a:rPr>
              <a:t>b</a:t>
            </a:r>
            <a:r>
              <a:rPr lang="en-US" sz="2000" i="1" baseline="-25000" dirty="0" smtClean="0">
                <a:solidFill>
                  <a:srgbClr val="330F42"/>
                </a:solidFill>
              </a:rPr>
              <a:t>i</a:t>
            </a:r>
            <a:r>
              <a:rPr lang="en-US" sz="2000" i="1" dirty="0" smtClean="0">
                <a:solidFill>
                  <a:srgbClr val="330F42"/>
                </a:solidFill>
              </a:rPr>
              <a:t>  = 0 or 1</a:t>
            </a:r>
          </a:p>
          <a:p>
            <a:endParaRPr lang="en-US" sz="2000" dirty="0" smtClean="0">
              <a:solidFill>
                <a:srgbClr val="330F42"/>
              </a:solidFill>
            </a:endParaRPr>
          </a:p>
          <a:p>
            <a:pPr>
              <a:spcBef>
                <a:spcPts val="0"/>
              </a:spcBef>
            </a:pPr>
            <a:r>
              <a:rPr lang="en-US" sz="2000" dirty="0" smtClean="0">
                <a:solidFill>
                  <a:srgbClr val="330F42"/>
                </a:solidFill>
              </a:rPr>
              <a:t>has the value</a:t>
            </a:r>
          </a:p>
          <a:p>
            <a:pPr>
              <a:spcBef>
                <a:spcPts val="0"/>
              </a:spcBef>
            </a:pPr>
            <a:endParaRPr lang="en-US" sz="2000" dirty="0" smtClean="0">
              <a:solidFill>
                <a:srgbClr val="330F42"/>
              </a:solidFill>
            </a:endParaRPr>
          </a:p>
          <a:p>
            <a:pPr algn="ctr">
              <a:spcBef>
                <a:spcPts val="0"/>
              </a:spcBef>
            </a:pPr>
            <a:r>
              <a:rPr lang="en-US" sz="2000" dirty="0" smtClean="0">
                <a:solidFill>
                  <a:srgbClr val="330F42"/>
                </a:solidFill>
              </a:rPr>
              <a:t>(</a:t>
            </a:r>
            <a:r>
              <a:rPr lang="en-US" sz="2000" i="1" dirty="0" smtClean="0">
                <a:solidFill>
                  <a:srgbClr val="330F42"/>
                </a:solidFill>
              </a:rPr>
              <a:t>b</a:t>
            </a:r>
            <a:r>
              <a:rPr lang="en-US" sz="2000" i="1" baseline="-25000" dirty="0" smtClean="0">
                <a:solidFill>
                  <a:srgbClr val="330F42"/>
                </a:solidFill>
              </a:rPr>
              <a:t>m-1 </a:t>
            </a:r>
            <a:r>
              <a:rPr lang="en-US" sz="2000" i="1" dirty="0" smtClean="0">
                <a:solidFill>
                  <a:srgbClr val="330F42"/>
                </a:solidFill>
              </a:rPr>
              <a:t>* 2</a:t>
            </a:r>
            <a:r>
              <a:rPr lang="en-US" sz="2000" i="1" baseline="30000" dirty="0" smtClean="0">
                <a:solidFill>
                  <a:srgbClr val="330F42"/>
                </a:solidFill>
              </a:rPr>
              <a:t>m-1</a:t>
            </a:r>
            <a:r>
              <a:rPr lang="en-US" sz="2000" i="1" dirty="0" smtClean="0">
                <a:solidFill>
                  <a:srgbClr val="330F42"/>
                </a:solidFill>
              </a:rPr>
              <a:t>) + (b</a:t>
            </a:r>
            <a:r>
              <a:rPr lang="en-US" sz="2000" i="1" baseline="-25000" dirty="0" smtClean="0">
                <a:solidFill>
                  <a:srgbClr val="330F42"/>
                </a:solidFill>
              </a:rPr>
              <a:t>m-2</a:t>
            </a:r>
            <a:r>
              <a:rPr lang="en-US" sz="2000" i="1" dirty="0" smtClean="0">
                <a:solidFill>
                  <a:srgbClr val="330F42"/>
                </a:solidFill>
              </a:rPr>
              <a:t> * 2 </a:t>
            </a:r>
            <a:r>
              <a:rPr lang="en-US" sz="2000" i="1" baseline="30000" dirty="0" smtClean="0">
                <a:solidFill>
                  <a:srgbClr val="330F42"/>
                </a:solidFill>
              </a:rPr>
              <a:t>m-2</a:t>
            </a:r>
            <a:r>
              <a:rPr lang="en-US" sz="2000" i="1" dirty="0" smtClean="0">
                <a:solidFill>
                  <a:srgbClr val="330F42"/>
                </a:solidFill>
              </a:rPr>
              <a:t>) + . . . + (b</a:t>
            </a:r>
            <a:r>
              <a:rPr lang="en-US" sz="2000" i="1" baseline="-25000" dirty="0" smtClean="0">
                <a:solidFill>
                  <a:srgbClr val="330F42"/>
                </a:solidFill>
              </a:rPr>
              <a:t>1</a:t>
            </a:r>
            <a:r>
              <a:rPr lang="en-US" sz="2000" i="1" dirty="0" smtClean="0">
                <a:solidFill>
                  <a:srgbClr val="330F42"/>
                </a:solidFill>
              </a:rPr>
              <a:t> * 2</a:t>
            </a:r>
            <a:r>
              <a:rPr lang="en-US" sz="2000" i="1" baseline="30000" dirty="0" smtClean="0">
                <a:solidFill>
                  <a:srgbClr val="330F42"/>
                </a:solidFill>
              </a:rPr>
              <a:t>1</a:t>
            </a:r>
            <a:r>
              <a:rPr lang="en-US" sz="2000" i="1" dirty="0" smtClean="0">
                <a:solidFill>
                  <a:srgbClr val="330F42"/>
                </a:solidFill>
              </a:rPr>
              <a:t>) + b</a:t>
            </a:r>
            <a:r>
              <a:rPr lang="en-US" sz="2000" i="1" baseline="-25000" dirty="0" smtClean="0">
                <a:solidFill>
                  <a:srgbClr val="330F42"/>
                </a:solidFill>
              </a:rPr>
              <a:t>0</a:t>
            </a:r>
          </a:p>
          <a:p>
            <a:pPr algn="ctr">
              <a:spcBef>
                <a:spcPts val="0"/>
              </a:spcBef>
            </a:pPr>
            <a:endParaRPr lang="en-US" sz="2000" i="1" baseline="-25000" dirty="0" smtClean="0">
              <a:solidFill>
                <a:srgbClr val="330F42"/>
              </a:solidFill>
            </a:endParaRPr>
          </a:p>
          <a:p>
            <a:pPr marL="228600" indent="-228600">
              <a:lnSpc>
                <a:spcPct val="120000"/>
              </a:lnSpc>
              <a:spcBef>
                <a:spcPts val="0"/>
              </a:spcBef>
            </a:pPr>
            <a:r>
              <a:rPr lang="en-US" sz="1882" dirty="0" smtClean="0">
                <a:solidFill>
                  <a:srgbClr val="330F42"/>
                </a:solidFill>
              </a:rPr>
              <a:t>Suppose it is required to convert a decimal integer </a:t>
            </a:r>
            <a:r>
              <a:rPr lang="en-US" sz="1882" i="1" dirty="0" smtClean="0">
                <a:solidFill>
                  <a:srgbClr val="330F42"/>
                </a:solidFill>
              </a:rPr>
              <a:t>N </a:t>
            </a:r>
            <a:r>
              <a:rPr lang="en-US" sz="1882" dirty="0" smtClean="0">
                <a:solidFill>
                  <a:srgbClr val="330F42"/>
                </a:solidFill>
              </a:rPr>
              <a:t>into binary form. If we divide </a:t>
            </a:r>
            <a:r>
              <a:rPr lang="en-US" sz="1882" i="1" dirty="0" smtClean="0">
                <a:solidFill>
                  <a:srgbClr val="330F42"/>
                </a:solidFill>
              </a:rPr>
              <a:t>N</a:t>
            </a:r>
            <a:r>
              <a:rPr lang="en-US" sz="1882" dirty="0" smtClean="0">
                <a:solidFill>
                  <a:srgbClr val="330F42"/>
                </a:solidFill>
              </a:rPr>
              <a:t> by 2, in the decimal system, and obtain a quotient </a:t>
            </a:r>
            <a:r>
              <a:rPr lang="en-US" sz="1882" i="1" dirty="0" smtClean="0">
                <a:solidFill>
                  <a:srgbClr val="330F42"/>
                </a:solidFill>
              </a:rPr>
              <a:t>N</a:t>
            </a:r>
            <a:r>
              <a:rPr lang="en-US" sz="1882" baseline="-25000" dirty="0" smtClean="0">
                <a:solidFill>
                  <a:srgbClr val="330F42"/>
                </a:solidFill>
              </a:rPr>
              <a:t>1</a:t>
            </a:r>
            <a:r>
              <a:rPr lang="en-US" sz="1882" dirty="0" smtClean="0">
                <a:solidFill>
                  <a:srgbClr val="330F42"/>
                </a:solidFill>
              </a:rPr>
              <a:t> and a remainder R</a:t>
            </a:r>
            <a:r>
              <a:rPr lang="en-US" sz="1935" baseline="-25000" dirty="0" smtClean="0">
                <a:solidFill>
                  <a:srgbClr val="330F42"/>
                </a:solidFill>
              </a:rPr>
              <a:t>0</a:t>
            </a:r>
            <a:r>
              <a:rPr lang="en-US" sz="1882" dirty="0" smtClean="0">
                <a:solidFill>
                  <a:srgbClr val="330F42"/>
                </a:solidFill>
              </a:rPr>
              <a:t>, we may write</a:t>
            </a:r>
          </a:p>
          <a:p>
            <a:endParaRPr lang="en-US" sz="2000" i="1" dirty="0" smtClean="0">
              <a:solidFill>
                <a:srgbClr val="330F42"/>
              </a:solidFill>
            </a:endParaRPr>
          </a:p>
          <a:p>
            <a:pPr algn="ctr"/>
            <a:r>
              <a:rPr lang="en-US" sz="2000" i="1" dirty="0" smtClean="0">
                <a:solidFill>
                  <a:srgbClr val="330F42"/>
                </a:solidFill>
              </a:rPr>
              <a:t>N = 2 * N</a:t>
            </a:r>
            <a:r>
              <a:rPr lang="en-US" sz="2065" i="1" baseline="-25000" dirty="0" smtClean="0">
                <a:solidFill>
                  <a:srgbClr val="330F42"/>
                </a:solidFill>
              </a:rPr>
              <a:t>1</a:t>
            </a:r>
            <a:r>
              <a:rPr lang="en-US" sz="2000" i="1" dirty="0" smtClean="0">
                <a:solidFill>
                  <a:srgbClr val="330F42"/>
                </a:solidFill>
              </a:rPr>
              <a:t> + R</a:t>
            </a:r>
            <a:r>
              <a:rPr lang="en-US" sz="2065" i="1" baseline="-25000" dirty="0" smtClean="0">
                <a:solidFill>
                  <a:srgbClr val="330F42"/>
                </a:solidFill>
              </a:rPr>
              <a:t>0</a:t>
            </a:r>
            <a:r>
              <a:rPr lang="en-US" sz="2000" i="1" dirty="0" smtClean="0">
                <a:solidFill>
                  <a:srgbClr val="330F42"/>
                </a:solidFill>
              </a:rPr>
              <a:t> 		R</a:t>
            </a:r>
            <a:r>
              <a:rPr lang="en-US" sz="2065" i="1" baseline="-25000" dirty="0" smtClean="0">
                <a:solidFill>
                  <a:srgbClr val="330F42"/>
                </a:solidFill>
              </a:rPr>
              <a:t>0</a:t>
            </a:r>
            <a:r>
              <a:rPr lang="en-US" sz="2000" i="1" dirty="0" smtClean="0">
                <a:solidFill>
                  <a:srgbClr val="330F42"/>
                </a:solidFill>
              </a:rPr>
              <a:t> = 0 or 1</a:t>
            </a:r>
          </a:p>
          <a:p>
            <a:endParaRPr lang="en-US" sz="2000" dirty="0" smtClean="0">
              <a:solidFill>
                <a:srgbClr val="330F42"/>
              </a:solidFill>
            </a:endParaRPr>
          </a:p>
          <a:p>
            <a:r>
              <a:rPr lang="en-US" sz="2000" dirty="0" smtClean="0">
                <a:solidFill>
                  <a:srgbClr val="330F42"/>
                </a:solidFill>
              </a:rPr>
              <a:t>Next, we divide the quotient </a:t>
            </a:r>
            <a:r>
              <a:rPr lang="en-US" sz="2000" i="1" dirty="0" smtClean="0">
                <a:solidFill>
                  <a:srgbClr val="330F42"/>
                </a:solidFill>
              </a:rPr>
              <a:t>N</a:t>
            </a:r>
            <a:r>
              <a:rPr lang="en-US" sz="2065" i="1" baseline="-25000" dirty="0" smtClean="0">
                <a:solidFill>
                  <a:srgbClr val="330F42"/>
                </a:solidFill>
              </a:rPr>
              <a:t>1</a:t>
            </a:r>
            <a:r>
              <a:rPr lang="en-US" sz="2000" i="1" dirty="0" smtClean="0">
                <a:solidFill>
                  <a:srgbClr val="330F42"/>
                </a:solidFill>
              </a:rPr>
              <a:t> </a:t>
            </a:r>
            <a:r>
              <a:rPr lang="en-US" sz="2000" dirty="0" smtClean="0">
                <a:solidFill>
                  <a:srgbClr val="330F42"/>
                </a:solidFill>
              </a:rPr>
              <a:t>by </a:t>
            </a:r>
            <a:r>
              <a:rPr lang="en-US" sz="2000" i="1" dirty="0" smtClean="0">
                <a:solidFill>
                  <a:srgbClr val="330F42"/>
                </a:solidFill>
              </a:rPr>
              <a:t>2. </a:t>
            </a:r>
            <a:r>
              <a:rPr lang="en-US" sz="2000" dirty="0" smtClean="0">
                <a:solidFill>
                  <a:srgbClr val="330F42"/>
                </a:solidFill>
              </a:rPr>
              <a:t>Assume that the new quotient is </a:t>
            </a:r>
            <a:r>
              <a:rPr lang="en-US" sz="2000" i="1" dirty="0" smtClean="0">
                <a:solidFill>
                  <a:srgbClr val="330F42"/>
                </a:solidFill>
              </a:rPr>
              <a:t>N</a:t>
            </a:r>
            <a:r>
              <a:rPr lang="en-US" sz="2065" i="1" baseline="-25000" dirty="0" smtClean="0">
                <a:solidFill>
                  <a:srgbClr val="330F42"/>
                </a:solidFill>
              </a:rPr>
              <a:t>2</a:t>
            </a:r>
            <a:r>
              <a:rPr lang="en-US" sz="2000" i="1" dirty="0" smtClean="0">
                <a:solidFill>
                  <a:srgbClr val="330F42"/>
                </a:solidFill>
              </a:rPr>
              <a:t> </a:t>
            </a:r>
            <a:r>
              <a:rPr lang="en-US" sz="2000" dirty="0" smtClean="0">
                <a:solidFill>
                  <a:srgbClr val="330F42"/>
                </a:solidFill>
              </a:rPr>
              <a:t>and the new remainder </a:t>
            </a:r>
            <a:r>
              <a:rPr lang="en-US" sz="2000" i="1" dirty="0" smtClean="0">
                <a:solidFill>
                  <a:srgbClr val="330F42"/>
                </a:solidFill>
              </a:rPr>
              <a:t>R</a:t>
            </a:r>
            <a:r>
              <a:rPr lang="en-US" sz="2065" i="1" baseline="-25000" dirty="0" smtClean="0">
                <a:solidFill>
                  <a:srgbClr val="330F42"/>
                </a:solidFill>
              </a:rPr>
              <a:t>1</a:t>
            </a:r>
            <a:r>
              <a:rPr lang="en-US" sz="2000" i="1" dirty="0" smtClean="0">
                <a:solidFill>
                  <a:srgbClr val="330F42"/>
                </a:solidFill>
              </a:rPr>
              <a:t>. </a:t>
            </a:r>
            <a:r>
              <a:rPr lang="en-US" sz="2000" dirty="0" smtClean="0">
                <a:solidFill>
                  <a:srgbClr val="330F42"/>
                </a:solidFill>
              </a:rPr>
              <a:t>Then</a:t>
            </a:r>
          </a:p>
          <a:p>
            <a:pPr algn="ctr"/>
            <a:endParaRPr lang="en-US" sz="2000" i="1" dirty="0" smtClean="0">
              <a:solidFill>
                <a:srgbClr val="330F42"/>
              </a:solidFill>
            </a:endParaRPr>
          </a:p>
          <a:p>
            <a:pPr algn="ctr"/>
            <a:r>
              <a:rPr lang="en-US" sz="2000" i="1" dirty="0" smtClean="0">
                <a:solidFill>
                  <a:srgbClr val="330F42"/>
                </a:solidFill>
              </a:rPr>
              <a:t>N</a:t>
            </a:r>
            <a:r>
              <a:rPr lang="en-US" sz="2000" i="1" baseline="-25000" dirty="0" smtClean="0">
                <a:solidFill>
                  <a:srgbClr val="330F42"/>
                </a:solidFill>
              </a:rPr>
              <a:t>1</a:t>
            </a:r>
            <a:r>
              <a:rPr lang="en-US" sz="2000" i="1" dirty="0" smtClean="0">
                <a:solidFill>
                  <a:srgbClr val="330F42"/>
                </a:solidFill>
              </a:rPr>
              <a:t> = 2 * N</a:t>
            </a:r>
            <a:r>
              <a:rPr lang="en-US" sz="2065" i="1" baseline="-25000" dirty="0" smtClean="0">
                <a:solidFill>
                  <a:srgbClr val="330F42"/>
                </a:solidFill>
              </a:rPr>
              <a:t>2</a:t>
            </a:r>
            <a:r>
              <a:rPr lang="en-US" sz="2000" i="1" dirty="0" smtClean="0">
                <a:solidFill>
                  <a:srgbClr val="330F42"/>
                </a:solidFill>
              </a:rPr>
              <a:t> + R</a:t>
            </a:r>
            <a:r>
              <a:rPr lang="en-US" sz="2065" i="1" baseline="-25000" dirty="0" smtClean="0">
                <a:solidFill>
                  <a:srgbClr val="330F42"/>
                </a:solidFill>
              </a:rPr>
              <a:t>1</a:t>
            </a:r>
            <a:r>
              <a:rPr lang="en-US" sz="2000" i="1" dirty="0" smtClean="0">
                <a:solidFill>
                  <a:srgbClr val="330F42"/>
                </a:solidFill>
              </a:rPr>
              <a:t> 		R</a:t>
            </a:r>
            <a:r>
              <a:rPr lang="en-US" sz="2065" i="1" baseline="-25000" dirty="0" smtClean="0">
                <a:solidFill>
                  <a:srgbClr val="330F42"/>
                </a:solidFill>
              </a:rPr>
              <a:t>1</a:t>
            </a:r>
            <a:r>
              <a:rPr lang="en-US" sz="2000" i="1" dirty="0" smtClean="0">
                <a:solidFill>
                  <a:srgbClr val="330F42"/>
                </a:solidFill>
              </a:rPr>
              <a:t> = 0 or 1</a:t>
            </a:r>
          </a:p>
          <a:p>
            <a:endParaRPr lang="en-US" sz="2000" dirty="0" smtClean="0">
              <a:solidFill>
                <a:srgbClr val="330F42"/>
              </a:solidFill>
            </a:endParaRPr>
          </a:p>
          <a:p>
            <a:r>
              <a:rPr lang="en-US" sz="2000" dirty="0" smtClean="0">
                <a:solidFill>
                  <a:srgbClr val="330F42"/>
                </a:solidFill>
              </a:rPr>
              <a:t>so that</a:t>
            </a:r>
          </a:p>
          <a:p>
            <a:endParaRPr lang="en-US" sz="2000" i="1" dirty="0" smtClean="0">
              <a:solidFill>
                <a:srgbClr val="330F42"/>
              </a:solidFill>
            </a:endParaRPr>
          </a:p>
          <a:p>
            <a:pPr algn="ctr"/>
            <a:r>
              <a:rPr lang="en-US" sz="2000" i="1" dirty="0" smtClean="0">
                <a:solidFill>
                  <a:srgbClr val="330F42"/>
                </a:solidFill>
              </a:rPr>
              <a:t>N = 2(2N</a:t>
            </a:r>
            <a:r>
              <a:rPr lang="en-US" sz="2000" i="1" baseline="-25000" dirty="0" smtClean="0">
                <a:solidFill>
                  <a:srgbClr val="330F42"/>
                </a:solidFill>
              </a:rPr>
              <a:t>2</a:t>
            </a:r>
            <a:r>
              <a:rPr lang="en-US" sz="2000" i="1" dirty="0" smtClean="0">
                <a:solidFill>
                  <a:srgbClr val="330F42"/>
                </a:solidFill>
              </a:rPr>
              <a:t> + R</a:t>
            </a:r>
            <a:r>
              <a:rPr lang="en-US" sz="2000" i="1" baseline="-25000" dirty="0" smtClean="0">
                <a:solidFill>
                  <a:srgbClr val="330F42"/>
                </a:solidFill>
              </a:rPr>
              <a:t>1</a:t>
            </a:r>
            <a:r>
              <a:rPr lang="en-US" sz="2000" i="1" dirty="0" smtClean="0">
                <a:solidFill>
                  <a:srgbClr val="330F42"/>
                </a:solidFill>
              </a:rPr>
              <a:t>) + R</a:t>
            </a:r>
            <a:r>
              <a:rPr lang="en-US" sz="2000" i="1" baseline="-25000" dirty="0" smtClean="0">
                <a:solidFill>
                  <a:srgbClr val="330F42"/>
                </a:solidFill>
              </a:rPr>
              <a:t>0</a:t>
            </a:r>
            <a:r>
              <a:rPr lang="en-US" sz="2000" i="1" dirty="0" smtClean="0">
                <a:solidFill>
                  <a:srgbClr val="330F42"/>
                </a:solidFill>
              </a:rPr>
              <a:t> = (N</a:t>
            </a:r>
            <a:r>
              <a:rPr lang="en-US" sz="2000" i="1" baseline="-25000" dirty="0" smtClean="0">
                <a:solidFill>
                  <a:srgbClr val="330F42"/>
                </a:solidFill>
              </a:rPr>
              <a:t>2</a:t>
            </a:r>
            <a:r>
              <a:rPr lang="en-US" sz="2000" i="1" dirty="0" smtClean="0">
                <a:solidFill>
                  <a:srgbClr val="330F42"/>
                </a:solidFill>
              </a:rPr>
              <a:t> * 2</a:t>
            </a:r>
            <a:r>
              <a:rPr lang="en-US" sz="2000" i="1" baseline="30000" dirty="0" smtClean="0">
                <a:solidFill>
                  <a:srgbClr val="330F42"/>
                </a:solidFill>
              </a:rPr>
              <a:t>2</a:t>
            </a:r>
            <a:r>
              <a:rPr lang="en-US" sz="2000" i="1" dirty="0" smtClean="0">
                <a:solidFill>
                  <a:srgbClr val="330F42"/>
                </a:solidFill>
              </a:rPr>
              <a:t>) + (R</a:t>
            </a:r>
            <a:r>
              <a:rPr lang="en-US" sz="2000" i="1" baseline="-25000" dirty="0" smtClean="0">
                <a:solidFill>
                  <a:srgbClr val="330F42"/>
                </a:solidFill>
              </a:rPr>
              <a:t>1</a:t>
            </a:r>
            <a:r>
              <a:rPr lang="en-US" sz="2000" i="1" dirty="0" smtClean="0">
                <a:solidFill>
                  <a:srgbClr val="330F42"/>
                </a:solidFill>
              </a:rPr>
              <a:t> * 2</a:t>
            </a:r>
            <a:r>
              <a:rPr lang="en-US" sz="2000" i="1" baseline="30000" dirty="0" smtClean="0">
                <a:solidFill>
                  <a:srgbClr val="330F42"/>
                </a:solidFill>
              </a:rPr>
              <a:t>1</a:t>
            </a:r>
            <a:r>
              <a:rPr lang="en-US" sz="2000" i="1" dirty="0" smtClean="0">
                <a:solidFill>
                  <a:srgbClr val="330F42"/>
                </a:solidFill>
              </a:rPr>
              <a:t>) + R</a:t>
            </a:r>
            <a:r>
              <a:rPr lang="en-US" sz="2000" i="1" baseline="-25000" dirty="0" smtClean="0">
                <a:solidFill>
                  <a:srgbClr val="330F42"/>
                </a:solidFill>
              </a:rPr>
              <a:t>0</a:t>
            </a:r>
          </a:p>
          <a:p>
            <a:endParaRPr lang="en-US" sz="2000" dirty="0" smtClean="0">
              <a:solidFill>
                <a:srgbClr val="330F42"/>
              </a:solidFill>
            </a:endParaRPr>
          </a:p>
          <a:p>
            <a:r>
              <a:rPr lang="en-US" sz="2000" dirty="0" smtClean="0">
                <a:solidFill>
                  <a:srgbClr val="330F42"/>
                </a:solidFill>
              </a:rPr>
              <a:t>If next</a:t>
            </a:r>
          </a:p>
          <a:p>
            <a:endParaRPr lang="en-US" sz="2000" i="1" dirty="0" smtClean="0">
              <a:solidFill>
                <a:srgbClr val="330F42"/>
              </a:solidFill>
            </a:endParaRPr>
          </a:p>
          <a:p>
            <a:pPr algn="ctr"/>
            <a:r>
              <a:rPr lang="en-US" sz="2000" i="1" dirty="0" smtClean="0">
                <a:solidFill>
                  <a:srgbClr val="330F42"/>
                </a:solidFill>
              </a:rPr>
              <a:t>N</a:t>
            </a:r>
            <a:r>
              <a:rPr lang="en-US" sz="2000" i="1" baseline="-25000" dirty="0" smtClean="0">
                <a:solidFill>
                  <a:srgbClr val="330F42"/>
                </a:solidFill>
              </a:rPr>
              <a:t>2</a:t>
            </a:r>
            <a:r>
              <a:rPr lang="en-US" sz="2000" i="1" dirty="0" smtClean="0">
                <a:solidFill>
                  <a:srgbClr val="330F42"/>
                </a:solidFill>
              </a:rPr>
              <a:t> = 2N</a:t>
            </a:r>
            <a:r>
              <a:rPr lang="en-US" sz="2000" i="1" baseline="-25000" dirty="0" smtClean="0">
                <a:solidFill>
                  <a:srgbClr val="330F42"/>
                </a:solidFill>
              </a:rPr>
              <a:t>3</a:t>
            </a:r>
            <a:r>
              <a:rPr lang="en-US" sz="2000" i="1" dirty="0" smtClean="0">
                <a:solidFill>
                  <a:srgbClr val="330F42"/>
                </a:solidFill>
              </a:rPr>
              <a:t> + R</a:t>
            </a:r>
            <a:r>
              <a:rPr lang="en-US" sz="2000" i="1" baseline="-25000" dirty="0" smtClean="0">
                <a:solidFill>
                  <a:srgbClr val="330F42"/>
                </a:solidFill>
              </a:rPr>
              <a:t>2</a:t>
            </a:r>
          </a:p>
          <a:p>
            <a:endParaRPr lang="en-US" sz="2000" i="1" baseline="-25000" dirty="0" smtClean="0">
              <a:solidFill>
                <a:srgbClr val="330F42"/>
              </a:solidFill>
            </a:endParaRPr>
          </a:p>
          <a:p>
            <a:r>
              <a:rPr lang="en-US" sz="2000" dirty="0" smtClean="0">
                <a:solidFill>
                  <a:srgbClr val="330F42"/>
                </a:solidFill>
              </a:rPr>
              <a:t>we have</a:t>
            </a:r>
          </a:p>
          <a:p>
            <a:endParaRPr lang="en-US" sz="2000" i="1" dirty="0" smtClean="0">
              <a:solidFill>
                <a:srgbClr val="330F42"/>
              </a:solidFill>
            </a:endParaRPr>
          </a:p>
          <a:p>
            <a:pPr algn="ctr"/>
            <a:r>
              <a:rPr lang="en-US" sz="2000" i="1" dirty="0" smtClean="0">
                <a:solidFill>
                  <a:srgbClr val="330F42"/>
                </a:solidFill>
              </a:rPr>
              <a:t>N = (N</a:t>
            </a:r>
            <a:r>
              <a:rPr lang="en-US" sz="2000" i="1" baseline="-25000" dirty="0" smtClean="0">
                <a:solidFill>
                  <a:srgbClr val="330F42"/>
                </a:solidFill>
              </a:rPr>
              <a:t>3</a:t>
            </a:r>
            <a:r>
              <a:rPr lang="en-US" sz="2000" i="1" dirty="0" smtClean="0">
                <a:solidFill>
                  <a:srgbClr val="330F42"/>
                </a:solidFill>
              </a:rPr>
              <a:t> * 2</a:t>
            </a:r>
            <a:r>
              <a:rPr lang="en-US" sz="2000" i="1" baseline="30000" dirty="0" smtClean="0">
                <a:solidFill>
                  <a:srgbClr val="330F42"/>
                </a:solidFill>
              </a:rPr>
              <a:t>3</a:t>
            </a:r>
            <a:r>
              <a:rPr lang="en-US" sz="2000" i="1" dirty="0" smtClean="0">
                <a:solidFill>
                  <a:srgbClr val="330F42"/>
                </a:solidFill>
              </a:rPr>
              <a:t>) + (R</a:t>
            </a:r>
            <a:r>
              <a:rPr lang="en-US" sz="2000" i="1" baseline="-25000" dirty="0" smtClean="0">
                <a:solidFill>
                  <a:srgbClr val="330F42"/>
                </a:solidFill>
              </a:rPr>
              <a:t>2</a:t>
            </a:r>
            <a:r>
              <a:rPr lang="en-US" sz="2000" i="1" dirty="0" smtClean="0">
                <a:solidFill>
                  <a:srgbClr val="330F42"/>
                </a:solidFill>
              </a:rPr>
              <a:t> * 2</a:t>
            </a:r>
            <a:r>
              <a:rPr lang="en-US" sz="2000" i="1" baseline="30000" dirty="0" smtClean="0">
                <a:solidFill>
                  <a:srgbClr val="330F42"/>
                </a:solidFill>
              </a:rPr>
              <a:t>2</a:t>
            </a:r>
            <a:r>
              <a:rPr lang="en-US" sz="2000" i="1" dirty="0" smtClean="0">
                <a:solidFill>
                  <a:srgbClr val="330F42"/>
                </a:solidFill>
              </a:rPr>
              <a:t>) + (R</a:t>
            </a:r>
            <a:r>
              <a:rPr lang="en-US" sz="2000" i="1" baseline="-25000" dirty="0" smtClean="0">
                <a:solidFill>
                  <a:srgbClr val="330F42"/>
                </a:solidFill>
              </a:rPr>
              <a:t>1</a:t>
            </a:r>
            <a:r>
              <a:rPr lang="en-US" sz="2000" i="1" dirty="0" smtClean="0">
                <a:solidFill>
                  <a:srgbClr val="330F42"/>
                </a:solidFill>
              </a:rPr>
              <a:t> * 2</a:t>
            </a:r>
            <a:r>
              <a:rPr lang="en-US" sz="2000" i="1" baseline="30000" dirty="0" smtClean="0">
                <a:solidFill>
                  <a:srgbClr val="330F42"/>
                </a:solidFill>
              </a:rPr>
              <a:t>1</a:t>
            </a:r>
            <a:r>
              <a:rPr lang="en-US" sz="2000" i="1" dirty="0" smtClean="0">
                <a:solidFill>
                  <a:srgbClr val="330F42"/>
                </a:solidFill>
              </a:rPr>
              <a:t>) + R</a:t>
            </a:r>
            <a:r>
              <a:rPr lang="en-US" sz="2000" i="1" baseline="-25000" dirty="0" smtClean="0">
                <a:solidFill>
                  <a:srgbClr val="330F42"/>
                </a:solidFill>
              </a:rPr>
              <a:t>0</a:t>
            </a:r>
          </a:p>
        </p:txBody>
      </p:sp>
      <p:pic>
        <p:nvPicPr>
          <p:cNvPr id="15" name="Picture 14"/>
          <p:cNvPicPr>
            <a:picLocks noChangeAspect="1"/>
          </p:cNvPicPr>
          <p:nvPr/>
        </p:nvPicPr>
        <p:blipFill>
          <a:blip r:embed="rId3">
            <a:alphaModFix amt="22000"/>
          </a:blip>
          <a:stretch>
            <a:fillRect/>
          </a:stretch>
        </p:blipFill>
        <p:spPr>
          <a:xfrm>
            <a:off x="7010400" y="2654480"/>
            <a:ext cx="1676400" cy="1538679"/>
          </a:xfrm>
          <a:prstGeom prst="rect">
            <a:avLst/>
          </a:prstGeom>
          <a:effectLst>
            <a:softEdge rad="12700"/>
          </a:effectLst>
        </p:spPr>
      </p:pic>
      <p:sp>
        <p:nvSpPr>
          <p:cNvPr id="17" name="Right Arrow 16"/>
          <p:cNvSpPr/>
          <p:nvPr/>
        </p:nvSpPr>
        <p:spPr>
          <a:xfrm>
            <a:off x="7696200" y="5943600"/>
            <a:ext cx="1219200" cy="685800"/>
          </a:xfrm>
          <a:prstGeom prst="rightArrow">
            <a:avLst/>
          </a:prstGeom>
          <a:solidFill>
            <a:schemeClr val="accent4"/>
          </a:solidFill>
          <a:ln>
            <a:solidFill>
              <a:schemeClr val="accent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8" name="TextBox 17"/>
          <p:cNvSpPr txBox="1"/>
          <p:nvPr/>
        </p:nvSpPr>
        <p:spPr>
          <a:xfrm>
            <a:off x="7619999" y="6172200"/>
            <a:ext cx="1524001" cy="307777"/>
          </a:xfrm>
          <a:prstGeom prst="rect">
            <a:avLst/>
          </a:prstGeom>
          <a:noFill/>
        </p:spPr>
        <p:txBody>
          <a:bodyPr wrap="square" rtlCol="0">
            <a:spAutoFit/>
          </a:bodyPr>
          <a:lstStyle/>
          <a:p>
            <a:r>
              <a:rPr lang="en-US" sz="1400" dirty="0" smtClean="0">
                <a:solidFill>
                  <a:schemeClr val="tx1">
                    <a:lumMod val="65000"/>
                    <a:lumOff val="35000"/>
                  </a:schemeClr>
                </a:solidFill>
                <a:latin typeface="+mn-lt"/>
              </a:rPr>
              <a:t>Continued . . .</a:t>
            </a:r>
          </a:p>
        </p:txBody>
      </p:sp>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23</a:t>
            </a:fld>
            <a:endParaRPr lang="en-US" dirty="0"/>
          </a:p>
        </p:txBody>
      </p:sp>
    </p:spTree>
    <p:extLst>
      <p:ext uri="{BB962C8B-B14F-4D97-AF65-F5344CB8AC3E}">
        <p14:creationId xmlns:p14="http://schemas.microsoft.com/office/powerpoint/2010/main" val="333914139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539552" y="1268760"/>
            <a:ext cx="5791200" cy="4953000"/>
          </a:xfrm>
        </p:spPr>
        <p:txBody>
          <a:bodyPr>
            <a:noAutofit/>
          </a:bodyPr>
          <a:lstStyle/>
          <a:p>
            <a:r>
              <a:rPr lang="en-US" sz="1800" dirty="0" smtClean="0">
                <a:solidFill>
                  <a:srgbClr val="330F42"/>
                </a:solidFill>
              </a:rPr>
              <a:t>Because </a:t>
            </a:r>
            <a:r>
              <a:rPr lang="en-US" sz="1800" i="1" dirty="0" smtClean="0">
                <a:solidFill>
                  <a:srgbClr val="330F42"/>
                </a:solidFill>
              </a:rPr>
              <a:t>N &gt;N</a:t>
            </a:r>
            <a:r>
              <a:rPr lang="en-US" sz="1800" i="1" baseline="-25000" dirty="0" smtClean="0">
                <a:solidFill>
                  <a:srgbClr val="330F42"/>
                </a:solidFill>
              </a:rPr>
              <a:t>1</a:t>
            </a:r>
            <a:r>
              <a:rPr lang="en-US" sz="1800" i="1" dirty="0" smtClean="0">
                <a:solidFill>
                  <a:srgbClr val="330F42"/>
                </a:solidFill>
              </a:rPr>
              <a:t> &gt; N</a:t>
            </a:r>
            <a:r>
              <a:rPr lang="en-US" sz="1800" i="1" baseline="-25000" dirty="0" smtClean="0">
                <a:solidFill>
                  <a:srgbClr val="330F42"/>
                </a:solidFill>
              </a:rPr>
              <a:t>2 . . . </a:t>
            </a:r>
            <a:r>
              <a:rPr lang="en-US" sz="1800" i="1" dirty="0" smtClean="0">
                <a:solidFill>
                  <a:srgbClr val="330F42"/>
                </a:solidFill>
              </a:rPr>
              <a:t>, </a:t>
            </a:r>
            <a:r>
              <a:rPr lang="en-US" sz="1800" dirty="0" smtClean="0">
                <a:solidFill>
                  <a:srgbClr val="330F42"/>
                </a:solidFill>
              </a:rPr>
              <a:t>continuing this sequence will eventually produce a quotient </a:t>
            </a:r>
            <a:r>
              <a:rPr lang="en-US" sz="1800" i="1" dirty="0" smtClean="0">
                <a:solidFill>
                  <a:srgbClr val="330F42"/>
                </a:solidFill>
              </a:rPr>
              <a:t>N</a:t>
            </a:r>
            <a:r>
              <a:rPr lang="en-US" sz="1800" i="1" baseline="-25000" dirty="0" smtClean="0">
                <a:solidFill>
                  <a:srgbClr val="330F42"/>
                </a:solidFill>
              </a:rPr>
              <a:t>m-1 </a:t>
            </a:r>
            <a:r>
              <a:rPr lang="en-US" sz="1800" i="1" dirty="0" smtClean="0">
                <a:solidFill>
                  <a:srgbClr val="330F42"/>
                </a:solidFill>
              </a:rPr>
              <a:t>= 1 (</a:t>
            </a:r>
            <a:r>
              <a:rPr lang="en-US" sz="1800" dirty="0" smtClean="0">
                <a:solidFill>
                  <a:srgbClr val="330F42"/>
                </a:solidFill>
              </a:rPr>
              <a:t>except for the decimal integers 0 and 1, whose binary equivalents are 0 and 1, respectively) and a remainder </a:t>
            </a:r>
            <a:r>
              <a:rPr lang="en-US" sz="1800" i="1" dirty="0" smtClean="0">
                <a:solidFill>
                  <a:srgbClr val="330F42"/>
                </a:solidFill>
              </a:rPr>
              <a:t>R</a:t>
            </a:r>
            <a:r>
              <a:rPr lang="en-US" sz="1800" i="1" baseline="-25000" dirty="0" smtClean="0">
                <a:solidFill>
                  <a:srgbClr val="330F42"/>
                </a:solidFill>
              </a:rPr>
              <a:t>m-2</a:t>
            </a:r>
            <a:r>
              <a:rPr lang="en-US" sz="1800" i="1" dirty="0" smtClean="0">
                <a:solidFill>
                  <a:srgbClr val="330F42"/>
                </a:solidFill>
              </a:rPr>
              <a:t>, </a:t>
            </a:r>
            <a:r>
              <a:rPr lang="en-US" sz="1800" dirty="0" smtClean="0">
                <a:solidFill>
                  <a:srgbClr val="330F42"/>
                </a:solidFill>
              </a:rPr>
              <a:t>which</a:t>
            </a:r>
            <a:r>
              <a:rPr lang="en-US" sz="1800" i="1" dirty="0" smtClean="0">
                <a:solidFill>
                  <a:srgbClr val="330F42"/>
                </a:solidFill>
              </a:rPr>
              <a:t> </a:t>
            </a:r>
            <a:r>
              <a:rPr lang="en-US" sz="1800" dirty="0" smtClean="0">
                <a:solidFill>
                  <a:srgbClr val="330F42"/>
                </a:solidFill>
              </a:rPr>
              <a:t>is 0 or 1. Then</a:t>
            </a:r>
          </a:p>
          <a:p>
            <a:endParaRPr lang="en-US" sz="1800" dirty="0" smtClean="0">
              <a:solidFill>
                <a:srgbClr val="330F42"/>
              </a:solidFill>
            </a:endParaRPr>
          </a:p>
          <a:p>
            <a:pPr algn="ctr"/>
            <a:r>
              <a:rPr lang="en-US" sz="1600" i="1" dirty="0" smtClean="0">
                <a:solidFill>
                  <a:srgbClr val="330F42"/>
                </a:solidFill>
              </a:rPr>
              <a:t>N = (1 * 2</a:t>
            </a:r>
            <a:r>
              <a:rPr lang="en-US" sz="1600" i="1" baseline="30000" dirty="0" smtClean="0">
                <a:solidFill>
                  <a:srgbClr val="330F42"/>
                </a:solidFill>
              </a:rPr>
              <a:t>m-1</a:t>
            </a:r>
            <a:r>
              <a:rPr lang="en-US" sz="1600" i="1" dirty="0" smtClean="0">
                <a:solidFill>
                  <a:srgbClr val="330F42"/>
                </a:solidFill>
              </a:rPr>
              <a:t>) + (R</a:t>
            </a:r>
            <a:r>
              <a:rPr lang="en-US" sz="1600" i="1" baseline="-25000" dirty="0" smtClean="0">
                <a:solidFill>
                  <a:srgbClr val="330F42"/>
                </a:solidFill>
              </a:rPr>
              <a:t>m-2</a:t>
            </a:r>
            <a:r>
              <a:rPr lang="en-US" sz="1600" i="1" dirty="0" smtClean="0">
                <a:solidFill>
                  <a:srgbClr val="330F42"/>
                </a:solidFill>
              </a:rPr>
              <a:t> * 2</a:t>
            </a:r>
            <a:r>
              <a:rPr lang="en-US" sz="1600" i="1" baseline="30000" dirty="0" smtClean="0">
                <a:solidFill>
                  <a:srgbClr val="330F42"/>
                </a:solidFill>
              </a:rPr>
              <a:t>m-2</a:t>
            </a:r>
            <a:r>
              <a:rPr lang="en-US" sz="1600" i="1" dirty="0" smtClean="0">
                <a:solidFill>
                  <a:srgbClr val="330F42"/>
                </a:solidFill>
              </a:rPr>
              <a:t>) + . . . + (R</a:t>
            </a:r>
            <a:r>
              <a:rPr lang="en-US" sz="1600" i="1" baseline="-25000" dirty="0" smtClean="0">
                <a:solidFill>
                  <a:srgbClr val="330F42"/>
                </a:solidFill>
              </a:rPr>
              <a:t>2</a:t>
            </a:r>
            <a:r>
              <a:rPr lang="en-US" sz="1600" i="1" dirty="0" smtClean="0">
                <a:solidFill>
                  <a:srgbClr val="330F42"/>
                </a:solidFill>
              </a:rPr>
              <a:t> * 2</a:t>
            </a:r>
            <a:r>
              <a:rPr lang="en-US" sz="1600" i="1" baseline="30000" dirty="0" smtClean="0">
                <a:solidFill>
                  <a:srgbClr val="330F42"/>
                </a:solidFill>
              </a:rPr>
              <a:t>2</a:t>
            </a:r>
            <a:r>
              <a:rPr lang="en-US" sz="1600" i="1" dirty="0" smtClean="0">
                <a:solidFill>
                  <a:srgbClr val="330F42"/>
                </a:solidFill>
              </a:rPr>
              <a:t>) + (R</a:t>
            </a:r>
            <a:r>
              <a:rPr lang="en-US" sz="1600" i="1" baseline="-25000" dirty="0" smtClean="0">
                <a:solidFill>
                  <a:srgbClr val="330F42"/>
                </a:solidFill>
              </a:rPr>
              <a:t>1</a:t>
            </a:r>
            <a:r>
              <a:rPr lang="en-US" sz="1600" i="1" dirty="0" smtClean="0">
                <a:solidFill>
                  <a:srgbClr val="330F42"/>
                </a:solidFill>
              </a:rPr>
              <a:t> * 2</a:t>
            </a:r>
            <a:r>
              <a:rPr lang="en-US" sz="1600" i="1" baseline="30000" dirty="0" smtClean="0">
                <a:solidFill>
                  <a:srgbClr val="330F42"/>
                </a:solidFill>
              </a:rPr>
              <a:t>1</a:t>
            </a:r>
            <a:r>
              <a:rPr lang="en-US" sz="1600" i="1" dirty="0" smtClean="0">
                <a:solidFill>
                  <a:srgbClr val="330F42"/>
                </a:solidFill>
              </a:rPr>
              <a:t>) + R</a:t>
            </a:r>
            <a:r>
              <a:rPr lang="en-US" sz="1600" i="1" baseline="-25000" dirty="0" smtClean="0">
                <a:solidFill>
                  <a:srgbClr val="330F42"/>
                </a:solidFill>
              </a:rPr>
              <a:t>0</a:t>
            </a:r>
          </a:p>
          <a:p>
            <a:endParaRPr lang="en-US" sz="1800" dirty="0" smtClean="0">
              <a:solidFill>
                <a:srgbClr val="330F42"/>
              </a:solidFill>
            </a:endParaRPr>
          </a:p>
          <a:p>
            <a:r>
              <a:rPr lang="en-US" sz="1800" dirty="0" smtClean="0">
                <a:solidFill>
                  <a:srgbClr val="330F42"/>
                </a:solidFill>
              </a:rPr>
              <a:t>which is the binary form of </a:t>
            </a:r>
            <a:r>
              <a:rPr lang="en-US" sz="1800" i="1" dirty="0" smtClean="0">
                <a:solidFill>
                  <a:srgbClr val="330F42"/>
                </a:solidFill>
              </a:rPr>
              <a:t>N. </a:t>
            </a:r>
            <a:r>
              <a:rPr lang="en-US" sz="1800" dirty="0" smtClean="0">
                <a:solidFill>
                  <a:srgbClr val="330F42"/>
                </a:solidFill>
              </a:rPr>
              <a:t>Hence, we convert from base 10 to base 2 by repeated divisions by 2. The remainders and the final quotient, 1, give us, in order of increasing significance, the binary digits of </a:t>
            </a:r>
            <a:r>
              <a:rPr lang="en-US" sz="1800" i="1" dirty="0" smtClean="0">
                <a:solidFill>
                  <a:srgbClr val="330F42"/>
                </a:solidFill>
              </a:rPr>
              <a:t>N.</a:t>
            </a:r>
          </a:p>
          <a:p>
            <a:endParaRPr lang="en-US" sz="1800" i="1" dirty="0" smtClean="0">
              <a:solidFill>
                <a:srgbClr val="330F42"/>
              </a:solidFill>
            </a:endParaRPr>
          </a:p>
        </p:txBody>
      </p:sp>
      <p:sp>
        <p:nvSpPr>
          <p:cNvPr id="5" name="TextBox 4"/>
          <p:cNvSpPr txBox="1"/>
          <p:nvPr/>
        </p:nvSpPr>
        <p:spPr>
          <a:xfrm>
            <a:off x="6858000" y="838200"/>
            <a:ext cx="1905000" cy="615553"/>
          </a:xfrm>
          <a:prstGeom prst="rect">
            <a:avLst/>
          </a:prstGeom>
          <a:noFill/>
        </p:spPr>
        <p:txBody>
          <a:bodyPr wrap="square" rtlCol="0">
            <a:spAutoFit/>
          </a:bodyPr>
          <a:lstStyle/>
          <a:p>
            <a:pPr algn="ctr"/>
            <a:r>
              <a:rPr lang="en-US" sz="3400" dirty="0" smtClean="0">
                <a:solidFill>
                  <a:schemeClr val="bg1"/>
                </a:solidFill>
                <a:effectLst>
                  <a:outerShdw blurRad="38100" dist="38100" dir="2700000" algn="tl">
                    <a:srgbClr val="000000">
                      <a:alpha val="43137"/>
                    </a:srgbClr>
                  </a:outerShdw>
                </a:effectLst>
                <a:latin typeface="+mj-lt"/>
              </a:rPr>
              <a:t>Integers</a:t>
            </a:r>
            <a:endParaRPr lang="en-US" sz="3400" dirty="0">
              <a:solidFill>
                <a:schemeClr val="bg1"/>
              </a:solidFill>
              <a:effectLst>
                <a:outerShdw blurRad="38100" dist="38100" dir="2700000" algn="tl">
                  <a:srgbClr val="000000">
                    <a:alpha val="43137"/>
                  </a:srgbClr>
                </a:outerShdw>
              </a:effectLst>
              <a:latin typeface="+mj-lt"/>
            </a:endParaRPr>
          </a:p>
        </p:txBody>
      </p:sp>
      <p:pic>
        <p:nvPicPr>
          <p:cNvPr id="6" name="Picture 5"/>
          <p:cNvPicPr>
            <a:picLocks noChangeAspect="1"/>
          </p:cNvPicPr>
          <p:nvPr/>
        </p:nvPicPr>
        <p:blipFill>
          <a:blip r:embed="rId3">
            <a:alphaModFix amt="22000"/>
          </a:blip>
          <a:stretch>
            <a:fillRect/>
          </a:stretch>
        </p:blipFill>
        <p:spPr>
          <a:xfrm>
            <a:off x="7010400" y="2654480"/>
            <a:ext cx="1676400" cy="1538679"/>
          </a:xfrm>
          <a:prstGeom prst="rect">
            <a:avLst/>
          </a:prstGeom>
          <a:effectLst>
            <a:softEdge rad="12700"/>
          </a:effectLst>
        </p:spPr>
      </p:pic>
      <p:sp useBgFill="1">
        <p:nvSpPr>
          <p:cNvPr id="7" name="TextBox 6"/>
          <p:cNvSpPr txBox="1"/>
          <p:nvPr/>
        </p:nvSpPr>
        <p:spPr>
          <a:xfrm>
            <a:off x="230920" y="4585746"/>
            <a:ext cx="378680" cy="595854"/>
          </a:xfrm>
          <a:prstGeom prst="rect">
            <a:avLst/>
          </a:prstGeom>
        </p:spPr>
        <p:txBody>
          <a:bodyPr wrap="square" rtlCol="0">
            <a:spAutoFit/>
          </a:bodyPr>
          <a:lstStyle/>
          <a:p>
            <a:endParaRPr lang="en-US" dirty="0"/>
          </a:p>
        </p:txBody>
      </p:sp>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24</a:t>
            </a:fld>
            <a:endParaRPr lang="en-US" dirty="0"/>
          </a:p>
        </p:txBody>
      </p:sp>
    </p:spTree>
    <p:extLst>
      <p:ext uri="{BB962C8B-B14F-4D97-AF65-F5344CB8AC3E}">
        <p14:creationId xmlns:p14="http://schemas.microsoft.com/office/powerpoint/2010/main" val="259418447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1.pdf"/>
          <p:cNvPicPr>
            <a:picLocks noChangeAspect="1"/>
          </p:cNvPicPr>
          <p:nvPr/>
        </p:nvPicPr>
        <p:blipFill rotWithShape="1">
          <a:blip r:embed="rId3">
            <a:extLst>
              <a:ext uri="{28A0092B-C50C-407E-A947-70E740481C1C}">
                <a14:useLocalDpi xmlns:a14="http://schemas.microsoft.com/office/drawing/2010/main" val="0"/>
              </a:ext>
            </a:extLst>
          </a:blip>
          <a:srcRect l="18061" t="39888" r="12440" b="18750"/>
          <a:stretch/>
        </p:blipFill>
        <p:spPr>
          <a:xfrm>
            <a:off x="3948577" y="692696"/>
            <a:ext cx="5220072" cy="4020416"/>
          </a:xfrm>
          <a:prstGeom prst="rect">
            <a:avLst/>
          </a:prstGeom>
        </p:spPr>
      </p:pic>
      <p:pic>
        <p:nvPicPr>
          <p:cNvPr id="10" name="Picture 9" descr="f1.pdf"/>
          <p:cNvPicPr>
            <a:picLocks noChangeAspect="1"/>
          </p:cNvPicPr>
          <p:nvPr/>
        </p:nvPicPr>
        <p:blipFill rotWithShape="1">
          <a:blip r:embed="rId3">
            <a:extLst>
              <a:ext uri="{28A0092B-C50C-407E-A947-70E740481C1C}">
                <a14:useLocalDpi xmlns:a14="http://schemas.microsoft.com/office/drawing/2010/main" val="0"/>
              </a:ext>
            </a:extLst>
          </a:blip>
          <a:srcRect l="18061" t="3535" r="12440" b="59445"/>
          <a:stretch/>
        </p:blipFill>
        <p:spPr>
          <a:xfrm>
            <a:off x="-468560" y="476672"/>
            <a:ext cx="5328592" cy="3673242"/>
          </a:xfrm>
          <a:prstGeom prst="rect">
            <a:avLst/>
          </a:prstGeom>
        </p:spPr>
      </p:pic>
      <p:pic>
        <p:nvPicPr>
          <p:cNvPr id="4" name="Picture 3" descr="f1.pdf"/>
          <p:cNvPicPr>
            <a:picLocks noChangeAspect="1"/>
          </p:cNvPicPr>
          <p:nvPr/>
        </p:nvPicPr>
        <p:blipFill rotWithShape="1">
          <a:blip r:embed="rId4">
            <a:extLst>
              <a:ext uri="{28A0092B-C50C-407E-A947-70E740481C1C}">
                <a14:useLocalDpi xmlns:a14="http://schemas.microsoft.com/office/drawing/2010/main" val="0"/>
              </a:ext>
            </a:extLst>
          </a:blip>
          <a:srcRect l="24161" t="79798" r="20066" b="9428"/>
          <a:stretch/>
        </p:blipFill>
        <p:spPr>
          <a:xfrm>
            <a:off x="899592" y="4509120"/>
            <a:ext cx="7776845" cy="1944216"/>
          </a:xfrm>
          <a:prstGeom prst="rect">
            <a:avLst/>
          </a:prstGeom>
        </p:spPr>
      </p:pic>
      <p:pic>
        <p:nvPicPr>
          <p:cNvPr id="5" name="Grafik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25</a:t>
            </a:fld>
            <a:endParaRPr lang="en-US" dirty="0"/>
          </a:p>
        </p:txBody>
      </p:sp>
    </p:spTree>
    <p:extLst>
      <p:ext uri="{BB962C8B-B14F-4D97-AF65-F5344CB8AC3E}">
        <p14:creationId xmlns:p14="http://schemas.microsoft.com/office/powerpoint/2010/main" val="3463201464"/>
      </p:ext>
    </p:extLst>
  </p:cSld>
  <p:clrMapOvr>
    <a:masterClrMapping/>
  </p:clrMapOvr>
  <p:transition spd="med">
    <p:pull dir="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a:xfrm>
            <a:off x="381000" y="-381000"/>
            <a:ext cx="6191157" cy="6629400"/>
          </a:xfrm>
        </p:spPr>
        <p:txBody>
          <a:bodyPr>
            <a:normAutofit/>
          </a:bodyPr>
          <a:lstStyle/>
          <a:p>
            <a:r>
              <a:rPr lang="en-US" sz="2000" b="0" dirty="0" smtClean="0">
                <a:solidFill>
                  <a:schemeClr val="tx1"/>
                </a:solidFill>
                <a:latin typeface="Times New Roman" panose="02020603050405020304" pitchFamily="18" charset="0"/>
                <a:cs typeface="Times New Roman" panose="02020603050405020304" pitchFamily="18" charset="0"/>
              </a:rPr>
              <a:t>For the fractional part, recall that in binary notation, a number with a value between 0 and 1 is represented by</a:t>
            </a:r>
            <a:r>
              <a:rPr lang="en-US" sz="800" b="0" dirty="0" smtClean="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r>
            <a:br>
              <a:rPr lang="en-US" sz="800" b="0" dirty="0" smtClean="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en-US" sz="1000" b="0" dirty="0" smtClean="0">
                <a:solidFill>
                  <a:schemeClr val="tx1"/>
                </a:solidFill>
                <a:latin typeface="Times New Roman" panose="02020603050405020304" pitchFamily="18" charset="0"/>
                <a:cs typeface="Times New Roman" panose="02020603050405020304" pitchFamily="18" charset="0"/>
              </a:rPr>
              <a:t/>
            </a:r>
            <a:br>
              <a:rPr lang="en-US" sz="1000" b="0" dirty="0" smtClean="0">
                <a:solidFill>
                  <a:schemeClr val="tx1"/>
                </a:solidFill>
                <a:latin typeface="Times New Roman" panose="02020603050405020304" pitchFamily="18" charset="0"/>
                <a:cs typeface="Times New Roman" panose="02020603050405020304" pitchFamily="18" charset="0"/>
              </a:rPr>
            </a:br>
            <a:r>
              <a:rPr lang="en-US" sz="1000" b="0" dirty="0" smtClean="0">
                <a:solidFill>
                  <a:schemeClr val="tx1"/>
                </a:solidFill>
                <a:latin typeface="Times New Roman" panose="02020603050405020304" pitchFamily="18" charset="0"/>
                <a:cs typeface="Times New Roman" panose="02020603050405020304" pitchFamily="18" charset="0"/>
              </a:rPr>
              <a:t>                            </a:t>
            </a:r>
            <a:r>
              <a:rPr lang="en-US" sz="2000" b="0" dirty="0" smtClean="0">
                <a:solidFill>
                  <a:schemeClr val="tx1"/>
                </a:solidFill>
                <a:latin typeface="Times New Roman" panose="02020603050405020304" pitchFamily="18" charset="0"/>
                <a:cs typeface="Times New Roman" panose="02020603050405020304" pitchFamily="18" charset="0"/>
              </a:rPr>
              <a:t>0.</a:t>
            </a:r>
            <a:r>
              <a:rPr lang="en-US" sz="2000" b="0" i="1" dirty="0" smtClean="0">
                <a:solidFill>
                  <a:schemeClr val="tx1"/>
                </a:solidFill>
                <a:latin typeface="Times New Roman" panose="02020603050405020304" pitchFamily="18" charset="0"/>
                <a:cs typeface="Times New Roman" panose="02020603050405020304" pitchFamily="18" charset="0"/>
              </a:rPr>
              <a:t>b</a:t>
            </a:r>
            <a:r>
              <a:rPr lang="en-US" sz="2000" b="0" i="1" baseline="-25000" dirty="0" smtClean="0">
                <a:solidFill>
                  <a:schemeClr val="tx1"/>
                </a:solidFill>
                <a:latin typeface="Times New Roman" panose="02020603050405020304" pitchFamily="18" charset="0"/>
                <a:cs typeface="Times New Roman" panose="02020603050405020304" pitchFamily="18" charset="0"/>
              </a:rPr>
              <a:t>-1</a:t>
            </a:r>
            <a:r>
              <a:rPr lang="en-US" sz="2000" b="0" i="1" dirty="0" smtClean="0">
                <a:solidFill>
                  <a:schemeClr val="tx1"/>
                </a:solidFill>
                <a:latin typeface="Times New Roman" panose="02020603050405020304" pitchFamily="18" charset="0"/>
                <a:cs typeface="Times New Roman" panose="02020603050405020304" pitchFamily="18" charset="0"/>
              </a:rPr>
              <a:t>b</a:t>
            </a:r>
            <a:r>
              <a:rPr lang="en-US" sz="2000" b="0" i="1" baseline="-25000" dirty="0" smtClean="0">
                <a:solidFill>
                  <a:schemeClr val="tx1"/>
                </a:solidFill>
                <a:latin typeface="Times New Roman" panose="02020603050405020304" pitchFamily="18" charset="0"/>
                <a:cs typeface="Times New Roman" panose="02020603050405020304" pitchFamily="18" charset="0"/>
              </a:rPr>
              <a:t>-2</a:t>
            </a:r>
            <a:r>
              <a:rPr lang="en-US" sz="2000" b="0" i="1" dirty="0" smtClean="0">
                <a:solidFill>
                  <a:schemeClr val="tx1"/>
                </a:solidFill>
                <a:latin typeface="Times New Roman" panose="02020603050405020304" pitchFamily="18" charset="0"/>
                <a:cs typeface="Times New Roman" panose="02020603050405020304" pitchFamily="18" charset="0"/>
              </a:rPr>
              <a:t>b</a:t>
            </a:r>
            <a:r>
              <a:rPr lang="en-US" sz="2000" b="0" i="1" baseline="-25000" dirty="0" smtClean="0">
                <a:solidFill>
                  <a:schemeClr val="tx1"/>
                </a:solidFill>
                <a:latin typeface="Times New Roman" panose="02020603050405020304" pitchFamily="18" charset="0"/>
                <a:cs typeface="Times New Roman" panose="02020603050405020304" pitchFamily="18" charset="0"/>
              </a:rPr>
              <a:t>-3</a:t>
            </a:r>
            <a:r>
              <a:rPr lang="en-US" sz="2000" b="0" i="1" dirty="0" smtClean="0">
                <a:solidFill>
                  <a:schemeClr val="tx1"/>
                </a:solidFill>
                <a:latin typeface="Times New Roman" panose="02020603050405020304" pitchFamily="18" charset="0"/>
                <a:cs typeface="Times New Roman" panose="02020603050405020304" pitchFamily="18" charset="0"/>
              </a:rPr>
              <a:t> . . . 	   b</a:t>
            </a:r>
            <a:r>
              <a:rPr lang="en-US" sz="2000" b="0" i="1" baseline="-25000" dirty="0" smtClean="0">
                <a:solidFill>
                  <a:schemeClr val="tx1"/>
                </a:solidFill>
                <a:latin typeface="Times New Roman" panose="02020603050405020304" pitchFamily="18" charset="0"/>
                <a:cs typeface="Times New Roman" panose="02020603050405020304" pitchFamily="18" charset="0"/>
              </a:rPr>
              <a:t>i</a:t>
            </a:r>
            <a:r>
              <a:rPr lang="en-US" sz="2000" b="0" i="1" dirty="0" smtClean="0">
                <a:solidFill>
                  <a:schemeClr val="tx1"/>
                </a:solidFill>
                <a:latin typeface="Times New Roman" panose="02020603050405020304" pitchFamily="18" charset="0"/>
                <a:cs typeface="Times New Roman" panose="02020603050405020304" pitchFamily="18" charset="0"/>
              </a:rPr>
              <a:t> = 0 or 1</a:t>
            </a:r>
            <a:r>
              <a:rPr lang="en-US" b="0" i="1" dirty="0" smtClean="0">
                <a:solidFill>
                  <a:schemeClr val="tx1"/>
                </a:solidFill>
                <a:latin typeface="Times New Roman" panose="02020603050405020304" pitchFamily="18" charset="0"/>
                <a:cs typeface="Times New Roman" panose="02020603050405020304" pitchFamily="18" charset="0"/>
              </a:rPr>
              <a:t/>
            </a:r>
            <a:br>
              <a:rPr lang="en-US" b="0" i="1" dirty="0" smtClean="0">
                <a:solidFill>
                  <a:schemeClr val="tx1"/>
                </a:solidFill>
                <a:latin typeface="Times New Roman" panose="02020603050405020304" pitchFamily="18" charset="0"/>
                <a:cs typeface="Times New Roman" panose="02020603050405020304" pitchFamily="18" charset="0"/>
              </a:rPr>
            </a:br>
            <a:r>
              <a:rPr lang="en-US" sz="1000" b="0" i="1" dirty="0" smtClean="0">
                <a:solidFill>
                  <a:schemeClr val="tx1"/>
                </a:solidFill>
                <a:latin typeface="Times New Roman" panose="02020603050405020304" pitchFamily="18" charset="0"/>
                <a:cs typeface="Times New Roman" panose="02020603050405020304" pitchFamily="18" charset="0"/>
              </a:rPr>
              <a:t/>
            </a:r>
            <a:br>
              <a:rPr lang="en-US" sz="1000" b="0" i="1" dirty="0" smtClean="0">
                <a:solidFill>
                  <a:schemeClr val="tx1"/>
                </a:solidFill>
                <a:latin typeface="Times New Roman" panose="02020603050405020304" pitchFamily="18" charset="0"/>
                <a:cs typeface="Times New Roman" panose="02020603050405020304" pitchFamily="18" charset="0"/>
              </a:rPr>
            </a:br>
            <a:r>
              <a:rPr lang="en-US" sz="2000" b="0" dirty="0" smtClean="0">
                <a:solidFill>
                  <a:schemeClr val="tx1"/>
                </a:solidFill>
                <a:latin typeface="Times New Roman" panose="02020603050405020304" pitchFamily="18" charset="0"/>
                <a:cs typeface="Times New Roman" panose="02020603050405020304" pitchFamily="18" charset="0"/>
              </a:rPr>
              <a:t>and has the value</a:t>
            </a:r>
            <a:r>
              <a:rPr lang="en-US" b="0" dirty="0" smtClean="0">
                <a:solidFill>
                  <a:schemeClr val="tx1"/>
                </a:solidFill>
                <a:latin typeface="Times New Roman" panose="02020603050405020304" pitchFamily="18" charset="0"/>
                <a:cs typeface="Times New Roman" panose="02020603050405020304" pitchFamily="18" charset="0"/>
              </a:rPr>
              <a:t/>
            </a:r>
            <a:br>
              <a:rPr lang="en-US" b="0" dirty="0" smtClean="0">
                <a:solidFill>
                  <a:schemeClr val="tx1"/>
                </a:solidFill>
                <a:latin typeface="Times New Roman" panose="02020603050405020304" pitchFamily="18" charset="0"/>
                <a:cs typeface="Times New Roman" panose="02020603050405020304" pitchFamily="18" charset="0"/>
              </a:rPr>
            </a:br>
            <a:r>
              <a:rPr lang="en-US" sz="1000" b="0" dirty="0" smtClean="0">
                <a:solidFill>
                  <a:schemeClr val="tx1"/>
                </a:solidFill>
                <a:latin typeface="Times New Roman" panose="02020603050405020304" pitchFamily="18" charset="0"/>
                <a:cs typeface="Times New Roman" panose="02020603050405020304" pitchFamily="18" charset="0"/>
              </a:rPr>
              <a:t/>
            </a:r>
            <a:br>
              <a:rPr lang="en-US" sz="1000" b="0" dirty="0" smtClean="0">
                <a:solidFill>
                  <a:schemeClr val="tx1"/>
                </a:solidFill>
                <a:latin typeface="Times New Roman" panose="02020603050405020304" pitchFamily="18" charset="0"/>
                <a:cs typeface="Times New Roman" panose="02020603050405020304" pitchFamily="18" charset="0"/>
              </a:rPr>
            </a:br>
            <a:r>
              <a:rPr lang="en-US" sz="1000" b="0" dirty="0" smtClean="0">
                <a:solidFill>
                  <a:schemeClr val="tx1"/>
                </a:solidFill>
                <a:latin typeface="Times New Roman" panose="02020603050405020304" pitchFamily="18" charset="0"/>
                <a:cs typeface="Times New Roman" panose="02020603050405020304" pitchFamily="18" charset="0"/>
              </a:rPr>
              <a:t>             </a:t>
            </a:r>
            <a:r>
              <a:rPr lang="en-US" sz="2000" b="0" dirty="0" smtClean="0">
                <a:solidFill>
                  <a:schemeClr val="tx1"/>
                </a:solidFill>
                <a:latin typeface="Times New Roman" panose="02020603050405020304" pitchFamily="18" charset="0"/>
                <a:cs typeface="Times New Roman" panose="02020603050405020304" pitchFamily="18" charset="0"/>
              </a:rPr>
              <a:t>  (</a:t>
            </a:r>
            <a:r>
              <a:rPr lang="en-US" sz="2000" b="0" i="1" dirty="0" smtClean="0">
                <a:solidFill>
                  <a:schemeClr val="tx1"/>
                </a:solidFill>
                <a:latin typeface="Times New Roman" panose="02020603050405020304" pitchFamily="18" charset="0"/>
                <a:cs typeface="Times New Roman" panose="02020603050405020304" pitchFamily="18" charset="0"/>
              </a:rPr>
              <a:t>b</a:t>
            </a:r>
            <a:r>
              <a:rPr lang="en-US" sz="2000" b="0" i="1" baseline="-25000" dirty="0" smtClean="0">
                <a:solidFill>
                  <a:schemeClr val="tx1"/>
                </a:solidFill>
                <a:latin typeface="Times New Roman" panose="02020603050405020304" pitchFamily="18" charset="0"/>
                <a:cs typeface="Times New Roman" panose="02020603050405020304" pitchFamily="18" charset="0"/>
              </a:rPr>
              <a:t>-1 </a:t>
            </a:r>
            <a:r>
              <a:rPr lang="en-US" sz="2000" b="0" i="1" dirty="0" smtClean="0">
                <a:solidFill>
                  <a:schemeClr val="tx1"/>
                </a:solidFill>
                <a:latin typeface="Times New Roman" panose="02020603050405020304" pitchFamily="18" charset="0"/>
                <a:cs typeface="Times New Roman" panose="02020603050405020304" pitchFamily="18" charset="0"/>
              </a:rPr>
              <a:t>* 2</a:t>
            </a:r>
            <a:r>
              <a:rPr lang="en-US" sz="2000" b="0" i="1" baseline="30000" dirty="0" smtClean="0">
                <a:solidFill>
                  <a:schemeClr val="tx1"/>
                </a:solidFill>
                <a:latin typeface="Times New Roman" panose="02020603050405020304" pitchFamily="18" charset="0"/>
                <a:cs typeface="Times New Roman" panose="02020603050405020304" pitchFamily="18" charset="0"/>
              </a:rPr>
              <a:t>-1</a:t>
            </a:r>
            <a:r>
              <a:rPr lang="en-US" sz="2000" b="0" i="1" dirty="0" smtClean="0">
                <a:solidFill>
                  <a:schemeClr val="tx1"/>
                </a:solidFill>
                <a:latin typeface="Times New Roman" panose="02020603050405020304" pitchFamily="18" charset="0"/>
                <a:cs typeface="Times New Roman" panose="02020603050405020304" pitchFamily="18" charset="0"/>
              </a:rPr>
              <a:t>) + (b</a:t>
            </a:r>
            <a:r>
              <a:rPr lang="en-US" sz="2000" b="0" i="1" baseline="-25000" dirty="0" smtClean="0">
                <a:solidFill>
                  <a:schemeClr val="tx1"/>
                </a:solidFill>
                <a:latin typeface="Times New Roman" panose="02020603050405020304" pitchFamily="18" charset="0"/>
                <a:cs typeface="Times New Roman" panose="02020603050405020304" pitchFamily="18" charset="0"/>
              </a:rPr>
              <a:t>-2 </a:t>
            </a:r>
            <a:r>
              <a:rPr lang="en-US" sz="2000" b="0" i="1" dirty="0" smtClean="0">
                <a:solidFill>
                  <a:schemeClr val="tx1"/>
                </a:solidFill>
                <a:latin typeface="Times New Roman" panose="02020603050405020304" pitchFamily="18" charset="0"/>
                <a:cs typeface="Times New Roman" panose="02020603050405020304" pitchFamily="18" charset="0"/>
              </a:rPr>
              <a:t>* 2</a:t>
            </a:r>
            <a:r>
              <a:rPr lang="en-US" sz="2000" b="0" i="1" baseline="30000" dirty="0" smtClean="0">
                <a:solidFill>
                  <a:schemeClr val="tx1"/>
                </a:solidFill>
                <a:latin typeface="Times New Roman" panose="02020603050405020304" pitchFamily="18" charset="0"/>
                <a:cs typeface="Times New Roman" panose="02020603050405020304" pitchFamily="18" charset="0"/>
              </a:rPr>
              <a:t>-2</a:t>
            </a:r>
            <a:r>
              <a:rPr lang="en-US" sz="2000" b="0" i="1" dirty="0" smtClean="0">
                <a:solidFill>
                  <a:schemeClr val="tx1"/>
                </a:solidFill>
                <a:latin typeface="Times New Roman" panose="02020603050405020304" pitchFamily="18" charset="0"/>
                <a:cs typeface="Times New Roman" panose="02020603050405020304" pitchFamily="18" charset="0"/>
              </a:rPr>
              <a:t>) + (b</a:t>
            </a:r>
            <a:r>
              <a:rPr lang="en-US" sz="2000" b="0" i="1" baseline="-25000" dirty="0" smtClean="0">
                <a:solidFill>
                  <a:schemeClr val="tx1"/>
                </a:solidFill>
                <a:latin typeface="Times New Roman" panose="02020603050405020304" pitchFamily="18" charset="0"/>
                <a:cs typeface="Times New Roman" panose="02020603050405020304" pitchFamily="18" charset="0"/>
              </a:rPr>
              <a:t>-3 </a:t>
            </a:r>
            <a:r>
              <a:rPr lang="en-US" sz="2000" b="0" i="1" dirty="0" smtClean="0">
                <a:solidFill>
                  <a:schemeClr val="tx1"/>
                </a:solidFill>
                <a:latin typeface="Times New Roman" panose="02020603050405020304" pitchFamily="18" charset="0"/>
                <a:cs typeface="Times New Roman" panose="02020603050405020304" pitchFamily="18" charset="0"/>
              </a:rPr>
              <a:t>* 2</a:t>
            </a:r>
            <a:r>
              <a:rPr lang="en-US" sz="2000" b="0" i="1" baseline="30000" dirty="0" smtClean="0">
                <a:solidFill>
                  <a:schemeClr val="tx1"/>
                </a:solidFill>
                <a:latin typeface="Times New Roman" panose="02020603050405020304" pitchFamily="18" charset="0"/>
                <a:cs typeface="Times New Roman" panose="02020603050405020304" pitchFamily="18" charset="0"/>
              </a:rPr>
              <a:t>-3</a:t>
            </a:r>
            <a:r>
              <a:rPr lang="en-US" sz="2000" b="0" i="1" dirty="0" smtClean="0">
                <a:solidFill>
                  <a:schemeClr val="tx1"/>
                </a:solidFill>
                <a:latin typeface="Times New Roman" panose="02020603050405020304" pitchFamily="18" charset="0"/>
                <a:cs typeface="Times New Roman" panose="02020603050405020304" pitchFamily="18" charset="0"/>
              </a:rPr>
              <a:t>) . . .</a:t>
            </a:r>
            <a:r>
              <a:rPr lang="en-US" b="0" i="1" dirty="0" smtClean="0">
                <a:solidFill>
                  <a:schemeClr val="tx1"/>
                </a:solidFill>
                <a:latin typeface="Times New Roman" panose="02020603050405020304" pitchFamily="18" charset="0"/>
                <a:cs typeface="Times New Roman" panose="02020603050405020304" pitchFamily="18" charset="0"/>
              </a:rPr>
              <a:t/>
            </a:r>
            <a:br>
              <a:rPr lang="en-US" b="0" i="1" dirty="0" smtClean="0">
                <a:solidFill>
                  <a:schemeClr val="tx1"/>
                </a:solidFill>
                <a:latin typeface="Times New Roman" panose="02020603050405020304" pitchFamily="18" charset="0"/>
                <a:cs typeface="Times New Roman" panose="02020603050405020304" pitchFamily="18" charset="0"/>
              </a:rPr>
            </a:br>
            <a:r>
              <a:rPr lang="en-US" sz="1000" b="0" i="1" dirty="0" smtClean="0">
                <a:solidFill>
                  <a:schemeClr val="tx1"/>
                </a:solidFill>
                <a:latin typeface="Times New Roman" panose="02020603050405020304" pitchFamily="18" charset="0"/>
                <a:cs typeface="Times New Roman" panose="02020603050405020304" pitchFamily="18" charset="0"/>
              </a:rPr>
              <a:t/>
            </a:r>
            <a:br>
              <a:rPr lang="en-US" sz="1000" b="0" i="1" dirty="0" smtClean="0">
                <a:solidFill>
                  <a:schemeClr val="tx1"/>
                </a:solidFill>
                <a:latin typeface="Times New Roman" panose="02020603050405020304" pitchFamily="18" charset="0"/>
                <a:cs typeface="Times New Roman" panose="02020603050405020304" pitchFamily="18" charset="0"/>
              </a:rPr>
            </a:br>
            <a:r>
              <a:rPr lang="en-US" sz="2000" b="0" dirty="0" smtClean="0">
                <a:solidFill>
                  <a:schemeClr val="tx1"/>
                </a:solidFill>
                <a:latin typeface="Times New Roman" panose="02020603050405020304" pitchFamily="18" charset="0"/>
                <a:cs typeface="Times New Roman" panose="02020603050405020304" pitchFamily="18" charset="0"/>
              </a:rPr>
              <a:t>This can be rewritten as</a:t>
            </a:r>
            <a:r>
              <a:rPr lang="en-US" b="0" dirty="0" smtClean="0">
                <a:solidFill>
                  <a:schemeClr val="tx1"/>
                </a:solidFill>
                <a:latin typeface="Times New Roman" panose="02020603050405020304" pitchFamily="18" charset="0"/>
                <a:cs typeface="Times New Roman" panose="02020603050405020304" pitchFamily="18" charset="0"/>
              </a:rPr>
              <a:t/>
            </a:r>
            <a:br>
              <a:rPr lang="en-US" b="0" dirty="0" smtClean="0">
                <a:solidFill>
                  <a:schemeClr val="tx1"/>
                </a:solidFill>
                <a:latin typeface="Times New Roman" panose="02020603050405020304" pitchFamily="18" charset="0"/>
                <a:cs typeface="Times New Roman" panose="02020603050405020304" pitchFamily="18" charset="0"/>
              </a:rPr>
            </a:br>
            <a:r>
              <a:rPr lang="en-US" sz="1000" b="0" dirty="0" smtClean="0">
                <a:solidFill>
                  <a:schemeClr val="tx1"/>
                </a:solidFill>
                <a:latin typeface="Times New Roman" panose="02020603050405020304" pitchFamily="18" charset="0"/>
                <a:cs typeface="Times New Roman" panose="02020603050405020304" pitchFamily="18" charset="0"/>
              </a:rPr>
              <a:t/>
            </a:r>
            <a:br>
              <a:rPr lang="en-US" sz="1000" b="0" dirty="0" smtClean="0">
                <a:solidFill>
                  <a:schemeClr val="tx1"/>
                </a:solidFill>
                <a:latin typeface="Times New Roman" panose="02020603050405020304" pitchFamily="18" charset="0"/>
                <a:cs typeface="Times New Roman" panose="02020603050405020304" pitchFamily="18" charset="0"/>
              </a:rPr>
            </a:br>
            <a:r>
              <a:rPr lang="en-US" sz="1000" b="0" dirty="0" smtClean="0">
                <a:solidFill>
                  <a:schemeClr val="tx1"/>
                </a:solidFill>
                <a:latin typeface="Times New Roman" panose="02020603050405020304" pitchFamily="18" charset="0"/>
                <a:cs typeface="Times New Roman" panose="02020603050405020304" pitchFamily="18" charset="0"/>
              </a:rPr>
              <a:t>               </a:t>
            </a:r>
            <a:r>
              <a:rPr lang="en-US" sz="2000" b="0" dirty="0" smtClean="0">
                <a:solidFill>
                  <a:schemeClr val="tx1"/>
                </a:solidFill>
                <a:latin typeface="Times New Roman" panose="02020603050405020304" pitchFamily="18" charset="0"/>
                <a:cs typeface="Times New Roman" panose="02020603050405020304" pitchFamily="18" charset="0"/>
              </a:rPr>
              <a:t>2</a:t>
            </a:r>
            <a:r>
              <a:rPr lang="en-US" sz="2000" b="0" baseline="30000" dirty="0" smtClean="0">
                <a:solidFill>
                  <a:schemeClr val="tx1"/>
                </a:solidFill>
                <a:latin typeface="Times New Roman" panose="02020603050405020304" pitchFamily="18" charset="0"/>
                <a:cs typeface="Times New Roman" panose="02020603050405020304" pitchFamily="18" charset="0"/>
              </a:rPr>
              <a:t>-1 </a:t>
            </a:r>
            <a:r>
              <a:rPr lang="en-US" sz="2000" b="0" dirty="0" smtClean="0">
                <a:solidFill>
                  <a:schemeClr val="tx1"/>
                </a:solidFill>
                <a:latin typeface="Times New Roman" panose="02020603050405020304" pitchFamily="18" charset="0"/>
                <a:cs typeface="Times New Roman" panose="02020603050405020304" pitchFamily="18" charset="0"/>
              </a:rPr>
              <a:t>* (</a:t>
            </a:r>
            <a:r>
              <a:rPr lang="en-US" sz="2000" b="0" i="1" dirty="0" smtClean="0">
                <a:solidFill>
                  <a:schemeClr val="tx1"/>
                </a:solidFill>
                <a:latin typeface="Times New Roman" panose="02020603050405020304" pitchFamily="18" charset="0"/>
                <a:cs typeface="Times New Roman" panose="02020603050405020304" pitchFamily="18" charset="0"/>
              </a:rPr>
              <a:t>b</a:t>
            </a:r>
            <a:r>
              <a:rPr lang="en-US" sz="2000" b="0" i="1" baseline="-25000" dirty="0" smtClean="0">
                <a:solidFill>
                  <a:schemeClr val="tx1"/>
                </a:solidFill>
                <a:latin typeface="Times New Roman" panose="02020603050405020304" pitchFamily="18" charset="0"/>
                <a:cs typeface="Times New Roman" panose="02020603050405020304" pitchFamily="18" charset="0"/>
              </a:rPr>
              <a:t>-1 </a:t>
            </a:r>
            <a:r>
              <a:rPr lang="en-US" sz="2000" b="0" i="1" dirty="0" smtClean="0">
                <a:solidFill>
                  <a:schemeClr val="tx1"/>
                </a:solidFill>
                <a:latin typeface="Times New Roman" panose="02020603050405020304" pitchFamily="18" charset="0"/>
                <a:cs typeface="Times New Roman" panose="02020603050405020304" pitchFamily="18" charset="0"/>
              </a:rPr>
              <a:t>+ 2</a:t>
            </a:r>
            <a:r>
              <a:rPr lang="en-US" sz="2000" b="0" i="1" baseline="30000" dirty="0" smtClean="0">
                <a:solidFill>
                  <a:schemeClr val="tx1"/>
                </a:solidFill>
                <a:latin typeface="Times New Roman" panose="02020603050405020304" pitchFamily="18" charset="0"/>
                <a:cs typeface="Times New Roman" panose="02020603050405020304" pitchFamily="18" charset="0"/>
              </a:rPr>
              <a:t>-1 </a:t>
            </a:r>
            <a:r>
              <a:rPr lang="en-US" sz="2000" b="0" i="1" dirty="0" smtClean="0">
                <a:solidFill>
                  <a:schemeClr val="tx1"/>
                </a:solidFill>
                <a:latin typeface="Times New Roman" panose="02020603050405020304" pitchFamily="18" charset="0"/>
                <a:cs typeface="Times New Roman" panose="02020603050405020304" pitchFamily="18" charset="0"/>
              </a:rPr>
              <a:t>* (b</a:t>
            </a:r>
            <a:r>
              <a:rPr lang="en-US" sz="2000" b="0" i="1" baseline="-25000" dirty="0" smtClean="0">
                <a:solidFill>
                  <a:schemeClr val="tx1"/>
                </a:solidFill>
                <a:latin typeface="Times New Roman" panose="02020603050405020304" pitchFamily="18" charset="0"/>
                <a:cs typeface="Times New Roman" panose="02020603050405020304" pitchFamily="18" charset="0"/>
              </a:rPr>
              <a:t>-2 </a:t>
            </a:r>
            <a:r>
              <a:rPr lang="en-US" sz="2000" b="0" i="1" dirty="0" smtClean="0">
                <a:solidFill>
                  <a:schemeClr val="tx1"/>
                </a:solidFill>
                <a:latin typeface="Times New Roman" panose="02020603050405020304" pitchFamily="18" charset="0"/>
                <a:cs typeface="Times New Roman" panose="02020603050405020304" pitchFamily="18" charset="0"/>
              </a:rPr>
              <a:t>+ 2</a:t>
            </a:r>
            <a:r>
              <a:rPr lang="en-US" sz="2000" b="0" i="1" baseline="30000" dirty="0" smtClean="0">
                <a:solidFill>
                  <a:schemeClr val="tx1"/>
                </a:solidFill>
                <a:latin typeface="Times New Roman" panose="02020603050405020304" pitchFamily="18" charset="0"/>
                <a:cs typeface="Times New Roman" panose="02020603050405020304" pitchFamily="18" charset="0"/>
              </a:rPr>
              <a:t>-1 </a:t>
            </a:r>
            <a:r>
              <a:rPr lang="en-US" sz="2000" b="0" i="1" dirty="0" smtClean="0">
                <a:solidFill>
                  <a:schemeClr val="tx1"/>
                </a:solidFill>
                <a:latin typeface="Times New Roman" panose="02020603050405020304" pitchFamily="18" charset="0"/>
                <a:cs typeface="Times New Roman" panose="02020603050405020304" pitchFamily="18" charset="0"/>
              </a:rPr>
              <a:t>* (b</a:t>
            </a:r>
            <a:r>
              <a:rPr lang="en-US" sz="2000" b="0" i="1" baseline="-25000" dirty="0" smtClean="0">
                <a:solidFill>
                  <a:schemeClr val="tx1"/>
                </a:solidFill>
                <a:latin typeface="Times New Roman" panose="02020603050405020304" pitchFamily="18" charset="0"/>
                <a:cs typeface="Times New Roman" panose="02020603050405020304" pitchFamily="18" charset="0"/>
              </a:rPr>
              <a:t>-3 </a:t>
            </a:r>
            <a:r>
              <a:rPr lang="en-US" sz="2000" b="0" i="1" dirty="0" smtClean="0">
                <a:solidFill>
                  <a:schemeClr val="tx1"/>
                </a:solidFill>
                <a:latin typeface="Times New Roman" panose="02020603050405020304" pitchFamily="18" charset="0"/>
                <a:cs typeface="Times New Roman" panose="02020603050405020304" pitchFamily="18" charset="0"/>
              </a:rPr>
              <a:t>+ . . . ) . . . ))</a:t>
            </a:r>
            <a:r>
              <a:rPr lang="en-US" b="0" i="1" dirty="0" smtClean="0">
                <a:solidFill>
                  <a:schemeClr val="tx1"/>
                </a:solidFill>
                <a:latin typeface="Times New Roman" panose="02020603050405020304" pitchFamily="18" charset="0"/>
                <a:cs typeface="Times New Roman" panose="02020603050405020304" pitchFamily="18" charset="0"/>
              </a:rPr>
              <a:t/>
            </a:r>
            <a:br>
              <a:rPr lang="en-US" b="0" i="1" dirty="0" smtClean="0">
                <a:solidFill>
                  <a:schemeClr val="tx1"/>
                </a:solidFill>
                <a:latin typeface="Times New Roman" panose="02020603050405020304" pitchFamily="18" charset="0"/>
                <a:cs typeface="Times New Roman" panose="02020603050405020304" pitchFamily="18" charset="0"/>
              </a:rPr>
            </a:br>
            <a:r>
              <a:rPr lang="en-US" sz="1000" b="0" i="1" dirty="0" smtClean="0">
                <a:solidFill>
                  <a:schemeClr val="tx1"/>
                </a:solidFill>
                <a:latin typeface="Times New Roman" panose="02020603050405020304" pitchFamily="18" charset="0"/>
                <a:cs typeface="Times New Roman" panose="02020603050405020304" pitchFamily="18" charset="0"/>
              </a:rPr>
              <a:t/>
            </a:r>
            <a:br>
              <a:rPr lang="en-US" sz="1000" b="0" i="1" dirty="0" smtClean="0">
                <a:solidFill>
                  <a:schemeClr val="tx1"/>
                </a:solidFill>
                <a:latin typeface="Times New Roman" panose="02020603050405020304" pitchFamily="18" charset="0"/>
                <a:cs typeface="Times New Roman" panose="02020603050405020304" pitchFamily="18" charset="0"/>
              </a:rPr>
            </a:br>
            <a:r>
              <a:rPr lang="en-US" sz="2000" b="0" dirty="0" smtClean="0">
                <a:solidFill>
                  <a:schemeClr val="tx1"/>
                </a:solidFill>
                <a:latin typeface="Times New Roman" panose="02020603050405020304" pitchFamily="18" charset="0"/>
                <a:cs typeface="Times New Roman" panose="02020603050405020304" pitchFamily="18" charset="0"/>
              </a:rPr>
              <a:t>Suppose we want to convert the number                    </a:t>
            </a:r>
            <a:r>
              <a:rPr lang="en-US" sz="2000" b="0" i="1" dirty="0" smtClean="0">
                <a:solidFill>
                  <a:schemeClr val="tx1"/>
                </a:solidFill>
                <a:latin typeface="Times New Roman" panose="02020603050405020304" pitchFamily="18" charset="0"/>
                <a:cs typeface="Times New Roman" panose="02020603050405020304" pitchFamily="18" charset="0"/>
              </a:rPr>
              <a:t>F (0 &lt; F &lt; 1) </a:t>
            </a:r>
            <a:r>
              <a:rPr lang="en-US" sz="2000" b="0" dirty="0" smtClean="0">
                <a:solidFill>
                  <a:schemeClr val="tx1"/>
                </a:solidFill>
                <a:latin typeface="Times New Roman" panose="02020603050405020304" pitchFamily="18" charset="0"/>
                <a:cs typeface="Times New Roman" panose="02020603050405020304" pitchFamily="18" charset="0"/>
              </a:rPr>
              <a:t>from decimal to binary notation. We                </a:t>
            </a:r>
            <a:br>
              <a:rPr lang="en-US" sz="2000" b="0" dirty="0" smtClean="0">
                <a:solidFill>
                  <a:schemeClr val="tx1"/>
                </a:solidFill>
                <a:latin typeface="Times New Roman" panose="02020603050405020304" pitchFamily="18" charset="0"/>
                <a:cs typeface="Times New Roman" panose="02020603050405020304" pitchFamily="18" charset="0"/>
              </a:rPr>
            </a:br>
            <a:r>
              <a:rPr lang="en-US" sz="2000" b="0" dirty="0" smtClean="0">
                <a:solidFill>
                  <a:schemeClr val="tx1"/>
                </a:solidFill>
                <a:latin typeface="Times New Roman" panose="02020603050405020304" pitchFamily="18" charset="0"/>
                <a:cs typeface="Times New Roman" panose="02020603050405020304" pitchFamily="18" charset="0"/>
              </a:rPr>
              <a:t>   know that F</a:t>
            </a:r>
            <a:r>
              <a:rPr lang="en-US" sz="2000" b="0" i="1" dirty="0" smtClean="0">
                <a:solidFill>
                  <a:schemeClr val="tx1"/>
                </a:solidFill>
                <a:latin typeface="Times New Roman" panose="02020603050405020304" pitchFamily="18" charset="0"/>
                <a:cs typeface="Times New Roman" panose="02020603050405020304" pitchFamily="18" charset="0"/>
              </a:rPr>
              <a:t> </a:t>
            </a:r>
            <a:r>
              <a:rPr lang="en-US" sz="2000" b="0" dirty="0" smtClean="0">
                <a:solidFill>
                  <a:schemeClr val="tx1"/>
                </a:solidFill>
                <a:latin typeface="Times New Roman" panose="02020603050405020304" pitchFamily="18" charset="0"/>
                <a:cs typeface="Times New Roman" panose="02020603050405020304" pitchFamily="18" charset="0"/>
              </a:rPr>
              <a:t>can be expressed in the form</a:t>
            </a:r>
            <a:r>
              <a:rPr lang="en-US" b="0" dirty="0" smtClean="0">
                <a:solidFill>
                  <a:schemeClr val="tx1"/>
                </a:solidFill>
                <a:latin typeface="Times New Roman" panose="02020603050405020304" pitchFamily="18" charset="0"/>
                <a:cs typeface="Times New Roman" panose="02020603050405020304" pitchFamily="18" charset="0"/>
              </a:rPr>
              <a:t/>
            </a:r>
            <a:br>
              <a:rPr lang="en-US" b="0" dirty="0" smtClean="0">
                <a:solidFill>
                  <a:schemeClr val="tx1"/>
                </a:solidFill>
                <a:latin typeface="Times New Roman" panose="02020603050405020304" pitchFamily="18" charset="0"/>
                <a:cs typeface="Times New Roman" panose="02020603050405020304" pitchFamily="18" charset="0"/>
              </a:rPr>
            </a:br>
            <a:r>
              <a:rPr lang="en-US" sz="1000" b="0" dirty="0" smtClean="0">
                <a:solidFill>
                  <a:schemeClr val="tx1"/>
                </a:solidFill>
                <a:latin typeface="Times New Roman" panose="02020603050405020304" pitchFamily="18" charset="0"/>
                <a:cs typeface="Times New Roman" panose="02020603050405020304" pitchFamily="18" charset="0"/>
              </a:rPr>
              <a:t/>
            </a:r>
            <a:br>
              <a:rPr lang="en-US" sz="1000" b="0" dirty="0" smtClean="0">
                <a:solidFill>
                  <a:schemeClr val="tx1"/>
                </a:solidFill>
                <a:latin typeface="Times New Roman" panose="02020603050405020304" pitchFamily="18" charset="0"/>
                <a:cs typeface="Times New Roman" panose="02020603050405020304" pitchFamily="18" charset="0"/>
              </a:rPr>
            </a:br>
            <a:r>
              <a:rPr lang="en-US" sz="2000" b="0" dirty="0" smtClean="0">
                <a:solidFill>
                  <a:schemeClr val="tx1"/>
                </a:solidFill>
                <a:latin typeface="Times New Roman" panose="02020603050405020304" pitchFamily="18" charset="0"/>
                <a:cs typeface="Times New Roman" panose="02020603050405020304" pitchFamily="18" charset="0"/>
              </a:rPr>
              <a:t>       </a:t>
            </a:r>
            <a:r>
              <a:rPr lang="en-US" sz="2000" b="0" i="1" dirty="0" smtClean="0">
                <a:solidFill>
                  <a:schemeClr val="tx1"/>
                </a:solidFill>
                <a:latin typeface="Times New Roman" panose="02020603050405020304" pitchFamily="18" charset="0"/>
                <a:cs typeface="Times New Roman" panose="02020603050405020304" pitchFamily="18" charset="0"/>
              </a:rPr>
              <a:t>F = 2</a:t>
            </a:r>
            <a:r>
              <a:rPr lang="en-US" sz="2000" b="0" i="1" baseline="30000" dirty="0" smtClean="0">
                <a:solidFill>
                  <a:schemeClr val="tx1"/>
                </a:solidFill>
                <a:latin typeface="Times New Roman" panose="02020603050405020304" pitchFamily="18" charset="0"/>
                <a:cs typeface="Times New Roman" panose="02020603050405020304" pitchFamily="18" charset="0"/>
              </a:rPr>
              <a:t>-1</a:t>
            </a:r>
            <a:r>
              <a:rPr lang="en-US" sz="2000" b="0" i="1" dirty="0" smtClean="0">
                <a:solidFill>
                  <a:schemeClr val="tx1"/>
                </a:solidFill>
                <a:latin typeface="Times New Roman" panose="02020603050405020304" pitchFamily="18" charset="0"/>
                <a:cs typeface="Times New Roman" panose="02020603050405020304" pitchFamily="18" charset="0"/>
              </a:rPr>
              <a:t> * (b</a:t>
            </a:r>
            <a:r>
              <a:rPr lang="en-US" sz="2000" b="0" i="1" baseline="-25000" dirty="0" smtClean="0">
                <a:solidFill>
                  <a:schemeClr val="tx1"/>
                </a:solidFill>
                <a:latin typeface="Times New Roman" panose="02020603050405020304" pitchFamily="18" charset="0"/>
                <a:cs typeface="Times New Roman" panose="02020603050405020304" pitchFamily="18" charset="0"/>
              </a:rPr>
              <a:t>-1 </a:t>
            </a:r>
            <a:r>
              <a:rPr lang="en-US" sz="2000" b="0" i="1" dirty="0" smtClean="0">
                <a:solidFill>
                  <a:schemeClr val="tx1"/>
                </a:solidFill>
                <a:latin typeface="Times New Roman" panose="02020603050405020304" pitchFamily="18" charset="0"/>
                <a:cs typeface="Times New Roman" panose="02020603050405020304" pitchFamily="18" charset="0"/>
              </a:rPr>
              <a:t>+ 2</a:t>
            </a:r>
            <a:r>
              <a:rPr lang="en-US" sz="2000" b="0" i="1" baseline="30000" dirty="0" smtClean="0">
                <a:solidFill>
                  <a:schemeClr val="tx1"/>
                </a:solidFill>
                <a:latin typeface="Times New Roman" panose="02020603050405020304" pitchFamily="18" charset="0"/>
                <a:cs typeface="Times New Roman" panose="02020603050405020304" pitchFamily="18" charset="0"/>
              </a:rPr>
              <a:t>-1 </a:t>
            </a:r>
            <a:r>
              <a:rPr lang="en-US" sz="2000" b="0" i="1" dirty="0" smtClean="0">
                <a:solidFill>
                  <a:schemeClr val="tx1"/>
                </a:solidFill>
                <a:latin typeface="Times New Roman" panose="02020603050405020304" pitchFamily="18" charset="0"/>
                <a:cs typeface="Times New Roman" panose="02020603050405020304" pitchFamily="18" charset="0"/>
              </a:rPr>
              <a:t>* (b</a:t>
            </a:r>
            <a:r>
              <a:rPr lang="en-US" sz="2000" b="0" i="1" baseline="-25000" dirty="0" smtClean="0">
                <a:solidFill>
                  <a:schemeClr val="tx1"/>
                </a:solidFill>
                <a:latin typeface="Times New Roman" panose="02020603050405020304" pitchFamily="18" charset="0"/>
                <a:cs typeface="Times New Roman" panose="02020603050405020304" pitchFamily="18" charset="0"/>
              </a:rPr>
              <a:t>-2 </a:t>
            </a:r>
            <a:r>
              <a:rPr lang="en-US" sz="2000" b="0" i="1" dirty="0" smtClean="0">
                <a:solidFill>
                  <a:schemeClr val="tx1"/>
                </a:solidFill>
                <a:latin typeface="Times New Roman" panose="02020603050405020304" pitchFamily="18" charset="0"/>
                <a:cs typeface="Times New Roman" panose="02020603050405020304" pitchFamily="18" charset="0"/>
              </a:rPr>
              <a:t>+ 2</a:t>
            </a:r>
            <a:r>
              <a:rPr lang="en-US" sz="2000" b="0" i="1" baseline="30000" dirty="0" smtClean="0">
                <a:solidFill>
                  <a:schemeClr val="tx1"/>
                </a:solidFill>
                <a:latin typeface="Times New Roman" panose="02020603050405020304" pitchFamily="18" charset="0"/>
                <a:cs typeface="Times New Roman" panose="02020603050405020304" pitchFamily="18" charset="0"/>
              </a:rPr>
              <a:t>-1 </a:t>
            </a:r>
            <a:r>
              <a:rPr lang="en-US" sz="2000" b="0" i="1" dirty="0" smtClean="0">
                <a:solidFill>
                  <a:schemeClr val="tx1"/>
                </a:solidFill>
                <a:latin typeface="Times New Roman" panose="02020603050405020304" pitchFamily="18" charset="0"/>
                <a:cs typeface="Times New Roman" panose="02020603050405020304" pitchFamily="18" charset="0"/>
              </a:rPr>
              <a:t>* (b</a:t>
            </a:r>
            <a:r>
              <a:rPr lang="en-US" sz="2000" b="0" i="1" baseline="-25000" dirty="0" smtClean="0">
                <a:solidFill>
                  <a:schemeClr val="tx1"/>
                </a:solidFill>
                <a:latin typeface="Times New Roman" panose="02020603050405020304" pitchFamily="18" charset="0"/>
                <a:cs typeface="Times New Roman" panose="02020603050405020304" pitchFamily="18" charset="0"/>
              </a:rPr>
              <a:t>-3 </a:t>
            </a:r>
            <a:r>
              <a:rPr lang="en-US" sz="2000" b="0" i="1" dirty="0" smtClean="0">
                <a:solidFill>
                  <a:schemeClr val="tx1"/>
                </a:solidFill>
                <a:latin typeface="Times New Roman" panose="02020603050405020304" pitchFamily="18" charset="0"/>
                <a:cs typeface="Times New Roman" panose="02020603050405020304" pitchFamily="18" charset="0"/>
              </a:rPr>
              <a:t>+ . . . ) . . . ))</a:t>
            </a:r>
            <a:r>
              <a:rPr lang="en-US" sz="2222" b="0" i="1" dirty="0" smtClean="0">
                <a:solidFill>
                  <a:schemeClr val="tx1"/>
                </a:solidFill>
                <a:latin typeface="Times New Roman" panose="02020603050405020304" pitchFamily="18" charset="0"/>
                <a:cs typeface="Times New Roman" panose="02020603050405020304" pitchFamily="18" charset="0"/>
              </a:rPr>
              <a:t/>
            </a:r>
            <a:br>
              <a:rPr lang="en-US" sz="2222" b="0" i="1" dirty="0" smtClean="0">
                <a:solidFill>
                  <a:schemeClr val="tx1"/>
                </a:solidFill>
                <a:latin typeface="Times New Roman" panose="02020603050405020304" pitchFamily="18" charset="0"/>
                <a:cs typeface="Times New Roman" panose="02020603050405020304" pitchFamily="18" charset="0"/>
              </a:rPr>
            </a:br>
            <a:r>
              <a:rPr lang="en-US" sz="1000" b="0" i="1" dirty="0" smtClean="0">
                <a:solidFill>
                  <a:schemeClr val="tx1"/>
                </a:solidFill>
                <a:latin typeface="Times New Roman" panose="02020603050405020304" pitchFamily="18" charset="0"/>
                <a:cs typeface="Times New Roman" panose="02020603050405020304" pitchFamily="18" charset="0"/>
              </a:rPr>
              <a:t/>
            </a:r>
            <a:br>
              <a:rPr lang="en-US" sz="1000" b="0" i="1" dirty="0" smtClean="0">
                <a:solidFill>
                  <a:schemeClr val="tx1"/>
                </a:solidFill>
                <a:latin typeface="Times New Roman" panose="02020603050405020304" pitchFamily="18" charset="0"/>
                <a:cs typeface="Times New Roman" panose="02020603050405020304" pitchFamily="18" charset="0"/>
              </a:rPr>
            </a:br>
            <a:r>
              <a:rPr lang="en-US" sz="2000" b="0" dirty="0" smtClean="0">
                <a:solidFill>
                  <a:schemeClr val="tx1"/>
                </a:solidFill>
                <a:latin typeface="Times New Roman" panose="02020603050405020304" pitchFamily="18" charset="0"/>
                <a:cs typeface="Times New Roman" panose="02020603050405020304" pitchFamily="18" charset="0"/>
              </a:rPr>
              <a:t>If we multiply </a:t>
            </a:r>
            <a:r>
              <a:rPr lang="en-US" sz="2000" b="0" i="1" dirty="0" smtClean="0">
                <a:solidFill>
                  <a:schemeClr val="tx1"/>
                </a:solidFill>
                <a:latin typeface="Times New Roman" panose="02020603050405020304" pitchFamily="18" charset="0"/>
                <a:cs typeface="Times New Roman" panose="02020603050405020304" pitchFamily="18" charset="0"/>
              </a:rPr>
              <a:t>F </a:t>
            </a:r>
            <a:r>
              <a:rPr lang="en-US" sz="2000" b="0" dirty="0" smtClean="0">
                <a:solidFill>
                  <a:schemeClr val="tx1"/>
                </a:solidFill>
                <a:latin typeface="Times New Roman" panose="02020603050405020304" pitchFamily="18" charset="0"/>
                <a:cs typeface="Times New Roman" panose="02020603050405020304" pitchFamily="18" charset="0"/>
              </a:rPr>
              <a:t>by 2, we obtain,</a:t>
            </a:r>
            <a:r>
              <a:rPr lang="en-US" sz="2222" b="0" i="1" dirty="0" smtClean="0">
                <a:solidFill>
                  <a:schemeClr val="tx1"/>
                </a:solidFill>
                <a:latin typeface="Times New Roman" panose="02020603050405020304" pitchFamily="18" charset="0"/>
                <a:cs typeface="Times New Roman" panose="02020603050405020304" pitchFamily="18" charset="0"/>
              </a:rPr>
              <a:t/>
            </a:r>
            <a:br>
              <a:rPr lang="en-US" sz="2222" b="0" i="1" dirty="0" smtClean="0">
                <a:solidFill>
                  <a:schemeClr val="tx1"/>
                </a:solidFill>
                <a:latin typeface="Times New Roman" panose="02020603050405020304" pitchFamily="18" charset="0"/>
                <a:cs typeface="Times New Roman" panose="02020603050405020304" pitchFamily="18" charset="0"/>
              </a:rPr>
            </a:br>
            <a:r>
              <a:rPr lang="en-US" sz="1000" b="0" i="1" dirty="0" smtClean="0">
                <a:solidFill>
                  <a:schemeClr val="tx1"/>
                </a:solidFill>
                <a:latin typeface="Times New Roman" panose="02020603050405020304" pitchFamily="18" charset="0"/>
                <a:cs typeface="Times New Roman" panose="02020603050405020304" pitchFamily="18" charset="0"/>
              </a:rPr>
              <a:t/>
            </a:r>
            <a:br>
              <a:rPr lang="en-US" sz="1000" b="0" i="1" dirty="0" smtClean="0">
                <a:solidFill>
                  <a:schemeClr val="tx1"/>
                </a:solidFill>
                <a:latin typeface="Times New Roman" panose="02020603050405020304" pitchFamily="18" charset="0"/>
                <a:cs typeface="Times New Roman" panose="02020603050405020304" pitchFamily="18" charset="0"/>
              </a:rPr>
            </a:br>
            <a:r>
              <a:rPr lang="en-US" sz="1000" b="0" i="1" dirty="0" smtClean="0">
                <a:solidFill>
                  <a:schemeClr val="tx1"/>
                </a:solidFill>
                <a:latin typeface="Times New Roman" panose="02020603050405020304" pitchFamily="18" charset="0"/>
                <a:cs typeface="Times New Roman" panose="02020603050405020304" pitchFamily="18" charset="0"/>
              </a:rPr>
              <a:t>     </a:t>
            </a:r>
            <a:r>
              <a:rPr lang="en-US" sz="2000" b="0" i="1" dirty="0" smtClean="0">
                <a:solidFill>
                  <a:schemeClr val="tx1"/>
                </a:solidFill>
                <a:latin typeface="Times New Roman" panose="02020603050405020304" pitchFamily="18" charset="0"/>
                <a:cs typeface="Times New Roman" panose="02020603050405020304" pitchFamily="18" charset="0"/>
              </a:rPr>
              <a:t>     </a:t>
            </a:r>
            <a:r>
              <a:rPr lang="en-US" sz="2000" b="0" dirty="0" smtClean="0">
                <a:solidFill>
                  <a:schemeClr val="tx1"/>
                </a:solidFill>
                <a:latin typeface="Times New Roman" panose="02020603050405020304" pitchFamily="18" charset="0"/>
                <a:cs typeface="Times New Roman" panose="02020603050405020304" pitchFamily="18" charset="0"/>
              </a:rPr>
              <a:t>2 * </a:t>
            </a:r>
            <a:r>
              <a:rPr lang="en-US" sz="2000" b="0" i="1" dirty="0" smtClean="0">
                <a:solidFill>
                  <a:schemeClr val="tx1"/>
                </a:solidFill>
                <a:latin typeface="Times New Roman" panose="02020603050405020304" pitchFamily="18" charset="0"/>
                <a:cs typeface="Times New Roman" panose="02020603050405020304" pitchFamily="18" charset="0"/>
              </a:rPr>
              <a:t>F = b</a:t>
            </a:r>
            <a:r>
              <a:rPr lang="en-US" sz="2000" b="0" i="1" baseline="-25000" dirty="0" smtClean="0">
                <a:solidFill>
                  <a:schemeClr val="tx1"/>
                </a:solidFill>
                <a:latin typeface="Times New Roman" panose="02020603050405020304" pitchFamily="18" charset="0"/>
                <a:cs typeface="Times New Roman" panose="02020603050405020304" pitchFamily="18" charset="0"/>
              </a:rPr>
              <a:t>-1</a:t>
            </a:r>
            <a:r>
              <a:rPr lang="en-US" sz="2000" b="0" i="1" dirty="0" smtClean="0">
                <a:solidFill>
                  <a:schemeClr val="tx1"/>
                </a:solidFill>
                <a:latin typeface="Times New Roman" panose="02020603050405020304" pitchFamily="18" charset="0"/>
                <a:cs typeface="Times New Roman" panose="02020603050405020304" pitchFamily="18" charset="0"/>
              </a:rPr>
              <a:t> + 2</a:t>
            </a:r>
            <a:r>
              <a:rPr lang="en-US" sz="2000" b="0" i="1" baseline="30000" dirty="0" smtClean="0">
                <a:solidFill>
                  <a:schemeClr val="tx1"/>
                </a:solidFill>
                <a:latin typeface="Times New Roman" panose="02020603050405020304" pitchFamily="18" charset="0"/>
                <a:cs typeface="Times New Roman" panose="02020603050405020304" pitchFamily="18" charset="0"/>
              </a:rPr>
              <a:t>-1 </a:t>
            </a:r>
            <a:r>
              <a:rPr lang="en-US" sz="2000" b="0" i="1" dirty="0" smtClean="0">
                <a:solidFill>
                  <a:schemeClr val="tx1"/>
                </a:solidFill>
                <a:latin typeface="Times New Roman" panose="02020603050405020304" pitchFamily="18" charset="0"/>
                <a:cs typeface="Times New Roman" panose="02020603050405020304" pitchFamily="18" charset="0"/>
              </a:rPr>
              <a:t>* (b</a:t>
            </a:r>
            <a:r>
              <a:rPr lang="en-US" sz="2000" b="0" i="1" baseline="-25000" dirty="0" smtClean="0">
                <a:solidFill>
                  <a:schemeClr val="tx1"/>
                </a:solidFill>
                <a:latin typeface="Times New Roman" panose="02020603050405020304" pitchFamily="18" charset="0"/>
                <a:cs typeface="Times New Roman" panose="02020603050405020304" pitchFamily="18" charset="0"/>
              </a:rPr>
              <a:t>-2 </a:t>
            </a:r>
            <a:r>
              <a:rPr lang="en-US" sz="2000" b="0" i="1" dirty="0" smtClean="0">
                <a:solidFill>
                  <a:schemeClr val="tx1"/>
                </a:solidFill>
                <a:latin typeface="Times New Roman" panose="02020603050405020304" pitchFamily="18" charset="0"/>
                <a:cs typeface="Times New Roman" panose="02020603050405020304" pitchFamily="18" charset="0"/>
              </a:rPr>
              <a:t>+ 2</a:t>
            </a:r>
            <a:r>
              <a:rPr lang="en-US" sz="2000" b="0" i="1" baseline="30000" dirty="0" smtClean="0">
                <a:solidFill>
                  <a:schemeClr val="tx1"/>
                </a:solidFill>
                <a:latin typeface="Times New Roman" panose="02020603050405020304" pitchFamily="18" charset="0"/>
                <a:cs typeface="Times New Roman" panose="02020603050405020304" pitchFamily="18" charset="0"/>
              </a:rPr>
              <a:t>-1 </a:t>
            </a:r>
            <a:r>
              <a:rPr lang="en-US" sz="2000" b="0" i="1" dirty="0" smtClean="0">
                <a:solidFill>
                  <a:schemeClr val="tx1"/>
                </a:solidFill>
                <a:latin typeface="Times New Roman" panose="02020603050405020304" pitchFamily="18" charset="0"/>
                <a:cs typeface="Times New Roman" panose="02020603050405020304" pitchFamily="18" charset="0"/>
              </a:rPr>
              <a:t>* (b</a:t>
            </a:r>
            <a:r>
              <a:rPr lang="en-US" sz="2000" b="0" i="1" baseline="-25000" dirty="0" smtClean="0">
                <a:solidFill>
                  <a:schemeClr val="tx1"/>
                </a:solidFill>
                <a:latin typeface="Times New Roman" panose="02020603050405020304" pitchFamily="18" charset="0"/>
                <a:cs typeface="Times New Roman" panose="02020603050405020304" pitchFamily="18" charset="0"/>
              </a:rPr>
              <a:t>-3 </a:t>
            </a:r>
            <a:r>
              <a:rPr lang="en-US" sz="2000" b="0" i="1" dirty="0" smtClean="0">
                <a:solidFill>
                  <a:schemeClr val="tx1"/>
                </a:solidFill>
                <a:latin typeface="Times New Roman" panose="02020603050405020304" pitchFamily="18" charset="0"/>
                <a:cs typeface="Times New Roman" panose="02020603050405020304" pitchFamily="18" charset="0"/>
              </a:rPr>
              <a:t>+ . . . ) . . . )</a:t>
            </a:r>
            <a:endParaRPr lang="en-US" sz="2000" b="0" dirty="0">
              <a:solidFill>
                <a:schemeClr val="tx1"/>
              </a:solidFill>
              <a:latin typeface="Times New Roman" panose="02020603050405020304" pitchFamily="18" charset="0"/>
              <a:cs typeface="Times New Roman" panose="02020603050405020304" pitchFamily="18" charset="0"/>
            </a:endParaRPr>
          </a:p>
        </p:txBody>
      </p:sp>
      <p:sp>
        <p:nvSpPr>
          <p:cNvPr id="21" name="Rectangle 20"/>
          <p:cNvSpPr/>
          <p:nvPr/>
        </p:nvSpPr>
        <p:spPr>
          <a:xfrm>
            <a:off x="6858000" y="914400"/>
            <a:ext cx="1940527" cy="584776"/>
          </a:xfrm>
          <a:prstGeom prst="rect">
            <a:avLst/>
          </a:prstGeom>
        </p:spPr>
        <p:txBody>
          <a:bodyPr wrap="square">
            <a:spAutoFit/>
          </a:bodyPr>
          <a:lstStyle/>
          <a:p>
            <a:pPr algn="ctr"/>
            <a:r>
              <a:rPr lang="en-US" sz="3200" dirty="0" smtClean="0">
                <a:latin typeface="Times New Roman" panose="02020603050405020304" pitchFamily="18" charset="0"/>
                <a:cs typeface="Times New Roman" panose="02020603050405020304" pitchFamily="18" charset="0"/>
              </a:rPr>
              <a:t>Fractions</a:t>
            </a:r>
            <a:endParaRPr lang="en-US" sz="3200" dirty="0">
              <a:latin typeface="Times New Roman" panose="02020603050405020304" pitchFamily="18" charset="0"/>
              <a:cs typeface="Times New Roman" panose="02020603050405020304" pitchFamily="18" charset="0"/>
            </a:endParaRPr>
          </a:p>
        </p:txBody>
      </p:sp>
      <p:pic>
        <p:nvPicPr>
          <p:cNvPr id="25" name="Picture 24"/>
          <p:cNvPicPr>
            <a:picLocks noChangeAspect="1"/>
          </p:cNvPicPr>
          <p:nvPr/>
        </p:nvPicPr>
        <p:blipFill>
          <a:blip r:embed="rId3">
            <a:alphaModFix amt="82000"/>
          </a:blip>
          <a:stretch>
            <a:fillRect/>
          </a:stretch>
        </p:blipFill>
        <p:spPr>
          <a:xfrm>
            <a:off x="7010400" y="2775712"/>
            <a:ext cx="1676400" cy="1195832"/>
          </a:xfrm>
          <a:prstGeom prst="rect">
            <a:avLst/>
          </a:prstGeom>
          <a:effectLst>
            <a:softEdge rad="76200"/>
          </a:effectLst>
        </p:spPr>
      </p:pic>
      <p:sp useBgFill="1">
        <p:nvSpPr>
          <p:cNvPr id="26" name="TextBox 25"/>
          <p:cNvSpPr txBox="1"/>
          <p:nvPr/>
        </p:nvSpPr>
        <p:spPr>
          <a:xfrm flipH="1">
            <a:off x="228599" y="4648200"/>
            <a:ext cx="380999" cy="686212"/>
          </a:xfrm>
          <a:prstGeom prst="rect">
            <a:avLst/>
          </a:prstGeom>
        </p:spPr>
        <p:txBody>
          <a:bodyPr wrap="square" rtlCol="0">
            <a:spAutoFit/>
          </a:bodyPr>
          <a:lstStyle/>
          <a:p>
            <a:endParaRPr lang="en-US" dirty="0"/>
          </a:p>
        </p:txBody>
      </p:sp>
      <p:sp>
        <p:nvSpPr>
          <p:cNvPr id="27" name="Right Arrow 26"/>
          <p:cNvSpPr/>
          <p:nvPr/>
        </p:nvSpPr>
        <p:spPr>
          <a:xfrm>
            <a:off x="7696200" y="5943600"/>
            <a:ext cx="1219200" cy="685800"/>
          </a:xfrm>
          <a:prstGeom prst="rightArrow">
            <a:avLst/>
          </a:prstGeom>
          <a:solidFill>
            <a:schemeClr val="accent4"/>
          </a:solidFill>
          <a:ln>
            <a:solidFill>
              <a:schemeClr val="accent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8" name="TextBox 27"/>
          <p:cNvSpPr txBox="1"/>
          <p:nvPr/>
        </p:nvSpPr>
        <p:spPr>
          <a:xfrm>
            <a:off x="7619999" y="6172200"/>
            <a:ext cx="1524001" cy="307777"/>
          </a:xfrm>
          <a:prstGeom prst="rect">
            <a:avLst/>
          </a:prstGeom>
          <a:noFill/>
        </p:spPr>
        <p:txBody>
          <a:bodyPr wrap="square" rtlCol="0">
            <a:spAutoFit/>
          </a:bodyPr>
          <a:lstStyle/>
          <a:p>
            <a:r>
              <a:rPr lang="en-US" sz="1400" dirty="0" smtClean="0">
                <a:solidFill>
                  <a:schemeClr val="tx1">
                    <a:lumMod val="65000"/>
                    <a:lumOff val="35000"/>
                  </a:schemeClr>
                </a:solidFill>
                <a:latin typeface="+mn-lt"/>
              </a:rPr>
              <a:t>Continued . . .</a:t>
            </a:r>
          </a:p>
        </p:txBody>
      </p:sp>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26</a:t>
            </a:fld>
            <a:endParaRPr lang="en-US" dirty="0"/>
          </a:p>
        </p:txBody>
      </p:sp>
    </p:spTree>
    <p:extLst>
      <p:ext uri="{BB962C8B-B14F-4D97-AF65-F5344CB8AC3E}">
        <p14:creationId xmlns:p14="http://schemas.microsoft.com/office/powerpoint/2010/main" val="384739517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a:xfrm>
            <a:off x="395536" y="0"/>
            <a:ext cx="6114957" cy="7002016"/>
          </a:xfrm>
        </p:spPr>
        <p:txBody>
          <a:bodyPr>
            <a:normAutofit/>
          </a:bodyPr>
          <a:lstStyle/>
          <a:p>
            <a:r>
              <a:rPr lang="en-US" sz="2000" b="0" dirty="0" smtClean="0">
                <a:solidFill>
                  <a:schemeClr val="tx1"/>
                </a:solidFill>
                <a:latin typeface="Times New Roman" panose="02020603050405020304" pitchFamily="18" charset="0"/>
                <a:cs typeface="Times New Roman" panose="02020603050405020304" pitchFamily="18" charset="0"/>
              </a:rPr>
              <a:t>From this equation, we see that the integer part of (2 * </a:t>
            </a:r>
            <a:r>
              <a:rPr lang="en-US" sz="2000" b="0" i="1" dirty="0" smtClean="0">
                <a:solidFill>
                  <a:schemeClr val="tx1"/>
                </a:solidFill>
                <a:latin typeface="Times New Roman" panose="02020603050405020304" pitchFamily="18" charset="0"/>
                <a:cs typeface="Times New Roman" panose="02020603050405020304" pitchFamily="18" charset="0"/>
              </a:rPr>
              <a:t>F), which must be </a:t>
            </a:r>
            <a:r>
              <a:rPr lang="en-US" sz="2000" b="0" dirty="0" smtClean="0">
                <a:solidFill>
                  <a:schemeClr val="tx1"/>
                </a:solidFill>
                <a:latin typeface="Times New Roman" panose="02020603050405020304" pitchFamily="18" charset="0"/>
                <a:cs typeface="Times New Roman" panose="02020603050405020304" pitchFamily="18" charset="0"/>
              </a:rPr>
              <a:t>either 0 or 1 because               0 &lt; </a:t>
            </a:r>
            <a:r>
              <a:rPr lang="en-US" sz="2000" b="0" i="1" dirty="0" smtClean="0">
                <a:solidFill>
                  <a:schemeClr val="tx1"/>
                </a:solidFill>
                <a:latin typeface="Times New Roman" panose="02020603050405020304" pitchFamily="18" charset="0"/>
                <a:cs typeface="Times New Roman" panose="02020603050405020304" pitchFamily="18" charset="0"/>
              </a:rPr>
              <a:t>F &lt; 1, is simply b</a:t>
            </a:r>
            <a:r>
              <a:rPr lang="en-US" sz="2000" b="0" i="1" baseline="-25000" dirty="0" smtClean="0">
                <a:solidFill>
                  <a:schemeClr val="tx1"/>
                </a:solidFill>
                <a:latin typeface="Times New Roman" panose="02020603050405020304" pitchFamily="18" charset="0"/>
                <a:cs typeface="Times New Roman" panose="02020603050405020304" pitchFamily="18" charset="0"/>
              </a:rPr>
              <a:t>-1</a:t>
            </a:r>
            <a:r>
              <a:rPr lang="en-US" sz="2000" b="0" i="1" dirty="0" smtClean="0">
                <a:solidFill>
                  <a:schemeClr val="tx1"/>
                </a:solidFill>
                <a:latin typeface="Times New Roman" panose="02020603050405020304" pitchFamily="18" charset="0"/>
                <a:cs typeface="Times New Roman" panose="02020603050405020304" pitchFamily="18" charset="0"/>
              </a:rPr>
              <a:t>. So we can say (2 * F) = b</a:t>
            </a:r>
            <a:r>
              <a:rPr lang="en-US" sz="2000" b="0" i="1" baseline="-25000" dirty="0" smtClean="0">
                <a:solidFill>
                  <a:schemeClr val="tx1"/>
                </a:solidFill>
                <a:latin typeface="Times New Roman" panose="02020603050405020304" pitchFamily="18" charset="0"/>
                <a:cs typeface="Times New Roman" panose="02020603050405020304" pitchFamily="18" charset="0"/>
              </a:rPr>
              <a:t>-1</a:t>
            </a:r>
            <a:r>
              <a:rPr lang="en-US" sz="2000" b="0" i="1" dirty="0" smtClean="0">
                <a:solidFill>
                  <a:schemeClr val="tx1"/>
                </a:solidFill>
                <a:latin typeface="Times New Roman" panose="02020603050405020304" pitchFamily="18" charset="0"/>
                <a:cs typeface="Times New Roman" panose="02020603050405020304" pitchFamily="18" charset="0"/>
              </a:rPr>
              <a:t> + F</a:t>
            </a:r>
            <a:r>
              <a:rPr lang="en-US" sz="2000" b="0" i="1" baseline="-25000" dirty="0" smtClean="0">
                <a:solidFill>
                  <a:schemeClr val="tx1"/>
                </a:solidFill>
                <a:latin typeface="Times New Roman" panose="02020603050405020304" pitchFamily="18" charset="0"/>
                <a:cs typeface="Times New Roman" panose="02020603050405020304" pitchFamily="18" charset="0"/>
              </a:rPr>
              <a:t>1</a:t>
            </a:r>
            <a:r>
              <a:rPr lang="en-US" sz="2000" b="0" i="1" dirty="0" smtClean="0">
                <a:solidFill>
                  <a:schemeClr val="tx1"/>
                </a:solidFill>
                <a:latin typeface="Times New Roman" panose="02020603050405020304" pitchFamily="18" charset="0"/>
                <a:cs typeface="Times New Roman" panose="02020603050405020304" pitchFamily="18" charset="0"/>
              </a:rPr>
              <a:t>, </a:t>
            </a:r>
            <a:r>
              <a:rPr lang="en-US" sz="2000" b="0" dirty="0" smtClean="0">
                <a:solidFill>
                  <a:schemeClr val="tx1"/>
                </a:solidFill>
                <a:latin typeface="Times New Roman" panose="02020603050405020304" pitchFamily="18" charset="0"/>
                <a:cs typeface="Times New Roman" panose="02020603050405020304" pitchFamily="18" charset="0"/>
              </a:rPr>
              <a:t>where 0 &lt; </a:t>
            </a:r>
            <a:r>
              <a:rPr lang="en-US" sz="2000" b="0" i="1" dirty="0" smtClean="0">
                <a:solidFill>
                  <a:schemeClr val="tx1"/>
                </a:solidFill>
                <a:latin typeface="Times New Roman" panose="02020603050405020304" pitchFamily="18" charset="0"/>
                <a:cs typeface="Times New Roman" panose="02020603050405020304" pitchFamily="18" charset="0"/>
              </a:rPr>
              <a:t>F</a:t>
            </a:r>
            <a:r>
              <a:rPr lang="en-US" sz="2000" b="0" i="1" baseline="-25000" dirty="0" smtClean="0">
                <a:solidFill>
                  <a:schemeClr val="tx1"/>
                </a:solidFill>
                <a:latin typeface="Times New Roman" panose="02020603050405020304" pitchFamily="18" charset="0"/>
                <a:cs typeface="Times New Roman" panose="02020603050405020304" pitchFamily="18" charset="0"/>
              </a:rPr>
              <a:t>1</a:t>
            </a:r>
            <a:r>
              <a:rPr lang="en-US" sz="2000" b="0" i="1" dirty="0" smtClean="0">
                <a:solidFill>
                  <a:schemeClr val="tx1"/>
                </a:solidFill>
                <a:latin typeface="Times New Roman" panose="02020603050405020304" pitchFamily="18" charset="0"/>
                <a:cs typeface="Times New Roman" panose="02020603050405020304" pitchFamily="18" charset="0"/>
              </a:rPr>
              <a:t> &lt; 1 and where</a:t>
            </a:r>
            <a:br>
              <a:rPr lang="en-US" sz="2000" b="0" i="1" dirty="0" smtClean="0">
                <a:solidFill>
                  <a:schemeClr val="tx1"/>
                </a:solidFill>
                <a:latin typeface="Times New Roman" panose="02020603050405020304" pitchFamily="18" charset="0"/>
                <a:cs typeface="Times New Roman" panose="02020603050405020304" pitchFamily="18" charset="0"/>
              </a:rPr>
            </a:br>
            <a:r>
              <a:rPr lang="en-US" sz="1000" b="0" i="1" dirty="0" smtClean="0">
                <a:solidFill>
                  <a:schemeClr val="tx1"/>
                </a:solidFill>
                <a:latin typeface="Times New Roman" panose="02020603050405020304" pitchFamily="18" charset="0"/>
                <a:cs typeface="Times New Roman" panose="02020603050405020304" pitchFamily="18" charset="0"/>
              </a:rPr>
              <a:t/>
            </a:r>
            <a:br>
              <a:rPr lang="en-US" sz="1000" b="0" i="1" dirty="0" smtClean="0">
                <a:solidFill>
                  <a:schemeClr val="tx1"/>
                </a:solidFill>
                <a:latin typeface="Times New Roman" panose="02020603050405020304" pitchFamily="18" charset="0"/>
                <a:cs typeface="Times New Roman" panose="02020603050405020304" pitchFamily="18" charset="0"/>
              </a:rPr>
            </a:br>
            <a:r>
              <a:rPr lang="en-US" sz="1000" b="0" i="1" dirty="0" smtClean="0">
                <a:solidFill>
                  <a:schemeClr val="tx1"/>
                </a:solidFill>
                <a:latin typeface="Times New Roman" panose="02020603050405020304" pitchFamily="18" charset="0"/>
                <a:cs typeface="Times New Roman" panose="02020603050405020304" pitchFamily="18" charset="0"/>
              </a:rPr>
              <a:t/>
            </a:r>
            <a:br>
              <a:rPr lang="en-US" sz="1000" b="0" i="1" dirty="0" smtClean="0">
                <a:solidFill>
                  <a:schemeClr val="tx1"/>
                </a:solidFill>
                <a:latin typeface="Times New Roman" panose="02020603050405020304" pitchFamily="18" charset="0"/>
                <a:cs typeface="Times New Roman" panose="02020603050405020304" pitchFamily="18" charset="0"/>
              </a:rPr>
            </a:br>
            <a:r>
              <a:rPr lang="en-US" sz="2000" b="0" i="1" dirty="0" smtClean="0">
                <a:solidFill>
                  <a:schemeClr val="tx1"/>
                </a:solidFill>
                <a:latin typeface="Times New Roman" panose="02020603050405020304" pitchFamily="18" charset="0"/>
                <a:cs typeface="Times New Roman" panose="02020603050405020304" pitchFamily="18" charset="0"/>
              </a:rPr>
              <a:t>F</a:t>
            </a:r>
            <a:r>
              <a:rPr lang="en-US" sz="2000" b="0" i="1" baseline="-25000" dirty="0" smtClean="0">
                <a:solidFill>
                  <a:schemeClr val="tx1"/>
                </a:solidFill>
                <a:latin typeface="Times New Roman" panose="02020603050405020304" pitchFamily="18" charset="0"/>
                <a:cs typeface="Times New Roman" panose="02020603050405020304" pitchFamily="18" charset="0"/>
              </a:rPr>
              <a:t>1</a:t>
            </a:r>
            <a:r>
              <a:rPr lang="en-US" sz="2000" b="0" i="1" dirty="0" smtClean="0">
                <a:solidFill>
                  <a:schemeClr val="tx1"/>
                </a:solidFill>
                <a:latin typeface="Times New Roman" panose="02020603050405020304" pitchFamily="18" charset="0"/>
                <a:cs typeface="Times New Roman" panose="02020603050405020304" pitchFamily="18" charset="0"/>
              </a:rPr>
              <a:t> = 2-1 * (b</a:t>
            </a:r>
            <a:r>
              <a:rPr lang="en-US" sz="2000" b="0" i="1" baseline="-25000" dirty="0" smtClean="0">
                <a:solidFill>
                  <a:schemeClr val="tx1"/>
                </a:solidFill>
                <a:latin typeface="Times New Roman" panose="02020603050405020304" pitchFamily="18" charset="0"/>
                <a:cs typeface="Times New Roman" panose="02020603050405020304" pitchFamily="18" charset="0"/>
              </a:rPr>
              <a:t>-2 </a:t>
            </a:r>
            <a:r>
              <a:rPr lang="en-US" sz="2000" b="0" i="1" dirty="0" smtClean="0">
                <a:solidFill>
                  <a:schemeClr val="tx1"/>
                </a:solidFill>
                <a:latin typeface="Times New Roman" panose="02020603050405020304" pitchFamily="18" charset="0"/>
                <a:cs typeface="Times New Roman" panose="02020603050405020304" pitchFamily="18" charset="0"/>
              </a:rPr>
              <a:t>+ 2</a:t>
            </a:r>
            <a:r>
              <a:rPr lang="en-US" sz="2000" b="0" i="1" baseline="30000" dirty="0" smtClean="0">
                <a:solidFill>
                  <a:schemeClr val="tx1"/>
                </a:solidFill>
                <a:latin typeface="Times New Roman" panose="02020603050405020304" pitchFamily="18" charset="0"/>
                <a:cs typeface="Times New Roman" panose="02020603050405020304" pitchFamily="18" charset="0"/>
              </a:rPr>
              <a:t>-1</a:t>
            </a:r>
            <a:r>
              <a:rPr lang="en-US" sz="2000" b="0" i="1" dirty="0" smtClean="0">
                <a:solidFill>
                  <a:schemeClr val="tx1"/>
                </a:solidFill>
                <a:latin typeface="Times New Roman" panose="02020603050405020304" pitchFamily="18" charset="0"/>
                <a:cs typeface="Times New Roman" panose="02020603050405020304" pitchFamily="18" charset="0"/>
              </a:rPr>
              <a:t> * (b</a:t>
            </a:r>
            <a:r>
              <a:rPr lang="en-US" sz="2000" b="0" i="1" baseline="-25000" dirty="0" smtClean="0">
                <a:solidFill>
                  <a:schemeClr val="tx1"/>
                </a:solidFill>
                <a:latin typeface="Times New Roman" panose="02020603050405020304" pitchFamily="18" charset="0"/>
                <a:cs typeface="Times New Roman" panose="02020603050405020304" pitchFamily="18" charset="0"/>
              </a:rPr>
              <a:t>-3 </a:t>
            </a:r>
            <a:r>
              <a:rPr lang="en-US" sz="2000" b="0" i="1" dirty="0" smtClean="0">
                <a:solidFill>
                  <a:schemeClr val="tx1"/>
                </a:solidFill>
                <a:latin typeface="Times New Roman" panose="02020603050405020304" pitchFamily="18" charset="0"/>
                <a:cs typeface="Times New Roman" panose="02020603050405020304" pitchFamily="18" charset="0"/>
              </a:rPr>
              <a:t>+ 2</a:t>
            </a:r>
            <a:r>
              <a:rPr lang="en-US" sz="2000" b="0" i="1" baseline="30000" dirty="0" smtClean="0">
                <a:solidFill>
                  <a:schemeClr val="tx1"/>
                </a:solidFill>
                <a:latin typeface="Times New Roman" panose="02020603050405020304" pitchFamily="18" charset="0"/>
                <a:cs typeface="Times New Roman" panose="02020603050405020304" pitchFamily="18" charset="0"/>
              </a:rPr>
              <a:t>-1</a:t>
            </a:r>
            <a:r>
              <a:rPr lang="en-US" sz="2000" b="0" i="1" dirty="0" smtClean="0">
                <a:solidFill>
                  <a:schemeClr val="tx1"/>
                </a:solidFill>
                <a:latin typeface="Times New Roman" panose="02020603050405020304" pitchFamily="18" charset="0"/>
                <a:cs typeface="Times New Roman" panose="02020603050405020304" pitchFamily="18" charset="0"/>
              </a:rPr>
              <a:t> * (b</a:t>
            </a:r>
            <a:r>
              <a:rPr lang="en-US" sz="2000" b="0" i="1" baseline="-25000" dirty="0" smtClean="0">
                <a:solidFill>
                  <a:schemeClr val="tx1"/>
                </a:solidFill>
                <a:latin typeface="Times New Roman" panose="02020603050405020304" pitchFamily="18" charset="0"/>
                <a:cs typeface="Times New Roman" panose="02020603050405020304" pitchFamily="18" charset="0"/>
              </a:rPr>
              <a:t>-4</a:t>
            </a:r>
            <a:r>
              <a:rPr lang="en-US" sz="2000" b="0" i="1" dirty="0" smtClean="0">
                <a:solidFill>
                  <a:schemeClr val="tx1"/>
                </a:solidFill>
                <a:latin typeface="Times New Roman" panose="02020603050405020304" pitchFamily="18" charset="0"/>
                <a:cs typeface="Times New Roman" panose="02020603050405020304" pitchFamily="18" charset="0"/>
              </a:rPr>
              <a:t> + . . . ) . . . ))</a:t>
            </a:r>
            <a:br>
              <a:rPr lang="en-US" sz="2000" b="0" i="1" dirty="0" smtClean="0">
                <a:solidFill>
                  <a:schemeClr val="tx1"/>
                </a:solidFill>
                <a:latin typeface="Times New Roman" panose="02020603050405020304" pitchFamily="18" charset="0"/>
                <a:cs typeface="Times New Roman" panose="02020603050405020304" pitchFamily="18" charset="0"/>
              </a:rPr>
            </a:br>
            <a:r>
              <a:rPr lang="en-US" sz="1000" b="0" i="1" dirty="0" smtClean="0">
                <a:solidFill>
                  <a:schemeClr val="tx1"/>
                </a:solidFill>
                <a:latin typeface="Times New Roman" panose="02020603050405020304" pitchFamily="18" charset="0"/>
                <a:cs typeface="Times New Roman" panose="02020603050405020304" pitchFamily="18" charset="0"/>
              </a:rPr>
              <a:t/>
            </a:r>
            <a:br>
              <a:rPr lang="en-US" sz="1000" b="0" i="1" dirty="0" smtClean="0">
                <a:solidFill>
                  <a:schemeClr val="tx1"/>
                </a:solidFill>
                <a:latin typeface="Times New Roman" panose="02020603050405020304" pitchFamily="18" charset="0"/>
                <a:cs typeface="Times New Roman" panose="02020603050405020304" pitchFamily="18" charset="0"/>
              </a:rPr>
            </a:br>
            <a:r>
              <a:rPr lang="en-US" sz="1000" b="0" i="1" dirty="0" smtClean="0">
                <a:solidFill>
                  <a:schemeClr val="tx1"/>
                </a:solidFill>
                <a:latin typeface="Times New Roman" panose="02020603050405020304" pitchFamily="18" charset="0"/>
                <a:cs typeface="Times New Roman" panose="02020603050405020304" pitchFamily="18" charset="0"/>
              </a:rPr>
              <a:t/>
            </a:r>
            <a:br>
              <a:rPr lang="en-US" sz="1000" b="0" i="1" dirty="0" smtClean="0">
                <a:solidFill>
                  <a:schemeClr val="tx1"/>
                </a:solidFill>
                <a:latin typeface="Times New Roman" panose="02020603050405020304" pitchFamily="18" charset="0"/>
                <a:cs typeface="Times New Roman" panose="02020603050405020304" pitchFamily="18" charset="0"/>
              </a:rPr>
            </a:br>
            <a:r>
              <a:rPr lang="en-US" sz="2000" b="0" dirty="0" smtClean="0">
                <a:solidFill>
                  <a:schemeClr val="tx1"/>
                </a:solidFill>
                <a:latin typeface="Times New Roman" panose="02020603050405020304" pitchFamily="18" charset="0"/>
                <a:cs typeface="Times New Roman" panose="02020603050405020304" pitchFamily="18" charset="0"/>
              </a:rPr>
              <a:t>To find </a:t>
            </a:r>
            <a:r>
              <a:rPr lang="en-US" sz="2000" b="0" i="1" dirty="0" smtClean="0">
                <a:solidFill>
                  <a:schemeClr val="tx1"/>
                </a:solidFill>
                <a:latin typeface="Times New Roman" panose="02020603050405020304" pitchFamily="18" charset="0"/>
                <a:cs typeface="Times New Roman" panose="02020603050405020304" pitchFamily="18" charset="0"/>
              </a:rPr>
              <a:t>b</a:t>
            </a:r>
            <a:r>
              <a:rPr lang="en-US" sz="2000" b="0" i="1" baseline="-25000" dirty="0" smtClean="0">
                <a:solidFill>
                  <a:schemeClr val="tx1"/>
                </a:solidFill>
                <a:latin typeface="Times New Roman" panose="02020603050405020304" pitchFamily="18" charset="0"/>
                <a:cs typeface="Times New Roman" panose="02020603050405020304" pitchFamily="18" charset="0"/>
              </a:rPr>
              <a:t>−2</a:t>
            </a:r>
            <a:r>
              <a:rPr lang="en-US" sz="2000" b="0" dirty="0" smtClean="0">
                <a:solidFill>
                  <a:schemeClr val="tx1"/>
                </a:solidFill>
                <a:latin typeface="Times New Roman" panose="02020603050405020304" pitchFamily="18" charset="0"/>
                <a:cs typeface="Times New Roman" panose="02020603050405020304" pitchFamily="18" charset="0"/>
              </a:rPr>
              <a:t>, we repeat the process.</a:t>
            </a:r>
            <a:br>
              <a:rPr lang="en-US" sz="2000" b="0" dirty="0" smtClean="0">
                <a:solidFill>
                  <a:schemeClr val="tx1"/>
                </a:solidFill>
                <a:latin typeface="Times New Roman" panose="02020603050405020304" pitchFamily="18" charset="0"/>
                <a:cs typeface="Times New Roman" panose="02020603050405020304" pitchFamily="18" charset="0"/>
              </a:rPr>
            </a:br>
            <a:r>
              <a:rPr lang="en-US" sz="2000" b="0" dirty="0" smtClean="0">
                <a:solidFill>
                  <a:schemeClr val="tx1"/>
                </a:solidFill>
                <a:latin typeface="Times New Roman" panose="02020603050405020304" pitchFamily="18" charset="0"/>
                <a:cs typeface="Times New Roman" panose="02020603050405020304" pitchFamily="18" charset="0"/>
              </a:rPr>
              <a:t> At each step, the fractional part of the number from the previous step is multiplied by 2. The digit to the left of the decimal point in the</a:t>
            </a:r>
            <a:br>
              <a:rPr lang="en-US" sz="2000" b="0" dirty="0" smtClean="0">
                <a:solidFill>
                  <a:schemeClr val="tx1"/>
                </a:solidFill>
                <a:latin typeface="Times New Roman" panose="02020603050405020304" pitchFamily="18" charset="0"/>
                <a:cs typeface="Times New Roman" panose="02020603050405020304" pitchFamily="18" charset="0"/>
              </a:rPr>
            </a:br>
            <a:r>
              <a:rPr lang="en-US" sz="2000" b="0" dirty="0" smtClean="0">
                <a:solidFill>
                  <a:schemeClr val="tx1"/>
                </a:solidFill>
                <a:latin typeface="Times New Roman" panose="02020603050405020304" pitchFamily="18" charset="0"/>
                <a:cs typeface="Times New Roman" panose="02020603050405020304" pitchFamily="18" charset="0"/>
              </a:rPr>
              <a:t>product will be 0 or 1 and contributes to the binary representation, starting with the</a:t>
            </a:r>
            <a:br>
              <a:rPr lang="en-US" sz="2000" b="0" dirty="0" smtClean="0">
                <a:solidFill>
                  <a:schemeClr val="tx1"/>
                </a:solidFill>
                <a:latin typeface="Times New Roman" panose="02020603050405020304" pitchFamily="18" charset="0"/>
                <a:cs typeface="Times New Roman" panose="02020603050405020304" pitchFamily="18" charset="0"/>
              </a:rPr>
            </a:br>
            <a:r>
              <a:rPr lang="en-US" sz="2000" b="0" dirty="0" smtClean="0">
                <a:solidFill>
                  <a:schemeClr val="tx1"/>
                </a:solidFill>
                <a:latin typeface="Times New Roman" panose="02020603050405020304" pitchFamily="18" charset="0"/>
                <a:cs typeface="Times New Roman" panose="02020603050405020304" pitchFamily="18" charset="0"/>
              </a:rPr>
              <a:t>most significant digit. The fractional part of the product is used as the multiplicand</a:t>
            </a:r>
            <a:br>
              <a:rPr lang="en-US" sz="2000" b="0" dirty="0" smtClean="0">
                <a:solidFill>
                  <a:schemeClr val="tx1"/>
                </a:solidFill>
                <a:latin typeface="Times New Roman" panose="02020603050405020304" pitchFamily="18" charset="0"/>
                <a:cs typeface="Times New Roman" panose="02020603050405020304" pitchFamily="18" charset="0"/>
              </a:rPr>
            </a:br>
            <a:r>
              <a:rPr lang="en-US" sz="2000" b="0" dirty="0" smtClean="0">
                <a:solidFill>
                  <a:schemeClr val="tx1"/>
                </a:solidFill>
                <a:latin typeface="Times New Roman" panose="02020603050405020304" pitchFamily="18" charset="0"/>
                <a:cs typeface="Times New Roman" panose="02020603050405020304" pitchFamily="18" charset="0"/>
              </a:rPr>
              <a:t>in the next step. </a:t>
            </a:r>
            <a:br>
              <a:rPr lang="en-US" sz="2000" b="0" dirty="0" smtClean="0">
                <a:solidFill>
                  <a:schemeClr val="tx1"/>
                </a:solidFill>
                <a:latin typeface="Times New Roman" panose="02020603050405020304" pitchFamily="18" charset="0"/>
                <a:cs typeface="Times New Roman" panose="02020603050405020304" pitchFamily="18" charset="0"/>
              </a:rPr>
            </a:br>
            <a:r>
              <a:rPr lang="en-US" sz="2000" b="0" dirty="0" smtClean="0">
                <a:solidFill>
                  <a:schemeClr val="tx1"/>
                </a:solidFill>
                <a:latin typeface="Times New Roman" panose="02020603050405020304" pitchFamily="18" charset="0"/>
                <a:cs typeface="Times New Roman" panose="02020603050405020304" pitchFamily="18" charset="0"/>
              </a:rPr>
              <a:t/>
            </a:r>
            <a:br>
              <a:rPr lang="en-US" sz="2000" b="0" dirty="0" smtClean="0">
                <a:solidFill>
                  <a:schemeClr val="tx1"/>
                </a:solidFill>
                <a:latin typeface="Times New Roman" panose="02020603050405020304" pitchFamily="18" charset="0"/>
                <a:cs typeface="Times New Roman" panose="02020603050405020304" pitchFamily="18" charset="0"/>
              </a:rPr>
            </a:br>
            <a:r>
              <a:rPr lang="en-US" sz="2000" b="0" dirty="0" smtClean="0">
                <a:solidFill>
                  <a:schemeClr val="tx1"/>
                </a:solidFill>
                <a:latin typeface="Times New Roman" panose="02020603050405020304" pitchFamily="18" charset="0"/>
                <a:cs typeface="Times New Roman" panose="02020603050405020304" pitchFamily="18" charset="0"/>
              </a:rPr>
              <a:t/>
            </a:r>
            <a:br>
              <a:rPr lang="en-US" sz="2000" b="0" dirty="0" smtClean="0">
                <a:solidFill>
                  <a:schemeClr val="tx1"/>
                </a:solidFill>
                <a:latin typeface="Times New Roman" panose="02020603050405020304" pitchFamily="18" charset="0"/>
                <a:cs typeface="Times New Roman" panose="02020603050405020304" pitchFamily="18" charset="0"/>
              </a:rPr>
            </a:br>
            <a:r>
              <a:rPr lang="en-US" sz="2000" b="0" dirty="0" smtClean="0">
                <a:solidFill>
                  <a:schemeClr val="tx1"/>
                </a:solidFill>
                <a:latin typeface="Times New Roman" panose="02020603050405020304" pitchFamily="18" charset="0"/>
                <a:cs typeface="Times New Roman" panose="02020603050405020304" pitchFamily="18" charset="0"/>
              </a:rPr>
              <a:t/>
            </a:r>
            <a:br>
              <a:rPr lang="en-US" sz="2000" b="0" dirty="0" smtClean="0">
                <a:solidFill>
                  <a:schemeClr val="tx1"/>
                </a:solidFill>
                <a:latin typeface="Times New Roman" panose="02020603050405020304" pitchFamily="18" charset="0"/>
                <a:cs typeface="Times New Roman" panose="02020603050405020304" pitchFamily="18" charset="0"/>
              </a:rPr>
            </a:br>
            <a:endParaRPr lang="en-US" sz="2000" b="0" dirty="0">
              <a:solidFill>
                <a:schemeClr val="tx1"/>
              </a:solidFill>
              <a:latin typeface="Times New Roman" panose="02020603050405020304" pitchFamily="18" charset="0"/>
              <a:cs typeface="Times New Roman" panose="02020603050405020304" pitchFamily="18" charset="0"/>
            </a:endParaRPr>
          </a:p>
        </p:txBody>
      </p:sp>
      <p:sp>
        <p:nvSpPr>
          <p:cNvPr id="21" name="Rectangle 20"/>
          <p:cNvSpPr/>
          <p:nvPr/>
        </p:nvSpPr>
        <p:spPr>
          <a:xfrm>
            <a:off x="6858000" y="914400"/>
            <a:ext cx="1940527" cy="584776"/>
          </a:xfrm>
          <a:prstGeom prst="rect">
            <a:avLst/>
          </a:prstGeom>
        </p:spPr>
        <p:txBody>
          <a:bodyPr wrap="square">
            <a:spAutoFit/>
          </a:bodyPr>
          <a:lstStyle/>
          <a:p>
            <a:pPr algn="ctr"/>
            <a:r>
              <a:rPr lang="en-US" sz="3200" dirty="0" smtClean="0">
                <a:solidFill>
                  <a:schemeClr val="accent2"/>
                </a:solidFill>
                <a:latin typeface="Times New Roman" panose="02020603050405020304" pitchFamily="18" charset="0"/>
                <a:cs typeface="Times New Roman" panose="02020603050405020304" pitchFamily="18" charset="0"/>
              </a:rPr>
              <a:t>Fractions</a:t>
            </a:r>
            <a:endParaRPr lang="en-US" sz="3200" dirty="0">
              <a:solidFill>
                <a:schemeClr val="accent2"/>
              </a:solidFill>
              <a:latin typeface="Times New Roman" panose="02020603050405020304" pitchFamily="18" charset="0"/>
              <a:cs typeface="Times New Roman" panose="02020603050405020304" pitchFamily="18" charset="0"/>
            </a:endParaRPr>
          </a:p>
        </p:txBody>
      </p:sp>
      <p:pic>
        <p:nvPicPr>
          <p:cNvPr id="25" name="Picture 24"/>
          <p:cNvPicPr>
            <a:picLocks noChangeAspect="1"/>
          </p:cNvPicPr>
          <p:nvPr/>
        </p:nvPicPr>
        <p:blipFill>
          <a:blip r:embed="rId3">
            <a:alphaModFix amt="82000"/>
          </a:blip>
          <a:stretch>
            <a:fillRect/>
          </a:stretch>
        </p:blipFill>
        <p:spPr>
          <a:xfrm>
            <a:off x="7010400" y="2775712"/>
            <a:ext cx="1676400" cy="1195832"/>
          </a:xfrm>
          <a:prstGeom prst="rect">
            <a:avLst/>
          </a:prstGeom>
          <a:effectLst>
            <a:softEdge rad="76200"/>
          </a:effectLst>
        </p:spPr>
      </p:pic>
      <p:sp useBgFill="1">
        <p:nvSpPr>
          <p:cNvPr id="26" name="TextBox 25"/>
          <p:cNvSpPr txBox="1"/>
          <p:nvPr/>
        </p:nvSpPr>
        <p:spPr>
          <a:xfrm flipH="1">
            <a:off x="228598" y="4648200"/>
            <a:ext cx="228601" cy="686212"/>
          </a:xfrm>
          <a:prstGeom prst="rect">
            <a:avLst/>
          </a:prstGeom>
        </p:spPr>
        <p:txBody>
          <a:bodyPr wrap="square" rtlCol="0">
            <a:spAutoFit/>
          </a:bodyPr>
          <a:lstStyle/>
          <a:p>
            <a:endParaRPr lang="en-US" dirty="0"/>
          </a:p>
        </p:txBody>
      </p:sp>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27</a:t>
            </a:fld>
            <a:endParaRPr lang="en-US" dirty="0"/>
          </a:p>
        </p:txBody>
      </p:sp>
    </p:spTree>
    <p:extLst>
      <p:ext uri="{BB962C8B-B14F-4D97-AF65-F5344CB8AC3E}">
        <p14:creationId xmlns:p14="http://schemas.microsoft.com/office/powerpoint/2010/main" val="37180233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f2.pdf"/>
          <p:cNvPicPr>
            <a:picLocks noChangeAspect="1"/>
          </p:cNvPicPr>
          <p:nvPr/>
        </p:nvPicPr>
        <p:blipFill rotWithShape="1">
          <a:blip r:embed="rId3">
            <a:extLst>
              <a:ext uri="{28A0092B-C50C-407E-A947-70E740481C1C}">
                <a14:useLocalDpi xmlns:a14="http://schemas.microsoft.com/office/drawing/2010/main" val="0"/>
              </a:ext>
            </a:extLst>
          </a:blip>
          <a:srcRect l="11375" t="55875" r="17383" b="19714"/>
          <a:stretch/>
        </p:blipFill>
        <p:spPr>
          <a:xfrm>
            <a:off x="3059832" y="3984103"/>
            <a:ext cx="6536000" cy="2898228"/>
          </a:xfrm>
          <a:prstGeom prst="rect">
            <a:avLst/>
          </a:prstGeom>
        </p:spPr>
      </p:pic>
      <p:pic>
        <p:nvPicPr>
          <p:cNvPr id="11" name="Picture 10" descr="f2.pdf"/>
          <p:cNvPicPr>
            <a:picLocks noChangeAspect="1"/>
          </p:cNvPicPr>
          <p:nvPr/>
        </p:nvPicPr>
        <p:blipFill rotWithShape="1">
          <a:blip r:embed="rId4">
            <a:extLst>
              <a:ext uri="{28A0092B-C50C-407E-A947-70E740481C1C}">
                <a14:useLocalDpi xmlns:a14="http://schemas.microsoft.com/office/drawing/2010/main" val="0"/>
              </a:ext>
            </a:extLst>
          </a:blip>
          <a:srcRect l="11989" t="9131" r="18294" b="44910"/>
          <a:stretch/>
        </p:blipFill>
        <p:spPr>
          <a:xfrm>
            <a:off x="-180528" y="-171400"/>
            <a:ext cx="5544616" cy="4730253"/>
          </a:xfrm>
          <a:prstGeom prst="rect">
            <a:avLst/>
          </a:prstGeom>
        </p:spPr>
      </p:pic>
      <p:sp>
        <p:nvSpPr>
          <p:cNvPr id="4" name="TextBox 3"/>
          <p:cNvSpPr txBox="1"/>
          <p:nvPr/>
        </p:nvSpPr>
        <p:spPr>
          <a:xfrm>
            <a:off x="5652120" y="548680"/>
            <a:ext cx="2621781" cy="3539431"/>
          </a:xfrm>
          <a:prstGeom prst="rect">
            <a:avLst/>
          </a:prstGeom>
          <a:noFill/>
        </p:spPr>
        <p:txBody>
          <a:bodyPr wrap="none" rtlCol="0">
            <a:spAutoFit/>
          </a:bodyPr>
          <a:lstStyle/>
          <a:p>
            <a:pPr algn="ctr"/>
            <a:r>
              <a:rPr lang="en-US" sz="3200" dirty="0" smtClean="0">
                <a:latin typeface="+mj-lt"/>
              </a:rPr>
              <a:t>Figure 9.2</a:t>
            </a:r>
          </a:p>
          <a:p>
            <a:pPr algn="ctr"/>
            <a:endParaRPr lang="en-US" dirty="0" smtClean="0">
              <a:latin typeface="+mj-lt"/>
            </a:endParaRPr>
          </a:p>
          <a:p>
            <a:pPr algn="ctr"/>
            <a:r>
              <a:rPr lang="en-US" dirty="0" smtClean="0">
                <a:latin typeface="+mj-lt"/>
              </a:rPr>
              <a:t>Examples of </a:t>
            </a:r>
          </a:p>
          <a:p>
            <a:pPr algn="ctr"/>
            <a:r>
              <a:rPr lang="en-US" dirty="0" smtClean="0">
                <a:latin typeface="+mj-lt"/>
              </a:rPr>
              <a:t>Converting </a:t>
            </a:r>
          </a:p>
          <a:p>
            <a:pPr algn="ctr"/>
            <a:r>
              <a:rPr lang="en-US" dirty="0" smtClean="0">
                <a:latin typeface="+mj-lt"/>
              </a:rPr>
              <a:t>from </a:t>
            </a:r>
          </a:p>
          <a:p>
            <a:pPr algn="ctr"/>
            <a:r>
              <a:rPr lang="en-US" dirty="0" smtClean="0">
                <a:latin typeface="+mj-lt"/>
              </a:rPr>
              <a:t>Decimal Notation</a:t>
            </a:r>
          </a:p>
          <a:p>
            <a:pPr algn="ctr"/>
            <a:r>
              <a:rPr lang="en-US" dirty="0" smtClean="0">
                <a:latin typeface="+mj-lt"/>
              </a:rPr>
              <a:t>To </a:t>
            </a:r>
          </a:p>
          <a:p>
            <a:pPr algn="ctr"/>
            <a:r>
              <a:rPr lang="en-US" dirty="0" smtClean="0">
                <a:latin typeface="+mj-lt"/>
              </a:rPr>
              <a:t>Binary Notation</a:t>
            </a:r>
          </a:p>
          <a:p>
            <a:pPr algn="ctr"/>
            <a:r>
              <a:rPr lang="en-US" dirty="0" smtClean="0">
                <a:latin typeface="+mj-lt"/>
              </a:rPr>
              <a:t>For Fractions</a:t>
            </a:r>
          </a:p>
        </p:txBody>
      </p:sp>
      <p:pic>
        <p:nvPicPr>
          <p:cNvPr id="5" name="Grafik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28</a:t>
            </a:fld>
            <a:endParaRPr lang="en-US" dirty="0"/>
          </a:p>
        </p:txBody>
      </p:sp>
    </p:spTree>
    <p:extLst>
      <p:ext uri="{BB962C8B-B14F-4D97-AF65-F5344CB8AC3E}">
        <p14:creationId xmlns:p14="http://schemas.microsoft.com/office/powerpoint/2010/main" val="417929126"/>
      </p:ext>
    </p:extLst>
  </p:cSld>
  <p:clrMapOvr>
    <a:masterClrMapping/>
  </p:clrMapOvr>
  <p:transition spd="med">
    <p:pull dir="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effectLst>
                  <a:outerShdw blurRad="38100" dist="38100" dir="2700000" algn="tl">
                    <a:srgbClr val="000000">
                      <a:alpha val="43137"/>
                    </a:srgbClr>
                  </a:outerShdw>
                </a:effectLst>
              </a:rPr>
              <a:t>Hexadecimal Notation</a:t>
            </a:r>
            <a:endParaRPr lang="en-US" dirty="0">
              <a:effectLst>
                <a:outerShdw blurRad="38100" dist="38100" dir="2700000" algn="tl">
                  <a:srgbClr val="000000">
                    <a:alpha val="43137"/>
                  </a:srgbClr>
                </a:outerShdw>
              </a:effectLst>
            </a:endParaRPr>
          </a:p>
        </p:txBody>
      </p:sp>
      <p:sp>
        <p:nvSpPr>
          <p:cNvPr id="6" name="Content Placeholder 5"/>
          <p:cNvSpPr>
            <a:spLocks noGrp="1"/>
          </p:cNvSpPr>
          <p:nvPr>
            <p:ph idx="1"/>
          </p:nvPr>
        </p:nvSpPr>
        <p:spPr>
          <a:xfrm>
            <a:off x="467544" y="1412776"/>
            <a:ext cx="7560840" cy="5184576"/>
          </a:xfrm>
        </p:spPr>
        <p:txBody>
          <a:bodyPr>
            <a:normAutofit fontScale="85000" lnSpcReduction="10000"/>
          </a:bodyPr>
          <a:lstStyle/>
          <a:p>
            <a:pPr>
              <a:spcAft>
                <a:spcPts val="600"/>
              </a:spcAft>
            </a:pPr>
            <a:r>
              <a:rPr lang="en-US" dirty="0" smtClean="0"/>
              <a:t>Binary digits are grouped into sets of four bits, called a </a:t>
            </a:r>
            <a:r>
              <a:rPr lang="en-US" i="1" dirty="0" smtClean="0"/>
              <a:t>nibble</a:t>
            </a:r>
          </a:p>
          <a:p>
            <a:pPr>
              <a:spcAft>
                <a:spcPts val="600"/>
              </a:spcAft>
            </a:pPr>
            <a:r>
              <a:rPr lang="en-US" dirty="0" smtClean="0"/>
              <a:t>Each possible combination of four binary digits is given a symbol, as follows:</a:t>
            </a:r>
          </a:p>
          <a:p>
            <a:pPr>
              <a:spcBef>
                <a:spcPts val="200"/>
              </a:spcBef>
              <a:buNone/>
            </a:pPr>
            <a:r>
              <a:rPr lang="en-US" dirty="0" smtClean="0"/>
              <a:t>	</a:t>
            </a:r>
          </a:p>
          <a:p>
            <a:pPr>
              <a:spcBef>
                <a:spcPts val="200"/>
              </a:spcBef>
              <a:buNone/>
            </a:pPr>
            <a:r>
              <a:rPr lang="en-US" smtClean="0"/>
              <a:t>	0000 </a:t>
            </a:r>
            <a:r>
              <a:rPr lang="en-US" dirty="0" smtClean="0"/>
              <a:t>= 0 	0100 = 4 	1000 = 8 	1100 = C</a:t>
            </a:r>
          </a:p>
          <a:p>
            <a:pPr>
              <a:spcBef>
                <a:spcPts val="200"/>
              </a:spcBef>
              <a:buNone/>
            </a:pPr>
            <a:r>
              <a:rPr lang="en-US" dirty="0" smtClean="0"/>
              <a:t>	0001 = 1 	0101 = 5 	1001 = 9 	1101 = D</a:t>
            </a:r>
          </a:p>
          <a:p>
            <a:pPr>
              <a:spcBef>
                <a:spcPts val="200"/>
              </a:spcBef>
              <a:buNone/>
            </a:pPr>
            <a:r>
              <a:rPr lang="en-US" dirty="0" smtClean="0"/>
              <a:t>	0010 = 2 	0110 = 6 	1010 = A 	1110 = E</a:t>
            </a:r>
          </a:p>
          <a:p>
            <a:pPr>
              <a:spcBef>
                <a:spcPts val="200"/>
              </a:spcBef>
              <a:buNone/>
            </a:pPr>
            <a:r>
              <a:rPr lang="en-US" dirty="0" smtClean="0"/>
              <a:t>	0011 = 3 	0111 = 7 	1011 = B 	1111 = F</a:t>
            </a:r>
            <a:endParaRPr lang="en-US" sz="1200" dirty="0" smtClean="0"/>
          </a:p>
          <a:p>
            <a:pPr>
              <a:spcBef>
                <a:spcPts val="200"/>
              </a:spcBef>
              <a:buNone/>
            </a:pPr>
            <a:endParaRPr lang="en-US" dirty="0" smtClean="0"/>
          </a:p>
          <a:p>
            <a:r>
              <a:rPr lang="en-US" dirty="0" smtClean="0"/>
              <a:t>Because 16 symbols are used, the notation is called </a:t>
            </a:r>
            <a:r>
              <a:rPr lang="en-US" i="1" dirty="0" smtClean="0"/>
              <a:t>hexadecima</a:t>
            </a:r>
            <a:r>
              <a:rPr lang="en-US" dirty="0" smtClean="0"/>
              <a:t>l and the 16 symbols are the </a:t>
            </a:r>
            <a:r>
              <a:rPr lang="en-US" i="1" dirty="0" smtClean="0"/>
              <a:t>hexadecimal digits</a:t>
            </a:r>
          </a:p>
          <a:p>
            <a:r>
              <a:rPr lang="en-US" dirty="0" smtClean="0"/>
              <a:t>Thus</a:t>
            </a:r>
          </a:p>
          <a:p>
            <a:pPr algn="ctr">
              <a:buNone/>
            </a:pPr>
            <a:r>
              <a:rPr lang="en-US" dirty="0" smtClean="0"/>
              <a:t>2C</a:t>
            </a:r>
            <a:r>
              <a:rPr lang="en-US" baseline="-25000" dirty="0" smtClean="0"/>
              <a:t>16</a:t>
            </a:r>
            <a:r>
              <a:rPr lang="en-US" dirty="0" smtClean="0"/>
              <a:t> = (2</a:t>
            </a:r>
            <a:r>
              <a:rPr lang="en-US" sz="2054" baseline="-25000" dirty="0" smtClean="0"/>
              <a:t>16</a:t>
            </a:r>
            <a:r>
              <a:rPr lang="en-US" dirty="0" smtClean="0"/>
              <a:t> * 16</a:t>
            </a:r>
            <a:r>
              <a:rPr lang="en-US" baseline="30000" dirty="0" smtClean="0"/>
              <a:t>1</a:t>
            </a:r>
            <a:r>
              <a:rPr lang="en-US" dirty="0" smtClean="0"/>
              <a:t>) + (C</a:t>
            </a:r>
            <a:r>
              <a:rPr lang="en-US" sz="2054" baseline="-25000" dirty="0" smtClean="0"/>
              <a:t>16</a:t>
            </a:r>
            <a:r>
              <a:rPr lang="en-US" dirty="0" smtClean="0"/>
              <a:t> * 16</a:t>
            </a:r>
            <a:r>
              <a:rPr lang="en-US" sz="2054" baseline="30000" dirty="0" smtClean="0"/>
              <a:t>0</a:t>
            </a:r>
            <a:r>
              <a:rPr lang="en-US" dirty="0" smtClean="0"/>
              <a:t>)</a:t>
            </a:r>
          </a:p>
          <a:p>
            <a:pPr algn="ctr">
              <a:buNone/>
            </a:pPr>
            <a:r>
              <a:rPr lang="en-US" dirty="0" smtClean="0"/>
              <a:t>= (2</a:t>
            </a:r>
            <a:r>
              <a:rPr lang="en-US" sz="2054" baseline="-25000" dirty="0" smtClean="0"/>
              <a:t>10</a:t>
            </a:r>
            <a:r>
              <a:rPr lang="en-US" dirty="0" smtClean="0"/>
              <a:t> * 16</a:t>
            </a:r>
            <a:r>
              <a:rPr lang="en-US" sz="2054" baseline="30000" dirty="0" smtClean="0"/>
              <a:t>1</a:t>
            </a:r>
            <a:r>
              <a:rPr lang="en-US" dirty="0" smtClean="0"/>
              <a:t>) + (12</a:t>
            </a:r>
            <a:r>
              <a:rPr lang="en-US" sz="2054" baseline="-25000" dirty="0" smtClean="0"/>
              <a:t>10</a:t>
            </a:r>
            <a:r>
              <a:rPr lang="en-US" dirty="0" smtClean="0"/>
              <a:t> * 16</a:t>
            </a:r>
            <a:r>
              <a:rPr lang="en-US" sz="2054" baseline="30000" dirty="0" smtClean="0"/>
              <a:t>0</a:t>
            </a:r>
            <a:r>
              <a:rPr lang="en-US" dirty="0" smtClean="0"/>
              <a:t>) = 44</a:t>
            </a:r>
          </a:p>
        </p:txBody>
      </p:sp>
      <p:pic>
        <p:nvPicPr>
          <p:cNvPr id="4"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29</a:t>
            </a:fld>
            <a:endParaRPr lang="en-US" dirty="0"/>
          </a:p>
        </p:txBody>
      </p:sp>
    </p:spTree>
    <p:extLst>
      <p:ext uri="{BB962C8B-B14F-4D97-AF65-F5344CB8AC3E}">
        <p14:creationId xmlns:p14="http://schemas.microsoft.com/office/powerpoint/2010/main" val="2261374326"/>
      </p:ext>
    </p:extLst>
  </p:cSld>
  <p:clrMapOvr>
    <a:masterClrMapping/>
  </p:clrMapOvr>
  <p:transition spd="med">
    <p:diamond/>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80555" y="1412776"/>
            <a:ext cx="3255264" cy="3096344"/>
          </a:xfrm>
        </p:spPr>
        <p:txBody>
          <a:bodyPr>
            <a:normAutofit/>
          </a:bodyPr>
          <a:lstStyle/>
          <a:p>
            <a:pPr algn="ctr"/>
            <a:r>
              <a:rPr lang="en-US" sz="3200" dirty="0" smtClean="0">
                <a:solidFill>
                  <a:schemeClr val="tx1"/>
                </a:solidFill>
              </a:rPr>
              <a:t>Table 9.3</a:t>
            </a:r>
            <a:br>
              <a:rPr lang="en-US" sz="3200" dirty="0" smtClean="0">
                <a:solidFill>
                  <a:schemeClr val="tx1"/>
                </a:solidFill>
              </a:rPr>
            </a:br>
            <a:r>
              <a:rPr lang="en-US" sz="3200" dirty="0">
                <a:solidFill>
                  <a:schemeClr val="tx1"/>
                </a:solidFill>
              </a:rPr>
              <a:t/>
            </a:r>
            <a:br>
              <a:rPr lang="en-US" sz="3200" dirty="0">
                <a:solidFill>
                  <a:schemeClr val="tx1"/>
                </a:solidFill>
              </a:rPr>
            </a:br>
            <a:r>
              <a:rPr lang="en-US" sz="3200" dirty="0">
                <a:solidFill>
                  <a:schemeClr val="tx1"/>
                </a:solidFill>
              </a:rPr>
              <a:t>D</a:t>
            </a:r>
            <a:r>
              <a:rPr lang="en-US" sz="3200" dirty="0" smtClean="0">
                <a:solidFill>
                  <a:schemeClr val="tx1"/>
                </a:solidFill>
              </a:rPr>
              <a:t>ecimal, Binary, and Hexadecimal</a:t>
            </a:r>
            <a:endParaRPr lang="en-US" sz="3200" dirty="0">
              <a:solidFill>
                <a:schemeClr val="tx1"/>
              </a:solidFill>
            </a:endParaRPr>
          </a:p>
        </p:txBody>
      </p:sp>
      <p:pic>
        <p:nvPicPr>
          <p:cNvPr id="3" name="Picture 2"/>
          <p:cNvPicPr>
            <a:picLocks noChangeAspect="1"/>
          </p:cNvPicPr>
          <p:nvPr/>
        </p:nvPicPr>
        <p:blipFill>
          <a:blip r:embed="rId3"/>
          <a:stretch>
            <a:fillRect/>
          </a:stretch>
        </p:blipFill>
        <p:spPr>
          <a:xfrm>
            <a:off x="3779912" y="116632"/>
            <a:ext cx="6083300" cy="6807200"/>
          </a:xfrm>
          <a:prstGeom prst="rect">
            <a:avLst/>
          </a:prstGeom>
        </p:spPr>
      </p:pic>
      <p:pic>
        <p:nvPicPr>
          <p:cNvPr id="4" name="Grafik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30</a:t>
            </a:fld>
            <a:endParaRPr lang="en-US" dirty="0"/>
          </a:p>
        </p:txBody>
      </p:sp>
    </p:spTree>
    <p:extLst>
      <p:ext uri="{BB962C8B-B14F-4D97-AF65-F5344CB8AC3E}">
        <p14:creationId xmlns:p14="http://schemas.microsoft.com/office/powerpoint/2010/main" val="3930366366"/>
      </p:ext>
    </p:extLst>
  </p:cSld>
  <p:clrMapOvr>
    <a:masterClrMapping/>
  </p:clrMapOvr>
  <p:transition spd="med">
    <p:pull dir="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idx="4294967295"/>
          </p:nvPr>
        </p:nvSpPr>
        <p:spPr>
          <a:xfrm>
            <a:off x="609600" y="0"/>
            <a:ext cx="7556500" cy="1116013"/>
          </a:xfrm>
        </p:spPr>
        <p:txBody>
          <a:bodyPr>
            <a:normAutofit/>
          </a:bodyPr>
          <a:lstStyle/>
          <a:p>
            <a:pPr algn="ctr"/>
            <a:r>
              <a:rPr lang="en-US" sz="3200" dirty="0" smtClean="0">
                <a:solidFill>
                  <a:schemeClr val="tx1"/>
                </a:solidFill>
                <a:latin typeface="Times New Roman" panose="02020603050405020304" pitchFamily="18" charset="0"/>
                <a:cs typeface="Times New Roman" panose="02020603050405020304" pitchFamily="18" charset="0"/>
              </a:rPr>
              <a:t>Hexadecimal Notation</a:t>
            </a:r>
            <a:endParaRPr lang="en-US" sz="3200" dirty="0">
              <a:solidFill>
                <a:schemeClr val="tx1"/>
              </a:solidFill>
              <a:latin typeface="Times New Roman" panose="02020603050405020304" pitchFamily="18" charset="0"/>
              <a:cs typeface="Times New Roman" panose="02020603050405020304" pitchFamily="18" charset="0"/>
            </a:endParaRPr>
          </a:p>
        </p:txBody>
      </p:sp>
      <p:graphicFrame>
        <p:nvGraphicFramePr>
          <p:cNvPr id="27" name="Content Placeholder 26"/>
          <p:cNvGraphicFramePr>
            <a:graphicFrameLocks noGrp="1"/>
          </p:cNvGraphicFramePr>
          <p:nvPr>
            <p:ph idx="4294967295"/>
            <p:extLst/>
          </p:nvPr>
        </p:nvGraphicFramePr>
        <p:xfrm>
          <a:off x="179512" y="1268760"/>
          <a:ext cx="8784976" cy="54726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Grafik 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31</a:t>
            </a:fld>
            <a:endParaRPr lang="en-US" dirty="0"/>
          </a:p>
        </p:txBody>
      </p:sp>
    </p:spTree>
    <p:extLst>
      <p:ext uri="{BB962C8B-B14F-4D97-AF65-F5344CB8AC3E}">
        <p14:creationId xmlns:p14="http://schemas.microsoft.com/office/powerpoint/2010/main" val="417229224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defRPr/>
            </a:pPr>
            <a:r>
              <a:rPr lang="de-DE" dirty="0" err="1" smtClean="0"/>
              <a:t>Complements</a:t>
            </a:r>
            <a:endParaRPr lang="tr-TR" dirty="0"/>
          </a:p>
        </p:txBody>
      </p:sp>
      <p:sp>
        <p:nvSpPr>
          <p:cNvPr id="17411" name="Inhaltsplatzhalter 2"/>
          <p:cNvSpPr>
            <a:spLocks noGrp="1"/>
          </p:cNvSpPr>
          <p:nvPr>
            <p:ph idx="1"/>
          </p:nvPr>
        </p:nvSpPr>
        <p:spPr>
          <a:xfrm>
            <a:off x="2257425" y="1500188"/>
            <a:ext cx="4886325" cy="4526756"/>
          </a:xfrm>
        </p:spPr>
        <p:txBody>
          <a:bodyPr/>
          <a:lstStyle/>
          <a:p>
            <a:r>
              <a:rPr lang="de-DE" altLang="de-DE" sz="2100"/>
              <a:t>Diminished Radix Complement:</a:t>
            </a:r>
          </a:p>
          <a:p>
            <a:pPr lvl="1"/>
            <a:r>
              <a:rPr lang="de-DE" altLang="de-DE" sz="1800"/>
              <a:t>Given number </a:t>
            </a:r>
            <a:r>
              <a:rPr lang="de-DE" altLang="de-DE" sz="1800" i="1"/>
              <a:t>N</a:t>
            </a:r>
            <a:r>
              <a:rPr lang="de-DE" altLang="de-DE" sz="1800"/>
              <a:t> in base </a:t>
            </a:r>
            <a:r>
              <a:rPr lang="de-DE" altLang="de-DE" sz="1800" i="1"/>
              <a:t>b</a:t>
            </a:r>
            <a:r>
              <a:rPr lang="de-DE" altLang="de-DE" sz="1800"/>
              <a:t> with </a:t>
            </a:r>
            <a:r>
              <a:rPr lang="de-DE" altLang="de-DE" sz="1800" i="1"/>
              <a:t>n</a:t>
            </a:r>
            <a:r>
              <a:rPr lang="de-DE" altLang="de-DE" sz="1800"/>
              <a:t> digits</a:t>
            </a:r>
          </a:p>
          <a:p>
            <a:pPr lvl="1"/>
            <a:r>
              <a:rPr lang="de-DE" altLang="de-DE" sz="1800"/>
              <a:t>(b-1)-Complement: </a:t>
            </a:r>
            <a:r>
              <a:rPr lang="de-DE" altLang="de-DE" sz="1800" i="1"/>
              <a:t>(b</a:t>
            </a:r>
            <a:r>
              <a:rPr lang="de-DE" altLang="de-DE" sz="1800" i="1" baseline="30000"/>
              <a:t>n </a:t>
            </a:r>
            <a:r>
              <a:rPr lang="de-DE" altLang="de-DE" sz="1800" i="1"/>
              <a:t>- 1) – N</a:t>
            </a:r>
          </a:p>
          <a:p>
            <a:pPr lvl="1"/>
            <a:endParaRPr lang="de-DE" altLang="de-DE" sz="1800" i="1"/>
          </a:p>
          <a:p>
            <a:r>
              <a:rPr lang="de-DE" altLang="de-DE" sz="2100"/>
              <a:t> Radix Complement:</a:t>
            </a:r>
          </a:p>
          <a:p>
            <a:pPr lvl="1"/>
            <a:r>
              <a:rPr lang="de-DE" altLang="de-DE" sz="1800"/>
              <a:t>Given number N in base b with n digits</a:t>
            </a:r>
          </a:p>
          <a:p>
            <a:pPr lvl="1"/>
            <a:r>
              <a:rPr lang="de-DE" altLang="de-DE" sz="1800"/>
              <a:t>b-Complement: </a:t>
            </a:r>
            <a:r>
              <a:rPr lang="de-DE" altLang="de-DE" sz="1800" i="1"/>
              <a:t>b</a:t>
            </a:r>
            <a:r>
              <a:rPr lang="de-DE" altLang="de-DE" sz="1800" i="1" baseline="30000"/>
              <a:t>n </a:t>
            </a:r>
            <a:r>
              <a:rPr lang="de-DE" altLang="de-DE" sz="1800" i="1"/>
              <a:t>– N for N ≠ 0 </a:t>
            </a:r>
            <a:r>
              <a:rPr lang="de-DE" altLang="de-DE" sz="1800"/>
              <a:t>and 0 for </a:t>
            </a:r>
            <a:r>
              <a:rPr lang="de-DE" altLang="de-DE" sz="1800" i="1"/>
              <a:t>N = 0</a:t>
            </a:r>
          </a:p>
          <a:p>
            <a:pPr lvl="1"/>
            <a:r>
              <a:rPr lang="de-DE" altLang="de-DE" sz="1800"/>
              <a:t>b-complement = </a:t>
            </a:r>
            <a:r>
              <a:rPr lang="de-DE" altLang="de-DE" sz="1800" i="1"/>
              <a:t>(b – 1)-complement + 1</a:t>
            </a:r>
          </a:p>
          <a:p>
            <a:pPr lvl="1"/>
            <a:endParaRPr lang="tr-TR" altLang="de-DE" sz="1800"/>
          </a:p>
        </p:txBody>
      </p:sp>
      <p:pic>
        <p:nvPicPr>
          <p:cNvPr id="4"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oliennummernplatzhalter 2"/>
          <p:cNvSpPr>
            <a:spLocks noGrp="1"/>
          </p:cNvSpPr>
          <p:nvPr>
            <p:ph type="sldNum" sz="quarter" idx="12"/>
          </p:nvPr>
        </p:nvSpPr>
        <p:spPr/>
        <p:txBody>
          <a:bodyPr/>
          <a:lstStyle/>
          <a:p>
            <a:fld id="{B6F15528-21DE-4FAA-801E-634DDDAF4B2B}" type="slidenum">
              <a:rPr lang="en-US" smtClean="0"/>
              <a:pPr/>
              <a:t>32</a:t>
            </a:fld>
            <a:endParaRPr lang="en-US" dirty="0"/>
          </a:p>
        </p:txBody>
      </p:sp>
    </p:spTree>
    <p:extLst>
      <p:ext uri="{BB962C8B-B14F-4D97-AF65-F5344CB8AC3E}">
        <p14:creationId xmlns:p14="http://schemas.microsoft.com/office/powerpoint/2010/main" val="138936191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7411">
                                            <p:txEl>
                                              <p:pRg st="0" end="0"/>
                                            </p:txEl>
                                          </p:spTgt>
                                        </p:tgtEl>
                                        <p:attrNameLst>
                                          <p:attrName>style.visibility</p:attrName>
                                        </p:attrNameLst>
                                      </p:cBhvr>
                                      <p:to>
                                        <p:strVal val="visible"/>
                                      </p:to>
                                    </p:set>
                                    <p:anim calcmode="lin" valueType="num">
                                      <p:cBhvr additive="base">
                                        <p:cTn id="7" dur="2000" fill="hold"/>
                                        <p:tgtEl>
                                          <p:spTgt spid="17411">
                                            <p:txEl>
                                              <p:pRg st="0" end="0"/>
                                            </p:txEl>
                                          </p:spTgt>
                                        </p:tgtEl>
                                        <p:attrNameLst>
                                          <p:attrName>ppt_x</p:attrName>
                                        </p:attrNameLst>
                                      </p:cBhvr>
                                      <p:tavLst>
                                        <p:tav tm="0">
                                          <p:val>
                                            <p:strVal val="0-#ppt_w/2"/>
                                          </p:val>
                                        </p:tav>
                                        <p:tav tm="100000">
                                          <p:val>
                                            <p:strVal val="#ppt_x"/>
                                          </p:val>
                                        </p:tav>
                                      </p:tavLst>
                                    </p:anim>
                                    <p:anim calcmode="lin" valueType="num">
                                      <p:cBhvr additive="base">
                                        <p:cTn id="8" dur="2000" fill="hold"/>
                                        <p:tgtEl>
                                          <p:spTgt spid="1741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7411">
                                            <p:txEl>
                                              <p:pRg st="1" end="1"/>
                                            </p:txEl>
                                          </p:spTgt>
                                        </p:tgtEl>
                                        <p:attrNameLst>
                                          <p:attrName>style.visibility</p:attrName>
                                        </p:attrNameLst>
                                      </p:cBhvr>
                                      <p:to>
                                        <p:strVal val="visible"/>
                                      </p:to>
                                    </p:set>
                                    <p:anim calcmode="lin" valueType="num">
                                      <p:cBhvr additive="base">
                                        <p:cTn id="13" dur="2000" fill="hold"/>
                                        <p:tgtEl>
                                          <p:spTgt spid="17411">
                                            <p:txEl>
                                              <p:pRg st="1" end="1"/>
                                            </p:txEl>
                                          </p:spTgt>
                                        </p:tgtEl>
                                        <p:attrNameLst>
                                          <p:attrName>ppt_x</p:attrName>
                                        </p:attrNameLst>
                                      </p:cBhvr>
                                      <p:tavLst>
                                        <p:tav tm="0">
                                          <p:val>
                                            <p:strVal val="0-#ppt_w/2"/>
                                          </p:val>
                                        </p:tav>
                                        <p:tav tm="100000">
                                          <p:val>
                                            <p:strVal val="#ppt_x"/>
                                          </p:val>
                                        </p:tav>
                                      </p:tavLst>
                                    </p:anim>
                                    <p:anim calcmode="lin" valueType="num">
                                      <p:cBhvr additive="base">
                                        <p:cTn id="14" dur="2000" fill="hold"/>
                                        <p:tgtEl>
                                          <p:spTgt spid="1741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7411">
                                            <p:txEl>
                                              <p:pRg st="2" end="2"/>
                                            </p:txEl>
                                          </p:spTgt>
                                        </p:tgtEl>
                                        <p:attrNameLst>
                                          <p:attrName>style.visibility</p:attrName>
                                        </p:attrNameLst>
                                      </p:cBhvr>
                                      <p:to>
                                        <p:strVal val="visible"/>
                                      </p:to>
                                    </p:set>
                                    <p:anim calcmode="lin" valueType="num">
                                      <p:cBhvr additive="base">
                                        <p:cTn id="19" dur="2000" fill="hold"/>
                                        <p:tgtEl>
                                          <p:spTgt spid="17411">
                                            <p:txEl>
                                              <p:pRg st="2" end="2"/>
                                            </p:txEl>
                                          </p:spTgt>
                                        </p:tgtEl>
                                        <p:attrNameLst>
                                          <p:attrName>ppt_x</p:attrName>
                                        </p:attrNameLst>
                                      </p:cBhvr>
                                      <p:tavLst>
                                        <p:tav tm="0">
                                          <p:val>
                                            <p:strVal val="0-#ppt_w/2"/>
                                          </p:val>
                                        </p:tav>
                                        <p:tav tm="100000">
                                          <p:val>
                                            <p:strVal val="#ppt_x"/>
                                          </p:val>
                                        </p:tav>
                                      </p:tavLst>
                                    </p:anim>
                                    <p:anim calcmode="lin" valueType="num">
                                      <p:cBhvr additive="base">
                                        <p:cTn id="20" dur="2000" fill="hold"/>
                                        <p:tgtEl>
                                          <p:spTgt spid="1741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7411">
                                            <p:txEl>
                                              <p:pRg st="4" end="4"/>
                                            </p:txEl>
                                          </p:spTgt>
                                        </p:tgtEl>
                                        <p:attrNameLst>
                                          <p:attrName>style.visibility</p:attrName>
                                        </p:attrNameLst>
                                      </p:cBhvr>
                                      <p:to>
                                        <p:strVal val="visible"/>
                                      </p:to>
                                    </p:set>
                                    <p:anim calcmode="lin" valueType="num">
                                      <p:cBhvr additive="base">
                                        <p:cTn id="25" dur="2000" fill="hold"/>
                                        <p:tgtEl>
                                          <p:spTgt spid="17411">
                                            <p:txEl>
                                              <p:pRg st="4" end="4"/>
                                            </p:txEl>
                                          </p:spTgt>
                                        </p:tgtEl>
                                        <p:attrNameLst>
                                          <p:attrName>ppt_x</p:attrName>
                                        </p:attrNameLst>
                                      </p:cBhvr>
                                      <p:tavLst>
                                        <p:tav tm="0">
                                          <p:val>
                                            <p:strVal val="0-#ppt_w/2"/>
                                          </p:val>
                                        </p:tav>
                                        <p:tav tm="100000">
                                          <p:val>
                                            <p:strVal val="#ppt_x"/>
                                          </p:val>
                                        </p:tav>
                                      </p:tavLst>
                                    </p:anim>
                                    <p:anim calcmode="lin" valueType="num">
                                      <p:cBhvr additive="base">
                                        <p:cTn id="26" dur="2000" fill="hold"/>
                                        <p:tgtEl>
                                          <p:spTgt spid="17411">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7411">
                                            <p:txEl>
                                              <p:pRg st="5" end="5"/>
                                            </p:txEl>
                                          </p:spTgt>
                                        </p:tgtEl>
                                        <p:attrNameLst>
                                          <p:attrName>style.visibility</p:attrName>
                                        </p:attrNameLst>
                                      </p:cBhvr>
                                      <p:to>
                                        <p:strVal val="visible"/>
                                      </p:to>
                                    </p:set>
                                    <p:anim calcmode="lin" valueType="num">
                                      <p:cBhvr additive="base">
                                        <p:cTn id="31" dur="2000" fill="hold"/>
                                        <p:tgtEl>
                                          <p:spTgt spid="17411">
                                            <p:txEl>
                                              <p:pRg st="5" end="5"/>
                                            </p:txEl>
                                          </p:spTgt>
                                        </p:tgtEl>
                                        <p:attrNameLst>
                                          <p:attrName>ppt_x</p:attrName>
                                        </p:attrNameLst>
                                      </p:cBhvr>
                                      <p:tavLst>
                                        <p:tav tm="0">
                                          <p:val>
                                            <p:strVal val="0-#ppt_w/2"/>
                                          </p:val>
                                        </p:tav>
                                        <p:tav tm="100000">
                                          <p:val>
                                            <p:strVal val="#ppt_x"/>
                                          </p:val>
                                        </p:tav>
                                      </p:tavLst>
                                    </p:anim>
                                    <p:anim calcmode="lin" valueType="num">
                                      <p:cBhvr additive="base">
                                        <p:cTn id="32" dur="2000" fill="hold"/>
                                        <p:tgtEl>
                                          <p:spTgt spid="17411">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7411">
                                            <p:txEl>
                                              <p:pRg st="6" end="6"/>
                                            </p:txEl>
                                          </p:spTgt>
                                        </p:tgtEl>
                                        <p:attrNameLst>
                                          <p:attrName>style.visibility</p:attrName>
                                        </p:attrNameLst>
                                      </p:cBhvr>
                                      <p:to>
                                        <p:strVal val="visible"/>
                                      </p:to>
                                    </p:set>
                                    <p:anim calcmode="lin" valueType="num">
                                      <p:cBhvr additive="base">
                                        <p:cTn id="37" dur="2000" fill="hold"/>
                                        <p:tgtEl>
                                          <p:spTgt spid="17411">
                                            <p:txEl>
                                              <p:pRg st="6" end="6"/>
                                            </p:txEl>
                                          </p:spTgt>
                                        </p:tgtEl>
                                        <p:attrNameLst>
                                          <p:attrName>ppt_x</p:attrName>
                                        </p:attrNameLst>
                                      </p:cBhvr>
                                      <p:tavLst>
                                        <p:tav tm="0">
                                          <p:val>
                                            <p:strVal val="0-#ppt_w/2"/>
                                          </p:val>
                                        </p:tav>
                                        <p:tav tm="100000">
                                          <p:val>
                                            <p:strVal val="#ppt_x"/>
                                          </p:val>
                                        </p:tav>
                                      </p:tavLst>
                                    </p:anim>
                                    <p:anim calcmode="lin" valueType="num">
                                      <p:cBhvr additive="base">
                                        <p:cTn id="38" dur="2000" fill="hold"/>
                                        <p:tgtEl>
                                          <p:spTgt spid="17411">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17411">
                                            <p:txEl>
                                              <p:pRg st="7" end="7"/>
                                            </p:txEl>
                                          </p:spTgt>
                                        </p:tgtEl>
                                        <p:attrNameLst>
                                          <p:attrName>style.visibility</p:attrName>
                                        </p:attrNameLst>
                                      </p:cBhvr>
                                      <p:to>
                                        <p:strVal val="visible"/>
                                      </p:to>
                                    </p:set>
                                    <p:anim calcmode="lin" valueType="num">
                                      <p:cBhvr additive="base">
                                        <p:cTn id="43" dur="2000" fill="hold"/>
                                        <p:tgtEl>
                                          <p:spTgt spid="17411">
                                            <p:txEl>
                                              <p:pRg st="7" end="7"/>
                                            </p:txEl>
                                          </p:spTgt>
                                        </p:tgtEl>
                                        <p:attrNameLst>
                                          <p:attrName>ppt_x</p:attrName>
                                        </p:attrNameLst>
                                      </p:cBhvr>
                                      <p:tavLst>
                                        <p:tav tm="0">
                                          <p:val>
                                            <p:strVal val="0-#ppt_w/2"/>
                                          </p:val>
                                        </p:tav>
                                        <p:tav tm="100000">
                                          <p:val>
                                            <p:strVal val="#ppt_x"/>
                                          </p:val>
                                        </p:tav>
                                      </p:tavLst>
                                    </p:anim>
                                    <p:anim calcmode="lin" valueType="num">
                                      <p:cBhvr additive="base">
                                        <p:cTn id="44" dur="2000" fill="hold"/>
                                        <p:tgtEl>
                                          <p:spTgt spid="17411">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defRPr/>
            </a:pPr>
            <a:r>
              <a:rPr lang="de-DE" dirty="0" err="1" smtClean="0"/>
              <a:t>Complements</a:t>
            </a:r>
            <a:r>
              <a:rPr lang="de-DE" dirty="0" smtClean="0"/>
              <a:t> (</a:t>
            </a:r>
            <a:r>
              <a:rPr lang="de-DE" dirty="0" err="1" smtClean="0"/>
              <a:t>Cont</a:t>
            </a:r>
            <a:r>
              <a:rPr lang="de-DE" dirty="0" smtClean="0"/>
              <a:t>.)</a:t>
            </a:r>
            <a:endParaRPr lang="tr-TR" dirty="0"/>
          </a:p>
        </p:txBody>
      </p:sp>
      <p:sp>
        <p:nvSpPr>
          <p:cNvPr id="17411" name="Inhaltsplatzhalter 2"/>
          <p:cNvSpPr>
            <a:spLocks noGrp="1"/>
          </p:cNvSpPr>
          <p:nvPr>
            <p:ph idx="1"/>
          </p:nvPr>
        </p:nvSpPr>
        <p:spPr>
          <a:xfrm>
            <a:off x="2257425" y="1500188"/>
            <a:ext cx="4886325" cy="589360"/>
          </a:xfrm>
        </p:spPr>
        <p:txBody>
          <a:bodyPr/>
          <a:lstStyle/>
          <a:p>
            <a:r>
              <a:rPr lang="de-DE" altLang="de-DE" sz="2100"/>
              <a:t>General:</a:t>
            </a:r>
          </a:p>
          <a:p>
            <a:endParaRPr lang="de-DE" altLang="de-DE" sz="2100" i="1"/>
          </a:p>
          <a:p>
            <a:pPr lvl="1"/>
            <a:endParaRPr lang="de-DE" altLang="de-DE" sz="1500" i="1"/>
          </a:p>
          <a:p>
            <a:pPr lvl="1"/>
            <a:endParaRPr lang="tr-TR" altLang="de-DE" sz="1800"/>
          </a:p>
        </p:txBody>
      </p:sp>
      <p:graphicFrame>
        <p:nvGraphicFramePr>
          <p:cNvPr id="4" name="Object 2"/>
          <p:cNvGraphicFramePr>
            <a:graphicFrameLocks noChangeAspect="1"/>
          </p:cNvGraphicFramePr>
          <p:nvPr/>
        </p:nvGraphicFramePr>
        <p:xfrm>
          <a:off x="2536031" y="2089548"/>
          <a:ext cx="4230291" cy="750094"/>
        </p:xfrm>
        <a:graphic>
          <a:graphicData uri="http://schemas.openxmlformats.org/presentationml/2006/ole">
            <mc:AlternateContent xmlns:mc="http://schemas.openxmlformats.org/markup-compatibility/2006">
              <mc:Choice xmlns:v="urn:schemas-microsoft-com:vml" Requires="v">
                <p:oleObj spid="_x0000_s4116" name="Formel" r:id="rId4" imgW="2577960" imgH="457200" progId="Equation.3">
                  <p:embed/>
                </p:oleObj>
              </mc:Choice>
              <mc:Fallback>
                <p:oleObj name="Formel" r:id="rId4" imgW="2577960" imgH="457200" progId="Equation.3">
                  <p:embed/>
                  <p:pic>
                    <p:nvPicPr>
                      <p:cNvPr id="4"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36031" y="2089548"/>
                        <a:ext cx="4230291" cy="75009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8851" name="Object 3"/>
          <p:cNvGraphicFramePr>
            <a:graphicFrameLocks noChangeAspect="1"/>
          </p:cNvGraphicFramePr>
          <p:nvPr/>
        </p:nvGraphicFramePr>
        <p:xfrm>
          <a:off x="2326482" y="3337323"/>
          <a:ext cx="4542235" cy="396478"/>
        </p:xfrm>
        <a:graphic>
          <a:graphicData uri="http://schemas.openxmlformats.org/presentationml/2006/ole">
            <mc:AlternateContent xmlns:mc="http://schemas.openxmlformats.org/markup-compatibility/2006">
              <mc:Choice xmlns:v="urn:schemas-microsoft-com:vml" Requires="v">
                <p:oleObj spid="_x0000_s4117" name="Formel" r:id="rId6" imgW="2768400" imgH="241200" progId="Equation.3">
                  <p:embed/>
                </p:oleObj>
              </mc:Choice>
              <mc:Fallback>
                <p:oleObj name="Formel" r:id="rId6" imgW="2768400" imgH="241200" progId="Equation.3">
                  <p:embed/>
                  <p:pic>
                    <p:nvPicPr>
                      <p:cNvPr id="78851"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326482" y="3337323"/>
                        <a:ext cx="4542235" cy="39647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8852" name="Object 4"/>
          <p:cNvGraphicFramePr>
            <a:graphicFrameLocks noChangeAspect="1"/>
          </p:cNvGraphicFramePr>
          <p:nvPr/>
        </p:nvGraphicFramePr>
        <p:xfrm>
          <a:off x="2643188" y="3857625"/>
          <a:ext cx="2699147" cy="1607344"/>
        </p:xfrm>
        <a:graphic>
          <a:graphicData uri="http://schemas.openxmlformats.org/presentationml/2006/ole">
            <mc:AlternateContent xmlns:mc="http://schemas.openxmlformats.org/markup-compatibility/2006">
              <mc:Choice xmlns:v="urn:schemas-microsoft-com:vml" Requires="v">
                <p:oleObj spid="_x0000_s4118" name="Formel" r:id="rId8" imgW="1498320" imgH="888840" progId="Equation.3">
                  <p:embed/>
                </p:oleObj>
              </mc:Choice>
              <mc:Fallback>
                <p:oleObj name="Formel" r:id="rId8" imgW="1498320" imgH="888840" progId="Equation.3">
                  <p:embed/>
                  <p:pic>
                    <p:nvPicPr>
                      <p:cNvPr id="78852" name="Object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643188" y="3857625"/>
                        <a:ext cx="2699147" cy="16073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7" name="Grafik 6"/>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oliennummernplatzhalter 2"/>
          <p:cNvSpPr>
            <a:spLocks noGrp="1"/>
          </p:cNvSpPr>
          <p:nvPr>
            <p:ph type="sldNum" sz="quarter" idx="12"/>
          </p:nvPr>
        </p:nvSpPr>
        <p:spPr/>
        <p:txBody>
          <a:bodyPr/>
          <a:lstStyle/>
          <a:p>
            <a:fld id="{B6F15528-21DE-4FAA-801E-634DDDAF4B2B}" type="slidenum">
              <a:rPr lang="en-US" smtClean="0"/>
              <a:pPr/>
              <a:t>33</a:t>
            </a:fld>
            <a:endParaRPr lang="en-US" dirty="0"/>
          </a:p>
        </p:txBody>
      </p:sp>
    </p:spTree>
    <p:extLst>
      <p:ext uri="{BB962C8B-B14F-4D97-AF65-F5344CB8AC3E}">
        <p14:creationId xmlns:p14="http://schemas.microsoft.com/office/powerpoint/2010/main" val="144835282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7411">
                                            <p:txEl>
                                              <p:pRg st="0" end="0"/>
                                            </p:txEl>
                                          </p:spTgt>
                                        </p:tgtEl>
                                        <p:attrNameLst>
                                          <p:attrName>style.visibility</p:attrName>
                                        </p:attrNameLst>
                                      </p:cBhvr>
                                      <p:to>
                                        <p:strVal val="visible"/>
                                      </p:to>
                                    </p:set>
                                    <p:anim calcmode="lin" valueType="num">
                                      <p:cBhvr additive="base">
                                        <p:cTn id="7" dur="2000" fill="hold"/>
                                        <p:tgtEl>
                                          <p:spTgt spid="17411">
                                            <p:txEl>
                                              <p:pRg st="0" end="0"/>
                                            </p:txEl>
                                          </p:spTgt>
                                        </p:tgtEl>
                                        <p:attrNameLst>
                                          <p:attrName>ppt_x</p:attrName>
                                        </p:attrNameLst>
                                      </p:cBhvr>
                                      <p:tavLst>
                                        <p:tav tm="0">
                                          <p:val>
                                            <p:strVal val="0-#ppt_w/2"/>
                                          </p:val>
                                        </p:tav>
                                        <p:tav tm="100000">
                                          <p:val>
                                            <p:strVal val="#ppt_x"/>
                                          </p:val>
                                        </p:tav>
                                      </p:tavLst>
                                    </p:anim>
                                    <p:anim calcmode="lin" valueType="num">
                                      <p:cBhvr additive="base">
                                        <p:cTn id="8" dur="2000" fill="hold"/>
                                        <p:tgtEl>
                                          <p:spTgt spid="1741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4" presetClass="entr" presetSubtype="16"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ox(in)">
                                      <p:cBhvr>
                                        <p:cTn id="13" dur="2000"/>
                                        <p:tgtEl>
                                          <p:spTgt spid="4"/>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3" presetClass="entr" presetSubtype="16" fill="hold" nodeType="clickEffect">
                                  <p:stCondLst>
                                    <p:cond delay="0"/>
                                  </p:stCondLst>
                                  <p:childTnLst>
                                    <p:set>
                                      <p:cBhvr>
                                        <p:cTn id="17" dur="1" fill="hold">
                                          <p:stCondLst>
                                            <p:cond delay="0"/>
                                          </p:stCondLst>
                                        </p:cTn>
                                        <p:tgtEl>
                                          <p:spTgt spid="78851"/>
                                        </p:tgtEl>
                                        <p:attrNameLst>
                                          <p:attrName>style.visibility</p:attrName>
                                        </p:attrNameLst>
                                      </p:cBhvr>
                                      <p:to>
                                        <p:strVal val="visible"/>
                                      </p:to>
                                    </p:set>
                                    <p:animEffect transition="in" filter="plus(in)">
                                      <p:cBhvr>
                                        <p:cTn id="18" dur="2000"/>
                                        <p:tgtEl>
                                          <p:spTgt spid="78851"/>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3" presetClass="entr" presetSubtype="16" fill="hold" nodeType="clickEffect">
                                  <p:stCondLst>
                                    <p:cond delay="0"/>
                                  </p:stCondLst>
                                  <p:childTnLst>
                                    <p:set>
                                      <p:cBhvr>
                                        <p:cTn id="22" dur="1" fill="hold">
                                          <p:stCondLst>
                                            <p:cond delay="0"/>
                                          </p:stCondLst>
                                        </p:cTn>
                                        <p:tgtEl>
                                          <p:spTgt spid="78852"/>
                                        </p:tgtEl>
                                        <p:attrNameLst>
                                          <p:attrName>style.visibility</p:attrName>
                                        </p:attrNameLst>
                                      </p:cBhvr>
                                      <p:to>
                                        <p:strVal val="visible"/>
                                      </p:to>
                                    </p:set>
                                    <p:animEffect transition="in" filter="plus(in)">
                                      <p:cBhvr>
                                        <p:cTn id="23" dur="2000"/>
                                        <p:tgtEl>
                                          <p:spTgt spid="788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build="p"/>
    </p:bld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8530" name="Rectangle 2"/>
          <p:cNvSpPr>
            <a:spLocks noGrp="1" noChangeArrowheads="1"/>
          </p:cNvSpPr>
          <p:nvPr>
            <p:ph type="title"/>
          </p:nvPr>
        </p:nvSpPr>
        <p:spPr/>
        <p:txBody>
          <a:bodyPr/>
          <a:lstStyle/>
          <a:p>
            <a:pPr algn="ctr">
              <a:defRPr/>
            </a:pPr>
            <a:r>
              <a:rPr lang="en-US" sz="2400" dirty="0"/>
              <a:t>Example: Coding -6 in 2’s complement</a:t>
            </a:r>
            <a:endParaRPr lang="en-US" dirty="0"/>
          </a:p>
        </p:txBody>
      </p:sp>
      <p:pic>
        <p:nvPicPr>
          <p:cNvPr id="27651" name="Picture 4" descr="fig_01_22"/>
          <p:cNvPicPr preferRelativeResize="0">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214563" y="1801416"/>
            <a:ext cx="4714875" cy="3940969"/>
          </a:xfrm>
          <a:noFill/>
        </p:spPr>
      </p:pic>
      <p:pic>
        <p:nvPicPr>
          <p:cNvPr id="4"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34</a:t>
            </a:fld>
            <a:endParaRPr lang="en-US" dirty="0"/>
          </a:p>
        </p:txBody>
      </p:sp>
    </p:spTree>
    <p:extLst>
      <p:ext uri="{BB962C8B-B14F-4D97-AF65-F5344CB8AC3E}">
        <p14:creationId xmlns:p14="http://schemas.microsoft.com/office/powerpoint/2010/main" val="1727852106"/>
      </p:ext>
    </p:extLst>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9554" name="Rectangle 2"/>
          <p:cNvSpPr>
            <a:spLocks noGrp="1" noChangeArrowheads="1"/>
          </p:cNvSpPr>
          <p:nvPr>
            <p:ph type="title"/>
          </p:nvPr>
        </p:nvSpPr>
        <p:spPr>
          <a:xfrm>
            <a:off x="0" y="145744"/>
            <a:ext cx="9144000" cy="1149656"/>
          </a:xfrm>
        </p:spPr>
        <p:txBody>
          <a:bodyPr>
            <a:noAutofit/>
          </a:bodyPr>
          <a:lstStyle/>
          <a:p>
            <a:pPr algn="ctr">
              <a:defRPr/>
            </a:pPr>
            <a:r>
              <a:rPr lang="en-US" dirty="0"/>
              <a:t>Example: </a:t>
            </a:r>
            <a:br>
              <a:rPr lang="en-US" dirty="0"/>
            </a:br>
            <a:r>
              <a:rPr lang="en-US" dirty="0"/>
              <a:t>Addition in 2’s Complement</a:t>
            </a:r>
          </a:p>
        </p:txBody>
      </p:sp>
      <p:pic>
        <p:nvPicPr>
          <p:cNvPr id="28675" name="Picture 4" descr="fig_01_23"/>
          <p:cNvPicPr preferRelativeResize="0">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536032" y="1752601"/>
            <a:ext cx="4232672" cy="4412456"/>
          </a:xfrm>
          <a:noFill/>
        </p:spPr>
      </p:pic>
      <p:pic>
        <p:nvPicPr>
          <p:cNvPr id="4"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35</a:t>
            </a:fld>
            <a:endParaRPr lang="en-US" dirty="0"/>
          </a:p>
        </p:txBody>
      </p:sp>
    </p:spTree>
    <p:extLst>
      <p:ext uri="{BB962C8B-B14F-4D97-AF65-F5344CB8AC3E}">
        <p14:creationId xmlns:p14="http://schemas.microsoft.com/office/powerpoint/2010/main" val="3164836253"/>
      </p:ext>
    </p:extLst>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ctr">
              <a:defRPr/>
            </a:pPr>
            <a:r>
              <a:rPr lang="de-DE" dirty="0" err="1" smtClean="0"/>
              <a:t>Example</a:t>
            </a:r>
            <a:r>
              <a:rPr lang="de-DE" dirty="0" smtClean="0"/>
              <a:t>: </a:t>
            </a:r>
            <a:r>
              <a:rPr lang="de-DE" dirty="0" err="1" smtClean="0"/>
              <a:t>Subtraction</a:t>
            </a:r>
            <a:r>
              <a:rPr lang="de-DE" dirty="0" smtClean="0"/>
              <a:t> </a:t>
            </a:r>
            <a:r>
              <a:rPr lang="de-DE" dirty="0" err="1" smtClean="0"/>
              <a:t>with</a:t>
            </a:r>
            <a:r>
              <a:rPr lang="de-DE" dirty="0" smtClean="0"/>
              <a:t> </a:t>
            </a:r>
            <a:r>
              <a:rPr lang="de-DE" dirty="0" err="1" smtClean="0"/>
              <a:t>Complements</a:t>
            </a:r>
            <a:endParaRPr lang="tr-TR" dirty="0"/>
          </a:p>
        </p:txBody>
      </p:sp>
      <p:sp>
        <p:nvSpPr>
          <p:cNvPr id="17411" name="Inhaltsplatzhalter 2"/>
          <p:cNvSpPr>
            <a:spLocks noGrp="1"/>
          </p:cNvSpPr>
          <p:nvPr>
            <p:ph idx="1"/>
          </p:nvPr>
        </p:nvSpPr>
        <p:spPr>
          <a:xfrm>
            <a:off x="2257425" y="1500188"/>
            <a:ext cx="4886325" cy="4526756"/>
          </a:xfrm>
        </p:spPr>
        <p:txBody>
          <a:bodyPr/>
          <a:lstStyle/>
          <a:p>
            <a:pPr>
              <a:defRPr/>
            </a:pPr>
            <a:r>
              <a:rPr lang="de-DE" sz="2100" dirty="0"/>
              <a:t>General </a:t>
            </a:r>
            <a:r>
              <a:rPr lang="de-DE" sz="2100" dirty="0" err="1"/>
              <a:t>steps</a:t>
            </a:r>
            <a:r>
              <a:rPr lang="de-DE" sz="2100" dirty="0"/>
              <a:t>:</a:t>
            </a:r>
          </a:p>
          <a:p>
            <a:pPr marL="685800" lvl="1" indent="-385763">
              <a:buFont typeface="+mj-lt"/>
              <a:buAutoNum type="arabicPeriod"/>
              <a:defRPr/>
            </a:pPr>
            <a:r>
              <a:rPr lang="de-DE" sz="1800" dirty="0"/>
              <a:t>Add </a:t>
            </a:r>
            <a:r>
              <a:rPr lang="de-DE" sz="1800" dirty="0" err="1"/>
              <a:t>the</a:t>
            </a:r>
            <a:r>
              <a:rPr lang="de-DE" sz="1800" dirty="0"/>
              <a:t> </a:t>
            </a:r>
            <a:r>
              <a:rPr lang="de-DE" sz="1800" dirty="0" err="1"/>
              <a:t>minuend</a:t>
            </a:r>
            <a:r>
              <a:rPr lang="de-DE" sz="1800" dirty="0"/>
              <a:t>, </a:t>
            </a:r>
            <a:r>
              <a:rPr lang="de-DE" sz="1800" i="1" dirty="0"/>
              <a:t>M</a:t>
            </a:r>
            <a:r>
              <a:rPr lang="de-DE" sz="1800" dirty="0"/>
              <a:t>, </a:t>
            </a:r>
            <a:r>
              <a:rPr lang="de-DE" sz="1800" dirty="0" err="1"/>
              <a:t>to</a:t>
            </a:r>
            <a:r>
              <a:rPr lang="de-DE" sz="1800" dirty="0"/>
              <a:t> </a:t>
            </a:r>
            <a:r>
              <a:rPr lang="de-DE" sz="1800" i="1" dirty="0" err="1"/>
              <a:t>b</a:t>
            </a:r>
            <a:r>
              <a:rPr lang="de-DE" sz="1800" dirty="0" err="1"/>
              <a:t>‘s</a:t>
            </a:r>
            <a:r>
              <a:rPr lang="de-DE" sz="1800" dirty="0"/>
              <a:t> </a:t>
            </a:r>
            <a:r>
              <a:rPr lang="de-DE" sz="1800" dirty="0" err="1"/>
              <a:t>complement</a:t>
            </a:r>
            <a:r>
              <a:rPr lang="de-DE" sz="1800" dirty="0"/>
              <a:t> </a:t>
            </a:r>
            <a:r>
              <a:rPr lang="de-DE" sz="1800" dirty="0" err="1"/>
              <a:t>of</a:t>
            </a:r>
            <a:r>
              <a:rPr lang="de-DE" sz="1800" dirty="0"/>
              <a:t> </a:t>
            </a:r>
            <a:r>
              <a:rPr lang="de-DE" sz="1800" dirty="0" err="1"/>
              <a:t>the</a:t>
            </a:r>
            <a:r>
              <a:rPr lang="de-DE" sz="1800" dirty="0"/>
              <a:t> </a:t>
            </a:r>
            <a:r>
              <a:rPr lang="de-DE" sz="1800" dirty="0" err="1"/>
              <a:t>subtrahend</a:t>
            </a:r>
            <a:r>
              <a:rPr lang="de-DE" sz="1800" dirty="0"/>
              <a:t>, </a:t>
            </a:r>
            <a:r>
              <a:rPr lang="de-DE" sz="1800" i="1" dirty="0"/>
              <a:t>N</a:t>
            </a:r>
            <a:r>
              <a:rPr lang="de-DE" sz="1800" dirty="0"/>
              <a:t>. </a:t>
            </a:r>
            <a:r>
              <a:rPr lang="de-DE" sz="1800" dirty="0" err="1"/>
              <a:t>This</a:t>
            </a:r>
            <a:r>
              <a:rPr lang="de-DE" sz="1800" dirty="0"/>
              <a:t> </a:t>
            </a:r>
            <a:r>
              <a:rPr lang="de-DE" sz="1800" dirty="0" err="1"/>
              <a:t>performs</a:t>
            </a:r>
            <a:r>
              <a:rPr lang="de-DE" sz="1800" dirty="0"/>
              <a:t>     </a:t>
            </a:r>
            <a:r>
              <a:rPr lang="de-DE" sz="1800" i="1" dirty="0"/>
              <a:t>M + ( b</a:t>
            </a:r>
            <a:r>
              <a:rPr lang="de-DE" sz="1800" i="1" baseline="30000" dirty="0"/>
              <a:t>n</a:t>
            </a:r>
            <a:r>
              <a:rPr lang="de-DE" sz="1800" i="1" dirty="0"/>
              <a:t> – N ) = M – N + b</a:t>
            </a:r>
            <a:r>
              <a:rPr lang="de-DE" sz="1800" i="1" baseline="30000" dirty="0"/>
              <a:t>n</a:t>
            </a:r>
          </a:p>
          <a:p>
            <a:pPr marL="685800" lvl="1" indent="-385763">
              <a:buFont typeface="+mj-lt"/>
              <a:buAutoNum type="arabicPeriod"/>
              <a:defRPr/>
            </a:pPr>
            <a:endParaRPr lang="de-DE" sz="1800" i="1" baseline="30000" dirty="0"/>
          </a:p>
          <a:p>
            <a:pPr marL="685800" lvl="1" indent="-385763">
              <a:buFont typeface="+mj-lt"/>
              <a:buAutoNum type="arabicPeriod"/>
              <a:defRPr/>
            </a:pPr>
            <a:r>
              <a:rPr lang="de-DE" sz="1800" dirty="0" err="1"/>
              <a:t>If</a:t>
            </a:r>
            <a:r>
              <a:rPr lang="de-DE" sz="1800" dirty="0"/>
              <a:t> </a:t>
            </a:r>
            <a:r>
              <a:rPr lang="de-DE" sz="1800" i="1" dirty="0"/>
              <a:t>M </a:t>
            </a:r>
            <a:r>
              <a:rPr lang="de-DE" sz="1800" i="1" dirty="0">
                <a:latin typeface="Times New Roman"/>
                <a:cs typeface="Times New Roman"/>
              </a:rPr>
              <a:t>≥</a:t>
            </a:r>
            <a:r>
              <a:rPr lang="de-DE" sz="1800" i="1" dirty="0"/>
              <a:t> N, </a:t>
            </a:r>
            <a:r>
              <a:rPr lang="de-DE" sz="1800" dirty="0" err="1"/>
              <a:t>the</a:t>
            </a:r>
            <a:r>
              <a:rPr lang="de-DE" sz="1800" dirty="0"/>
              <a:t> </a:t>
            </a:r>
            <a:r>
              <a:rPr lang="de-DE" sz="1800" dirty="0" err="1"/>
              <a:t>sum</a:t>
            </a:r>
            <a:r>
              <a:rPr lang="de-DE" sz="1800" dirty="0"/>
              <a:t> will </a:t>
            </a:r>
            <a:r>
              <a:rPr lang="de-DE" sz="1800" dirty="0" err="1"/>
              <a:t>produce</a:t>
            </a:r>
            <a:r>
              <a:rPr lang="de-DE" sz="1800" dirty="0"/>
              <a:t> an end </a:t>
            </a:r>
            <a:r>
              <a:rPr lang="de-DE" sz="1800" dirty="0" err="1"/>
              <a:t>carry</a:t>
            </a:r>
            <a:r>
              <a:rPr lang="de-DE" sz="1800" dirty="0"/>
              <a:t>, </a:t>
            </a:r>
            <a:r>
              <a:rPr lang="de-DE" sz="1800" i="1" dirty="0"/>
              <a:t>b</a:t>
            </a:r>
            <a:r>
              <a:rPr lang="de-DE" sz="1800" i="1" baseline="30000" dirty="0"/>
              <a:t>n</a:t>
            </a:r>
            <a:r>
              <a:rPr lang="de-DE" sz="1800" dirty="0"/>
              <a:t>, </a:t>
            </a:r>
            <a:r>
              <a:rPr lang="de-DE" sz="1800" dirty="0" err="1"/>
              <a:t>which</a:t>
            </a:r>
            <a:r>
              <a:rPr lang="de-DE" sz="1800" dirty="0"/>
              <a:t> </a:t>
            </a:r>
            <a:r>
              <a:rPr lang="de-DE" sz="1800" dirty="0" err="1"/>
              <a:t>can</a:t>
            </a:r>
            <a:r>
              <a:rPr lang="de-DE" sz="1800" dirty="0"/>
              <a:t> </a:t>
            </a:r>
            <a:r>
              <a:rPr lang="de-DE" sz="1800" dirty="0" err="1"/>
              <a:t>be</a:t>
            </a:r>
            <a:r>
              <a:rPr lang="de-DE" sz="1800" dirty="0"/>
              <a:t> </a:t>
            </a:r>
            <a:r>
              <a:rPr lang="de-DE" sz="1800" dirty="0" err="1"/>
              <a:t>discarded</a:t>
            </a:r>
            <a:r>
              <a:rPr lang="de-DE" sz="1800" dirty="0"/>
              <a:t>. </a:t>
            </a:r>
            <a:r>
              <a:rPr lang="de-DE" sz="1800" dirty="0" err="1"/>
              <a:t>What</a:t>
            </a:r>
            <a:r>
              <a:rPr lang="de-DE" sz="1800" dirty="0"/>
              <a:t> </a:t>
            </a:r>
            <a:r>
              <a:rPr lang="de-DE" sz="1800" dirty="0" err="1"/>
              <a:t>is</a:t>
            </a:r>
            <a:r>
              <a:rPr lang="de-DE" sz="1800" dirty="0"/>
              <a:t> </a:t>
            </a:r>
            <a:r>
              <a:rPr lang="de-DE" sz="1800" dirty="0" err="1"/>
              <a:t>left</a:t>
            </a:r>
            <a:r>
              <a:rPr lang="de-DE" sz="1800" dirty="0"/>
              <a:t> </a:t>
            </a:r>
            <a:r>
              <a:rPr lang="de-DE" sz="1800" dirty="0" err="1"/>
              <a:t>is</a:t>
            </a:r>
            <a:r>
              <a:rPr lang="de-DE" sz="1800" dirty="0"/>
              <a:t> </a:t>
            </a:r>
            <a:r>
              <a:rPr lang="de-DE" sz="1800" dirty="0" err="1"/>
              <a:t>the</a:t>
            </a:r>
            <a:r>
              <a:rPr lang="de-DE" sz="1800" dirty="0"/>
              <a:t> </a:t>
            </a:r>
            <a:r>
              <a:rPr lang="de-DE" sz="1800" dirty="0" err="1"/>
              <a:t>result</a:t>
            </a:r>
            <a:r>
              <a:rPr lang="de-DE" sz="1800" dirty="0"/>
              <a:t> </a:t>
            </a:r>
            <a:r>
              <a:rPr lang="de-DE" sz="1800" i="1" dirty="0"/>
              <a:t>M – N </a:t>
            </a:r>
          </a:p>
          <a:p>
            <a:pPr marL="685800" lvl="1" indent="-385763">
              <a:buFont typeface="+mj-lt"/>
              <a:buAutoNum type="arabicPeriod"/>
              <a:defRPr/>
            </a:pPr>
            <a:endParaRPr lang="de-DE" sz="1800" i="1" dirty="0"/>
          </a:p>
          <a:p>
            <a:pPr marL="685800" lvl="1" indent="-385763">
              <a:buFont typeface="+mj-lt"/>
              <a:buAutoNum type="arabicPeriod"/>
              <a:defRPr/>
            </a:pPr>
            <a:r>
              <a:rPr lang="de-DE" sz="1800" dirty="0" err="1"/>
              <a:t>If</a:t>
            </a:r>
            <a:r>
              <a:rPr lang="de-DE" sz="1800" dirty="0"/>
              <a:t> </a:t>
            </a:r>
            <a:r>
              <a:rPr lang="de-DE" sz="1800" i="1" dirty="0"/>
              <a:t>M </a:t>
            </a:r>
            <a:r>
              <a:rPr lang="de-DE" sz="1800" i="1" dirty="0">
                <a:latin typeface="Times New Roman"/>
                <a:cs typeface="Times New Roman"/>
              </a:rPr>
              <a:t>&lt;</a:t>
            </a:r>
            <a:r>
              <a:rPr lang="de-DE" sz="1800" i="1" dirty="0"/>
              <a:t> N</a:t>
            </a:r>
            <a:r>
              <a:rPr lang="de-DE" sz="1800" dirty="0"/>
              <a:t>, </a:t>
            </a:r>
            <a:r>
              <a:rPr lang="de-DE" sz="1800" dirty="0" err="1"/>
              <a:t>the</a:t>
            </a:r>
            <a:r>
              <a:rPr lang="de-DE" sz="1800" dirty="0"/>
              <a:t> </a:t>
            </a:r>
            <a:r>
              <a:rPr lang="de-DE" sz="1800" dirty="0" err="1"/>
              <a:t>sum</a:t>
            </a:r>
            <a:r>
              <a:rPr lang="de-DE" sz="1800" dirty="0"/>
              <a:t> </a:t>
            </a:r>
            <a:r>
              <a:rPr lang="de-DE" sz="1800" dirty="0" err="1"/>
              <a:t>does</a:t>
            </a:r>
            <a:r>
              <a:rPr lang="de-DE" sz="1800" dirty="0"/>
              <a:t> </a:t>
            </a:r>
            <a:r>
              <a:rPr lang="de-DE" sz="1800" dirty="0" err="1"/>
              <a:t>produce</a:t>
            </a:r>
            <a:r>
              <a:rPr lang="de-DE" sz="1800" dirty="0"/>
              <a:t> an end </a:t>
            </a:r>
            <a:r>
              <a:rPr lang="de-DE" sz="1800" dirty="0" err="1"/>
              <a:t>carry</a:t>
            </a:r>
            <a:r>
              <a:rPr lang="de-DE" sz="1800" dirty="0"/>
              <a:t> </a:t>
            </a:r>
            <a:r>
              <a:rPr lang="de-DE" sz="1800" dirty="0" err="1"/>
              <a:t>and</a:t>
            </a:r>
            <a:r>
              <a:rPr lang="de-DE" sz="1800" dirty="0"/>
              <a:t> </a:t>
            </a:r>
            <a:r>
              <a:rPr lang="de-DE" sz="1800" dirty="0" err="1"/>
              <a:t>is</a:t>
            </a:r>
            <a:r>
              <a:rPr lang="de-DE" sz="1800" dirty="0"/>
              <a:t> </a:t>
            </a:r>
            <a:r>
              <a:rPr lang="de-DE" sz="1800" dirty="0" err="1"/>
              <a:t>equal</a:t>
            </a:r>
            <a:r>
              <a:rPr lang="de-DE" sz="1800" dirty="0"/>
              <a:t> </a:t>
            </a:r>
            <a:r>
              <a:rPr lang="de-DE" sz="1800" dirty="0" err="1"/>
              <a:t>to</a:t>
            </a:r>
            <a:r>
              <a:rPr lang="de-DE" sz="1800" dirty="0"/>
              <a:t> </a:t>
            </a:r>
            <a:r>
              <a:rPr lang="de-DE" sz="1800" i="1" dirty="0"/>
              <a:t>b</a:t>
            </a:r>
            <a:r>
              <a:rPr lang="de-DE" sz="1800" i="1" baseline="30000" dirty="0"/>
              <a:t>n</a:t>
            </a:r>
            <a:r>
              <a:rPr lang="de-DE" sz="1800" i="1" dirty="0"/>
              <a:t> – ( N – M ),</a:t>
            </a:r>
            <a:r>
              <a:rPr lang="de-DE" sz="1800" dirty="0"/>
              <a:t> </a:t>
            </a:r>
            <a:r>
              <a:rPr lang="de-DE" sz="1800" dirty="0" err="1"/>
              <a:t>which</a:t>
            </a:r>
            <a:r>
              <a:rPr lang="de-DE" sz="1800" dirty="0"/>
              <a:t> </a:t>
            </a:r>
            <a:r>
              <a:rPr lang="de-DE" sz="1800" dirty="0" err="1"/>
              <a:t>is</a:t>
            </a:r>
            <a:r>
              <a:rPr lang="de-DE" sz="1800" dirty="0"/>
              <a:t> </a:t>
            </a:r>
            <a:r>
              <a:rPr lang="de-DE" sz="1800" dirty="0" err="1"/>
              <a:t>the</a:t>
            </a:r>
            <a:r>
              <a:rPr lang="de-DE" sz="1800" dirty="0"/>
              <a:t> </a:t>
            </a:r>
            <a:r>
              <a:rPr lang="de-DE" sz="1800" i="1" dirty="0" err="1"/>
              <a:t>b‘s</a:t>
            </a:r>
            <a:r>
              <a:rPr lang="de-DE" sz="1800" i="1" dirty="0"/>
              <a:t> </a:t>
            </a:r>
            <a:r>
              <a:rPr lang="de-DE" sz="1800" i="1" dirty="0" err="1"/>
              <a:t>complement</a:t>
            </a:r>
            <a:r>
              <a:rPr lang="de-DE" sz="1800" i="1" dirty="0"/>
              <a:t> </a:t>
            </a:r>
            <a:r>
              <a:rPr lang="de-DE" sz="1800" i="1" dirty="0" err="1"/>
              <a:t>of</a:t>
            </a:r>
            <a:r>
              <a:rPr lang="de-DE" sz="1800" i="1" dirty="0"/>
              <a:t> (N – M).</a:t>
            </a:r>
            <a:endParaRPr lang="de-DE" sz="1800" dirty="0"/>
          </a:p>
          <a:p>
            <a:pPr lvl="1">
              <a:defRPr/>
            </a:pPr>
            <a:endParaRPr lang="de-DE" sz="1800" i="1" dirty="0"/>
          </a:p>
          <a:p>
            <a:pPr lvl="1">
              <a:defRPr/>
            </a:pPr>
            <a:endParaRPr lang="tr-TR" sz="1800" dirty="0"/>
          </a:p>
        </p:txBody>
      </p:sp>
      <p:pic>
        <p:nvPicPr>
          <p:cNvPr id="4"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oliennummernplatzhalter 2"/>
          <p:cNvSpPr>
            <a:spLocks noGrp="1"/>
          </p:cNvSpPr>
          <p:nvPr>
            <p:ph type="sldNum" sz="quarter" idx="12"/>
          </p:nvPr>
        </p:nvSpPr>
        <p:spPr/>
        <p:txBody>
          <a:bodyPr/>
          <a:lstStyle/>
          <a:p>
            <a:fld id="{B6F15528-21DE-4FAA-801E-634DDDAF4B2B}" type="slidenum">
              <a:rPr lang="en-US" smtClean="0"/>
              <a:pPr/>
              <a:t>36</a:t>
            </a:fld>
            <a:endParaRPr lang="en-US" dirty="0"/>
          </a:p>
        </p:txBody>
      </p:sp>
    </p:spTree>
    <p:extLst>
      <p:ext uri="{BB962C8B-B14F-4D97-AF65-F5344CB8AC3E}">
        <p14:creationId xmlns:p14="http://schemas.microsoft.com/office/powerpoint/2010/main" val="221525231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7411">
                                            <p:txEl>
                                              <p:pRg st="0" end="0"/>
                                            </p:txEl>
                                          </p:spTgt>
                                        </p:tgtEl>
                                        <p:attrNameLst>
                                          <p:attrName>style.visibility</p:attrName>
                                        </p:attrNameLst>
                                      </p:cBhvr>
                                      <p:to>
                                        <p:strVal val="visible"/>
                                      </p:to>
                                    </p:set>
                                    <p:anim calcmode="lin" valueType="num">
                                      <p:cBhvr additive="base">
                                        <p:cTn id="7" dur="2000" fill="hold"/>
                                        <p:tgtEl>
                                          <p:spTgt spid="17411">
                                            <p:txEl>
                                              <p:pRg st="0" end="0"/>
                                            </p:txEl>
                                          </p:spTgt>
                                        </p:tgtEl>
                                        <p:attrNameLst>
                                          <p:attrName>ppt_x</p:attrName>
                                        </p:attrNameLst>
                                      </p:cBhvr>
                                      <p:tavLst>
                                        <p:tav tm="0">
                                          <p:val>
                                            <p:strVal val="0-#ppt_w/2"/>
                                          </p:val>
                                        </p:tav>
                                        <p:tav tm="100000">
                                          <p:val>
                                            <p:strVal val="#ppt_x"/>
                                          </p:val>
                                        </p:tav>
                                      </p:tavLst>
                                    </p:anim>
                                    <p:anim calcmode="lin" valueType="num">
                                      <p:cBhvr additive="base">
                                        <p:cTn id="8" dur="2000" fill="hold"/>
                                        <p:tgtEl>
                                          <p:spTgt spid="17411">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7411">
                                            <p:txEl>
                                              <p:pRg st="1" end="1"/>
                                            </p:txEl>
                                          </p:spTgt>
                                        </p:tgtEl>
                                        <p:attrNameLst>
                                          <p:attrName>style.visibility</p:attrName>
                                        </p:attrNameLst>
                                      </p:cBhvr>
                                      <p:to>
                                        <p:strVal val="visible"/>
                                      </p:to>
                                    </p:set>
                                    <p:anim calcmode="lin" valueType="num">
                                      <p:cBhvr additive="base">
                                        <p:cTn id="11" dur="2000" fill="hold"/>
                                        <p:tgtEl>
                                          <p:spTgt spid="17411">
                                            <p:txEl>
                                              <p:pRg st="1" end="1"/>
                                            </p:txEl>
                                          </p:spTgt>
                                        </p:tgtEl>
                                        <p:attrNameLst>
                                          <p:attrName>ppt_x</p:attrName>
                                        </p:attrNameLst>
                                      </p:cBhvr>
                                      <p:tavLst>
                                        <p:tav tm="0">
                                          <p:val>
                                            <p:strVal val="0-#ppt_w/2"/>
                                          </p:val>
                                        </p:tav>
                                        <p:tav tm="100000">
                                          <p:val>
                                            <p:strVal val="#ppt_x"/>
                                          </p:val>
                                        </p:tav>
                                      </p:tavLst>
                                    </p:anim>
                                    <p:anim calcmode="lin" valueType="num">
                                      <p:cBhvr additive="base">
                                        <p:cTn id="12" dur="2000" fill="hold"/>
                                        <p:tgtEl>
                                          <p:spTgt spid="17411">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7411">
                                            <p:txEl>
                                              <p:pRg st="3" end="3"/>
                                            </p:txEl>
                                          </p:spTgt>
                                        </p:tgtEl>
                                        <p:attrNameLst>
                                          <p:attrName>style.visibility</p:attrName>
                                        </p:attrNameLst>
                                      </p:cBhvr>
                                      <p:to>
                                        <p:strVal val="visible"/>
                                      </p:to>
                                    </p:set>
                                    <p:anim calcmode="lin" valueType="num">
                                      <p:cBhvr additive="base">
                                        <p:cTn id="15" dur="2000" fill="hold"/>
                                        <p:tgtEl>
                                          <p:spTgt spid="17411">
                                            <p:txEl>
                                              <p:pRg st="3" end="3"/>
                                            </p:txEl>
                                          </p:spTgt>
                                        </p:tgtEl>
                                        <p:attrNameLst>
                                          <p:attrName>ppt_x</p:attrName>
                                        </p:attrNameLst>
                                      </p:cBhvr>
                                      <p:tavLst>
                                        <p:tav tm="0">
                                          <p:val>
                                            <p:strVal val="0-#ppt_w/2"/>
                                          </p:val>
                                        </p:tav>
                                        <p:tav tm="100000">
                                          <p:val>
                                            <p:strVal val="#ppt_x"/>
                                          </p:val>
                                        </p:tav>
                                      </p:tavLst>
                                    </p:anim>
                                    <p:anim calcmode="lin" valueType="num">
                                      <p:cBhvr additive="base">
                                        <p:cTn id="16" dur="2000" fill="hold"/>
                                        <p:tgtEl>
                                          <p:spTgt spid="17411">
                                            <p:txEl>
                                              <p:pRg st="3" end="3"/>
                                            </p:txEl>
                                          </p:spTgt>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7411">
                                            <p:txEl>
                                              <p:pRg st="5" end="5"/>
                                            </p:txEl>
                                          </p:spTgt>
                                        </p:tgtEl>
                                        <p:attrNameLst>
                                          <p:attrName>style.visibility</p:attrName>
                                        </p:attrNameLst>
                                      </p:cBhvr>
                                      <p:to>
                                        <p:strVal val="visible"/>
                                      </p:to>
                                    </p:set>
                                    <p:anim calcmode="lin" valueType="num">
                                      <p:cBhvr additive="base">
                                        <p:cTn id="19" dur="2000" fill="hold"/>
                                        <p:tgtEl>
                                          <p:spTgt spid="17411">
                                            <p:txEl>
                                              <p:pRg st="5" end="5"/>
                                            </p:txEl>
                                          </p:spTgt>
                                        </p:tgtEl>
                                        <p:attrNameLst>
                                          <p:attrName>ppt_x</p:attrName>
                                        </p:attrNameLst>
                                      </p:cBhvr>
                                      <p:tavLst>
                                        <p:tav tm="0">
                                          <p:val>
                                            <p:strVal val="0-#ppt_w/2"/>
                                          </p:val>
                                        </p:tav>
                                        <p:tav tm="100000">
                                          <p:val>
                                            <p:strVal val="#ppt_x"/>
                                          </p:val>
                                        </p:tav>
                                      </p:tavLst>
                                    </p:anim>
                                    <p:anim calcmode="lin" valueType="num">
                                      <p:cBhvr additive="base">
                                        <p:cTn id="20" dur="2000" fill="hold"/>
                                        <p:tgtEl>
                                          <p:spTgt spid="17411">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defRPr/>
            </a:pPr>
            <a:r>
              <a:rPr lang="de-DE" dirty="0" err="1" smtClean="0"/>
              <a:t>Signed</a:t>
            </a:r>
            <a:r>
              <a:rPr lang="de-DE" dirty="0" smtClean="0"/>
              <a:t> </a:t>
            </a:r>
            <a:r>
              <a:rPr lang="de-DE" dirty="0" err="1" smtClean="0"/>
              <a:t>binary</a:t>
            </a:r>
            <a:r>
              <a:rPr lang="de-DE" dirty="0" smtClean="0"/>
              <a:t> </a:t>
            </a:r>
            <a:r>
              <a:rPr lang="de-DE" dirty="0" err="1" smtClean="0"/>
              <a:t>numbers</a:t>
            </a:r>
            <a:endParaRPr lang="tr-TR" dirty="0"/>
          </a:p>
        </p:txBody>
      </p:sp>
      <p:sp>
        <p:nvSpPr>
          <p:cNvPr id="17411" name="Inhaltsplatzhalter 2"/>
          <p:cNvSpPr>
            <a:spLocks noGrp="1"/>
          </p:cNvSpPr>
          <p:nvPr>
            <p:ph idx="1"/>
          </p:nvPr>
        </p:nvSpPr>
        <p:spPr>
          <a:xfrm>
            <a:off x="2257425" y="1500188"/>
            <a:ext cx="4886325" cy="4526756"/>
          </a:xfrm>
        </p:spPr>
        <p:txBody>
          <a:bodyPr/>
          <a:lstStyle/>
          <a:p>
            <a:pPr>
              <a:defRPr/>
            </a:pPr>
            <a:r>
              <a:rPr lang="de-DE" sz="2100" dirty="0" err="1"/>
              <a:t>Signed-magnitude</a:t>
            </a:r>
            <a:r>
              <a:rPr lang="de-DE" sz="2100" dirty="0"/>
              <a:t> </a:t>
            </a:r>
            <a:r>
              <a:rPr lang="de-DE" sz="2100" dirty="0" err="1"/>
              <a:t>convention</a:t>
            </a:r>
            <a:r>
              <a:rPr lang="de-DE" sz="2100" dirty="0"/>
              <a:t>:</a:t>
            </a:r>
          </a:p>
          <a:p>
            <a:pPr lvl="1">
              <a:defRPr/>
            </a:pPr>
            <a:r>
              <a:rPr lang="de-DE" sz="1800" dirty="0"/>
              <a:t>Symbol </a:t>
            </a:r>
            <a:r>
              <a:rPr lang="de-DE" sz="1800" dirty="0" err="1"/>
              <a:t>used</a:t>
            </a:r>
            <a:r>
              <a:rPr lang="de-DE" sz="1800" dirty="0"/>
              <a:t> </a:t>
            </a:r>
            <a:r>
              <a:rPr lang="de-DE" sz="1800" dirty="0" err="1"/>
              <a:t>for</a:t>
            </a:r>
            <a:r>
              <a:rPr lang="de-DE" sz="1800" dirty="0"/>
              <a:t> </a:t>
            </a:r>
            <a:r>
              <a:rPr lang="de-DE" sz="1800" dirty="0" err="1"/>
              <a:t>sign</a:t>
            </a:r>
            <a:r>
              <a:rPr lang="de-DE" sz="1800" dirty="0"/>
              <a:t>, i.e. + </a:t>
            </a:r>
            <a:r>
              <a:rPr lang="de-DE" sz="1800" dirty="0" err="1"/>
              <a:t>or</a:t>
            </a:r>
            <a:r>
              <a:rPr lang="de-DE" sz="1800" dirty="0"/>
              <a:t> – </a:t>
            </a:r>
            <a:r>
              <a:rPr lang="de-DE" sz="1800" dirty="0" err="1"/>
              <a:t>or</a:t>
            </a:r>
            <a:r>
              <a:rPr lang="de-DE" sz="1800" dirty="0"/>
              <a:t> 0 </a:t>
            </a:r>
            <a:r>
              <a:rPr lang="de-DE" sz="1800" dirty="0" err="1"/>
              <a:t>or</a:t>
            </a:r>
            <a:r>
              <a:rPr lang="de-DE" sz="1800" dirty="0"/>
              <a:t> 1</a:t>
            </a:r>
          </a:p>
          <a:p>
            <a:pPr lvl="1">
              <a:defRPr/>
            </a:pPr>
            <a:endParaRPr lang="de-DE" sz="1800" dirty="0"/>
          </a:p>
          <a:p>
            <a:pPr lvl="1">
              <a:defRPr/>
            </a:pPr>
            <a:endParaRPr lang="de-DE" sz="1800" dirty="0"/>
          </a:p>
          <a:p>
            <a:pPr lvl="1">
              <a:defRPr/>
            </a:pPr>
            <a:r>
              <a:rPr lang="de-DE" sz="1800" dirty="0" err="1"/>
              <a:t>Example</a:t>
            </a:r>
            <a:r>
              <a:rPr lang="de-DE" sz="1800" dirty="0"/>
              <a:t>:</a:t>
            </a:r>
          </a:p>
          <a:p>
            <a:pPr lvl="2">
              <a:defRPr/>
            </a:pPr>
            <a:endParaRPr lang="de-DE" sz="1500" dirty="0"/>
          </a:p>
          <a:p>
            <a:pPr lvl="2">
              <a:defRPr/>
            </a:pPr>
            <a:r>
              <a:rPr lang="de-DE" sz="1500" dirty="0"/>
              <a:t>(</a:t>
            </a:r>
            <a:r>
              <a:rPr lang="de-DE" sz="1500" i="1" dirty="0">
                <a:effectLst>
                  <a:outerShdw blurRad="38100" dist="38100" dir="2700000" algn="tl">
                    <a:srgbClr val="000000">
                      <a:alpha val="43137"/>
                    </a:srgbClr>
                  </a:outerShdw>
                </a:effectLst>
              </a:rPr>
              <a:t>0</a:t>
            </a:r>
            <a:r>
              <a:rPr lang="de-DE" sz="1500" dirty="0"/>
              <a:t>111)</a:t>
            </a:r>
            <a:r>
              <a:rPr lang="de-DE" sz="1500" baseline="-25000" dirty="0"/>
              <a:t>2 </a:t>
            </a:r>
            <a:r>
              <a:rPr lang="de-DE" sz="1500" dirty="0"/>
              <a:t>= (+7)</a:t>
            </a:r>
            <a:r>
              <a:rPr lang="de-DE" sz="1500" baseline="-25000" dirty="0"/>
              <a:t>10</a:t>
            </a:r>
          </a:p>
          <a:p>
            <a:pPr lvl="2">
              <a:defRPr/>
            </a:pPr>
            <a:endParaRPr lang="de-DE" sz="1500" dirty="0"/>
          </a:p>
          <a:p>
            <a:pPr lvl="2">
              <a:defRPr/>
            </a:pPr>
            <a:r>
              <a:rPr lang="de-DE" sz="1500" dirty="0"/>
              <a:t>(</a:t>
            </a:r>
            <a:r>
              <a:rPr lang="de-DE" sz="1500" i="1" dirty="0">
                <a:effectLst>
                  <a:outerShdw blurRad="38100" dist="38100" dir="2700000" algn="tl">
                    <a:srgbClr val="000000">
                      <a:alpha val="43137"/>
                    </a:srgbClr>
                  </a:outerShdw>
                </a:effectLst>
              </a:rPr>
              <a:t>1</a:t>
            </a:r>
            <a:r>
              <a:rPr lang="de-DE" sz="1500" dirty="0"/>
              <a:t>111)</a:t>
            </a:r>
            <a:r>
              <a:rPr lang="de-DE" sz="1500" baseline="-25000" dirty="0"/>
              <a:t>2</a:t>
            </a:r>
            <a:r>
              <a:rPr lang="de-DE" sz="1500" dirty="0"/>
              <a:t> = (-7)</a:t>
            </a:r>
            <a:r>
              <a:rPr lang="de-DE" sz="1500" baseline="-25000" dirty="0"/>
              <a:t>10</a:t>
            </a:r>
          </a:p>
          <a:p>
            <a:pPr lvl="2">
              <a:defRPr/>
            </a:pPr>
            <a:endParaRPr lang="de-DE" sz="1500" dirty="0"/>
          </a:p>
          <a:p>
            <a:pPr lvl="2">
              <a:defRPr/>
            </a:pPr>
            <a:r>
              <a:rPr lang="de-DE" sz="1500" dirty="0"/>
              <a:t> (</a:t>
            </a:r>
            <a:r>
              <a:rPr lang="de-DE" sz="1500" i="1" dirty="0">
                <a:effectLst>
                  <a:outerShdw blurRad="38100" dist="38100" dir="2700000" algn="tl">
                    <a:srgbClr val="000000">
                      <a:alpha val="43137"/>
                    </a:srgbClr>
                  </a:outerShdw>
                </a:effectLst>
              </a:rPr>
              <a:t>1</a:t>
            </a:r>
            <a:r>
              <a:rPr lang="de-DE" sz="1500" dirty="0"/>
              <a:t>111): </a:t>
            </a:r>
            <a:r>
              <a:rPr lang="de-DE" sz="1500" i="1" dirty="0">
                <a:effectLst>
                  <a:outerShdw blurRad="38100" dist="38100" dir="2700000" algn="tl">
                    <a:srgbClr val="000000">
                      <a:alpha val="43137"/>
                    </a:srgbClr>
                  </a:outerShdw>
                </a:effectLst>
              </a:rPr>
              <a:t>1</a:t>
            </a:r>
            <a:r>
              <a:rPr lang="de-DE" sz="1500" dirty="0"/>
              <a:t> (</a:t>
            </a:r>
            <a:r>
              <a:rPr lang="de-DE" sz="1500" dirty="0" err="1"/>
              <a:t>Sign</a:t>
            </a:r>
            <a:r>
              <a:rPr lang="de-DE" sz="1500" dirty="0"/>
              <a:t>) </a:t>
            </a:r>
            <a:r>
              <a:rPr lang="de-DE" sz="1500" dirty="0" err="1"/>
              <a:t>and</a:t>
            </a:r>
            <a:r>
              <a:rPr lang="de-DE" sz="1500" dirty="0"/>
              <a:t> 111 (Magnitude)</a:t>
            </a:r>
          </a:p>
          <a:p>
            <a:pPr lvl="2">
              <a:defRPr/>
            </a:pPr>
            <a:endParaRPr lang="de-DE" sz="1500" dirty="0"/>
          </a:p>
          <a:p>
            <a:pPr lvl="2">
              <a:defRPr/>
            </a:pPr>
            <a:endParaRPr lang="de-DE" sz="1500" dirty="0"/>
          </a:p>
          <a:p>
            <a:pPr lvl="1">
              <a:defRPr/>
            </a:pPr>
            <a:endParaRPr lang="de-DE" sz="1800" i="1" dirty="0"/>
          </a:p>
          <a:p>
            <a:pPr lvl="1">
              <a:defRPr/>
            </a:pPr>
            <a:endParaRPr lang="tr-TR" sz="1800" dirty="0"/>
          </a:p>
        </p:txBody>
      </p:sp>
      <p:pic>
        <p:nvPicPr>
          <p:cNvPr id="4"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oliennummernplatzhalter 2"/>
          <p:cNvSpPr>
            <a:spLocks noGrp="1"/>
          </p:cNvSpPr>
          <p:nvPr>
            <p:ph type="sldNum" sz="quarter" idx="12"/>
          </p:nvPr>
        </p:nvSpPr>
        <p:spPr/>
        <p:txBody>
          <a:bodyPr/>
          <a:lstStyle/>
          <a:p>
            <a:fld id="{B6F15528-21DE-4FAA-801E-634DDDAF4B2B}" type="slidenum">
              <a:rPr lang="en-US" smtClean="0"/>
              <a:pPr/>
              <a:t>37</a:t>
            </a:fld>
            <a:endParaRPr lang="en-US" dirty="0"/>
          </a:p>
        </p:txBody>
      </p:sp>
    </p:spTree>
    <p:extLst>
      <p:ext uri="{BB962C8B-B14F-4D97-AF65-F5344CB8AC3E}">
        <p14:creationId xmlns:p14="http://schemas.microsoft.com/office/powerpoint/2010/main" val="15267896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7411">
                                            <p:txEl>
                                              <p:pRg st="0" end="0"/>
                                            </p:txEl>
                                          </p:spTgt>
                                        </p:tgtEl>
                                        <p:attrNameLst>
                                          <p:attrName>style.visibility</p:attrName>
                                        </p:attrNameLst>
                                      </p:cBhvr>
                                      <p:to>
                                        <p:strVal val="visible"/>
                                      </p:to>
                                    </p:set>
                                    <p:anim calcmode="lin" valueType="num">
                                      <p:cBhvr additive="base">
                                        <p:cTn id="7" dur="2000" fill="hold"/>
                                        <p:tgtEl>
                                          <p:spTgt spid="17411">
                                            <p:txEl>
                                              <p:pRg st="0" end="0"/>
                                            </p:txEl>
                                          </p:spTgt>
                                        </p:tgtEl>
                                        <p:attrNameLst>
                                          <p:attrName>ppt_x</p:attrName>
                                        </p:attrNameLst>
                                      </p:cBhvr>
                                      <p:tavLst>
                                        <p:tav tm="0">
                                          <p:val>
                                            <p:strVal val="0-#ppt_w/2"/>
                                          </p:val>
                                        </p:tav>
                                        <p:tav tm="100000">
                                          <p:val>
                                            <p:strVal val="#ppt_x"/>
                                          </p:val>
                                        </p:tav>
                                      </p:tavLst>
                                    </p:anim>
                                    <p:anim calcmode="lin" valueType="num">
                                      <p:cBhvr additive="base">
                                        <p:cTn id="8" dur="2000" fill="hold"/>
                                        <p:tgtEl>
                                          <p:spTgt spid="1741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7411">
                                            <p:txEl>
                                              <p:pRg st="1" end="1"/>
                                            </p:txEl>
                                          </p:spTgt>
                                        </p:tgtEl>
                                        <p:attrNameLst>
                                          <p:attrName>style.visibility</p:attrName>
                                        </p:attrNameLst>
                                      </p:cBhvr>
                                      <p:to>
                                        <p:strVal val="visible"/>
                                      </p:to>
                                    </p:set>
                                    <p:anim calcmode="lin" valueType="num">
                                      <p:cBhvr additive="base">
                                        <p:cTn id="13" dur="2000" fill="hold"/>
                                        <p:tgtEl>
                                          <p:spTgt spid="17411">
                                            <p:txEl>
                                              <p:pRg st="1" end="1"/>
                                            </p:txEl>
                                          </p:spTgt>
                                        </p:tgtEl>
                                        <p:attrNameLst>
                                          <p:attrName>ppt_x</p:attrName>
                                        </p:attrNameLst>
                                      </p:cBhvr>
                                      <p:tavLst>
                                        <p:tav tm="0">
                                          <p:val>
                                            <p:strVal val="0-#ppt_w/2"/>
                                          </p:val>
                                        </p:tav>
                                        <p:tav tm="100000">
                                          <p:val>
                                            <p:strVal val="#ppt_x"/>
                                          </p:val>
                                        </p:tav>
                                      </p:tavLst>
                                    </p:anim>
                                    <p:anim calcmode="lin" valueType="num">
                                      <p:cBhvr additive="base">
                                        <p:cTn id="14" dur="2000" fill="hold"/>
                                        <p:tgtEl>
                                          <p:spTgt spid="1741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7411">
                                            <p:txEl>
                                              <p:pRg st="4" end="4"/>
                                            </p:txEl>
                                          </p:spTgt>
                                        </p:tgtEl>
                                        <p:attrNameLst>
                                          <p:attrName>style.visibility</p:attrName>
                                        </p:attrNameLst>
                                      </p:cBhvr>
                                      <p:to>
                                        <p:strVal val="visible"/>
                                      </p:to>
                                    </p:set>
                                    <p:anim calcmode="lin" valueType="num">
                                      <p:cBhvr additive="base">
                                        <p:cTn id="19" dur="2000" fill="hold"/>
                                        <p:tgtEl>
                                          <p:spTgt spid="17411">
                                            <p:txEl>
                                              <p:pRg st="4" end="4"/>
                                            </p:txEl>
                                          </p:spTgt>
                                        </p:tgtEl>
                                        <p:attrNameLst>
                                          <p:attrName>ppt_x</p:attrName>
                                        </p:attrNameLst>
                                      </p:cBhvr>
                                      <p:tavLst>
                                        <p:tav tm="0">
                                          <p:val>
                                            <p:strVal val="0-#ppt_w/2"/>
                                          </p:val>
                                        </p:tav>
                                        <p:tav tm="100000">
                                          <p:val>
                                            <p:strVal val="#ppt_x"/>
                                          </p:val>
                                        </p:tav>
                                      </p:tavLst>
                                    </p:anim>
                                    <p:anim calcmode="lin" valueType="num">
                                      <p:cBhvr additive="base">
                                        <p:cTn id="20" dur="2000" fill="hold"/>
                                        <p:tgtEl>
                                          <p:spTgt spid="17411">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7411">
                                            <p:txEl>
                                              <p:pRg st="6" end="6"/>
                                            </p:txEl>
                                          </p:spTgt>
                                        </p:tgtEl>
                                        <p:attrNameLst>
                                          <p:attrName>style.visibility</p:attrName>
                                        </p:attrNameLst>
                                      </p:cBhvr>
                                      <p:to>
                                        <p:strVal val="visible"/>
                                      </p:to>
                                    </p:set>
                                    <p:anim calcmode="lin" valueType="num">
                                      <p:cBhvr additive="base">
                                        <p:cTn id="25" dur="2000" fill="hold"/>
                                        <p:tgtEl>
                                          <p:spTgt spid="17411">
                                            <p:txEl>
                                              <p:pRg st="6" end="6"/>
                                            </p:txEl>
                                          </p:spTgt>
                                        </p:tgtEl>
                                        <p:attrNameLst>
                                          <p:attrName>ppt_x</p:attrName>
                                        </p:attrNameLst>
                                      </p:cBhvr>
                                      <p:tavLst>
                                        <p:tav tm="0">
                                          <p:val>
                                            <p:strVal val="0-#ppt_w/2"/>
                                          </p:val>
                                        </p:tav>
                                        <p:tav tm="100000">
                                          <p:val>
                                            <p:strVal val="#ppt_x"/>
                                          </p:val>
                                        </p:tav>
                                      </p:tavLst>
                                    </p:anim>
                                    <p:anim calcmode="lin" valueType="num">
                                      <p:cBhvr additive="base">
                                        <p:cTn id="26" dur="2000" fill="hold"/>
                                        <p:tgtEl>
                                          <p:spTgt spid="17411">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7411">
                                            <p:txEl>
                                              <p:pRg st="8" end="8"/>
                                            </p:txEl>
                                          </p:spTgt>
                                        </p:tgtEl>
                                        <p:attrNameLst>
                                          <p:attrName>style.visibility</p:attrName>
                                        </p:attrNameLst>
                                      </p:cBhvr>
                                      <p:to>
                                        <p:strVal val="visible"/>
                                      </p:to>
                                    </p:set>
                                    <p:anim calcmode="lin" valueType="num">
                                      <p:cBhvr additive="base">
                                        <p:cTn id="31" dur="2000" fill="hold"/>
                                        <p:tgtEl>
                                          <p:spTgt spid="17411">
                                            <p:txEl>
                                              <p:pRg st="8" end="8"/>
                                            </p:txEl>
                                          </p:spTgt>
                                        </p:tgtEl>
                                        <p:attrNameLst>
                                          <p:attrName>ppt_x</p:attrName>
                                        </p:attrNameLst>
                                      </p:cBhvr>
                                      <p:tavLst>
                                        <p:tav tm="0">
                                          <p:val>
                                            <p:strVal val="0-#ppt_w/2"/>
                                          </p:val>
                                        </p:tav>
                                        <p:tav tm="100000">
                                          <p:val>
                                            <p:strVal val="#ppt_x"/>
                                          </p:val>
                                        </p:tav>
                                      </p:tavLst>
                                    </p:anim>
                                    <p:anim calcmode="lin" valueType="num">
                                      <p:cBhvr additive="base">
                                        <p:cTn id="32" dur="2000" fill="hold"/>
                                        <p:tgtEl>
                                          <p:spTgt spid="17411">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7411">
                                            <p:txEl>
                                              <p:pRg st="10" end="10"/>
                                            </p:txEl>
                                          </p:spTgt>
                                        </p:tgtEl>
                                        <p:attrNameLst>
                                          <p:attrName>style.visibility</p:attrName>
                                        </p:attrNameLst>
                                      </p:cBhvr>
                                      <p:to>
                                        <p:strVal val="visible"/>
                                      </p:to>
                                    </p:set>
                                    <p:anim calcmode="lin" valueType="num">
                                      <p:cBhvr additive="base">
                                        <p:cTn id="37" dur="2000" fill="hold"/>
                                        <p:tgtEl>
                                          <p:spTgt spid="17411">
                                            <p:txEl>
                                              <p:pRg st="10" end="10"/>
                                            </p:txEl>
                                          </p:spTgt>
                                        </p:tgtEl>
                                        <p:attrNameLst>
                                          <p:attrName>ppt_x</p:attrName>
                                        </p:attrNameLst>
                                      </p:cBhvr>
                                      <p:tavLst>
                                        <p:tav tm="0">
                                          <p:val>
                                            <p:strVal val="0-#ppt_w/2"/>
                                          </p:val>
                                        </p:tav>
                                        <p:tav tm="100000">
                                          <p:val>
                                            <p:strVal val="#ppt_x"/>
                                          </p:val>
                                        </p:tav>
                                      </p:tavLst>
                                    </p:anim>
                                    <p:anim calcmode="lin" valueType="num">
                                      <p:cBhvr additive="base">
                                        <p:cTn id="38" dur="2000" fill="hold"/>
                                        <p:tgtEl>
                                          <p:spTgt spid="17411">
                                            <p:txEl>
                                              <p:pRg st="10" end="1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defRPr/>
            </a:pPr>
            <a:r>
              <a:rPr lang="de-DE" dirty="0" err="1" smtClean="0"/>
              <a:t>Signed</a:t>
            </a:r>
            <a:r>
              <a:rPr lang="de-DE" dirty="0" smtClean="0"/>
              <a:t> </a:t>
            </a:r>
            <a:r>
              <a:rPr lang="de-DE" dirty="0" err="1" smtClean="0"/>
              <a:t>binary</a:t>
            </a:r>
            <a:r>
              <a:rPr lang="de-DE" dirty="0" smtClean="0"/>
              <a:t> </a:t>
            </a:r>
            <a:r>
              <a:rPr lang="de-DE" dirty="0" err="1" smtClean="0"/>
              <a:t>numbers</a:t>
            </a:r>
            <a:r>
              <a:rPr lang="de-DE" dirty="0" smtClean="0"/>
              <a:t> (</a:t>
            </a:r>
            <a:r>
              <a:rPr lang="de-DE" dirty="0" err="1" smtClean="0"/>
              <a:t>Cont</a:t>
            </a:r>
            <a:r>
              <a:rPr lang="de-DE" dirty="0" smtClean="0"/>
              <a:t>.)</a:t>
            </a:r>
            <a:endParaRPr lang="tr-TR" dirty="0"/>
          </a:p>
        </p:txBody>
      </p:sp>
      <p:sp>
        <p:nvSpPr>
          <p:cNvPr id="17411" name="Inhaltsplatzhalter 2"/>
          <p:cNvSpPr>
            <a:spLocks noGrp="1"/>
          </p:cNvSpPr>
          <p:nvPr>
            <p:ph idx="1"/>
          </p:nvPr>
        </p:nvSpPr>
        <p:spPr>
          <a:xfrm>
            <a:off x="-76200" y="1828800"/>
            <a:ext cx="3000375" cy="1783556"/>
          </a:xfrm>
        </p:spPr>
        <p:txBody>
          <a:bodyPr/>
          <a:lstStyle/>
          <a:p>
            <a:r>
              <a:rPr lang="de-DE" altLang="de-DE" sz="2100" dirty="0" err="1"/>
              <a:t>Signed-complement</a:t>
            </a:r>
            <a:r>
              <a:rPr lang="de-DE" altLang="de-DE" sz="2100" dirty="0"/>
              <a:t> </a:t>
            </a:r>
            <a:r>
              <a:rPr lang="de-DE" altLang="de-DE" sz="2100" dirty="0" err="1"/>
              <a:t>convention</a:t>
            </a:r>
            <a:endParaRPr lang="de-DE" altLang="de-DE" sz="2100" dirty="0"/>
          </a:p>
          <a:p>
            <a:pPr lvl="2"/>
            <a:endParaRPr lang="de-DE" altLang="de-DE" sz="1500" dirty="0"/>
          </a:p>
          <a:p>
            <a:pPr lvl="2"/>
            <a:endParaRPr lang="de-DE" altLang="de-DE" sz="1500" dirty="0"/>
          </a:p>
          <a:p>
            <a:pPr lvl="1"/>
            <a:endParaRPr lang="de-DE" altLang="de-DE" sz="1800" i="1" dirty="0"/>
          </a:p>
          <a:p>
            <a:pPr lvl="1"/>
            <a:endParaRPr lang="tr-TR" altLang="de-DE" sz="1800" dirty="0"/>
          </a:p>
        </p:txBody>
      </p:sp>
      <p:graphicFrame>
        <p:nvGraphicFramePr>
          <p:cNvPr id="4" name="Tabelle 3"/>
          <p:cNvGraphicFramePr>
            <a:graphicFrameLocks noGrp="1"/>
          </p:cNvGraphicFramePr>
          <p:nvPr>
            <p:extLst>
              <p:ext uri="{D42A27DB-BD31-4B8C-83A1-F6EECF244321}">
                <p14:modId xmlns:p14="http://schemas.microsoft.com/office/powerpoint/2010/main" val="1370384936"/>
              </p:ext>
            </p:extLst>
          </p:nvPr>
        </p:nvGraphicFramePr>
        <p:xfrm>
          <a:off x="3048000" y="1066801"/>
          <a:ext cx="5410200" cy="5638795"/>
        </p:xfrm>
        <a:graphic>
          <a:graphicData uri="http://schemas.openxmlformats.org/drawingml/2006/table">
            <a:tbl>
              <a:tblPr firstRow="1" bandRow="1">
                <a:tableStyleId>{5C22544A-7EE6-4342-B048-85BDC9FD1C3A}</a:tableStyleId>
              </a:tblPr>
              <a:tblGrid>
                <a:gridCol w="1001889">
                  <a:extLst>
                    <a:ext uri="{9D8B030D-6E8A-4147-A177-3AD203B41FA5}">
                      <a16:colId xmlns:a16="http://schemas.microsoft.com/office/drawing/2014/main" val="20000"/>
                    </a:ext>
                  </a:extLst>
                </a:gridCol>
                <a:gridCol w="1477785">
                  <a:extLst>
                    <a:ext uri="{9D8B030D-6E8A-4147-A177-3AD203B41FA5}">
                      <a16:colId xmlns:a16="http://schemas.microsoft.com/office/drawing/2014/main" val="20001"/>
                    </a:ext>
                  </a:extLst>
                </a:gridCol>
                <a:gridCol w="1594674">
                  <a:extLst>
                    <a:ext uri="{9D8B030D-6E8A-4147-A177-3AD203B41FA5}">
                      <a16:colId xmlns:a16="http://schemas.microsoft.com/office/drawing/2014/main" val="20002"/>
                    </a:ext>
                  </a:extLst>
                </a:gridCol>
                <a:gridCol w="1335852">
                  <a:extLst>
                    <a:ext uri="{9D8B030D-6E8A-4147-A177-3AD203B41FA5}">
                      <a16:colId xmlns:a16="http://schemas.microsoft.com/office/drawing/2014/main" val="20003"/>
                    </a:ext>
                  </a:extLst>
                </a:gridCol>
              </a:tblGrid>
              <a:tr h="726322">
                <a:tc>
                  <a:txBody>
                    <a:bodyPr/>
                    <a:lstStyle/>
                    <a:p>
                      <a:pPr algn="ctr"/>
                      <a:r>
                        <a:rPr lang="de-DE" sz="1400" dirty="0" err="1" smtClean="0"/>
                        <a:t>Decimal</a:t>
                      </a:r>
                      <a:endParaRPr lang="de-DE" sz="1400" dirty="0" smtClean="0"/>
                    </a:p>
                  </a:txBody>
                  <a:tcPr marL="68579" marR="68579" marT="34292" marB="34292"/>
                </a:tc>
                <a:tc>
                  <a:txBody>
                    <a:bodyPr/>
                    <a:lstStyle/>
                    <a:p>
                      <a:pPr algn="ctr"/>
                      <a:r>
                        <a:rPr lang="de-DE" sz="1400" baseline="0" dirty="0" err="1" smtClean="0"/>
                        <a:t>Signed</a:t>
                      </a:r>
                      <a:r>
                        <a:rPr lang="de-DE" sz="1400" baseline="0" dirty="0" smtClean="0"/>
                        <a:t> 2‘s </a:t>
                      </a:r>
                      <a:r>
                        <a:rPr lang="de-DE" sz="1400" baseline="0" dirty="0" err="1" smtClean="0"/>
                        <a:t>complement</a:t>
                      </a:r>
                      <a:endParaRPr lang="de-DE" sz="1400" baseline="0" dirty="0" smtClean="0"/>
                    </a:p>
                  </a:txBody>
                  <a:tcPr marL="68579" marR="68579" marT="34292" marB="34292"/>
                </a:tc>
                <a:tc>
                  <a:txBody>
                    <a:bodyPr/>
                    <a:lstStyle/>
                    <a:p>
                      <a:pPr algn="ctr"/>
                      <a:r>
                        <a:rPr lang="de-DE" sz="1400" baseline="0" dirty="0" err="1" smtClean="0"/>
                        <a:t>Signed</a:t>
                      </a:r>
                      <a:r>
                        <a:rPr lang="de-DE" sz="1400" baseline="0" dirty="0" smtClean="0"/>
                        <a:t> 1‘s </a:t>
                      </a:r>
                      <a:r>
                        <a:rPr lang="de-DE" sz="1400" baseline="0" dirty="0" err="1" smtClean="0"/>
                        <a:t>complement</a:t>
                      </a:r>
                      <a:endParaRPr lang="de-DE" sz="1400" dirty="0" smtClean="0"/>
                    </a:p>
                  </a:txBody>
                  <a:tcPr marL="68579" marR="68579" marT="34292" marB="34292"/>
                </a:tc>
                <a:tc>
                  <a:txBody>
                    <a:bodyPr/>
                    <a:lstStyle/>
                    <a:p>
                      <a:pPr algn="ctr"/>
                      <a:r>
                        <a:rPr lang="de-DE" sz="1400" baseline="0" dirty="0" err="1" smtClean="0"/>
                        <a:t>Signed</a:t>
                      </a:r>
                      <a:r>
                        <a:rPr lang="de-DE" sz="1400" baseline="0" dirty="0" smtClean="0"/>
                        <a:t> </a:t>
                      </a:r>
                      <a:r>
                        <a:rPr lang="de-DE" sz="1400" baseline="0" dirty="0" err="1" smtClean="0"/>
                        <a:t>magnitude</a:t>
                      </a:r>
                      <a:endParaRPr lang="de-DE" sz="1400" baseline="30000" dirty="0"/>
                    </a:p>
                  </a:txBody>
                  <a:tcPr marL="68579" marR="68579" marT="34292" marB="34292"/>
                </a:tc>
                <a:extLst>
                  <a:ext uri="{0D108BD9-81ED-4DB2-BD59-A6C34878D82A}">
                    <a16:rowId xmlns:a16="http://schemas.microsoft.com/office/drawing/2014/main" val="10000"/>
                  </a:ext>
                </a:extLst>
              </a:tr>
              <a:tr h="288969">
                <a:tc>
                  <a:txBody>
                    <a:bodyPr/>
                    <a:lstStyle/>
                    <a:p>
                      <a:pPr algn="ctr"/>
                      <a:r>
                        <a:rPr lang="de-DE" sz="1400" dirty="0" smtClean="0"/>
                        <a:t>+7</a:t>
                      </a:r>
                      <a:endParaRPr lang="de-DE" sz="1400" dirty="0"/>
                    </a:p>
                  </a:txBody>
                  <a:tcPr marL="68579" marR="68579" marT="34292" marB="34292"/>
                </a:tc>
                <a:tc>
                  <a:txBody>
                    <a:bodyPr/>
                    <a:lstStyle/>
                    <a:p>
                      <a:pPr algn="ctr"/>
                      <a:r>
                        <a:rPr lang="de-DE" sz="1400" dirty="0" smtClean="0"/>
                        <a:t>0111</a:t>
                      </a:r>
                      <a:endParaRPr lang="de-DE" sz="1400" dirty="0"/>
                    </a:p>
                  </a:txBody>
                  <a:tcPr marL="68579" marR="68579" marT="34292" marB="34292"/>
                </a:tc>
                <a:tc>
                  <a:txBody>
                    <a:bodyPr/>
                    <a:lstStyle/>
                    <a:p>
                      <a:pPr algn="ctr"/>
                      <a:r>
                        <a:rPr lang="de-DE" sz="1400" dirty="0" smtClean="0"/>
                        <a:t>0111</a:t>
                      </a:r>
                      <a:endParaRPr lang="de-DE" sz="1400" dirty="0"/>
                    </a:p>
                  </a:txBody>
                  <a:tcPr marL="68579" marR="68579" marT="34292" marB="34292"/>
                </a:tc>
                <a:tc>
                  <a:txBody>
                    <a:bodyPr/>
                    <a:lstStyle/>
                    <a:p>
                      <a:pPr algn="ctr"/>
                      <a:r>
                        <a:rPr lang="de-DE" sz="1400" dirty="0" smtClean="0"/>
                        <a:t>0111</a:t>
                      </a:r>
                      <a:endParaRPr lang="de-DE" sz="1400" dirty="0"/>
                    </a:p>
                  </a:txBody>
                  <a:tcPr marL="68579" marR="68579" marT="34292" marB="34292"/>
                </a:tc>
                <a:extLst>
                  <a:ext uri="{0D108BD9-81ED-4DB2-BD59-A6C34878D82A}">
                    <a16:rowId xmlns:a16="http://schemas.microsoft.com/office/drawing/2014/main" val="10001"/>
                  </a:ext>
                </a:extLst>
              </a:tr>
              <a:tr h="288969">
                <a:tc>
                  <a:txBody>
                    <a:bodyPr/>
                    <a:lstStyle/>
                    <a:p>
                      <a:pPr algn="ctr"/>
                      <a:r>
                        <a:rPr lang="de-DE" sz="1400" dirty="0" smtClean="0"/>
                        <a:t>+6</a:t>
                      </a:r>
                      <a:endParaRPr lang="de-DE" sz="1400" dirty="0"/>
                    </a:p>
                  </a:txBody>
                  <a:tcPr marL="68579" marR="68579" marT="34292" marB="34292"/>
                </a:tc>
                <a:tc>
                  <a:txBody>
                    <a:bodyPr/>
                    <a:lstStyle/>
                    <a:p>
                      <a:pPr algn="ctr"/>
                      <a:r>
                        <a:rPr lang="de-DE" sz="1400" dirty="0" smtClean="0"/>
                        <a:t>0110</a:t>
                      </a:r>
                      <a:endParaRPr lang="de-DE" sz="1400" dirty="0"/>
                    </a:p>
                  </a:txBody>
                  <a:tcPr marL="68579" marR="68579" marT="34292" marB="34292"/>
                </a:tc>
                <a:tc>
                  <a:txBody>
                    <a:bodyPr/>
                    <a:lstStyle/>
                    <a:p>
                      <a:pPr algn="ctr"/>
                      <a:r>
                        <a:rPr lang="de-DE" sz="1400" dirty="0" smtClean="0"/>
                        <a:t>0110</a:t>
                      </a:r>
                      <a:endParaRPr lang="de-DE" sz="1400" dirty="0"/>
                    </a:p>
                  </a:txBody>
                  <a:tcPr marL="68579" marR="68579" marT="34292" marB="34292"/>
                </a:tc>
                <a:tc>
                  <a:txBody>
                    <a:bodyPr/>
                    <a:lstStyle/>
                    <a:p>
                      <a:pPr algn="ctr"/>
                      <a:r>
                        <a:rPr lang="de-DE" sz="1400" dirty="0" smtClean="0"/>
                        <a:t>0110</a:t>
                      </a:r>
                      <a:endParaRPr lang="de-DE" sz="1400" dirty="0"/>
                    </a:p>
                  </a:txBody>
                  <a:tcPr marL="68579" marR="68579" marT="34292" marB="34292"/>
                </a:tc>
                <a:extLst>
                  <a:ext uri="{0D108BD9-81ED-4DB2-BD59-A6C34878D82A}">
                    <a16:rowId xmlns:a16="http://schemas.microsoft.com/office/drawing/2014/main" val="10002"/>
                  </a:ext>
                </a:extLst>
              </a:tr>
              <a:tr h="288969">
                <a:tc>
                  <a:txBody>
                    <a:bodyPr/>
                    <a:lstStyle/>
                    <a:p>
                      <a:pPr algn="ctr"/>
                      <a:r>
                        <a:rPr lang="de-DE" sz="1400" dirty="0" smtClean="0"/>
                        <a:t>+5</a:t>
                      </a:r>
                      <a:endParaRPr lang="de-DE" sz="1400" dirty="0"/>
                    </a:p>
                  </a:txBody>
                  <a:tcPr marL="68579" marR="68579" marT="34292" marB="34292"/>
                </a:tc>
                <a:tc>
                  <a:txBody>
                    <a:bodyPr/>
                    <a:lstStyle/>
                    <a:p>
                      <a:pPr algn="ctr"/>
                      <a:r>
                        <a:rPr lang="de-DE" sz="1400" dirty="0" smtClean="0"/>
                        <a:t>0101</a:t>
                      </a:r>
                      <a:endParaRPr lang="de-DE" sz="1400" dirty="0"/>
                    </a:p>
                  </a:txBody>
                  <a:tcPr marL="68579" marR="68579" marT="34292" marB="34292"/>
                </a:tc>
                <a:tc>
                  <a:txBody>
                    <a:bodyPr/>
                    <a:lstStyle/>
                    <a:p>
                      <a:pPr algn="ctr"/>
                      <a:r>
                        <a:rPr lang="de-DE" sz="1400" dirty="0" smtClean="0"/>
                        <a:t>0101</a:t>
                      </a:r>
                      <a:endParaRPr lang="de-DE" sz="1400" dirty="0"/>
                    </a:p>
                  </a:txBody>
                  <a:tcPr marL="68579" marR="68579" marT="34292" marB="34292"/>
                </a:tc>
                <a:tc>
                  <a:txBody>
                    <a:bodyPr/>
                    <a:lstStyle/>
                    <a:p>
                      <a:pPr algn="ctr"/>
                      <a:r>
                        <a:rPr lang="de-DE" sz="1400" dirty="0" smtClean="0"/>
                        <a:t>0101</a:t>
                      </a:r>
                      <a:endParaRPr lang="de-DE" sz="1400" dirty="0"/>
                    </a:p>
                  </a:txBody>
                  <a:tcPr marL="68579" marR="68579" marT="34292" marB="34292"/>
                </a:tc>
                <a:extLst>
                  <a:ext uri="{0D108BD9-81ED-4DB2-BD59-A6C34878D82A}">
                    <a16:rowId xmlns:a16="http://schemas.microsoft.com/office/drawing/2014/main" val="10003"/>
                  </a:ext>
                </a:extLst>
              </a:tr>
              <a:tr h="288969">
                <a:tc>
                  <a:txBody>
                    <a:bodyPr/>
                    <a:lstStyle/>
                    <a:p>
                      <a:pPr algn="ctr"/>
                      <a:r>
                        <a:rPr lang="de-DE" sz="1400" dirty="0" smtClean="0"/>
                        <a:t>+4</a:t>
                      </a:r>
                      <a:endParaRPr lang="de-DE" sz="1400" dirty="0"/>
                    </a:p>
                  </a:txBody>
                  <a:tcPr marL="68579" marR="68579" marT="34292" marB="34292"/>
                </a:tc>
                <a:tc>
                  <a:txBody>
                    <a:bodyPr/>
                    <a:lstStyle/>
                    <a:p>
                      <a:pPr algn="ctr"/>
                      <a:r>
                        <a:rPr lang="de-DE" sz="1400" dirty="0" smtClean="0"/>
                        <a:t>0100</a:t>
                      </a:r>
                      <a:endParaRPr lang="de-DE" sz="1400" dirty="0"/>
                    </a:p>
                  </a:txBody>
                  <a:tcPr marL="68579" marR="68579" marT="34292" marB="34292"/>
                </a:tc>
                <a:tc>
                  <a:txBody>
                    <a:bodyPr/>
                    <a:lstStyle/>
                    <a:p>
                      <a:pPr algn="ctr"/>
                      <a:r>
                        <a:rPr lang="de-DE" sz="1400" dirty="0" smtClean="0"/>
                        <a:t>0100</a:t>
                      </a:r>
                      <a:endParaRPr lang="de-DE" sz="1400" dirty="0"/>
                    </a:p>
                  </a:txBody>
                  <a:tcPr marL="68579" marR="68579" marT="34292" marB="34292"/>
                </a:tc>
                <a:tc>
                  <a:txBody>
                    <a:bodyPr/>
                    <a:lstStyle/>
                    <a:p>
                      <a:pPr algn="ctr"/>
                      <a:r>
                        <a:rPr lang="de-DE" sz="1400" dirty="0" smtClean="0"/>
                        <a:t>0100</a:t>
                      </a:r>
                      <a:endParaRPr lang="de-DE" sz="1400" dirty="0"/>
                    </a:p>
                  </a:txBody>
                  <a:tcPr marL="68579" marR="68579" marT="34292" marB="34292"/>
                </a:tc>
                <a:extLst>
                  <a:ext uri="{0D108BD9-81ED-4DB2-BD59-A6C34878D82A}">
                    <a16:rowId xmlns:a16="http://schemas.microsoft.com/office/drawing/2014/main" val="10004"/>
                  </a:ext>
                </a:extLst>
              </a:tr>
              <a:tr h="288969">
                <a:tc>
                  <a:txBody>
                    <a:bodyPr/>
                    <a:lstStyle/>
                    <a:p>
                      <a:pPr algn="ctr"/>
                      <a:r>
                        <a:rPr lang="de-DE" sz="1400" dirty="0" smtClean="0"/>
                        <a:t>+3</a:t>
                      </a:r>
                      <a:endParaRPr lang="de-DE" sz="1400" dirty="0"/>
                    </a:p>
                  </a:txBody>
                  <a:tcPr marL="68579" marR="68579" marT="34292" marB="34292"/>
                </a:tc>
                <a:tc>
                  <a:txBody>
                    <a:bodyPr/>
                    <a:lstStyle/>
                    <a:p>
                      <a:pPr algn="ctr"/>
                      <a:r>
                        <a:rPr lang="de-DE" sz="1400" dirty="0" smtClean="0"/>
                        <a:t>0011</a:t>
                      </a:r>
                      <a:endParaRPr lang="de-DE" sz="1400" dirty="0"/>
                    </a:p>
                  </a:txBody>
                  <a:tcPr marL="68579" marR="68579" marT="34292" marB="34292"/>
                </a:tc>
                <a:tc>
                  <a:txBody>
                    <a:bodyPr/>
                    <a:lstStyle/>
                    <a:p>
                      <a:pPr algn="ctr"/>
                      <a:r>
                        <a:rPr lang="de-DE" sz="1400" dirty="0" smtClean="0"/>
                        <a:t>0011</a:t>
                      </a:r>
                      <a:endParaRPr lang="de-DE" sz="1400" dirty="0"/>
                    </a:p>
                  </a:txBody>
                  <a:tcPr marL="68579" marR="68579" marT="34292" marB="34292"/>
                </a:tc>
                <a:tc>
                  <a:txBody>
                    <a:bodyPr/>
                    <a:lstStyle/>
                    <a:p>
                      <a:pPr algn="ctr"/>
                      <a:r>
                        <a:rPr lang="de-DE" sz="1400" dirty="0" smtClean="0"/>
                        <a:t>0011</a:t>
                      </a:r>
                      <a:endParaRPr lang="de-DE" sz="1400" dirty="0"/>
                    </a:p>
                  </a:txBody>
                  <a:tcPr marL="68579" marR="68579" marT="34292" marB="34292"/>
                </a:tc>
                <a:extLst>
                  <a:ext uri="{0D108BD9-81ED-4DB2-BD59-A6C34878D82A}">
                    <a16:rowId xmlns:a16="http://schemas.microsoft.com/office/drawing/2014/main" val="10005"/>
                  </a:ext>
                </a:extLst>
              </a:tr>
              <a:tr h="288969">
                <a:tc>
                  <a:txBody>
                    <a:bodyPr/>
                    <a:lstStyle/>
                    <a:p>
                      <a:pPr algn="ctr"/>
                      <a:r>
                        <a:rPr lang="de-DE" sz="1400" dirty="0" smtClean="0"/>
                        <a:t>+2</a:t>
                      </a:r>
                      <a:endParaRPr lang="de-DE" sz="1400" dirty="0"/>
                    </a:p>
                  </a:txBody>
                  <a:tcPr marL="68579" marR="68579" marT="34292" marB="34292"/>
                </a:tc>
                <a:tc>
                  <a:txBody>
                    <a:bodyPr/>
                    <a:lstStyle/>
                    <a:p>
                      <a:pPr algn="ctr"/>
                      <a:r>
                        <a:rPr lang="de-DE" sz="1400" dirty="0" smtClean="0"/>
                        <a:t>0010</a:t>
                      </a:r>
                      <a:endParaRPr lang="de-DE" sz="1400" dirty="0"/>
                    </a:p>
                  </a:txBody>
                  <a:tcPr marL="68579" marR="68579" marT="34292" marB="34292"/>
                </a:tc>
                <a:tc>
                  <a:txBody>
                    <a:bodyPr/>
                    <a:lstStyle/>
                    <a:p>
                      <a:pPr algn="ctr"/>
                      <a:r>
                        <a:rPr lang="de-DE" sz="1400" dirty="0" smtClean="0"/>
                        <a:t>0010</a:t>
                      </a:r>
                      <a:endParaRPr lang="de-DE" sz="1400" dirty="0"/>
                    </a:p>
                  </a:txBody>
                  <a:tcPr marL="68579" marR="68579" marT="34292" marB="34292"/>
                </a:tc>
                <a:tc>
                  <a:txBody>
                    <a:bodyPr/>
                    <a:lstStyle/>
                    <a:p>
                      <a:pPr algn="ctr"/>
                      <a:r>
                        <a:rPr lang="de-DE" sz="1400" dirty="0" smtClean="0"/>
                        <a:t>0010</a:t>
                      </a:r>
                      <a:endParaRPr lang="de-DE" sz="1400" dirty="0"/>
                    </a:p>
                  </a:txBody>
                  <a:tcPr marL="68579" marR="68579" marT="34292" marB="34292"/>
                </a:tc>
                <a:extLst>
                  <a:ext uri="{0D108BD9-81ED-4DB2-BD59-A6C34878D82A}">
                    <a16:rowId xmlns:a16="http://schemas.microsoft.com/office/drawing/2014/main" val="10006"/>
                  </a:ext>
                </a:extLst>
              </a:tr>
              <a:tr h="288969">
                <a:tc>
                  <a:txBody>
                    <a:bodyPr/>
                    <a:lstStyle/>
                    <a:p>
                      <a:pPr algn="ctr"/>
                      <a:r>
                        <a:rPr lang="de-DE" sz="1400" dirty="0" smtClean="0"/>
                        <a:t>+1</a:t>
                      </a:r>
                      <a:endParaRPr lang="de-DE" sz="1400" dirty="0"/>
                    </a:p>
                  </a:txBody>
                  <a:tcPr marL="68579" marR="68579" marT="34292" marB="34292"/>
                </a:tc>
                <a:tc>
                  <a:txBody>
                    <a:bodyPr/>
                    <a:lstStyle/>
                    <a:p>
                      <a:pPr algn="ctr"/>
                      <a:r>
                        <a:rPr lang="de-DE" sz="1400" dirty="0" smtClean="0"/>
                        <a:t>0001</a:t>
                      </a:r>
                      <a:endParaRPr lang="de-DE" sz="1400" dirty="0"/>
                    </a:p>
                  </a:txBody>
                  <a:tcPr marL="68579" marR="68579" marT="34292" marB="34292"/>
                </a:tc>
                <a:tc>
                  <a:txBody>
                    <a:bodyPr/>
                    <a:lstStyle/>
                    <a:p>
                      <a:pPr algn="ctr"/>
                      <a:r>
                        <a:rPr lang="de-DE" sz="1400" dirty="0" smtClean="0"/>
                        <a:t>0001</a:t>
                      </a:r>
                      <a:endParaRPr lang="de-DE" sz="1400" dirty="0"/>
                    </a:p>
                  </a:txBody>
                  <a:tcPr marL="68579" marR="68579" marT="34292" marB="34292"/>
                </a:tc>
                <a:tc>
                  <a:txBody>
                    <a:bodyPr/>
                    <a:lstStyle/>
                    <a:p>
                      <a:pPr algn="ctr"/>
                      <a:r>
                        <a:rPr lang="de-DE" sz="1400" dirty="0" smtClean="0"/>
                        <a:t>0001</a:t>
                      </a:r>
                      <a:endParaRPr lang="de-DE" sz="1400" dirty="0"/>
                    </a:p>
                  </a:txBody>
                  <a:tcPr marL="68579" marR="68579" marT="34292" marB="34292"/>
                </a:tc>
                <a:extLst>
                  <a:ext uri="{0D108BD9-81ED-4DB2-BD59-A6C34878D82A}">
                    <a16:rowId xmlns:a16="http://schemas.microsoft.com/office/drawing/2014/main" val="10007"/>
                  </a:ext>
                </a:extLst>
              </a:tr>
              <a:tr h="288969">
                <a:tc>
                  <a:txBody>
                    <a:bodyPr/>
                    <a:lstStyle/>
                    <a:p>
                      <a:pPr algn="ctr"/>
                      <a:r>
                        <a:rPr lang="de-DE" sz="1400" dirty="0" smtClean="0"/>
                        <a:t>+0</a:t>
                      </a:r>
                      <a:endParaRPr lang="de-DE" sz="1400" dirty="0"/>
                    </a:p>
                  </a:txBody>
                  <a:tcPr marL="68579" marR="68579" marT="34292" marB="34292"/>
                </a:tc>
                <a:tc>
                  <a:txBody>
                    <a:bodyPr/>
                    <a:lstStyle/>
                    <a:p>
                      <a:pPr algn="ctr"/>
                      <a:r>
                        <a:rPr lang="de-DE" sz="1400" dirty="0" smtClean="0"/>
                        <a:t>0000</a:t>
                      </a:r>
                      <a:endParaRPr lang="de-DE" sz="1400" dirty="0"/>
                    </a:p>
                  </a:txBody>
                  <a:tcPr marL="68579" marR="68579" marT="34292" marB="34292"/>
                </a:tc>
                <a:tc>
                  <a:txBody>
                    <a:bodyPr/>
                    <a:lstStyle/>
                    <a:p>
                      <a:pPr algn="ctr"/>
                      <a:r>
                        <a:rPr lang="de-DE" sz="1400" dirty="0" smtClean="0"/>
                        <a:t>0000</a:t>
                      </a:r>
                      <a:endParaRPr lang="de-DE" sz="1400" dirty="0"/>
                    </a:p>
                  </a:txBody>
                  <a:tcPr marL="68579" marR="68579" marT="34292" marB="34292"/>
                </a:tc>
                <a:tc>
                  <a:txBody>
                    <a:bodyPr/>
                    <a:lstStyle/>
                    <a:p>
                      <a:pPr algn="ctr"/>
                      <a:r>
                        <a:rPr lang="de-DE" sz="1400" dirty="0" smtClean="0"/>
                        <a:t>0000</a:t>
                      </a:r>
                      <a:endParaRPr lang="de-DE" sz="1400" dirty="0"/>
                    </a:p>
                  </a:txBody>
                  <a:tcPr marL="68579" marR="68579" marT="34292" marB="34292"/>
                </a:tc>
                <a:extLst>
                  <a:ext uri="{0D108BD9-81ED-4DB2-BD59-A6C34878D82A}">
                    <a16:rowId xmlns:a16="http://schemas.microsoft.com/office/drawing/2014/main" val="10008"/>
                  </a:ext>
                </a:extLst>
              </a:tr>
              <a:tr h="288969">
                <a:tc>
                  <a:txBody>
                    <a:bodyPr/>
                    <a:lstStyle/>
                    <a:p>
                      <a:pPr algn="ctr"/>
                      <a:r>
                        <a:rPr lang="de-DE" sz="1400" dirty="0" smtClean="0"/>
                        <a:t>-0</a:t>
                      </a:r>
                      <a:endParaRPr lang="de-DE" sz="1400" dirty="0"/>
                    </a:p>
                  </a:txBody>
                  <a:tcPr marL="68579" marR="68579" marT="34292" marB="34292"/>
                </a:tc>
                <a:tc>
                  <a:txBody>
                    <a:bodyPr/>
                    <a:lstStyle/>
                    <a:p>
                      <a:pPr algn="ctr"/>
                      <a:r>
                        <a:rPr lang="de-DE" sz="1400" dirty="0" smtClean="0"/>
                        <a:t>-</a:t>
                      </a:r>
                      <a:endParaRPr lang="de-DE" sz="1400" dirty="0"/>
                    </a:p>
                  </a:txBody>
                  <a:tcPr marL="68579" marR="68579" marT="34292" marB="34292"/>
                </a:tc>
                <a:tc>
                  <a:txBody>
                    <a:bodyPr/>
                    <a:lstStyle/>
                    <a:p>
                      <a:pPr algn="ctr"/>
                      <a:r>
                        <a:rPr lang="de-DE" sz="1400" dirty="0" smtClean="0"/>
                        <a:t>1111</a:t>
                      </a:r>
                      <a:endParaRPr lang="de-DE" sz="1400" dirty="0"/>
                    </a:p>
                  </a:txBody>
                  <a:tcPr marL="68579" marR="68579" marT="34292" marB="34292"/>
                </a:tc>
                <a:tc>
                  <a:txBody>
                    <a:bodyPr/>
                    <a:lstStyle/>
                    <a:p>
                      <a:pPr algn="ctr"/>
                      <a:r>
                        <a:rPr lang="de-DE" sz="1400" dirty="0" smtClean="0"/>
                        <a:t>1000</a:t>
                      </a:r>
                      <a:endParaRPr lang="de-DE" sz="1400" dirty="0"/>
                    </a:p>
                  </a:txBody>
                  <a:tcPr marL="68579" marR="68579" marT="34292" marB="34292"/>
                </a:tc>
                <a:extLst>
                  <a:ext uri="{0D108BD9-81ED-4DB2-BD59-A6C34878D82A}">
                    <a16:rowId xmlns:a16="http://schemas.microsoft.com/office/drawing/2014/main" val="10009"/>
                  </a:ext>
                </a:extLst>
              </a:tr>
              <a:tr h="288969">
                <a:tc>
                  <a:txBody>
                    <a:bodyPr/>
                    <a:lstStyle/>
                    <a:p>
                      <a:pPr algn="ctr"/>
                      <a:r>
                        <a:rPr lang="de-DE" sz="1400" dirty="0" smtClean="0"/>
                        <a:t>-1</a:t>
                      </a:r>
                      <a:endParaRPr lang="de-DE" sz="1400" dirty="0"/>
                    </a:p>
                  </a:txBody>
                  <a:tcPr marL="68579" marR="68579" marT="34292" marB="34292"/>
                </a:tc>
                <a:tc>
                  <a:txBody>
                    <a:bodyPr/>
                    <a:lstStyle/>
                    <a:p>
                      <a:pPr algn="ctr"/>
                      <a:r>
                        <a:rPr lang="de-DE" sz="1400" dirty="0" smtClean="0"/>
                        <a:t>1111</a:t>
                      </a:r>
                      <a:endParaRPr lang="de-DE" sz="1400" dirty="0"/>
                    </a:p>
                  </a:txBody>
                  <a:tcPr marL="68579" marR="68579" marT="34292" marB="34292"/>
                </a:tc>
                <a:tc>
                  <a:txBody>
                    <a:bodyPr/>
                    <a:lstStyle/>
                    <a:p>
                      <a:pPr algn="ctr"/>
                      <a:r>
                        <a:rPr lang="de-DE" sz="1400" dirty="0" smtClean="0"/>
                        <a:t>1110</a:t>
                      </a:r>
                      <a:endParaRPr lang="de-DE" sz="1400" dirty="0"/>
                    </a:p>
                  </a:txBody>
                  <a:tcPr marL="68579" marR="68579" marT="34292" marB="34292"/>
                </a:tc>
                <a:tc>
                  <a:txBody>
                    <a:bodyPr/>
                    <a:lstStyle/>
                    <a:p>
                      <a:pPr algn="ctr"/>
                      <a:r>
                        <a:rPr lang="de-DE" sz="1400" dirty="0" smtClean="0"/>
                        <a:t>1001</a:t>
                      </a:r>
                      <a:endParaRPr lang="de-DE" sz="1400" dirty="0"/>
                    </a:p>
                  </a:txBody>
                  <a:tcPr marL="68579" marR="68579" marT="34292" marB="34292"/>
                </a:tc>
                <a:extLst>
                  <a:ext uri="{0D108BD9-81ED-4DB2-BD59-A6C34878D82A}">
                    <a16:rowId xmlns:a16="http://schemas.microsoft.com/office/drawing/2014/main" val="10010"/>
                  </a:ext>
                </a:extLst>
              </a:tr>
              <a:tr h="288969">
                <a:tc>
                  <a:txBody>
                    <a:bodyPr/>
                    <a:lstStyle/>
                    <a:p>
                      <a:pPr algn="ctr"/>
                      <a:r>
                        <a:rPr lang="de-DE" sz="1400" dirty="0" smtClean="0"/>
                        <a:t>-2</a:t>
                      </a:r>
                      <a:endParaRPr lang="de-DE" sz="1400" dirty="0"/>
                    </a:p>
                  </a:txBody>
                  <a:tcPr marL="68579" marR="68579" marT="34292" marB="34292"/>
                </a:tc>
                <a:tc>
                  <a:txBody>
                    <a:bodyPr/>
                    <a:lstStyle/>
                    <a:p>
                      <a:pPr algn="ctr"/>
                      <a:r>
                        <a:rPr lang="de-DE" sz="1400" dirty="0" smtClean="0"/>
                        <a:t>1110</a:t>
                      </a:r>
                      <a:endParaRPr lang="de-DE" sz="1400" dirty="0"/>
                    </a:p>
                  </a:txBody>
                  <a:tcPr marL="68579" marR="68579" marT="34292" marB="34292"/>
                </a:tc>
                <a:tc>
                  <a:txBody>
                    <a:bodyPr/>
                    <a:lstStyle/>
                    <a:p>
                      <a:pPr algn="ctr"/>
                      <a:r>
                        <a:rPr lang="de-DE" sz="1400" dirty="0" smtClean="0"/>
                        <a:t>1101</a:t>
                      </a:r>
                      <a:endParaRPr lang="de-DE" sz="1400" dirty="0"/>
                    </a:p>
                  </a:txBody>
                  <a:tcPr marL="68579" marR="68579" marT="34292" marB="34292"/>
                </a:tc>
                <a:tc>
                  <a:txBody>
                    <a:bodyPr/>
                    <a:lstStyle/>
                    <a:p>
                      <a:pPr algn="ctr"/>
                      <a:r>
                        <a:rPr lang="de-DE" sz="1400" dirty="0" smtClean="0"/>
                        <a:t>1010</a:t>
                      </a:r>
                      <a:endParaRPr lang="de-DE" sz="1400" dirty="0"/>
                    </a:p>
                  </a:txBody>
                  <a:tcPr marL="68579" marR="68579" marT="34292" marB="34292"/>
                </a:tc>
                <a:extLst>
                  <a:ext uri="{0D108BD9-81ED-4DB2-BD59-A6C34878D82A}">
                    <a16:rowId xmlns:a16="http://schemas.microsoft.com/office/drawing/2014/main" val="10011"/>
                  </a:ext>
                </a:extLst>
              </a:tr>
              <a:tr h="288969">
                <a:tc>
                  <a:txBody>
                    <a:bodyPr/>
                    <a:lstStyle/>
                    <a:p>
                      <a:pPr algn="ctr"/>
                      <a:r>
                        <a:rPr lang="de-DE" sz="1400" dirty="0" smtClean="0"/>
                        <a:t>-3</a:t>
                      </a:r>
                      <a:endParaRPr lang="de-DE" sz="1400" dirty="0"/>
                    </a:p>
                  </a:txBody>
                  <a:tcPr marL="68579" marR="68579" marT="34292" marB="34292"/>
                </a:tc>
                <a:tc>
                  <a:txBody>
                    <a:bodyPr/>
                    <a:lstStyle/>
                    <a:p>
                      <a:pPr algn="ctr"/>
                      <a:r>
                        <a:rPr lang="de-DE" sz="1400" dirty="0" smtClean="0"/>
                        <a:t>1101</a:t>
                      </a:r>
                      <a:endParaRPr lang="de-DE" sz="1400" dirty="0"/>
                    </a:p>
                  </a:txBody>
                  <a:tcPr marL="68579" marR="68579" marT="34292" marB="34292"/>
                </a:tc>
                <a:tc>
                  <a:txBody>
                    <a:bodyPr/>
                    <a:lstStyle/>
                    <a:p>
                      <a:pPr algn="ctr"/>
                      <a:r>
                        <a:rPr lang="de-DE" sz="1400" dirty="0" smtClean="0"/>
                        <a:t>1100</a:t>
                      </a:r>
                      <a:endParaRPr lang="de-DE" sz="1400" dirty="0"/>
                    </a:p>
                  </a:txBody>
                  <a:tcPr marL="68579" marR="68579" marT="34292" marB="34292"/>
                </a:tc>
                <a:tc>
                  <a:txBody>
                    <a:bodyPr/>
                    <a:lstStyle/>
                    <a:p>
                      <a:pPr algn="ctr"/>
                      <a:r>
                        <a:rPr lang="de-DE" sz="1400" dirty="0" smtClean="0"/>
                        <a:t>1011</a:t>
                      </a:r>
                      <a:endParaRPr lang="de-DE" sz="1400" dirty="0"/>
                    </a:p>
                  </a:txBody>
                  <a:tcPr marL="68579" marR="68579" marT="34292" marB="34292"/>
                </a:tc>
                <a:extLst>
                  <a:ext uri="{0D108BD9-81ED-4DB2-BD59-A6C34878D82A}">
                    <a16:rowId xmlns:a16="http://schemas.microsoft.com/office/drawing/2014/main" val="10012"/>
                  </a:ext>
                </a:extLst>
              </a:tr>
              <a:tr h="288969">
                <a:tc>
                  <a:txBody>
                    <a:bodyPr/>
                    <a:lstStyle/>
                    <a:p>
                      <a:pPr algn="ctr"/>
                      <a:r>
                        <a:rPr lang="de-DE" sz="1400" dirty="0" smtClean="0"/>
                        <a:t>-4</a:t>
                      </a:r>
                      <a:endParaRPr lang="de-DE" sz="1400" dirty="0"/>
                    </a:p>
                  </a:txBody>
                  <a:tcPr marL="68579" marR="68579" marT="34292" marB="34292"/>
                </a:tc>
                <a:tc>
                  <a:txBody>
                    <a:bodyPr/>
                    <a:lstStyle/>
                    <a:p>
                      <a:pPr algn="ctr"/>
                      <a:r>
                        <a:rPr lang="de-DE" sz="1400" dirty="0" smtClean="0"/>
                        <a:t>1100</a:t>
                      </a:r>
                      <a:endParaRPr lang="de-DE" sz="1400" dirty="0"/>
                    </a:p>
                  </a:txBody>
                  <a:tcPr marL="68579" marR="68579" marT="34292" marB="34292"/>
                </a:tc>
                <a:tc>
                  <a:txBody>
                    <a:bodyPr/>
                    <a:lstStyle/>
                    <a:p>
                      <a:pPr algn="ctr"/>
                      <a:r>
                        <a:rPr lang="de-DE" sz="1400" dirty="0" smtClean="0"/>
                        <a:t>1011</a:t>
                      </a:r>
                      <a:endParaRPr lang="de-DE" sz="1400" dirty="0"/>
                    </a:p>
                  </a:txBody>
                  <a:tcPr marL="68579" marR="68579" marT="34292" marB="34292"/>
                </a:tc>
                <a:tc>
                  <a:txBody>
                    <a:bodyPr/>
                    <a:lstStyle/>
                    <a:p>
                      <a:pPr algn="ctr"/>
                      <a:r>
                        <a:rPr lang="de-DE" sz="1400" dirty="0" smtClean="0"/>
                        <a:t>1100</a:t>
                      </a:r>
                      <a:endParaRPr lang="de-DE" sz="1400" dirty="0"/>
                    </a:p>
                  </a:txBody>
                  <a:tcPr marL="68579" marR="68579" marT="34292" marB="34292"/>
                </a:tc>
                <a:extLst>
                  <a:ext uri="{0D108BD9-81ED-4DB2-BD59-A6C34878D82A}">
                    <a16:rowId xmlns:a16="http://schemas.microsoft.com/office/drawing/2014/main" val="10013"/>
                  </a:ext>
                </a:extLst>
              </a:tr>
              <a:tr h="288969">
                <a:tc>
                  <a:txBody>
                    <a:bodyPr/>
                    <a:lstStyle/>
                    <a:p>
                      <a:pPr algn="ctr"/>
                      <a:r>
                        <a:rPr lang="de-DE" sz="1400" dirty="0" smtClean="0"/>
                        <a:t>-5</a:t>
                      </a:r>
                      <a:endParaRPr lang="de-DE" sz="1400" dirty="0"/>
                    </a:p>
                  </a:txBody>
                  <a:tcPr marL="68579" marR="68579" marT="34292" marB="34292"/>
                </a:tc>
                <a:tc>
                  <a:txBody>
                    <a:bodyPr/>
                    <a:lstStyle/>
                    <a:p>
                      <a:pPr algn="ctr"/>
                      <a:r>
                        <a:rPr lang="de-DE" sz="1400" dirty="0" smtClean="0"/>
                        <a:t>1011</a:t>
                      </a:r>
                      <a:endParaRPr lang="de-DE" sz="1400" dirty="0"/>
                    </a:p>
                  </a:txBody>
                  <a:tcPr marL="68579" marR="68579" marT="34292" marB="34292"/>
                </a:tc>
                <a:tc>
                  <a:txBody>
                    <a:bodyPr/>
                    <a:lstStyle/>
                    <a:p>
                      <a:pPr algn="ctr"/>
                      <a:r>
                        <a:rPr lang="de-DE" sz="1400" dirty="0" smtClean="0"/>
                        <a:t>1010</a:t>
                      </a:r>
                      <a:endParaRPr lang="de-DE" sz="1400" dirty="0"/>
                    </a:p>
                  </a:txBody>
                  <a:tcPr marL="68579" marR="68579" marT="34292" marB="34292"/>
                </a:tc>
                <a:tc>
                  <a:txBody>
                    <a:bodyPr/>
                    <a:lstStyle/>
                    <a:p>
                      <a:pPr algn="ctr"/>
                      <a:r>
                        <a:rPr lang="de-DE" sz="1400" dirty="0" smtClean="0"/>
                        <a:t>1101</a:t>
                      </a:r>
                      <a:endParaRPr lang="de-DE" sz="1400" dirty="0"/>
                    </a:p>
                  </a:txBody>
                  <a:tcPr marL="68579" marR="68579" marT="34292" marB="34292"/>
                </a:tc>
                <a:extLst>
                  <a:ext uri="{0D108BD9-81ED-4DB2-BD59-A6C34878D82A}">
                    <a16:rowId xmlns:a16="http://schemas.microsoft.com/office/drawing/2014/main" val="10014"/>
                  </a:ext>
                </a:extLst>
              </a:tr>
              <a:tr h="288969">
                <a:tc>
                  <a:txBody>
                    <a:bodyPr/>
                    <a:lstStyle/>
                    <a:p>
                      <a:pPr algn="ctr"/>
                      <a:r>
                        <a:rPr lang="de-DE" sz="1400" dirty="0" smtClean="0"/>
                        <a:t>-6</a:t>
                      </a:r>
                      <a:endParaRPr lang="de-DE" sz="1400" dirty="0"/>
                    </a:p>
                  </a:txBody>
                  <a:tcPr marL="68579" marR="68579" marT="34292" marB="34292"/>
                </a:tc>
                <a:tc>
                  <a:txBody>
                    <a:bodyPr/>
                    <a:lstStyle/>
                    <a:p>
                      <a:pPr algn="ctr"/>
                      <a:r>
                        <a:rPr lang="de-DE" sz="1400" dirty="0" smtClean="0"/>
                        <a:t>1010</a:t>
                      </a:r>
                      <a:endParaRPr lang="de-DE" sz="1400" dirty="0"/>
                    </a:p>
                  </a:txBody>
                  <a:tcPr marL="68579" marR="68579" marT="34292" marB="34292"/>
                </a:tc>
                <a:tc>
                  <a:txBody>
                    <a:bodyPr/>
                    <a:lstStyle/>
                    <a:p>
                      <a:pPr algn="ctr"/>
                      <a:r>
                        <a:rPr lang="de-DE" sz="1400" dirty="0" smtClean="0"/>
                        <a:t>1001</a:t>
                      </a:r>
                      <a:endParaRPr lang="de-DE" sz="1400" dirty="0"/>
                    </a:p>
                  </a:txBody>
                  <a:tcPr marL="68579" marR="68579" marT="34292" marB="34292"/>
                </a:tc>
                <a:tc>
                  <a:txBody>
                    <a:bodyPr/>
                    <a:lstStyle/>
                    <a:p>
                      <a:pPr algn="ctr"/>
                      <a:r>
                        <a:rPr lang="de-DE" sz="1400" dirty="0" smtClean="0"/>
                        <a:t>1110</a:t>
                      </a:r>
                      <a:endParaRPr lang="de-DE" sz="1400" dirty="0"/>
                    </a:p>
                  </a:txBody>
                  <a:tcPr marL="68579" marR="68579" marT="34292" marB="34292"/>
                </a:tc>
                <a:extLst>
                  <a:ext uri="{0D108BD9-81ED-4DB2-BD59-A6C34878D82A}">
                    <a16:rowId xmlns:a16="http://schemas.microsoft.com/office/drawing/2014/main" val="10015"/>
                  </a:ext>
                </a:extLst>
              </a:tr>
              <a:tr h="288969">
                <a:tc>
                  <a:txBody>
                    <a:bodyPr/>
                    <a:lstStyle/>
                    <a:p>
                      <a:pPr algn="ctr"/>
                      <a:r>
                        <a:rPr lang="de-DE" sz="1400" dirty="0" smtClean="0"/>
                        <a:t>-7</a:t>
                      </a:r>
                      <a:endParaRPr lang="de-DE" sz="1400" dirty="0"/>
                    </a:p>
                  </a:txBody>
                  <a:tcPr marL="68579" marR="68579" marT="34292" marB="34292"/>
                </a:tc>
                <a:tc>
                  <a:txBody>
                    <a:bodyPr/>
                    <a:lstStyle/>
                    <a:p>
                      <a:pPr algn="ctr"/>
                      <a:r>
                        <a:rPr lang="de-DE" sz="1400" dirty="0" smtClean="0"/>
                        <a:t>1001</a:t>
                      </a:r>
                      <a:endParaRPr lang="de-DE" sz="1400" dirty="0"/>
                    </a:p>
                  </a:txBody>
                  <a:tcPr marL="68579" marR="68579" marT="34292" marB="34292"/>
                </a:tc>
                <a:tc>
                  <a:txBody>
                    <a:bodyPr/>
                    <a:lstStyle/>
                    <a:p>
                      <a:pPr algn="ctr"/>
                      <a:r>
                        <a:rPr lang="de-DE" sz="1400" dirty="0" smtClean="0"/>
                        <a:t>1000</a:t>
                      </a:r>
                      <a:endParaRPr lang="de-DE" sz="1400" dirty="0"/>
                    </a:p>
                  </a:txBody>
                  <a:tcPr marL="68579" marR="68579" marT="34292" marB="34292"/>
                </a:tc>
                <a:tc>
                  <a:txBody>
                    <a:bodyPr/>
                    <a:lstStyle/>
                    <a:p>
                      <a:pPr algn="ctr"/>
                      <a:r>
                        <a:rPr lang="de-DE" sz="1400" dirty="0" smtClean="0"/>
                        <a:t>1111</a:t>
                      </a:r>
                      <a:endParaRPr lang="de-DE" sz="1400" dirty="0"/>
                    </a:p>
                  </a:txBody>
                  <a:tcPr marL="68579" marR="68579" marT="34292" marB="34292"/>
                </a:tc>
                <a:extLst>
                  <a:ext uri="{0D108BD9-81ED-4DB2-BD59-A6C34878D82A}">
                    <a16:rowId xmlns:a16="http://schemas.microsoft.com/office/drawing/2014/main" val="10016"/>
                  </a:ext>
                </a:extLst>
              </a:tr>
              <a:tr h="288969">
                <a:tc>
                  <a:txBody>
                    <a:bodyPr/>
                    <a:lstStyle/>
                    <a:p>
                      <a:pPr algn="ctr"/>
                      <a:r>
                        <a:rPr lang="de-DE" sz="1400" dirty="0" smtClean="0"/>
                        <a:t>-8</a:t>
                      </a:r>
                      <a:endParaRPr lang="de-DE" sz="1400" dirty="0"/>
                    </a:p>
                  </a:txBody>
                  <a:tcPr marL="68579" marR="68579" marT="34292" marB="34292"/>
                </a:tc>
                <a:tc>
                  <a:txBody>
                    <a:bodyPr/>
                    <a:lstStyle/>
                    <a:p>
                      <a:pPr algn="ctr"/>
                      <a:r>
                        <a:rPr lang="de-DE" sz="1400" dirty="0" smtClean="0"/>
                        <a:t>1000</a:t>
                      </a:r>
                      <a:endParaRPr lang="de-DE" sz="1400" dirty="0"/>
                    </a:p>
                  </a:txBody>
                  <a:tcPr marL="68579" marR="68579" marT="34292" marB="34292"/>
                </a:tc>
                <a:tc>
                  <a:txBody>
                    <a:bodyPr/>
                    <a:lstStyle/>
                    <a:p>
                      <a:pPr algn="ctr"/>
                      <a:r>
                        <a:rPr lang="de-DE" sz="1400" dirty="0" smtClean="0"/>
                        <a:t>-</a:t>
                      </a:r>
                      <a:endParaRPr lang="de-DE" sz="1400" dirty="0"/>
                    </a:p>
                  </a:txBody>
                  <a:tcPr marL="68579" marR="68579" marT="34292" marB="34292"/>
                </a:tc>
                <a:tc>
                  <a:txBody>
                    <a:bodyPr/>
                    <a:lstStyle/>
                    <a:p>
                      <a:pPr algn="ctr"/>
                      <a:r>
                        <a:rPr lang="de-DE" sz="1400" dirty="0" smtClean="0"/>
                        <a:t>-</a:t>
                      </a:r>
                      <a:endParaRPr lang="de-DE" sz="1400" dirty="0"/>
                    </a:p>
                  </a:txBody>
                  <a:tcPr marL="68579" marR="68579" marT="34292" marB="34292"/>
                </a:tc>
                <a:extLst>
                  <a:ext uri="{0D108BD9-81ED-4DB2-BD59-A6C34878D82A}">
                    <a16:rowId xmlns:a16="http://schemas.microsoft.com/office/drawing/2014/main" val="10017"/>
                  </a:ext>
                </a:extLst>
              </a:tr>
            </a:tbl>
          </a:graphicData>
        </a:graphic>
      </p:graphicFrame>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oliennummernplatzhalter 2"/>
          <p:cNvSpPr>
            <a:spLocks noGrp="1"/>
          </p:cNvSpPr>
          <p:nvPr>
            <p:ph type="sldNum" sz="quarter" idx="12"/>
          </p:nvPr>
        </p:nvSpPr>
        <p:spPr/>
        <p:txBody>
          <a:bodyPr/>
          <a:lstStyle/>
          <a:p>
            <a:fld id="{B6F15528-21DE-4FAA-801E-634DDDAF4B2B}" type="slidenum">
              <a:rPr lang="en-US" smtClean="0"/>
              <a:pPr/>
              <a:t>38</a:t>
            </a:fld>
            <a:endParaRPr lang="en-US" dirty="0"/>
          </a:p>
        </p:txBody>
      </p:sp>
    </p:spTree>
    <p:extLst>
      <p:ext uri="{BB962C8B-B14F-4D97-AF65-F5344CB8AC3E}">
        <p14:creationId xmlns:p14="http://schemas.microsoft.com/office/powerpoint/2010/main" val="34023547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7411">
                                            <p:txEl>
                                              <p:pRg st="0" end="0"/>
                                            </p:txEl>
                                          </p:spTgt>
                                        </p:tgtEl>
                                        <p:attrNameLst>
                                          <p:attrName>style.visibility</p:attrName>
                                        </p:attrNameLst>
                                      </p:cBhvr>
                                      <p:to>
                                        <p:strVal val="visible"/>
                                      </p:to>
                                    </p:set>
                                    <p:anim calcmode="lin" valueType="num">
                                      <p:cBhvr additive="base">
                                        <p:cTn id="7" dur="2000" fill="hold"/>
                                        <p:tgtEl>
                                          <p:spTgt spid="17411">
                                            <p:txEl>
                                              <p:pRg st="0" end="0"/>
                                            </p:txEl>
                                          </p:spTgt>
                                        </p:tgtEl>
                                        <p:attrNameLst>
                                          <p:attrName>ppt_x</p:attrName>
                                        </p:attrNameLst>
                                      </p:cBhvr>
                                      <p:tavLst>
                                        <p:tav tm="0">
                                          <p:val>
                                            <p:strVal val="0-#ppt_w/2"/>
                                          </p:val>
                                        </p:tav>
                                        <p:tav tm="100000">
                                          <p:val>
                                            <p:strVal val="#ppt_x"/>
                                          </p:val>
                                        </p:tav>
                                      </p:tavLst>
                                    </p:anim>
                                    <p:anim calcmode="lin" valueType="num">
                                      <p:cBhvr additive="base">
                                        <p:cTn id="8" dur="2000" fill="hold"/>
                                        <p:tgtEl>
                                          <p:spTgt spid="1741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39" presetClass="entr" presetSubtype="0" accel="10000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2000" fill="hold"/>
                                        <p:tgtEl>
                                          <p:spTgt spid="4"/>
                                        </p:tgtEl>
                                        <p:attrNameLst>
                                          <p:attrName>ppt_h</p:attrName>
                                        </p:attrNameLst>
                                      </p:cBhvr>
                                      <p:tavLst>
                                        <p:tav tm="0">
                                          <p:val>
                                            <p:strVal val="#ppt_h/20"/>
                                          </p:val>
                                        </p:tav>
                                        <p:tav tm="50000">
                                          <p:val>
                                            <p:strVal val="#ppt_h/20"/>
                                          </p:val>
                                        </p:tav>
                                        <p:tav tm="100000">
                                          <p:val>
                                            <p:strVal val="#ppt_h"/>
                                          </p:val>
                                        </p:tav>
                                      </p:tavLst>
                                    </p:anim>
                                    <p:anim calcmode="lin" valueType="num">
                                      <p:cBhvr>
                                        <p:cTn id="14" dur="2000" fill="hold"/>
                                        <p:tgtEl>
                                          <p:spTgt spid="4"/>
                                        </p:tgtEl>
                                        <p:attrNameLst>
                                          <p:attrName>ppt_w</p:attrName>
                                        </p:attrNameLst>
                                      </p:cBhvr>
                                      <p:tavLst>
                                        <p:tav tm="0">
                                          <p:val>
                                            <p:strVal val="#ppt_w+.3"/>
                                          </p:val>
                                        </p:tav>
                                        <p:tav tm="50000">
                                          <p:val>
                                            <p:strVal val="#ppt_w+.3"/>
                                          </p:val>
                                        </p:tav>
                                        <p:tav tm="100000">
                                          <p:val>
                                            <p:strVal val="#ppt_w"/>
                                          </p:val>
                                        </p:tav>
                                      </p:tavLst>
                                    </p:anim>
                                    <p:anim calcmode="lin" valueType="num">
                                      <p:cBhvr>
                                        <p:cTn id="15" dur="2000" fill="hold"/>
                                        <p:tgtEl>
                                          <p:spTgt spid="4"/>
                                        </p:tgtEl>
                                        <p:attrNameLst>
                                          <p:attrName>ppt_x</p:attrName>
                                        </p:attrNameLst>
                                      </p:cBhvr>
                                      <p:tavLst>
                                        <p:tav tm="0">
                                          <p:val>
                                            <p:strVal val="#ppt_x-.3"/>
                                          </p:val>
                                        </p:tav>
                                        <p:tav tm="50000">
                                          <p:val>
                                            <p:strVal val="#ppt_x"/>
                                          </p:val>
                                        </p:tav>
                                        <p:tav tm="100000">
                                          <p:val>
                                            <p:strVal val="#ppt_x"/>
                                          </p:val>
                                        </p:tav>
                                      </p:tavLst>
                                    </p:anim>
                                    <p:anim calcmode="lin" valueType="num">
                                      <p:cBhvr>
                                        <p:cTn id="16" dur="20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762000" y="228600"/>
            <a:ext cx="4073526" cy="1116106"/>
          </a:xfrm>
        </p:spPr>
        <p:txBody>
          <a:bodyPr>
            <a:normAutofit/>
          </a:bodyPr>
          <a:lstStyle/>
          <a:p>
            <a:r>
              <a:rPr lang="en-US" sz="4400" dirty="0" smtClean="0">
                <a:solidFill>
                  <a:schemeClr val="tx1"/>
                </a:solidFill>
              </a:rPr>
              <a:t>Summary</a:t>
            </a:r>
            <a:endParaRPr lang="en-US" sz="4400" dirty="0">
              <a:solidFill>
                <a:schemeClr val="tx1"/>
              </a:solidFill>
            </a:endParaRPr>
          </a:p>
        </p:txBody>
      </p:sp>
      <p:sp>
        <p:nvSpPr>
          <p:cNvPr id="30" name="Content Placeholder 29"/>
          <p:cNvSpPr>
            <a:spLocks noGrp="1"/>
          </p:cNvSpPr>
          <p:nvPr>
            <p:ph sz="half" idx="2"/>
          </p:nvPr>
        </p:nvSpPr>
        <p:spPr>
          <a:xfrm>
            <a:off x="497541" y="2819400"/>
            <a:ext cx="3657600" cy="3657600"/>
          </a:xfrm>
        </p:spPr>
        <p:txBody>
          <a:bodyPr>
            <a:normAutofit/>
          </a:bodyPr>
          <a:lstStyle/>
          <a:p>
            <a:r>
              <a:rPr lang="en-US" sz="2400" dirty="0" smtClean="0"/>
              <a:t>The decimal system</a:t>
            </a:r>
          </a:p>
          <a:p>
            <a:r>
              <a:rPr lang="en-US" sz="2400" dirty="0" smtClean="0"/>
              <a:t>Positional number systems</a:t>
            </a:r>
          </a:p>
          <a:p>
            <a:r>
              <a:rPr lang="en-US" sz="2400" dirty="0" smtClean="0"/>
              <a:t>The binary system</a:t>
            </a:r>
            <a:endParaRPr lang="en-US" sz="2400" dirty="0"/>
          </a:p>
        </p:txBody>
      </p:sp>
      <p:sp>
        <p:nvSpPr>
          <p:cNvPr id="32" name="Content Placeholder 31"/>
          <p:cNvSpPr>
            <a:spLocks noGrp="1"/>
          </p:cNvSpPr>
          <p:nvPr>
            <p:ph sz="quarter" idx="4"/>
          </p:nvPr>
        </p:nvSpPr>
        <p:spPr>
          <a:xfrm>
            <a:off x="4572000" y="2438400"/>
            <a:ext cx="3657600" cy="3962400"/>
          </a:xfrm>
        </p:spPr>
        <p:txBody>
          <a:bodyPr>
            <a:normAutofit/>
          </a:bodyPr>
          <a:lstStyle/>
          <a:p>
            <a:r>
              <a:rPr lang="en-US" sz="2400" dirty="0" smtClean="0"/>
              <a:t>Converting between binary and decimal</a:t>
            </a:r>
          </a:p>
          <a:p>
            <a:pPr lvl="1"/>
            <a:r>
              <a:rPr lang="en-US" sz="2200" dirty="0" smtClean="0"/>
              <a:t>Integers</a:t>
            </a:r>
          </a:p>
          <a:p>
            <a:pPr lvl="1"/>
            <a:r>
              <a:rPr lang="en-US" sz="2200" dirty="0" smtClean="0"/>
              <a:t>Fractions</a:t>
            </a:r>
          </a:p>
          <a:p>
            <a:r>
              <a:rPr lang="en-US" sz="2400" dirty="0" smtClean="0"/>
              <a:t>Hexadecimal notation</a:t>
            </a:r>
          </a:p>
        </p:txBody>
      </p:sp>
      <p:sp>
        <p:nvSpPr>
          <p:cNvPr id="31" name="Text Placeholder 30"/>
          <p:cNvSpPr>
            <a:spLocks noGrp="1"/>
          </p:cNvSpPr>
          <p:nvPr>
            <p:ph type="body" sz="quarter" idx="3"/>
          </p:nvPr>
        </p:nvSpPr>
        <p:spPr>
          <a:xfrm>
            <a:off x="4419600" y="304800"/>
            <a:ext cx="3657600" cy="1707776"/>
          </a:xfrm>
        </p:spPr>
        <p:txBody>
          <a:bodyPr/>
          <a:lstStyle/>
          <a:p>
            <a:r>
              <a:rPr lang="en-US" sz="2800" dirty="0" smtClean="0">
                <a:solidFill>
                  <a:schemeClr val="accent1">
                    <a:lumMod val="50000"/>
                  </a:schemeClr>
                </a:solidFill>
              </a:rPr>
              <a:t>Number Systems</a:t>
            </a:r>
            <a:endParaRPr lang="en-US" dirty="0">
              <a:solidFill>
                <a:srgbClr val="6666CC"/>
              </a:solidFill>
            </a:endParaRPr>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39</a:t>
            </a:fld>
            <a:endParaRPr lang="en-US" dirty="0"/>
          </a:p>
        </p:txBody>
      </p:sp>
    </p:spTree>
    <p:extLst>
      <p:ext uri="{BB962C8B-B14F-4D97-AF65-F5344CB8AC3E}">
        <p14:creationId xmlns:p14="http://schemas.microsoft.com/office/powerpoint/2010/main" val="163394101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2133600"/>
            <a:ext cx="9144000" cy="1828800"/>
          </a:xfrm>
        </p:spPr>
        <p:txBody>
          <a:bodyPr anchor="ctr">
            <a:normAutofit/>
          </a:bodyPr>
          <a:lstStyle/>
          <a:p>
            <a:r>
              <a:rPr lang="de-DE" sz="4000" dirty="0"/>
              <a:t>Part </a:t>
            </a:r>
            <a:r>
              <a:rPr lang="de-DE" sz="4000" dirty="0" smtClean="0"/>
              <a:t>2</a:t>
            </a:r>
            <a:r>
              <a:rPr lang="de-DE" sz="4000" dirty="0"/>
              <a:t/>
            </a:r>
            <a:br>
              <a:rPr lang="de-DE" sz="4000" dirty="0"/>
            </a:br>
            <a:r>
              <a:rPr lang="en-US" sz="4000" dirty="0" smtClean="0"/>
              <a:t>Computer </a:t>
            </a:r>
            <a:r>
              <a:rPr lang="en-US" sz="4000" dirty="0" err="1" smtClean="0"/>
              <a:t>Arithmetics</a:t>
            </a:r>
            <a:endParaRPr lang="tr-TR" sz="4000" dirty="0"/>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oliennummernplatzhalter 2"/>
          <p:cNvSpPr>
            <a:spLocks noGrp="1"/>
          </p:cNvSpPr>
          <p:nvPr>
            <p:ph type="sldNum" sz="quarter" idx="12"/>
          </p:nvPr>
        </p:nvSpPr>
        <p:spPr/>
        <p:txBody>
          <a:bodyPr/>
          <a:lstStyle/>
          <a:p>
            <a:fld id="{B6F15528-21DE-4FAA-801E-634DDDAF4B2B}" type="slidenum">
              <a:rPr lang="en-US" smtClean="0"/>
              <a:pPr/>
              <a:t>40</a:t>
            </a:fld>
            <a:endParaRPr lang="en-US" dirty="0"/>
          </a:p>
        </p:txBody>
      </p:sp>
    </p:spTree>
    <p:extLst>
      <p:ext uri="{BB962C8B-B14F-4D97-AF65-F5344CB8AC3E}">
        <p14:creationId xmlns:p14="http://schemas.microsoft.com/office/powerpoint/2010/main" val="287074196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1447800"/>
            <a:ext cx="8839200" cy="5257800"/>
          </a:xfrm>
        </p:spPr>
        <p:txBody>
          <a:bodyPr anchor="t" anchorCtr="0">
            <a:normAutofit/>
          </a:bodyPr>
          <a:lstStyle/>
          <a:p>
            <a:pPr algn="just">
              <a:lnSpc>
                <a:spcPct val="90000"/>
              </a:lnSpc>
              <a:defRPr/>
            </a:pPr>
            <a:r>
              <a:rPr lang="en-US" sz="2000" dirty="0" smtClean="0"/>
              <a:t>Understand the working principles of ALU</a:t>
            </a:r>
          </a:p>
          <a:p>
            <a:pPr algn="just">
              <a:lnSpc>
                <a:spcPct val="90000"/>
              </a:lnSpc>
              <a:defRPr/>
            </a:pPr>
            <a:endParaRPr lang="en-US" sz="2000" dirty="0" smtClean="0"/>
          </a:p>
          <a:p>
            <a:pPr algn="just">
              <a:lnSpc>
                <a:spcPct val="90000"/>
              </a:lnSpc>
              <a:defRPr/>
            </a:pPr>
            <a:r>
              <a:rPr lang="en-US" sz="2000" dirty="0" smtClean="0"/>
              <a:t>Differentiate between various integer representations</a:t>
            </a:r>
          </a:p>
          <a:p>
            <a:pPr algn="just">
              <a:lnSpc>
                <a:spcPct val="90000"/>
              </a:lnSpc>
              <a:defRPr/>
            </a:pPr>
            <a:endParaRPr lang="en-US" sz="2000" dirty="0" smtClean="0"/>
          </a:p>
          <a:p>
            <a:pPr algn="just">
              <a:lnSpc>
                <a:spcPct val="90000"/>
              </a:lnSpc>
              <a:defRPr/>
            </a:pPr>
            <a:r>
              <a:rPr lang="en-US" sz="2000" dirty="0" smtClean="0"/>
              <a:t>Understand floating-point representation</a:t>
            </a:r>
          </a:p>
          <a:p>
            <a:pPr algn="just">
              <a:lnSpc>
                <a:spcPct val="90000"/>
              </a:lnSpc>
              <a:defRPr/>
            </a:pPr>
            <a:endParaRPr lang="en-US" sz="2000" dirty="0" smtClean="0"/>
          </a:p>
          <a:p>
            <a:pPr algn="just">
              <a:lnSpc>
                <a:spcPct val="90000"/>
              </a:lnSpc>
              <a:defRPr/>
            </a:pPr>
            <a:r>
              <a:rPr lang="en-US" sz="2000" dirty="0" smtClean="0"/>
              <a:t>Perform both integer and floating-point arithmetic</a:t>
            </a:r>
          </a:p>
          <a:p>
            <a:pPr algn="just">
              <a:lnSpc>
                <a:spcPct val="90000"/>
              </a:lnSpc>
              <a:defRPr/>
            </a:pPr>
            <a:endParaRPr lang="en-US" sz="2000" dirty="0"/>
          </a:p>
          <a:p>
            <a:pPr>
              <a:lnSpc>
                <a:spcPct val="90000"/>
              </a:lnSpc>
              <a:defRPr/>
            </a:pPr>
            <a:endParaRPr lang="en-US" sz="2000" dirty="0"/>
          </a:p>
          <a:p>
            <a:endParaRPr lang="en-US" sz="2000" dirty="0">
              <a:effectLst/>
            </a:endParaRPr>
          </a:p>
        </p:txBody>
      </p:sp>
      <p:sp>
        <p:nvSpPr>
          <p:cNvPr id="2" name="Title 1"/>
          <p:cNvSpPr>
            <a:spLocks noGrp="1"/>
          </p:cNvSpPr>
          <p:nvPr>
            <p:ph type="title"/>
          </p:nvPr>
        </p:nvSpPr>
        <p:spPr>
          <a:xfrm>
            <a:off x="482367" y="223707"/>
            <a:ext cx="7543800" cy="914400"/>
          </a:xfrm>
        </p:spPr>
        <p:txBody>
          <a:bodyPr>
            <a:normAutofit/>
          </a:bodyPr>
          <a:lstStyle/>
          <a:p>
            <a:pPr algn="ctr"/>
            <a:r>
              <a:rPr lang="tr-TR" sz="3200" dirty="0">
                <a:effectLst/>
                <a:latin typeface="Times New Roman" panose="02020603050405020304" pitchFamily="18" charset="0"/>
                <a:cs typeface="Times New Roman" panose="02020603050405020304" pitchFamily="18" charset="0"/>
              </a:rPr>
              <a:t>Learning Objectives</a:t>
            </a:r>
            <a:endParaRPr lang="en-US" sz="3200" dirty="0">
              <a:effectLst/>
              <a:latin typeface="Times New Roman" panose="02020603050405020304" pitchFamily="18" charset="0"/>
              <a:cs typeface="Times New Roman" panose="02020603050405020304" pitchFamily="18" charset="0"/>
            </a:endParaRPr>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4" name="Foliennummernplatzhalter 3"/>
          <p:cNvSpPr>
            <a:spLocks noGrp="1"/>
          </p:cNvSpPr>
          <p:nvPr>
            <p:ph type="sldNum" sz="quarter" idx="12"/>
          </p:nvPr>
        </p:nvSpPr>
        <p:spPr/>
        <p:txBody>
          <a:bodyPr/>
          <a:lstStyle/>
          <a:p>
            <a:fld id="{B6F15528-21DE-4FAA-801E-634DDDAF4B2B}" type="slidenum">
              <a:rPr lang="en-US" smtClean="0"/>
              <a:pPr/>
              <a:t>41</a:t>
            </a:fld>
            <a:endParaRPr lang="en-US" dirty="0"/>
          </a:p>
        </p:txBody>
      </p:sp>
    </p:spTree>
    <p:extLst>
      <p:ext uri="{BB962C8B-B14F-4D97-AF65-F5344CB8AC3E}">
        <p14:creationId xmlns:p14="http://schemas.microsoft.com/office/powerpoint/2010/main" val="331677219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Content Placeholder 29"/>
          <p:cNvSpPr>
            <a:spLocks noGrp="1"/>
          </p:cNvSpPr>
          <p:nvPr>
            <p:ph sz="half" idx="2"/>
          </p:nvPr>
        </p:nvSpPr>
        <p:spPr>
          <a:xfrm>
            <a:off x="318516" y="1878106"/>
            <a:ext cx="3796283" cy="4979894"/>
          </a:xfrm>
        </p:spPr>
        <p:txBody>
          <a:bodyPr>
            <a:normAutofit/>
          </a:bodyPr>
          <a:lstStyle/>
          <a:p>
            <a:pPr>
              <a:spcBef>
                <a:spcPts val="600"/>
              </a:spcBef>
            </a:pPr>
            <a:r>
              <a:rPr lang="en-US" dirty="0"/>
              <a:t>ALU</a:t>
            </a:r>
          </a:p>
          <a:p>
            <a:pPr>
              <a:spcBef>
                <a:spcPts val="600"/>
              </a:spcBef>
            </a:pPr>
            <a:r>
              <a:rPr lang="en-US" dirty="0"/>
              <a:t>Integer representation</a:t>
            </a:r>
          </a:p>
          <a:p>
            <a:pPr lvl="1"/>
            <a:r>
              <a:rPr lang="en-US" dirty="0"/>
              <a:t>Sign-magnitude representation</a:t>
            </a:r>
          </a:p>
          <a:p>
            <a:pPr lvl="1"/>
            <a:r>
              <a:rPr lang="en-US" dirty="0"/>
              <a:t>Twos complement representation</a:t>
            </a:r>
          </a:p>
          <a:p>
            <a:pPr lvl="1"/>
            <a:r>
              <a:rPr lang="en-US" dirty="0"/>
              <a:t>Range extension</a:t>
            </a:r>
          </a:p>
          <a:p>
            <a:pPr lvl="1"/>
            <a:r>
              <a:rPr lang="en-US" dirty="0"/>
              <a:t>Fixed-point representation</a:t>
            </a:r>
          </a:p>
          <a:p>
            <a:pPr marL="228600" lvl="1">
              <a:buClr>
                <a:schemeClr val="accent1"/>
              </a:buClr>
            </a:pPr>
            <a:r>
              <a:rPr lang="en-US" dirty="0"/>
              <a:t>Floating-point representation</a:t>
            </a:r>
          </a:p>
          <a:p>
            <a:pPr lvl="1"/>
            <a:r>
              <a:rPr lang="en-US" dirty="0"/>
              <a:t>Principles</a:t>
            </a:r>
          </a:p>
          <a:p>
            <a:pPr lvl="1"/>
            <a:r>
              <a:rPr lang="en-US" dirty="0"/>
              <a:t>IEEE standard for binary floating-point representation</a:t>
            </a:r>
          </a:p>
        </p:txBody>
      </p:sp>
      <p:sp>
        <p:nvSpPr>
          <p:cNvPr id="32" name="Content Placeholder 31"/>
          <p:cNvSpPr>
            <a:spLocks noGrp="1"/>
          </p:cNvSpPr>
          <p:nvPr>
            <p:ph sz="quarter" idx="4"/>
          </p:nvPr>
        </p:nvSpPr>
        <p:spPr>
          <a:xfrm>
            <a:off x="4495800" y="1981200"/>
            <a:ext cx="3810000" cy="4876800"/>
          </a:xfrm>
        </p:spPr>
        <p:txBody>
          <a:bodyPr>
            <a:normAutofit/>
          </a:bodyPr>
          <a:lstStyle/>
          <a:p>
            <a:pPr marL="228600" lvl="1">
              <a:spcBef>
                <a:spcPts val="1800"/>
              </a:spcBef>
              <a:buClr>
                <a:schemeClr val="accent1"/>
              </a:buClr>
            </a:pPr>
            <a:r>
              <a:rPr lang="en-US" dirty="0"/>
              <a:t>Integer arithmetic</a:t>
            </a:r>
          </a:p>
          <a:p>
            <a:pPr lvl="1"/>
            <a:r>
              <a:rPr lang="en-US" dirty="0"/>
              <a:t>Negation</a:t>
            </a:r>
          </a:p>
          <a:p>
            <a:pPr lvl="1"/>
            <a:r>
              <a:rPr lang="en-US" dirty="0"/>
              <a:t>Addition and subtraction</a:t>
            </a:r>
          </a:p>
          <a:p>
            <a:pPr lvl="1"/>
            <a:r>
              <a:rPr lang="en-US" dirty="0"/>
              <a:t>Multiplication</a:t>
            </a:r>
          </a:p>
          <a:p>
            <a:pPr lvl="1"/>
            <a:r>
              <a:rPr lang="en-US" dirty="0"/>
              <a:t>Division</a:t>
            </a:r>
          </a:p>
          <a:p>
            <a:pPr marL="228600" lvl="1">
              <a:spcBef>
                <a:spcPts val="1800"/>
              </a:spcBef>
              <a:buClr>
                <a:schemeClr val="accent1"/>
              </a:buClr>
            </a:pPr>
            <a:r>
              <a:rPr lang="en-US" dirty="0"/>
              <a:t>Floating-point arithmetic</a:t>
            </a:r>
          </a:p>
          <a:p>
            <a:pPr lvl="1"/>
            <a:r>
              <a:rPr lang="en-US" dirty="0"/>
              <a:t>Addition and subtraction</a:t>
            </a:r>
          </a:p>
          <a:p>
            <a:pPr lvl="1"/>
            <a:r>
              <a:rPr lang="en-US" dirty="0"/>
              <a:t>Multiplication and division</a:t>
            </a:r>
          </a:p>
          <a:p>
            <a:pPr lvl="1"/>
            <a:r>
              <a:rPr lang="en-US" dirty="0"/>
              <a:t>Precision consideration</a:t>
            </a:r>
          </a:p>
          <a:p>
            <a:pPr lvl="1"/>
            <a:r>
              <a:rPr lang="en-US" dirty="0"/>
              <a:t>IEEE standard for binary floating-point arithmetic</a:t>
            </a:r>
          </a:p>
        </p:txBody>
      </p:sp>
      <p:sp>
        <p:nvSpPr>
          <p:cNvPr id="31" name="Text Placeholder 30"/>
          <p:cNvSpPr>
            <a:spLocks noGrp="1"/>
          </p:cNvSpPr>
          <p:nvPr>
            <p:ph type="body" sz="quarter" idx="3"/>
          </p:nvPr>
        </p:nvSpPr>
        <p:spPr>
          <a:xfrm>
            <a:off x="2895600" y="762000"/>
            <a:ext cx="3276600" cy="1707776"/>
          </a:xfrm>
        </p:spPr>
        <p:txBody>
          <a:bodyPr/>
          <a:lstStyle/>
          <a:p>
            <a:r>
              <a:rPr lang="en-US" sz="2800" dirty="0" smtClean="0">
                <a:solidFill>
                  <a:schemeClr val="tx2"/>
                </a:solidFill>
                <a:latin typeface="+mj-lt"/>
                <a:ea typeface="+mj-ea"/>
                <a:cs typeface="+mj-cs"/>
              </a:rPr>
              <a:t>Computer Arithmetic</a:t>
            </a:r>
            <a:endParaRPr lang="en-US" sz="2800" dirty="0">
              <a:solidFill>
                <a:schemeClr val="tx2"/>
              </a:solidFill>
            </a:endParaRPr>
          </a:p>
        </p:txBody>
      </p:sp>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11" name="Rectangle 2"/>
          <p:cNvSpPr>
            <a:spLocks noGrp="1" noChangeArrowheads="1"/>
          </p:cNvSpPr>
          <p:nvPr>
            <p:ph type="title"/>
          </p:nvPr>
        </p:nvSpPr>
        <p:spPr>
          <a:xfrm>
            <a:off x="1143000" y="63275"/>
            <a:ext cx="6400799" cy="1116106"/>
          </a:xfrm>
        </p:spPr>
        <p:txBody>
          <a:bodyPr>
            <a:normAutofit/>
          </a:bodyPr>
          <a:lstStyle/>
          <a:p>
            <a:pPr algn="ctr"/>
            <a:r>
              <a:rPr lang="en-US" sz="3200" dirty="0" smtClean="0">
                <a:solidFill>
                  <a:schemeClr val="tx1"/>
                </a:solidFill>
                <a:latin typeface="Times New Roman" panose="02020603050405020304" pitchFamily="18" charset="0"/>
                <a:cs typeface="Times New Roman" panose="02020603050405020304" pitchFamily="18" charset="0"/>
              </a:rPr>
              <a:t>Outline</a:t>
            </a:r>
            <a:endParaRPr lang="en-US" sz="3200" dirty="0">
              <a:solidFill>
                <a:schemeClr val="tx1"/>
              </a:solidFill>
              <a:latin typeface="Times New Roman" panose="02020603050405020304" pitchFamily="18" charset="0"/>
              <a:cs typeface="Times New Roman" panose="02020603050405020304" pitchFamily="18" charset="0"/>
            </a:endParaRPr>
          </a:p>
        </p:txBody>
      </p:sp>
      <p:sp>
        <p:nvSpPr>
          <p:cNvPr id="2" name="Foliennummernplatzhalter 1"/>
          <p:cNvSpPr>
            <a:spLocks noGrp="1"/>
          </p:cNvSpPr>
          <p:nvPr>
            <p:ph type="sldNum" sz="quarter" idx="12"/>
          </p:nvPr>
        </p:nvSpPr>
        <p:spPr/>
        <p:txBody>
          <a:bodyPr/>
          <a:lstStyle/>
          <a:p>
            <a:fld id="{B6F15528-21DE-4FAA-801E-634DDDAF4B2B}" type="slidenum">
              <a:rPr lang="en-US" smtClean="0"/>
              <a:pPr/>
              <a:t>42</a:t>
            </a:fld>
            <a:endParaRPr lang="en-US" dirty="0"/>
          </a:p>
        </p:txBody>
      </p:sp>
    </p:spTree>
    <p:extLst>
      <p:ext uri="{BB962C8B-B14F-4D97-AF65-F5344CB8AC3E}">
        <p14:creationId xmlns:p14="http://schemas.microsoft.com/office/powerpoint/2010/main" val="77224116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838200" y="457200"/>
            <a:ext cx="7556313" cy="1116106"/>
          </a:xfrm>
        </p:spPr>
        <p:txBody>
          <a:bodyPr/>
          <a:lstStyle/>
          <a:p>
            <a:r>
              <a:rPr lang="en-US" dirty="0">
                <a:effectLst>
                  <a:outerShdw blurRad="38100" dist="38100" dir="2700000" algn="tl">
                    <a:srgbClr val="000000">
                      <a:alpha val="43137"/>
                    </a:srgbClr>
                  </a:outerShdw>
                </a:effectLst>
              </a:rPr>
              <a:t>Arithmetic &amp; Logic </a:t>
            </a:r>
            <a:r>
              <a:rPr lang="en-US" dirty="0" smtClean="0">
                <a:effectLst>
                  <a:outerShdw blurRad="38100" dist="38100" dir="2700000" algn="tl">
                    <a:srgbClr val="000000">
                      <a:alpha val="43137"/>
                    </a:srgbClr>
                  </a:outerShdw>
                </a:effectLst>
              </a:rPr>
              <a:t>Unit (ALU)</a:t>
            </a:r>
            <a:endParaRPr lang="en-US" dirty="0">
              <a:effectLst>
                <a:outerShdw blurRad="38100" dist="38100" dir="2700000" algn="tl">
                  <a:srgbClr val="000000">
                    <a:alpha val="43137"/>
                  </a:srgbClr>
                </a:outerShdw>
              </a:effectLst>
            </a:endParaRPr>
          </a:p>
        </p:txBody>
      </p:sp>
      <p:sp>
        <p:nvSpPr>
          <p:cNvPr id="6147" name="Rectangle 3"/>
          <p:cNvSpPr>
            <a:spLocks noGrp="1" noChangeArrowheads="1"/>
          </p:cNvSpPr>
          <p:nvPr>
            <p:ph idx="1"/>
          </p:nvPr>
        </p:nvSpPr>
        <p:spPr>
          <a:xfrm>
            <a:off x="467544" y="1700808"/>
            <a:ext cx="7556313" cy="4144963"/>
          </a:xfrm>
        </p:spPr>
        <p:txBody>
          <a:bodyPr/>
          <a:lstStyle/>
          <a:p>
            <a:r>
              <a:rPr lang="en-US" dirty="0" smtClean="0"/>
              <a:t>Part of the computer that actually performs arithmetic and logical operations on data</a:t>
            </a:r>
          </a:p>
          <a:p>
            <a:r>
              <a:rPr lang="en-US" dirty="0" smtClean="0"/>
              <a:t>All of the other elements of the computer system are there mainly to bring data into the ALU for it to process and then to take the results back out</a:t>
            </a:r>
          </a:p>
          <a:p>
            <a:r>
              <a:rPr lang="en-US" dirty="0" smtClean="0"/>
              <a:t>Based on the use of simple digital logic devices that can store binary digits and perform simple Boolean logic operations</a:t>
            </a:r>
          </a:p>
          <a:p>
            <a:endParaRPr lang="en-US" dirty="0"/>
          </a:p>
        </p:txBody>
      </p:sp>
      <p:pic>
        <p:nvPicPr>
          <p:cNvPr id="4" name="Picture 3"/>
          <p:cNvPicPr>
            <a:picLocks noChangeAspect="1"/>
          </p:cNvPicPr>
          <p:nvPr/>
        </p:nvPicPr>
        <p:blipFill>
          <a:blip r:embed="rId3"/>
          <a:stretch>
            <a:fillRect/>
          </a:stretch>
        </p:blipFill>
        <p:spPr>
          <a:xfrm>
            <a:off x="3563888" y="4725144"/>
            <a:ext cx="2082800" cy="1485900"/>
          </a:xfrm>
          <a:prstGeom prst="rect">
            <a:avLst/>
          </a:prstGeom>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oliennummernplatzhalter 2"/>
          <p:cNvSpPr>
            <a:spLocks noGrp="1"/>
          </p:cNvSpPr>
          <p:nvPr>
            <p:ph type="sldNum" sz="quarter" idx="12"/>
          </p:nvPr>
        </p:nvSpPr>
        <p:spPr/>
        <p:txBody>
          <a:bodyPr/>
          <a:lstStyle/>
          <a:p>
            <a:fld id="{B6F15528-21DE-4FAA-801E-634DDDAF4B2B}" type="slidenum">
              <a:rPr lang="en-US" smtClean="0"/>
              <a:pPr/>
              <a:t>43</a:t>
            </a:fld>
            <a:endParaRPr lang="en-US" dirty="0"/>
          </a:p>
        </p:txBody>
      </p:sp>
    </p:spTree>
    <p:extLst>
      <p:ext uri="{BB962C8B-B14F-4D97-AF65-F5344CB8AC3E}">
        <p14:creationId xmlns:p14="http://schemas.microsoft.com/office/powerpoint/2010/main" val="2808650228"/>
      </p:ext>
    </p:extLst>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1.pdf"/>
          <p:cNvPicPr>
            <a:picLocks noChangeAspect="1"/>
          </p:cNvPicPr>
          <p:nvPr/>
        </p:nvPicPr>
        <p:blipFill rotWithShape="1">
          <a:blip r:embed="rId3">
            <a:extLst>
              <a:ext uri="{28A0092B-C50C-407E-A947-70E740481C1C}">
                <a14:useLocalDpi xmlns:a14="http://schemas.microsoft.com/office/drawing/2010/main" val="0"/>
              </a:ext>
            </a:extLst>
          </a:blip>
          <a:srcRect t="25990" b="25604"/>
          <a:stretch/>
        </p:blipFill>
        <p:spPr>
          <a:xfrm>
            <a:off x="-252536" y="390483"/>
            <a:ext cx="9649072" cy="6044485"/>
          </a:xfrm>
          <a:prstGeom prst="rect">
            <a:avLst/>
          </a:prstGeom>
        </p:spPr>
      </p:pic>
      <p:pic>
        <p:nvPicPr>
          <p:cNvPr id="4" name="Grafik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6" name="Foliennummernplatzhalter 5"/>
          <p:cNvSpPr>
            <a:spLocks noGrp="1"/>
          </p:cNvSpPr>
          <p:nvPr>
            <p:ph type="sldNum" sz="quarter" idx="12"/>
          </p:nvPr>
        </p:nvSpPr>
        <p:spPr/>
        <p:txBody>
          <a:bodyPr/>
          <a:lstStyle/>
          <a:p>
            <a:fld id="{B6F15528-21DE-4FAA-801E-634DDDAF4B2B}" type="slidenum">
              <a:rPr lang="en-US" smtClean="0"/>
              <a:pPr/>
              <a:t>44</a:t>
            </a:fld>
            <a:endParaRPr lang="en-US" dirty="0"/>
          </a:p>
        </p:txBody>
      </p:sp>
    </p:spTree>
    <p:extLst>
      <p:ext uri="{BB962C8B-B14F-4D97-AF65-F5344CB8AC3E}">
        <p14:creationId xmlns:p14="http://schemas.microsoft.com/office/powerpoint/2010/main" val="2637683542"/>
      </p:ext>
    </p:extLst>
  </p:cSld>
  <p:clrMapOvr>
    <a:masterClrMapping/>
  </p:clrMapOvr>
  <p:transition spd="med">
    <p:dissolv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685800" y="228600"/>
            <a:ext cx="7556313" cy="1116106"/>
          </a:xfrm>
        </p:spPr>
        <p:txBody>
          <a:bodyPr/>
          <a:lstStyle/>
          <a:p>
            <a:r>
              <a:rPr lang="en-US" dirty="0"/>
              <a:t>Integer Representation</a:t>
            </a:r>
          </a:p>
        </p:txBody>
      </p:sp>
      <p:sp>
        <p:nvSpPr>
          <p:cNvPr id="7171" name="Rectangle 3"/>
          <p:cNvSpPr>
            <a:spLocks noGrp="1" noChangeArrowheads="1"/>
          </p:cNvSpPr>
          <p:nvPr>
            <p:ph idx="1"/>
          </p:nvPr>
        </p:nvSpPr>
        <p:spPr>
          <a:xfrm>
            <a:off x="498474" y="1828800"/>
            <a:ext cx="7556313" cy="4297363"/>
          </a:xfrm>
        </p:spPr>
        <p:txBody>
          <a:bodyPr/>
          <a:lstStyle/>
          <a:p>
            <a:r>
              <a:rPr lang="en-US" dirty="0" smtClean="0"/>
              <a:t>In the binary number system arbitrary numbers can be represented with: </a:t>
            </a:r>
          </a:p>
          <a:p>
            <a:pPr lvl="1"/>
            <a:r>
              <a:rPr lang="en-US" dirty="0" smtClean="0"/>
              <a:t>The digits zero and one</a:t>
            </a:r>
          </a:p>
          <a:p>
            <a:pPr lvl="1"/>
            <a:r>
              <a:rPr lang="en-US" dirty="0" smtClean="0"/>
              <a:t>The minus sign (for negative numbers)</a:t>
            </a:r>
          </a:p>
          <a:p>
            <a:pPr lvl="1"/>
            <a:r>
              <a:rPr lang="en-US" dirty="0" smtClean="0"/>
              <a:t>The period, or </a:t>
            </a:r>
            <a:r>
              <a:rPr lang="en-US" b="1" i="1" dirty="0" smtClean="0"/>
              <a:t>radix point </a:t>
            </a:r>
            <a:r>
              <a:rPr lang="en-US" dirty="0" smtClean="0"/>
              <a:t>(for numbers with a fractional component)</a:t>
            </a:r>
          </a:p>
          <a:p>
            <a:pPr marL="228600" lvl="1">
              <a:spcBef>
                <a:spcPts val="2000"/>
              </a:spcBef>
              <a:buClr>
                <a:schemeClr val="accent1"/>
              </a:buClr>
            </a:pPr>
            <a:r>
              <a:rPr lang="en-US" sz="2000" dirty="0" smtClean="0"/>
              <a:t>For purposes of computer storage and processing we do not have the benefit of special symbols for the minus sign and radix point</a:t>
            </a:r>
          </a:p>
          <a:p>
            <a:pPr marL="228600" lvl="1">
              <a:spcBef>
                <a:spcPts val="2000"/>
              </a:spcBef>
              <a:buClr>
                <a:schemeClr val="accent1"/>
              </a:buClr>
            </a:pPr>
            <a:r>
              <a:rPr lang="en-US" sz="2000" dirty="0" smtClean="0"/>
              <a:t>Only binary digits (0,1) may be used to represent numbers</a:t>
            </a:r>
            <a:endParaRPr lang="en-US" sz="2000" dirty="0"/>
          </a:p>
        </p:txBody>
      </p:sp>
      <p:pic>
        <p:nvPicPr>
          <p:cNvPr id="4" name="Picture 3"/>
          <p:cNvPicPr>
            <a:picLocks noChangeAspect="1"/>
          </p:cNvPicPr>
          <p:nvPr/>
        </p:nvPicPr>
        <p:blipFill>
          <a:blip r:embed="rId3"/>
          <a:stretch>
            <a:fillRect/>
          </a:stretch>
        </p:blipFill>
        <p:spPr>
          <a:xfrm>
            <a:off x="6934200" y="228600"/>
            <a:ext cx="1816100" cy="1720850"/>
          </a:xfrm>
          <a:prstGeom prst="rect">
            <a:avLst/>
          </a:prstGeom>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oliennummernplatzhalter 2"/>
          <p:cNvSpPr>
            <a:spLocks noGrp="1"/>
          </p:cNvSpPr>
          <p:nvPr>
            <p:ph type="sldNum" sz="quarter" idx="12"/>
          </p:nvPr>
        </p:nvSpPr>
        <p:spPr/>
        <p:txBody>
          <a:bodyPr/>
          <a:lstStyle/>
          <a:p>
            <a:fld id="{B6F15528-21DE-4FAA-801E-634DDDAF4B2B}" type="slidenum">
              <a:rPr lang="en-US" smtClean="0"/>
              <a:pPr/>
              <a:t>45</a:t>
            </a:fld>
            <a:endParaRPr lang="en-US" dirty="0"/>
          </a:p>
        </p:txBody>
      </p:sp>
    </p:spTree>
    <p:extLst>
      <p:ext uri="{BB962C8B-B14F-4D97-AF65-F5344CB8AC3E}">
        <p14:creationId xmlns:p14="http://schemas.microsoft.com/office/powerpoint/2010/main" val="2053818383"/>
      </p:ext>
    </p:extLst>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idx="4294967295"/>
          </p:nvPr>
        </p:nvSpPr>
        <p:spPr>
          <a:xfrm>
            <a:off x="901700" y="0"/>
            <a:ext cx="7556500" cy="1116012"/>
          </a:xfrm>
        </p:spPr>
        <p:txBody>
          <a:bodyPr>
            <a:normAutofit/>
          </a:bodyPr>
          <a:lstStyle/>
          <a:p>
            <a:pPr algn="ctr"/>
            <a:r>
              <a:rPr lang="en-US" sz="3200" dirty="0">
                <a:solidFill>
                  <a:schemeClr val="tx1"/>
                </a:solidFill>
                <a:latin typeface="Times New Roman" panose="02020603050405020304" pitchFamily="18" charset="0"/>
                <a:cs typeface="Times New Roman" panose="02020603050405020304" pitchFamily="18" charset="0"/>
              </a:rPr>
              <a:t>Sign-</a:t>
            </a:r>
            <a:r>
              <a:rPr lang="en-US" sz="3200" dirty="0" smtClean="0">
                <a:solidFill>
                  <a:schemeClr val="tx1"/>
                </a:solidFill>
                <a:latin typeface="Times New Roman" panose="02020603050405020304" pitchFamily="18" charset="0"/>
                <a:cs typeface="Times New Roman" panose="02020603050405020304" pitchFamily="18" charset="0"/>
              </a:rPr>
              <a:t>Magnitude Representation</a:t>
            </a:r>
            <a:endParaRPr lang="en-US" sz="3200" dirty="0">
              <a:solidFill>
                <a:schemeClr val="tx1"/>
              </a:solidFill>
              <a:latin typeface="Times New Roman" panose="02020603050405020304" pitchFamily="18" charset="0"/>
              <a:cs typeface="Times New Roman" panose="02020603050405020304" pitchFamily="18" charset="0"/>
            </a:endParaRPr>
          </a:p>
        </p:txBody>
      </p:sp>
      <p:graphicFrame>
        <p:nvGraphicFramePr>
          <p:cNvPr id="8" name="Content Placeholder 7"/>
          <p:cNvGraphicFramePr>
            <a:graphicFrameLocks noGrp="1"/>
          </p:cNvGraphicFramePr>
          <p:nvPr>
            <p:ph idx="4294967295"/>
          </p:nvPr>
        </p:nvGraphicFramePr>
        <p:xfrm>
          <a:off x="304800" y="1600200"/>
          <a:ext cx="8534400" cy="48307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Grafik 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oliennummernplatzhalter 2"/>
          <p:cNvSpPr>
            <a:spLocks noGrp="1"/>
          </p:cNvSpPr>
          <p:nvPr>
            <p:ph type="sldNum" sz="quarter" idx="12"/>
          </p:nvPr>
        </p:nvSpPr>
        <p:spPr/>
        <p:txBody>
          <a:bodyPr/>
          <a:lstStyle/>
          <a:p>
            <a:fld id="{B6F15528-21DE-4FAA-801E-634DDDAF4B2B}" type="slidenum">
              <a:rPr lang="en-US" smtClean="0"/>
              <a:pPr/>
              <a:t>46</a:t>
            </a:fld>
            <a:endParaRPr lang="en-US" dirty="0"/>
          </a:p>
        </p:txBody>
      </p:sp>
    </p:spTree>
    <p:extLst>
      <p:ext uri="{BB962C8B-B14F-4D97-AF65-F5344CB8AC3E}">
        <p14:creationId xmlns:p14="http://schemas.microsoft.com/office/powerpoint/2010/main" val="703952498"/>
      </p:ext>
    </p:extLst>
  </p:cSld>
  <p:clrMapOvr>
    <a:masterClrMapping/>
  </p:clrMapOvr>
  <p:transition spd="med">
    <p:wipe dir="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3684" y="836712"/>
            <a:ext cx="9144000" cy="861774"/>
          </a:xfrm>
          <a:prstGeom prst="rect">
            <a:avLst/>
          </a:prstGeom>
        </p:spPr>
        <p:txBody>
          <a:bodyPr wrap="square">
            <a:spAutoFit/>
          </a:bodyPr>
          <a:lstStyle/>
          <a:p>
            <a:pPr algn="ctr"/>
            <a:r>
              <a:rPr lang="en-US" sz="2800" dirty="0">
                <a:latin typeface="+mn-lt"/>
              </a:rPr>
              <a:t>Table 10.1  </a:t>
            </a:r>
            <a:endParaRPr lang="en-US" sz="2800" dirty="0" smtClean="0">
              <a:latin typeface="+mn-lt"/>
            </a:endParaRPr>
          </a:p>
          <a:p>
            <a:pPr algn="ctr"/>
            <a:r>
              <a:rPr lang="en-US" sz="2200" dirty="0" smtClean="0">
                <a:latin typeface="+mn-lt"/>
              </a:rPr>
              <a:t>Characteristics </a:t>
            </a:r>
            <a:r>
              <a:rPr lang="en-US" sz="2200" dirty="0">
                <a:latin typeface="+mn-lt"/>
              </a:rPr>
              <a:t>of Twos Complement Representation and Arithmetic</a:t>
            </a:r>
            <a:r>
              <a:rPr lang="en-US" sz="2200" dirty="0" smtClean="0">
                <a:latin typeface="+mn-lt"/>
              </a:rPr>
              <a:t> </a:t>
            </a:r>
            <a:endParaRPr lang="en-US" sz="2200" dirty="0">
              <a:latin typeface="+mn-lt"/>
            </a:endParaRPr>
          </a:p>
        </p:txBody>
      </p:sp>
      <p:pic>
        <p:nvPicPr>
          <p:cNvPr id="10" name="Picture 9"/>
          <p:cNvPicPr>
            <a:picLocks noChangeAspect="1"/>
          </p:cNvPicPr>
          <p:nvPr/>
        </p:nvPicPr>
        <p:blipFill>
          <a:blip r:embed="rId3"/>
          <a:stretch>
            <a:fillRect/>
          </a:stretch>
        </p:blipFill>
        <p:spPr>
          <a:xfrm>
            <a:off x="107504" y="1988840"/>
            <a:ext cx="8877643" cy="4392488"/>
          </a:xfrm>
          <a:prstGeom prst="rect">
            <a:avLst/>
          </a:prstGeom>
        </p:spPr>
      </p:pic>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oliennummernplatzhalter 2"/>
          <p:cNvSpPr>
            <a:spLocks noGrp="1"/>
          </p:cNvSpPr>
          <p:nvPr>
            <p:ph type="sldNum" sz="quarter" idx="12"/>
          </p:nvPr>
        </p:nvSpPr>
        <p:spPr/>
        <p:txBody>
          <a:bodyPr/>
          <a:lstStyle/>
          <a:p>
            <a:fld id="{B6F15528-21DE-4FAA-801E-634DDDAF4B2B}" type="slidenum">
              <a:rPr lang="en-US" smtClean="0"/>
              <a:pPr/>
              <a:t>47</a:t>
            </a:fld>
            <a:endParaRPr lang="en-US" dirty="0"/>
          </a:p>
        </p:txBody>
      </p:sp>
    </p:spTree>
    <p:extLst>
      <p:ext uri="{BB962C8B-B14F-4D97-AF65-F5344CB8AC3E}">
        <p14:creationId xmlns:p14="http://schemas.microsoft.com/office/powerpoint/2010/main" val="2681796481"/>
      </p:ext>
    </p:extLst>
  </p:cSld>
  <p:clrMapOvr>
    <a:masterClrMapping/>
  </p:clrMapOvr>
  <p:transition spd="med">
    <p:dissolve/>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899592" y="692696"/>
            <a:ext cx="6911032" cy="6012743"/>
          </a:xfrm>
          <a:prstGeom prst="rect">
            <a:avLst/>
          </a:prstGeom>
        </p:spPr>
      </p:pic>
      <p:sp>
        <p:nvSpPr>
          <p:cNvPr id="6" name="Rectangle 5"/>
          <p:cNvSpPr/>
          <p:nvPr/>
        </p:nvSpPr>
        <p:spPr>
          <a:xfrm>
            <a:off x="1681" y="0"/>
            <a:ext cx="9144000" cy="769441"/>
          </a:xfrm>
          <a:prstGeom prst="rect">
            <a:avLst/>
          </a:prstGeom>
        </p:spPr>
        <p:txBody>
          <a:bodyPr wrap="square">
            <a:spAutoFit/>
          </a:bodyPr>
          <a:lstStyle/>
          <a:p>
            <a:pPr algn="ctr"/>
            <a:r>
              <a:rPr lang="en-US" dirty="0"/>
              <a:t>Table 10.2  </a:t>
            </a:r>
            <a:endParaRPr lang="en-US" dirty="0" smtClean="0"/>
          </a:p>
          <a:p>
            <a:pPr algn="ctr"/>
            <a:r>
              <a:rPr lang="en-US" sz="2000" dirty="0" smtClean="0">
                <a:latin typeface="+mn-lt"/>
              </a:rPr>
              <a:t>Alternative </a:t>
            </a:r>
            <a:r>
              <a:rPr lang="en-US" sz="2000" dirty="0">
                <a:latin typeface="+mn-lt"/>
              </a:rPr>
              <a:t>Representations for 4-Bit Integers </a:t>
            </a:r>
          </a:p>
        </p:txBody>
      </p:sp>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4" name="Foliennummernplatzhalter 3"/>
          <p:cNvSpPr>
            <a:spLocks noGrp="1"/>
          </p:cNvSpPr>
          <p:nvPr>
            <p:ph type="sldNum" sz="quarter" idx="12"/>
          </p:nvPr>
        </p:nvSpPr>
        <p:spPr/>
        <p:txBody>
          <a:bodyPr/>
          <a:lstStyle/>
          <a:p>
            <a:fld id="{B6F15528-21DE-4FAA-801E-634DDDAF4B2B}" type="slidenum">
              <a:rPr lang="en-US" smtClean="0"/>
              <a:pPr/>
              <a:t>48</a:t>
            </a:fld>
            <a:endParaRPr lang="en-US" dirty="0"/>
          </a:p>
        </p:txBody>
      </p:sp>
    </p:spTree>
    <p:extLst>
      <p:ext uri="{BB962C8B-B14F-4D97-AF65-F5344CB8AC3E}">
        <p14:creationId xmlns:p14="http://schemas.microsoft.com/office/powerpoint/2010/main" val="2900480223"/>
      </p:ext>
    </p:extLst>
  </p:cSld>
  <p:clrMapOvr>
    <a:masterClrMapping/>
  </p:clrMapOvr>
  <p:transition spd="med">
    <p:dissolve/>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2.pdf"/>
          <p:cNvPicPr>
            <a:picLocks noChangeAspect="1"/>
          </p:cNvPicPr>
          <p:nvPr/>
        </p:nvPicPr>
        <p:blipFill rotWithShape="1">
          <a:blip r:embed="rId3">
            <a:extLst>
              <a:ext uri="{28A0092B-C50C-407E-A947-70E740481C1C}">
                <a14:useLocalDpi xmlns:a14="http://schemas.microsoft.com/office/drawing/2010/main" val="0"/>
              </a:ext>
            </a:extLst>
          </a:blip>
          <a:srcRect l="13218" t="7310" r="14882" b="28852"/>
          <a:stretch/>
        </p:blipFill>
        <p:spPr>
          <a:xfrm>
            <a:off x="1547664" y="7798"/>
            <a:ext cx="5703397" cy="6553241"/>
          </a:xfrm>
          <a:prstGeom prst="rect">
            <a:avLst/>
          </a:prstGeom>
        </p:spPr>
      </p:pic>
      <p:pic>
        <p:nvPicPr>
          <p:cNvPr id="4" name="Grafik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6" name="Foliennummernplatzhalter 5"/>
          <p:cNvSpPr>
            <a:spLocks noGrp="1"/>
          </p:cNvSpPr>
          <p:nvPr>
            <p:ph type="sldNum" sz="quarter" idx="12"/>
          </p:nvPr>
        </p:nvSpPr>
        <p:spPr/>
        <p:txBody>
          <a:bodyPr/>
          <a:lstStyle/>
          <a:p>
            <a:fld id="{B6F15528-21DE-4FAA-801E-634DDDAF4B2B}" type="slidenum">
              <a:rPr lang="en-US" smtClean="0"/>
              <a:pPr/>
              <a:t>49</a:t>
            </a:fld>
            <a:endParaRPr lang="en-US" dirty="0"/>
          </a:p>
        </p:txBody>
      </p:sp>
    </p:spTree>
    <p:extLst>
      <p:ext uri="{BB962C8B-B14F-4D97-AF65-F5344CB8AC3E}">
        <p14:creationId xmlns:p14="http://schemas.microsoft.com/office/powerpoint/2010/main" val="118108770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978087" y="152400"/>
            <a:ext cx="7556313" cy="1116106"/>
          </a:xfrm>
        </p:spPr>
        <p:txBody>
          <a:bodyPr/>
          <a:lstStyle/>
          <a:p>
            <a:r>
              <a:rPr lang="en-US" dirty="0" smtClean="0"/>
              <a:t>Range Extension</a:t>
            </a:r>
            <a:endParaRPr lang="en-US" dirty="0"/>
          </a:p>
        </p:txBody>
      </p:sp>
      <p:sp>
        <p:nvSpPr>
          <p:cNvPr id="10243" name="Rectangle 3"/>
          <p:cNvSpPr>
            <a:spLocks noGrp="1" noChangeArrowheads="1"/>
          </p:cNvSpPr>
          <p:nvPr>
            <p:ph idx="1"/>
          </p:nvPr>
        </p:nvSpPr>
        <p:spPr>
          <a:xfrm>
            <a:off x="539552" y="1700808"/>
            <a:ext cx="7556313" cy="4495800"/>
          </a:xfrm>
        </p:spPr>
        <p:txBody>
          <a:bodyPr>
            <a:normAutofit/>
          </a:bodyPr>
          <a:lstStyle/>
          <a:p>
            <a:pPr marL="228600" lvl="1">
              <a:spcBef>
                <a:spcPts val="2000"/>
              </a:spcBef>
              <a:buClr>
                <a:schemeClr val="accent1"/>
              </a:buClr>
            </a:pPr>
            <a:r>
              <a:rPr lang="en-US" sz="2000" dirty="0" smtClean="0"/>
              <a:t>Range of numbers that can be expressed is extended by increasing the bit length</a:t>
            </a:r>
          </a:p>
          <a:p>
            <a:pPr marL="228600" lvl="1">
              <a:spcBef>
                <a:spcPts val="2000"/>
              </a:spcBef>
              <a:buClr>
                <a:schemeClr val="accent1"/>
              </a:buClr>
            </a:pPr>
            <a:r>
              <a:rPr lang="en-US" sz="2000" dirty="0" smtClean="0"/>
              <a:t>In sign-magnitude notation this is accomplished by moving the sign bit to the new leftmost position and fill in with zeros</a:t>
            </a:r>
          </a:p>
          <a:p>
            <a:pPr marL="228600" lvl="1">
              <a:spcBef>
                <a:spcPts val="2000"/>
              </a:spcBef>
              <a:buClr>
                <a:schemeClr val="accent1"/>
              </a:buClr>
            </a:pPr>
            <a:r>
              <a:rPr lang="en-US" sz="2000" dirty="0" smtClean="0"/>
              <a:t>This procedure will not work for twos complement negative integers</a:t>
            </a:r>
          </a:p>
          <a:p>
            <a:pPr lvl="1"/>
            <a:r>
              <a:rPr lang="en-US" dirty="0" smtClean="0"/>
              <a:t>Rule is to move the sign bit to the new leftmost position and fill in with copies of the sign bit</a:t>
            </a:r>
          </a:p>
          <a:p>
            <a:pPr lvl="1"/>
            <a:r>
              <a:rPr lang="en-US" dirty="0" smtClean="0"/>
              <a:t>For positive numbers, fill in with zeros, and for negative numbers, fill in with ones</a:t>
            </a:r>
          </a:p>
          <a:p>
            <a:pPr lvl="1"/>
            <a:r>
              <a:rPr lang="en-US" dirty="0" smtClean="0"/>
              <a:t>This is called </a:t>
            </a:r>
            <a:r>
              <a:rPr lang="en-US" i="1" dirty="0" smtClean="0"/>
              <a:t>sign extension</a:t>
            </a:r>
            <a:endParaRPr lang="en-US" dirty="0" smtClean="0"/>
          </a:p>
          <a:p>
            <a:pPr marL="228600" lvl="1">
              <a:spcBef>
                <a:spcPts val="2000"/>
              </a:spcBef>
              <a:buClr>
                <a:schemeClr val="accent1"/>
              </a:buClr>
            </a:pPr>
            <a:endParaRPr lang="en-US" sz="2000" dirty="0"/>
          </a:p>
        </p:txBody>
      </p:sp>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oliennummernplatzhalter 2"/>
          <p:cNvSpPr>
            <a:spLocks noGrp="1"/>
          </p:cNvSpPr>
          <p:nvPr>
            <p:ph type="sldNum" sz="quarter" idx="12"/>
          </p:nvPr>
        </p:nvSpPr>
        <p:spPr/>
        <p:txBody>
          <a:bodyPr/>
          <a:lstStyle/>
          <a:p>
            <a:fld id="{B6F15528-21DE-4FAA-801E-634DDDAF4B2B}" type="slidenum">
              <a:rPr lang="en-US" smtClean="0"/>
              <a:pPr/>
              <a:t>50</a:t>
            </a:fld>
            <a:endParaRPr lang="en-US" dirty="0"/>
          </a:p>
        </p:txBody>
      </p:sp>
    </p:spTree>
    <p:extLst>
      <p:ext uri="{BB962C8B-B14F-4D97-AF65-F5344CB8AC3E}">
        <p14:creationId xmlns:p14="http://schemas.microsoft.com/office/powerpoint/2010/main" val="2275343171"/>
      </p:ext>
    </p:extLst>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977900" y="76200"/>
            <a:ext cx="7556500" cy="1116013"/>
          </a:xfrm>
        </p:spPr>
        <p:txBody>
          <a:bodyPr>
            <a:normAutofit/>
          </a:bodyPr>
          <a:lstStyle/>
          <a:p>
            <a:pPr algn="ctr"/>
            <a:r>
              <a:rPr lang="en-US" sz="3200" dirty="0" smtClean="0">
                <a:solidFill>
                  <a:schemeClr val="tx1"/>
                </a:solidFill>
                <a:latin typeface="Times New Roman" panose="02020603050405020304" pitchFamily="18" charset="0"/>
                <a:cs typeface="Times New Roman" panose="02020603050405020304" pitchFamily="18" charset="0"/>
              </a:rPr>
              <a:t>Fixed-Point Representation</a:t>
            </a:r>
            <a:endParaRPr lang="en-US" sz="3200" dirty="0">
              <a:solidFill>
                <a:schemeClr val="tx1"/>
              </a:solidFill>
              <a:latin typeface="Times New Roman" panose="02020603050405020304" pitchFamily="18" charset="0"/>
              <a:cs typeface="Times New Roman" panose="02020603050405020304" pitchFamily="18" charset="0"/>
            </a:endParaRPr>
          </a:p>
        </p:txBody>
      </p:sp>
      <p:graphicFrame>
        <p:nvGraphicFramePr>
          <p:cNvPr id="7" name="Content Placeholder 6"/>
          <p:cNvGraphicFramePr>
            <a:graphicFrameLocks noGrp="1"/>
          </p:cNvGraphicFramePr>
          <p:nvPr>
            <p:ph idx="4294967295"/>
            <p:extLst/>
          </p:nvPr>
        </p:nvGraphicFramePr>
        <p:xfrm>
          <a:off x="304800" y="1295400"/>
          <a:ext cx="8534400" cy="5257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Grafik 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4" name="Foliennummernplatzhalter 3"/>
          <p:cNvSpPr>
            <a:spLocks noGrp="1"/>
          </p:cNvSpPr>
          <p:nvPr>
            <p:ph type="sldNum" sz="quarter" idx="12"/>
          </p:nvPr>
        </p:nvSpPr>
        <p:spPr/>
        <p:txBody>
          <a:bodyPr/>
          <a:lstStyle/>
          <a:p>
            <a:fld id="{B6F15528-21DE-4FAA-801E-634DDDAF4B2B}" type="slidenum">
              <a:rPr lang="en-US" smtClean="0"/>
              <a:pPr/>
              <a:t>51</a:t>
            </a:fld>
            <a:endParaRPr lang="en-US" dirty="0"/>
          </a:p>
        </p:txBody>
      </p:sp>
    </p:spTree>
    <p:extLst>
      <p:ext uri="{BB962C8B-B14F-4D97-AF65-F5344CB8AC3E}">
        <p14:creationId xmlns:p14="http://schemas.microsoft.com/office/powerpoint/2010/main" val="2484317035"/>
      </p:ext>
    </p:extLst>
  </p:cSld>
  <p:clrMapOvr>
    <a:masterClrMapping/>
  </p:clrMapOvr>
  <p:transition spd="med">
    <p:wipe dir="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762000" y="228600"/>
            <a:ext cx="7556313" cy="1116106"/>
          </a:xfrm>
        </p:spPr>
        <p:txBody>
          <a:bodyPr/>
          <a:lstStyle/>
          <a:p>
            <a:r>
              <a:rPr lang="en-US" dirty="0" smtClean="0"/>
              <a:t>Negation</a:t>
            </a:r>
            <a:endParaRPr lang="en-US" dirty="0"/>
          </a:p>
        </p:txBody>
      </p:sp>
      <p:sp>
        <p:nvSpPr>
          <p:cNvPr id="12291" name="Rectangle 3"/>
          <p:cNvSpPr>
            <a:spLocks noGrp="1" noChangeArrowheads="1"/>
          </p:cNvSpPr>
          <p:nvPr>
            <p:ph idx="1"/>
          </p:nvPr>
        </p:nvSpPr>
        <p:spPr>
          <a:xfrm>
            <a:off x="539552" y="1628800"/>
            <a:ext cx="7556313" cy="4800600"/>
          </a:xfrm>
        </p:spPr>
        <p:txBody>
          <a:bodyPr/>
          <a:lstStyle/>
          <a:p>
            <a:r>
              <a:rPr lang="en-US" dirty="0" smtClean="0"/>
              <a:t> Twos complement operation</a:t>
            </a:r>
          </a:p>
          <a:p>
            <a:pPr lvl="1"/>
            <a:r>
              <a:rPr lang="en-US" dirty="0" smtClean="0"/>
              <a:t>Take the Boolean complement of each bit of the integer (including the sign bit)</a:t>
            </a:r>
          </a:p>
          <a:p>
            <a:pPr lvl="1"/>
            <a:r>
              <a:rPr lang="en-US" dirty="0" smtClean="0"/>
              <a:t>Treating the result as an unsigned binary integer, add 1</a:t>
            </a:r>
          </a:p>
          <a:p>
            <a:pPr lvl="1">
              <a:buNone/>
            </a:pPr>
            <a:endParaRPr lang="en-US" dirty="0" smtClean="0"/>
          </a:p>
          <a:p>
            <a:pPr lvl="1"/>
            <a:endParaRPr lang="en-US" dirty="0" smtClean="0"/>
          </a:p>
          <a:p>
            <a:pPr lvl="1"/>
            <a:endParaRPr lang="en-US" dirty="0" smtClean="0"/>
          </a:p>
          <a:p>
            <a:pPr lvl="1">
              <a:buNone/>
            </a:pPr>
            <a:endParaRPr lang="en-US" dirty="0" smtClean="0"/>
          </a:p>
          <a:p>
            <a:pPr marL="228600" lvl="1">
              <a:spcBef>
                <a:spcPts val="2000"/>
              </a:spcBef>
              <a:buClr>
                <a:schemeClr val="accent1"/>
              </a:buClr>
            </a:pPr>
            <a:r>
              <a:rPr lang="en-US" sz="2000" dirty="0" smtClean="0"/>
              <a:t>The negative of the negative of that number is itself:</a:t>
            </a:r>
          </a:p>
        </p:txBody>
      </p:sp>
      <p:sp>
        <p:nvSpPr>
          <p:cNvPr id="4" name="Rectangle 3"/>
          <p:cNvSpPr/>
          <p:nvPr/>
        </p:nvSpPr>
        <p:spPr>
          <a:xfrm>
            <a:off x="2438400" y="3276600"/>
            <a:ext cx="6705600" cy="1200329"/>
          </a:xfrm>
          <a:prstGeom prst="rect">
            <a:avLst/>
          </a:prstGeom>
        </p:spPr>
        <p:txBody>
          <a:bodyPr wrap="square">
            <a:spAutoFit/>
          </a:bodyPr>
          <a:lstStyle/>
          <a:p>
            <a:r>
              <a:rPr lang="en-US" sz="1800" dirty="0" smtClean="0">
                <a:solidFill>
                  <a:schemeClr val="accent1"/>
                </a:solidFill>
                <a:latin typeface="+mn-lt"/>
              </a:rPr>
              <a:t>                              +</a:t>
            </a:r>
            <a:r>
              <a:rPr lang="en-US" sz="1800" dirty="0">
                <a:solidFill>
                  <a:schemeClr val="accent1"/>
                </a:solidFill>
                <a:latin typeface="+mn-lt"/>
              </a:rPr>
              <a:t>18 = 00010010 (twos complement)</a:t>
            </a:r>
          </a:p>
          <a:p>
            <a:r>
              <a:rPr lang="en-US" sz="1800" dirty="0">
                <a:solidFill>
                  <a:schemeClr val="accent1"/>
                </a:solidFill>
                <a:latin typeface="+mn-lt"/>
              </a:rPr>
              <a:t>bitwise complement = 11101101</a:t>
            </a:r>
            <a:endParaRPr lang="en-US" sz="1800" dirty="0" smtClean="0">
              <a:solidFill>
                <a:schemeClr val="accent1"/>
              </a:solidFill>
              <a:latin typeface="+mn-lt"/>
            </a:endParaRPr>
          </a:p>
          <a:p>
            <a:r>
              <a:rPr lang="en-US" sz="1800" dirty="0" smtClean="0">
                <a:solidFill>
                  <a:schemeClr val="accent1"/>
                </a:solidFill>
                <a:latin typeface="+mn-lt"/>
              </a:rPr>
              <a:t>                                         </a:t>
            </a:r>
            <a:r>
              <a:rPr lang="en-US" sz="1800" u="sng" dirty="0" smtClean="0">
                <a:solidFill>
                  <a:schemeClr val="accent1"/>
                </a:solidFill>
                <a:latin typeface="+mn-lt"/>
              </a:rPr>
              <a:t>+              1</a:t>
            </a:r>
          </a:p>
          <a:p>
            <a:r>
              <a:rPr lang="en-US" sz="1800" dirty="0" smtClean="0">
                <a:solidFill>
                  <a:schemeClr val="accent1"/>
                </a:solidFill>
                <a:latin typeface="+mn-lt"/>
              </a:rPr>
              <a:t>                                          11101110 </a:t>
            </a:r>
            <a:r>
              <a:rPr lang="en-US" sz="1800" dirty="0">
                <a:solidFill>
                  <a:schemeClr val="accent1"/>
                </a:solidFill>
                <a:latin typeface="+mn-lt"/>
              </a:rPr>
              <a:t>= -18</a:t>
            </a:r>
          </a:p>
        </p:txBody>
      </p:sp>
      <p:sp>
        <p:nvSpPr>
          <p:cNvPr id="6" name="Rectangle 5"/>
          <p:cNvSpPr/>
          <p:nvPr/>
        </p:nvSpPr>
        <p:spPr>
          <a:xfrm>
            <a:off x="2514600" y="5257800"/>
            <a:ext cx="6629400" cy="1200329"/>
          </a:xfrm>
          <a:prstGeom prst="rect">
            <a:avLst/>
          </a:prstGeom>
        </p:spPr>
        <p:txBody>
          <a:bodyPr wrap="square">
            <a:spAutoFit/>
          </a:bodyPr>
          <a:lstStyle/>
          <a:p>
            <a:r>
              <a:rPr lang="en-US" sz="1800" dirty="0">
                <a:solidFill>
                  <a:schemeClr val="accent1"/>
                </a:solidFill>
                <a:latin typeface="+mn-lt"/>
              </a:rPr>
              <a:t>                                -18 =  11101110 (twos complement)</a:t>
            </a:r>
          </a:p>
          <a:p>
            <a:r>
              <a:rPr lang="en-US" sz="1800" dirty="0">
                <a:solidFill>
                  <a:schemeClr val="accent1"/>
                </a:solidFill>
                <a:latin typeface="+mn-lt"/>
              </a:rPr>
              <a:t>bitwise complement =  00010001</a:t>
            </a:r>
          </a:p>
          <a:p>
            <a:r>
              <a:rPr lang="en-US" sz="1800" dirty="0">
                <a:solidFill>
                  <a:schemeClr val="accent1"/>
                </a:solidFill>
                <a:latin typeface="+mn-lt"/>
              </a:rPr>
              <a:t>                                         </a:t>
            </a:r>
            <a:r>
              <a:rPr lang="en-US" sz="1800" u="sng" dirty="0">
                <a:solidFill>
                  <a:schemeClr val="accent1"/>
                </a:solidFill>
                <a:latin typeface="+mn-lt"/>
              </a:rPr>
              <a:t>+               1</a:t>
            </a:r>
          </a:p>
          <a:p>
            <a:r>
              <a:rPr lang="en-US" sz="1800" dirty="0">
                <a:solidFill>
                  <a:schemeClr val="accent1"/>
                </a:solidFill>
                <a:latin typeface="+mn-lt"/>
              </a:rPr>
              <a:t>                                            00010010 = +18</a:t>
            </a:r>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oliennummernplatzhalter 2"/>
          <p:cNvSpPr>
            <a:spLocks noGrp="1"/>
          </p:cNvSpPr>
          <p:nvPr>
            <p:ph type="sldNum" sz="quarter" idx="12"/>
          </p:nvPr>
        </p:nvSpPr>
        <p:spPr/>
        <p:txBody>
          <a:bodyPr/>
          <a:lstStyle/>
          <a:p>
            <a:fld id="{B6F15528-21DE-4FAA-801E-634DDDAF4B2B}" type="slidenum">
              <a:rPr lang="en-US" smtClean="0"/>
              <a:pPr/>
              <a:t>52</a:t>
            </a:fld>
            <a:endParaRPr lang="en-US" dirty="0"/>
          </a:p>
        </p:txBody>
      </p:sp>
    </p:spTree>
    <p:extLst>
      <p:ext uri="{BB962C8B-B14F-4D97-AF65-F5344CB8AC3E}">
        <p14:creationId xmlns:p14="http://schemas.microsoft.com/office/powerpoint/2010/main" val="2789267379"/>
      </p:ext>
    </p:extLst>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914400" y="0"/>
            <a:ext cx="7556313" cy="1116106"/>
          </a:xfrm>
        </p:spPr>
        <p:txBody>
          <a:bodyPr/>
          <a:lstStyle/>
          <a:p>
            <a:r>
              <a:rPr lang="en-US" dirty="0"/>
              <a:t>Negation Special Case 1</a:t>
            </a:r>
          </a:p>
        </p:txBody>
      </p:sp>
      <p:sp>
        <p:nvSpPr>
          <p:cNvPr id="12291" name="Rectangle 3"/>
          <p:cNvSpPr>
            <a:spLocks noGrp="1" noChangeArrowheads="1"/>
          </p:cNvSpPr>
          <p:nvPr>
            <p:ph type="body" idx="1"/>
          </p:nvPr>
        </p:nvSpPr>
        <p:spPr/>
        <p:txBody>
          <a:bodyPr/>
          <a:lstStyle/>
          <a:p>
            <a:pPr>
              <a:buNone/>
            </a:pPr>
            <a:r>
              <a:rPr lang="en-US" dirty="0" smtClean="0"/>
              <a:t>			    0    </a:t>
            </a:r>
            <a:r>
              <a:rPr lang="en-US" dirty="0"/>
              <a:t>=                </a:t>
            </a:r>
            <a:r>
              <a:rPr lang="en-US" dirty="0" smtClean="0"/>
              <a:t>00000000    (twos complement)</a:t>
            </a:r>
          </a:p>
          <a:p>
            <a:pPr>
              <a:buNone/>
            </a:pPr>
            <a:r>
              <a:rPr lang="en-US" dirty="0" smtClean="0"/>
              <a:t>Bitwise complement  =                 11111111</a:t>
            </a:r>
            <a:endParaRPr lang="en-US" dirty="0"/>
          </a:p>
          <a:p>
            <a:pPr>
              <a:buNone/>
            </a:pPr>
            <a:r>
              <a:rPr lang="en-US" dirty="0"/>
              <a:t>Add 1 to LSB             </a:t>
            </a:r>
            <a:r>
              <a:rPr lang="en-US" dirty="0" smtClean="0"/>
              <a:t> 	            </a:t>
            </a:r>
            <a:r>
              <a:rPr lang="en-US" u="sng" dirty="0" smtClean="0"/>
              <a:t>+                 1</a:t>
            </a:r>
            <a:endParaRPr lang="en-US" u="sng" dirty="0"/>
          </a:p>
          <a:p>
            <a:pPr>
              <a:buNone/>
            </a:pPr>
            <a:r>
              <a:rPr lang="en-US" dirty="0"/>
              <a:t>Result          </a:t>
            </a:r>
            <a:r>
              <a:rPr lang="en-US" dirty="0" smtClean="0"/>
              <a:t> 			100000000</a:t>
            </a:r>
          </a:p>
          <a:p>
            <a:pPr>
              <a:buNone/>
            </a:pPr>
            <a:endParaRPr lang="en-US" sz="1200" dirty="0" smtClean="0"/>
          </a:p>
          <a:p>
            <a:pPr>
              <a:buNone/>
            </a:pPr>
            <a:r>
              <a:rPr lang="en-US" dirty="0" smtClean="0"/>
              <a:t>Overflow </a:t>
            </a:r>
            <a:r>
              <a:rPr lang="en-US" dirty="0"/>
              <a:t>is ignored, so:</a:t>
            </a:r>
            <a:endParaRPr lang="en-US" dirty="0" smtClean="0"/>
          </a:p>
          <a:p>
            <a:pPr>
              <a:buNone/>
            </a:pPr>
            <a:r>
              <a:rPr lang="en-US" dirty="0" smtClean="0"/>
              <a:t>		- </a:t>
            </a:r>
            <a:r>
              <a:rPr lang="en-US" dirty="0"/>
              <a:t>0 = 0</a:t>
            </a:r>
            <a:r>
              <a:rPr lang="en-US" dirty="0" smtClean="0"/>
              <a:t> </a:t>
            </a:r>
            <a:endParaRPr lang="en-US" dirty="0"/>
          </a:p>
        </p:txBody>
      </p:sp>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oliennummernplatzhalter 2"/>
          <p:cNvSpPr>
            <a:spLocks noGrp="1"/>
          </p:cNvSpPr>
          <p:nvPr>
            <p:ph type="sldNum" sz="quarter" idx="12"/>
          </p:nvPr>
        </p:nvSpPr>
        <p:spPr/>
        <p:txBody>
          <a:bodyPr/>
          <a:lstStyle/>
          <a:p>
            <a:fld id="{B6F15528-21DE-4FAA-801E-634DDDAF4B2B}" type="slidenum">
              <a:rPr lang="en-US" smtClean="0"/>
              <a:pPr/>
              <a:t>53</a:t>
            </a:fld>
            <a:endParaRPr lang="en-US" dirty="0"/>
          </a:p>
        </p:txBody>
      </p:sp>
    </p:spTree>
    <p:extLst>
      <p:ext uri="{BB962C8B-B14F-4D97-AF65-F5344CB8AC3E}">
        <p14:creationId xmlns:p14="http://schemas.microsoft.com/office/powerpoint/2010/main" val="2041791276"/>
      </p:ext>
    </p:extLst>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762000" y="152400"/>
            <a:ext cx="7556313" cy="1116106"/>
          </a:xfrm>
        </p:spPr>
        <p:txBody>
          <a:bodyPr/>
          <a:lstStyle/>
          <a:p>
            <a:r>
              <a:rPr lang="en-US" dirty="0"/>
              <a:t>Negation Special Case 2</a:t>
            </a:r>
          </a:p>
        </p:txBody>
      </p:sp>
      <p:sp>
        <p:nvSpPr>
          <p:cNvPr id="13315" name="Rectangle 3"/>
          <p:cNvSpPr>
            <a:spLocks noGrp="1" noChangeArrowheads="1"/>
          </p:cNvSpPr>
          <p:nvPr>
            <p:ph idx="1"/>
          </p:nvPr>
        </p:nvSpPr>
        <p:spPr>
          <a:xfrm>
            <a:off x="498474" y="1905000"/>
            <a:ext cx="7556313" cy="4221163"/>
          </a:xfrm>
        </p:spPr>
        <p:txBody>
          <a:bodyPr>
            <a:normAutofit/>
          </a:bodyPr>
          <a:lstStyle/>
          <a:p>
            <a:pPr>
              <a:buNone/>
            </a:pPr>
            <a:r>
              <a:rPr lang="en-US" dirty="0" smtClean="0"/>
              <a:t>		             -</a:t>
            </a:r>
            <a:r>
              <a:rPr lang="en-US" dirty="0"/>
              <a:t>128</a:t>
            </a:r>
            <a:r>
              <a:rPr lang="en-US" dirty="0" smtClean="0"/>
              <a:t>     =        10000000    (twos complement)</a:t>
            </a:r>
          </a:p>
          <a:p>
            <a:pPr>
              <a:buNone/>
            </a:pPr>
            <a:r>
              <a:rPr lang="en-US" dirty="0"/>
              <a:t>B</a:t>
            </a:r>
            <a:r>
              <a:rPr lang="en-US" dirty="0" smtClean="0"/>
              <a:t>itwise complement   =         </a:t>
            </a:r>
            <a:r>
              <a:rPr lang="en-US" dirty="0"/>
              <a:t>01111111</a:t>
            </a:r>
          </a:p>
          <a:p>
            <a:pPr>
              <a:buNone/>
            </a:pPr>
            <a:r>
              <a:rPr lang="en-US" dirty="0"/>
              <a:t>Add 1 to LSB           </a:t>
            </a:r>
            <a:r>
              <a:rPr lang="en-US" dirty="0" smtClean="0"/>
              <a:t>               </a:t>
            </a:r>
            <a:r>
              <a:rPr lang="en-US" u="sng" dirty="0" smtClean="0"/>
              <a:t>+                1</a:t>
            </a:r>
            <a:endParaRPr lang="en-US" u="sng" dirty="0"/>
          </a:p>
          <a:p>
            <a:pPr>
              <a:buNone/>
            </a:pPr>
            <a:r>
              <a:rPr lang="en-US" dirty="0"/>
              <a:t>Result           </a:t>
            </a:r>
            <a:r>
              <a:rPr lang="en-US" dirty="0" smtClean="0"/>
              <a:t> 		         10000000</a:t>
            </a:r>
            <a:endParaRPr lang="en-US" dirty="0"/>
          </a:p>
          <a:p>
            <a:pPr>
              <a:buNone/>
            </a:pPr>
            <a:r>
              <a:rPr lang="en-US" dirty="0"/>
              <a:t>So:</a:t>
            </a:r>
          </a:p>
          <a:p>
            <a:pPr>
              <a:buNone/>
            </a:pPr>
            <a:r>
              <a:rPr lang="en-US" dirty="0"/>
              <a:t>-(-128) = -128   X</a:t>
            </a:r>
          </a:p>
          <a:p>
            <a:pPr>
              <a:buNone/>
            </a:pPr>
            <a:r>
              <a:rPr lang="en-US" dirty="0"/>
              <a:t>Monitor MSB (sign bit)</a:t>
            </a:r>
          </a:p>
          <a:p>
            <a:pPr>
              <a:buNone/>
            </a:pPr>
            <a:r>
              <a:rPr lang="en-US" dirty="0"/>
              <a:t>It should change during negation</a:t>
            </a:r>
          </a:p>
          <a:p>
            <a:endParaRPr lang="en-US" dirty="0"/>
          </a:p>
          <a:p>
            <a:endParaRPr lang="en-US" dirty="0"/>
          </a:p>
        </p:txBody>
      </p:sp>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oliennummernplatzhalter 2"/>
          <p:cNvSpPr>
            <a:spLocks noGrp="1"/>
          </p:cNvSpPr>
          <p:nvPr>
            <p:ph type="sldNum" sz="quarter" idx="12"/>
          </p:nvPr>
        </p:nvSpPr>
        <p:spPr/>
        <p:txBody>
          <a:bodyPr/>
          <a:lstStyle/>
          <a:p>
            <a:fld id="{B6F15528-21DE-4FAA-801E-634DDDAF4B2B}" type="slidenum">
              <a:rPr lang="en-US" smtClean="0"/>
              <a:pPr/>
              <a:t>54</a:t>
            </a:fld>
            <a:endParaRPr lang="en-US" dirty="0"/>
          </a:p>
        </p:txBody>
      </p:sp>
    </p:spTree>
    <p:extLst>
      <p:ext uri="{BB962C8B-B14F-4D97-AF65-F5344CB8AC3E}">
        <p14:creationId xmlns:p14="http://schemas.microsoft.com/office/powerpoint/2010/main" val="2075822032"/>
      </p:ext>
    </p:extLst>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us 3"/>
          <p:cNvSpPr/>
          <p:nvPr/>
        </p:nvSpPr>
        <p:spPr>
          <a:xfrm>
            <a:off x="381000" y="228600"/>
            <a:ext cx="1447800" cy="1447800"/>
          </a:xfrm>
          <a:prstGeom prst="mathPlu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useBgFill="1">
        <p:nvSpPr>
          <p:cNvPr id="5" name="TextBox 4"/>
          <p:cNvSpPr txBox="1"/>
          <p:nvPr/>
        </p:nvSpPr>
        <p:spPr>
          <a:xfrm>
            <a:off x="7884964" y="176412"/>
            <a:ext cx="1259036" cy="509388"/>
          </a:xfrm>
          <a:prstGeom prst="rect">
            <a:avLst/>
          </a:prstGeom>
        </p:spPr>
        <p:txBody>
          <a:bodyPr wrap="square" rtlCol="0">
            <a:spAutoFit/>
          </a:bodyPr>
          <a:lstStyle/>
          <a:p>
            <a:endParaRPr lang="en-US" dirty="0"/>
          </a:p>
        </p:txBody>
      </p:sp>
      <p:pic>
        <p:nvPicPr>
          <p:cNvPr id="7" name="Picture 6" descr="f3.pdf"/>
          <p:cNvPicPr>
            <a:picLocks noChangeAspect="1"/>
          </p:cNvPicPr>
          <p:nvPr/>
        </p:nvPicPr>
        <p:blipFill rotWithShape="1">
          <a:blip r:embed="rId3">
            <a:extLst>
              <a:ext uri="{28A0092B-C50C-407E-A947-70E740481C1C}">
                <a14:useLocalDpi xmlns:a14="http://schemas.microsoft.com/office/drawing/2010/main" val="0"/>
              </a:ext>
            </a:extLst>
          </a:blip>
          <a:srcRect l="9433" t="8122" r="10468" b="47208"/>
          <a:stretch/>
        </p:blipFill>
        <p:spPr>
          <a:xfrm>
            <a:off x="381000" y="476671"/>
            <a:ext cx="8979024" cy="6480265"/>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55</a:t>
            </a:fld>
            <a:endParaRPr lang="en-US" dirty="0"/>
          </a:p>
        </p:txBody>
      </p:sp>
    </p:spTree>
    <p:extLst>
      <p:ext uri="{BB962C8B-B14F-4D97-AF65-F5344CB8AC3E}">
        <p14:creationId xmlns:p14="http://schemas.microsoft.com/office/powerpoint/2010/main" val="696015491"/>
      </p:ext>
    </p:extLst>
  </p:cSld>
  <p:clrMapOvr>
    <a:masterClrMapping/>
  </p:clrMapOvr>
  <p:transition spd="med">
    <p:dissolve/>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990600" y="1676400"/>
            <a:ext cx="5715000" cy="4524316"/>
          </a:xfrm>
          <a:prstGeom prst="rect">
            <a:avLst/>
          </a:prstGeom>
        </p:spPr>
        <p:txBody>
          <a:bodyPr wrap="square">
            <a:spAutoFit/>
          </a:bodyPr>
          <a:lstStyle/>
          <a:p>
            <a:r>
              <a:rPr lang="en-US" sz="3600" dirty="0" smtClean="0">
                <a:solidFill>
                  <a:schemeClr val="accent1"/>
                </a:solidFill>
                <a:effectLst>
                  <a:outerShdw blurRad="38100" dist="38100" dir="2700000" algn="tl">
                    <a:srgbClr val="000000">
                      <a:alpha val="43137"/>
                    </a:srgbClr>
                  </a:outerShdw>
                </a:effectLst>
                <a:latin typeface="+mj-lt"/>
                <a:ea typeface="+mj-ea"/>
                <a:cs typeface="+mj-cs"/>
              </a:rPr>
              <a:t>       OVERFLOW </a:t>
            </a:r>
            <a:r>
              <a:rPr lang="en-US" sz="3600" dirty="0">
                <a:solidFill>
                  <a:schemeClr val="accent1"/>
                </a:solidFill>
                <a:effectLst>
                  <a:outerShdw blurRad="38100" dist="38100" dir="2700000" algn="tl">
                    <a:srgbClr val="000000">
                      <a:alpha val="43137"/>
                    </a:srgbClr>
                  </a:outerShdw>
                </a:effectLst>
                <a:latin typeface="+mj-lt"/>
                <a:ea typeface="+mj-ea"/>
                <a:cs typeface="+mj-cs"/>
              </a:rPr>
              <a:t>RULE: </a:t>
            </a:r>
          </a:p>
          <a:p>
            <a:endParaRPr lang="en-US" sz="3600" b="1" dirty="0">
              <a:solidFill>
                <a:schemeClr val="accent1"/>
              </a:solidFill>
              <a:latin typeface="+mn-lt"/>
            </a:endParaRPr>
          </a:p>
          <a:p>
            <a:r>
              <a:rPr lang="en-US" sz="3600" dirty="0" smtClean="0">
                <a:solidFill>
                  <a:schemeClr val="accent1"/>
                </a:solidFill>
                <a:latin typeface="+mn-lt"/>
              </a:rPr>
              <a:t>If </a:t>
            </a:r>
            <a:r>
              <a:rPr lang="en-US" sz="3600" dirty="0">
                <a:solidFill>
                  <a:schemeClr val="accent1"/>
                </a:solidFill>
                <a:latin typeface="+mn-lt"/>
              </a:rPr>
              <a:t>two numbers are added, and they are both positive </a:t>
            </a:r>
            <a:r>
              <a:rPr lang="en-US" sz="3600" dirty="0" smtClean="0">
                <a:solidFill>
                  <a:schemeClr val="accent1"/>
                </a:solidFill>
                <a:latin typeface="+mn-lt"/>
              </a:rPr>
              <a:t>or both </a:t>
            </a:r>
            <a:r>
              <a:rPr lang="en-US" sz="3600" dirty="0">
                <a:solidFill>
                  <a:schemeClr val="accent1"/>
                </a:solidFill>
                <a:latin typeface="+mn-lt"/>
              </a:rPr>
              <a:t>negative, then overflow occurs if and only if the result has the opposite sign.</a:t>
            </a:r>
          </a:p>
        </p:txBody>
      </p:sp>
      <p:sp>
        <p:nvSpPr>
          <p:cNvPr id="6" name="Rectangle 5"/>
          <p:cNvSpPr/>
          <p:nvPr/>
        </p:nvSpPr>
        <p:spPr>
          <a:xfrm>
            <a:off x="7010400" y="990600"/>
            <a:ext cx="1752600" cy="461665"/>
          </a:xfrm>
          <a:prstGeom prst="rect">
            <a:avLst/>
          </a:prstGeom>
        </p:spPr>
        <p:txBody>
          <a:bodyPr wrap="square">
            <a:spAutoFit/>
          </a:bodyPr>
          <a:lstStyle/>
          <a:p>
            <a:pPr algn="ctr"/>
            <a:r>
              <a:rPr lang="en-US" dirty="0" smtClean="0">
                <a:latin typeface="+mn-lt"/>
              </a:rPr>
              <a:t>Overflow</a:t>
            </a:r>
            <a:endParaRPr lang="en-US" dirty="0">
              <a:latin typeface="+mn-lt"/>
            </a:endParaRPr>
          </a:p>
        </p:txBody>
      </p:sp>
      <p:sp>
        <p:nvSpPr>
          <p:cNvPr id="7" name="Rectangle 6"/>
          <p:cNvSpPr/>
          <p:nvPr/>
        </p:nvSpPr>
        <p:spPr>
          <a:xfrm>
            <a:off x="7086600" y="3200400"/>
            <a:ext cx="1524000" cy="461665"/>
          </a:xfrm>
          <a:prstGeom prst="rect">
            <a:avLst/>
          </a:prstGeom>
        </p:spPr>
        <p:txBody>
          <a:bodyPr wrap="square">
            <a:spAutoFit/>
          </a:bodyPr>
          <a:lstStyle/>
          <a:p>
            <a:pPr algn="ctr"/>
            <a:r>
              <a:rPr lang="en-US" dirty="0">
                <a:latin typeface="+mn-lt"/>
              </a:rPr>
              <a:t>Rule</a:t>
            </a:r>
          </a:p>
        </p:txBody>
      </p:sp>
      <p:sp useBgFill="1">
        <p:nvSpPr>
          <p:cNvPr id="9" name="TextBox 8"/>
          <p:cNvSpPr txBox="1"/>
          <p:nvPr/>
        </p:nvSpPr>
        <p:spPr>
          <a:xfrm>
            <a:off x="228600" y="4569060"/>
            <a:ext cx="381000" cy="688740"/>
          </a:xfrm>
          <a:prstGeom prst="rect">
            <a:avLst/>
          </a:prstGeom>
        </p:spPr>
        <p:txBody>
          <a:bodyPr wrap="square" rtlCol="0">
            <a:spAutoFit/>
          </a:bodyPr>
          <a:lstStyle/>
          <a:p>
            <a:endParaRPr lang="en-US" dirty="0"/>
          </a:p>
        </p:txBody>
      </p:sp>
      <p:pic>
        <p:nvPicPr>
          <p:cNvPr id="10" name="Picture 9"/>
          <p:cNvPicPr>
            <a:picLocks noChangeAspect="1"/>
          </p:cNvPicPr>
          <p:nvPr/>
        </p:nvPicPr>
        <p:blipFill>
          <a:blip r:embed="rId3"/>
          <a:stretch>
            <a:fillRect/>
          </a:stretch>
        </p:blipFill>
        <p:spPr>
          <a:xfrm>
            <a:off x="0" y="0"/>
            <a:ext cx="2132279" cy="2144675"/>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1" name="Grafik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oliennummernplatzhalter 2"/>
          <p:cNvSpPr>
            <a:spLocks noGrp="1"/>
          </p:cNvSpPr>
          <p:nvPr>
            <p:ph type="sldNum" sz="quarter" idx="12"/>
          </p:nvPr>
        </p:nvSpPr>
        <p:spPr/>
        <p:txBody>
          <a:bodyPr/>
          <a:lstStyle/>
          <a:p>
            <a:fld id="{B6F15528-21DE-4FAA-801E-634DDDAF4B2B}" type="slidenum">
              <a:rPr lang="en-US" smtClean="0"/>
              <a:pPr/>
              <a:t>56</a:t>
            </a:fld>
            <a:endParaRPr lang="en-US" dirty="0"/>
          </a:p>
        </p:txBody>
      </p:sp>
    </p:spTree>
    <p:extLst>
      <p:ext uri="{BB962C8B-B14F-4D97-AF65-F5344CB8AC3E}">
        <p14:creationId xmlns:p14="http://schemas.microsoft.com/office/powerpoint/2010/main" val="628384598"/>
      </p:ext>
    </p:extLst>
  </p:cSld>
  <p:clrMapOvr>
    <a:masterClrMapping/>
  </p:clrMapOvr>
  <p:transition spd="med">
    <p:wipe dir="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187624" y="1484784"/>
            <a:ext cx="5458544" cy="5078314"/>
          </a:xfrm>
          <a:prstGeom prst="rect">
            <a:avLst/>
          </a:prstGeom>
        </p:spPr>
        <p:txBody>
          <a:bodyPr wrap="square">
            <a:spAutoFit/>
          </a:bodyPr>
          <a:lstStyle/>
          <a:p>
            <a:r>
              <a:rPr lang="en-US" sz="3600" dirty="0" smtClean="0">
                <a:solidFill>
                  <a:schemeClr val="accent1"/>
                </a:solidFill>
                <a:effectLst>
                  <a:outerShdw blurRad="38100" dist="38100" dir="2700000" algn="tl">
                    <a:srgbClr val="000000">
                      <a:alpha val="43137"/>
                    </a:srgbClr>
                  </a:outerShdw>
                </a:effectLst>
                <a:latin typeface="+mj-lt"/>
                <a:ea typeface="+mj-ea"/>
                <a:cs typeface="+mj-cs"/>
              </a:rPr>
              <a:t>SUBTRACTION </a:t>
            </a:r>
            <a:r>
              <a:rPr lang="en-US" sz="3600" dirty="0">
                <a:solidFill>
                  <a:schemeClr val="accent1"/>
                </a:solidFill>
                <a:effectLst>
                  <a:outerShdw blurRad="38100" dist="38100" dir="2700000" algn="tl">
                    <a:srgbClr val="000000">
                      <a:alpha val="43137"/>
                    </a:srgbClr>
                  </a:outerShdw>
                </a:effectLst>
                <a:latin typeface="+mj-lt"/>
                <a:ea typeface="+mj-ea"/>
                <a:cs typeface="+mj-cs"/>
              </a:rPr>
              <a:t>RULE: </a:t>
            </a:r>
          </a:p>
          <a:p>
            <a:endParaRPr lang="en-US" sz="3600" b="1" dirty="0" smtClean="0">
              <a:solidFill>
                <a:schemeClr val="accent1"/>
              </a:solidFill>
              <a:latin typeface="+mn-lt"/>
            </a:endParaRPr>
          </a:p>
          <a:p>
            <a:r>
              <a:rPr lang="en-US" sz="3600" dirty="0" smtClean="0">
                <a:solidFill>
                  <a:schemeClr val="accent1"/>
                </a:solidFill>
                <a:latin typeface="+mn-lt"/>
              </a:rPr>
              <a:t>To </a:t>
            </a:r>
            <a:r>
              <a:rPr lang="en-US" sz="3600" dirty="0">
                <a:solidFill>
                  <a:schemeClr val="accent1"/>
                </a:solidFill>
                <a:latin typeface="+mn-lt"/>
              </a:rPr>
              <a:t>subtract one number (subtrahend) from </a:t>
            </a:r>
            <a:r>
              <a:rPr lang="en-US" sz="3600" dirty="0" smtClean="0">
                <a:solidFill>
                  <a:schemeClr val="accent1"/>
                </a:solidFill>
                <a:latin typeface="+mn-lt"/>
              </a:rPr>
              <a:t>another (</a:t>
            </a:r>
            <a:r>
              <a:rPr lang="en-US" sz="3600" dirty="0">
                <a:solidFill>
                  <a:schemeClr val="accent1"/>
                </a:solidFill>
                <a:latin typeface="+mn-lt"/>
              </a:rPr>
              <a:t>minuend), take the twos complement (negation) of the subtrahend and add it</a:t>
            </a:r>
          </a:p>
          <a:p>
            <a:r>
              <a:rPr lang="en-US" sz="3600" dirty="0">
                <a:solidFill>
                  <a:schemeClr val="accent1"/>
                </a:solidFill>
                <a:latin typeface="+mn-lt"/>
              </a:rPr>
              <a:t>to the minuend.</a:t>
            </a:r>
          </a:p>
        </p:txBody>
      </p:sp>
      <p:sp>
        <p:nvSpPr>
          <p:cNvPr id="6" name="Rectangle 5"/>
          <p:cNvSpPr/>
          <p:nvPr/>
        </p:nvSpPr>
        <p:spPr>
          <a:xfrm>
            <a:off x="6858000" y="990600"/>
            <a:ext cx="1981200" cy="461665"/>
          </a:xfrm>
          <a:prstGeom prst="rect">
            <a:avLst/>
          </a:prstGeom>
        </p:spPr>
        <p:txBody>
          <a:bodyPr wrap="square">
            <a:spAutoFit/>
          </a:bodyPr>
          <a:lstStyle/>
          <a:p>
            <a:pPr algn="ctr"/>
            <a:r>
              <a:rPr lang="en-US" dirty="0">
                <a:latin typeface="+mn-lt"/>
              </a:rPr>
              <a:t>Subtraction</a:t>
            </a:r>
          </a:p>
        </p:txBody>
      </p:sp>
      <p:sp>
        <p:nvSpPr>
          <p:cNvPr id="7" name="Rectangle 6"/>
          <p:cNvSpPr/>
          <p:nvPr/>
        </p:nvSpPr>
        <p:spPr>
          <a:xfrm>
            <a:off x="7086600" y="3200400"/>
            <a:ext cx="1524000" cy="461665"/>
          </a:xfrm>
          <a:prstGeom prst="rect">
            <a:avLst/>
          </a:prstGeom>
        </p:spPr>
        <p:txBody>
          <a:bodyPr wrap="square">
            <a:spAutoFit/>
          </a:bodyPr>
          <a:lstStyle/>
          <a:p>
            <a:pPr algn="ctr"/>
            <a:r>
              <a:rPr lang="en-US" dirty="0">
                <a:latin typeface="+mn-lt"/>
              </a:rPr>
              <a:t>Rule</a:t>
            </a:r>
          </a:p>
        </p:txBody>
      </p:sp>
      <p:sp useBgFill="1">
        <p:nvSpPr>
          <p:cNvPr id="9" name="TextBox 8"/>
          <p:cNvSpPr txBox="1"/>
          <p:nvPr/>
        </p:nvSpPr>
        <p:spPr>
          <a:xfrm>
            <a:off x="228600" y="4569060"/>
            <a:ext cx="381000" cy="688740"/>
          </a:xfrm>
          <a:prstGeom prst="rect">
            <a:avLst/>
          </a:prstGeom>
        </p:spPr>
        <p:txBody>
          <a:bodyPr wrap="square" rtlCol="0">
            <a:spAutoFit/>
          </a:bodyPr>
          <a:lstStyle/>
          <a:p>
            <a:endParaRPr lang="en-US" dirty="0"/>
          </a:p>
        </p:txBody>
      </p:sp>
      <p:pic>
        <p:nvPicPr>
          <p:cNvPr id="8" name="Picture 7"/>
          <p:cNvPicPr>
            <a:picLocks noChangeAspect="1"/>
          </p:cNvPicPr>
          <p:nvPr/>
        </p:nvPicPr>
        <p:blipFill>
          <a:blip r:embed="rId3"/>
          <a:stretch>
            <a:fillRect/>
          </a:stretch>
        </p:blipFill>
        <p:spPr>
          <a:xfrm>
            <a:off x="0" y="0"/>
            <a:ext cx="1919999" cy="1931161"/>
          </a:xfrm>
          <a:prstGeom prst="rect">
            <a:avLst/>
          </a:prstGeom>
        </p:spPr>
      </p:pic>
      <p:pic>
        <p:nvPicPr>
          <p:cNvPr id="10" name="Grafik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1" name="Grafik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oliennummernplatzhalter 2"/>
          <p:cNvSpPr>
            <a:spLocks noGrp="1"/>
          </p:cNvSpPr>
          <p:nvPr>
            <p:ph type="sldNum" sz="quarter" idx="12"/>
          </p:nvPr>
        </p:nvSpPr>
        <p:spPr/>
        <p:txBody>
          <a:bodyPr/>
          <a:lstStyle/>
          <a:p>
            <a:fld id="{B6F15528-21DE-4FAA-801E-634DDDAF4B2B}" type="slidenum">
              <a:rPr lang="en-US" smtClean="0"/>
              <a:pPr/>
              <a:t>57</a:t>
            </a:fld>
            <a:endParaRPr lang="en-US" dirty="0"/>
          </a:p>
        </p:txBody>
      </p:sp>
    </p:spTree>
    <p:extLst>
      <p:ext uri="{BB962C8B-B14F-4D97-AF65-F5344CB8AC3E}">
        <p14:creationId xmlns:p14="http://schemas.microsoft.com/office/powerpoint/2010/main" val="839867022"/>
      </p:ext>
    </p:extLst>
  </p:cSld>
  <p:clrMapOvr>
    <a:masterClrMapping/>
  </p:clrMapOvr>
  <p:transition spd="med">
    <p:wipe dir="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inus 6"/>
          <p:cNvSpPr/>
          <p:nvPr/>
        </p:nvSpPr>
        <p:spPr>
          <a:xfrm>
            <a:off x="304800" y="0"/>
            <a:ext cx="1447800" cy="1219200"/>
          </a:xfrm>
          <a:prstGeom prst="mathMinu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useBgFill="1">
        <p:nvSpPr>
          <p:cNvPr id="8" name="TextBox 7"/>
          <p:cNvSpPr txBox="1"/>
          <p:nvPr/>
        </p:nvSpPr>
        <p:spPr>
          <a:xfrm>
            <a:off x="8079000" y="176412"/>
            <a:ext cx="836399" cy="509388"/>
          </a:xfrm>
          <a:prstGeom prst="rect">
            <a:avLst/>
          </a:prstGeom>
        </p:spPr>
        <p:txBody>
          <a:bodyPr wrap="square" rtlCol="0">
            <a:spAutoFit/>
          </a:bodyPr>
          <a:lstStyle/>
          <a:p>
            <a:endParaRPr lang="en-US" dirty="0"/>
          </a:p>
        </p:txBody>
      </p:sp>
      <p:pic>
        <p:nvPicPr>
          <p:cNvPr id="3" name="Picture 2" descr="f4.pdf"/>
          <p:cNvPicPr>
            <a:picLocks noChangeAspect="1"/>
          </p:cNvPicPr>
          <p:nvPr/>
        </p:nvPicPr>
        <p:blipFill rotWithShape="1">
          <a:blip r:embed="rId3">
            <a:extLst>
              <a:ext uri="{28A0092B-C50C-407E-A947-70E740481C1C}">
                <a14:useLocalDpi xmlns:a14="http://schemas.microsoft.com/office/drawing/2010/main" val="0"/>
              </a:ext>
            </a:extLst>
          </a:blip>
          <a:srcRect l="7121" t="8284" r="7314" b="30477"/>
          <a:stretch/>
        </p:blipFill>
        <p:spPr>
          <a:xfrm>
            <a:off x="1143000" y="75986"/>
            <a:ext cx="7677472" cy="7110845"/>
          </a:xfrm>
          <a:prstGeom prst="rect">
            <a:avLst/>
          </a:prstGeom>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4" name="Foliennummernplatzhalter 3"/>
          <p:cNvSpPr>
            <a:spLocks noGrp="1"/>
          </p:cNvSpPr>
          <p:nvPr>
            <p:ph type="sldNum" sz="quarter" idx="12"/>
          </p:nvPr>
        </p:nvSpPr>
        <p:spPr/>
        <p:txBody>
          <a:bodyPr/>
          <a:lstStyle/>
          <a:p>
            <a:fld id="{B6F15528-21DE-4FAA-801E-634DDDAF4B2B}" type="slidenum">
              <a:rPr lang="en-US" smtClean="0"/>
              <a:pPr/>
              <a:t>58</a:t>
            </a:fld>
            <a:endParaRPr lang="en-US" dirty="0"/>
          </a:p>
        </p:txBody>
      </p:sp>
    </p:spTree>
    <p:extLst>
      <p:ext uri="{BB962C8B-B14F-4D97-AF65-F5344CB8AC3E}">
        <p14:creationId xmlns:p14="http://schemas.microsoft.com/office/powerpoint/2010/main" val="4278551028"/>
      </p:ext>
    </p:extLst>
  </p:cSld>
  <p:clrMapOvr>
    <a:masterClrMapping/>
  </p:clrMapOvr>
  <p:transition spd="med">
    <p:dissolve/>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5.pdf"/>
          <p:cNvPicPr>
            <a:picLocks noChangeAspect="1"/>
          </p:cNvPicPr>
          <p:nvPr/>
        </p:nvPicPr>
        <p:blipFill rotWithShape="1">
          <a:blip r:embed="rId3">
            <a:extLst>
              <a:ext uri="{28A0092B-C50C-407E-A947-70E740481C1C}">
                <a14:useLocalDpi xmlns:a14="http://schemas.microsoft.com/office/drawing/2010/main" val="0"/>
              </a:ext>
            </a:extLst>
          </a:blip>
          <a:srcRect t="19167" b="15046"/>
          <a:stretch/>
        </p:blipFill>
        <p:spPr>
          <a:xfrm>
            <a:off x="539552" y="0"/>
            <a:ext cx="7776864" cy="6620900"/>
          </a:xfrm>
          <a:prstGeom prst="rect">
            <a:avLst/>
          </a:prstGeom>
        </p:spPr>
      </p:pic>
      <p:pic>
        <p:nvPicPr>
          <p:cNvPr id="4" name="Grafik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6" name="Foliennummernplatzhalter 5"/>
          <p:cNvSpPr>
            <a:spLocks noGrp="1"/>
          </p:cNvSpPr>
          <p:nvPr>
            <p:ph type="sldNum" sz="quarter" idx="12"/>
          </p:nvPr>
        </p:nvSpPr>
        <p:spPr/>
        <p:txBody>
          <a:bodyPr/>
          <a:lstStyle/>
          <a:p>
            <a:fld id="{B6F15528-21DE-4FAA-801E-634DDDAF4B2B}" type="slidenum">
              <a:rPr lang="en-US" smtClean="0"/>
              <a:pPr/>
              <a:t>59</a:t>
            </a:fld>
            <a:endParaRPr lang="en-US" dirty="0"/>
          </a:p>
        </p:txBody>
      </p:sp>
    </p:spTree>
    <p:extLst>
      <p:ext uri="{BB962C8B-B14F-4D97-AF65-F5344CB8AC3E}">
        <p14:creationId xmlns:p14="http://schemas.microsoft.com/office/powerpoint/2010/main" val="4120989947"/>
      </p:ext>
    </p:extLst>
  </p:cSld>
  <p:clrMapOvr>
    <a:masterClrMapping/>
  </p:clrMapOvr>
  <p:transition spd="med">
    <p:dissolve/>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6.pdf"/>
          <p:cNvPicPr>
            <a:picLocks noChangeAspect="1"/>
          </p:cNvPicPr>
          <p:nvPr/>
        </p:nvPicPr>
        <p:blipFill rotWithShape="1">
          <a:blip r:embed="rId3">
            <a:extLst>
              <a:ext uri="{28A0092B-C50C-407E-A947-70E740481C1C}">
                <a14:useLocalDpi xmlns:a14="http://schemas.microsoft.com/office/drawing/2010/main" val="0"/>
              </a:ext>
            </a:extLst>
          </a:blip>
          <a:srcRect t="15105" b="18620"/>
          <a:stretch/>
        </p:blipFill>
        <p:spPr>
          <a:xfrm>
            <a:off x="899592" y="-1384"/>
            <a:ext cx="7722545" cy="6623357"/>
          </a:xfrm>
          <a:prstGeom prst="rect">
            <a:avLst/>
          </a:prstGeom>
        </p:spPr>
      </p:pic>
      <p:pic>
        <p:nvPicPr>
          <p:cNvPr id="4" name="Grafik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6" name="Foliennummernplatzhalter 5"/>
          <p:cNvSpPr>
            <a:spLocks noGrp="1"/>
          </p:cNvSpPr>
          <p:nvPr>
            <p:ph type="sldNum" sz="quarter" idx="12"/>
          </p:nvPr>
        </p:nvSpPr>
        <p:spPr/>
        <p:txBody>
          <a:bodyPr/>
          <a:lstStyle/>
          <a:p>
            <a:fld id="{B6F15528-21DE-4FAA-801E-634DDDAF4B2B}" type="slidenum">
              <a:rPr lang="en-US" smtClean="0"/>
              <a:pPr/>
              <a:t>60</a:t>
            </a:fld>
            <a:endParaRPr lang="en-US" dirty="0"/>
          </a:p>
        </p:txBody>
      </p:sp>
    </p:spTree>
    <p:extLst>
      <p:ext uri="{BB962C8B-B14F-4D97-AF65-F5344CB8AC3E}">
        <p14:creationId xmlns:p14="http://schemas.microsoft.com/office/powerpoint/2010/main" val="146681624"/>
      </p:ext>
    </p:extLst>
  </p:cSld>
  <p:clrMapOvr>
    <a:masterClrMapping/>
  </p:clrMapOvr>
  <p:transition spd="med">
    <p:dissolve/>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5" name="TextBox 4"/>
          <p:cNvSpPr txBox="1"/>
          <p:nvPr/>
        </p:nvSpPr>
        <p:spPr>
          <a:xfrm>
            <a:off x="7955522" y="158770"/>
            <a:ext cx="1188477" cy="527030"/>
          </a:xfrm>
          <a:prstGeom prst="rect">
            <a:avLst/>
          </a:prstGeom>
        </p:spPr>
        <p:txBody>
          <a:bodyPr wrap="square" rtlCol="0">
            <a:spAutoFit/>
          </a:bodyPr>
          <a:lstStyle/>
          <a:p>
            <a:endParaRPr lang="en-US" dirty="0"/>
          </a:p>
        </p:txBody>
      </p:sp>
      <p:sp>
        <p:nvSpPr>
          <p:cNvPr id="7" name="Multiply 6"/>
          <p:cNvSpPr/>
          <p:nvPr/>
        </p:nvSpPr>
        <p:spPr>
          <a:xfrm>
            <a:off x="179512" y="228600"/>
            <a:ext cx="1656184" cy="1760240"/>
          </a:xfrm>
          <a:prstGeom prst="mathMultiply">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3" name="Picture 2" descr="f7.pdf"/>
          <p:cNvPicPr>
            <a:picLocks noChangeAspect="1"/>
          </p:cNvPicPr>
          <p:nvPr/>
        </p:nvPicPr>
        <p:blipFill rotWithShape="1">
          <a:blip r:embed="rId3">
            <a:extLst>
              <a:ext uri="{28A0092B-C50C-407E-A947-70E740481C1C}">
                <a14:useLocalDpi xmlns:a14="http://schemas.microsoft.com/office/drawing/2010/main" val="0"/>
              </a:ext>
            </a:extLst>
          </a:blip>
          <a:srcRect t="32325" b="28040"/>
          <a:stretch/>
        </p:blipFill>
        <p:spPr>
          <a:xfrm>
            <a:off x="-468560" y="908720"/>
            <a:ext cx="10529184" cy="5400600"/>
          </a:xfrm>
          <a:prstGeom prst="rect">
            <a:avLst/>
          </a:prstGeom>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4" name="Foliennummernplatzhalter 3"/>
          <p:cNvSpPr>
            <a:spLocks noGrp="1"/>
          </p:cNvSpPr>
          <p:nvPr>
            <p:ph type="sldNum" sz="quarter" idx="12"/>
          </p:nvPr>
        </p:nvSpPr>
        <p:spPr/>
        <p:txBody>
          <a:bodyPr/>
          <a:lstStyle/>
          <a:p>
            <a:fld id="{B6F15528-21DE-4FAA-801E-634DDDAF4B2B}" type="slidenum">
              <a:rPr lang="en-US" smtClean="0"/>
              <a:pPr/>
              <a:t>61</a:t>
            </a:fld>
            <a:endParaRPr lang="en-US" dirty="0"/>
          </a:p>
        </p:txBody>
      </p:sp>
    </p:spTree>
    <p:extLst>
      <p:ext uri="{BB962C8B-B14F-4D97-AF65-F5344CB8AC3E}">
        <p14:creationId xmlns:p14="http://schemas.microsoft.com/office/powerpoint/2010/main" val="2221614101"/>
      </p:ext>
    </p:extLst>
  </p:cSld>
  <p:clrMapOvr>
    <a:masterClrMapping/>
  </p:clrMapOvr>
  <p:transition spd="med">
    <p:dissolve/>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8.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91680" y="-292497"/>
            <a:ext cx="5616624" cy="7268571"/>
          </a:xfrm>
          <a:prstGeom prst="rect">
            <a:avLst/>
          </a:prstGeom>
        </p:spPr>
      </p:pic>
      <p:pic>
        <p:nvPicPr>
          <p:cNvPr id="4" name="Grafik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6" name="Foliennummernplatzhalter 5"/>
          <p:cNvSpPr>
            <a:spLocks noGrp="1"/>
          </p:cNvSpPr>
          <p:nvPr>
            <p:ph type="sldNum" sz="quarter" idx="12"/>
          </p:nvPr>
        </p:nvSpPr>
        <p:spPr/>
        <p:txBody>
          <a:bodyPr/>
          <a:lstStyle/>
          <a:p>
            <a:fld id="{B6F15528-21DE-4FAA-801E-634DDDAF4B2B}" type="slidenum">
              <a:rPr lang="en-US" smtClean="0"/>
              <a:pPr/>
              <a:t>62</a:t>
            </a:fld>
            <a:endParaRPr lang="en-US" dirty="0"/>
          </a:p>
        </p:txBody>
      </p:sp>
    </p:spTree>
    <p:extLst>
      <p:ext uri="{BB962C8B-B14F-4D97-AF65-F5344CB8AC3E}">
        <p14:creationId xmlns:p14="http://schemas.microsoft.com/office/powerpoint/2010/main" val="1848203129"/>
      </p:ext>
    </p:extLst>
  </p:cSld>
  <p:clrMapOvr>
    <a:masterClrMapping/>
  </p:clrMapOvr>
  <p:transition spd="med">
    <p:wipe dir="r"/>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9.pdf"/>
          <p:cNvPicPr>
            <a:picLocks noChangeAspect="1"/>
          </p:cNvPicPr>
          <p:nvPr/>
        </p:nvPicPr>
        <p:blipFill rotWithShape="1">
          <a:blip r:embed="rId3">
            <a:extLst>
              <a:ext uri="{28A0092B-C50C-407E-A947-70E740481C1C}">
                <a14:useLocalDpi xmlns:a14="http://schemas.microsoft.com/office/drawing/2010/main" val="0"/>
              </a:ext>
            </a:extLst>
          </a:blip>
          <a:srcRect t="6172" b="13259"/>
          <a:stretch/>
        </p:blipFill>
        <p:spPr>
          <a:xfrm>
            <a:off x="1331640" y="-1"/>
            <a:ext cx="6336703" cy="6606973"/>
          </a:xfrm>
          <a:prstGeom prst="rect">
            <a:avLst/>
          </a:prstGeom>
        </p:spPr>
      </p:pic>
      <p:pic>
        <p:nvPicPr>
          <p:cNvPr id="4" name="Grafik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6" name="Foliennummernplatzhalter 5"/>
          <p:cNvSpPr>
            <a:spLocks noGrp="1"/>
          </p:cNvSpPr>
          <p:nvPr>
            <p:ph type="sldNum" sz="quarter" idx="12"/>
          </p:nvPr>
        </p:nvSpPr>
        <p:spPr/>
        <p:txBody>
          <a:bodyPr/>
          <a:lstStyle/>
          <a:p>
            <a:fld id="{B6F15528-21DE-4FAA-801E-634DDDAF4B2B}" type="slidenum">
              <a:rPr lang="en-US" smtClean="0"/>
              <a:pPr/>
              <a:t>63</a:t>
            </a:fld>
            <a:endParaRPr lang="en-US" dirty="0"/>
          </a:p>
        </p:txBody>
      </p:sp>
    </p:spTree>
    <p:extLst>
      <p:ext uri="{BB962C8B-B14F-4D97-AF65-F5344CB8AC3E}">
        <p14:creationId xmlns:p14="http://schemas.microsoft.com/office/powerpoint/2010/main" val="2330139982"/>
      </p:ext>
    </p:extLst>
  </p:cSld>
  <p:clrMapOvr>
    <a:masterClrMapping/>
  </p:clrMapOvr>
  <p:transition spd="med">
    <p:wipe dir="r"/>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f10.pdf"/>
          <p:cNvPicPr>
            <a:picLocks noChangeAspect="1"/>
          </p:cNvPicPr>
          <p:nvPr/>
        </p:nvPicPr>
        <p:blipFill rotWithShape="1">
          <a:blip r:embed="rId3">
            <a:extLst>
              <a:ext uri="{28A0092B-C50C-407E-A947-70E740481C1C}">
                <a14:useLocalDpi xmlns:a14="http://schemas.microsoft.com/office/drawing/2010/main" val="0"/>
              </a:ext>
            </a:extLst>
          </a:blip>
          <a:srcRect l="8592" t="7310" r="8996" b="64264"/>
          <a:stretch/>
        </p:blipFill>
        <p:spPr>
          <a:xfrm>
            <a:off x="-25252" y="1196752"/>
            <a:ext cx="9206714" cy="4109723"/>
          </a:xfrm>
          <a:prstGeom prst="rect">
            <a:avLst/>
          </a:prstGeom>
        </p:spPr>
      </p:pic>
      <p:pic>
        <p:nvPicPr>
          <p:cNvPr id="4" name="Grafik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64</a:t>
            </a:fld>
            <a:endParaRPr lang="en-US" dirty="0"/>
          </a:p>
        </p:txBody>
      </p:sp>
    </p:spTree>
    <p:extLst>
      <p:ext uri="{BB962C8B-B14F-4D97-AF65-F5344CB8AC3E}">
        <p14:creationId xmlns:p14="http://schemas.microsoft.com/office/powerpoint/2010/main" val="952704571"/>
      </p:ext>
    </p:extLst>
  </p:cSld>
  <p:clrMapOvr>
    <a:masterClrMapping/>
  </p:clrMapOvr>
  <p:transition spd="med">
    <p:dissolve/>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f11.pdf"/>
          <p:cNvPicPr>
            <a:picLocks noChangeAspect="1"/>
          </p:cNvPicPr>
          <p:nvPr/>
        </p:nvPicPr>
        <p:blipFill rotWithShape="1">
          <a:blip r:embed="rId3">
            <a:extLst>
              <a:ext uri="{28A0092B-C50C-407E-A947-70E740481C1C}">
                <a14:useLocalDpi xmlns:a14="http://schemas.microsoft.com/office/drawing/2010/main" val="0"/>
              </a:ext>
            </a:extLst>
          </a:blip>
          <a:srcRect l="10905" t="8447" r="9417" b="62802"/>
          <a:stretch/>
        </p:blipFill>
        <p:spPr>
          <a:xfrm>
            <a:off x="-180528" y="980728"/>
            <a:ext cx="9768104" cy="4561421"/>
          </a:xfrm>
          <a:prstGeom prst="rect">
            <a:avLst/>
          </a:prstGeom>
        </p:spPr>
      </p:pic>
      <p:pic>
        <p:nvPicPr>
          <p:cNvPr id="4" name="Grafik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65</a:t>
            </a:fld>
            <a:endParaRPr lang="en-US" dirty="0"/>
          </a:p>
        </p:txBody>
      </p:sp>
    </p:spTree>
    <p:extLst>
      <p:ext uri="{BB962C8B-B14F-4D97-AF65-F5344CB8AC3E}">
        <p14:creationId xmlns:p14="http://schemas.microsoft.com/office/powerpoint/2010/main" val="1365283099"/>
      </p:ext>
    </p:extLst>
  </p:cSld>
  <p:clrMapOvr>
    <a:masterClrMapping/>
  </p:clrMapOvr>
  <p:transition spd="med">
    <p:dissolve/>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7" name="TextBox 6"/>
          <p:cNvSpPr txBox="1"/>
          <p:nvPr/>
        </p:nvSpPr>
        <p:spPr>
          <a:xfrm>
            <a:off x="228600" y="4637950"/>
            <a:ext cx="380999" cy="619850"/>
          </a:xfrm>
          <a:prstGeom prst="rect">
            <a:avLst/>
          </a:prstGeom>
        </p:spPr>
        <p:txBody>
          <a:bodyPr wrap="square" rtlCol="0">
            <a:spAutoFit/>
          </a:bodyPr>
          <a:lstStyle/>
          <a:p>
            <a:endParaRPr lang="en-US" dirty="0"/>
          </a:p>
        </p:txBody>
      </p:sp>
      <p:pic>
        <p:nvPicPr>
          <p:cNvPr id="3" name="Picture 2" descr="f12.pdf"/>
          <p:cNvPicPr>
            <a:picLocks noChangeAspect="1"/>
          </p:cNvPicPr>
          <p:nvPr/>
        </p:nvPicPr>
        <p:blipFill rotWithShape="1">
          <a:blip r:embed="rId3">
            <a:extLst>
              <a:ext uri="{28A0092B-C50C-407E-A947-70E740481C1C}">
                <a14:useLocalDpi xmlns:a14="http://schemas.microsoft.com/office/drawing/2010/main" val="0"/>
              </a:ext>
            </a:extLst>
          </a:blip>
          <a:srcRect t="6172" b="13259"/>
          <a:stretch/>
        </p:blipFill>
        <p:spPr>
          <a:xfrm>
            <a:off x="1403648" y="-112661"/>
            <a:ext cx="6435528" cy="6710013"/>
          </a:xfrm>
          <a:prstGeom prst="rect">
            <a:avLst/>
          </a:prstGeom>
        </p:spPr>
      </p:pic>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4" name="Foliennummernplatzhalter 3"/>
          <p:cNvSpPr>
            <a:spLocks noGrp="1"/>
          </p:cNvSpPr>
          <p:nvPr>
            <p:ph type="sldNum" sz="quarter" idx="12"/>
          </p:nvPr>
        </p:nvSpPr>
        <p:spPr/>
        <p:txBody>
          <a:bodyPr/>
          <a:lstStyle/>
          <a:p>
            <a:fld id="{B6F15528-21DE-4FAA-801E-634DDDAF4B2B}" type="slidenum">
              <a:rPr lang="en-US" smtClean="0"/>
              <a:pPr/>
              <a:t>66</a:t>
            </a:fld>
            <a:endParaRPr lang="en-US" dirty="0"/>
          </a:p>
        </p:txBody>
      </p:sp>
    </p:spTree>
    <p:extLst>
      <p:ext uri="{BB962C8B-B14F-4D97-AF65-F5344CB8AC3E}">
        <p14:creationId xmlns:p14="http://schemas.microsoft.com/office/powerpoint/2010/main" val="784499200"/>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f13.pdf"/>
          <p:cNvPicPr>
            <a:picLocks noChangeAspect="1"/>
          </p:cNvPicPr>
          <p:nvPr/>
        </p:nvPicPr>
        <p:blipFill rotWithShape="1">
          <a:blip r:embed="rId3">
            <a:extLst>
              <a:ext uri="{28A0092B-C50C-407E-A947-70E740481C1C}">
                <a14:useLocalDpi xmlns:a14="http://schemas.microsoft.com/office/drawing/2010/main" val="0"/>
              </a:ext>
            </a:extLst>
          </a:blip>
          <a:srcRect t="24528" b="22680"/>
          <a:stretch/>
        </p:blipFill>
        <p:spPr>
          <a:xfrm>
            <a:off x="-468560" y="164200"/>
            <a:ext cx="9770285" cy="6674953"/>
          </a:xfrm>
          <a:prstGeom prst="rect">
            <a:avLst/>
          </a:prstGeom>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67</a:t>
            </a:fld>
            <a:endParaRPr lang="en-US" dirty="0"/>
          </a:p>
        </p:txBody>
      </p:sp>
    </p:spTree>
    <p:extLst>
      <p:ext uri="{BB962C8B-B14F-4D97-AF65-F5344CB8AC3E}">
        <p14:creationId xmlns:p14="http://schemas.microsoft.com/office/powerpoint/2010/main" val="3275332674"/>
      </p:ext>
    </p:extLst>
  </p:cSld>
  <p:clrMapOvr>
    <a:masterClrMapping/>
  </p:clrMapOvr>
  <p:transition spd="med">
    <p:dissolve/>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14.pdf"/>
          <p:cNvPicPr>
            <a:picLocks noChangeAspect="1"/>
          </p:cNvPicPr>
          <p:nvPr/>
        </p:nvPicPr>
        <p:blipFill rotWithShape="1">
          <a:blip r:embed="rId3">
            <a:extLst>
              <a:ext uri="{28A0092B-C50C-407E-A947-70E740481C1C}">
                <a14:useLocalDpi xmlns:a14="http://schemas.microsoft.com/office/drawing/2010/main" val="0"/>
              </a:ext>
            </a:extLst>
          </a:blip>
          <a:srcRect l="9853" t="6660" r="10257" b="50294"/>
          <a:stretch/>
        </p:blipFill>
        <p:spPr>
          <a:xfrm>
            <a:off x="-324544" y="188640"/>
            <a:ext cx="9468544" cy="6602390"/>
          </a:xfrm>
          <a:prstGeom prst="rect">
            <a:avLst/>
          </a:prstGeom>
        </p:spPr>
      </p:pic>
      <p:pic>
        <p:nvPicPr>
          <p:cNvPr id="4" name="Grafik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6" name="Foliennummernplatzhalter 5"/>
          <p:cNvSpPr>
            <a:spLocks noGrp="1"/>
          </p:cNvSpPr>
          <p:nvPr>
            <p:ph type="sldNum" sz="quarter" idx="12"/>
          </p:nvPr>
        </p:nvSpPr>
        <p:spPr/>
        <p:txBody>
          <a:bodyPr/>
          <a:lstStyle/>
          <a:p>
            <a:fld id="{B6F15528-21DE-4FAA-801E-634DDDAF4B2B}" type="slidenum">
              <a:rPr lang="en-US" smtClean="0"/>
              <a:pPr/>
              <a:t>68</a:t>
            </a:fld>
            <a:endParaRPr lang="en-US" dirty="0"/>
          </a:p>
        </p:txBody>
      </p:sp>
    </p:spTree>
    <p:extLst>
      <p:ext uri="{BB962C8B-B14F-4D97-AF65-F5344CB8AC3E}">
        <p14:creationId xmlns:p14="http://schemas.microsoft.com/office/powerpoint/2010/main" val="2389434737"/>
      </p:ext>
    </p:extLst>
  </p:cSld>
  <p:clrMapOvr>
    <a:masterClrMapping/>
  </p:clrMapOvr>
  <p:transition spd="med">
    <p:dissolve/>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6" name="TextBox 5"/>
          <p:cNvSpPr txBox="1"/>
          <p:nvPr/>
        </p:nvSpPr>
        <p:spPr>
          <a:xfrm>
            <a:off x="7920242" y="141129"/>
            <a:ext cx="1223757" cy="697071"/>
          </a:xfrm>
          <a:prstGeom prst="rect">
            <a:avLst/>
          </a:prstGeom>
        </p:spPr>
        <p:txBody>
          <a:bodyPr wrap="square" rtlCol="0">
            <a:spAutoFit/>
          </a:bodyPr>
          <a:lstStyle/>
          <a:p>
            <a:endParaRPr lang="en-US" dirty="0"/>
          </a:p>
        </p:txBody>
      </p:sp>
      <p:sp>
        <p:nvSpPr>
          <p:cNvPr id="7" name="Division 6"/>
          <p:cNvSpPr/>
          <p:nvPr/>
        </p:nvSpPr>
        <p:spPr>
          <a:xfrm>
            <a:off x="609600" y="304800"/>
            <a:ext cx="1600200" cy="1447800"/>
          </a:xfrm>
          <a:prstGeom prst="mathDivid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3" name="Picture 2" descr="f15.pdf"/>
          <p:cNvPicPr>
            <a:picLocks noChangeAspect="1"/>
          </p:cNvPicPr>
          <p:nvPr/>
        </p:nvPicPr>
        <p:blipFill rotWithShape="1">
          <a:blip r:embed="rId3">
            <a:extLst>
              <a:ext uri="{28A0092B-C50C-407E-A947-70E740481C1C}">
                <a14:useLocalDpi xmlns:a14="http://schemas.microsoft.com/office/drawing/2010/main" val="0"/>
              </a:ext>
            </a:extLst>
          </a:blip>
          <a:srcRect t="32162" b="29502"/>
          <a:stretch/>
        </p:blipFill>
        <p:spPr>
          <a:xfrm>
            <a:off x="-396552" y="1340768"/>
            <a:ext cx="10663410" cy="5290121"/>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4" name="Foliennummernplatzhalter 3"/>
          <p:cNvSpPr>
            <a:spLocks noGrp="1"/>
          </p:cNvSpPr>
          <p:nvPr>
            <p:ph type="sldNum" sz="quarter" idx="12"/>
          </p:nvPr>
        </p:nvSpPr>
        <p:spPr/>
        <p:txBody>
          <a:bodyPr/>
          <a:lstStyle/>
          <a:p>
            <a:fld id="{B6F15528-21DE-4FAA-801E-634DDDAF4B2B}" type="slidenum">
              <a:rPr lang="en-US" smtClean="0"/>
              <a:pPr/>
              <a:t>69</a:t>
            </a:fld>
            <a:endParaRPr lang="en-US" dirty="0"/>
          </a:p>
        </p:txBody>
      </p:sp>
    </p:spTree>
    <p:extLst>
      <p:ext uri="{BB962C8B-B14F-4D97-AF65-F5344CB8AC3E}">
        <p14:creationId xmlns:p14="http://schemas.microsoft.com/office/powerpoint/2010/main" val="636205371"/>
      </p:ext>
    </p:extLst>
  </p:cSld>
  <p:clrMapOvr>
    <a:masterClrMapping/>
  </p:clrMapOvr>
  <p:transition spd="med">
    <p:dissolve/>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16.pdf"/>
          <p:cNvPicPr>
            <a:picLocks noChangeAspect="1"/>
          </p:cNvPicPr>
          <p:nvPr/>
        </p:nvPicPr>
        <p:blipFill rotWithShape="1">
          <a:blip r:embed="rId3">
            <a:extLst>
              <a:ext uri="{28A0092B-C50C-407E-A947-70E740481C1C}">
                <a14:useLocalDpi xmlns:a14="http://schemas.microsoft.com/office/drawing/2010/main" val="0"/>
              </a:ext>
            </a:extLst>
          </a:blip>
          <a:srcRect t="5847" b="6761"/>
          <a:stretch/>
        </p:blipFill>
        <p:spPr>
          <a:xfrm>
            <a:off x="1475656" y="-98891"/>
            <a:ext cx="5832648" cy="6596379"/>
          </a:xfrm>
          <a:prstGeom prst="rect">
            <a:avLst/>
          </a:prstGeom>
        </p:spPr>
      </p:pic>
      <p:pic>
        <p:nvPicPr>
          <p:cNvPr id="4" name="Grafik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6" name="Foliennummernplatzhalter 5"/>
          <p:cNvSpPr>
            <a:spLocks noGrp="1"/>
          </p:cNvSpPr>
          <p:nvPr>
            <p:ph type="sldNum" sz="quarter" idx="12"/>
          </p:nvPr>
        </p:nvSpPr>
        <p:spPr/>
        <p:txBody>
          <a:bodyPr/>
          <a:lstStyle/>
          <a:p>
            <a:fld id="{B6F15528-21DE-4FAA-801E-634DDDAF4B2B}" type="slidenum">
              <a:rPr lang="en-US" smtClean="0"/>
              <a:pPr/>
              <a:t>70</a:t>
            </a:fld>
            <a:endParaRPr lang="en-US" dirty="0"/>
          </a:p>
        </p:txBody>
      </p:sp>
    </p:spTree>
    <p:extLst>
      <p:ext uri="{BB962C8B-B14F-4D97-AF65-F5344CB8AC3E}">
        <p14:creationId xmlns:p14="http://schemas.microsoft.com/office/powerpoint/2010/main" val="2093425124"/>
      </p:ext>
    </p:extLst>
  </p:cSld>
  <p:clrMapOvr>
    <a:masterClrMapping/>
  </p:clrMapOvr>
  <p:transition spd="med">
    <p:wipe dir="r"/>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f17.pdf"/>
          <p:cNvPicPr>
            <a:picLocks noChangeAspect="1"/>
          </p:cNvPicPr>
          <p:nvPr/>
        </p:nvPicPr>
        <p:blipFill rotWithShape="1">
          <a:blip r:embed="rId3">
            <a:extLst>
              <a:ext uri="{28A0092B-C50C-407E-A947-70E740481C1C}">
                <a14:useLocalDpi xmlns:a14="http://schemas.microsoft.com/office/drawing/2010/main" val="0"/>
              </a:ext>
            </a:extLst>
          </a:blip>
          <a:srcRect t="8285" b="49158"/>
          <a:stretch/>
        </p:blipFill>
        <p:spPr>
          <a:xfrm>
            <a:off x="-756592" y="548680"/>
            <a:ext cx="10585176" cy="5829842"/>
          </a:xfrm>
          <a:prstGeom prst="rect">
            <a:avLst/>
          </a:prstGeom>
        </p:spPr>
      </p:pic>
      <p:pic>
        <p:nvPicPr>
          <p:cNvPr id="4" name="Grafik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71</a:t>
            </a:fld>
            <a:endParaRPr lang="en-US" dirty="0"/>
          </a:p>
        </p:txBody>
      </p:sp>
    </p:spTree>
    <p:extLst>
      <p:ext uri="{BB962C8B-B14F-4D97-AF65-F5344CB8AC3E}">
        <p14:creationId xmlns:p14="http://schemas.microsoft.com/office/powerpoint/2010/main" val="1811280734"/>
      </p:ext>
    </p:extLst>
  </p:cSld>
  <p:clrMapOvr>
    <a:masterClrMapping/>
  </p:clrMapOvr>
  <p:transition spd="med">
    <p:dissolve/>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normAutofit/>
          </a:bodyPr>
          <a:lstStyle/>
          <a:p>
            <a:pPr algn="ctr"/>
            <a:r>
              <a:rPr lang="en-US" sz="3200" dirty="0" smtClean="0">
                <a:solidFill>
                  <a:schemeClr val="tx1"/>
                </a:solidFill>
                <a:latin typeface="Times New Roman" panose="02020603050405020304" pitchFamily="18" charset="0"/>
                <a:cs typeface="Times New Roman" panose="02020603050405020304" pitchFamily="18" charset="0"/>
              </a:rPr>
              <a:t>Floating-Point Representation</a:t>
            </a:r>
            <a:endParaRPr lang="en-US" sz="3200" dirty="0">
              <a:solidFill>
                <a:schemeClr val="tx1"/>
              </a:solidFill>
              <a:latin typeface="Times New Roman" panose="02020603050405020304" pitchFamily="18" charset="0"/>
              <a:cs typeface="Times New Roman" panose="02020603050405020304" pitchFamily="18" charset="0"/>
            </a:endParaRPr>
          </a:p>
        </p:txBody>
      </p:sp>
      <p:sp>
        <p:nvSpPr>
          <p:cNvPr id="4" name="Content Placeholder 3"/>
          <p:cNvSpPr>
            <a:spLocks noGrp="1"/>
          </p:cNvSpPr>
          <p:nvPr>
            <p:ph idx="1"/>
          </p:nvPr>
        </p:nvSpPr>
        <p:spPr/>
        <p:txBody>
          <a:bodyPr>
            <a:normAutofit lnSpcReduction="10000"/>
          </a:bodyPr>
          <a:lstStyle/>
          <a:p>
            <a:r>
              <a:rPr lang="en-US" dirty="0" smtClean="0"/>
              <a:t>With a fixed-point notation it is possible to represent a range of positive and negative integers centered on or near 0</a:t>
            </a:r>
          </a:p>
          <a:p>
            <a:r>
              <a:rPr lang="en-US" dirty="0" smtClean="0"/>
              <a:t>By assuming a fixed binary or radix point, this format allows the representation of numbers with a fractional component as well</a:t>
            </a:r>
          </a:p>
          <a:p>
            <a:r>
              <a:rPr lang="en-US" dirty="0" smtClean="0"/>
              <a:t>Limitations:</a:t>
            </a:r>
          </a:p>
          <a:p>
            <a:pPr lvl="1"/>
            <a:r>
              <a:rPr lang="en-US" dirty="0" smtClean="0"/>
              <a:t>Very large numbers cannot be represented nor can very small fractions</a:t>
            </a:r>
          </a:p>
          <a:p>
            <a:pPr lvl="1"/>
            <a:r>
              <a:rPr lang="en-US" dirty="0" smtClean="0"/>
              <a:t>The fractional part of the quotient in a division of two large numbers could be lost</a:t>
            </a:r>
            <a:endParaRPr lang="en-US" dirty="0"/>
          </a:p>
        </p:txBody>
      </p:sp>
      <p:sp>
        <p:nvSpPr>
          <p:cNvPr id="5" name="Text Placeholder 4"/>
          <p:cNvSpPr>
            <a:spLocks noGrp="1"/>
          </p:cNvSpPr>
          <p:nvPr>
            <p:ph type="body" sz="half" idx="2"/>
          </p:nvPr>
        </p:nvSpPr>
        <p:spPr>
          <a:xfrm>
            <a:off x="1219200" y="1143000"/>
            <a:ext cx="2168482" cy="774700"/>
          </a:xfrm>
        </p:spPr>
        <p:txBody>
          <a:bodyPr/>
          <a:lstStyle/>
          <a:p>
            <a:r>
              <a:rPr lang="en-US" sz="3200" dirty="0" smtClean="0"/>
              <a:t>Principles</a:t>
            </a:r>
            <a:endParaRPr lang="en-US" sz="3200" dirty="0"/>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oliennummernplatzhalter 2"/>
          <p:cNvSpPr>
            <a:spLocks noGrp="1"/>
          </p:cNvSpPr>
          <p:nvPr>
            <p:ph type="sldNum" sz="quarter" idx="12"/>
          </p:nvPr>
        </p:nvSpPr>
        <p:spPr/>
        <p:txBody>
          <a:bodyPr/>
          <a:lstStyle/>
          <a:p>
            <a:fld id="{8AF02B71-8991-4516-A01E-F1A9ACD28BDC}" type="slidenum">
              <a:rPr lang="de-DE" smtClean="0"/>
              <a:pPr/>
              <a:t>72</a:t>
            </a:fld>
            <a:endParaRPr lang="de-DE"/>
          </a:p>
        </p:txBody>
      </p:sp>
    </p:spTree>
    <p:extLst>
      <p:ext uri="{BB962C8B-B14F-4D97-AF65-F5344CB8AC3E}">
        <p14:creationId xmlns:p14="http://schemas.microsoft.com/office/powerpoint/2010/main" val="2350431612"/>
      </p:ext>
    </p:extLst>
  </p:cSld>
  <p:clrMapOvr>
    <a:masterClrMapping/>
  </p:clrMapOvr>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18.pdf"/>
          <p:cNvPicPr>
            <a:picLocks noChangeAspect="1"/>
          </p:cNvPicPr>
          <p:nvPr/>
        </p:nvPicPr>
        <p:blipFill rotWithShape="1">
          <a:blip r:embed="rId3">
            <a:extLst>
              <a:ext uri="{28A0092B-C50C-407E-A947-70E740481C1C}">
                <a14:useLocalDpi xmlns:a14="http://schemas.microsoft.com/office/drawing/2010/main" val="0"/>
              </a:ext>
            </a:extLst>
          </a:blip>
          <a:srcRect l="-1784" t="15757" r="-1" b="16995"/>
          <a:stretch/>
        </p:blipFill>
        <p:spPr>
          <a:xfrm>
            <a:off x="-324544" y="836712"/>
            <a:ext cx="10255016" cy="5071800"/>
          </a:xfrm>
          <a:prstGeom prst="rect">
            <a:avLst/>
          </a:prstGeom>
        </p:spPr>
      </p:pic>
      <p:pic>
        <p:nvPicPr>
          <p:cNvPr id="4" name="Grafik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6" name="Foliennummernplatzhalter 5"/>
          <p:cNvSpPr>
            <a:spLocks noGrp="1"/>
          </p:cNvSpPr>
          <p:nvPr>
            <p:ph type="sldNum" sz="quarter" idx="12"/>
          </p:nvPr>
        </p:nvSpPr>
        <p:spPr/>
        <p:txBody>
          <a:bodyPr/>
          <a:lstStyle/>
          <a:p>
            <a:fld id="{B6F15528-21DE-4FAA-801E-634DDDAF4B2B}" type="slidenum">
              <a:rPr lang="en-US" smtClean="0"/>
              <a:pPr/>
              <a:t>73</a:t>
            </a:fld>
            <a:endParaRPr lang="en-US" dirty="0"/>
          </a:p>
        </p:txBody>
      </p:sp>
    </p:spTree>
    <p:extLst>
      <p:ext uri="{BB962C8B-B14F-4D97-AF65-F5344CB8AC3E}">
        <p14:creationId xmlns:p14="http://schemas.microsoft.com/office/powerpoint/2010/main" val="2995072582"/>
      </p:ext>
    </p:extLst>
  </p:cSld>
  <p:clrMapOvr>
    <a:masterClrMapping/>
  </p:clrMapOvr>
  <p:transition spd="med"/>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2626" name="Rectangle 2"/>
          <p:cNvSpPr>
            <a:spLocks noGrp="1" noChangeArrowheads="1"/>
          </p:cNvSpPr>
          <p:nvPr>
            <p:ph type="title"/>
          </p:nvPr>
        </p:nvSpPr>
        <p:spPr/>
        <p:txBody>
          <a:bodyPr/>
          <a:lstStyle/>
          <a:p>
            <a:pPr algn="ctr">
              <a:defRPr/>
            </a:pPr>
            <a:r>
              <a:rPr lang="en-US" dirty="0" smtClean="0"/>
              <a:t>Floating-point notation</a:t>
            </a:r>
            <a:endParaRPr lang="en-US" dirty="0"/>
          </a:p>
        </p:txBody>
      </p:sp>
      <p:pic>
        <p:nvPicPr>
          <p:cNvPr id="26627" name="Picture 4" descr="fig_01_26"/>
          <p:cNvPicPr preferRelativeResize="0">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386013" y="2210991"/>
            <a:ext cx="4457700" cy="3504009"/>
          </a:xfrm>
          <a:noFill/>
        </p:spPr>
      </p:pic>
      <p:pic>
        <p:nvPicPr>
          <p:cNvPr id="4"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74</a:t>
            </a:fld>
            <a:endParaRPr lang="en-US" dirty="0"/>
          </a:p>
        </p:txBody>
      </p:sp>
    </p:spTree>
    <p:extLst>
      <p:ext uri="{BB962C8B-B14F-4D97-AF65-F5344CB8AC3E}">
        <p14:creationId xmlns:p14="http://schemas.microsoft.com/office/powerpoint/2010/main" val="1166541734"/>
      </p:ext>
    </p:extLst>
  </p:cSld>
  <p:clrMapOvr>
    <a:masterClrMapping/>
  </p:clrMapOvr>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dirty="0" smtClean="0">
                <a:solidFill>
                  <a:schemeClr val="tx1"/>
                </a:solidFill>
                <a:latin typeface="Times New Roman" panose="02020603050405020304" pitchFamily="18" charset="0"/>
                <a:cs typeface="Times New Roman" panose="02020603050405020304" pitchFamily="18" charset="0"/>
              </a:rPr>
              <a:t>Floating-Point</a:t>
            </a:r>
            <a:endParaRPr lang="en-US" sz="3200"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98474" y="1981200"/>
            <a:ext cx="7556313" cy="4495800"/>
          </a:xfrm>
        </p:spPr>
        <p:txBody>
          <a:bodyPr>
            <a:normAutofit lnSpcReduction="10000"/>
          </a:bodyPr>
          <a:lstStyle/>
          <a:p>
            <a:r>
              <a:rPr lang="en-US" dirty="0" smtClean="0"/>
              <a:t>The final portion of the word</a:t>
            </a:r>
          </a:p>
          <a:p>
            <a:r>
              <a:rPr lang="en-US" dirty="0" smtClean="0"/>
              <a:t>Any floating-point number can be expressed in many ways</a:t>
            </a:r>
          </a:p>
          <a:p>
            <a:endParaRPr lang="en-US" dirty="0" smtClean="0"/>
          </a:p>
          <a:p>
            <a:endParaRPr lang="en-US" dirty="0" smtClean="0"/>
          </a:p>
          <a:p>
            <a:endParaRPr lang="en-US" dirty="0" smtClean="0"/>
          </a:p>
          <a:p>
            <a:endParaRPr lang="en-US" dirty="0" smtClean="0"/>
          </a:p>
          <a:p>
            <a:endParaRPr lang="en-US" sz="1100" i="1" dirty="0" smtClean="0"/>
          </a:p>
          <a:p>
            <a:r>
              <a:rPr lang="en-US" i="1" dirty="0" smtClean="0"/>
              <a:t>Normal number</a:t>
            </a:r>
            <a:endParaRPr lang="en-US" dirty="0" smtClean="0"/>
          </a:p>
          <a:p>
            <a:pPr lvl="1"/>
            <a:r>
              <a:rPr lang="en-US" dirty="0" smtClean="0"/>
              <a:t>The most significant digit of the significand is nonzero</a:t>
            </a:r>
          </a:p>
        </p:txBody>
      </p:sp>
      <p:sp>
        <p:nvSpPr>
          <p:cNvPr id="5" name="Text Placeholder 4"/>
          <p:cNvSpPr>
            <a:spLocks noGrp="1"/>
          </p:cNvSpPr>
          <p:nvPr>
            <p:ph type="body" sz="half" idx="2"/>
          </p:nvPr>
        </p:nvSpPr>
        <p:spPr/>
        <p:txBody>
          <a:bodyPr/>
          <a:lstStyle/>
          <a:p>
            <a:r>
              <a:rPr lang="en-US" sz="3200" dirty="0" smtClean="0"/>
              <a:t>       Significand</a:t>
            </a:r>
          </a:p>
        </p:txBody>
      </p:sp>
      <p:sp>
        <p:nvSpPr>
          <p:cNvPr id="4" name="Rectangle 3"/>
          <p:cNvSpPr/>
          <p:nvPr/>
        </p:nvSpPr>
        <p:spPr>
          <a:xfrm>
            <a:off x="838200" y="3429000"/>
            <a:ext cx="6781800" cy="1631216"/>
          </a:xfrm>
          <a:prstGeom prst="rect">
            <a:avLst/>
          </a:prstGeom>
        </p:spPr>
        <p:txBody>
          <a:bodyPr wrap="square">
            <a:spAutoFit/>
          </a:bodyPr>
          <a:lstStyle/>
          <a:p>
            <a:r>
              <a:rPr lang="en-US" sz="2000" dirty="0">
                <a:solidFill>
                  <a:schemeClr val="tx1">
                    <a:lumMod val="65000"/>
                    <a:lumOff val="35000"/>
                  </a:schemeClr>
                </a:solidFill>
                <a:latin typeface="+mn-lt"/>
              </a:rPr>
              <a:t>The following are equivalent, where the significand is expressed in binary form:</a:t>
            </a:r>
            <a:endParaRPr lang="en-US" sz="2000" dirty="0" smtClean="0">
              <a:solidFill>
                <a:schemeClr val="tx1">
                  <a:lumMod val="65000"/>
                  <a:lumOff val="35000"/>
                </a:schemeClr>
              </a:solidFill>
              <a:latin typeface="+mn-lt"/>
            </a:endParaRPr>
          </a:p>
          <a:p>
            <a:r>
              <a:rPr lang="en-US" sz="2000" dirty="0" smtClean="0">
                <a:solidFill>
                  <a:schemeClr val="tx1">
                    <a:lumMod val="65000"/>
                    <a:lumOff val="35000"/>
                  </a:schemeClr>
                </a:solidFill>
                <a:latin typeface="+mn-lt"/>
              </a:rPr>
              <a:t>		0.110 </a:t>
            </a:r>
            <a:r>
              <a:rPr lang="en-US" sz="2000" dirty="0">
                <a:solidFill>
                  <a:schemeClr val="tx1">
                    <a:lumMod val="65000"/>
                    <a:lumOff val="35000"/>
                  </a:schemeClr>
                </a:solidFill>
                <a:latin typeface="+mn-lt"/>
              </a:rPr>
              <a:t>* 2</a:t>
            </a:r>
            <a:r>
              <a:rPr lang="en-US" sz="2000" baseline="30000" dirty="0">
                <a:solidFill>
                  <a:schemeClr val="tx1">
                    <a:lumMod val="65000"/>
                    <a:lumOff val="35000"/>
                  </a:schemeClr>
                </a:solidFill>
                <a:latin typeface="+mn-lt"/>
              </a:rPr>
              <a:t>5</a:t>
            </a:r>
            <a:endParaRPr lang="en-US" sz="2000" baseline="30000" dirty="0" smtClean="0">
              <a:solidFill>
                <a:schemeClr val="tx1">
                  <a:lumMod val="65000"/>
                  <a:lumOff val="35000"/>
                </a:schemeClr>
              </a:solidFill>
              <a:latin typeface="+mn-lt"/>
            </a:endParaRPr>
          </a:p>
          <a:p>
            <a:r>
              <a:rPr lang="en-US" sz="2000" dirty="0" smtClean="0">
                <a:solidFill>
                  <a:schemeClr val="tx1">
                    <a:lumMod val="65000"/>
                    <a:lumOff val="35000"/>
                  </a:schemeClr>
                </a:solidFill>
                <a:latin typeface="+mn-lt"/>
              </a:rPr>
              <a:t>		   110 </a:t>
            </a:r>
            <a:r>
              <a:rPr lang="en-US" sz="2000" dirty="0">
                <a:solidFill>
                  <a:schemeClr val="tx1">
                    <a:lumMod val="65000"/>
                    <a:lumOff val="35000"/>
                  </a:schemeClr>
                </a:solidFill>
                <a:latin typeface="+mn-lt"/>
              </a:rPr>
              <a:t>* 2</a:t>
            </a:r>
            <a:r>
              <a:rPr lang="en-US" sz="2000" baseline="30000" dirty="0">
                <a:solidFill>
                  <a:schemeClr val="tx1">
                    <a:lumMod val="65000"/>
                    <a:lumOff val="35000"/>
                  </a:schemeClr>
                </a:solidFill>
                <a:latin typeface="+mn-lt"/>
              </a:rPr>
              <a:t>2</a:t>
            </a:r>
            <a:endParaRPr lang="en-US" sz="2000" baseline="30000" dirty="0" smtClean="0">
              <a:solidFill>
                <a:schemeClr val="tx1">
                  <a:lumMod val="65000"/>
                  <a:lumOff val="35000"/>
                </a:schemeClr>
              </a:solidFill>
              <a:latin typeface="+mn-lt"/>
            </a:endParaRPr>
          </a:p>
          <a:p>
            <a:r>
              <a:rPr lang="en-US" sz="2000" dirty="0" smtClean="0">
                <a:solidFill>
                  <a:schemeClr val="tx1">
                    <a:lumMod val="65000"/>
                    <a:lumOff val="35000"/>
                  </a:schemeClr>
                </a:solidFill>
                <a:latin typeface="+mn-lt"/>
              </a:rPr>
              <a:t>	            0.0110 </a:t>
            </a:r>
            <a:r>
              <a:rPr lang="en-US" sz="2000" dirty="0">
                <a:solidFill>
                  <a:schemeClr val="tx1">
                    <a:lumMod val="65000"/>
                    <a:lumOff val="35000"/>
                  </a:schemeClr>
                </a:solidFill>
                <a:latin typeface="+mn-lt"/>
              </a:rPr>
              <a:t>* 2</a:t>
            </a:r>
            <a:r>
              <a:rPr lang="en-US" sz="2000" baseline="30000" dirty="0">
                <a:solidFill>
                  <a:schemeClr val="tx1">
                    <a:lumMod val="65000"/>
                    <a:lumOff val="35000"/>
                  </a:schemeClr>
                </a:solidFill>
                <a:latin typeface="+mn-lt"/>
              </a:rPr>
              <a:t>6</a:t>
            </a:r>
          </a:p>
        </p:txBody>
      </p:sp>
      <p:cxnSp>
        <p:nvCxnSpPr>
          <p:cNvPr id="7" name="Straight Connector 6"/>
          <p:cNvCxnSpPr/>
          <p:nvPr/>
        </p:nvCxnSpPr>
        <p:spPr>
          <a:xfrm>
            <a:off x="1676400" y="3276600"/>
            <a:ext cx="502920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1676400" y="5334000"/>
            <a:ext cx="5029200" cy="1588"/>
          </a:xfrm>
          <a:prstGeom prst="line">
            <a:avLst/>
          </a:prstGeom>
        </p:spPr>
        <p:style>
          <a:lnRef idx="2">
            <a:schemeClr val="accent1"/>
          </a:lnRef>
          <a:fillRef idx="0">
            <a:schemeClr val="accent1"/>
          </a:fillRef>
          <a:effectRef idx="1">
            <a:schemeClr val="accent1"/>
          </a:effectRef>
          <a:fontRef idx="minor">
            <a:schemeClr val="tx1"/>
          </a:fontRef>
        </p:style>
      </p:cxnSp>
      <p:pic>
        <p:nvPicPr>
          <p:cNvPr id="10" name="Grafik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1" name="Grafik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8" name="Foliennummernplatzhalter 7"/>
          <p:cNvSpPr>
            <a:spLocks noGrp="1"/>
          </p:cNvSpPr>
          <p:nvPr>
            <p:ph type="sldNum" sz="quarter" idx="12"/>
          </p:nvPr>
        </p:nvSpPr>
        <p:spPr/>
        <p:txBody>
          <a:bodyPr/>
          <a:lstStyle/>
          <a:p>
            <a:fld id="{8AF02B71-8991-4516-A01E-F1A9ACD28BDC}" type="slidenum">
              <a:rPr lang="de-DE" smtClean="0"/>
              <a:pPr/>
              <a:t>75</a:t>
            </a:fld>
            <a:endParaRPr lang="de-DE"/>
          </a:p>
        </p:txBody>
      </p:sp>
    </p:spTree>
    <p:extLst>
      <p:ext uri="{BB962C8B-B14F-4D97-AF65-F5344CB8AC3E}">
        <p14:creationId xmlns:p14="http://schemas.microsoft.com/office/powerpoint/2010/main" val="3801896940"/>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f19.pdf"/>
          <p:cNvPicPr>
            <a:picLocks noChangeAspect="1"/>
          </p:cNvPicPr>
          <p:nvPr/>
        </p:nvPicPr>
        <p:blipFill rotWithShape="1">
          <a:blip r:embed="rId3">
            <a:extLst>
              <a:ext uri="{28A0092B-C50C-407E-A947-70E740481C1C}">
                <a14:useLocalDpi xmlns:a14="http://schemas.microsoft.com/office/drawing/2010/main" val="0"/>
              </a:ext>
            </a:extLst>
          </a:blip>
          <a:srcRect l="3967" t="13320" r="3642" b="12122"/>
          <a:stretch/>
        </p:blipFill>
        <p:spPr>
          <a:xfrm>
            <a:off x="0" y="614738"/>
            <a:ext cx="9144000" cy="5701996"/>
          </a:xfrm>
          <a:prstGeom prst="rect">
            <a:avLst/>
          </a:prstGeom>
        </p:spPr>
      </p:pic>
      <p:pic>
        <p:nvPicPr>
          <p:cNvPr id="4" name="Grafik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oliennummernplatzhalter 2"/>
          <p:cNvSpPr>
            <a:spLocks noGrp="1"/>
          </p:cNvSpPr>
          <p:nvPr>
            <p:ph type="sldNum" sz="quarter" idx="12"/>
          </p:nvPr>
        </p:nvSpPr>
        <p:spPr/>
        <p:txBody>
          <a:bodyPr/>
          <a:lstStyle/>
          <a:p>
            <a:fld id="{B6F15528-21DE-4FAA-801E-634DDDAF4B2B}" type="slidenum">
              <a:rPr lang="en-US" smtClean="0"/>
              <a:pPr/>
              <a:t>76</a:t>
            </a:fld>
            <a:endParaRPr lang="en-US" dirty="0"/>
          </a:p>
        </p:txBody>
      </p:sp>
    </p:spTree>
    <p:extLst>
      <p:ext uri="{BB962C8B-B14F-4D97-AF65-F5344CB8AC3E}">
        <p14:creationId xmlns:p14="http://schemas.microsoft.com/office/powerpoint/2010/main" val="1257033682"/>
      </p:ext>
    </p:extLst>
  </p:cSld>
  <p:clrMapOvr>
    <a:masterClrMapping/>
  </p:clrMapOvr>
  <p:transition spd="med">
    <p:dissolve/>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20.pdf"/>
          <p:cNvPicPr>
            <a:picLocks noChangeAspect="1"/>
          </p:cNvPicPr>
          <p:nvPr/>
        </p:nvPicPr>
        <p:blipFill rotWithShape="1">
          <a:blip r:embed="rId3">
            <a:extLst>
              <a:ext uri="{28A0092B-C50C-407E-A947-70E740481C1C}">
                <a14:useLocalDpi xmlns:a14="http://schemas.microsoft.com/office/drawing/2010/main" val="0"/>
              </a:ext>
            </a:extLst>
          </a:blip>
          <a:srcRect t="23553" b="44609"/>
          <a:stretch/>
        </p:blipFill>
        <p:spPr>
          <a:xfrm>
            <a:off x="-180528" y="1412776"/>
            <a:ext cx="9696635" cy="3995165"/>
          </a:xfrm>
          <a:prstGeom prst="rect">
            <a:avLst/>
          </a:prstGeom>
        </p:spPr>
      </p:pic>
      <p:pic>
        <p:nvPicPr>
          <p:cNvPr id="4" name="Grafik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6" name="Foliennummernplatzhalter 5"/>
          <p:cNvSpPr>
            <a:spLocks noGrp="1"/>
          </p:cNvSpPr>
          <p:nvPr>
            <p:ph type="sldNum" sz="quarter" idx="12"/>
          </p:nvPr>
        </p:nvSpPr>
        <p:spPr/>
        <p:txBody>
          <a:bodyPr/>
          <a:lstStyle/>
          <a:p>
            <a:fld id="{B6F15528-21DE-4FAA-801E-634DDDAF4B2B}" type="slidenum">
              <a:rPr lang="en-US" smtClean="0"/>
              <a:pPr/>
              <a:t>77</a:t>
            </a:fld>
            <a:endParaRPr lang="en-US" dirty="0"/>
          </a:p>
        </p:txBody>
      </p:sp>
    </p:spTree>
    <p:extLst>
      <p:ext uri="{BB962C8B-B14F-4D97-AF65-F5344CB8AC3E}">
        <p14:creationId xmlns:p14="http://schemas.microsoft.com/office/powerpoint/2010/main" val="704269049"/>
      </p:ext>
    </p:extLst>
  </p:cSld>
  <p:clrMapOvr>
    <a:masterClrMapping/>
  </p:clrMapOvr>
  <p:transition spd="med">
    <p:dissolve/>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idx="4294967295"/>
          </p:nvPr>
        </p:nvSpPr>
        <p:spPr>
          <a:xfrm>
            <a:off x="825500" y="-49213"/>
            <a:ext cx="7556500" cy="1116013"/>
          </a:xfrm>
        </p:spPr>
        <p:txBody>
          <a:bodyPr>
            <a:normAutofit/>
          </a:bodyPr>
          <a:lstStyle/>
          <a:p>
            <a:pPr algn="ctr"/>
            <a:r>
              <a:rPr lang="en-US" sz="3200" dirty="0">
                <a:solidFill>
                  <a:schemeClr val="tx1"/>
                </a:solidFill>
                <a:latin typeface="Times New Roman" panose="02020603050405020304" pitchFamily="18" charset="0"/>
                <a:cs typeface="Times New Roman" panose="02020603050405020304" pitchFamily="18" charset="0"/>
              </a:rPr>
              <a:t>IEEE</a:t>
            </a:r>
            <a:r>
              <a:rPr lang="en-US" sz="3200" dirty="0" smtClean="0">
                <a:solidFill>
                  <a:schemeClr val="tx1"/>
                </a:solidFill>
                <a:latin typeface="Times New Roman" panose="02020603050405020304" pitchFamily="18" charset="0"/>
                <a:cs typeface="Times New Roman" panose="02020603050405020304" pitchFamily="18" charset="0"/>
              </a:rPr>
              <a:t> Standard 754</a:t>
            </a:r>
            <a:endParaRPr lang="en-US" sz="3200" dirty="0">
              <a:solidFill>
                <a:schemeClr val="tx1"/>
              </a:solidFill>
              <a:latin typeface="Times New Roman" panose="02020603050405020304" pitchFamily="18" charset="0"/>
              <a:cs typeface="Times New Roman" panose="02020603050405020304" pitchFamily="18" charset="0"/>
            </a:endParaRPr>
          </a:p>
        </p:txBody>
      </p:sp>
      <p:graphicFrame>
        <p:nvGraphicFramePr>
          <p:cNvPr id="4" name="Content Placeholder 3"/>
          <p:cNvGraphicFramePr>
            <a:graphicFrameLocks noGrp="1"/>
          </p:cNvGraphicFramePr>
          <p:nvPr>
            <p:ph idx="4294967295"/>
            <p:extLst/>
          </p:nvPr>
        </p:nvGraphicFramePr>
        <p:xfrm>
          <a:off x="381000" y="1371600"/>
          <a:ext cx="8458200" cy="5105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Grafik 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oliennummernplatzhalter 2"/>
          <p:cNvSpPr>
            <a:spLocks noGrp="1"/>
          </p:cNvSpPr>
          <p:nvPr>
            <p:ph type="sldNum" sz="quarter" idx="12"/>
          </p:nvPr>
        </p:nvSpPr>
        <p:spPr/>
        <p:txBody>
          <a:bodyPr/>
          <a:lstStyle/>
          <a:p>
            <a:fld id="{B6F15528-21DE-4FAA-801E-634DDDAF4B2B}" type="slidenum">
              <a:rPr lang="en-US" smtClean="0"/>
              <a:pPr/>
              <a:t>78</a:t>
            </a:fld>
            <a:endParaRPr lang="en-US" dirty="0"/>
          </a:p>
        </p:txBody>
      </p:sp>
    </p:spTree>
    <p:extLst>
      <p:ext uri="{BB962C8B-B14F-4D97-AF65-F5344CB8AC3E}">
        <p14:creationId xmlns:p14="http://schemas.microsoft.com/office/powerpoint/2010/main" val="611629999"/>
      </p:ext>
    </p:extLst>
  </p:cSld>
  <p:clrMapOvr>
    <a:masterClrMapping/>
  </p:clrMapOvr>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IEEE 754-2008</a:t>
            </a:r>
            <a:endParaRPr lang="en-US" dirty="0"/>
          </a:p>
        </p:txBody>
      </p:sp>
      <p:sp>
        <p:nvSpPr>
          <p:cNvPr id="3" name="Content Placeholder 2"/>
          <p:cNvSpPr>
            <a:spLocks noGrp="1"/>
          </p:cNvSpPr>
          <p:nvPr>
            <p:ph idx="1"/>
          </p:nvPr>
        </p:nvSpPr>
        <p:spPr>
          <a:xfrm>
            <a:off x="498474" y="1676400"/>
            <a:ext cx="7556313" cy="4724400"/>
          </a:xfrm>
        </p:spPr>
        <p:txBody>
          <a:bodyPr>
            <a:normAutofit fontScale="85000" lnSpcReduction="20000"/>
          </a:bodyPr>
          <a:lstStyle/>
          <a:p>
            <a:r>
              <a:rPr lang="en-US" dirty="0" smtClean="0"/>
              <a:t>Defines the following different types of floating-point formats:</a:t>
            </a:r>
          </a:p>
          <a:p>
            <a:r>
              <a:rPr lang="en-US" dirty="0" smtClean="0"/>
              <a:t>Arithmetic format</a:t>
            </a:r>
          </a:p>
          <a:p>
            <a:pPr lvl="1"/>
            <a:r>
              <a:rPr lang="en-US" dirty="0" smtClean="0"/>
              <a:t>All the mandatory operations defined by the standard are supported by the format.  The format may be used to represent floating-point operands or results for the operations described in the standard.</a:t>
            </a:r>
          </a:p>
          <a:p>
            <a:r>
              <a:rPr lang="en-US" dirty="0" smtClean="0"/>
              <a:t>Basic format</a:t>
            </a:r>
          </a:p>
          <a:p>
            <a:pPr lvl="1"/>
            <a:r>
              <a:rPr lang="en-US" dirty="0" smtClean="0"/>
              <a:t>This format covers five floating-point representations, three binary and two decimal, whose encodings are specified by the standard, and which can be used for arithmetic.  At least one of the basic formats is implemented in any conforming implementation.</a:t>
            </a:r>
          </a:p>
          <a:p>
            <a:r>
              <a:rPr lang="en-US" dirty="0" smtClean="0"/>
              <a:t>Interchange format</a:t>
            </a:r>
          </a:p>
          <a:p>
            <a:pPr lvl="1"/>
            <a:r>
              <a:rPr lang="en-US" dirty="0" smtClean="0"/>
              <a:t>A fully specified, fixed-length binary encoding that allows data interchange between different platforms and that can be used for storage.</a:t>
            </a:r>
            <a:endParaRPr lang="en-US" dirty="0"/>
          </a:p>
        </p:txBody>
      </p:sp>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7" name="Foliennummernplatzhalter 6"/>
          <p:cNvSpPr>
            <a:spLocks noGrp="1"/>
          </p:cNvSpPr>
          <p:nvPr>
            <p:ph type="sldNum" sz="quarter" idx="12"/>
          </p:nvPr>
        </p:nvSpPr>
        <p:spPr/>
        <p:txBody>
          <a:bodyPr/>
          <a:lstStyle/>
          <a:p>
            <a:fld id="{B6F15528-21DE-4FAA-801E-634DDDAF4B2B}" type="slidenum">
              <a:rPr lang="en-US" smtClean="0"/>
              <a:pPr/>
              <a:t>79</a:t>
            </a:fld>
            <a:endParaRPr lang="en-US" dirty="0"/>
          </a:p>
        </p:txBody>
      </p:sp>
    </p:spTree>
    <p:extLst>
      <p:ext uri="{BB962C8B-B14F-4D97-AF65-F5344CB8AC3E}">
        <p14:creationId xmlns:p14="http://schemas.microsoft.com/office/powerpoint/2010/main" val="2454275325"/>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21.pdf"/>
          <p:cNvPicPr>
            <a:picLocks noChangeAspect="1"/>
          </p:cNvPicPr>
          <p:nvPr/>
        </p:nvPicPr>
        <p:blipFill rotWithShape="1">
          <a:blip r:embed="rId3">
            <a:extLst>
              <a:ext uri="{28A0092B-C50C-407E-A947-70E740481C1C}">
                <a14:useLocalDpi xmlns:a14="http://schemas.microsoft.com/office/drawing/2010/main" val="0"/>
              </a:ext>
            </a:extLst>
          </a:blip>
          <a:srcRect t="19330" b="15046"/>
          <a:stretch/>
        </p:blipFill>
        <p:spPr>
          <a:xfrm>
            <a:off x="467544" y="0"/>
            <a:ext cx="7959667" cy="6759799"/>
          </a:xfrm>
          <a:prstGeom prst="rect">
            <a:avLst/>
          </a:prstGeom>
        </p:spPr>
      </p:pic>
      <p:pic>
        <p:nvPicPr>
          <p:cNvPr id="4" name="Grafik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6" name="Foliennummernplatzhalter 5"/>
          <p:cNvSpPr>
            <a:spLocks noGrp="1"/>
          </p:cNvSpPr>
          <p:nvPr>
            <p:ph type="sldNum" sz="quarter" idx="12"/>
          </p:nvPr>
        </p:nvSpPr>
        <p:spPr/>
        <p:txBody>
          <a:bodyPr/>
          <a:lstStyle/>
          <a:p>
            <a:fld id="{B6F15528-21DE-4FAA-801E-634DDDAF4B2B}" type="slidenum">
              <a:rPr lang="en-US" smtClean="0"/>
              <a:pPr/>
              <a:t>80</a:t>
            </a:fld>
            <a:endParaRPr lang="en-US" dirty="0"/>
          </a:p>
        </p:txBody>
      </p:sp>
    </p:spTree>
    <p:extLst>
      <p:ext uri="{BB962C8B-B14F-4D97-AF65-F5344CB8AC3E}">
        <p14:creationId xmlns:p14="http://schemas.microsoft.com/office/powerpoint/2010/main" val="1495313220"/>
      </p:ext>
    </p:extLst>
  </p:cSld>
  <p:clrMapOvr>
    <a:masterClrMapping/>
  </p:clrMapOvr>
  <p:transition spd="med">
    <p:dissolve/>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3650" name="Rectangle 2"/>
          <p:cNvSpPr>
            <a:spLocks noGrp="1" noChangeArrowheads="1"/>
          </p:cNvSpPr>
          <p:nvPr>
            <p:ph type="title"/>
          </p:nvPr>
        </p:nvSpPr>
        <p:spPr>
          <a:xfrm>
            <a:off x="609600" y="228600"/>
            <a:ext cx="8305800" cy="1143000"/>
          </a:xfrm>
        </p:spPr>
        <p:txBody>
          <a:bodyPr>
            <a:normAutofit/>
          </a:bodyPr>
          <a:lstStyle/>
          <a:p>
            <a:pPr algn="ctr">
              <a:defRPr/>
            </a:pPr>
            <a:r>
              <a:rPr lang="en-US" sz="3200" dirty="0" smtClean="0">
                <a:solidFill>
                  <a:schemeClr val="tx1"/>
                </a:solidFill>
                <a:latin typeface="Times New Roman" panose="02020603050405020304" pitchFamily="18" charset="0"/>
                <a:cs typeface="Times New Roman" panose="02020603050405020304" pitchFamily="18" charset="0"/>
              </a:rPr>
              <a:t>Example:</a:t>
            </a:r>
            <a:br>
              <a:rPr lang="en-US" sz="3200" dirty="0" smtClean="0">
                <a:solidFill>
                  <a:schemeClr val="tx1"/>
                </a:solidFill>
                <a:latin typeface="Times New Roman" panose="02020603050405020304" pitchFamily="18" charset="0"/>
                <a:cs typeface="Times New Roman" panose="02020603050405020304" pitchFamily="18" charset="0"/>
              </a:rPr>
            </a:br>
            <a:r>
              <a:rPr lang="en-US" sz="3200" dirty="0" smtClean="0">
                <a:solidFill>
                  <a:schemeClr val="tx1"/>
                </a:solidFill>
                <a:latin typeface="Times New Roman" panose="02020603050405020304" pitchFamily="18" charset="0"/>
                <a:cs typeface="Times New Roman" panose="02020603050405020304" pitchFamily="18" charset="0"/>
              </a:rPr>
              <a:t>Encoding </a:t>
            </a:r>
            <a:r>
              <a:rPr lang="en-US" sz="3200" dirty="0">
                <a:solidFill>
                  <a:schemeClr val="tx1"/>
                </a:solidFill>
                <a:latin typeface="Times New Roman" panose="02020603050405020304" pitchFamily="18" charset="0"/>
                <a:cs typeface="Times New Roman" panose="02020603050405020304" pitchFamily="18" charset="0"/>
              </a:rPr>
              <a:t>the value </a:t>
            </a:r>
            <a:r>
              <a:rPr lang="en-US" sz="3200" dirty="0" smtClean="0">
                <a:solidFill>
                  <a:schemeClr val="tx1"/>
                </a:solidFill>
                <a:latin typeface="Times New Roman" panose="02020603050405020304" pitchFamily="18" charset="0"/>
                <a:cs typeface="Times New Roman" panose="02020603050405020304" pitchFamily="18" charset="0"/>
              </a:rPr>
              <a:t> 2 </a:t>
            </a:r>
            <a:r>
              <a:rPr lang="en-US" sz="3200" dirty="0">
                <a:solidFill>
                  <a:schemeClr val="tx1"/>
                </a:solidFill>
                <a:latin typeface="Times New Roman" panose="02020603050405020304" pitchFamily="18" charset="0"/>
                <a:cs typeface="Times New Roman" panose="02020603050405020304" pitchFamily="18" charset="0"/>
              </a:rPr>
              <a:t>5⁄8</a:t>
            </a:r>
          </a:p>
        </p:txBody>
      </p:sp>
      <p:pic>
        <p:nvPicPr>
          <p:cNvPr id="28675" name="Picture 6" descr="fig_01_27"/>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14563" y="1600200"/>
            <a:ext cx="4661297" cy="4858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81</a:t>
            </a:fld>
            <a:endParaRPr lang="en-US" dirty="0"/>
          </a:p>
        </p:txBody>
      </p:sp>
    </p:spTree>
    <p:extLst>
      <p:ext uri="{BB962C8B-B14F-4D97-AF65-F5344CB8AC3E}">
        <p14:creationId xmlns:p14="http://schemas.microsoft.com/office/powerpoint/2010/main" val="3750717858"/>
      </p:ext>
    </p:extLst>
  </p:cSld>
  <p:clrMapOvr>
    <a:masterClrMapping/>
  </p:clrMapOvr>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3650" name="Rectangle 2"/>
          <p:cNvSpPr>
            <a:spLocks noGrp="1" noChangeArrowheads="1"/>
          </p:cNvSpPr>
          <p:nvPr>
            <p:ph type="title"/>
          </p:nvPr>
        </p:nvSpPr>
        <p:spPr>
          <a:xfrm>
            <a:off x="609600" y="152400"/>
            <a:ext cx="8305800" cy="1143000"/>
          </a:xfrm>
        </p:spPr>
        <p:txBody>
          <a:bodyPr>
            <a:normAutofit/>
          </a:bodyPr>
          <a:lstStyle/>
          <a:p>
            <a:pPr algn="ctr">
              <a:defRPr/>
            </a:pPr>
            <a:r>
              <a:rPr lang="en-US" sz="3200" dirty="0" smtClean="0">
                <a:solidFill>
                  <a:schemeClr val="tx1"/>
                </a:solidFill>
                <a:latin typeface="Times New Roman" panose="02020603050405020304" pitchFamily="18" charset="0"/>
                <a:cs typeface="Times New Roman" panose="02020603050405020304" pitchFamily="18" charset="0"/>
              </a:rPr>
              <a:t>Range of values in </a:t>
            </a:r>
            <a:r>
              <a:rPr lang="en-US" sz="3200" dirty="0" err="1" smtClean="0">
                <a:solidFill>
                  <a:schemeClr val="tx1"/>
                </a:solidFill>
                <a:latin typeface="Times New Roman" panose="02020603050405020304" pitchFamily="18" charset="0"/>
                <a:cs typeface="Times New Roman" panose="02020603050405020304" pitchFamily="18" charset="0"/>
              </a:rPr>
              <a:t>ieee</a:t>
            </a:r>
            <a:r>
              <a:rPr lang="en-US" sz="3200" dirty="0" smtClean="0">
                <a:solidFill>
                  <a:schemeClr val="tx1"/>
                </a:solidFill>
                <a:latin typeface="Times New Roman" panose="02020603050405020304" pitchFamily="18" charset="0"/>
                <a:cs typeface="Times New Roman" panose="02020603050405020304" pitchFamily="18" charset="0"/>
              </a:rPr>
              <a:t> floating point</a:t>
            </a:r>
            <a:endParaRPr lang="en-US" sz="3200" dirty="0">
              <a:solidFill>
                <a:schemeClr val="tx1"/>
              </a:solidFill>
              <a:latin typeface="Times New Roman" panose="02020603050405020304" pitchFamily="18" charset="0"/>
              <a:cs typeface="Times New Roman" panose="02020603050405020304" pitchFamily="18" charset="0"/>
            </a:endParaRPr>
          </a:p>
        </p:txBody>
      </p:sp>
      <p:sp>
        <p:nvSpPr>
          <p:cNvPr id="5" name="Inhaltsplatzhalter 2"/>
          <p:cNvSpPr txBox="1">
            <a:spLocks/>
          </p:cNvSpPr>
          <p:nvPr/>
        </p:nvSpPr>
        <p:spPr>
          <a:xfrm>
            <a:off x="2171700" y="1553767"/>
            <a:ext cx="4886325" cy="4526756"/>
          </a:xfrm>
          <a:prstGeom prst="rect">
            <a:avLst/>
          </a:prstGeom>
        </p:spPr>
        <p:txBody>
          <a:bodyPr/>
          <a:lstStyle/>
          <a:p>
            <a:pPr marL="257175" indent="-257175" eaLnBrk="0" hangingPunct="0">
              <a:spcBef>
                <a:spcPct val="20000"/>
              </a:spcBef>
              <a:buClr>
                <a:schemeClr val="accent1"/>
              </a:buClr>
              <a:buSzPct val="70000"/>
              <a:buFont typeface="Wingdings 2" pitchFamily="18" charset="2"/>
              <a:buChar char=""/>
              <a:defRPr/>
            </a:pPr>
            <a:r>
              <a:rPr lang="de-DE" sz="2100" dirty="0">
                <a:solidFill>
                  <a:schemeClr val="tx2"/>
                </a:solidFill>
              </a:rPr>
              <a:t>Single </a:t>
            </a:r>
            <a:r>
              <a:rPr lang="de-DE" sz="2100" dirty="0" err="1">
                <a:solidFill>
                  <a:schemeClr val="tx2"/>
                </a:solidFill>
              </a:rPr>
              <a:t>precision</a:t>
            </a:r>
            <a:r>
              <a:rPr lang="de-DE" sz="2100" dirty="0">
                <a:solidFill>
                  <a:schemeClr val="tx2"/>
                </a:solidFill>
              </a:rPr>
              <a:t> </a:t>
            </a:r>
            <a:r>
              <a:rPr lang="de-DE" sz="2100" dirty="0" err="1">
                <a:solidFill>
                  <a:schemeClr val="tx2"/>
                </a:solidFill>
              </a:rPr>
              <a:t>range</a:t>
            </a:r>
            <a:r>
              <a:rPr lang="de-DE" sz="2100" dirty="0">
                <a:solidFill>
                  <a:schemeClr val="tx2"/>
                </a:solidFill>
              </a:rPr>
              <a:t>:</a:t>
            </a:r>
          </a:p>
          <a:p>
            <a:pPr marL="557213" lvl="1" indent="-214313" eaLnBrk="0" hangingPunct="0">
              <a:spcBef>
                <a:spcPct val="20000"/>
              </a:spcBef>
              <a:buClr>
                <a:schemeClr val="accent1"/>
              </a:buClr>
              <a:buSzPct val="70000"/>
              <a:buFont typeface="Wingdings 2" pitchFamily="18" charset="2"/>
              <a:buChar char=""/>
              <a:defRPr/>
            </a:pPr>
            <a:r>
              <a:rPr lang="de-DE" dirty="0">
                <a:solidFill>
                  <a:schemeClr val="tx2"/>
                </a:solidFill>
              </a:rPr>
              <a:t>2</a:t>
            </a:r>
            <a:r>
              <a:rPr lang="de-DE" baseline="30000" dirty="0">
                <a:solidFill>
                  <a:schemeClr val="tx2"/>
                </a:solidFill>
              </a:rPr>
              <a:t>-126</a:t>
            </a:r>
            <a:r>
              <a:rPr lang="de-DE" dirty="0">
                <a:solidFill>
                  <a:schemeClr val="tx2"/>
                </a:solidFill>
              </a:rPr>
              <a:t> </a:t>
            </a:r>
            <a:r>
              <a:rPr lang="de-DE" dirty="0" err="1">
                <a:solidFill>
                  <a:schemeClr val="tx2"/>
                </a:solidFill>
              </a:rPr>
              <a:t>to</a:t>
            </a:r>
            <a:r>
              <a:rPr lang="de-DE" dirty="0">
                <a:solidFill>
                  <a:schemeClr val="tx2"/>
                </a:solidFill>
              </a:rPr>
              <a:t> 2</a:t>
            </a:r>
            <a:r>
              <a:rPr lang="de-DE" baseline="30000" dirty="0">
                <a:solidFill>
                  <a:schemeClr val="tx2"/>
                </a:solidFill>
              </a:rPr>
              <a:t>127</a:t>
            </a:r>
            <a:r>
              <a:rPr lang="de-DE" dirty="0">
                <a:solidFill>
                  <a:schemeClr val="tx2"/>
                </a:solidFill>
              </a:rPr>
              <a:t> </a:t>
            </a:r>
            <a:r>
              <a:rPr lang="de-DE" dirty="0">
                <a:solidFill>
                  <a:schemeClr val="tx2"/>
                </a:solidFill>
                <a:cs typeface="Times New Roman"/>
              </a:rPr>
              <a:t>≈ 10</a:t>
            </a:r>
            <a:r>
              <a:rPr lang="de-DE" baseline="30000" dirty="0">
                <a:solidFill>
                  <a:schemeClr val="tx2"/>
                </a:solidFill>
                <a:cs typeface="Times New Roman"/>
              </a:rPr>
              <a:t>-38 </a:t>
            </a:r>
            <a:r>
              <a:rPr lang="de-DE" dirty="0" err="1">
                <a:solidFill>
                  <a:schemeClr val="tx2"/>
                </a:solidFill>
                <a:cs typeface="Times New Roman"/>
              </a:rPr>
              <a:t>to</a:t>
            </a:r>
            <a:r>
              <a:rPr lang="de-DE" dirty="0">
                <a:solidFill>
                  <a:schemeClr val="tx2"/>
                </a:solidFill>
                <a:cs typeface="Times New Roman"/>
              </a:rPr>
              <a:t> 10</a:t>
            </a:r>
            <a:r>
              <a:rPr lang="de-DE" baseline="30000" dirty="0">
                <a:solidFill>
                  <a:schemeClr val="tx2"/>
                </a:solidFill>
                <a:cs typeface="Times New Roman"/>
              </a:rPr>
              <a:t>38</a:t>
            </a:r>
          </a:p>
          <a:p>
            <a:pPr marL="557213" lvl="1" indent="-214313" eaLnBrk="0" hangingPunct="0">
              <a:spcBef>
                <a:spcPct val="20000"/>
              </a:spcBef>
              <a:buClr>
                <a:schemeClr val="accent1"/>
              </a:buClr>
              <a:buSzPct val="70000"/>
              <a:buFont typeface="Wingdings 2" pitchFamily="18" charset="2"/>
              <a:buChar char=""/>
              <a:defRPr/>
            </a:pPr>
            <a:endParaRPr lang="de-DE" dirty="0">
              <a:solidFill>
                <a:schemeClr val="tx2"/>
              </a:solidFill>
              <a:latin typeface="Times New Roman"/>
              <a:cs typeface="Times New Roman"/>
            </a:endParaRPr>
          </a:p>
          <a:p>
            <a:pPr marL="557213" lvl="1" indent="-214313" eaLnBrk="0" hangingPunct="0">
              <a:spcBef>
                <a:spcPct val="20000"/>
              </a:spcBef>
              <a:buClr>
                <a:schemeClr val="accent1"/>
              </a:buClr>
              <a:buSzPct val="70000"/>
              <a:buFont typeface="Wingdings 2" pitchFamily="18" charset="2"/>
              <a:buChar char=""/>
              <a:defRPr/>
            </a:pPr>
            <a:endParaRPr lang="tr-TR" dirty="0">
              <a:solidFill>
                <a:schemeClr val="tx2"/>
              </a:solidFill>
            </a:endParaRPr>
          </a:p>
          <a:p>
            <a:pPr marL="257175" indent="-257175" eaLnBrk="0" hangingPunct="0">
              <a:spcBef>
                <a:spcPct val="20000"/>
              </a:spcBef>
              <a:buClr>
                <a:schemeClr val="accent1"/>
              </a:buClr>
              <a:buSzPct val="70000"/>
              <a:buFont typeface="Wingdings 2" pitchFamily="18" charset="2"/>
              <a:buChar char=""/>
              <a:defRPr/>
            </a:pPr>
            <a:r>
              <a:rPr lang="de-DE" sz="2100" dirty="0">
                <a:solidFill>
                  <a:schemeClr val="tx2"/>
                </a:solidFill>
              </a:rPr>
              <a:t>Double </a:t>
            </a:r>
            <a:r>
              <a:rPr lang="de-DE" sz="2100" dirty="0" err="1">
                <a:solidFill>
                  <a:schemeClr val="tx2"/>
                </a:solidFill>
              </a:rPr>
              <a:t>precision</a:t>
            </a:r>
            <a:r>
              <a:rPr lang="de-DE" sz="2100" dirty="0">
                <a:solidFill>
                  <a:schemeClr val="tx2"/>
                </a:solidFill>
              </a:rPr>
              <a:t> </a:t>
            </a:r>
            <a:r>
              <a:rPr lang="de-DE" sz="2100" dirty="0" err="1">
                <a:solidFill>
                  <a:schemeClr val="tx2"/>
                </a:solidFill>
              </a:rPr>
              <a:t>range</a:t>
            </a:r>
            <a:r>
              <a:rPr lang="de-DE" sz="2100" dirty="0">
                <a:solidFill>
                  <a:schemeClr val="tx2"/>
                </a:solidFill>
              </a:rPr>
              <a:t>:</a:t>
            </a:r>
          </a:p>
          <a:p>
            <a:pPr marL="557213" lvl="1" indent="-214313" eaLnBrk="0" hangingPunct="0">
              <a:spcBef>
                <a:spcPct val="20000"/>
              </a:spcBef>
              <a:buClr>
                <a:schemeClr val="accent1"/>
              </a:buClr>
              <a:buSzPct val="70000"/>
              <a:buFont typeface="Wingdings 2" pitchFamily="18" charset="2"/>
              <a:buChar char=""/>
              <a:defRPr/>
            </a:pPr>
            <a:r>
              <a:rPr lang="de-DE" dirty="0">
                <a:solidFill>
                  <a:schemeClr val="tx2"/>
                </a:solidFill>
              </a:rPr>
              <a:t>2</a:t>
            </a:r>
            <a:r>
              <a:rPr lang="de-DE" baseline="30000" dirty="0">
                <a:solidFill>
                  <a:schemeClr val="tx2"/>
                </a:solidFill>
              </a:rPr>
              <a:t>-1022</a:t>
            </a:r>
            <a:r>
              <a:rPr lang="de-DE" dirty="0">
                <a:solidFill>
                  <a:schemeClr val="tx2"/>
                </a:solidFill>
              </a:rPr>
              <a:t> </a:t>
            </a:r>
            <a:r>
              <a:rPr lang="de-DE" dirty="0" err="1">
                <a:solidFill>
                  <a:schemeClr val="tx2"/>
                </a:solidFill>
              </a:rPr>
              <a:t>to</a:t>
            </a:r>
            <a:r>
              <a:rPr lang="de-DE" dirty="0">
                <a:solidFill>
                  <a:schemeClr val="tx2"/>
                </a:solidFill>
              </a:rPr>
              <a:t> 2</a:t>
            </a:r>
            <a:r>
              <a:rPr lang="de-DE" baseline="30000" dirty="0">
                <a:solidFill>
                  <a:schemeClr val="tx2"/>
                </a:solidFill>
              </a:rPr>
              <a:t>1024</a:t>
            </a:r>
            <a:r>
              <a:rPr lang="de-DE" dirty="0">
                <a:solidFill>
                  <a:schemeClr val="tx2"/>
                </a:solidFill>
              </a:rPr>
              <a:t> ≈ 10</a:t>
            </a:r>
            <a:r>
              <a:rPr lang="de-DE" baseline="30000" dirty="0">
                <a:solidFill>
                  <a:schemeClr val="tx2"/>
                </a:solidFill>
              </a:rPr>
              <a:t>-308</a:t>
            </a:r>
            <a:r>
              <a:rPr lang="de-DE" dirty="0">
                <a:solidFill>
                  <a:schemeClr val="tx2"/>
                </a:solidFill>
              </a:rPr>
              <a:t> </a:t>
            </a:r>
            <a:r>
              <a:rPr lang="de-DE" dirty="0" err="1">
                <a:solidFill>
                  <a:schemeClr val="tx2"/>
                </a:solidFill>
              </a:rPr>
              <a:t>to</a:t>
            </a:r>
            <a:r>
              <a:rPr lang="de-DE" dirty="0">
                <a:solidFill>
                  <a:schemeClr val="tx2"/>
                </a:solidFill>
              </a:rPr>
              <a:t> 10</a:t>
            </a:r>
            <a:r>
              <a:rPr lang="de-DE" baseline="30000" dirty="0">
                <a:solidFill>
                  <a:schemeClr val="tx2"/>
                </a:solidFill>
              </a:rPr>
              <a:t>308</a:t>
            </a:r>
          </a:p>
          <a:p>
            <a:pPr marL="600075" lvl="1" indent="-257175" eaLnBrk="0" hangingPunct="0">
              <a:spcBef>
                <a:spcPct val="20000"/>
              </a:spcBef>
              <a:buClr>
                <a:schemeClr val="accent1"/>
              </a:buClr>
              <a:buSzPct val="70000"/>
              <a:buFont typeface="Wingdings 2" pitchFamily="18" charset="2"/>
              <a:buChar char=""/>
              <a:defRPr/>
            </a:pPr>
            <a:endParaRPr lang="de-DE" sz="2100" dirty="0">
              <a:solidFill>
                <a:schemeClr val="tx2"/>
              </a:solidFill>
            </a:endParaRPr>
          </a:p>
          <a:p>
            <a:pPr marL="600075" lvl="1" indent="-257175" eaLnBrk="0" hangingPunct="0">
              <a:spcBef>
                <a:spcPct val="20000"/>
              </a:spcBef>
              <a:buClr>
                <a:schemeClr val="accent1"/>
              </a:buClr>
              <a:buSzPct val="70000"/>
              <a:buFont typeface="Wingdings 2" pitchFamily="18" charset="2"/>
              <a:buChar char=""/>
              <a:defRPr/>
            </a:pPr>
            <a:endParaRPr lang="tr-TR" sz="2100" dirty="0">
              <a:solidFill>
                <a:schemeClr val="tx2"/>
              </a:solidFill>
            </a:endParaRP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82</a:t>
            </a:fld>
            <a:endParaRPr lang="en-US" dirty="0"/>
          </a:p>
        </p:txBody>
      </p:sp>
    </p:spTree>
    <p:extLst>
      <p:ext uri="{BB962C8B-B14F-4D97-AF65-F5344CB8AC3E}">
        <p14:creationId xmlns:p14="http://schemas.microsoft.com/office/powerpoint/2010/main" val="55358217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2000" fill="hold"/>
                                        <p:tgtEl>
                                          <p:spTgt spid="5">
                                            <p:txEl>
                                              <p:pRg st="0" end="0"/>
                                            </p:txEl>
                                          </p:spTgt>
                                        </p:tgtEl>
                                        <p:attrNameLst>
                                          <p:attrName>ppt_x</p:attrName>
                                        </p:attrNameLst>
                                      </p:cBhvr>
                                      <p:tavLst>
                                        <p:tav tm="0">
                                          <p:val>
                                            <p:strVal val="0-#ppt_w/2"/>
                                          </p:val>
                                        </p:tav>
                                        <p:tav tm="100000">
                                          <p:val>
                                            <p:strVal val="#ppt_x"/>
                                          </p:val>
                                        </p:tav>
                                      </p:tavLst>
                                    </p:anim>
                                    <p:anim calcmode="lin" valueType="num">
                                      <p:cBhvr additive="base">
                                        <p:cTn id="8" dur="2000" fill="hold"/>
                                        <p:tgtEl>
                                          <p:spTgt spid="5">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anim calcmode="lin" valueType="num">
                                      <p:cBhvr additive="base">
                                        <p:cTn id="11" dur="2000" fill="hold"/>
                                        <p:tgtEl>
                                          <p:spTgt spid="5">
                                            <p:txEl>
                                              <p:pRg st="1" end="1"/>
                                            </p:txEl>
                                          </p:spTgt>
                                        </p:tgtEl>
                                        <p:attrNameLst>
                                          <p:attrName>ppt_x</p:attrName>
                                        </p:attrNameLst>
                                      </p:cBhvr>
                                      <p:tavLst>
                                        <p:tav tm="0">
                                          <p:val>
                                            <p:strVal val="0-#ppt_w/2"/>
                                          </p:val>
                                        </p:tav>
                                        <p:tav tm="100000">
                                          <p:val>
                                            <p:strVal val="#ppt_x"/>
                                          </p:val>
                                        </p:tav>
                                      </p:tavLst>
                                    </p:anim>
                                    <p:anim calcmode="lin" valueType="num">
                                      <p:cBhvr additive="base">
                                        <p:cTn id="12" dur="2000" fill="hold"/>
                                        <p:tgtEl>
                                          <p:spTgt spid="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anim calcmode="lin" valueType="num">
                                      <p:cBhvr additive="base">
                                        <p:cTn id="17" dur="2000" fill="hold"/>
                                        <p:tgtEl>
                                          <p:spTgt spid="5">
                                            <p:txEl>
                                              <p:pRg st="4" end="4"/>
                                            </p:txEl>
                                          </p:spTgt>
                                        </p:tgtEl>
                                        <p:attrNameLst>
                                          <p:attrName>ppt_x</p:attrName>
                                        </p:attrNameLst>
                                      </p:cBhvr>
                                      <p:tavLst>
                                        <p:tav tm="0">
                                          <p:val>
                                            <p:strVal val="0-#ppt_w/2"/>
                                          </p:val>
                                        </p:tav>
                                        <p:tav tm="100000">
                                          <p:val>
                                            <p:strVal val="#ppt_x"/>
                                          </p:val>
                                        </p:tav>
                                      </p:tavLst>
                                    </p:anim>
                                    <p:anim calcmode="lin" valueType="num">
                                      <p:cBhvr additive="base">
                                        <p:cTn id="18" dur="2000" fill="hold"/>
                                        <p:tgtEl>
                                          <p:spTgt spid="5">
                                            <p:txEl>
                                              <p:pRg st="4" end="4"/>
                                            </p:txEl>
                                          </p:spTgt>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5">
                                            <p:txEl>
                                              <p:pRg st="5" end="5"/>
                                            </p:txEl>
                                          </p:spTgt>
                                        </p:tgtEl>
                                        <p:attrNameLst>
                                          <p:attrName>style.visibility</p:attrName>
                                        </p:attrNameLst>
                                      </p:cBhvr>
                                      <p:to>
                                        <p:strVal val="visible"/>
                                      </p:to>
                                    </p:set>
                                    <p:anim calcmode="lin" valueType="num">
                                      <p:cBhvr additive="base">
                                        <p:cTn id="21" dur="2000" fill="hold"/>
                                        <p:tgtEl>
                                          <p:spTgt spid="5">
                                            <p:txEl>
                                              <p:pRg st="5" end="5"/>
                                            </p:txEl>
                                          </p:spTgt>
                                        </p:tgtEl>
                                        <p:attrNameLst>
                                          <p:attrName>ppt_x</p:attrName>
                                        </p:attrNameLst>
                                      </p:cBhvr>
                                      <p:tavLst>
                                        <p:tav tm="0">
                                          <p:val>
                                            <p:strVal val="0-#ppt_w/2"/>
                                          </p:val>
                                        </p:tav>
                                        <p:tav tm="100000">
                                          <p:val>
                                            <p:strVal val="#ppt_x"/>
                                          </p:val>
                                        </p:tav>
                                      </p:tavLst>
                                    </p:anim>
                                    <p:anim calcmode="lin" valueType="num">
                                      <p:cBhvr additive="base">
                                        <p:cTn id="22" dur="2000" fill="hold"/>
                                        <p:tgtEl>
                                          <p:spTgt spid="5">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043608" y="6093296"/>
            <a:ext cx="7239000" cy="307777"/>
          </a:xfrm>
          <a:prstGeom prst="rect">
            <a:avLst/>
          </a:prstGeom>
        </p:spPr>
        <p:txBody>
          <a:bodyPr wrap="square">
            <a:spAutoFit/>
          </a:bodyPr>
          <a:lstStyle/>
          <a:p>
            <a:r>
              <a:rPr lang="en-US" sz="1400" dirty="0">
                <a:latin typeface="+mn-lt"/>
              </a:rPr>
              <a:t>* not including implied bit and not including sign bit</a:t>
            </a:r>
          </a:p>
        </p:txBody>
      </p:sp>
      <p:pic>
        <p:nvPicPr>
          <p:cNvPr id="6" name="Picture 5"/>
          <p:cNvPicPr>
            <a:picLocks noChangeAspect="1"/>
          </p:cNvPicPr>
          <p:nvPr/>
        </p:nvPicPr>
        <p:blipFill>
          <a:blip r:embed="rId3"/>
          <a:stretch>
            <a:fillRect/>
          </a:stretch>
        </p:blipFill>
        <p:spPr>
          <a:xfrm>
            <a:off x="683568" y="908720"/>
            <a:ext cx="7360246" cy="5400600"/>
          </a:xfrm>
          <a:prstGeom prst="rect">
            <a:avLst/>
          </a:prstGeom>
        </p:spPr>
      </p:pic>
      <p:sp>
        <p:nvSpPr>
          <p:cNvPr id="7" name="TextBox 6"/>
          <p:cNvSpPr txBox="1"/>
          <p:nvPr/>
        </p:nvSpPr>
        <p:spPr>
          <a:xfrm>
            <a:off x="0" y="345337"/>
            <a:ext cx="9144000" cy="461665"/>
          </a:xfrm>
          <a:prstGeom prst="rect">
            <a:avLst/>
          </a:prstGeom>
          <a:noFill/>
        </p:spPr>
        <p:txBody>
          <a:bodyPr wrap="square" rtlCol="0">
            <a:spAutoFit/>
          </a:bodyPr>
          <a:lstStyle/>
          <a:p>
            <a:pPr algn="ctr"/>
            <a:r>
              <a:rPr lang="en-US" dirty="0">
                <a:latin typeface="+mj-lt"/>
              </a:rPr>
              <a:t>Table 10.3  IEEE 754 Format Parameters </a:t>
            </a:r>
          </a:p>
        </p:txBody>
      </p:sp>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83</a:t>
            </a:fld>
            <a:endParaRPr lang="en-US" dirty="0"/>
          </a:p>
        </p:txBody>
      </p:sp>
    </p:spTree>
    <p:extLst>
      <p:ext uri="{BB962C8B-B14F-4D97-AF65-F5344CB8AC3E}">
        <p14:creationId xmlns:p14="http://schemas.microsoft.com/office/powerpoint/2010/main" val="1822895611"/>
      </p:ext>
    </p:extLst>
  </p:cSld>
  <p:clrMapOvr>
    <a:masterClrMapping/>
  </p:clrMapOvr>
  <p:transition spd="med">
    <p:dissolve/>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49487" y="-228600"/>
            <a:ext cx="7556313" cy="1116106"/>
          </a:xfrm>
        </p:spPr>
        <p:txBody>
          <a:bodyPr>
            <a:normAutofit/>
          </a:bodyPr>
          <a:lstStyle/>
          <a:p>
            <a:pPr algn="ctr"/>
            <a:r>
              <a:rPr lang="en-US" sz="3200" dirty="0" smtClean="0">
                <a:solidFill>
                  <a:schemeClr val="tx1"/>
                </a:solidFill>
                <a:latin typeface="Times New Roman" panose="02020603050405020304" pitchFamily="18" charset="0"/>
                <a:cs typeface="Times New Roman" panose="02020603050405020304" pitchFamily="18" charset="0"/>
              </a:rPr>
              <a:t>Additional Formats</a:t>
            </a:r>
            <a:endParaRPr lang="en-US" sz="3200" dirty="0">
              <a:solidFill>
                <a:schemeClr val="tx1"/>
              </a:solidFill>
              <a:latin typeface="Times New Roman" panose="02020603050405020304" pitchFamily="18" charset="0"/>
              <a:cs typeface="Times New Roman" panose="02020603050405020304" pitchFamily="18" charset="0"/>
            </a:endParaRPr>
          </a:p>
        </p:txBody>
      </p:sp>
      <p:sp>
        <p:nvSpPr>
          <p:cNvPr id="6" name="Content Placeholder 5"/>
          <p:cNvSpPr>
            <a:spLocks noGrp="1"/>
          </p:cNvSpPr>
          <p:nvPr>
            <p:ph sz="half" idx="2"/>
          </p:nvPr>
        </p:nvSpPr>
        <p:spPr>
          <a:xfrm>
            <a:off x="467544" y="2132856"/>
            <a:ext cx="3774141" cy="4410635"/>
          </a:xfrm>
        </p:spPr>
        <p:txBody>
          <a:bodyPr>
            <a:noAutofit/>
          </a:bodyPr>
          <a:lstStyle/>
          <a:p>
            <a:pPr>
              <a:lnSpc>
                <a:spcPct val="120000"/>
              </a:lnSpc>
              <a:spcBef>
                <a:spcPts val="1400"/>
              </a:spcBef>
            </a:pPr>
            <a:r>
              <a:rPr lang="en-US" sz="1400" dirty="0" smtClean="0"/>
              <a:t>Provide additional bits in the exponent (extended range) and in the significand (extended precision)</a:t>
            </a:r>
          </a:p>
          <a:p>
            <a:pPr>
              <a:lnSpc>
                <a:spcPct val="120000"/>
              </a:lnSpc>
              <a:spcBef>
                <a:spcPts val="1400"/>
              </a:spcBef>
            </a:pPr>
            <a:r>
              <a:rPr lang="en-US" sz="1400" dirty="0" smtClean="0"/>
              <a:t>Lessens the chance of a final result that has been contaminated by excessive roundoff error</a:t>
            </a:r>
          </a:p>
          <a:p>
            <a:pPr>
              <a:lnSpc>
                <a:spcPct val="120000"/>
              </a:lnSpc>
              <a:spcBef>
                <a:spcPts val="1400"/>
              </a:spcBef>
            </a:pPr>
            <a:r>
              <a:rPr lang="en-US" sz="1400" dirty="0" smtClean="0"/>
              <a:t>Lessens the chance of an intermediate overflow aborting a computation whose final result would have been representable in a basic format</a:t>
            </a:r>
          </a:p>
          <a:p>
            <a:pPr>
              <a:lnSpc>
                <a:spcPct val="120000"/>
              </a:lnSpc>
              <a:spcBef>
                <a:spcPts val="1400"/>
              </a:spcBef>
            </a:pPr>
            <a:r>
              <a:rPr lang="en-US" sz="1400" dirty="0" smtClean="0"/>
              <a:t>Affords some of the benefits of a larger basic format without incurring the time penalty usually associated with higher precision</a:t>
            </a:r>
            <a:endParaRPr lang="en-US" sz="1400" dirty="0"/>
          </a:p>
        </p:txBody>
      </p:sp>
      <p:sp>
        <p:nvSpPr>
          <p:cNvPr id="8" name="Content Placeholder 7"/>
          <p:cNvSpPr>
            <a:spLocks noGrp="1"/>
          </p:cNvSpPr>
          <p:nvPr>
            <p:ph sz="quarter" idx="4"/>
          </p:nvPr>
        </p:nvSpPr>
        <p:spPr>
          <a:xfrm>
            <a:off x="4427984" y="2636912"/>
            <a:ext cx="3672408" cy="3678797"/>
          </a:xfrm>
        </p:spPr>
        <p:txBody>
          <a:bodyPr>
            <a:normAutofit/>
          </a:bodyPr>
          <a:lstStyle/>
          <a:p>
            <a:r>
              <a:rPr lang="en-US" sz="1600" dirty="0" smtClean="0"/>
              <a:t>Precision and range are defined under user control</a:t>
            </a:r>
          </a:p>
          <a:p>
            <a:r>
              <a:rPr lang="en-US" sz="1600" dirty="0" smtClean="0"/>
              <a:t>May be used for intermediate calculations but the standard places no constraint or format or length</a:t>
            </a:r>
            <a:endParaRPr lang="en-US" sz="1600" dirty="0"/>
          </a:p>
        </p:txBody>
      </p:sp>
      <p:sp>
        <p:nvSpPr>
          <p:cNvPr id="5" name="Text Placeholder 4"/>
          <p:cNvSpPr>
            <a:spLocks noGrp="1"/>
          </p:cNvSpPr>
          <p:nvPr>
            <p:ph type="body" idx="1"/>
          </p:nvPr>
        </p:nvSpPr>
        <p:spPr>
          <a:xfrm>
            <a:off x="539552" y="1124744"/>
            <a:ext cx="3657600" cy="945776"/>
          </a:xfrm>
        </p:spPr>
        <p:txBody>
          <a:bodyPr/>
          <a:lstStyle/>
          <a:p>
            <a:r>
              <a:rPr lang="en-US" dirty="0" smtClean="0"/>
              <a:t>Extended Precision Formats</a:t>
            </a:r>
            <a:endParaRPr lang="en-US" dirty="0"/>
          </a:p>
        </p:txBody>
      </p:sp>
      <p:sp>
        <p:nvSpPr>
          <p:cNvPr id="7" name="Text Placeholder 6"/>
          <p:cNvSpPr>
            <a:spLocks noGrp="1"/>
          </p:cNvSpPr>
          <p:nvPr>
            <p:ph type="body" sz="quarter" idx="3"/>
          </p:nvPr>
        </p:nvSpPr>
        <p:spPr>
          <a:xfrm>
            <a:off x="4399878" y="1447801"/>
            <a:ext cx="3657600" cy="945776"/>
          </a:xfrm>
        </p:spPr>
        <p:txBody>
          <a:bodyPr/>
          <a:lstStyle/>
          <a:p>
            <a:r>
              <a:rPr lang="en-US" dirty="0" smtClean="0">
                <a:solidFill>
                  <a:schemeClr val="accent1"/>
                </a:solidFill>
                <a:effectLst>
                  <a:outerShdw blurRad="50800" dist="38100" dir="2700000" algn="tl" rotWithShape="0">
                    <a:srgbClr val="000000">
                      <a:alpha val="43000"/>
                    </a:srgbClr>
                  </a:outerShdw>
                </a:effectLst>
              </a:rPr>
              <a:t>Extendable Precision Format</a:t>
            </a:r>
            <a:endParaRPr lang="en-US" dirty="0">
              <a:solidFill>
                <a:schemeClr val="accent1"/>
              </a:solidFill>
              <a:effectLst>
                <a:outerShdw blurRad="50800" dist="38100" dir="2700000" algn="tl" rotWithShape="0">
                  <a:srgbClr val="000000">
                    <a:alpha val="43000"/>
                  </a:srgbClr>
                </a:outerShdw>
              </a:effectLst>
            </a:endParaRPr>
          </a:p>
        </p:txBody>
      </p:sp>
      <p:sp useBgFill="1">
        <p:nvSpPr>
          <p:cNvPr id="9" name="TextBox 8"/>
          <p:cNvSpPr txBox="1"/>
          <p:nvPr/>
        </p:nvSpPr>
        <p:spPr>
          <a:xfrm>
            <a:off x="8077200" y="264617"/>
            <a:ext cx="1066800" cy="1716583"/>
          </a:xfrm>
          <a:prstGeom prst="rect">
            <a:avLst/>
          </a:prstGeom>
        </p:spPr>
        <p:txBody>
          <a:bodyPr wrap="square" rtlCol="0">
            <a:spAutoFit/>
          </a:bodyPr>
          <a:lstStyle/>
          <a:p>
            <a:endParaRPr lang="en-US" dirty="0"/>
          </a:p>
        </p:txBody>
      </p:sp>
      <p:pic>
        <p:nvPicPr>
          <p:cNvPr id="12" name="Picture 11"/>
          <p:cNvPicPr>
            <a:picLocks noChangeAspect="1"/>
          </p:cNvPicPr>
          <p:nvPr/>
        </p:nvPicPr>
        <p:blipFill>
          <a:blip r:embed="rId3"/>
          <a:stretch>
            <a:fillRect/>
          </a:stretch>
        </p:blipFill>
        <p:spPr>
          <a:xfrm>
            <a:off x="6248400" y="4683235"/>
            <a:ext cx="1981200" cy="2174765"/>
          </a:xfrm>
          <a:prstGeom prst="rect">
            <a:avLst/>
          </a:prstGeom>
        </p:spPr>
      </p:pic>
      <p:pic>
        <p:nvPicPr>
          <p:cNvPr id="10" name="Grafik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1" name="Grafik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oliennummernplatzhalter 2"/>
          <p:cNvSpPr>
            <a:spLocks noGrp="1"/>
          </p:cNvSpPr>
          <p:nvPr>
            <p:ph type="sldNum" sz="quarter" idx="12"/>
          </p:nvPr>
        </p:nvSpPr>
        <p:spPr/>
        <p:txBody>
          <a:bodyPr/>
          <a:lstStyle/>
          <a:p>
            <a:fld id="{B6F15528-21DE-4FAA-801E-634DDDAF4B2B}" type="slidenum">
              <a:rPr lang="en-US" smtClean="0"/>
              <a:pPr/>
              <a:t>84</a:t>
            </a:fld>
            <a:endParaRPr lang="en-US" dirty="0"/>
          </a:p>
        </p:txBody>
      </p:sp>
    </p:spTree>
    <p:extLst>
      <p:ext uri="{BB962C8B-B14F-4D97-AF65-F5344CB8AC3E}">
        <p14:creationId xmlns:p14="http://schemas.microsoft.com/office/powerpoint/2010/main" val="2043119089"/>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17029" y="836712"/>
            <a:ext cx="9144000" cy="1077218"/>
          </a:xfrm>
          <a:prstGeom prst="rect">
            <a:avLst/>
          </a:prstGeom>
        </p:spPr>
        <p:txBody>
          <a:bodyPr wrap="square">
            <a:spAutoFit/>
          </a:bodyPr>
          <a:lstStyle/>
          <a:p>
            <a:pPr algn="ctr"/>
            <a:r>
              <a:rPr lang="en-US" sz="3200" dirty="0">
                <a:latin typeface="Times New Roman" panose="02020603050405020304" pitchFamily="18" charset="0"/>
                <a:cs typeface="Times New Roman" panose="02020603050405020304" pitchFamily="18" charset="0"/>
              </a:rPr>
              <a:t>Table 10.4   </a:t>
            </a:r>
            <a:endParaRPr lang="en-US" sz="3200" dirty="0" smtClean="0">
              <a:latin typeface="Times New Roman" panose="02020603050405020304" pitchFamily="18" charset="0"/>
              <a:cs typeface="Times New Roman" panose="02020603050405020304" pitchFamily="18" charset="0"/>
            </a:endParaRPr>
          </a:p>
          <a:p>
            <a:pPr algn="ctr"/>
            <a:r>
              <a:rPr lang="en-US" sz="3200" dirty="0" smtClean="0">
                <a:latin typeface="Times New Roman" panose="02020603050405020304" pitchFamily="18" charset="0"/>
                <a:cs typeface="Times New Roman" panose="02020603050405020304" pitchFamily="18" charset="0"/>
              </a:rPr>
              <a:t>IEEE </a:t>
            </a:r>
            <a:r>
              <a:rPr lang="en-US" sz="3200" dirty="0">
                <a:latin typeface="Times New Roman" panose="02020603050405020304" pitchFamily="18" charset="0"/>
                <a:cs typeface="Times New Roman" panose="02020603050405020304" pitchFamily="18" charset="0"/>
              </a:rPr>
              <a:t>Formats</a:t>
            </a:r>
            <a:r>
              <a:rPr lang="en-US" sz="3200" dirty="0" smtClean="0">
                <a:latin typeface="Times New Roman" panose="02020603050405020304" pitchFamily="18" charset="0"/>
                <a:cs typeface="Times New Roman" panose="02020603050405020304" pitchFamily="18" charset="0"/>
              </a:rPr>
              <a:t> </a:t>
            </a:r>
            <a:endParaRPr lang="en-US" sz="3200" dirty="0">
              <a:latin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a:blip r:embed="rId3"/>
          <a:stretch>
            <a:fillRect/>
          </a:stretch>
        </p:blipFill>
        <p:spPr>
          <a:xfrm>
            <a:off x="179512" y="2276872"/>
            <a:ext cx="8784976" cy="4053194"/>
          </a:xfrm>
          <a:prstGeom prst="rect">
            <a:avLst/>
          </a:prstGeom>
        </p:spPr>
      </p:pic>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4" name="Foliennummernplatzhalter 3"/>
          <p:cNvSpPr>
            <a:spLocks noGrp="1"/>
          </p:cNvSpPr>
          <p:nvPr>
            <p:ph type="sldNum" sz="quarter" idx="12"/>
          </p:nvPr>
        </p:nvSpPr>
        <p:spPr/>
        <p:txBody>
          <a:bodyPr/>
          <a:lstStyle/>
          <a:p>
            <a:fld id="{B6F15528-21DE-4FAA-801E-634DDDAF4B2B}" type="slidenum">
              <a:rPr lang="en-US" smtClean="0"/>
              <a:pPr/>
              <a:t>85</a:t>
            </a:fld>
            <a:endParaRPr lang="en-US" dirty="0"/>
          </a:p>
        </p:txBody>
      </p:sp>
    </p:spTree>
    <p:extLst>
      <p:ext uri="{BB962C8B-B14F-4D97-AF65-F5344CB8AC3E}">
        <p14:creationId xmlns:p14="http://schemas.microsoft.com/office/powerpoint/2010/main" val="2348010163"/>
      </p:ext>
    </p:extLst>
  </p:cSld>
  <p:clrMapOvr>
    <a:masterClrMapping/>
  </p:clrMapOvr>
  <p:transition spd="med">
    <p:dissolve/>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79512" y="260648"/>
            <a:ext cx="8458200" cy="707886"/>
          </a:xfrm>
          <a:prstGeom prst="rect">
            <a:avLst/>
          </a:prstGeom>
        </p:spPr>
        <p:txBody>
          <a:bodyPr wrap="square">
            <a:spAutoFit/>
          </a:bodyPr>
          <a:lstStyle/>
          <a:p>
            <a:pPr algn="ctr"/>
            <a:r>
              <a:rPr lang="en-US" sz="2000" dirty="0">
                <a:latin typeface="+mn-lt"/>
              </a:rPr>
              <a:t>Table 10.5  </a:t>
            </a:r>
            <a:endParaRPr lang="en-US" sz="2000" dirty="0" smtClean="0">
              <a:latin typeface="+mn-lt"/>
            </a:endParaRPr>
          </a:p>
          <a:p>
            <a:pPr algn="ctr"/>
            <a:r>
              <a:rPr lang="en-US" sz="2000" dirty="0" smtClean="0">
                <a:latin typeface="+mn-lt"/>
              </a:rPr>
              <a:t> </a:t>
            </a:r>
            <a:r>
              <a:rPr lang="en-US" sz="2000" dirty="0">
                <a:latin typeface="+mn-lt"/>
              </a:rPr>
              <a:t>Interpretation of IEEE 754 Floating-Point Numbers (page 1 of</a:t>
            </a:r>
            <a:r>
              <a:rPr lang="en-US" sz="2000" dirty="0" smtClean="0">
                <a:latin typeface="+mn-lt"/>
              </a:rPr>
              <a:t> 3) </a:t>
            </a:r>
            <a:endParaRPr lang="en-US" sz="2000" dirty="0">
              <a:latin typeface="+mn-lt"/>
            </a:endParaRPr>
          </a:p>
        </p:txBody>
      </p:sp>
      <p:pic>
        <p:nvPicPr>
          <p:cNvPr id="7" name="Picture 6"/>
          <p:cNvPicPr>
            <a:picLocks noChangeAspect="1"/>
          </p:cNvPicPr>
          <p:nvPr/>
        </p:nvPicPr>
        <p:blipFill>
          <a:blip r:embed="rId3"/>
          <a:stretch>
            <a:fillRect/>
          </a:stretch>
        </p:blipFill>
        <p:spPr>
          <a:xfrm>
            <a:off x="179512" y="1340768"/>
            <a:ext cx="8784976" cy="4410790"/>
          </a:xfrm>
          <a:prstGeom prst="rect">
            <a:avLst/>
          </a:prstGeom>
        </p:spPr>
      </p:pic>
      <p:sp>
        <p:nvSpPr>
          <p:cNvPr id="8" name="TextBox 7"/>
          <p:cNvSpPr txBox="1"/>
          <p:nvPr/>
        </p:nvSpPr>
        <p:spPr>
          <a:xfrm>
            <a:off x="107504" y="5733256"/>
            <a:ext cx="9144000" cy="769441"/>
          </a:xfrm>
          <a:prstGeom prst="rect">
            <a:avLst/>
          </a:prstGeom>
          <a:noFill/>
        </p:spPr>
        <p:txBody>
          <a:bodyPr wrap="square" rtlCol="0">
            <a:spAutoFit/>
          </a:bodyPr>
          <a:lstStyle/>
          <a:p>
            <a:pPr algn="ctr"/>
            <a:r>
              <a:rPr lang="en-US" sz="2000" dirty="0">
                <a:latin typeface="+mn-lt"/>
              </a:rPr>
              <a:t>(a) binary32 format</a:t>
            </a:r>
          </a:p>
          <a:p>
            <a:endParaRPr lang="en-US" dirty="0"/>
          </a:p>
        </p:txBody>
      </p:sp>
      <p:pic>
        <p:nvPicPr>
          <p:cNvPr id="9"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0" name="Grafik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86</a:t>
            </a:fld>
            <a:endParaRPr lang="en-US" dirty="0"/>
          </a:p>
        </p:txBody>
      </p:sp>
    </p:spTree>
    <p:extLst>
      <p:ext uri="{BB962C8B-B14F-4D97-AF65-F5344CB8AC3E}">
        <p14:creationId xmlns:p14="http://schemas.microsoft.com/office/powerpoint/2010/main" val="1402740341"/>
      </p:ext>
    </p:extLst>
  </p:cSld>
  <p:clrMapOvr>
    <a:masterClrMapping/>
  </p:clrMapOvr>
  <p:transition spd="med">
    <p:dissolve/>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stretch>
            <a:fillRect/>
          </a:stretch>
        </p:blipFill>
        <p:spPr>
          <a:xfrm>
            <a:off x="179512" y="1412776"/>
            <a:ext cx="8856984" cy="4446944"/>
          </a:xfrm>
          <a:prstGeom prst="rect">
            <a:avLst/>
          </a:prstGeom>
        </p:spPr>
      </p:pic>
      <p:sp>
        <p:nvSpPr>
          <p:cNvPr id="8" name="Rectangle 7"/>
          <p:cNvSpPr/>
          <p:nvPr/>
        </p:nvSpPr>
        <p:spPr>
          <a:xfrm>
            <a:off x="323528" y="476672"/>
            <a:ext cx="8458200" cy="707886"/>
          </a:xfrm>
          <a:prstGeom prst="rect">
            <a:avLst/>
          </a:prstGeom>
        </p:spPr>
        <p:txBody>
          <a:bodyPr wrap="square">
            <a:spAutoFit/>
          </a:bodyPr>
          <a:lstStyle/>
          <a:p>
            <a:pPr algn="ctr"/>
            <a:r>
              <a:rPr lang="en-US" sz="2000" dirty="0">
                <a:latin typeface="+mn-lt"/>
              </a:rPr>
              <a:t>Table 10.5  </a:t>
            </a:r>
            <a:endParaRPr lang="en-US" sz="2000" dirty="0" smtClean="0">
              <a:latin typeface="+mn-lt"/>
            </a:endParaRPr>
          </a:p>
          <a:p>
            <a:pPr algn="ctr"/>
            <a:r>
              <a:rPr lang="en-US" sz="2000" dirty="0" smtClean="0">
                <a:latin typeface="+mn-lt"/>
              </a:rPr>
              <a:t> </a:t>
            </a:r>
            <a:r>
              <a:rPr lang="en-US" sz="2000" dirty="0">
                <a:latin typeface="+mn-lt"/>
              </a:rPr>
              <a:t>Interpretation of IEEE 754 Floating-Point Numbers (page </a:t>
            </a:r>
            <a:r>
              <a:rPr lang="en-US" sz="2000" dirty="0" smtClean="0">
                <a:latin typeface="+mn-lt"/>
              </a:rPr>
              <a:t>2 </a:t>
            </a:r>
            <a:r>
              <a:rPr lang="en-US" sz="2000" dirty="0">
                <a:latin typeface="+mn-lt"/>
              </a:rPr>
              <a:t>of</a:t>
            </a:r>
            <a:r>
              <a:rPr lang="en-US" sz="2000" dirty="0" smtClean="0">
                <a:latin typeface="+mn-lt"/>
              </a:rPr>
              <a:t> 3) </a:t>
            </a:r>
            <a:endParaRPr lang="en-US" sz="2000" dirty="0">
              <a:latin typeface="+mn-lt"/>
            </a:endParaRPr>
          </a:p>
        </p:txBody>
      </p:sp>
      <p:sp>
        <p:nvSpPr>
          <p:cNvPr id="9" name="Rectangle 8"/>
          <p:cNvSpPr/>
          <p:nvPr/>
        </p:nvSpPr>
        <p:spPr>
          <a:xfrm>
            <a:off x="0" y="5805264"/>
            <a:ext cx="9144000" cy="400110"/>
          </a:xfrm>
          <a:prstGeom prst="rect">
            <a:avLst/>
          </a:prstGeom>
        </p:spPr>
        <p:txBody>
          <a:bodyPr wrap="square">
            <a:spAutoFit/>
          </a:bodyPr>
          <a:lstStyle/>
          <a:p>
            <a:pPr algn="ctr"/>
            <a:r>
              <a:rPr lang="en-US" sz="2000" dirty="0">
                <a:latin typeface="+mj-lt"/>
              </a:rPr>
              <a:t>(a) </a:t>
            </a:r>
            <a:r>
              <a:rPr lang="en-US" sz="2000" dirty="0" smtClean="0">
                <a:latin typeface="+mj-lt"/>
              </a:rPr>
              <a:t>binary64 </a:t>
            </a:r>
            <a:r>
              <a:rPr lang="en-US" sz="2000" dirty="0">
                <a:latin typeface="+mj-lt"/>
              </a:rPr>
              <a:t>format</a:t>
            </a:r>
          </a:p>
        </p:txBody>
      </p:sp>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0" name="Grafik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oliennummernplatzhalter 2"/>
          <p:cNvSpPr>
            <a:spLocks noGrp="1"/>
          </p:cNvSpPr>
          <p:nvPr>
            <p:ph type="sldNum" sz="quarter" idx="12"/>
          </p:nvPr>
        </p:nvSpPr>
        <p:spPr/>
        <p:txBody>
          <a:bodyPr/>
          <a:lstStyle/>
          <a:p>
            <a:fld id="{B6F15528-21DE-4FAA-801E-634DDDAF4B2B}" type="slidenum">
              <a:rPr lang="en-US" smtClean="0"/>
              <a:pPr/>
              <a:t>87</a:t>
            </a:fld>
            <a:endParaRPr lang="en-US" dirty="0"/>
          </a:p>
        </p:txBody>
      </p:sp>
    </p:spTree>
    <p:extLst>
      <p:ext uri="{BB962C8B-B14F-4D97-AF65-F5344CB8AC3E}">
        <p14:creationId xmlns:p14="http://schemas.microsoft.com/office/powerpoint/2010/main" val="1710727531"/>
      </p:ext>
    </p:extLst>
  </p:cSld>
  <p:clrMapOvr>
    <a:masterClrMapping/>
  </p:clrMapOvr>
  <p:transition spd="med">
    <p:dissolve/>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stretch>
            <a:fillRect/>
          </a:stretch>
        </p:blipFill>
        <p:spPr>
          <a:xfrm>
            <a:off x="179512" y="1412776"/>
            <a:ext cx="8784976" cy="4410790"/>
          </a:xfrm>
          <a:prstGeom prst="rect">
            <a:avLst/>
          </a:prstGeom>
        </p:spPr>
      </p:pic>
      <p:sp>
        <p:nvSpPr>
          <p:cNvPr id="8" name="Rectangle 7"/>
          <p:cNvSpPr/>
          <p:nvPr/>
        </p:nvSpPr>
        <p:spPr>
          <a:xfrm>
            <a:off x="323528" y="476672"/>
            <a:ext cx="8458200" cy="707886"/>
          </a:xfrm>
          <a:prstGeom prst="rect">
            <a:avLst/>
          </a:prstGeom>
        </p:spPr>
        <p:txBody>
          <a:bodyPr wrap="square">
            <a:spAutoFit/>
          </a:bodyPr>
          <a:lstStyle/>
          <a:p>
            <a:pPr algn="ctr"/>
            <a:r>
              <a:rPr lang="en-US" sz="2000" dirty="0">
                <a:latin typeface="+mn-lt"/>
              </a:rPr>
              <a:t>Table 10.5  </a:t>
            </a:r>
            <a:endParaRPr lang="en-US" sz="2000" dirty="0" smtClean="0">
              <a:latin typeface="+mn-lt"/>
            </a:endParaRPr>
          </a:p>
          <a:p>
            <a:pPr algn="ctr"/>
            <a:r>
              <a:rPr lang="en-US" sz="2000" dirty="0" smtClean="0">
                <a:latin typeface="+mn-lt"/>
              </a:rPr>
              <a:t> </a:t>
            </a:r>
            <a:r>
              <a:rPr lang="en-US" sz="2000" dirty="0">
                <a:latin typeface="+mn-lt"/>
              </a:rPr>
              <a:t>Interpretation of IEEE 754 Floating-Point Numbers (page 3</a:t>
            </a:r>
            <a:r>
              <a:rPr lang="en-US" sz="2000" dirty="0" smtClean="0">
                <a:latin typeface="+mn-lt"/>
              </a:rPr>
              <a:t> </a:t>
            </a:r>
            <a:r>
              <a:rPr lang="en-US" sz="2000" dirty="0">
                <a:latin typeface="+mn-lt"/>
              </a:rPr>
              <a:t>of</a:t>
            </a:r>
            <a:r>
              <a:rPr lang="en-US" sz="2000" dirty="0" smtClean="0">
                <a:latin typeface="+mn-lt"/>
              </a:rPr>
              <a:t> 3) </a:t>
            </a:r>
            <a:endParaRPr lang="en-US" sz="2000" dirty="0">
              <a:latin typeface="+mn-lt"/>
            </a:endParaRPr>
          </a:p>
        </p:txBody>
      </p:sp>
      <p:sp>
        <p:nvSpPr>
          <p:cNvPr id="9" name="Rectangle 8"/>
          <p:cNvSpPr/>
          <p:nvPr/>
        </p:nvSpPr>
        <p:spPr>
          <a:xfrm>
            <a:off x="0" y="5805264"/>
            <a:ext cx="9144000" cy="400110"/>
          </a:xfrm>
          <a:prstGeom prst="rect">
            <a:avLst/>
          </a:prstGeom>
        </p:spPr>
        <p:txBody>
          <a:bodyPr wrap="square">
            <a:spAutoFit/>
          </a:bodyPr>
          <a:lstStyle/>
          <a:p>
            <a:pPr algn="ctr"/>
            <a:r>
              <a:rPr lang="en-US" sz="2000" dirty="0">
                <a:latin typeface="+mj-lt"/>
              </a:rPr>
              <a:t>(a) </a:t>
            </a:r>
            <a:r>
              <a:rPr lang="en-US" sz="2000" dirty="0" smtClean="0">
                <a:latin typeface="+mj-lt"/>
              </a:rPr>
              <a:t>binary128 </a:t>
            </a:r>
            <a:r>
              <a:rPr lang="en-US" sz="2000" dirty="0">
                <a:latin typeface="+mj-lt"/>
              </a:rPr>
              <a:t>format</a:t>
            </a:r>
          </a:p>
        </p:txBody>
      </p:sp>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0" name="Grafik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oliennummernplatzhalter 2"/>
          <p:cNvSpPr>
            <a:spLocks noGrp="1"/>
          </p:cNvSpPr>
          <p:nvPr>
            <p:ph type="sldNum" sz="quarter" idx="12"/>
          </p:nvPr>
        </p:nvSpPr>
        <p:spPr/>
        <p:txBody>
          <a:bodyPr/>
          <a:lstStyle/>
          <a:p>
            <a:fld id="{B6F15528-21DE-4FAA-801E-634DDDAF4B2B}" type="slidenum">
              <a:rPr lang="en-US" smtClean="0"/>
              <a:pPr/>
              <a:t>88</a:t>
            </a:fld>
            <a:endParaRPr lang="en-US" dirty="0"/>
          </a:p>
        </p:txBody>
      </p:sp>
    </p:spTree>
    <p:extLst>
      <p:ext uri="{BB962C8B-B14F-4D97-AF65-F5344CB8AC3E}">
        <p14:creationId xmlns:p14="http://schemas.microsoft.com/office/powerpoint/2010/main" val="932194042"/>
      </p:ext>
    </p:extLst>
  </p:cSld>
  <p:clrMapOvr>
    <a:masterClrMapping/>
  </p:clrMapOvr>
  <p:transition spd="med">
    <p:dissolve/>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7" name="TextBox 6"/>
          <p:cNvSpPr txBox="1"/>
          <p:nvPr/>
        </p:nvSpPr>
        <p:spPr>
          <a:xfrm>
            <a:off x="8077200" y="228601"/>
            <a:ext cx="838200" cy="533399"/>
          </a:xfrm>
          <a:prstGeom prst="rect">
            <a:avLst/>
          </a:prstGeom>
        </p:spPr>
        <p:txBody>
          <a:bodyPr wrap="square" rtlCol="0">
            <a:spAutoFit/>
          </a:bodyPr>
          <a:lstStyle/>
          <a:p>
            <a:endParaRPr lang="en-US" dirty="0"/>
          </a:p>
        </p:txBody>
      </p:sp>
      <p:pic>
        <p:nvPicPr>
          <p:cNvPr id="3" name="Picture 2"/>
          <p:cNvPicPr>
            <a:picLocks noChangeAspect="1"/>
          </p:cNvPicPr>
          <p:nvPr/>
        </p:nvPicPr>
        <p:blipFill>
          <a:blip r:embed="rId3"/>
          <a:stretch>
            <a:fillRect/>
          </a:stretch>
        </p:blipFill>
        <p:spPr>
          <a:xfrm>
            <a:off x="683568" y="260648"/>
            <a:ext cx="7798099" cy="6202664"/>
          </a:xfrm>
          <a:prstGeom prst="rect">
            <a:avLst/>
          </a:prstGeom>
        </p:spPr>
      </p:pic>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4" name="Foliennummernplatzhalter 3"/>
          <p:cNvSpPr>
            <a:spLocks noGrp="1"/>
          </p:cNvSpPr>
          <p:nvPr>
            <p:ph type="sldNum" sz="quarter" idx="12"/>
          </p:nvPr>
        </p:nvSpPr>
        <p:spPr/>
        <p:txBody>
          <a:bodyPr/>
          <a:lstStyle/>
          <a:p>
            <a:fld id="{B6F15528-21DE-4FAA-801E-634DDDAF4B2B}" type="slidenum">
              <a:rPr lang="en-US" smtClean="0"/>
              <a:pPr/>
              <a:t>89</a:t>
            </a:fld>
            <a:endParaRPr lang="en-US" dirty="0"/>
          </a:p>
        </p:txBody>
      </p:sp>
    </p:spTree>
    <p:extLst>
      <p:ext uri="{BB962C8B-B14F-4D97-AF65-F5344CB8AC3E}">
        <p14:creationId xmlns:p14="http://schemas.microsoft.com/office/powerpoint/2010/main" val="2597578729"/>
      </p:ext>
    </p:extLst>
  </p:cSld>
  <p:clrMapOvr>
    <a:masterClrMapping/>
  </p:clrMapOvr>
  <p:transition spd="med">
    <p:dissolve/>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22.pdf"/>
          <p:cNvPicPr>
            <a:picLocks noChangeAspect="1"/>
          </p:cNvPicPr>
          <p:nvPr/>
        </p:nvPicPr>
        <p:blipFill rotWithShape="1">
          <a:blip r:embed="rId3">
            <a:extLst>
              <a:ext uri="{28A0092B-C50C-407E-A947-70E740481C1C}">
                <a14:useLocalDpi xmlns:a14="http://schemas.microsoft.com/office/drawing/2010/main" val="0"/>
              </a:ext>
            </a:extLst>
          </a:blip>
          <a:srcRect t="5997"/>
          <a:stretch/>
        </p:blipFill>
        <p:spPr>
          <a:xfrm>
            <a:off x="-27095" y="0"/>
            <a:ext cx="9304469" cy="6758607"/>
          </a:xfrm>
          <a:prstGeom prst="rect">
            <a:avLst/>
          </a:prstGeom>
        </p:spPr>
      </p:pic>
      <p:pic>
        <p:nvPicPr>
          <p:cNvPr id="4" name="Grafik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6" name="Foliennummernplatzhalter 5"/>
          <p:cNvSpPr>
            <a:spLocks noGrp="1"/>
          </p:cNvSpPr>
          <p:nvPr>
            <p:ph type="sldNum" sz="quarter" idx="12"/>
          </p:nvPr>
        </p:nvSpPr>
        <p:spPr/>
        <p:txBody>
          <a:bodyPr/>
          <a:lstStyle/>
          <a:p>
            <a:fld id="{B6F15528-21DE-4FAA-801E-634DDDAF4B2B}" type="slidenum">
              <a:rPr lang="en-US" smtClean="0"/>
              <a:pPr/>
              <a:t>90</a:t>
            </a:fld>
            <a:endParaRPr lang="en-US" dirty="0"/>
          </a:p>
        </p:txBody>
      </p:sp>
    </p:spTree>
    <p:extLst>
      <p:ext uri="{BB962C8B-B14F-4D97-AF65-F5344CB8AC3E}">
        <p14:creationId xmlns:p14="http://schemas.microsoft.com/office/powerpoint/2010/main" val="3143355759"/>
      </p:ext>
    </p:extLst>
  </p:cSld>
  <p:clrMapOvr>
    <a:masterClrMapping/>
  </p:clrMapOvr>
  <p:transition spd="med">
    <p:wipe dir="r"/>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23.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63688" y="-531440"/>
            <a:ext cx="5832648" cy="7548132"/>
          </a:xfrm>
          <a:prstGeom prst="rect">
            <a:avLst/>
          </a:prstGeom>
        </p:spPr>
      </p:pic>
      <p:pic>
        <p:nvPicPr>
          <p:cNvPr id="4" name="Grafik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6" name="Foliennummernplatzhalter 5"/>
          <p:cNvSpPr>
            <a:spLocks noGrp="1"/>
          </p:cNvSpPr>
          <p:nvPr>
            <p:ph type="sldNum" sz="quarter" idx="12"/>
          </p:nvPr>
        </p:nvSpPr>
        <p:spPr/>
        <p:txBody>
          <a:bodyPr/>
          <a:lstStyle/>
          <a:p>
            <a:fld id="{B6F15528-21DE-4FAA-801E-634DDDAF4B2B}" type="slidenum">
              <a:rPr lang="en-US" smtClean="0"/>
              <a:pPr/>
              <a:t>91</a:t>
            </a:fld>
            <a:endParaRPr lang="en-US" dirty="0"/>
          </a:p>
        </p:txBody>
      </p:sp>
    </p:spTree>
    <p:extLst>
      <p:ext uri="{BB962C8B-B14F-4D97-AF65-F5344CB8AC3E}">
        <p14:creationId xmlns:p14="http://schemas.microsoft.com/office/powerpoint/2010/main" val="2541769654"/>
      </p:ext>
    </p:extLst>
  </p:cSld>
  <p:clrMapOvr>
    <a:masterClrMapping/>
  </p:clrMapOvr>
  <p:transition spd="med">
    <p:wipe dir="r"/>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24.pdf"/>
          <p:cNvPicPr>
            <a:picLocks noChangeAspect="1"/>
          </p:cNvPicPr>
          <p:nvPr/>
        </p:nvPicPr>
        <p:blipFill rotWithShape="1">
          <a:blip r:embed="rId3">
            <a:extLst>
              <a:ext uri="{28A0092B-C50C-407E-A947-70E740481C1C}">
                <a14:useLocalDpi xmlns:a14="http://schemas.microsoft.com/office/drawing/2010/main" val="0"/>
              </a:ext>
            </a:extLst>
          </a:blip>
          <a:srcRect t="6497" b="5787"/>
          <a:stretch/>
        </p:blipFill>
        <p:spPr>
          <a:xfrm>
            <a:off x="1835696" y="0"/>
            <a:ext cx="5750644" cy="6527813"/>
          </a:xfrm>
          <a:prstGeom prst="rect">
            <a:avLst/>
          </a:prstGeom>
        </p:spPr>
      </p:pic>
      <p:pic>
        <p:nvPicPr>
          <p:cNvPr id="4" name="Grafik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6" name="Foliennummernplatzhalter 5"/>
          <p:cNvSpPr>
            <a:spLocks noGrp="1"/>
          </p:cNvSpPr>
          <p:nvPr>
            <p:ph type="sldNum" sz="quarter" idx="12"/>
          </p:nvPr>
        </p:nvSpPr>
        <p:spPr/>
        <p:txBody>
          <a:bodyPr/>
          <a:lstStyle/>
          <a:p>
            <a:fld id="{B6F15528-21DE-4FAA-801E-634DDDAF4B2B}" type="slidenum">
              <a:rPr lang="en-US" smtClean="0"/>
              <a:pPr/>
              <a:t>92</a:t>
            </a:fld>
            <a:endParaRPr lang="en-US" dirty="0"/>
          </a:p>
        </p:txBody>
      </p:sp>
    </p:spTree>
    <p:extLst>
      <p:ext uri="{BB962C8B-B14F-4D97-AF65-F5344CB8AC3E}">
        <p14:creationId xmlns:p14="http://schemas.microsoft.com/office/powerpoint/2010/main" val="468777627"/>
      </p:ext>
    </p:extLst>
  </p:cSld>
  <p:clrMapOvr>
    <a:masterClrMapping/>
  </p:clrMapOvr>
  <p:transition spd="med">
    <p:wipe dir="r"/>
  </p:transition>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25.pdf"/>
          <p:cNvPicPr>
            <a:picLocks noChangeAspect="1"/>
          </p:cNvPicPr>
          <p:nvPr/>
        </p:nvPicPr>
        <p:blipFill rotWithShape="1">
          <a:blip r:embed="rId3">
            <a:extLst>
              <a:ext uri="{28A0092B-C50C-407E-A947-70E740481C1C}">
                <a14:useLocalDpi xmlns:a14="http://schemas.microsoft.com/office/drawing/2010/main" val="0"/>
              </a:ext>
            </a:extLst>
          </a:blip>
          <a:srcRect l="6070" t="6822" r="6893" b="58091"/>
          <a:stretch/>
        </p:blipFill>
        <p:spPr>
          <a:xfrm>
            <a:off x="-324544" y="980728"/>
            <a:ext cx="9570822" cy="4992964"/>
          </a:xfrm>
          <a:prstGeom prst="rect">
            <a:avLst/>
          </a:prstGeom>
        </p:spPr>
      </p:pic>
      <p:pic>
        <p:nvPicPr>
          <p:cNvPr id="4" name="Grafik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6" name="Foliennummernplatzhalter 5"/>
          <p:cNvSpPr>
            <a:spLocks noGrp="1"/>
          </p:cNvSpPr>
          <p:nvPr>
            <p:ph type="sldNum" sz="quarter" idx="12"/>
          </p:nvPr>
        </p:nvSpPr>
        <p:spPr/>
        <p:txBody>
          <a:bodyPr/>
          <a:lstStyle/>
          <a:p>
            <a:fld id="{B6F15528-21DE-4FAA-801E-634DDDAF4B2B}" type="slidenum">
              <a:rPr lang="en-US" smtClean="0"/>
              <a:pPr/>
              <a:t>93</a:t>
            </a:fld>
            <a:endParaRPr lang="en-US" dirty="0"/>
          </a:p>
        </p:txBody>
      </p:sp>
    </p:spTree>
    <p:extLst>
      <p:ext uri="{BB962C8B-B14F-4D97-AF65-F5344CB8AC3E}">
        <p14:creationId xmlns:p14="http://schemas.microsoft.com/office/powerpoint/2010/main" val="2397696779"/>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609600" y="228600"/>
            <a:ext cx="7556313" cy="995082"/>
          </a:xfrm>
        </p:spPr>
        <p:txBody>
          <a:bodyPr>
            <a:normAutofit/>
          </a:bodyPr>
          <a:lstStyle/>
          <a:p>
            <a:pPr algn="ctr"/>
            <a:r>
              <a:rPr lang="en-US" sz="3200" dirty="0" smtClean="0">
                <a:solidFill>
                  <a:schemeClr val="tx1"/>
                </a:solidFill>
                <a:latin typeface="Times New Roman" panose="02020603050405020304" pitchFamily="18" charset="0"/>
                <a:cs typeface="Times New Roman" panose="02020603050405020304" pitchFamily="18" charset="0"/>
              </a:rPr>
              <a:t>Precision Considerations</a:t>
            </a:r>
            <a:endParaRPr lang="en-US" sz="3200" dirty="0">
              <a:solidFill>
                <a:schemeClr val="tx1"/>
              </a:solidFill>
              <a:latin typeface="Times New Roman" panose="02020603050405020304" pitchFamily="18" charset="0"/>
              <a:cs typeface="Times New Roman" panose="02020603050405020304" pitchFamily="18" charset="0"/>
            </a:endParaRPr>
          </a:p>
        </p:txBody>
      </p:sp>
      <p:sp>
        <p:nvSpPr>
          <p:cNvPr id="8" name="Content Placeholder 7"/>
          <p:cNvSpPr>
            <a:spLocks noGrp="1"/>
          </p:cNvSpPr>
          <p:nvPr>
            <p:ph idx="1"/>
          </p:nvPr>
        </p:nvSpPr>
        <p:spPr/>
        <p:txBody>
          <a:bodyPr>
            <a:normAutofit/>
          </a:bodyPr>
          <a:lstStyle/>
          <a:p>
            <a:pPr>
              <a:spcAft>
                <a:spcPts val="1200"/>
              </a:spcAft>
            </a:pPr>
            <a:r>
              <a:rPr lang="en-US" sz="2600" dirty="0" smtClean="0"/>
              <a:t>IEEE standard approaches:</a:t>
            </a:r>
          </a:p>
          <a:p>
            <a:pPr lvl="1">
              <a:lnSpc>
                <a:spcPct val="80000"/>
              </a:lnSpc>
              <a:spcBef>
                <a:spcPts val="1200"/>
              </a:spcBef>
            </a:pPr>
            <a:r>
              <a:rPr lang="en-US" sz="2400" dirty="0" smtClean="0"/>
              <a:t>Round to nearest: </a:t>
            </a:r>
          </a:p>
          <a:p>
            <a:pPr lvl="2">
              <a:lnSpc>
                <a:spcPct val="80000"/>
              </a:lnSpc>
              <a:spcBef>
                <a:spcPts val="1200"/>
              </a:spcBef>
            </a:pPr>
            <a:r>
              <a:rPr lang="en-US" sz="2000" dirty="0" smtClean="0"/>
              <a:t>The result is rounded to the nearest representable number.</a:t>
            </a:r>
          </a:p>
          <a:p>
            <a:pPr lvl="1">
              <a:lnSpc>
                <a:spcPct val="80000"/>
              </a:lnSpc>
              <a:spcBef>
                <a:spcPts val="1200"/>
              </a:spcBef>
            </a:pPr>
            <a:r>
              <a:rPr lang="en-US" sz="2400" dirty="0" smtClean="0"/>
              <a:t>Round toward +∞</a:t>
            </a:r>
            <a:r>
              <a:rPr lang="en-US" sz="2400" baseline="30000" dirty="0" smtClean="0"/>
              <a:t> </a:t>
            </a:r>
            <a:r>
              <a:rPr lang="en-US" sz="2400" dirty="0" smtClean="0"/>
              <a:t>:</a:t>
            </a:r>
          </a:p>
          <a:p>
            <a:pPr lvl="2">
              <a:lnSpc>
                <a:spcPct val="80000"/>
              </a:lnSpc>
              <a:spcBef>
                <a:spcPts val="1200"/>
              </a:spcBef>
            </a:pPr>
            <a:r>
              <a:rPr lang="en-US" sz="2000" dirty="0" smtClean="0"/>
              <a:t>The result is rounded up toward plus infinity.</a:t>
            </a:r>
          </a:p>
          <a:p>
            <a:pPr lvl="1">
              <a:lnSpc>
                <a:spcPct val="80000"/>
              </a:lnSpc>
              <a:spcBef>
                <a:spcPts val="1200"/>
              </a:spcBef>
            </a:pPr>
            <a:r>
              <a:rPr lang="en-US" sz="2400" dirty="0" smtClean="0"/>
              <a:t>Round toward -∞: </a:t>
            </a:r>
          </a:p>
          <a:p>
            <a:pPr lvl="2">
              <a:lnSpc>
                <a:spcPct val="80000"/>
              </a:lnSpc>
              <a:spcBef>
                <a:spcPts val="1200"/>
              </a:spcBef>
            </a:pPr>
            <a:r>
              <a:rPr lang="en-US" sz="2000" dirty="0" smtClean="0"/>
              <a:t>The result is rounded down toward negative infinity.</a:t>
            </a:r>
          </a:p>
          <a:p>
            <a:pPr lvl="1">
              <a:lnSpc>
                <a:spcPct val="80000"/>
              </a:lnSpc>
              <a:spcBef>
                <a:spcPts val="1200"/>
              </a:spcBef>
            </a:pPr>
            <a:r>
              <a:rPr lang="en-US" sz="2400" dirty="0" smtClean="0"/>
              <a:t>Round toward 0: </a:t>
            </a:r>
          </a:p>
          <a:p>
            <a:pPr lvl="2">
              <a:lnSpc>
                <a:spcPct val="80000"/>
              </a:lnSpc>
              <a:spcBef>
                <a:spcPts val="1200"/>
              </a:spcBef>
            </a:pPr>
            <a:r>
              <a:rPr lang="en-US" sz="2000" dirty="0" smtClean="0"/>
              <a:t>The result is rounded toward zero.</a:t>
            </a:r>
          </a:p>
        </p:txBody>
      </p:sp>
      <p:sp>
        <p:nvSpPr>
          <p:cNvPr id="9" name="Text Placeholder 8"/>
          <p:cNvSpPr>
            <a:spLocks noGrp="1"/>
          </p:cNvSpPr>
          <p:nvPr>
            <p:ph type="body" sz="half" idx="2"/>
          </p:nvPr>
        </p:nvSpPr>
        <p:spPr>
          <a:xfrm>
            <a:off x="498518" y="1219201"/>
            <a:ext cx="7558960" cy="685052"/>
          </a:xfrm>
        </p:spPr>
        <p:txBody>
          <a:bodyPr/>
          <a:lstStyle/>
          <a:p>
            <a:r>
              <a:rPr lang="en-US" sz="3200" dirty="0" smtClean="0"/>
              <a:t>	Rounding</a:t>
            </a:r>
            <a:endParaRPr lang="en-US" sz="3200" dirty="0"/>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0" name="Grafik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oliennummernplatzhalter 2"/>
          <p:cNvSpPr>
            <a:spLocks noGrp="1"/>
          </p:cNvSpPr>
          <p:nvPr>
            <p:ph type="sldNum" sz="quarter" idx="12"/>
          </p:nvPr>
        </p:nvSpPr>
        <p:spPr/>
        <p:txBody>
          <a:bodyPr/>
          <a:lstStyle/>
          <a:p>
            <a:fld id="{8AF02B71-8991-4516-A01E-F1A9ACD28BDC}" type="slidenum">
              <a:rPr lang="de-DE" smtClean="0"/>
              <a:pPr/>
              <a:t>94</a:t>
            </a:fld>
            <a:endParaRPr lang="de-DE"/>
          </a:p>
        </p:txBody>
      </p:sp>
    </p:spTree>
    <p:extLst>
      <p:ext uri="{BB962C8B-B14F-4D97-AF65-F5344CB8AC3E}">
        <p14:creationId xmlns:p14="http://schemas.microsoft.com/office/powerpoint/2010/main" val="1959394918"/>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28600"/>
            <a:ext cx="8229600" cy="1143000"/>
          </a:xfrm>
        </p:spPr>
        <p:txBody>
          <a:bodyPr>
            <a:normAutofit/>
          </a:bodyPr>
          <a:lstStyle/>
          <a:p>
            <a:pPr algn="ctr"/>
            <a:r>
              <a:rPr lang="en-US" sz="3200" dirty="0" smtClean="0">
                <a:solidFill>
                  <a:schemeClr val="tx1"/>
                </a:solidFill>
                <a:latin typeface="Times New Roman" panose="02020603050405020304" pitchFamily="18" charset="0"/>
                <a:cs typeface="Times New Roman" panose="02020603050405020304" pitchFamily="18" charset="0"/>
              </a:rPr>
              <a:t>Interval Arithmetic	 </a:t>
            </a:r>
            <a:br>
              <a:rPr lang="en-US" sz="3200" dirty="0" smtClean="0">
                <a:solidFill>
                  <a:schemeClr val="tx1"/>
                </a:solidFill>
                <a:latin typeface="Times New Roman" panose="02020603050405020304" pitchFamily="18" charset="0"/>
                <a:cs typeface="Times New Roman" panose="02020603050405020304" pitchFamily="18" charset="0"/>
              </a:rPr>
            </a:br>
            <a:r>
              <a:rPr lang="en-US" sz="3200" dirty="0" smtClean="0">
                <a:solidFill>
                  <a:schemeClr val="tx1"/>
                </a:solidFill>
                <a:latin typeface="Times New Roman" panose="02020603050405020304" pitchFamily="18" charset="0"/>
                <a:cs typeface="Times New Roman" panose="02020603050405020304" pitchFamily="18" charset="0"/>
              </a:rPr>
              <a:t>					</a:t>
            </a:r>
            <a:endParaRPr lang="en-US" sz="3200" dirty="0">
              <a:solidFill>
                <a:schemeClr val="tx1"/>
              </a:solidFill>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sz="half" idx="1"/>
          </p:nvPr>
        </p:nvSpPr>
        <p:spPr>
          <a:xfrm>
            <a:off x="4648200" y="1447800"/>
            <a:ext cx="3276600" cy="1965960"/>
          </a:xfrm>
        </p:spPr>
        <p:txBody>
          <a:bodyPr/>
          <a:lstStyle/>
          <a:p>
            <a:r>
              <a:rPr lang="en-US" i="1" dirty="0" smtClean="0"/>
              <a:t>Minus infinity </a:t>
            </a:r>
            <a:r>
              <a:rPr lang="en-US" dirty="0" smtClean="0"/>
              <a:t>and </a:t>
            </a:r>
            <a:r>
              <a:rPr lang="en-US" i="1" dirty="0" smtClean="0"/>
              <a:t>rounding to plus </a:t>
            </a:r>
            <a:r>
              <a:rPr lang="en-US" dirty="0" smtClean="0"/>
              <a:t>are useful in implementing interval arithmetic</a:t>
            </a:r>
            <a:endParaRPr lang="en-US" i="1" dirty="0"/>
          </a:p>
        </p:txBody>
      </p:sp>
      <p:sp>
        <p:nvSpPr>
          <p:cNvPr id="6" name="Content Placeholder 5"/>
          <p:cNvSpPr>
            <a:spLocks noGrp="1"/>
          </p:cNvSpPr>
          <p:nvPr>
            <p:ph sz="half" idx="15"/>
          </p:nvPr>
        </p:nvSpPr>
        <p:spPr>
          <a:xfrm>
            <a:off x="498518" y="1447800"/>
            <a:ext cx="3692482" cy="4953000"/>
          </a:xfrm>
        </p:spPr>
        <p:txBody>
          <a:bodyPr>
            <a:normAutofit fontScale="92500" lnSpcReduction="10000"/>
          </a:bodyPr>
          <a:lstStyle/>
          <a:p>
            <a:r>
              <a:rPr lang="en-US" dirty="0" smtClean="0"/>
              <a:t>Provides an efficient method for monitoring and controlling errors in floating-point computations by producing two values for each result</a:t>
            </a:r>
          </a:p>
          <a:p>
            <a:r>
              <a:rPr lang="en-US" dirty="0" smtClean="0"/>
              <a:t>The two values correspond to the lower and upper endpoints of an interval that contains the true result</a:t>
            </a:r>
          </a:p>
          <a:p>
            <a:r>
              <a:rPr lang="en-US" dirty="0" smtClean="0"/>
              <a:t>The width of the interval indicates the accuracy of the result</a:t>
            </a:r>
          </a:p>
          <a:p>
            <a:r>
              <a:rPr lang="en-US" dirty="0" smtClean="0"/>
              <a:t>If the endpoints are not representable then the interval endpoints are rounded down and up respectively</a:t>
            </a:r>
          </a:p>
          <a:p>
            <a:r>
              <a:rPr lang="en-US" dirty="0" smtClean="0"/>
              <a:t>If the range between the upper and lower bounds is sufficiently narrow then a sufficiently accurate result has been obtained</a:t>
            </a:r>
            <a:endParaRPr lang="en-US" dirty="0"/>
          </a:p>
        </p:txBody>
      </p:sp>
      <p:sp>
        <p:nvSpPr>
          <p:cNvPr id="7" name="Content Placeholder 6"/>
          <p:cNvSpPr>
            <a:spLocks noGrp="1"/>
          </p:cNvSpPr>
          <p:nvPr>
            <p:ph sz="half" idx="16"/>
          </p:nvPr>
        </p:nvSpPr>
        <p:spPr>
          <a:xfrm>
            <a:off x="5105400" y="3657600"/>
            <a:ext cx="3657600" cy="2895600"/>
          </a:xfrm>
        </p:spPr>
        <p:txBody>
          <a:bodyPr>
            <a:normAutofit/>
          </a:bodyPr>
          <a:lstStyle/>
          <a:p>
            <a:r>
              <a:rPr lang="en-US" i="1" dirty="0" smtClean="0"/>
              <a:t>Round toward zero</a:t>
            </a:r>
          </a:p>
          <a:p>
            <a:r>
              <a:rPr lang="en-US" dirty="0" smtClean="0"/>
              <a:t>Extra bits are ignored</a:t>
            </a:r>
          </a:p>
          <a:p>
            <a:r>
              <a:rPr lang="en-US" dirty="0" smtClean="0"/>
              <a:t>Simplest technique</a:t>
            </a:r>
          </a:p>
          <a:p>
            <a:r>
              <a:rPr lang="en-US" dirty="0" smtClean="0"/>
              <a:t>A consistent bias toward zero in the operation</a:t>
            </a:r>
          </a:p>
          <a:p>
            <a:pPr lvl="1"/>
            <a:r>
              <a:rPr lang="en-US" dirty="0" smtClean="0"/>
              <a:t>Serious bias because it affects every operation for which there are nonzero extra bits</a:t>
            </a:r>
            <a:endParaRPr lang="en-US" dirty="0"/>
          </a:p>
        </p:txBody>
      </p:sp>
      <p:sp>
        <p:nvSpPr>
          <p:cNvPr id="8" name="Rectangle 7"/>
          <p:cNvSpPr/>
          <p:nvPr/>
        </p:nvSpPr>
        <p:spPr>
          <a:xfrm>
            <a:off x="5334000" y="2819400"/>
            <a:ext cx="2514600" cy="646331"/>
          </a:xfrm>
          <a:prstGeom prst="rect">
            <a:avLst/>
          </a:prstGeom>
        </p:spPr>
        <p:txBody>
          <a:bodyPr wrap="square">
            <a:spAutoFit/>
          </a:bodyPr>
          <a:lstStyle/>
          <a:p>
            <a:r>
              <a:rPr lang="en-US" sz="3600" dirty="0">
                <a:solidFill>
                  <a:schemeClr val="accent1"/>
                </a:solidFill>
                <a:effectLst>
                  <a:outerShdw blurRad="38100" dist="38100" dir="2700000" algn="tl">
                    <a:srgbClr val="000000">
                      <a:alpha val="43137"/>
                    </a:srgbClr>
                  </a:outerShdw>
                </a:effectLst>
                <a:latin typeface="+mj-lt"/>
                <a:ea typeface="+mj-ea"/>
                <a:cs typeface="+mj-cs"/>
              </a:rPr>
              <a:t>Truncation</a:t>
            </a:r>
          </a:p>
        </p:txBody>
      </p:sp>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0" name="Grafik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oliennummernplatzhalter 2"/>
          <p:cNvSpPr>
            <a:spLocks noGrp="1"/>
          </p:cNvSpPr>
          <p:nvPr>
            <p:ph type="sldNum" sz="quarter" idx="12"/>
          </p:nvPr>
        </p:nvSpPr>
        <p:spPr/>
        <p:txBody>
          <a:bodyPr/>
          <a:lstStyle/>
          <a:p>
            <a:fld id="{8AF02B71-8991-4516-A01E-F1A9ACD28BDC}" type="slidenum">
              <a:rPr lang="de-DE" smtClean="0"/>
              <a:pPr/>
              <a:t>95</a:t>
            </a:fld>
            <a:endParaRPr lang="de-DE"/>
          </a:p>
        </p:txBody>
      </p:sp>
    </p:spTree>
    <p:extLst>
      <p:ext uri="{BB962C8B-B14F-4D97-AF65-F5344CB8AC3E}">
        <p14:creationId xmlns:p14="http://schemas.microsoft.com/office/powerpoint/2010/main" val="2582434099"/>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645526" cy="856129"/>
          </a:xfrm>
        </p:spPr>
        <p:txBody>
          <a:bodyPr>
            <a:noAutofit/>
          </a:bodyPr>
          <a:lstStyle/>
          <a:p>
            <a:pPr algn="ctr"/>
            <a:r>
              <a:rPr lang="en-US" sz="3200" dirty="0" smtClean="0">
                <a:solidFill>
                  <a:schemeClr val="tx1"/>
                </a:solidFill>
                <a:latin typeface="Times New Roman" panose="02020603050405020304" pitchFamily="18" charset="0"/>
                <a:cs typeface="Times New Roman" panose="02020603050405020304" pitchFamily="18" charset="0"/>
              </a:rPr>
              <a:t>IEEE Standard for Binary Floating-Point Arithmetic</a:t>
            </a:r>
            <a:endParaRPr lang="en-US" sz="3200" dirty="0">
              <a:solidFill>
                <a:schemeClr val="tx1"/>
              </a:solidFill>
              <a:latin typeface="Times New Roman" panose="02020603050405020304" pitchFamily="18" charset="0"/>
              <a:cs typeface="Times New Roman" panose="02020603050405020304" pitchFamily="18" charset="0"/>
            </a:endParaRPr>
          </a:p>
        </p:txBody>
      </p:sp>
      <p:sp>
        <p:nvSpPr>
          <p:cNvPr id="9" name="Content Placeholder 8"/>
          <p:cNvSpPr>
            <a:spLocks noGrp="1"/>
          </p:cNvSpPr>
          <p:nvPr>
            <p:ph idx="1"/>
          </p:nvPr>
        </p:nvSpPr>
        <p:spPr>
          <a:xfrm>
            <a:off x="990600" y="2286000"/>
            <a:ext cx="7556313" cy="4144963"/>
          </a:xfrm>
        </p:spPr>
        <p:txBody>
          <a:bodyPr/>
          <a:lstStyle/>
          <a:p>
            <a:pPr>
              <a:buNone/>
            </a:pPr>
            <a:r>
              <a:rPr lang="en-US" dirty="0" smtClean="0"/>
              <a:t>Is treated as the limiting case of real arithmetic, with the infinity values given the following interpretation:</a:t>
            </a:r>
          </a:p>
          <a:p>
            <a:pPr lvl="1">
              <a:buNone/>
            </a:pPr>
            <a:endParaRPr lang="en-US" dirty="0" smtClean="0"/>
          </a:p>
          <a:p>
            <a:pPr lvl="1">
              <a:buNone/>
            </a:pPr>
            <a:r>
              <a:rPr lang="en-US" dirty="0" smtClean="0"/>
              <a:t>			- ∞ &lt; (every finite number) &lt; + ∞</a:t>
            </a:r>
          </a:p>
          <a:p>
            <a:pPr lvl="1">
              <a:buNone/>
            </a:pPr>
            <a:endParaRPr lang="en-US" dirty="0" smtClean="0"/>
          </a:p>
          <a:p>
            <a:pPr lvl="1">
              <a:buNone/>
            </a:pPr>
            <a:endParaRPr lang="en-US" dirty="0" smtClean="0"/>
          </a:p>
        </p:txBody>
      </p:sp>
      <p:sp>
        <p:nvSpPr>
          <p:cNvPr id="5" name="Text Placeholder 4"/>
          <p:cNvSpPr>
            <a:spLocks noGrp="1"/>
          </p:cNvSpPr>
          <p:nvPr>
            <p:ph type="body" sz="half" idx="2"/>
          </p:nvPr>
        </p:nvSpPr>
        <p:spPr/>
        <p:txBody>
          <a:bodyPr>
            <a:noAutofit/>
          </a:bodyPr>
          <a:lstStyle/>
          <a:p>
            <a:pPr marL="228600" indent="-228600">
              <a:spcBef>
                <a:spcPts val="2000"/>
              </a:spcBef>
              <a:spcAft>
                <a:spcPts val="1200"/>
              </a:spcAft>
            </a:pPr>
            <a:r>
              <a:rPr lang="en-US" sz="3200" dirty="0" smtClean="0">
                <a:effectLst>
                  <a:outerShdw blurRad="38100" dist="38100" dir="2700000" algn="tl">
                    <a:srgbClr val="000000">
                      <a:alpha val="43137"/>
                    </a:srgbClr>
                  </a:outerShdw>
                </a:effectLst>
              </a:rPr>
              <a:t>		Infinity</a:t>
            </a:r>
          </a:p>
        </p:txBody>
      </p:sp>
      <p:sp useBgFill="1">
        <p:nvSpPr>
          <p:cNvPr id="7" name="TextBox 6"/>
          <p:cNvSpPr txBox="1"/>
          <p:nvPr/>
        </p:nvSpPr>
        <p:spPr>
          <a:xfrm>
            <a:off x="304800" y="4710189"/>
            <a:ext cx="304800" cy="395211"/>
          </a:xfrm>
          <a:prstGeom prst="rect">
            <a:avLst/>
          </a:prstGeom>
        </p:spPr>
        <p:txBody>
          <a:bodyPr wrap="square" rtlCol="0">
            <a:spAutoFit/>
          </a:bodyPr>
          <a:lstStyle/>
          <a:p>
            <a:endParaRPr lang="en-US" dirty="0"/>
          </a:p>
        </p:txBody>
      </p:sp>
      <p:sp>
        <p:nvSpPr>
          <p:cNvPr id="10" name="TextBox 9"/>
          <p:cNvSpPr txBox="1"/>
          <p:nvPr/>
        </p:nvSpPr>
        <p:spPr>
          <a:xfrm>
            <a:off x="755576" y="3861048"/>
            <a:ext cx="7696200" cy="2451953"/>
          </a:xfrm>
          <a:prstGeom prst="rect">
            <a:avLst/>
          </a:prstGeom>
          <a:noFill/>
        </p:spPr>
        <p:txBody>
          <a:bodyPr wrap="square" rtlCol="0">
            <a:spAutoFit/>
          </a:bodyPr>
          <a:lstStyle/>
          <a:p>
            <a:pPr marL="228600" indent="-228600" eaLnBrk="1" hangingPunct="1">
              <a:spcBef>
                <a:spcPts val="800"/>
              </a:spcBef>
              <a:buClr>
                <a:schemeClr val="accent1"/>
              </a:buClr>
              <a:buSzPct val="75000"/>
            </a:pPr>
            <a:r>
              <a:rPr lang="en-US" sz="2000" dirty="0">
                <a:solidFill>
                  <a:schemeClr val="tx1">
                    <a:lumMod val="65000"/>
                    <a:lumOff val="35000"/>
                  </a:schemeClr>
                </a:solidFill>
                <a:latin typeface="+mn-lt"/>
              </a:rPr>
              <a:t>For example:</a:t>
            </a:r>
          </a:p>
          <a:p>
            <a:pPr marL="228600" indent="-228600" eaLnBrk="1" hangingPunct="1">
              <a:spcBef>
                <a:spcPts val="800"/>
              </a:spcBef>
              <a:buClr>
                <a:schemeClr val="accent1"/>
              </a:buClr>
              <a:buSzPct val="75000"/>
            </a:pPr>
            <a:r>
              <a:rPr lang="en-US" sz="2000" dirty="0">
                <a:solidFill>
                  <a:schemeClr val="tx1">
                    <a:lumMod val="65000"/>
                    <a:lumOff val="35000"/>
                  </a:schemeClr>
                </a:solidFill>
                <a:latin typeface="+mn-lt"/>
              </a:rPr>
              <a:t>5 + (+ ∞ )</a:t>
            </a:r>
            <a:r>
              <a:rPr lang="en-US" sz="2000" dirty="0" smtClean="0">
                <a:solidFill>
                  <a:schemeClr val="tx1">
                    <a:lumMod val="65000"/>
                    <a:lumOff val="35000"/>
                  </a:schemeClr>
                </a:solidFill>
                <a:latin typeface="+mn-lt"/>
              </a:rPr>
              <a:t>  = </a:t>
            </a:r>
            <a:r>
              <a:rPr lang="en-US" sz="2000" dirty="0">
                <a:solidFill>
                  <a:schemeClr val="tx1">
                    <a:lumMod val="65000"/>
                    <a:lumOff val="35000"/>
                  </a:schemeClr>
                </a:solidFill>
                <a:latin typeface="+mn-lt"/>
              </a:rPr>
              <a:t>+ ∞		</a:t>
            </a:r>
            <a:r>
              <a:rPr lang="en-US" sz="2000" dirty="0" smtClean="0">
                <a:solidFill>
                  <a:schemeClr val="tx1">
                    <a:lumMod val="65000"/>
                    <a:lumOff val="35000"/>
                  </a:schemeClr>
                </a:solidFill>
                <a:latin typeface="+mn-lt"/>
              </a:rPr>
              <a:t> 	 </a:t>
            </a:r>
            <a:r>
              <a:rPr lang="en-US" sz="2000" dirty="0">
                <a:solidFill>
                  <a:schemeClr val="tx1">
                    <a:lumMod val="65000"/>
                    <a:lumOff val="35000"/>
                  </a:schemeClr>
                </a:solidFill>
                <a:latin typeface="+mn-lt"/>
              </a:rPr>
              <a:t>5÷ (+ ∞ ) 	</a:t>
            </a:r>
            <a:r>
              <a:rPr lang="en-US" sz="2000" dirty="0" smtClean="0">
                <a:solidFill>
                  <a:schemeClr val="tx1">
                    <a:lumMod val="65000"/>
                    <a:lumOff val="35000"/>
                  </a:schemeClr>
                </a:solidFill>
                <a:latin typeface="+mn-lt"/>
              </a:rPr>
              <a:t> = </a:t>
            </a:r>
            <a:r>
              <a:rPr lang="en-US" sz="2000" dirty="0">
                <a:solidFill>
                  <a:schemeClr val="tx1">
                    <a:lumMod val="65000"/>
                    <a:lumOff val="35000"/>
                  </a:schemeClr>
                </a:solidFill>
                <a:latin typeface="+mn-lt"/>
              </a:rPr>
              <a:t>+0</a:t>
            </a:r>
          </a:p>
          <a:p>
            <a:pPr marL="228600" indent="-228600" eaLnBrk="1" hangingPunct="1">
              <a:spcBef>
                <a:spcPts val="800"/>
              </a:spcBef>
              <a:buClr>
                <a:schemeClr val="accent1"/>
              </a:buClr>
              <a:buSzPct val="75000"/>
            </a:pPr>
            <a:r>
              <a:rPr lang="en-US" sz="2000" dirty="0">
                <a:solidFill>
                  <a:schemeClr val="tx1">
                    <a:lumMod val="65000"/>
                    <a:lumOff val="35000"/>
                  </a:schemeClr>
                </a:solidFill>
                <a:latin typeface="+mn-lt"/>
              </a:rPr>
              <a:t>5 - (+ ∞ )</a:t>
            </a:r>
            <a:r>
              <a:rPr lang="en-US" sz="2000" dirty="0" smtClean="0">
                <a:solidFill>
                  <a:schemeClr val="tx1">
                    <a:lumMod val="65000"/>
                    <a:lumOff val="35000"/>
                  </a:schemeClr>
                </a:solidFill>
                <a:latin typeface="+mn-lt"/>
              </a:rPr>
              <a:t>   = </a:t>
            </a:r>
            <a:r>
              <a:rPr lang="en-US" sz="2000" dirty="0">
                <a:solidFill>
                  <a:schemeClr val="tx1">
                    <a:lumMod val="65000"/>
                    <a:lumOff val="35000"/>
                  </a:schemeClr>
                </a:solidFill>
                <a:latin typeface="+mn-lt"/>
              </a:rPr>
              <a:t>- ∞  		</a:t>
            </a:r>
            <a:r>
              <a:rPr lang="en-US" sz="2000" dirty="0" smtClean="0">
                <a:solidFill>
                  <a:schemeClr val="tx1">
                    <a:lumMod val="65000"/>
                    <a:lumOff val="35000"/>
                  </a:schemeClr>
                </a:solidFill>
                <a:latin typeface="+mn-lt"/>
              </a:rPr>
              <a:t> (</a:t>
            </a:r>
            <a:r>
              <a:rPr lang="en-US" sz="2000" dirty="0">
                <a:solidFill>
                  <a:schemeClr val="tx1">
                    <a:lumMod val="65000"/>
                    <a:lumOff val="35000"/>
                  </a:schemeClr>
                </a:solidFill>
                <a:latin typeface="+mn-lt"/>
              </a:rPr>
              <a:t>+ ∞ ) + (+ ∞ )</a:t>
            </a:r>
            <a:r>
              <a:rPr lang="en-US" sz="2000" dirty="0" smtClean="0">
                <a:solidFill>
                  <a:schemeClr val="tx1">
                    <a:lumMod val="65000"/>
                    <a:lumOff val="35000"/>
                  </a:schemeClr>
                </a:solidFill>
                <a:latin typeface="+mn-lt"/>
              </a:rPr>
              <a:t> 	 = </a:t>
            </a:r>
            <a:r>
              <a:rPr lang="en-US" sz="2000" dirty="0">
                <a:solidFill>
                  <a:schemeClr val="tx1">
                    <a:lumMod val="65000"/>
                    <a:lumOff val="35000"/>
                  </a:schemeClr>
                </a:solidFill>
                <a:latin typeface="+mn-lt"/>
              </a:rPr>
              <a:t>+ ∞ </a:t>
            </a:r>
          </a:p>
          <a:p>
            <a:pPr marL="228600" indent="-228600" eaLnBrk="1" hangingPunct="1">
              <a:spcBef>
                <a:spcPts val="800"/>
              </a:spcBef>
              <a:buClr>
                <a:schemeClr val="accent1"/>
              </a:buClr>
              <a:buSzPct val="75000"/>
            </a:pPr>
            <a:r>
              <a:rPr lang="en-US" sz="2000" dirty="0">
                <a:solidFill>
                  <a:schemeClr val="tx1">
                    <a:lumMod val="65000"/>
                    <a:lumOff val="35000"/>
                  </a:schemeClr>
                </a:solidFill>
                <a:latin typeface="+mn-lt"/>
              </a:rPr>
              <a:t>5 + (- ∞ )</a:t>
            </a:r>
            <a:r>
              <a:rPr lang="en-US" sz="2000" dirty="0" smtClean="0">
                <a:solidFill>
                  <a:schemeClr val="tx1">
                    <a:lumMod val="65000"/>
                    <a:lumOff val="35000"/>
                  </a:schemeClr>
                </a:solidFill>
                <a:latin typeface="+mn-lt"/>
              </a:rPr>
              <a:t>   = </a:t>
            </a:r>
            <a:r>
              <a:rPr lang="en-US" sz="2000" dirty="0">
                <a:solidFill>
                  <a:schemeClr val="tx1">
                    <a:lumMod val="65000"/>
                    <a:lumOff val="35000"/>
                  </a:schemeClr>
                </a:solidFill>
                <a:latin typeface="+mn-lt"/>
              </a:rPr>
              <a:t>- ∞  		 </a:t>
            </a:r>
            <a:r>
              <a:rPr lang="en-US" sz="2000" dirty="0" smtClean="0">
                <a:solidFill>
                  <a:schemeClr val="tx1">
                    <a:lumMod val="65000"/>
                    <a:lumOff val="35000"/>
                  </a:schemeClr>
                </a:solidFill>
                <a:latin typeface="+mn-lt"/>
              </a:rPr>
              <a:t> (</a:t>
            </a:r>
            <a:r>
              <a:rPr lang="en-US" sz="2000" dirty="0">
                <a:solidFill>
                  <a:schemeClr val="tx1">
                    <a:lumMod val="65000"/>
                    <a:lumOff val="35000"/>
                  </a:schemeClr>
                </a:solidFill>
                <a:latin typeface="+mn-lt"/>
              </a:rPr>
              <a:t>- ∞ ) + (- ∞) </a:t>
            </a:r>
            <a:r>
              <a:rPr lang="en-US" sz="2000" dirty="0" smtClean="0">
                <a:solidFill>
                  <a:schemeClr val="tx1">
                    <a:lumMod val="65000"/>
                    <a:lumOff val="35000"/>
                  </a:schemeClr>
                </a:solidFill>
                <a:latin typeface="+mn-lt"/>
              </a:rPr>
              <a:t>      = </a:t>
            </a:r>
            <a:r>
              <a:rPr lang="en-US" sz="2000" dirty="0">
                <a:solidFill>
                  <a:schemeClr val="tx1">
                    <a:lumMod val="65000"/>
                    <a:lumOff val="35000"/>
                  </a:schemeClr>
                </a:solidFill>
                <a:latin typeface="+mn-lt"/>
              </a:rPr>
              <a:t>- ∞</a:t>
            </a:r>
          </a:p>
          <a:p>
            <a:pPr marL="228600" indent="-228600" eaLnBrk="1" hangingPunct="1">
              <a:spcBef>
                <a:spcPts val="800"/>
              </a:spcBef>
              <a:buClr>
                <a:schemeClr val="accent1"/>
              </a:buClr>
              <a:buSzPct val="75000"/>
            </a:pPr>
            <a:r>
              <a:rPr lang="en-US" sz="2000" dirty="0">
                <a:solidFill>
                  <a:schemeClr val="tx1">
                    <a:lumMod val="65000"/>
                    <a:lumOff val="35000"/>
                  </a:schemeClr>
                </a:solidFill>
                <a:latin typeface="+mn-lt"/>
              </a:rPr>
              <a:t>5 - (- ∞ )</a:t>
            </a:r>
            <a:r>
              <a:rPr lang="en-US" sz="2000" dirty="0" smtClean="0">
                <a:solidFill>
                  <a:schemeClr val="tx1">
                    <a:lumMod val="65000"/>
                    <a:lumOff val="35000"/>
                  </a:schemeClr>
                </a:solidFill>
                <a:latin typeface="+mn-lt"/>
              </a:rPr>
              <a:t>    = </a:t>
            </a:r>
            <a:r>
              <a:rPr lang="en-US" sz="2000" dirty="0">
                <a:solidFill>
                  <a:schemeClr val="tx1">
                    <a:lumMod val="65000"/>
                    <a:lumOff val="35000"/>
                  </a:schemeClr>
                </a:solidFill>
                <a:latin typeface="+mn-lt"/>
              </a:rPr>
              <a:t>+ ∞ 		  </a:t>
            </a:r>
            <a:r>
              <a:rPr lang="en-US" sz="2000" dirty="0" smtClean="0">
                <a:solidFill>
                  <a:schemeClr val="tx1">
                    <a:lumMod val="65000"/>
                    <a:lumOff val="35000"/>
                  </a:schemeClr>
                </a:solidFill>
                <a:latin typeface="+mn-lt"/>
              </a:rPr>
              <a:t> (</a:t>
            </a:r>
            <a:r>
              <a:rPr lang="en-US" sz="2000" dirty="0">
                <a:solidFill>
                  <a:schemeClr val="tx1">
                    <a:lumMod val="65000"/>
                    <a:lumOff val="35000"/>
                  </a:schemeClr>
                </a:solidFill>
                <a:latin typeface="+mn-lt"/>
              </a:rPr>
              <a:t>- ∞ ) - (+ ∞ )</a:t>
            </a:r>
            <a:r>
              <a:rPr lang="en-US" sz="2000" dirty="0" smtClean="0">
                <a:solidFill>
                  <a:schemeClr val="tx1">
                    <a:lumMod val="65000"/>
                    <a:lumOff val="35000"/>
                  </a:schemeClr>
                </a:solidFill>
                <a:latin typeface="+mn-lt"/>
              </a:rPr>
              <a:t>     = </a:t>
            </a:r>
            <a:r>
              <a:rPr lang="en-US" sz="2000" dirty="0">
                <a:solidFill>
                  <a:schemeClr val="tx1">
                    <a:lumMod val="65000"/>
                    <a:lumOff val="35000"/>
                  </a:schemeClr>
                </a:solidFill>
                <a:latin typeface="+mn-lt"/>
              </a:rPr>
              <a:t>- ∞</a:t>
            </a:r>
          </a:p>
          <a:p>
            <a:pPr marL="228600" indent="-228600" eaLnBrk="1" hangingPunct="1">
              <a:spcBef>
                <a:spcPts val="800"/>
              </a:spcBef>
              <a:buClr>
                <a:schemeClr val="accent1"/>
              </a:buClr>
              <a:buSzPct val="75000"/>
            </a:pPr>
            <a:r>
              <a:rPr lang="en-US" sz="2000" dirty="0">
                <a:solidFill>
                  <a:schemeClr val="tx1">
                    <a:lumMod val="65000"/>
                    <a:lumOff val="35000"/>
                  </a:schemeClr>
                </a:solidFill>
                <a:latin typeface="+mn-lt"/>
              </a:rPr>
              <a:t>5 * (+ ∞ </a:t>
            </a:r>
            <a:r>
              <a:rPr lang="en-US" sz="2000" dirty="0" smtClean="0">
                <a:solidFill>
                  <a:schemeClr val="tx1">
                    <a:lumMod val="65000"/>
                    <a:lumOff val="35000"/>
                  </a:schemeClr>
                </a:solidFill>
                <a:latin typeface="+mn-lt"/>
              </a:rPr>
              <a:t>)  </a:t>
            </a:r>
            <a:r>
              <a:rPr lang="en-US" sz="2000" dirty="0">
                <a:solidFill>
                  <a:schemeClr val="tx1">
                    <a:lumMod val="65000"/>
                    <a:lumOff val="35000"/>
                  </a:schemeClr>
                </a:solidFill>
                <a:latin typeface="+mn-lt"/>
              </a:rPr>
              <a:t>= + ∞ 		  </a:t>
            </a:r>
            <a:r>
              <a:rPr lang="en-US" sz="2000" dirty="0" smtClean="0">
                <a:solidFill>
                  <a:schemeClr val="tx1">
                    <a:lumMod val="65000"/>
                    <a:lumOff val="35000"/>
                  </a:schemeClr>
                </a:solidFill>
                <a:latin typeface="+mn-lt"/>
              </a:rPr>
              <a:t> (</a:t>
            </a:r>
            <a:r>
              <a:rPr lang="en-US" sz="2000" dirty="0">
                <a:solidFill>
                  <a:schemeClr val="tx1">
                    <a:lumMod val="65000"/>
                    <a:lumOff val="35000"/>
                  </a:schemeClr>
                </a:solidFill>
                <a:latin typeface="+mn-lt"/>
              </a:rPr>
              <a:t>+ ∞ ) - (- ∞ )</a:t>
            </a:r>
            <a:r>
              <a:rPr lang="en-US" sz="2000" dirty="0" smtClean="0">
                <a:solidFill>
                  <a:schemeClr val="tx1">
                    <a:lumMod val="65000"/>
                    <a:lumOff val="35000"/>
                  </a:schemeClr>
                </a:solidFill>
                <a:latin typeface="+mn-lt"/>
              </a:rPr>
              <a:t>     = </a:t>
            </a:r>
            <a:r>
              <a:rPr lang="en-US" sz="2000" dirty="0">
                <a:solidFill>
                  <a:schemeClr val="tx1">
                    <a:lumMod val="65000"/>
                    <a:lumOff val="35000"/>
                  </a:schemeClr>
                </a:solidFill>
                <a:latin typeface="+mn-lt"/>
              </a:rPr>
              <a:t>+ ∞</a:t>
            </a:r>
          </a:p>
        </p:txBody>
      </p:sp>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1" name="Grafik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4" name="Foliennummernplatzhalter 3"/>
          <p:cNvSpPr>
            <a:spLocks noGrp="1"/>
          </p:cNvSpPr>
          <p:nvPr>
            <p:ph type="sldNum" sz="quarter" idx="12"/>
          </p:nvPr>
        </p:nvSpPr>
        <p:spPr/>
        <p:txBody>
          <a:bodyPr/>
          <a:lstStyle/>
          <a:p>
            <a:fld id="{8AF02B71-8991-4516-A01E-F1A9ACD28BDC}" type="slidenum">
              <a:rPr lang="de-DE" smtClean="0"/>
              <a:pPr/>
              <a:t>96</a:t>
            </a:fld>
            <a:endParaRPr lang="de-DE"/>
          </a:p>
        </p:txBody>
      </p:sp>
    </p:spTree>
    <p:extLst>
      <p:ext uri="{BB962C8B-B14F-4D97-AF65-F5344CB8AC3E}">
        <p14:creationId xmlns:p14="http://schemas.microsoft.com/office/powerpoint/2010/main" val="2825717067"/>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188640"/>
            <a:ext cx="9144000" cy="1077218"/>
          </a:xfrm>
          <a:prstGeom prst="rect">
            <a:avLst/>
          </a:prstGeom>
        </p:spPr>
        <p:txBody>
          <a:bodyPr wrap="square">
            <a:spAutoFit/>
          </a:bodyPr>
          <a:lstStyle/>
          <a:p>
            <a:pPr algn="ctr"/>
            <a:r>
              <a:rPr lang="en-US" sz="3200" dirty="0">
                <a:latin typeface="Times New Roman" panose="02020603050405020304" pitchFamily="18" charset="0"/>
                <a:cs typeface="Times New Roman" panose="02020603050405020304" pitchFamily="18" charset="0"/>
              </a:rPr>
              <a:t>Table </a:t>
            </a:r>
            <a:r>
              <a:rPr lang="en-US" sz="3200" dirty="0" smtClean="0">
                <a:latin typeface="Times New Roman" panose="02020603050405020304" pitchFamily="18" charset="0"/>
                <a:cs typeface="Times New Roman" panose="02020603050405020304" pitchFamily="18" charset="0"/>
              </a:rPr>
              <a:t>10.7</a:t>
            </a:r>
          </a:p>
          <a:p>
            <a:pPr algn="ctr"/>
            <a:r>
              <a:rPr lang="en-US" sz="3200" dirty="0" smtClean="0">
                <a:latin typeface="Times New Roman" panose="02020603050405020304" pitchFamily="18" charset="0"/>
                <a:cs typeface="Times New Roman" panose="02020603050405020304" pitchFamily="18" charset="0"/>
              </a:rPr>
              <a:t>Operations </a:t>
            </a:r>
            <a:r>
              <a:rPr lang="en-US" sz="3200" dirty="0">
                <a:latin typeface="Times New Roman" panose="02020603050405020304" pitchFamily="18" charset="0"/>
                <a:cs typeface="Times New Roman" panose="02020603050405020304" pitchFamily="18" charset="0"/>
              </a:rPr>
              <a:t>that Produce a</a:t>
            </a:r>
            <a:r>
              <a:rPr lang="en-US" sz="3200" dirty="0" smtClean="0">
                <a:latin typeface="Times New Roman" panose="02020603050405020304" pitchFamily="18" charset="0"/>
                <a:cs typeface="Times New Roman" panose="02020603050405020304" pitchFamily="18" charset="0"/>
              </a:rPr>
              <a:t> Quiet </a:t>
            </a:r>
            <a:r>
              <a:rPr lang="en-US" sz="3200" dirty="0">
                <a:latin typeface="Times New Roman" panose="02020603050405020304" pitchFamily="18" charset="0"/>
                <a:cs typeface="Times New Roman" panose="02020603050405020304" pitchFamily="18" charset="0"/>
              </a:rPr>
              <a:t>NaN</a:t>
            </a:r>
          </a:p>
        </p:txBody>
      </p:sp>
      <p:pic>
        <p:nvPicPr>
          <p:cNvPr id="3" name="Picture 2"/>
          <p:cNvPicPr>
            <a:picLocks noChangeAspect="1"/>
          </p:cNvPicPr>
          <p:nvPr/>
        </p:nvPicPr>
        <p:blipFill rotWithShape="1">
          <a:blip r:embed="rId3"/>
          <a:srcRect l="9218" r="9957"/>
          <a:stretch/>
        </p:blipFill>
        <p:spPr>
          <a:xfrm>
            <a:off x="323528" y="1340768"/>
            <a:ext cx="8496944" cy="5443757"/>
          </a:xfrm>
          <a:prstGeom prst="rect">
            <a:avLst/>
          </a:prstGeom>
        </p:spPr>
      </p:pic>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4" name="Foliennummernplatzhalter 3"/>
          <p:cNvSpPr>
            <a:spLocks noGrp="1"/>
          </p:cNvSpPr>
          <p:nvPr>
            <p:ph type="sldNum" sz="quarter" idx="12"/>
          </p:nvPr>
        </p:nvSpPr>
        <p:spPr/>
        <p:txBody>
          <a:bodyPr/>
          <a:lstStyle/>
          <a:p>
            <a:fld id="{B6F15528-21DE-4FAA-801E-634DDDAF4B2B}" type="slidenum">
              <a:rPr lang="en-US" smtClean="0"/>
              <a:pPr/>
              <a:t>97</a:t>
            </a:fld>
            <a:endParaRPr lang="en-US" dirty="0"/>
          </a:p>
        </p:txBody>
      </p:sp>
    </p:spTree>
    <p:extLst>
      <p:ext uri="{BB962C8B-B14F-4D97-AF65-F5344CB8AC3E}">
        <p14:creationId xmlns:p14="http://schemas.microsoft.com/office/powerpoint/2010/main" val="1696139472"/>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26.pdf"/>
          <p:cNvPicPr>
            <a:picLocks noChangeAspect="1"/>
          </p:cNvPicPr>
          <p:nvPr/>
        </p:nvPicPr>
        <p:blipFill rotWithShape="1">
          <a:blip r:embed="rId3">
            <a:extLst>
              <a:ext uri="{28A0092B-C50C-407E-A947-70E740481C1C}">
                <a14:useLocalDpi xmlns:a14="http://schemas.microsoft.com/office/drawing/2010/main" val="0"/>
              </a:ext>
            </a:extLst>
          </a:blip>
          <a:srcRect l="8862" t="14458" r="7910" b="11634"/>
          <a:stretch/>
        </p:blipFill>
        <p:spPr>
          <a:xfrm>
            <a:off x="107504" y="548680"/>
            <a:ext cx="8717128" cy="5981735"/>
          </a:xfrm>
          <a:prstGeom prst="rect">
            <a:avLst/>
          </a:prstGeom>
        </p:spPr>
      </p:pic>
      <p:pic>
        <p:nvPicPr>
          <p:cNvPr id="4" name="Grafik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6" name="Foliennummernplatzhalter 5"/>
          <p:cNvSpPr>
            <a:spLocks noGrp="1"/>
          </p:cNvSpPr>
          <p:nvPr>
            <p:ph type="sldNum" sz="quarter" idx="12"/>
          </p:nvPr>
        </p:nvSpPr>
        <p:spPr/>
        <p:txBody>
          <a:bodyPr/>
          <a:lstStyle/>
          <a:p>
            <a:fld id="{B6F15528-21DE-4FAA-801E-634DDDAF4B2B}" type="slidenum">
              <a:rPr lang="en-US" smtClean="0"/>
              <a:pPr/>
              <a:t>98</a:t>
            </a:fld>
            <a:endParaRPr lang="en-US" dirty="0"/>
          </a:p>
        </p:txBody>
      </p:sp>
    </p:spTree>
    <p:extLst>
      <p:ext uri="{BB962C8B-B14F-4D97-AF65-F5344CB8AC3E}">
        <p14:creationId xmlns:p14="http://schemas.microsoft.com/office/powerpoint/2010/main" val="1485349975"/>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762000" y="228600"/>
            <a:ext cx="3428999" cy="1116106"/>
          </a:xfrm>
        </p:spPr>
        <p:txBody>
          <a:bodyPr>
            <a:normAutofit/>
          </a:bodyPr>
          <a:lstStyle/>
          <a:p>
            <a:r>
              <a:rPr lang="en-US" sz="4400" dirty="0" smtClean="0">
                <a:solidFill>
                  <a:schemeClr val="tx1"/>
                </a:solidFill>
              </a:rPr>
              <a:t>Summary</a:t>
            </a:r>
            <a:endParaRPr lang="en-US" sz="4400" dirty="0">
              <a:solidFill>
                <a:schemeClr val="tx1"/>
              </a:solidFill>
            </a:endParaRPr>
          </a:p>
        </p:txBody>
      </p:sp>
      <p:sp>
        <p:nvSpPr>
          <p:cNvPr id="30" name="Content Placeholder 29"/>
          <p:cNvSpPr>
            <a:spLocks noGrp="1"/>
          </p:cNvSpPr>
          <p:nvPr>
            <p:ph sz="half" idx="2"/>
          </p:nvPr>
        </p:nvSpPr>
        <p:spPr>
          <a:xfrm>
            <a:off x="539552" y="2348880"/>
            <a:ext cx="3657600" cy="4343400"/>
          </a:xfrm>
        </p:spPr>
        <p:txBody>
          <a:bodyPr>
            <a:normAutofit fontScale="92500"/>
          </a:bodyPr>
          <a:lstStyle/>
          <a:p>
            <a:pPr>
              <a:spcBef>
                <a:spcPts val="600"/>
              </a:spcBef>
            </a:pPr>
            <a:r>
              <a:rPr lang="en-US" dirty="0" smtClean="0"/>
              <a:t>ALU</a:t>
            </a:r>
          </a:p>
          <a:p>
            <a:pPr>
              <a:spcBef>
                <a:spcPts val="600"/>
              </a:spcBef>
            </a:pPr>
            <a:r>
              <a:rPr lang="en-US" dirty="0" smtClean="0"/>
              <a:t>Integer representation</a:t>
            </a:r>
          </a:p>
          <a:p>
            <a:pPr lvl="1"/>
            <a:r>
              <a:rPr lang="en-US" dirty="0" smtClean="0"/>
              <a:t>Sign-magnitude representation</a:t>
            </a:r>
          </a:p>
          <a:p>
            <a:pPr lvl="1"/>
            <a:r>
              <a:rPr lang="en-US" dirty="0" smtClean="0"/>
              <a:t>Twos complement representation</a:t>
            </a:r>
          </a:p>
          <a:p>
            <a:pPr lvl="1"/>
            <a:r>
              <a:rPr lang="en-US" dirty="0" smtClean="0"/>
              <a:t>Range extension</a:t>
            </a:r>
          </a:p>
          <a:p>
            <a:pPr lvl="1"/>
            <a:r>
              <a:rPr lang="en-US" dirty="0" smtClean="0"/>
              <a:t>Fixed-point representation</a:t>
            </a:r>
          </a:p>
          <a:p>
            <a:pPr marL="228600" lvl="1">
              <a:buClr>
                <a:schemeClr val="accent1"/>
              </a:buClr>
            </a:pPr>
            <a:r>
              <a:rPr lang="en-US" dirty="0" smtClean="0"/>
              <a:t>Floating-point representation</a:t>
            </a:r>
          </a:p>
          <a:p>
            <a:pPr lvl="1"/>
            <a:r>
              <a:rPr lang="en-US" dirty="0" smtClean="0"/>
              <a:t>Principles</a:t>
            </a:r>
          </a:p>
          <a:p>
            <a:pPr lvl="1"/>
            <a:r>
              <a:rPr lang="en-US" dirty="0" smtClean="0"/>
              <a:t>IEEE standard for binary floating-point representation</a:t>
            </a:r>
          </a:p>
        </p:txBody>
      </p:sp>
      <p:sp>
        <p:nvSpPr>
          <p:cNvPr id="32" name="Content Placeholder 31"/>
          <p:cNvSpPr>
            <a:spLocks noGrp="1"/>
          </p:cNvSpPr>
          <p:nvPr>
            <p:ph sz="quarter" idx="4"/>
          </p:nvPr>
        </p:nvSpPr>
        <p:spPr>
          <a:xfrm>
            <a:off x="4724400" y="2133600"/>
            <a:ext cx="3810000" cy="4724400"/>
          </a:xfrm>
        </p:spPr>
        <p:txBody>
          <a:bodyPr>
            <a:normAutofit/>
          </a:bodyPr>
          <a:lstStyle/>
          <a:p>
            <a:pPr marL="228600" lvl="1">
              <a:spcBef>
                <a:spcPts val="1800"/>
              </a:spcBef>
              <a:buClr>
                <a:schemeClr val="accent1"/>
              </a:buClr>
            </a:pPr>
            <a:r>
              <a:rPr lang="en-US" dirty="0" smtClean="0"/>
              <a:t>Integer arithmetic</a:t>
            </a:r>
          </a:p>
          <a:p>
            <a:pPr lvl="1"/>
            <a:r>
              <a:rPr lang="en-US" dirty="0" smtClean="0"/>
              <a:t>Negation</a:t>
            </a:r>
          </a:p>
          <a:p>
            <a:pPr lvl="1"/>
            <a:r>
              <a:rPr lang="en-US" dirty="0" smtClean="0"/>
              <a:t>Addition and subtraction</a:t>
            </a:r>
          </a:p>
          <a:p>
            <a:pPr lvl="1"/>
            <a:r>
              <a:rPr lang="en-US" dirty="0" smtClean="0"/>
              <a:t>Multiplication</a:t>
            </a:r>
          </a:p>
          <a:p>
            <a:pPr lvl="1"/>
            <a:r>
              <a:rPr lang="en-US" dirty="0" smtClean="0"/>
              <a:t>Division</a:t>
            </a:r>
          </a:p>
          <a:p>
            <a:pPr marL="228600" lvl="1">
              <a:spcBef>
                <a:spcPts val="1800"/>
              </a:spcBef>
              <a:buClr>
                <a:schemeClr val="accent1"/>
              </a:buClr>
            </a:pPr>
            <a:r>
              <a:rPr lang="en-US" dirty="0" smtClean="0"/>
              <a:t>Floating-point arithmetic</a:t>
            </a:r>
          </a:p>
          <a:p>
            <a:pPr lvl="1"/>
            <a:r>
              <a:rPr lang="en-US" dirty="0" smtClean="0"/>
              <a:t>Addition and subtraction</a:t>
            </a:r>
          </a:p>
          <a:p>
            <a:pPr lvl="1"/>
            <a:r>
              <a:rPr lang="en-US" dirty="0" smtClean="0"/>
              <a:t>Multiplication and division</a:t>
            </a:r>
          </a:p>
          <a:p>
            <a:pPr lvl="1"/>
            <a:r>
              <a:rPr lang="en-US" dirty="0" smtClean="0"/>
              <a:t>Precision consideration</a:t>
            </a:r>
          </a:p>
          <a:p>
            <a:pPr lvl="1"/>
            <a:r>
              <a:rPr lang="en-US" dirty="0" smtClean="0"/>
              <a:t>IEEE standard for binary floating-point arithmetic</a:t>
            </a:r>
          </a:p>
        </p:txBody>
      </p:sp>
      <p:sp>
        <p:nvSpPr>
          <p:cNvPr id="31" name="Text Placeholder 30"/>
          <p:cNvSpPr>
            <a:spLocks noGrp="1"/>
          </p:cNvSpPr>
          <p:nvPr>
            <p:ph type="body" sz="quarter" idx="3"/>
          </p:nvPr>
        </p:nvSpPr>
        <p:spPr>
          <a:xfrm>
            <a:off x="4343400" y="228600"/>
            <a:ext cx="3657600" cy="1707776"/>
          </a:xfrm>
        </p:spPr>
        <p:txBody>
          <a:bodyPr/>
          <a:lstStyle/>
          <a:p>
            <a:r>
              <a:rPr lang="en-US" sz="2800" dirty="0" smtClean="0">
                <a:solidFill>
                  <a:schemeClr val="tx2"/>
                </a:solidFill>
                <a:latin typeface="+mj-lt"/>
                <a:ea typeface="+mj-ea"/>
                <a:cs typeface="+mj-cs"/>
              </a:rPr>
              <a:t>Computer </a:t>
            </a:r>
          </a:p>
          <a:p>
            <a:r>
              <a:rPr lang="en-US" sz="2800" dirty="0" smtClean="0">
                <a:solidFill>
                  <a:schemeClr val="tx2"/>
                </a:solidFill>
                <a:latin typeface="+mj-lt"/>
                <a:ea typeface="+mj-ea"/>
                <a:cs typeface="+mj-cs"/>
              </a:rPr>
              <a:t>Arithmetic</a:t>
            </a:r>
            <a:endParaRPr lang="en-US" sz="2800" dirty="0">
              <a:solidFill>
                <a:schemeClr val="tx2"/>
              </a:solidFill>
            </a:endParaRPr>
          </a:p>
        </p:txBody>
      </p:sp>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oliennummernplatzhalter 2"/>
          <p:cNvSpPr>
            <a:spLocks noGrp="1"/>
          </p:cNvSpPr>
          <p:nvPr>
            <p:ph type="sldNum" sz="quarter" idx="12"/>
          </p:nvPr>
        </p:nvSpPr>
        <p:spPr/>
        <p:txBody>
          <a:bodyPr/>
          <a:lstStyle/>
          <a:p>
            <a:fld id="{B6F15528-21DE-4FAA-801E-634DDDAF4B2B}" type="slidenum">
              <a:rPr lang="en-US" smtClean="0"/>
              <a:pPr/>
              <a:t>99</a:t>
            </a:fld>
            <a:endParaRPr lang="en-US" dirty="0"/>
          </a:p>
        </p:txBody>
      </p:sp>
    </p:spTree>
    <p:extLst>
      <p:ext uri="{BB962C8B-B14F-4D97-AF65-F5344CB8AC3E}">
        <p14:creationId xmlns:p14="http://schemas.microsoft.com/office/powerpoint/2010/main" val="2054481236"/>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2133600"/>
            <a:ext cx="9144000" cy="1828800"/>
          </a:xfrm>
        </p:spPr>
        <p:txBody>
          <a:bodyPr anchor="ctr">
            <a:normAutofit/>
          </a:bodyPr>
          <a:lstStyle/>
          <a:p>
            <a:r>
              <a:rPr lang="de-DE" sz="4000" dirty="0"/>
              <a:t>Part </a:t>
            </a:r>
            <a:r>
              <a:rPr lang="de-DE" sz="4000" dirty="0" smtClean="0"/>
              <a:t>3</a:t>
            </a:r>
            <a:r>
              <a:rPr lang="de-DE" sz="4000" dirty="0"/>
              <a:t/>
            </a:r>
            <a:br>
              <a:rPr lang="de-DE" sz="4000" dirty="0"/>
            </a:br>
            <a:r>
              <a:rPr lang="en-US" sz="4000" dirty="0" smtClean="0"/>
              <a:t>Digital Logic</a:t>
            </a:r>
            <a:endParaRPr lang="tr-TR" sz="4000" dirty="0"/>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oliennummernplatzhalter 2"/>
          <p:cNvSpPr>
            <a:spLocks noGrp="1"/>
          </p:cNvSpPr>
          <p:nvPr>
            <p:ph type="sldNum" sz="quarter" idx="12"/>
          </p:nvPr>
        </p:nvSpPr>
        <p:spPr/>
        <p:txBody>
          <a:bodyPr/>
          <a:lstStyle/>
          <a:p>
            <a:fld id="{B6F15528-21DE-4FAA-801E-634DDDAF4B2B}" type="slidenum">
              <a:rPr lang="en-US" smtClean="0"/>
              <a:pPr/>
              <a:t>100</a:t>
            </a:fld>
            <a:endParaRPr lang="en-US" dirty="0"/>
          </a:p>
        </p:txBody>
      </p:sp>
    </p:spTree>
    <p:extLst>
      <p:ext uri="{BB962C8B-B14F-4D97-AF65-F5344CB8AC3E}">
        <p14:creationId xmlns:p14="http://schemas.microsoft.com/office/powerpoint/2010/main" val="787807531"/>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1447800"/>
            <a:ext cx="8839200" cy="5257800"/>
          </a:xfrm>
        </p:spPr>
        <p:txBody>
          <a:bodyPr anchor="t" anchorCtr="0">
            <a:normAutofit/>
          </a:bodyPr>
          <a:lstStyle/>
          <a:p>
            <a:pPr algn="just">
              <a:lnSpc>
                <a:spcPct val="90000"/>
              </a:lnSpc>
              <a:defRPr/>
            </a:pPr>
            <a:r>
              <a:rPr lang="en-US" sz="2000" dirty="0" smtClean="0"/>
              <a:t>Reprise Boolean algebra</a:t>
            </a:r>
          </a:p>
          <a:p>
            <a:pPr algn="just">
              <a:lnSpc>
                <a:spcPct val="90000"/>
              </a:lnSpc>
              <a:defRPr/>
            </a:pPr>
            <a:r>
              <a:rPr lang="en-US" sz="2000" dirty="0" smtClean="0"/>
              <a:t>Remember the working principles of logic gates</a:t>
            </a:r>
          </a:p>
          <a:p>
            <a:pPr algn="just">
              <a:lnSpc>
                <a:spcPct val="90000"/>
              </a:lnSpc>
              <a:defRPr/>
            </a:pPr>
            <a:r>
              <a:rPr lang="en-US" sz="2000" dirty="0" smtClean="0"/>
              <a:t>Use combinational logic to implement Boolean functions</a:t>
            </a:r>
          </a:p>
          <a:p>
            <a:pPr algn="just">
              <a:lnSpc>
                <a:spcPct val="90000"/>
              </a:lnSpc>
              <a:defRPr/>
            </a:pPr>
            <a:r>
              <a:rPr lang="en-US" sz="2000" dirty="0" smtClean="0"/>
              <a:t>Use combinational logic to design multiplexers, decoders, RAMs, adders etc.</a:t>
            </a:r>
          </a:p>
          <a:p>
            <a:pPr algn="just">
              <a:lnSpc>
                <a:spcPct val="90000"/>
              </a:lnSpc>
              <a:defRPr/>
            </a:pPr>
            <a:r>
              <a:rPr lang="en-US" sz="2000" dirty="0" smtClean="0"/>
              <a:t>Design sequential circuits</a:t>
            </a:r>
          </a:p>
          <a:p>
            <a:pPr algn="just">
              <a:lnSpc>
                <a:spcPct val="90000"/>
              </a:lnSpc>
              <a:defRPr/>
            </a:pPr>
            <a:r>
              <a:rPr lang="en-US" sz="2000" dirty="0" smtClean="0"/>
              <a:t>Devise programmable logic devices like PLAs, FPGAs</a:t>
            </a:r>
          </a:p>
          <a:p>
            <a:pPr algn="just">
              <a:lnSpc>
                <a:spcPct val="90000"/>
              </a:lnSpc>
              <a:defRPr/>
            </a:pPr>
            <a:endParaRPr lang="en-US" sz="2000" dirty="0"/>
          </a:p>
          <a:p>
            <a:pPr>
              <a:lnSpc>
                <a:spcPct val="90000"/>
              </a:lnSpc>
              <a:defRPr/>
            </a:pPr>
            <a:endParaRPr lang="en-US" sz="2000" dirty="0"/>
          </a:p>
          <a:p>
            <a:endParaRPr lang="en-US" sz="2000" dirty="0">
              <a:effectLst/>
            </a:endParaRPr>
          </a:p>
        </p:txBody>
      </p:sp>
      <p:sp>
        <p:nvSpPr>
          <p:cNvPr id="2" name="Title 1"/>
          <p:cNvSpPr>
            <a:spLocks noGrp="1"/>
          </p:cNvSpPr>
          <p:nvPr>
            <p:ph type="title"/>
          </p:nvPr>
        </p:nvSpPr>
        <p:spPr>
          <a:xfrm>
            <a:off x="482367" y="223707"/>
            <a:ext cx="7543800" cy="914400"/>
          </a:xfrm>
        </p:spPr>
        <p:txBody>
          <a:bodyPr>
            <a:normAutofit/>
          </a:bodyPr>
          <a:lstStyle/>
          <a:p>
            <a:pPr algn="ctr"/>
            <a:r>
              <a:rPr lang="tr-TR" sz="3200" dirty="0">
                <a:effectLst/>
                <a:latin typeface="Times New Roman" panose="02020603050405020304" pitchFamily="18" charset="0"/>
                <a:cs typeface="Times New Roman" panose="02020603050405020304" pitchFamily="18" charset="0"/>
              </a:rPr>
              <a:t>Learning Objectives</a:t>
            </a:r>
            <a:endParaRPr lang="en-US" sz="3200" dirty="0">
              <a:effectLst/>
              <a:latin typeface="Times New Roman" panose="02020603050405020304" pitchFamily="18" charset="0"/>
              <a:cs typeface="Times New Roman" panose="02020603050405020304" pitchFamily="18" charset="0"/>
            </a:endParaRPr>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4" name="Foliennummernplatzhalter 3"/>
          <p:cNvSpPr>
            <a:spLocks noGrp="1"/>
          </p:cNvSpPr>
          <p:nvPr>
            <p:ph type="sldNum" sz="quarter" idx="12"/>
          </p:nvPr>
        </p:nvSpPr>
        <p:spPr/>
        <p:txBody>
          <a:bodyPr/>
          <a:lstStyle/>
          <a:p>
            <a:fld id="{B6F15528-21DE-4FAA-801E-634DDDAF4B2B}" type="slidenum">
              <a:rPr lang="en-US" smtClean="0"/>
              <a:pPr/>
              <a:t>101</a:t>
            </a:fld>
            <a:endParaRPr lang="en-US" dirty="0"/>
          </a:p>
        </p:txBody>
      </p:sp>
    </p:spTree>
    <p:extLst>
      <p:ext uri="{BB962C8B-B14F-4D97-AF65-F5344CB8AC3E}">
        <p14:creationId xmlns:p14="http://schemas.microsoft.com/office/powerpoint/2010/main" val="181136557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Content Placeholder 29"/>
          <p:cNvSpPr>
            <a:spLocks noGrp="1"/>
          </p:cNvSpPr>
          <p:nvPr>
            <p:ph sz="half" idx="2"/>
          </p:nvPr>
        </p:nvSpPr>
        <p:spPr>
          <a:xfrm>
            <a:off x="457200" y="2514600"/>
            <a:ext cx="3657600" cy="4343400"/>
          </a:xfrm>
        </p:spPr>
        <p:txBody>
          <a:bodyPr>
            <a:normAutofit/>
          </a:bodyPr>
          <a:lstStyle/>
          <a:p>
            <a:pPr>
              <a:spcBef>
                <a:spcPts val="600"/>
              </a:spcBef>
            </a:pPr>
            <a:r>
              <a:rPr lang="en-US" dirty="0"/>
              <a:t>Boolean Algebra</a:t>
            </a:r>
          </a:p>
          <a:p>
            <a:pPr>
              <a:spcBef>
                <a:spcPts val="600"/>
              </a:spcBef>
            </a:pPr>
            <a:r>
              <a:rPr lang="en-US" dirty="0"/>
              <a:t>Gates</a:t>
            </a:r>
          </a:p>
          <a:p>
            <a:pPr>
              <a:spcBef>
                <a:spcPts val="600"/>
              </a:spcBef>
            </a:pPr>
            <a:r>
              <a:rPr lang="en-US" dirty="0"/>
              <a:t>Combinational Circuits</a:t>
            </a:r>
          </a:p>
          <a:p>
            <a:pPr lvl="1"/>
            <a:r>
              <a:rPr lang="en-US" dirty="0"/>
              <a:t>Implementation of Boolean Functions</a:t>
            </a:r>
          </a:p>
          <a:p>
            <a:pPr lvl="1"/>
            <a:r>
              <a:rPr lang="en-US" dirty="0"/>
              <a:t>Multiplexers</a:t>
            </a:r>
          </a:p>
          <a:p>
            <a:pPr lvl="1"/>
            <a:r>
              <a:rPr lang="en-US" dirty="0"/>
              <a:t>Decoders</a:t>
            </a:r>
          </a:p>
          <a:p>
            <a:pPr lvl="1"/>
            <a:r>
              <a:rPr lang="en-US" dirty="0"/>
              <a:t>Read-Only-Memory</a:t>
            </a:r>
          </a:p>
          <a:p>
            <a:pPr lvl="1"/>
            <a:r>
              <a:rPr lang="en-US" dirty="0"/>
              <a:t>Adders</a:t>
            </a:r>
          </a:p>
        </p:txBody>
      </p:sp>
      <p:sp>
        <p:nvSpPr>
          <p:cNvPr id="32" name="Content Placeholder 31"/>
          <p:cNvSpPr>
            <a:spLocks noGrp="1"/>
          </p:cNvSpPr>
          <p:nvPr>
            <p:ph sz="quarter" idx="4"/>
          </p:nvPr>
        </p:nvSpPr>
        <p:spPr>
          <a:xfrm>
            <a:off x="4495800" y="2492896"/>
            <a:ext cx="3810000" cy="4365104"/>
          </a:xfrm>
        </p:spPr>
        <p:txBody>
          <a:bodyPr>
            <a:normAutofit/>
          </a:bodyPr>
          <a:lstStyle/>
          <a:p>
            <a:pPr marL="228600" lvl="1">
              <a:spcBef>
                <a:spcPts val="1800"/>
              </a:spcBef>
              <a:buClr>
                <a:schemeClr val="accent1"/>
              </a:buClr>
            </a:pPr>
            <a:r>
              <a:rPr lang="en-US" dirty="0"/>
              <a:t>Sequential Circuits</a:t>
            </a:r>
          </a:p>
          <a:p>
            <a:pPr lvl="1"/>
            <a:r>
              <a:rPr lang="en-US" dirty="0"/>
              <a:t>Flip-Flops</a:t>
            </a:r>
          </a:p>
          <a:p>
            <a:pPr lvl="1"/>
            <a:r>
              <a:rPr lang="en-US" dirty="0"/>
              <a:t>Registers</a:t>
            </a:r>
          </a:p>
          <a:p>
            <a:pPr lvl="1"/>
            <a:r>
              <a:rPr lang="en-US" dirty="0"/>
              <a:t>Counters</a:t>
            </a:r>
          </a:p>
          <a:p>
            <a:pPr marL="228600" lvl="1">
              <a:spcBef>
                <a:spcPts val="1800"/>
              </a:spcBef>
              <a:buClr>
                <a:schemeClr val="accent1"/>
              </a:buClr>
            </a:pPr>
            <a:r>
              <a:rPr lang="en-US" dirty="0"/>
              <a:t>Programmable Logic Devices</a:t>
            </a:r>
          </a:p>
          <a:p>
            <a:pPr lvl="1"/>
            <a:r>
              <a:rPr lang="en-US" dirty="0"/>
              <a:t>Programmable Logic Array</a:t>
            </a:r>
          </a:p>
          <a:p>
            <a:pPr lvl="1"/>
            <a:r>
              <a:rPr lang="en-US" dirty="0"/>
              <a:t>Field-Programmable Gate Array</a:t>
            </a:r>
          </a:p>
        </p:txBody>
      </p:sp>
      <p:sp>
        <p:nvSpPr>
          <p:cNvPr id="31" name="Text Placeholder 30"/>
          <p:cNvSpPr>
            <a:spLocks noGrp="1"/>
          </p:cNvSpPr>
          <p:nvPr>
            <p:ph type="body" sz="quarter" idx="3"/>
          </p:nvPr>
        </p:nvSpPr>
        <p:spPr>
          <a:xfrm>
            <a:off x="2895600" y="762000"/>
            <a:ext cx="3276600" cy="1707776"/>
          </a:xfrm>
        </p:spPr>
        <p:txBody>
          <a:bodyPr/>
          <a:lstStyle/>
          <a:p>
            <a:r>
              <a:rPr lang="en-US" sz="2800" dirty="0" smtClean="0">
                <a:solidFill>
                  <a:schemeClr val="tx2"/>
                </a:solidFill>
                <a:latin typeface="+mj-lt"/>
                <a:ea typeface="+mj-ea"/>
                <a:cs typeface="+mj-cs"/>
              </a:rPr>
              <a:t>Digital Logic</a:t>
            </a:r>
            <a:endParaRPr lang="en-US" sz="2800" dirty="0">
              <a:solidFill>
                <a:schemeClr val="tx2"/>
              </a:solidFill>
            </a:endParaRPr>
          </a:p>
        </p:txBody>
      </p:sp>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11" name="Rectangle 2"/>
          <p:cNvSpPr>
            <a:spLocks noGrp="1" noChangeArrowheads="1"/>
          </p:cNvSpPr>
          <p:nvPr>
            <p:ph type="title"/>
          </p:nvPr>
        </p:nvSpPr>
        <p:spPr>
          <a:xfrm>
            <a:off x="1143000" y="63275"/>
            <a:ext cx="6400799" cy="1116106"/>
          </a:xfrm>
        </p:spPr>
        <p:txBody>
          <a:bodyPr>
            <a:normAutofit/>
          </a:bodyPr>
          <a:lstStyle/>
          <a:p>
            <a:pPr algn="ctr"/>
            <a:r>
              <a:rPr lang="en-US" sz="3200" dirty="0" smtClean="0">
                <a:solidFill>
                  <a:schemeClr val="tx1"/>
                </a:solidFill>
                <a:latin typeface="Times New Roman" panose="02020603050405020304" pitchFamily="18" charset="0"/>
                <a:cs typeface="Times New Roman" panose="02020603050405020304" pitchFamily="18" charset="0"/>
              </a:rPr>
              <a:t>Outline</a:t>
            </a:r>
            <a:endParaRPr lang="en-US" sz="3200" dirty="0">
              <a:solidFill>
                <a:schemeClr val="tx1"/>
              </a:solidFill>
              <a:latin typeface="Times New Roman" panose="02020603050405020304" pitchFamily="18" charset="0"/>
              <a:cs typeface="Times New Roman" panose="02020603050405020304" pitchFamily="18" charset="0"/>
            </a:endParaRPr>
          </a:p>
        </p:txBody>
      </p:sp>
      <p:sp>
        <p:nvSpPr>
          <p:cNvPr id="2" name="Foliennummernplatzhalter 1"/>
          <p:cNvSpPr>
            <a:spLocks noGrp="1"/>
          </p:cNvSpPr>
          <p:nvPr>
            <p:ph type="sldNum" sz="quarter" idx="12"/>
          </p:nvPr>
        </p:nvSpPr>
        <p:spPr/>
        <p:txBody>
          <a:bodyPr/>
          <a:lstStyle/>
          <a:p>
            <a:fld id="{B6F15528-21DE-4FAA-801E-634DDDAF4B2B}" type="slidenum">
              <a:rPr lang="en-US" smtClean="0"/>
              <a:pPr/>
              <a:t>102</a:t>
            </a:fld>
            <a:endParaRPr lang="en-US" dirty="0"/>
          </a:p>
        </p:txBody>
      </p:sp>
    </p:spTree>
    <p:extLst>
      <p:ext uri="{BB962C8B-B14F-4D97-AF65-F5344CB8AC3E}">
        <p14:creationId xmlns:p14="http://schemas.microsoft.com/office/powerpoint/2010/main" val="3854159391"/>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ChangeArrowheads="1"/>
          </p:cNvSpPr>
          <p:nvPr/>
        </p:nvSpPr>
        <p:spPr bwMode="auto">
          <a:xfrm>
            <a:off x="431800" y="6229350"/>
            <a:ext cx="19050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6147" name="Rectangle 3"/>
          <p:cNvSpPr>
            <a:spLocks noChangeArrowheads="1"/>
          </p:cNvSpPr>
          <p:nvPr/>
        </p:nvSpPr>
        <p:spPr bwMode="auto">
          <a:xfrm>
            <a:off x="3124200" y="6229350"/>
            <a:ext cx="28956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6148" name="Rectangle 4"/>
          <p:cNvSpPr>
            <a:spLocks noGrp="1" noChangeArrowheads="1"/>
          </p:cNvSpPr>
          <p:nvPr>
            <p:ph type="title"/>
          </p:nvPr>
        </p:nvSpPr>
        <p:spPr>
          <a:xfrm>
            <a:off x="901887" y="76200"/>
            <a:ext cx="7556313" cy="1116106"/>
          </a:xfrm>
          <a:noFill/>
          <a:ln/>
        </p:spPr>
        <p:txBody>
          <a:bodyPr lIns="90488" tIns="44450" rIns="90488" bIns="44450"/>
          <a:lstStyle/>
          <a:p>
            <a:r>
              <a:rPr lang="en-US" dirty="0" smtClean="0"/>
              <a:t>Boolean Algebra</a:t>
            </a:r>
            <a:endParaRPr lang="en-US" dirty="0"/>
          </a:p>
        </p:txBody>
      </p:sp>
      <p:sp>
        <p:nvSpPr>
          <p:cNvPr id="6149" name="Rectangle 5"/>
          <p:cNvSpPr>
            <a:spLocks noGrp="1" noChangeArrowheads="1"/>
          </p:cNvSpPr>
          <p:nvPr>
            <p:ph idx="1"/>
          </p:nvPr>
        </p:nvSpPr>
        <p:spPr>
          <a:xfrm>
            <a:off x="467544" y="1556792"/>
            <a:ext cx="7556313" cy="4648200"/>
          </a:xfrm>
          <a:noFill/>
          <a:ln/>
        </p:spPr>
        <p:txBody>
          <a:bodyPr lIns="90488" tIns="44450" rIns="90488" bIns="44450">
            <a:normAutofit fontScale="92500" lnSpcReduction="20000"/>
          </a:bodyPr>
          <a:lstStyle/>
          <a:p>
            <a:r>
              <a:rPr lang="en-US" dirty="0" smtClean="0"/>
              <a:t>Mathematical discipline used to design and analyze the behavior of the digital circuitry in digital computers and other digital systems</a:t>
            </a:r>
          </a:p>
          <a:p>
            <a:r>
              <a:rPr lang="en-US" dirty="0" smtClean="0"/>
              <a:t>Named after George Boole</a:t>
            </a:r>
          </a:p>
          <a:p>
            <a:pPr lvl="1"/>
            <a:r>
              <a:rPr lang="en-US" dirty="0" smtClean="0"/>
              <a:t>English mathematician</a:t>
            </a:r>
          </a:p>
          <a:p>
            <a:pPr lvl="1"/>
            <a:r>
              <a:rPr lang="en-US" dirty="0" smtClean="0"/>
              <a:t>Proposed basic principles of the algebra in 1854</a:t>
            </a:r>
          </a:p>
          <a:p>
            <a:pPr marL="228600" lvl="1">
              <a:spcBef>
                <a:spcPts val="2000"/>
              </a:spcBef>
              <a:buClr>
                <a:schemeClr val="accent1"/>
              </a:buClr>
            </a:pPr>
            <a:r>
              <a:rPr lang="en-US" sz="2000" dirty="0" smtClean="0"/>
              <a:t>Claude Shannon suggested Boolean algebra could be used to solve problems in relay-switching circuit design</a:t>
            </a:r>
          </a:p>
          <a:p>
            <a:pPr marL="228600" lvl="1">
              <a:spcBef>
                <a:spcPts val="2000"/>
              </a:spcBef>
              <a:buClr>
                <a:schemeClr val="accent1"/>
              </a:buClr>
            </a:pPr>
            <a:r>
              <a:rPr lang="en-US" sz="2065" dirty="0" smtClean="0"/>
              <a:t>Is a convenient tool:</a:t>
            </a:r>
          </a:p>
          <a:p>
            <a:pPr lvl="1"/>
            <a:r>
              <a:rPr lang="en-US" sz="1806" dirty="0" smtClean="0"/>
              <a:t>Analysis</a:t>
            </a:r>
          </a:p>
          <a:p>
            <a:pPr lvl="2"/>
            <a:r>
              <a:rPr lang="en-US" sz="1760" dirty="0" smtClean="0"/>
              <a:t>It is an economical way of describing the function of digital circuitry</a:t>
            </a:r>
          </a:p>
          <a:p>
            <a:pPr lvl="1"/>
            <a:r>
              <a:rPr lang="en-US" sz="1806" dirty="0" smtClean="0"/>
              <a:t>Design</a:t>
            </a:r>
          </a:p>
          <a:p>
            <a:pPr lvl="2"/>
            <a:r>
              <a:rPr lang="en-US" sz="1765" dirty="0" smtClean="0"/>
              <a:t>Given a desired function, Boolean algebra can be applied to develop a simplified implementation of that function</a:t>
            </a:r>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oliennummernplatzhalter 2"/>
          <p:cNvSpPr>
            <a:spLocks noGrp="1"/>
          </p:cNvSpPr>
          <p:nvPr>
            <p:ph type="sldNum" sz="quarter" idx="12"/>
          </p:nvPr>
        </p:nvSpPr>
        <p:spPr/>
        <p:txBody>
          <a:bodyPr/>
          <a:lstStyle/>
          <a:p>
            <a:fld id="{B6F15528-21DE-4FAA-801E-634DDDAF4B2B}" type="slidenum">
              <a:rPr lang="en-US" smtClean="0"/>
              <a:pPr/>
              <a:t>103</a:t>
            </a:fld>
            <a:endParaRPr lang="en-US" dirty="0"/>
          </a:p>
        </p:txBody>
      </p:sp>
    </p:spTree>
    <p:extLst>
      <p:ext uri="{BB962C8B-B14F-4D97-AF65-F5344CB8AC3E}">
        <p14:creationId xmlns:p14="http://schemas.microsoft.com/office/powerpoint/2010/main" val="22081552"/>
      </p:ext>
    </p:extLst>
  </p:cSld>
  <p:clrMapOvr>
    <a:masterClrMapping/>
  </p:clrMapOvr>
  <p:transition spd="slow"/>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ChangeArrowheads="1"/>
          </p:cNvSpPr>
          <p:nvPr/>
        </p:nvSpPr>
        <p:spPr bwMode="auto">
          <a:xfrm>
            <a:off x="431800" y="6229350"/>
            <a:ext cx="19050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8195" name="Rectangle 3"/>
          <p:cNvSpPr>
            <a:spLocks noChangeArrowheads="1"/>
          </p:cNvSpPr>
          <p:nvPr/>
        </p:nvSpPr>
        <p:spPr bwMode="auto">
          <a:xfrm>
            <a:off x="3124200" y="6229350"/>
            <a:ext cx="28956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8198" name="Rectangle 6"/>
          <p:cNvSpPr>
            <a:spLocks noGrp="1" noChangeArrowheads="1"/>
          </p:cNvSpPr>
          <p:nvPr>
            <p:ph type="title"/>
          </p:nvPr>
        </p:nvSpPr>
        <p:spPr>
          <a:xfrm>
            <a:off x="533400" y="76200"/>
            <a:ext cx="8229600" cy="838200"/>
          </a:xfrm>
        </p:spPr>
        <p:txBody>
          <a:bodyPr/>
          <a:lstStyle/>
          <a:p>
            <a:r>
              <a:rPr lang="en-US" dirty="0" smtClean="0"/>
              <a:t>Boolean Variables and Operations</a:t>
            </a:r>
            <a:endParaRPr lang="en-US" dirty="0"/>
          </a:p>
        </p:txBody>
      </p:sp>
      <p:sp>
        <p:nvSpPr>
          <p:cNvPr id="8199" name="Rectangle 7"/>
          <p:cNvSpPr>
            <a:spLocks noGrp="1" noChangeArrowheads="1"/>
          </p:cNvSpPr>
          <p:nvPr>
            <p:ph idx="1"/>
          </p:nvPr>
        </p:nvSpPr>
        <p:spPr>
          <a:xfrm>
            <a:off x="539552" y="1412776"/>
            <a:ext cx="7632848" cy="4916016"/>
          </a:xfrm>
        </p:spPr>
        <p:txBody>
          <a:bodyPr>
            <a:normAutofit fontScale="85000" lnSpcReduction="20000"/>
          </a:bodyPr>
          <a:lstStyle/>
          <a:p>
            <a:r>
              <a:rPr lang="en-US" dirty="0" smtClean="0"/>
              <a:t>Makes use of variables and operations</a:t>
            </a:r>
          </a:p>
          <a:p>
            <a:pPr lvl="1"/>
            <a:r>
              <a:rPr lang="en-US" dirty="0" smtClean="0"/>
              <a:t>Are logical</a:t>
            </a:r>
          </a:p>
          <a:p>
            <a:pPr lvl="1"/>
            <a:r>
              <a:rPr lang="en-US" dirty="0" smtClean="0"/>
              <a:t>A variable may take on the value 1 (TRUE) or 0 (FALSE)</a:t>
            </a:r>
          </a:p>
          <a:p>
            <a:pPr lvl="1"/>
            <a:r>
              <a:rPr lang="en-US" dirty="0" smtClean="0"/>
              <a:t>Basic logical operations are AND, OR, and NOT</a:t>
            </a:r>
          </a:p>
          <a:p>
            <a:pPr marL="228600" lvl="1">
              <a:spcBef>
                <a:spcPts val="2000"/>
              </a:spcBef>
              <a:buClr>
                <a:schemeClr val="accent1"/>
              </a:buClr>
            </a:pPr>
            <a:r>
              <a:rPr lang="en-US" sz="2000" dirty="0" smtClean="0"/>
              <a:t>AND</a:t>
            </a:r>
          </a:p>
          <a:p>
            <a:pPr lvl="1"/>
            <a:r>
              <a:rPr lang="en-US" dirty="0" smtClean="0"/>
              <a:t>Yields true (binary value 1) if and only if both of its operands are true</a:t>
            </a:r>
          </a:p>
          <a:p>
            <a:pPr lvl="1"/>
            <a:r>
              <a:rPr lang="en-US" dirty="0" smtClean="0"/>
              <a:t>In the absence of parentheses the AND operation takes precedence over the OR operation</a:t>
            </a:r>
          </a:p>
          <a:p>
            <a:pPr lvl="1"/>
            <a:r>
              <a:rPr lang="en-US" dirty="0" smtClean="0"/>
              <a:t>When no ambiguity will occur the AND operation is represented by simple concatenation instead of the dot operator</a:t>
            </a:r>
          </a:p>
          <a:p>
            <a:pPr marL="228600" lvl="1">
              <a:spcBef>
                <a:spcPts val="2000"/>
              </a:spcBef>
              <a:buClr>
                <a:schemeClr val="accent1"/>
              </a:buClr>
            </a:pPr>
            <a:r>
              <a:rPr lang="en-US" sz="2000" dirty="0" smtClean="0"/>
              <a:t>OR</a:t>
            </a:r>
          </a:p>
          <a:p>
            <a:pPr lvl="1"/>
            <a:r>
              <a:rPr lang="en-US" dirty="0" smtClean="0"/>
              <a:t>Yields true if either or both of its operands are true</a:t>
            </a:r>
          </a:p>
          <a:p>
            <a:pPr marL="228600" lvl="1">
              <a:spcBef>
                <a:spcPts val="2000"/>
              </a:spcBef>
              <a:buClr>
                <a:schemeClr val="accent1"/>
              </a:buClr>
            </a:pPr>
            <a:r>
              <a:rPr lang="en-US" sz="2000" dirty="0" smtClean="0"/>
              <a:t>NOT</a:t>
            </a:r>
          </a:p>
          <a:p>
            <a:pPr lvl="1"/>
            <a:r>
              <a:rPr lang="en-US" sz="1838" dirty="0" smtClean="0"/>
              <a:t>Inverts the value of its operand</a:t>
            </a:r>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oliennummernplatzhalter 2"/>
          <p:cNvSpPr>
            <a:spLocks noGrp="1"/>
          </p:cNvSpPr>
          <p:nvPr>
            <p:ph type="sldNum" sz="quarter" idx="12"/>
          </p:nvPr>
        </p:nvSpPr>
        <p:spPr/>
        <p:txBody>
          <a:bodyPr/>
          <a:lstStyle/>
          <a:p>
            <a:fld id="{B6F15528-21DE-4FAA-801E-634DDDAF4B2B}" type="slidenum">
              <a:rPr lang="en-US" smtClean="0"/>
              <a:pPr/>
              <a:t>104</a:t>
            </a:fld>
            <a:endParaRPr lang="en-US" dirty="0"/>
          </a:p>
        </p:txBody>
      </p:sp>
    </p:spTree>
    <p:extLst>
      <p:ext uri="{BB962C8B-B14F-4D97-AF65-F5344CB8AC3E}">
        <p14:creationId xmlns:p14="http://schemas.microsoft.com/office/powerpoint/2010/main" val="893942770"/>
      </p:ext>
    </p:extLst>
  </p:cSld>
  <p:clrMapOvr>
    <a:masterClrMapping/>
  </p:clrMapOvr>
  <p:transition spd="slow"/>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5090" name="Rectangle 2"/>
          <p:cNvSpPr>
            <a:spLocks noGrp="1" noChangeArrowheads="1"/>
          </p:cNvSpPr>
          <p:nvPr>
            <p:ph type="title"/>
          </p:nvPr>
        </p:nvSpPr>
        <p:spPr/>
        <p:txBody>
          <a:bodyPr/>
          <a:lstStyle/>
          <a:p>
            <a:pPr algn="ctr">
              <a:defRPr/>
            </a:pPr>
            <a:r>
              <a:rPr lang="en-US" dirty="0"/>
              <a:t>Bits and Bit Patterns</a:t>
            </a:r>
          </a:p>
        </p:txBody>
      </p:sp>
      <p:sp>
        <p:nvSpPr>
          <p:cNvPr id="34819" name="Rectangle 3"/>
          <p:cNvSpPr>
            <a:spLocks noGrp="1" noChangeArrowheads="1"/>
          </p:cNvSpPr>
          <p:nvPr>
            <p:ph type="body" idx="1"/>
          </p:nvPr>
        </p:nvSpPr>
        <p:spPr/>
        <p:txBody>
          <a:bodyPr/>
          <a:lstStyle/>
          <a:p>
            <a:r>
              <a:rPr lang="en-US" altLang="de-DE" b="1" smtClean="0"/>
              <a:t>Bit:</a:t>
            </a:r>
            <a:r>
              <a:rPr lang="en-US" altLang="de-DE" smtClean="0"/>
              <a:t> Binary Digit (0 or 1)</a:t>
            </a:r>
          </a:p>
          <a:p>
            <a:r>
              <a:rPr lang="en-US" altLang="de-DE" smtClean="0"/>
              <a:t>Bit Patterns are used to represent information.</a:t>
            </a:r>
          </a:p>
          <a:p>
            <a:pPr lvl="1"/>
            <a:r>
              <a:rPr lang="en-US" altLang="de-DE" smtClean="0"/>
              <a:t>Numbers</a:t>
            </a:r>
          </a:p>
          <a:p>
            <a:pPr lvl="1"/>
            <a:r>
              <a:rPr lang="en-US" altLang="de-DE" smtClean="0"/>
              <a:t>Text characters</a:t>
            </a:r>
          </a:p>
          <a:p>
            <a:pPr lvl="1"/>
            <a:r>
              <a:rPr lang="en-US" altLang="de-DE" smtClean="0"/>
              <a:t>Images</a:t>
            </a:r>
          </a:p>
          <a:p>
            <a:pPr lvl="1"/>
            <a:r>
              <a:rPr lang="en-US" altLang="de-DE" smtClean="0"/>
              <a:t>Sound</a:t>
            </a:r>
          </a:p>
          <a:p>
            <a:pPr lvl="1"/>
            <a:r>
              <a:rPr lang="en-US" altLang="de-DE" smtClean="0"/>
              <a:t>And others</a:t>
            </a:r>
          </a:p>
          <a:p>
            <a:endParaRPr lang="en-US" altLang="de-DE" smtClean="0"/>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105</a:t>
            </a:fld>
            <a:endParaRPr lang="en-US" dirty="0"/>
          </a:p>
        </p:txBody>
      </p:sp>
    </p:spTree>
    <p:extLst>
      <p:ext uri="{BB962C8B-B14F-4D97-AF65-F5344CB8AC3E}">
        <p14:creationId xmlns:p14="http://schemas.microsoft.com/office/powerpoint/2010/main" val="2306609764"/>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7138" name="Rectangle 2"/>
          <p:cNvSpPr>
            <a:spLocks noGrp="1" noChangeArrowheads="1"/>
          </p:cNvSpPr>
          <p:nvPr>
            <p:ph type="title"/>
          </p:nvPr>
        </p:nvSpPr>
        <p:spPr/>
        <p:txBody>
          <a:bodyPr/>
          <a:lstStyle/>
          <a:p>
            <a:pPr algn="ctr">
              <a:defRPr/>
            </a:pPr>
            <a:r>
              <a:rPr lang="en-US" dirty="0"/>
              <a:t>Boolean Operations</a:t>
            </a:r>
          </a:p>
        </p:txBody>
      </p:sp>
      <p:sp>
        <p:nvSpPr>
          <p:cNvPr id="35843" name="Rectangle 3"/>
          <p:cNvSpPr>
            <a:spLocks noGrp="1" noChangeArrowheads="1"/>
          </p:cNvSpPr>
          <p:nvPr>
            <p:ph type="body" idx="1"/>
          </p:nvPr>
        </p:nvSpPr>
        <p:spPr/>
        <p:txBody>
          <a:bodyPr/>
          <a:lstStyle/>
          <a:p>
            <a:r>
              <a:rPr lang="en-US" altLang="de-DE" b="1" smtClean="0"/>
              <a:t>Boolean Operation:</a:t>
            </a:r>
            <a:r>
              <a:rPr lang="en-US" altLang="de-DE" smtClean="0"/>
              <a:t> An operation that manipulates one or more true/false values</a:t>
            </a:r>
          </a:p>
          <a:p>
            <a:r>
              <a:rPr lang="en-US" altLang="de-DE" smtClean="0"/>
              <a:t>Specific operations</a:t>
            </a:r>
          </a:p>
          <a:p>
            <a:pPr lvl="1"/>
            <a:r>
              <a:rPr lang="en-US" altLang="de-DE" smtClean="0"/>
              <a:t>AND</a:t>
            </a:r>
          </a:p>
          <a:p>
            <a:pPr lvl="1"/>
            <a:r>
              <a:rPr lang="en-US" altLang="de-DE" smtClean="0"/>
              <a:t>OR</a:t>
            </a:r>
          </a:p>
          <a:p>
            <a:pPr lvl="1"/>
            <a:r>
              <a:rPr lang="en-US" altLang="de-DE" smtClean="0"/>
              <a:t>XOR (exclusive or)</a:t>
            </a:r>
          </a:p>
          <a:p>
            <a:pPr lvl="1"/>
            <a:r>
              <a:rPr lang="en-US" altLang="de-DE" smtClean="0"/>
              <a:t>NOT</a:t>
            </a: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106</a:t>
            </a:fld>
            <a:endParaRPr lang="en-US" dirty="0"/>
          </a:p>
        </p:txBody>
      </p:sp>
    </p:spTree>
    <p:extLst>
      <p:ext uri="{BB962C8B-B14F-4D97-AF65-F5344CB8AC3E}">
        <p14:creationId xmlns:p14="http://schemas.microsoft.com/office/powerpoint/2010/main" val="427549483"/>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4978" name="Rectangle 2"/>
          <p:cNvSpPr>
            <a:spLocks noGrp="1" noChangeArrowheads="1"/>
          </p:cNvSpPr>
          <p:nvPr>
            <p:ph type="title"/>
          </p:nvPr>
        </p:nvSpPr>
        <p:spPr/>
        <p:txBody>
          <a:bodyPr>
            <a:noAutofit/>
          </a:bodyPr>
          <a:lstStyle/>
          <a:p>
            <a:pPr algn="ctr">
              <a:defRPr/>
            </a:pPr>
            <a:r>
              <a:rPr lang="en-US" dirty="0" smtClean="0"/>
              <a:t>Boolean operations:</a:t>
            </a:r>
            <a:br>
              <a:rPr lang="en-US" dirty="0" smtClean="0"/>
            </a:br>
            <a:r>
              <a:rPr lang="en-US" dirty="0" smtClean="0"/>
              <a:t> </a:t>
            </a:r>
            <a:r>
              <a:rPr lang="en-US" dirty="0"/>
              <a:t>AND, </a:t>
            </a:r>
            <a:r>
              <a:rPr lang="en-US" dirty="0" smtClean="0"/>
              <a:t>OR, XOR </a:t>
            </a:r>
            <a:r>
              <a:rPr lang="en-US" dirty="0"/>
              <a:t>(exclusive or)</a:t>
            </a:r>
          </a:p>
        </p:txBody>
      </p:sp>
      <p:pic>
        <p:nvPicPr>
          <p:cNvPr id="36867" name="Picture 4" descr="fig_01_01"/>
          <p:cNvPicPr preferRelativeResize="0">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268141" y="1619251"/>
            <a:ext cx="4607719" cy="4488656"/>
          </a:xfrm>
          <a:noFill/>
        </p:spPr>
      </p:pic>
      <p:pic>
        <p:nvPicPr>
          <p:cNvPr id="4"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107</a:t>
            </a:fld>
            <a:endParaRPr lang="en-US" dirty="0"/>
          </a:p>
        </p:txBody>
      </p:sp>
    </p:spTree>
    <p:extLst>
      <p:ext uri="{BB962C8B-B14F-4D97-AF65-F5344CB8AC3E}">
        <p14:creationId xmlns:p14="http://schemas.microsoft.com/office/powerpoint/2010/main" val="3191903763"/>
      </p:ext>
    </p:extLst>
  </p:cSld>
  <p:clrMapOvr>
    <a:masterClrMapping/>
  </p:clrMapOvr>
  <p:transition/>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1026"/>
          <p:cNvSpPr>
            <a:spLocks noChangeArrowheads="1"/>
          </p:cNvSpPr>
          <p:nvPr/>
        </p:nvSpPr>
        <p:spPr bwMode="auto">
          <a:xfrm>
            <a:off x="431800" y="6229350"/>
            <a:ext cx="19050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10243" name="Rectangle 1027"/>
          <p:cNvSpPr>
            <a:spLocks noChangeArrowheads="1"/>
          </p:cNvSpPr>
          <p:nvPr/>
        </p:nvSpPr>
        <p:spPr bwMode="auto">
          <a:xfrm>
            <a:off x="3124200" y="6229350"/>
            <a:ext cx="28956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useBgFill="1">
        <p:nvSpPr>
          <p:cNvPr id="30" name="TextBox 29"/>
          <p:cNvSpPr txBox="1"/>
          <p:nvPr/>
        </p:nvSpPr>
        <p:spPr>
          <a:xfrm>
            <a:off x="304800" y="4114800"/>
            <a:ext cx="685800" cy="2743199"/>
          </a:xfrm>
          <a:prstGeom prst="rect">
            <a:avLst/>
          </a:prstGeom>
        </p:spPr>
        <p:txBody>
          <a:bodyPr wrap="square" rtlCol="0">
            <a:spAutoFit/>
          </a:bodyPr>
          <a:lstStyle/>
          <a:p>
            <a:endParaRPr lang="en-US" dirty="0"/>
          </a:p>
        </p:txBody>
      </p:sp>
      <p:sp useBgFill="1">
        <p:nvSpPr>
          <p:cNvPr id="31" name="TextBox 30"/>
          <p:cNvSpPr txBox="1"/>
          <p:nvPr/>
        </p:nvSpPr>
        <p:spPr>
          <a:xfrm>
            <a:off x="8077200" y="4068355"/>
            <a:ext cx="685799" cy="2789645"/>
          </a:xfrm>
          <a:prstGeom prst="rect">
            <a:avLst/>
          </a:prstGeom>
        </p:spPr>
        <p:txBody>
          <a:bodyPr wrap="square" rtlCol="0">
            <a:spAutoFit/>
          </a:bodyPr>
          <a:lstStyle/>
          <a:p>
            <a:endParaRPr lang="en-US" dirty="0"/>
          </a:p>
        </p:txBody>
      </p:sp>
      <p:pic>
        <p:nvPicPr>
          <p:cNvPr id="7" name="Picture 6"/>
          <p:cNvPicPr>
            <a:picLocks noChangeAspect="1"/>
          </p:cNvPicPr>
          <p:nvPr/>
        </p:nvPicPr>
        <p:blipFill>
          <a:blip r:embed="rId4"/>
          <a:stretch>
            <a:fillRect/>
          </a:stretch>
        </p:blipFill>
        <p:spPr>
          <a:xfrm>
            <a:off x="611560" y="3717032"/>
            <a:ext cx="7942217" cy="2951388"/>
          </a:xfrm>
          <a:prstGeom prst="rect">
            <a:avLst/>
          </a:prstGeom>
        </p:spPr>
      </p:pic>
      <p:graphicFrame>
        <p:nvGraphicFramePr>
          <p:cNvPr id="22" name="Object 1038"/>
          <p:cNvGraphicFramePr>
            <a:graphicFrameLocks noChangeAspect="1"/>
          </p:cNvGraphicFramePr>
          <p:nvPr>
            <p:extLst/>
          </p:nvPr>
        </p:nvGraphicFramePr>
        <p:xfrm>
          <a:off x="395536" y="1268760"/>
          <a:ext cx="8205382" cy="2209800"/>
        </p:xfrm>
        <a:graphic>
          <a:graphicData uri="http://schemas.openxmlformats.org/presentationml/2006/ole">
            <mc:AlternateContent xmlns:mc="http://schemas.openxmlformats.org/markup-compatibility/2006">
              <mc:Choice xmlns:v="urn:schemas-microsoft-com:vml" Requires="v">
                <p:oleObj spid="_x0000_s3081" name="Document" r:id="rId5" imgW="6083300" imgH="1638300" progId="Word.Document.12">
                  <p:embed/>
                </p:oleObj>
              </mc:Choice>
              <mc:Fallback>
                <p:oleObj name="Document" r:id="rId5" imgW="6083300" imgH="1638300" progId="Word.Document.12">
                  <p:embed/>
                  <p:pic>
                    <p:nvPicPr>
                      <p:cNvPr id="22" name="Object 103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5536" y="1268760"/>
                        <a:ext cx="8205382" cy="2209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5921" dir="2700000" algn="ctr" rotWithShape="0">
                                <a:schemeClr val="bg2"/>
                              </a:outerShdw>
                            </a:effectLst>
                          </a14:hiddenEffects>
                        </a:ext>
                      </a:extLst>
                    </p:spPr>
                  </p:pic>
                </p:oleObj>
              </mc:Fallback>
            </mc:AlternateContent>
          </a:graphicData>
        </a:graphic>
      </p:graphicFrame>
      <p:sp>
        <p:nvSpPr>
          <p:cNvPr id="12" name="Rectangle 11"/>
          <p:cNvSpPr/>
          <p:nvPr/>
        </p:nvSpPr>
        <p:spPr>
          <a:xfrm>
            <a:off x="0" y="6648"/>
            <a:ext cx="9144000" cy="1169551"/>
          </a:xfrm>
          <a:prstGeom prst="rect">
            <a:avLst/>
          </a:prstGeom>
        </p:spPr>
        <p:txBody>
          <a:bodyPr wrap="square">
            <a:spAutoFit/>
          </a:bodyPr>
          <a:lstStyle/>
          <a:p>
            <a:pPr algn="ctr"/>
            <a:r>
              <a:rPr lang="en-US" sz="2800" dirty="0">
                <a:latin typeface="+mj-lt"/>
              </a:rPr>
              <a:t>Table 11.1   Boolean Operators</a:t>
            </a:r>
          </a:p>
          <a:p>
            <a:r>
              <a:rPr lang="en-US" b="1" dirty="0"/>
              <a:t> </a:t>
            </a:r>
            <a:endParaRPr lang="en-US" dirty="0"/>
          </a:p>
          <a:p>
            <a:pPr algn="ctr"/>
            <a:r>
              <a:rPr lang="en-US" sz="1800" dirty="0">
                <a:latin typeface="+mn-lt"/>
              </a:rPr>
              <a:t>(a) Boolean Operators of Two Input Variables </a:t>
            </a:r>
            <a:endParaRPr lang="en-US" dirty="0">
              <a:latin typeface="+mn-lt"/>
            </a:endParaRPr>
          </a:p>
        </p:txBody>
      </p:sp>
      <p:sp useBgFill="1">
        <p:nvSpPr>
          <p:cNvPr id="13" name="TextBox 12"/>
          <p:cNvSpPr txBox="1"/>
          <p:nvPr/>
        </p:nvSpPr>
        <p:spPr>
          <a:xfrm>
            <a:off x="323528" y="3284984"/>
            <a:ext cx="8424936" cy="316091"/>
          </a:xfrm>
          <a:prstGeom prst="rect">
            <a:avLst/>
          </a:prstGeom>
        </p:spPr>
        <p:txBody>
          <a:bodyPr wrap="square" rtlCol="0">
            <a:spAutoFit/>
          </a:bodyPr>
          <a:lstStyle/>
          <a:p>
            <a:endParaRPr lang="en-US" dirty="0"/>
          </a:p>
        </p:txBody>
      </p:sp>
      <p:sp>
        <p:nvSpPr>
          <p:cNvPr id="14" name="TextBox 13"/>
          <p:cNvSpPr txBox="1"/>
          <p:nvPr/>
        </p:nvSpPr>
        <p:spPr>
          <a:xfrm>
            <a:off x="8532440" y="1225826"/>
            <a:ext cx="277183" cy="461665"/>
          </a:xfrm>
          <a:prstGeom prst="rect">
            <a:avLst/>
          </a:prstGeom>
          <a:noFill/>
        </p:spPr>
        <p:txBody>
          <a:bodyPr wrap="square" rtlCol="0">
            <a:spAutoFit/>
          </a:bodyPr>
          <a:lstStyle/>
          <a:p>
            <a:endParaRPr lang="en-US" dirty="0"/>
          </a:p>
        </p:txBody>
      </p:sp>
      <p:sp useBgFill="1">
        <p:nvSpPr>
          <p:cNvPr id="15" name="TextBox 14"/>
          <p:cNvSpPr txBox="1"/>
          <p:nvPr/>
        </p:nvSpPr>
        <p:spPr>
          <a:xfrm>
            <a:off x="8532440" y="1700808"/>
            <a:ext cx="611560" cy="1584175"/>
          </a:xfrm>
          <a:prstGeom prst="rect">
            <a:avLst/>
          </a:prstGeom>
        </p:spPr>
        <p:txBody>
          <a:bodyPr wrap="square" rtlCol="0">
            <a:spAutoFit/>
          </a:bodyPr>
          <a:lstStyle/>
          <a:p>
            <a:endParaRPr lang="en-US" dirty="0"/>
          </a:p>
        </p:txBody>
      </p:sp>
      <p:sp useBgFill="1">
        <p:nvSpPr>
          <p:cNvPr id="16" name="TextBox 15"/>
          <p:cNvSpPr txBox="1"/>
          <p:nvPr/>
        </p:nvSpPr>
        <p:spPr>
          <a:xfrm>
            <a:off x="8532440" y="1196752"/>
            <a:ext cx="320455" cy="661688"/>
          </a:xfrm>
          <a:prstGeom prst="rect">
            <a:avLst/>
          </a:prstGeom>
        </p:spPr>
        <p:txBody>
          <a:bodyPr wrap="square" rtlCol="0">
            <a:spAutoFit/>
          </a:bodyPr>
          <a:lstStyle/>
          <a:p>
            <a:endParaRPr lang="en-US" dirty="0"/>
          </a:p>
        </p:txBody>
      </p:sp>
      <p:pic>
        <p:nvPicPr>
          <p:cNvPr id="17" name="Grafik 1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8" name="Grafik 1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oliennummernplatzhalter 2"/>
          <p:cNvSpPr>
            <a:spLocks noGrp="1"/>
          </p:cNvSpPr>
          <p:nvPr>
            <p:ph type="sldNum" sz="quarter" idx="12"/>
          </p:nvPr>
        </p:nvSpPr>
        <p:spPr/>
        <p:txBody>
          <a:bodyPr/>
          <a:lstStyle/>
          <a:p>
            <a:fld id="{B6F15528-21DE-4FAA-801E-634DDDAF4B2B}" type="slidenum">
              <a:rPr lang="en-US" smtClean="0"/>
              <a:pPr/>
              <a:t>108</a:t>
            </a:fld>
            <a:endParaRPr lang="en-US" dirty="0"/>
          </a:p>
        </p:txBody>
      </p:sp>
    </p:spTree>
    <p:extLst>
      <p:ext uri="{BB962C8B-B14F-4D97-AF65-F5344CB8AC3E}">
        <p14:creationId xmlns:p14="http://schemas.microsoft.com/office/powerpoint/2010/main" val="1252685303"/>
      </p:ext>
    </p:extLst>
  </p:cSld>
  <p:clrMapOvr>
    <a:masterClrMapping/>
  </p:clrMapOvr>
  <p:transition spd="med">
    <p:split/>
  </p:transition>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1026"/>
          <p:cNvSpPr>
            <a:spLocks noChangeArrowheads="1"/>
          </p:cNvSpPr>
          <p:nvPr/>
        </p:nvSpPr>
        <p:spPr bwMode="auto">
          <a:xfrm>
            <a:off x="431800" y="6229350"/>
            <a:ext cx="19050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10243" name="Rectangle 1027"/>
          <p:cNvSpPr>
            <a:spLocks noChangeArrowheads="1"/>
          </p:cNvSpPr>
          <p:nvPr/>
        </p:nvSpPr>
        <p:spPr bwMode="auto">
          <a:xfrm>
            <a:off x="3124200" y="6229350"/>
            <a:ext cx="28956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pic>
        <p:nvPicPr>
          <p:cNvPr id="32" name="Picture 31"/>
          <p:cNvPicPr>
            <a:picLocks noChangeAspect="1"/>
          </p:cNvPicPr>
          <p:nvPr/>
        </p:nvPicPr>
        <p:blipFill>
          <a:blip r:embed="rId3"/>
          <a:stretch>
            <a:fillRect/>
          </a:stretch>
        </p:blipFill>
        <p:spPr>
          <a:xfrm>
            <a:off x="110575" y="1916832"/>
            <a:ext cx="9040524" cy="4068236"/>
          </a:xfrm>
          <a:prstGeom prst="rect">
            <a:avLst/>
          </a:prstGeom>
        </p:spPr>
      </p:pic>
      <p:sp>
        <p:nvSpPr>
          <p:cNvPr id="33" name="Rectangle 32"/>
          <p:cNvSpPr/>
          <p:nvPr/>
        </p:nvSpPr>
        <p:spPr>
          <a:xfrm>
            <a:off x="107504" y="404664"/>
            <a:ext cx="9036496" cy="954107"/>
          </a:xfrm>
          <a:prstGeom prst="rect">
            <a:avLst/>
          </a:prstGeom>
        </p:spPr>
        <p:txBody>
          <a:bodyPr wrap="square">
            <a:spAutoFit/>
          </a:bodyPr>
          <a:lstStyle/>
          <a:p>
            <a:pPr algn="ctr"/>
            <a:r>
              <a:rPr lang="en-US" sz="2800" dirty="0">
                <a:latin typeface="+mn-lt"/>
              </a:rPr>
              <a:t>Table</a:t>
            </a:r>
            <a:r>
              <a:rPr lang="en-US" sz="2800" dirty="0" smtClean="0">
                <a:latin typeface="+mn-lt"/>
              </a:rPr>
              <a:t> 11.2   </a:t>
            </a:r>
          </a:p>
          <a:p>
            <a:pPr algn="ctr"/>
            <a:r>
              <a:rPr lang="en-US" sz="2800" dirty="0" smtClean="0">
                <a:latin typeface="+mn-lt"/>
              </a:rPr>
              <a:t>Basic </a:t>
            </a:r>
            <a:r>
              <a:rPr lang="en-US" sz="2800" dirty="0">
                <a:latin typeface="+mn-lt"/>
              </a:rPr>
              <a:t>Identities of Boolean Algebra</a:t>
            </a:r>
            <a:r>
              <a:rPr lang="en-US" sz="2800" dirty="0" smtClean="0">
                <a:latin typeface="+mn-lt"/>
              </a:rPr>
              <a:t> </a:t>
            </a:r>
            <a:endParaRPr lang="en-US" sz="2800" dirty="0">
              <a:latin typeface="+mn-lt"/>
            </a:endParaRPr>
          </a:p>
        </p:txBody>
      </p:sp>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oliennummernplatzhalter 2"/>
          <p:cNvSpPr>
            <a:spLocks noGrp="1"/>
          </p:cNvSpPr>
          <p:nvPr>
            <p:ph type="sldNum" sz="quarter" idx="12"/>
          </p:nvPr>
        </p:nvSpPr>
        <p:spPr/>
        <p:txBody>
          <a:bodyPr/>
          <a:lstStyle/>
          <a:p>
            <a:fld id="{B6F15528-21DE-4FAA-801E-634DDDAF4B2B}" type="slidenum">
              <a:rPr lang="en-US" smtClean="0"/>
              <a:pPr/>
              <a:t>109</a:t>
            </a:fld>
            <a:endParaRPr lang="en-US" dirty="0"/>
          </a:p>
        </p:txBody>
      </p:sp>
    </p:spTree>
    <p:extLst>
      <p:ext uri="{BB962C8B-B14F-4D97-AF65-F5344CB8AC3E}">
        <p14:creationId xmlns:p14="http://schemas.microsoft.com/office/powerpoint/2010/main" val="375398954"/>
      </p:ext>
    </p:extLst>
  </p:cSld>
  <p:clrMapOvr>
    <a:masterClrMapping/>
  </p:clrMapOvr>
  <p:transition spd="med">
    <p:split/>
  </p:transition>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162" name="Rectangle 2"/>
          <p:cNvSpPr>
            <a:spLocks noGrp="1" noChangeArrowheads="1"/>
          </p:cNvSpPr>
          <p:nvPr>
            <p:ph type="title"/>
          </p:nvPr>
        </p:nvSpPr>
        <p:spPr>
          <a:xfrm>
            <a:off x="457200" y="228600"/>
            <a:ext cx="8229600" cy="838200"/>
          </a:xfrm>
        </p:spPr>
        <p:txBody>
          <a:bodyPr/>
          <a:lstStyle/>
          <a:p>
            <a:pPr algn="ctr">
              <a:defRPr/>
            </a:pPr>
            <a:r>
              <a:rPr lang="en-US" dirty="0"/>
              <a:t>Gates</a:t>
            </a:r>
          </a:p>
        </p:txBody>
      </p:sp>
      <p:sp>
        <p:nvSpPr>
          <p:cNvPr id="39939" name="Rectangle 3"/>
          <p:cNvSpPr>
            <a:spLocks noGrp="1" noChangeArrowheads="1"/>
          </p:cNvSpPr>
          <p:nvPr>
            <p:ph type="body" idx="1"/>
          </p:nvPr>
        </p:nvSpPr>
        <p:spPr/>
        <p:txBody>
          <a:bodyPr/>
          <a:lstStyle/>
          <a:p>
            <a:r>
              <a:rPr lang="en-US" altLang="de-DE" b="1" smtClean="0"/>
              <a:t>Gate:</a:t>
            </a:r>
            <a:r>
              <a:rPr lang="en-US" altLang="de-DE" smtClean="0"/>
              <a:t> A device that computes a Boolean operation</a:t>
            </a:r>
          </a:p>
          <a:p>
            <a:pPr lvl="1"/>
            <a:r>
              <a:rPr lang="en-US" altLang="de-DE" smtClean="0"/>
              <a:t>Often implemented as (small) electronic circuits</a:t>
            </a:r>
          </a:p>
          <a:p>
            <a:pPr lvl="1"/>
            <a:r>
              <a:rPr lang="en-US" altLang="de-DE" smtClean="0"/>
              <a:t>Provide the building blocks from which computers are constructed</a:t>
            </a: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110</a:t>
            </a:fld>
            <a:endParaRPr lang="en-US" dirty="0"/>
          </a:p>
        </p:txBody>
      </p:sp>
    </p:spTree>
    <p:extLst>
      <p:ext uri="{BB962C8B-B14F-4D97-AF65-F5344CB8AC3E}">
        <p14:creationId xmlns:p14="http://schemas.microsoft.com/office/powerpoint/2010/main" val="2148321885"/>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1.pdf"/>
          <p:cNvPicPr>
            <a:picLocks noChangeAspect="1"/>
          </p:cNvPicPr>
          <p:nvPr/>
        </p:nvPicPr>
        <p:blipFill rotWithShape="1">
          <a:blip r:embed="rId3">
            <a:extLst>
              <a:ext uri="{28A0092B-C50C-407E-A947-70E740481C1C}">
                <a14:useLocalDpi xmlns:a14="http://schemas.microsoft.com/office/drawing/2010/main" val="0"/>
              </a:ext>
            </a:extLst>
          </a:blip>
          <a:srcRect t="6281" b="13527"/>
          <a:stretch/>
        </p:blipFill>
        <p:spPr>
          <a:xfrm>
            <a:off x="1403648" y="130873"/>
            <a:ext cx="6408712" cy="6650927"/>
          </a:xfrm>
          <a:prstGeom prst="rect">
            <a:avLst/>
          </a:prstGeom>
        </p:spPr>
      </p:pic>
      <p:pic>
        <p:nvPicPr>
          <p:cNvPr id="4" name="Grafik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6" name="Foliennummernplatzhalter 5"/>
          <p:cNvSpPr>
            <a:spLocks noGrp="1"/>
          </p:cNvSpPr>
          <p:nvPr>
            <p:ph type="sldNum" sz="quarter" idx="12"/>
          </p:nvPr>
        </p:nvSpPr>
        <p:spPr/>
        <p:txBody>
          <a:bodyPr/>
          <a:lstStyle/>
          <a:p>
            <a:fld id="{B6F15528-21DE-4FAA-801E-634DDDAF4B2B}" type="slidenum">
              <a:rPr lang="en-US" smtClean="0"/>
              <a:pPr/>
              <a:t>111</a:t>
            </a:fld>
            <a:endParaRPr lang="en-US" dirty="0"/>
          </a:p>
        </p:txBody>
      </p:sp>
    </p:spTree>
    <p:extLst>
      <p:ext uri="{BB962C8B-B14F-4D97-AF65-F5344CB8AC3E}">
        <p14:creationId xmlns:p14="http://schemas.microsoft.com/office/powerpoint/2010/main" val="1015614065"/>
      </p:ext>
    </p:extLst>
  </p:cSld>
  <p:clrMapOvr>
    <a:masterClrMapping/>
  </p:clrMapOvr>
  <p:transition spd="med">
    <p:wipe dir="r"/>
  </p:transition>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02" name="Rectangle 2"/>
          <p:cNvSpPr>
            <a:spLocks noGrp="1" noChangeArrowheads="1"/>
          </p:cNvSpPr>
          <p:nvPr>
            <p:ph type="title"/>
          </p:nvPr>
        </p:nvSpPr>
        <p:spPr>
          <a:xfrm>
            <a:off x="457200" y="76200"/>
            <a:ext cx="8229600" cy="838200"/>
          </a:xfrm>
        </p:spPr>
        <p:txBody>
          <a:bodyPr>
            <a:noAutofit/>
          </a:bodyPr>
          <a:lstStyle/>
          <a:p>
            <a:pPr>
              <a:defRPr/>
            </a:pPr>
            <a:r>
              <a:rPr lang="en-US" sz="2400" dirty="0"/>
              <a:t>AND, OR, XOR, and NOT gates And their input and output values</a:t>
            </a:r>
          </a:p>
        </p:txBody>
      </p:sp>
      <p:pic>
        <p:nvPicPr>
          <p:cNvPr id="41987" name="Picture 4" descr="fig_01_02"/>
          <p:cNvPicPr preferRelativeResize="0">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589610" y="1600200"/>
            <a:ext cx="4179094" cy="4995863"/>
          </a:xfrm>
          <a:noFill/>
        </p:spPr>
      </p:pic>
      <p:pic>
        <p:nvPicPr>
          <p:cNvPr id="4"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112</a:t>
            </a:fld>
            <a:endParaRPr lang="en-US" dirty="0"/>
          </a:p>
        </p:txBody>
      </p:sp>
    </p:spTree>
    <p:extLst>
      <p:ext uri="{BB962C8B-B14F-4D97-AF65-F5344CB8AC3E}">
        <p14:creationId xmlns:p14="http://schemas.microsoft.com/office/powerpoint/2010/main" val="1174111942"/>
      </p:ext>
    </p:extLst>
  </p:cSld>
  <p:clrMapOvr>
    <a:masterClrMapping/>
  </p:clrMapOvr>
  <p:transition/>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2.pdf"/>
          <p:cNvPicPr>
            <a:picLocks noChangeAspect="1"/>
          </p:cNvPicPr>
          <p:nvPr/>
        </p:nvPicPr>
        <p:blipFill rotWithShape="1">
          <a:blip r:embed="rId3">
            <a:extLst>
              <a:ext uri="{28A0092B-C50C-407E-A947-70E740481C1C}">
                <a14:useLocalDpi xmlns:a14="http://schemas.microsoft.com/office/drawing/2010/main" val="0"/>
              </a:ext>
            </a:extLst>
          </a:blip>
          <a:srcRect l="17369" t="12560" r="13861" b="25926"/>
          <a:stretch/>
        </p:blipFill>
        <p:spPr>
          <a:xfrm>
            <a:off x="1691680" y="-150953"/>
            <a:ext cx="6120680" cy="7085153"/>
          </a:xfrm>
          <a:prstGeom prst="rect">
            <a:avLst/>
          </a:prstGeom>
        </p:spPr>
      </p:pic>
      <p:pic>
        <p:nvPicPr>
          <p:cNvPr id="4" name="Grafik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6" name="Foliennummernplatzhalter 5"/>
          <p:cNvSpPr>
            <a:spLocks noGrp="1"/>
          </p:cNvSpPr>
          <p:nvPr>
            <p:ph type="sldNum" sz="quarter" idx="12"/>
          </p:nvPr>
        </p:nvSpPr>
        <p:spPr/>
        <p:txBody>
          <a:bodyPr/>
          <a:lstStyle/>
          <a:p>
            <a:fld id="{B6F15528-21DE-4FAA-801E-634DDDAF4B2B}" type="slidenum">
              <a:rPr lang="en-US" smtClean="0"/>
              <a:pPr/>
              <a:t>113</a:t>
            </a:fld>
            <a:endParaRPr lang="en-US" dirty="0"/>
          </a:p>
        </p:txBody>
      </p:sp>
    </p:spTree>
    <p:extLst>
      <p:ext uri="{BB962C8B-B14F-4D97-AF65-F5344CB8AC3E}">
        <p14:creationId xmlns:p14="http://schemas.microsoft.com/office/powerpoint/2010/main" val="2902070577"/>
      </p:ext>
    </p:extLst>
  </p:cSld>
  <p:clrMapOvr>
    <a:masterClrMapping/>
  </p:clrMapOvr>
  <p:transition spd="med">
    <p:wipe dir="r"/>
  </p:transition>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f3.pdf"/>
          <p:cNvPicPr>
            <a:picLocks noChangeAspect="1"/>
          </p:cNvPicPr>
          <p:nvPr/>
        </p:nvPicPr>
        <p:blipFill rotWithShape="1">
          <a:blip r:embed="rId3">
            <a:extLst>
              <a:ext uri="{28A0092B-C50C-407E-A947-70E740481C1C}">
                <a14:useLocalDpi xmlns:a14="http://schemas.microsoft.com/office/drawing/2010/main" val="0"/>
              </a:ext>
            </a:extLst>
          </a:blip>
          <a:srcRect l="18620" t="13365" r="12402" b="27537"/>
          <a:stretch/>
        </p:blipFill>
        <p:spPr>
          <a:xfrm>
            <a:off x="1403648" y="53021"/>
            <a:ext cx="6137462" cy="6804979"/>
          </a:xfrm>
          <a:prstGeom prst="rect">
            <a:avLst/>
          </a:prstGeom>
        </p:spPr>
      </p:pic>
      <p:pic>
        <p:nvPicPr>
          <p:cNvPr id="4" name="Grafik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oliennummernplatzhalter 2"/>
          <p:cNvSpPr>
            <a:spLocks noGrp="1"/>
          </p:cNvSpPr>
          <p:nvPr>
            <p:ph type="sldNum" sz="quarter" idx="12"/>
          </p:nvPr>
        </p:nvSpPr>
        <p:spPr/>
        <p:txBody>
          <a:bodyPr/>
          <a:lstStyle/>
          <a:p>
            <a:fld id="{B6F15528-21DE-4FAA-801E-634DDDAF4B2B}" type="slidenum">
              <a:rPr lang="en-US" smtClean="0"/>
              <a:pPr/>
              <a:t>114</a:t>
            </a:fld>
            <a:endParaRPr lang="en-US" dirty="0"/>
          </a:p>
        </p:txBody>
      </p:sp>
    </p:spTree>
    <p:extLst>
      <p:ext uri="{BB962C8B-B14F-4D97-AF65-F5344CB8AC3E}">
        <p14:creationId xmlns:p14="http://schemas.microsoft.com/office/powerpoint/2010/main" val="1486036387"/>
      </p:ext>
    </p:extLst>
  </p:cSld>
  <p:clrMapOvr>
    <a:masterClrMapping/>
  </p:clrMapOvr>
  <p:transition spd="med">
    <p:wipe dir="r"/>
  </p:transition>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295400" y="-76200"/>
            <a:ext cx="7556500" cy="1116012"/>
          </a:xfrm>
        </p:spPr>
        <p:txBody>
          <a:bodyPr>
            <a:normAutofit/>
          </a:bodyPr>
          <a:lstStyle/>
          <a:p>
            <a:pPr algn="ctr"/>
            <a:r>
              <a:rPr lang="en-US" sz="3200" dirty="0" smtClean="0">
                <a:solidFill>
                  <a:schemeClr val="tx1"/>
                </a:solidFill>
                <a:latin typeface="Times New Roman" panose="02020603050405020304" pitchFamily="18" charset="0"/>
                <a:cs typeface="Times New Roman" panose="02020603050405020304" pitchFamily="18" charset="0"/>
              </a:rPr>
              <a:t>Combinational Circuit</a:t>
            </a:r>
            <a:endParaRPr lang="en-US" sz="3200" dirty="0">
              <a:solidFill>
                <a:schemeClr val="tx1"/>
              </a:solidFill>
              <a:latin typeface="Times New Roman" panose="02020603050405020304" pitchFamily="18" charset="0"/>
              <a:cs typeface="Times New Roman" panose="02020603050405020304" pitchFamily="18" charset="0"/>
            </a:endParaRPr>
          </a:p>
        </p:txBody>
      </p:sp>
      <p:graphicFrame>
        <p:nvGraphicFramePr>
          <p:cNvPr id="35" name="Content Placeholder 34"/>
          <p:cNvGraphicFramePr>
            <a:graphicFrameLocks noGrp="1"/>
          </p:cNvGraphicFramePr>
          <p:nvPr>
            <p:ph idx="4294967295"/>
            <p:extLst>
              <p:ext uri="{D42A27DB-BD31-4B8C-83A1-F6EECF244321}">
                <p14:modId xmlns:p14="http://schemas.microsoft.com/office/powerpoint/2010/main" val="1326421898"/>
              </p:ext>
            </p:extLst>
          </p:nvPr>
        </p:nvGraphicFramePr>
        <p:xfrm>
          <a:off x="-18256" y="457200"/>
          <a:ext cx="9144000" cy="6324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Grafik 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4" name="Foliennummernplatzhalter 3"/>
          <p:cNvSpPr>
            <a:spLocks noGrp="1"/>
          </p:cNvSpPr>
          <p:nvPr>
            <p:ph type="sldNum" sz="quarter" idx="12"/>
          </p:nvPr>
        </p:nvSpPr>
        <p:spPr/>
        <p:txBody>
          <a:bodyPr/>
          <a:lstStyle/>
          <a:p>
            <a:fld id="{B6F15528-21DE-4FAA-801E-634DDDAF4B2B}" type="slidenum">
              <a:rPr lang="en-US" smtClean="0"/>
              <a:pPr/>
              <a:t>115</a:t>
            </a:fld>
            <a:endParaRPr lang="en-US" dirty="0"/>
          </a:p>
        </p:txBody>
      </p:sp>
    </p:spTree>
    <p:extLst>
      <p:ext uri="{BB962C8B-B14F-4D97-AF65-F5344CB8AC3E}">
        <p14:creationId xmlns:p14="http://schemas.microsoft.com/office/powerpoint/2010/main" val="3171634183"/>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3"/>
          <a:srcRect l="15761" r="17210"/>
          <a:stretch/>
        </p:blipFill>
        <p:spPr>
          <a:xfrm>
            <a:off x="-180528" y="1556792"/>
            <a:ext cx="9217024" cy="5041961"/>
          </a:xfrm>
          <a:prstGeom prst="rect">
            <a:avLst/>
          </a:prstGeom>
        </p:spPr>
      </p:pic>
      <p:sp>
        <p:nvSpPr>
          <p:cNvPr id="8" name="TextBox 7"/>
          <p:cNvSpPr txBox="1"/>
          <p:nvPr/>
        </p:nvSpPr>
        <p:spPr>
          <a:xfrm>
            <a:off x="179512" y="332656"/>
            <a:ext cx="8964488" cy="1077218"/>
          </a:xfrm>
          <a:prstGeom prst="rect">
            <a:avLst/>
          </a:prstGeom>
          <a:noFill/>
        </p:spPr>
        <p:txBody>
          <a:bodyPr wrap="square" rtlCol="0">
            <a:spAutoFit/>
          </a:bodyPr>
          <a:lstStyle/>
          <a:p>
            <a:pPr algn="ctr"/>
            <a:r>
              <a:rPr lang="en-US" sz="3200" dirty="0">
                <a:latin typeface="Times New Roman" panose="02020603050405020304" pitchFamily="18" charset="0"/>
                <a:cs typeface="Times New Roman" panose="02020603050405020304" pitchFamily="18" charset="0"/>
              </a:rPr>
              <a:t>Table 11.3  </a:t>
            </a:r>
            <a:endParaRPr lang="en-US" sz="3200" dirty="0" smtClean="0">
              <a:latin typeface="Times New Roman" panose="02020603050405020304" pitchFamily="18" charset="0"/>
              <a:cs typeface="Times New Roman" panose="02020603050405020304" pitchFamily="18" charset="0"/>
            </a:endParaRPr>
          </a:p>
          <a:p>
            <a:pPr algn="ctr"/>
            <a:r>
              <a:rPr lang="en-US" sz="3200" dirty="0" smtClean="0">
                <a:latin typeface="Times New Roman" panose="02020603050405020304" pitchFamily="18" charset="0"/>
                <a:cs typeface="Times New Roman" panose="02020603050405020304" pitchFamily="18" charset="0"/>
              </a:rPr>
              <a:t>A </a:t>
            </a:r>
            <a:r>
              <a:rPr lang="en-US" sz="3200" dirty="0">
                <a:latin typeface="Times New Roman" panose="02020603050405020304" pitchFamily="18" charset="0"/>
                <a:cs typeface="Times New Roman" panose="02020603050405020304" pitchFamily="18" charset="0"/>
              </a:rPr>
              <a:t>Boolean Function of Three Variables </a:t>
            </a:r>
          </a:p>
        </p:txBody>
      </p:sp>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116</a:t>
            </a:fld>
            <a:endParaRPr lang="en-US" dirty="0"/>
          </a:p>
        </p:txBody>
      </p:sp>
    </p:spTree>
    <p:extLst>
      <p:ext uri="{BB962C8B-B14F-4D97-AF65-F5344CB8AC3E}">
        <p14:creationId xmlns:p14="http://schemas.microsoft.com/office/powerpoint/2010/main" val="651217435"/>
      </p:ext>
    </p:extLst>
  </p:cSld>
  <p:clrMapOvr>
    <a:masterClrMapping/>
  </p:clrMapOvr>
  <p:transition spd="med">
    <p:split/>
  </p:transition>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f4.pdf"/>
          <p:cNvPicPr>
            <a:picLocks noChangeAspect="1"/>
          </p:cNvPicPr>
          <p:nvPr/>
        </p:nvPicPr>
        <p:blipFill rotWithShape="1">
          <a:blip r:embed="rId3">
            <a:extLst>
              <a:ext uri="{28A0092B-C50C-407E-A947-70E740481C1C}">
                <a14:useLocalDpi xmlns:a14="http://schemas.microsoft.com/office/drawing/2010/main" val="0"/>
              </a:ext>
            </a:extLst>
          </a:blip>
          <a:srcRect t="15620" b="23188"/>
          <a:stretch/>
        </p:blipFill>
        <p:spPr>
          <a:xfrm>
            <a:off x="395536" y="-134173"/>
            <a:ext cx="8640960" cy="6842705"/>
          </a:xfrm>
          <a:prstGeom prst="rect">
            <a:avLst/>
          </a:prstGeom>
        </p:spPr>
      </p:pic>
      <p:pic>
        <p:nvPicPr>
          <p:cNvPr id="4" name="Grafik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117</a:t>
            </a:fld>
            <a:endParaRPr lang="en-US" dirty="0"/>
          </a:p>
        </p:txBody>
      </p:sp>
    </p:spTree>
    <p:extLst>
      <p:ext uri="{BB962C8B-B14F-4D97-AF65-F5344CB8AC3E}">
        <p14:creationId xmlns:p14="http://schemas.microsoft.com/office/powerpoint/2010/main" val="3977441504"/>
      </p:ext>
    </p:extLst>
  </p:cSld>
  <p:clrMapOvr>
    <a:masterClrMapping/>
  </p:clrMapOvr>
  <p:transition spd="med">
    <p:wipe dir="r"/>
  </p:transition>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f5.pdf"/>
          <p:cNvPicPr>
            <a:picLocks noChangeAspect="1"/>
          </p:cNvPicPr>
          <p:nvPr/>
        </p:nvPicPr>
        <p:blipFill rotWithShape="1">
          <a:blip r:embed="rId3">
            <a:extLst>
              <a:ext uri="{28A0092B-C50C-407E-A947-70E740481C1C}">
                <a14:useLocalDpi xmlns:a14="http://schemas.microsoft.com/office/drawing/2010/main" val="0"/>
              </a:ext>
            </a:extLst>
          </a:blip>
          <a:srcRect t="17874" b="21900"/>
          <a:stretch/>
        </p:blipFill>
        <p:spPr>
          <a:xfrm>
            <a:off x="179512" y="-171400"/>
            <a:ext cx="8830274" cy="6882210"/>
          </a:xfrm>
          <a:prstGeom prst="rect">
            <a:avLst/>
          </a:prstGeom>
        </p:spPr>
      </p:pic>
      <p:pic>
        <p:nvPicPr>
          <p:cNvPr id="4" name="Grafik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118</a:t>
            </a:fld>
            <a:endParaRPr lang="en-US" dirty="0"/>
          </a:p>
        </p:txBody>
      </p:sp>
    </p:spTree>
    <p:extLst>
      <p:ext uri="{BB962C8B-B14F-4D97-AF65-F5344CB8AC3E}">
        <p14:creationId xmlns:p14="http://schemas.microsoft.com/office/powerpoint/2010/main" val="3635928100"/>
      </p:ext>
    </p:extLst>
  </p:cSld>
  <p:clrMapOvr>
    <a:masterClrMapping/>
  </p:clrMapOvr>
  <p:transition spd="med">
    <p:wipe dir="r"/>
  </p:transition>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f6.pdf"/>
          <p:cNvPicPr>
            <a:picLocks noChangeAspect="1"/>
          </p:cNvPicPr>
          <p:nvPr/>
        </p:nvPicPr>
        <p:blipFill rotWithShape="1">
          <a:blip r:embed="rId3">
            <a:extLst>
              <a:ext uri="{28A0092B-C50C-407E-A947-70E740481C1C}">
                <a14:useLocalDpi xmlns:a14="http://schemas.microsoft.com/office/drawing/2010/main" val="0"/>
              </a:ext>
            </a:extLst>
          </a:blip>
          <a:srcRect l="11246" t="31587" r="12873" b="29738"/>
          <a:stretch/>
        </p:blipFill>
        <p:spPr>
          <a:xfrm>
            <a:off x="0" y="116632"/>
            <a:ext cx="9279741" cy="6120680"/>
          </a:xfrm>
          <a:prstGeom prst="rect">
            <a:avLst/>
          </a:prstGeom>
        </p:spPr>
      </p:pic>
      <p:pic>
        <p:nvPicPr>
          <p:cNvPr id="4" name="Grafik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119</a:t>
            </a:fld>
            <a:endParaRPr lang="en-US" dirty="0"/>
          </a:p>
        </p:txBody>
      </p:sp>
    </p:spTree>
    <p:extLst>
      <p:ext uri="{BB962C8B-B14F-4D97-AF65-F5344CB8AC3E}">
        <p14:creationId xmlns:p14="http://schemas.microsoft.com/office/powerpoint/2010/main" val="4065316936"/>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f7.pdf"/>
          <p:cNvPicPr>
            <a:picLocks noChangeAspect="1"/>
          </p:cNvPicPr>
          <p:nvPr/>
        </p:nvPicPr>
        <p:blipFill rotWithShape="1">
          <a:blip r:embed="rId3">
            <a:extLst>
              <a:ext uri="{28A0092B-C50C-407E-A947-70E740481C1C}">
                <a14:useLocalDpi xmlns:a14="http://schemas.microsoft.com/office/drawing/2010/main" val="0"/>
              </a:ext>
            </a:extLst>
          </a:blip>
          <a:srcRect t="15620" b="18196"/>
          <a:stretch/>
        </p:blipFill>
        <p:spPr>
          <a:xfrm>
            <a:off x="467544" y="-243408"/>
            <a:ext cx="8077623" cy="6918432"/>
          </a:xfrm>
          <a:prstGeom prst="rect">
            <a:avLst/>
          </a:prstGeom>
        </p:spPr>
      </p:pic>
      <p:pic>
        <p:nvPicPr>
          <p:cNvPr id="4" name="Grafik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120</a:t>
            </a:fld>
            <a:endParaRPr lang="en-US" dirty="0"/>
          </a:p>
        </p:txBody>
      </p:sp>
    </p:spTree>
    <p:extLst>
      <p:ext uri="{BB962C8B-B14F-4D97-AF65-F5344CB8AC3E}">
        <p14:creationId xmlns:p14="http://schemas.microsoft.com/office/powerpoint/2010/main" val="3935154059"/>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TextBox 7"/>
          <p:cNvSpPr txBox="1"/>
          <p:nvPr/>
        </p:nvSpPr>
        <p:spPr>
          <a:xfrm>
            <a:off x="260252" y="4684783"/>
            <a:ext cx="349347" cy="420618"/>
          </a:xfrm>
          <a:prstGeom prst="rect">
            <a:avLst/>
          </a:prstGeom>
        </p:spPr>
        <p:txBody>
          <a:bodyPr wrap="square" rtlCol="0">
            <a:spAutoFit/>
          </a:bodyPr>
          <a:lstStyle/>
          <a:p>
            <a:endParaRPr lang="en-US" dirty="0"/>
          </a:p>
        </p:txBody>
      </p:sp>
      <p:pic>
        <p:nvPicPr>
          <p:cNvPr id="3" name="Picture 2" descr="f8.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63688" y="-199311"/>
            <a:ext cx="5688632" cy="7361759"/>
          </a:xfrm>
          <a:prstGeom prst="rect">
            <a:avLst/>
          </a:prstGeom>
        </p:spPr>
      </p:pic>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4" name="Foliennummernplatzhalter 3"/>
          <p:cNvSpPr>
            <a:spLocks noGrp="1"/>
          </p:cNvSpPr>
          <p:nvPr>
            <p:ph type="sldNum" sz="quarter" idx="12"/>
          </p:nvPr>
        </p:nvSpPr>
        <p:spPr/>
        <p:txBody>
          <a:bodyPr/>
          <a:lstStyle/>
          <a:p>
            <a:fld id="{B6F15528-21DE-4FAA-801E-634DDDAF4B2B}" type="slidenum">
              <a:rPr lang="en-US" smtClean="0"/>
              <a:pPr/>
              <a:t>121</a:t>
            </a:fld>
            <a:endParaRPr lang="en-US" dirty="0"/>
          </a:p>
        </p:txBody>
      </p:sp>
    </p:spTree>
    <p:extLst>
      <p:ext uri="{BB962C8B-B14F-4D97-AF65-F5344CB8AC3E}">
        <p14:creationId xmlns:p14="http://schemas.microsoft.com/office/powerpoint/2010/main" val="74334518"/>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9" name="TextBox 8"/>
          <p:cNvSpPr txBox="1"/>
          <p:nvPr/>
        </p:nvSpPr>
        <p:spPr>
          <a:xfrm>
            <a:off x="249842" y="4643139"/>
            <a:ext cx="359757" cy="462261"/>
          </a:xfrm>
          <a:prstGeom prst="rect">
            <a:avLst/>
          </a:prstGeom>
        </p:spPr>
        <p:txBody>
          <a:bodyPr wrap="square" rtlCol="0">
            <a:spAutoFit/>
          </a:bodyPr>
          <a:lstStyle/>
          <a:p>
            <a:endParaRPr lang="en-US" dirty="0"/>
          </a:p>
        </p:txBody>
      </p:sp>
      <p:pic>
        <p:nvPicPr>
          <p:cNvPr id="3" name="Picture 2" descr="f9.pdf"/>
          <p:cNvPicPr>
            <a:picLocks noChangeAspect="1"/>
          </p:cNvPicPr>
          <p:nvPr/>
        </p:nvPicPr>
        <p:blipFill rotWithShape="1">
          <a:blip r:embed="rId3">
            <a:extLst>
              <a:ext uri="{28A0092B-C50C-407E-A947-70E740481C1C}">
                <a14:useLocalDpi xmlns:a14="http://schemas.microsoft.com/office/drawing/2010/main" val="0"/>
              </a:ext>
            </a:extLst>
          </a:blip>
          <a:srcRect l="23829" t="12560" r="24906" b="28342"/>
          <a:stretch/>
        </p:blipFill>
        <p:spPr>
          <a:xfrm>
            <a:off x="2411760" y="-285503"/>
            <a:ext cx="4752528" cy="7090158"/>
          </a:xfrm>
          <a:prstGeom prst="rect">
            <a:avLst/>
          </a:prstGeom>
        </p:spPr>
      </p:pic>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4" name="Foliennummernplatzhalter 3"/>
          <p:cNvSpPr>
            <a:spLocks noGrp="1"/>
          </p:cNvSpPr>
          <p:nvPr>
            <p:ph type="sldNum" sz="quarter" idx="12"/>
          </p:nvPr>
        </p:nvSpPr>
        <p:spPr/>
        <p:txBody>
          <a:bodyPr/>
          <a:lstStyle/>
          <a:p>
            <a:fld id="{B6F15528-21DE-4FAA-801E-634DDDAF4B2B}" type="slidenum">
              <a:rPr lang="en-US" smtClean="0"/>
              <a:pPr/>
              <a:t>122</a:t>
            </a:fld>
            <a:endParaRPr lang="en-US" dirty="0"/>
          </a:p>
        </p:txBody>
      </p:sp>
    </p:spTree>
    <p:extLst>
      <p:ext uri="{BB962C8B-B14F-4D97-AF65-F5344CB8AC3E}">
        <p14:creationId xmlns:p14="http://schemas.microsoft.com/office/powerpoint/2010/main" val="308302523"/>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stretch>
            <a:fillRect/>
          </a:stretch>
        </p:blipFill>
        <p:spPr>
          <a:xfrm>
            <a:off x="152400" y="2209800"/>
            <a:ext cx="8839200" cy="3606800"/>
          </a:xfrm>
          <a:prstGeom prst="rect">
            <a:avLst/>
          </a:prstGeom>
        </p:spPr>
      </p:pic>
      <p:sp useBgFill="1">
        <p:nvSpPr>
          <p:cNvPr id="8" name="TextBox 7"/>
          <p:cNvSpPr txBox="1"/>
          <p:nvPr/>
        </p:nvSpPr>
        <p:spPr>
          <a:xfrm>
            <a:off x="762000" y="4191000"/>
            <a:ext cx="260866" cy="1295400"/>
          </a:xfrm>
          <a:prstGeom prst="rect">
            <a:avLst/>
          </a:prstGeom>
        </p:spPr>
        <p:txBody>
          <a:bodyPr wrap="square" rtlCol="0">
            <a:spAutoFit/>
          </a:bodyPr>
          <a:lstStyle/>
          <a:p>
            <a:endParaRPr lang="en-US" dirty="0"/>
          </a:p>
        </p:txBody>
      </p:sp>
      <p:sp>
        <p:nvSpPr>
          <p:cNvPr id="9" name="Left Bracket 8"/>
          <p:cNvSpPr/>
          <p:nvPr/>
        </p:nvSpPr>
        <p:spPr>
          <a:xfrm>
            <a:off x="1219200" y="4419600"/>
            <a:ext cx="76200" cy="914400"/>
          </a:xfrm>
          <a:prstGeom prst="lef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p>
        </p:txBody>
      </p:sp>
      <p:sp>
        <p:nvSpPr>
          <p:cNvPr id="10" name="TextBox 9"/>
          <p:cNvSpPr txBox="1"/>
          <p:nvPr/>
        </p:nvSpPr>
        <p:spPr>
          <a:xfrm>
            <a:off x="1981200" y="5867400"/>
            <a:ext cx="5975765" cy="307777"/>
          </a:xfrm>
          <a:prstGeom prst="rect">
            <a:avLst/>
          </a:prstGeom>
          <a:noFill/>
        </p:spPr>
        <p:txBody>
          <a:bodyPr wrap="none" rtlCol="0">
            <a:spAutoFit/>
          </a:bodyPr>
          <a:lstStyle/>
          <a:p>
            <a:r>
              <a:rPr lang="en-US" sz="1400" dirty="0">
                <a:latin typeface="+mn-lt"/>
              </a:rPr>
              <a:t>Table</a:t>
            </a:r>
            <a:r>
              <a:rPr lang="en-US" sz="1400" dirty="0" smtClean="0">
                <a:latin typeface="+mn-lt"/>
              </a:rPr>
              <a:t> 11.4   </a:t>
            </a:r>
            <a:r>
              <a:rPr lang="en-US" sz="1400" dirty="0">
                <a:latin typeface="+mn-lt"/>
              </a:rPr>
              <a:t>Truth Table for the One-Digit Packed Decimal Incrementer</a:t>
            </a:r>
            <a:r>
              <a:rPr lang="en-US" sz="1400" dirty="0" smtClean="0">
                <a:latin typeface="+mn-lt"/>
              </a:rPr>
              <a:t> </a:t>
            </a:r>
            <a:endParaRPr lang="en-US" sz="1400" dirty="0">
              <a:latin typeface="+mn-lt"/>
            </a:endParaRPr>
          </a:p>
        </p:txBody>
      </p:sp>
      <p:sp>
        <p:nvSpPr>
          <p:cNvPr id="6" name="TextBox 5"/>
          <p:cNvSpPr txBox="1"/>
          <p:nvPr/>
        </p:nvSpPr>
        <p:spPr>
          <a:xfrm>
            <a:off x="0" y="304800"/>
            <a:ext cx="9144000" cy="1569660"/>
          </a:xfrm>
          <a:prstGeom prst="rect">
            <a:avLst/>
          </a:prstGeom>
          <a:noFill/>
        </p:spPr>
        <p:txBody>
          <a:bodyPr wrap="square" rtlCol="0">
            <a:spAutoFit/>
          </a:bodyPr>
          <a:lstStyle/>
          <a:p>
            <a:pPr algn="ctr"/>
            <a:r>
              <a:rPr lang="en-US" sz="3200" dirty="0">
                <a:latin typeface="Times New Roman" panose="02020603050405020304" pitchFamily="18" charset="0"/>
                <a:cs typeface="Times New Roman" panose="02020603050405020304" pitchFamily="18" charset="0"/>
              </a:rPr>
              <a:t>Table 11.4   </a:t>
            </a:r>
            <a:endParaRPr lang="en-US" sz="3200" dirty="0" smtClean="0">
              <a:latin typeface="Times New Roman" panose="02020603050405020304" pitchFamily="18" charset="0"/>
              <a:cs typeface="Times New Roman" panose="02020603050405020304" pitchFamily="18" charset="0"/>
            </a:endParaRPr>
          </a:p>
          <a:p>
            <a:pPr algn="ctr"/>
            <a:r>
              <a:rPr lang="en-US" sz="3200" dirty="0" smtClean="0">
                <a:latin typeface="Times New Roman" panose="02020603050405020304" pitchFamily="18" charset="0"/>
                <a:cs typeface="Times New Roman" panose="02020603050405020304" pitchFamily="18" charset="0"/>
              </a:rPr>
              <a:t>Truth </a:t>
            </a:r>
            <a:r>
              <a:rPr lang="en-US" sz="3200" dirty="0">
                <a:latin typeface="Times New Roman" panose="02020603050405020304" pitchFamily="18" charset="0"/>
                <a:cs typeface="Times New Roman" panose="02020603050405020304" pitchFamily="18" charset="0"/>
              </a:rPr>
              <a:t>Table for the One-Digit Packed </a:t>
            </a:r>
            <a:endParaRPr lang="en-US" sz="3200" dirty="0" smtClean="0">
              <a:latin typeface="Times New Roman" panose="02020603050405020304" pitchFamily="18" charset="0"/>
              <a:cs typeface="Times New Roman" panose="02020603050405020304" pitchFamily="18" charset="0"/>
            </a:endParaRPr>
          </a:p>
          <a:p>
            <a:pPr algn="ctr"/>
            <a:r>
              <a:rPr lang="en-US" sz="3200" dirty="0" smtClean="0">
                <a:latin typeface="Times New Roman" panose="02020603050405020304" pitchFamily="18" charset="0"/>
                <a:cs typeface="Times New Roman" panose="02020603050405020304" pitchFamily="18" charset="0"/>
              </a:rPr>
              <a:t>Decimal </a:t>
            </a:r>
            <a:r>
              <a:rPr lang="en-US" sz="3200" dirty="0" err="1">
                <a:latin typeface="Times New Roman" panose="02020603050405020304" pitchFamily="18" charset="0"/>
                <a:cs typeface="Times New Roman" panose="02020603050405020304" pitchFamily="18" charset="0"/>
              </a:rPr>
              <a:t>Incrementer</a:t>
            </a:r>
            <a:r>
              <a:rPr lang="en-US" sz="3200" dirty="0">
                <a:latin typeface="Times New Roman" panose="02020603050405020304" pitchFamily="18" charset="0"/>
                <a:cs typeface="Times New Roman" panose="02020603050405020304" pitchFamily="18" charset="0"/>
              </a:rPr>
              <a:t> </a:t>
            </a:r>
          </a:p>
        </p:txBody>
      </p:sp>
      <p:pic>
        <p:nvPicPr>
          <p:cNvPr id="11" name="Grafik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2" name="Grafik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123</a:t>
            </a:fld>
            <a:endParaRPr lang="en-US" dirty="0"/>
          </a:p>
        </p:txBody>
      </p:sp>
    </p:spTree>
    <p:extLst>
      <p:ext uri="{BB962C8B-B14F-4D97-AF65-F5344CB8AC3E}">
        <p14:creationId xmlns:p14="http://schemas.microsoft.com/office/powerpoint/2010/main" val="584613474"/>
      </p:ext>
    </p:extLst>
  </p:cSld>
  <p:clrMapOvr>
    <a:masterClrMapping/>
  </p:clrMapOvr>
  <p:transition spd="med">
    <p:split/>
  </p:transition>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TextBox 7"/>
          <p:cNvSpPr txBox="1"/>
          <p:nvPr/>
        </p:nvSpPr>
        <p:spPr>
          <a:xfrm>
            <a:off x="181438" y="4663601"/>
            <a:ext cx="428161" cy="365600"/>
          </a:xfrm>
          <a:prstGeom prst="rect">
            <a:avLst/>
          </a:prstGeom>
        </p:spPr>
        <p:txBody>
          <a:bodyPr wrap="square" rtlCol="0">
            <a:spAutoFit/>
          </a:bodyPr>
          <a:lstStyle/>
          <a:p>
            <a:endParaRPr lang="en-US" dirty="0"/>
          </a:p>
        </p:txBody>
      </p:sp>
      <p:pic>
        <p:nvPicPr>
          <p:cNvPr id="3" name="Picture 2" descr="f10.pdf"/>
          <p:cNvPicPr>
            <a:picLocks noChangeAspect="1"/>
          </p:cNvPicPr>
          <p:nvPr/>
        </p:nvPicPr>
        <p:blipFill rotWithShape="1">
          <a:blip r:embed="rId3">
            <a:extLst>
              <a:ext uri="{28A0092B-C50C-407E-A947-70E740481C1C}">
                <a14:useLocalDpi xmlns:a14="http://schemas.microsoft.com/office/drawing/2010/main" val="0"/>
              </a:ext>
            </a:extLst>
          </a:blip>
          <a:srcRect l="4032" t="17874" r="10735" b="18196"/>
          <a:stretch/>
        </p:blipFill>
        <p:spPr>
          <a:xfrm>
            <a:off x="971600" y="0"/>
            <a:ext cx="6939452" cy="6735849"/>
          </a:xfrm>
          <a:prstGeom prst="rect">
            <a:avLst/>
          </a:prstGeom>
        </p:spPr>
      </p:pic>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4" name="Foliennummernplatzhalter 3"/>
          <p:cNvSpPr>
            <a:spLocks noGrp="1"/>
          </p:cNvSpPr>
          <p:nvPr>
            <p:ph type="sldNum" sz="quarter" idx="12"/>
          </p:nvPr>
        </p:nvSpPr>
        <p:spPr/>
        <p:txBody>
          <a:bodyPr/>
          <a:lstStyle/>
          <a:p>
            <a:fld id="{B6F15528-21DE-4FAA-801E-634DDDAF4B2B}" type="slidenum">
              <a:rPr lang="en-US" smtClean="0"/>
              <a:pPr/>
              <a:t>124</a:t>
            </a:fld>
            <a:endParaRPr lang="en-US" dirty="0"/>
          </a:p>
        </p:txBody>
      </p:sp>
    </p:spTree>
    <p:extLst>
      <p:ext uri="{BB962C8B-B14F-4D97-AF65-F5344CB8AC3E}">
        <p14:creationId xmlns:p14="http://schemas.microsoft.com/office/powerpoint/2010/main" val="2398228643"/>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9" name="TextBox 8"/>
          <p:cNvSpPr txBox="1"/>
          <p:nvPr/>
        </p:nvSpPr>
        <p:spPr>
          <a:xfrm>
            <a:off x="8001000" y="1664809"/>
            <a:ext cx="1143000" cy="3516791"/>
          </a:xfrm>
          <a:prstGeom prst="rect">
            <a:avLst/>
          </a:prstGeom>
        </p:spPr>
        <p:txBody>
          <a:bodyPr wrap="square" rtlCol="0">
            <a:spAutoFit/>
          </a:bodyPr>
          <a:lstStyle/>
          <a:p>
            <a:endParaRPr lang="en-US" dirty="0"/>
          </a:p>
        </p:txBody>
      </p:sp>
      <p:sp useBgFill="1">
        <p:nvSpPr>
          <p:cNvPr id="10" name="TextBox 9"/>
          <p:cNvSpPr txBox="1"/>
          <p:nvPr/>
        </p:nvSpPr>
        <p:spPr>
          <a:xfrm>
            <a:off x="0" y="1782200"/>
            <a:ext cx="1142999" cy="3628000"/>
          </a:xfrm>
          <a:prstGeom prst="rect">
            <a:avLst/>
          </a:prstGeom>
        </p:spPr>
        <p:txBody>
          <a:bodyPr wrap="square" rtlCol="0">
            <a:spAutoFit/>
          </a:bodyPr>
          <a:lstStyle/>
          <a:p>
            <a:endParaRPr lang="en-US" dirty="0"/>
          </a:p>
        </p:txBody>
      </p:sp>
      <p:sp useBgFill="1">
        <p:nvSpPr>
          <p:cNvPr id="11" name="TextBox 10"/>
          <p:cNvSpPr txBox="1"/>
          <p:nvPr/>
        </p:nvSpPr>
        <p:spPr>
          <a:xfrm>
            <a:off x="990600" y="4724400"/>
            <a:ext cx="7391400" cy="461665"/>
          </a:xfrm>
          <a:prstGeom prst="rect">
            <a:avLst/>
          </a:prstGeom>
        </p:spPr>
        <p:txBody>
          <a:bodyPr wrap="square" rtlCol="0">
            <a:spAutoFit/>
          </a:bodyPr>
          <a:lstStyle/>
          <a:p>
            <a:endParaRPr lang="en-US" dirty="0"/>
          </a:p>
        </p:txBody>
      </p:sp>
      <p:pic>
        <p:nvPicPr>
          <p:cNvPr id="4" name="Picture 3"/>
          <p:cNvPicPr>
            <a:picLocks noChangeAspect="1"/>
          </p:cNvPicPr>
          <p:nvPr/>
        </p:nvPicPr>
        <p:blipFill rotWithShape="1">
          <a:blip r:embed="rId3"/>
          <a:srcRect l="8170" t="2484" r="9997" b="-2484"/>
          <a:stretch/>
        </p:blipFill>
        <p:spPr>
          <a:xfrm>
            <a:off x="-180528" y="2996952"/>
            <a:ext cx="9252520" cy="3411426"/>
          </a:xfrm>
          <a:prstGeom prst="rect">
            <a:avLst/>
          </a:prstGeom>
        </p:spPr>
      </p:pic>
      <p:sp>
        <p:nvSpPr>
          <p:cNvPr id="5" name="TextBox 4"/>
          <p:cNvSpPr txBox="1"/>
          <p:nvPr/>
        </p:nvSpPr>
        <p:spPr>
          <a:xfrm>
            <a:off x="0" y="908720"/>
            <a:ext cx="9144000" cy="1508105"/>
          </a:xfrm>
          <a:prstGeom prst="rect">
            <a:avLst/>
          </a:prstGeom>
          <a:noFill/>
        </p:spPr>
        <p:txBody>
          <a:bodyPr wrap="square" rtlCol="0">
            <a:spAutoFit/>
          </a:bodyPr>
          <a:lstStyle/>
          <a:p>
            <a:pPr algn="ctr"/>
            <a:r>
              <a:rPr lang="en-US" sz="2800" dirty="0">
                <a:latin typeface="+mn-lt"/>
              </a:rPr>
              <a:t>Table 11.5  </a:t>
            </a:r>
            <a:endParaRPr lang="en-US" sz="2800" dirty="0" smtClean="0">
              <a:latin typeface="+mn-lt"/>
            </a:endParaRPr>
          </a:p>
          <a:p>
            <a:pPr algn="ctr"/>
            <a:r>
              <a:rPr lang="en-US" dirty="0" smtClean="0">
                <a:latin typeface="+mn-lt"/>
              </a:rPr>
              <a:t>First </a:t>
            </a:r>
            <a:r>
              <a:rPr lang="en-US" dirty="0">
                <a:latin typeface="+mn-lt"/>
              </a:rPr>
              <a:t>Stage of </a:t>
            </a:r>
            <a:r>
              <a:rPr lang="en-US" dirty="0" err="1">
                <a:latin typeface="+mn-lt"/>
              </a:rPr>
              <a:t>Quine-McCluskey</a:t>
            </a:r>
            <a:r>
              <a:rPr lang="en-US" dirty="0">
                <a:latin typeface="+mn-lt"/>
              </a:rPr>
              <a:t> Method</a:t>
            </a:r>
          </a:p>
          <a:p>
            <a:pPr algn="ctr"/>
            <a:endParaRPr lang="en-US" sz="2000" dirty="0" smtClean="0">
              <a:latin typeface="+mn-lt"/>
            </a:endParaRPr>
          </a:p>
          <a:p>
            <a:pPr algn="ctr"/>
            <a:r>
              <a:rPr lang="en-US" sz="2000" dirty="0" smtClean="0">
                <a:latin typeface="+mn-lt"/>
              </a:rPr>
              <a:t>(</a:t>
            </a:r>
            <a:r>
              <a:rPr lang="en-US" sz="2000" dirty="0">
                <a:latin typeface="+mn-lt"/>
              </a:rPr>
              <a:t>for F = ABCD + AB D + AB  + A CD + BCD + BC  + B D + D) </a:t>
            </a:r>
          </a:p>
        </p:txBody>
      </p:sp>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2" name="Grafik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125</a:t>
            </a:fld>
            <a:endParaRPr lang="en-US" dirty="0"/>
          </a:p>
        </p:txBody>
      </p:sp>
    </p:spTree>
    <p:extLst>
      <p:ext uri="{BB962C8B-B14F-4D97-AF65-F5344CB8AC3E}">
        <p14:creationId xmlns:p14="http://schemas.microsoft.com/office/powerpoint/2010/main" val="2880875137"/>
      </p:ext>
    </p:extLst>
  </p:cSld>
  <p:clrMapOvr>
    <a:masterClrMapping/>
  </p:clrMapOvr>
  <p:transition spd="med">
    <p:split/>
  </p:transition>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79512" y="3212976"/>
            <a:ext cx="8826500" cy="2476500"/>
          </a:xfrm>
          <a:prstGeom prst="rect">
            <a:avLst/>
          </a:prstGeom>
        </p:spPr>
      </p:pic>
      <p:sp>
        <p:nvSpPr>
          <p:cNvPr id="6" name="TextBox 5"/>
          <p:cNvSpPr txBox="1"/>
          <p:nvPr/>
        </p:nvSpPr>
        <p:spPr>
          <a:xfrm>
            <a:off x="0" y="836712"/>
            <a:ext cx="9144000" cy="1661993"/>
          </a:xfrm>
          <a:prstGeom prst="rect">
            <a:avLst/>
          </a:prstGeom>
          <a:noFill/>
        </p:spPr>
        <p:txBody>
          <a:bodyPr wrap="square" rtlCol="0">
            <a:spAutoFit/>
          </a:bodyPr>
          <a:lstStyle/>
          <a:p>
            <a:pPr algn="ctr"/>
            <a:r>
              <a:rPr lang="en-US" sz="3200" dirty="0">
                <a:latin typeface="Times New Roman" panose="02020603050405020304" pitchFamily="18" charset="0"/>
                <a:cs typeface="Times New Roman" panose="02020603050405020304" pitchFamily="18" charset="0"/>
              </a:rPr>
              <a:t>Table </a:t>
            </a:r>
            <a:r>
              <a:rPr lang="en-US" sz="3200" dirty="0" smtClean="0">
                <a:latin typeface="Times New Roman" panose="02020603050405020304" pitchFamily="18" charset="0"/>
                <a:cs typeface="Times New Roman" panose="02020603050405020304" pitchFamily="18" charset="0"/>
              </a:rPr>
              <a:t>11.6</a:t>
            </a:r>
          </a:p>
          <a:p>
            <a:pPr algn="ctr"/>
            <a:r>
              <a:rPr lang="en-US" sz="3200" dirty="0" smtClean="0">
                <a:latin typeface="Times New Roman" panose="02020603050405020304" pitchFamily="18" charset="0"/>
                <a:cs typeface="Times New Roman" panose="02020603050405020304" pitchFamily="18" charset="0"/>
              </a:rPr>
              <a:t>Last </a:t>
            </a:r>
            <a:r>
              <a:rPr lang="en-US" sz="3200" dirty="0">
                <a:latin typeface="Times New Roman" panose="02020603050405020304" pitchFamily="18" charset="0"/>
                <a:cs typeface="Times New Roman" panose="02020603050405020304" pitchFamily="18" charset="0"/>
              </a:rPr>
              <a:t>Stage of </a:t>
            </a:r>
            <a:r>
              <a:rPr lang="en-US" sz="3200" dirty="0" err="1">
                <a:latin typeface="Times New Roman" panose="02020603050405020304" pitchFamily="18" charset="0"/>
                <a:cs typeface="Times New Roman" panose="02020603050405020304" pitchFamily="18" charset="0"/>
              </a:rPr>
              <a:t>Quine-McCluskey</a:t>
            </a:r>
            <a:r>
              <a:rPr lang="en-US" sz="3200" dirty="0">
                <a:latin typeface="Times New Roman" panose="02020603050405020304" pitchFamily="18" charset="0"/>
                <a:cs typeface="Times New Roman" panose="02020603050405020304" pitchFamily="18" charset="0"/>
              </a:rPr>
              <a:t> Method</a:t>
            </a:r>
          </a:p>
          <a:p>
            <a:pPr algn="ctr"/>
            <a:endParaRPr lang="en-US" dirty="0" smtClean="0">
              <a:latin typeface="Times New Roman" panose="02020603050405020304" pitchFamily="18" charset="0"/>
              <a:cs typeface="Times New Roman" panose="02020603050405020304" pitchFamily="18" charset="0"/>
            </a:endParaRPr>
          </a:p>
          <a:p>
            <a:pPr algn="ctr"/>
            <a:r>
              <a:rPr lang="en-US" sz="2000" dirty="0" smtClean="0">
                <a:latin typeface="Times New Roman" panose="02020603050405020304" pitchFamily="18" charset="0"/>
                <a:cs typeface="Times New Roman" panose="02020603050405020304" pitchFamily="18" charset="0"/>
              </a:rPr>
              <a:t>(</a:t>
            </a:r>
            <a:r>
              <a:rPr lang="en-US" sz="2000" dirty="0">
                <a:latin typeface="Times New Roman" panose="02020603050405020304" pitchFamily="18" charset="0"/>
                <a:cs typeface="Times New Roman" panose="02020603050405020304" pitchFamily="18" charset="0"/>
              </a:rPr>
              <a:t>for F = ABCD + AB D + AB  + A CD + BCD + BC  + B D + D)</a:t>
            </a:r>
            <a:r>
              <a:rPr lang="en-US" dirty="0">
                <a:latin typeface="Times New Roman" panose="02020603050405020304" pitchFamily="18" charset="0"/>
                <a:cs typeface="Times New Roman" panose="02020603050405020304" pitchFamily="18" charset="0"/>
              </a:rPr>
              <a:t> </a:t>
            </a:r>
          </a:p>
        </p:txBody>
      </p:sp>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126</a:t>
            </a:fld>
            <a:endParaRPr lang="en-US" dirty="0"/>
          </a:p>
        </p:txBody>
      </p:sp>
    </p:spTree>
    <p:extLst>
      <p:ext uri="{BB962C8B-B14F-4D97-AF65-F5344CB8AC3E}">
        <p14:creationId xmlns:p14="http://schemas.microsoft.com/office/powerpoint/2010/main" val="1168653528"/>
      </p:ext>
    </p:extLst>
  </p:cSld>
  <p:clrMapOvr>
    <a:masterClrMapping/>
  </p:clrMapOvr>
  <p:transition spd="med">
    <p:split/>
  </p:transition>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f11.pdf"/>
          <p:cNvPicPr>
            <a:picLocks noChangeAspect="1"/>
          </p:cNvPicPr>
          <p:nvPr/>
        </p:nvPicPr>
        <p:blipFill rotWithShape="1">
          <a:blip r:embed="rId3">
            <a:extLst>
              <a:ext uri="{28A0092B-C50C-407E-A947-70E740481C1C}">
                <a14:useLocalDpi xmlns:a14="http://schemas.microsoft.com/office/drawing/2010/main" val="0"/>
              </a:ext>
            </a:extLst>
          </a:blip>
          <a:srcRect l="17995" t="39614" r="10527" b="26248"/>
          <a:stretch/>
        </p:blipFill>
        <p:spPr>
          <a:xfrm>
            <a:off x="-268358" y="404664"/>
            <a:ext cx="9412358" cy="5817550"/>
          </a:xfrm>
          <a:prstGeom prst="rect">
            <a:avLst/>
          </a:prstGeom>
        </p:spPr>
      </p:pic>
      <p:pic>
        <p:nvPicPr>
          <p:cNvPr id="4" name="Grafik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127</a:t>
            </a:fld>
            <a:endParaRPr lang="en-US" dirty="0"/>
          </a:p>
        </p:txBody>
      </p:sp>
    </p:spTree>
    <p:extLst>
      <p:ext uri="{BB962C8B-B14F-4D97-AF65-F5344CB8AC3E}">
        <p14:creationId xmlns:p14="http://schemas.microsoft.com/office/powerpoint/2010/main" val="3312999954"/>
      </p:ext>
    </p:extLst>
  </p:cSld>
  <p:clrMapOvr>
    <a:masterClrMapping/>
  </p:clrMapOvr>
  <p:transition spd="med">
    <p:wipe dir="r"/>
  </p:transition>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f12.pdf"/>
          <p:cNvPicPr>
            <a:picLocks noChangeAspect="1"/>
          </p:cNvPicPr>
          <p:nvPr/>
        </p:nvPicPr>
        <p:blipFill rotWithShape="1">
          <a:blip r:embed="rId3">
            <a:extLst>
              <a:ext uri="{28A0092B-C50C-407E-A947-70E740481C1C}">
                <a14:useLocalDpi xmlns:a14="http://schemas.microsoft.com/office/drawing/2010/main" val="0"/>
              </a:ext>
            </a:extLst>
          </a:blip>
          <a:srcRect l="13619" t="20451" r="17820" b="21256"/>
          <a:stretch/>
        </p:blipFill>
        <p:spPr>
          <a:xfrm>
            <a:off x="1691680" y="-250631"/>
            <a:ext cx="6408712" cy="7051529"/>
          </a:xfrm>
          <a:prstGeom prst="rect">
            <a:avLst/>
          </a:prstGeom>
        </p:spPr>
      </p:pic>
      <p:pic>
        <p:nvPicPr>
          <p:cNvPr id="4" name="Grafik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128</a:t>
            </a:fld>
            <a:endParaRPr lang="en-US" dirty="0"/>
          </a:p>
        </p:txBody>
      </p:sp>
    </p:spTree>
    <p:extLst>
      <p:ext uri="{BB962C8B-B14F-4D97-AF65-F5344CB8AC3E}">
        <p14:creationId xmlns:p14="http://schemas.microsoft.com/office/powerpoint/2010/main" val="2204263467"/>
      </p:ext>
    </p:extLst>
  </p:cSld>
  <p:clrMapOvr>
    <a:masterClrMapping/>
  </p:clrMapOvr>
  <p:transition spd="med">
    <p:wipe dir="r"/>
  </p:transition>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7" name="TextBox 26"/>
          <p:cNvSpPr txBox="1"/>
          <p:nvPr/>
        </p:nvSpPr>
        <p:spPr>
          <a:xfrm>
            <a:off x="6705600" y="2593610"/>
            <a:ext cx="2438400" cy="2511790"/>
          </a:xfrm>
          <a:prstGeom prst="rect">
            <a:avLst/>
          </a:prstGeom>
        </p:spPr>
        <p:txBody>
          <a:bodyPr wrap="square" rtlCol="0">
            <a:spAutoFit/>
          </a:bodyPr>
          <a:lstStyle/>
          <a:p>
            <a:endParaRPr lang="en-US" dirty="0"/>
          </a:p>
        </p:txBody>
      </p:sp>
      <p:sp useBgFill="1">
        <p:nvSpPr>
          <p:cNvPr id="28" name="TextBox 27"/>
          <p:cNvSpPr txBox="1"/>
          <p:nvPr/>
        </p:nvSpPr>
        <p:spPr>
          <a:xfrm>
            <a:off x="290585" y="2658181"/>
            <a:ext cx="2224015" cy="2371019"/>
          </a:xfrm>
          <a:prstGeom prst="rect">
            <a:avLst/>
          </a:prstGeom>
        </p:spPr>
        <p:txBody>
          <a:bodyPr wrap="square" rtlCol="0">
            <a:spAutoFit/>
          </a:bodyPr>
          <a:lstStyle/>
          <a:p>
            <a:endParaRPr lang="en-US" dirty="0"/>
          </a:p>
        </p:txBody>
      </p:sp>
      <p:pic>
        <p:nvPicPr>
          <p:cNvPr id="4" name="Picture 3"/>
          <p:cNvPicPr>
            <a:picLocks noChangeAspect="1"/>
          </p:cNvPicPr>
          <p:nvPr/>
        </p:nvPicPr>
        <p:blipFill rotWithShape="1">
          <a:blip r:embed="rId3"/>
          <a:srcRect l="23242" r="23678"/>
          <a:stretch/>
        </p:blipFill>
        <p:spPr>
          <a:xfrm>
            <a:off x="0" y="2348880"/>
            <a:ext cx="9217024" cy="4196419"/>
          </a:xfrm>
          <a:prstGeom prst="rect">
            <a:avLst/>
          </a:prstGeom>
        </p:spPr>
      </p:pic>
      <p:sp>
        <p:nvSpPr>
          <p:cNvPr id="7" name="TextBox 6"/>
          <p:cNvSpPr txBox="1"/>
          <p:nvPr/>
        </p:nvSpPr>
        <p:spPr>
          <a:xfrm>
            <a:off x="0" y="692696"/>
            <a:ext cx="9144000" cy="1077218"/>
          </a:xfrm>
          <a:prstGeom prst="rect">
            <a:avLst/>
          </a:prstGeom>
          <a:noFill/>
        </p:spPr>
        <p:txBody>
          <a:bodyPr wrap="square" rtlCol="0">
            <a:spAutoFit/>
          </a:bodyPr>
          <a:lstStyle/>
          <a:p>
            <a:pPr algn="ctr"/>
            <a:r>
              <a:rPr lang="en-US" sz="3200" dirty="0">
                <a:latin typeface="Times New Roman" panose="02020603050405020304" pitchFamily="18" charset="0"/>
                <a:cs typeface="Times New Roman" panose="02020603050405020304" pitchFamily="18" charset="0"/>
              </a:rPr>
              <a:t>Table 11.7  </a:t>
            </a:r>
            <a:endParaRPr lang="en-US" sz="3200" dirty="0" smtClean="0">
              <a:latin typeface="Times New Roman" panose="02020603050405020304" pitchFamily="18" charset="0"/>
              <a:cs typeface="Times New Roman" panose="02020603050405020304" pitchFamily="18" charset="0"/>
            </a:endParaRPr>
          </a:p>
          <a:p>
            <a:pPr algn="ctr"/>
            <a:r>
              <a:rPr lang="en-US" sz="3200" dirty="0" smtClean="0">
                <a:latin typeface="Times New Roman" panose="02020603050405020304" pitchFamily="18" charset="0"/>
                <a:cs typeface="Times New Roman" panose="02020603050405020304" pitchFamily="18" charset="0"/>
              </a:rPr>
              <a:t>4</a:t>
            </a:r>
            <a:r>
              <a:rPr lang="en-US" sz="3200" dirty="0">
                <a:latin typeface="Times New Roman" panose="02020603050405020304" pitchFamily="18" charset="0"/>
                <a:cs typeface="Times New Roman" panose="02020603050405020304" pitchFamily="18" charset="0"/>
              </a:rPr>
              <a:t>-to-1 Multiplexer Truth Table </a:t>
            </a:r>
          </a:p>
        </p:txBody>
      </p:sp>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129</a:t>
            </a:fld>
            <a:endParaRPr lang="en-US" dirty="0"/>
          </a:p>
        </p:txBody>
      </p:sp>
    </p:spTree>
    <p:extLst>
      <p:ext uri="{BB962C8B-B14F-4D97-AF65-F5344CB8AC3E}">
        <p14:creationId xmlns:p14="http://schemas.microsoft.com/office/powerpoint/2010/main" val="3510714916"/>
      </p:ext>
    </p:extLst>
  </p:cSld>
  <p:clrMapOvr>
    <a:masterClrMapping/>
  </p:clrMapOvr>
  <p:transition spd="med">
    <p:split/>
  </p:transition>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f13.pdf"/>
          <p:cNvPicPr>
            <a:picLocks noChangeAspect="1"/>
          </p:cNvPicPr>
          <p:nvPr/>
        </p:nvPicPr>
        <p:blipFill rotWithShape="1">
          <a:blip r:embed="rId3">
            <a:extLst>
              <a:ext uri="{28A0092B-C50C-407E-A947-70E740481C1C}">
                <a14:useLocalDpi xmlns:a14="http://schemas.microsoft.com/office/drawing/2010/main" val="0"/>
              </a:ext>
            </a:extLst>
          </a:blip>
          <a:srcRect l="9659" t="17713" r="6150" b="12238"/>
          <a:stretch/>
        </p:blipFill>
        <p:spPr>
          <a:xfrm>
            <a:off x="1691679" y="-171400"/>
            <a:ext cx="6353257" cy="6840760"/>
          </a:xfrm>
          <a:prstGeom prst="rect">
            <a:avLst/>
          </a:prstGeom>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130</a:t>
            </a:fld>
            <a:endParaRPr lang="en-US" dirty="0"/>
          </a:p>
        </p:txBody>
      </p:sp>
    </p:spTree>
    <p:extLst>
      <p:ext uri="{BB962C8B-B14F-4D97-AF65-F5344CB8AC3E}">
        <p14:creationId xmlns:p14="http://schemas.microsoft.com/office/powerpoint/2010/main" val="2626874216"/>
      </p:ext>
    </p:extLst>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f14.pdf"/>
          <p:cNvPicPr>
            <a:picLocks noChangeAspect="1"/>
          </p:cNvPicPr>
          <p:nvPr/>
        </p:nvPicPr>
        <p:blipFill rotWithShape="1">
          <a:blip r:embed="rId3">
            <a:extLst>
              <a:ext uri="{28A0092B-C50C-407E-A947-70E740481C1C}">
                <a14:useLocalDpi xmlns:a14="http://schemas.microsoft.com/office/drawing/2010/main" val="0"/>
              </a:ext>
            </a:extLst>
          </a:blip>
          <a:srcRect t="22383" b="41868"/>
          <a:stretch/>
        </p:blipFill>
        <p:spPr>
          <a:xfrm>
            <a:off x="-180528" y="1268760"/>
            <a:ext cx="9650216" cy="4464496"/>
          </a:xfrm>
          <a:prstGeom prst="rect">
            <a:avLst/>
          </a:prstGeom>
        </p:spPr>
      </p:pic>
      <p:pic>
        <p:nvPicPr>
          <p:cNvPr id="4" name="Grafik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131</a:t>
            </a:fld>
            <a:endParaRPr lang="en-US" dirty="0"/>
          </a:p>
        </p:txBody>
      </p:sp>
    </p:spTree>
    <p:extLst>
      <p:ext uri="{BB962C8B-B14F-4D97-AF65-F5344CB8AC3E}">
        <p14:creationId xmlns:p14="http://schemas.microsoft.com/office/powerpoint/2010/main" val="3684350665"/>
      </p:ext>
    </p:extLst>
  </p:cSld>
  <p:clrMapOvr>
    <a:masterClrMapping/>
  </p:clrMapOvr>
  <p:transition spd="med">
    <p:split/>
  </p:transition>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15.pdf"/>
          <p:cNvPicPr>
            <a:picLocks noChangeAspect="1"/>
          </p:cNvPicPr>
          <p:nvPr/>
        </p:nvPicPr>
        <p:blipFill rotWithShape="1">
          <a:blip r:embed="rId3">
            <a:extLst>
              <a:ext uri="{28A0092B-C50C-407E-A947-70E740481C1C}">
                <a14:useLocalDpi xmlns:a14="http://schemas.microsoft.com/office/drawing/2010/main" val="0"/>
              </a:ext>
            </a:extLst>
          </a:blip>
          <a:srcRect t="7890" b="4670"/>
          <a:stretch/>
        </p:blipFill>
        <p:spPr>
          <a:xfrm>
            <a:off x="1763688" y="-99392"/>
            <a:ext cx="5885424" cy="6659778"/>
          </a:xfrm>
          <a:prstGeom prst="rect">
            <a:avLst/>
          </a:prstGeom>
        </p:spPr>
      </p:pic>
      <p:pic>
        <p:nvPicPr>
          <p:cNvPr id="4" name="Grafik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6" name="Foliennummernplatzhalter 5"/>
          <p:cNvSpPr>
            <a:spLocks noGrp="1"/>
          </p:cNvSpPr>
          <p:nvPr>
            <p:ph type="sldNum" sz="quarter" idx="12"/>
          </p:nvPr>
        </p:nvSpPr>
        <p:spPr/>
        <p:txBody>
          <a:bodyPr/>
          <a:lstStyle/>
          <a:p>
            <a:fld id="{B6F15528-21DE-4FAA-801E-634DDDAF4B2B}" type="slidenum">
              <a:rPr lang="en-US" smtClean="0"/>
              <a:pPr/>
              <a:t>132</a:t>
            </a:fld>
            <a:endParaRPr lang="en-US" dirty="0"/>
          </a:p>
        </p:txBody>
      </p:sp>
    </p:spTree>
    <p:extLst>
      <p:ext uri="{BB962C8B-B14F-4D97-AF65-F5344CB8AC3E}">
        <p14:creationId xmlns:p14="http://schemas.microsoft.com/office/powerpoint/2010/main" val="118646240"/>
      </p:ext>
    </p:extLst>
  </p:cSld>
  <p:clrMapOvr>
    <a:masterClrMapping/>
  </p:clrMapOvr>
  <p:transition spd="med">
    <p:wipe dir="r"/>
  </p:transition>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f16.pdf"/>
          <p:cNvPicPr>
            <a:picLocks noChangeAspect="1"/>
          </p:cNvPicPr>
          <p:nvPr/>
        </p:nvPicPr>
        <p:blipFill rotWithShape="1">
          <a:blip r:embed="rId3">
            <a:extLst>
              <a:ext uri="{28A0092B-C50C-407E-A947-70E740481C1C}">
                <a14:useLocalDpi xmlns:a14="http://schemas.microsoft.com/office/drawing/2010/main" val="0"/>
              </a:ext>
            </a:extLst>
          </a:blip>
          <a:srcRect t="14976" b="20934"/>
          <a:stretch/>
        </p:blipFill>
        <p:spPr>
          <a:xfrm>
            <a:off x="385934" y="-243408"/>
            <a:ext cx="8506546" cy="7055351"/>
          </a:xfrm>
          <a:prstGeom prst="rect">
            <a:avLst/>
          </a:prstGeom>
        </p:spPr>
      </p:pic>
      <p:pic>
        <p:nvPicPr>
          <p:cNvPr id="4" name="Grafik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133</a:t>
            </a:fld>
            <a:endParaRPr lang="en-US" dirty="0"/>
          </a:p>
        </p:txBody>
      </p:sp>
    </p:spTree>
    <p:extLst>
      <p:ext uri="{BB962C8B-B14F-4D97-AF65-F5344CB8AC3E}">
        <p14:creationId xmlns:p14="http://schemas.microsoft.com/office/powerpoint/2010/main" val="773878301"/>
      </p:ext>
    </p:extLst>
  </p:cSld>
  <p:clrMapOvr>
    <a:masterClrMapping/>
  </p:clrMapOvr>
  <p:transition spd="med">
    <p:split/>
  </p:transition>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f17.pdf"/>
          <p:cNvPicPr>
            <a:picLocks noChangeAspect="1"/>
          </p:cNvPicPr>
          <p:nvPr/>
        </p:nvPicPr>
        <p:blipFill rotWithShape="1">
          <a:blip r:embed="rId3">
            <a:extLst>
              <a:ext uri="{28A0092B-C50C-407E-A947-70E740481C1C}">
                <a14:useLocalDpi xmlns:a14="http://schemas.microsoft.com/office/drawing/2010/main" val="0"/>
              </a:ext>
            </a:extLst>
          </a:blip>
          <a:srcRect t="24477" b="29307"/>
          <a:stretch/>
        </p:blipFill>
        <p:spPr>
          <a:xfrm>
            <a:off x="-573524" y="188640"/>
            <a:ext cx="10474562" cy="6264696"/>
          </a:xfrm>
          <a:prstGeom prst="rect">
            <a:avLst/>
          </a:prstGeom>
        </p:spPr>
      </p:pic>
      <p:pic>
        <p:nvPicPr>
          <p:cNvPr id="4" name="Grafik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134</a:t>
            </a:fld>
            <a:endParaRPr lang="en-US" dirty="0"/>
          </a:p>
        </p:txBody>
      </p:sp>
    </p:spTree>
    <p:extLst>
      <p:ext uri="{BB962C8B-B14F-4D97-AF65-F5344CB8AC3E}">
        <p14:creationId xmlns:p14="http://schemas.microsoft.com/office/powerpoint/2010/main" val="1772156585"/>
      </p:ext>
    </p:extLst>
  </p:cSld>
  <p:clrMapOvr>
    <a:masterClrMapping/>
  </p:clrMapOvr>
  <p:transition spd="med">
    <p:split/>
  </p:transition>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76200"/>
            <a:ext cx="8229600" cy="838200"/>
          </a:xfrm>
        </p:spPr>
        <p:txBody>
          <a:bodyPr/>
          <a:lstStyle/>
          <a:p>
            <a:r>
              <a:rPr lang="en-US" dirty="0" smtClean="0"/>
              <a:t>Read-Only Memory (ROM)</a:t>
            </a:r>
            <a:endParaRPr lang="en-US" dirty="0"/>
          </a:p>
        </p:txBody>
      </p:sp>
      <p:sp>
        <p:nvSpPr>
          <p:cNvPr id="3" name="Content Placeholder 2"/>
          <p:cNvSpPr>
            <a:spLocks noGrp="1"/>
          </p:cNvSpPr>
          <p:nvPr>
            <p:ph idx="1"/>
          </p:nvPr>
        </p:nvSpPr>
        <p:spPr/>
        <p:txBody>
          <a:bodyPr>
            <a:normAutofit lnSpcReduction="10000"/>
          </a:bodyPr>
          <a:lstStyle/>
          <a:p>
            <a:r>
              <a:rPr lang="en-US" dirty="0" smtClean="0"/>
              <a:t>Memory that is implemented with combinational circuits</a:t>
            </a:r>
          </a:p>
          <a:p>
            <a:pPr lvl="1"/>
            <a:r>
              <a:rPr lang="en-US" dirty="0" smtClean="0"/>
              <a:t>Combinational circuits are often referred to as “memoryless” circuits because their output depends only on their current input and no history of prior inputs is retained</a:t>
            </a:r>
          </a:p>
          <a:p>
            <a:r>
              <a:rPr lang="en-US" dirty="0" smtClean="0"/>
              <a:t>Memory unit that performs only the read operation</a:t>
            </a:r>
          </a:p>
          <a:p>
            <a:pPr lvl="1"/>
            <a:r>
              <a:rPr lang="en-US" dirty="0" smtClean="0"/>
              <a:t>Binary information stored in a ROM is permanent and is created during the fabrication process</a:t>
            </a:r>
          </a:p>
          <a:p>
            <a:pPr lvl="1"/>
            <a:r>
              <a:rPr lang="en-US" dirty="0" smtClean="0"/>
              <a:t>A given input to the ROM (address lines) always produces the same output (data lines)</a:t>
            </a:r>
          </a:p>
          <a:p>
            <a:pPr lvl="1"/>
            <a:r>
              <a:rPr lang="en-US" dirty="0" smtClean="0"/>
              <a:t>Because the outputs are a function only of the present inputs, ROM is a combinational circuit</a:t>
            </a:r>
            <a:endParaRPr lang="en-US" dirty="0"/>
          </a:p>
        </p:txBody>
      </p:sp>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7" name="Foliennummernplatzhalter 6"/>
          <p:cNvSpPr>
            <a:spLocks noGrp="1"/>
          </p:cNvSpPr>
          <p:nvPr>
            <p:ph type="sldNum" sz="quarter" idx="12"/>
          </p:nvPr>
        </p:nvSpPr>
        <p:spPr/>
        <p:txBody>
          <a:bodyPr/>
          <a:lstStyle/>
          <a:p>
            <a:fld id="{B6F15528-21DE-4FAA-801E-634DDDAF4B2B}" type="slidenum">
              <a:rPr lang="en-US" smtClean="0"/>
              <a:pPr/>
              <a:t>135</a:t>
            </a:fld>
            <a:endParaRPr lang="en-US" dirty="0"/>
          </a:p>
        </p:txBody>
      </p:sp>
    </p:spTree>
    <p:extLst>
      <p:ext uri="{BB962C8B-B14F-4D97-AF65-F5344CB8AC3E}">
        <p14:creationId xmlns:p14="http://schemas.microsoft.com/office/powerpoint/2010/main" val="306657279"/>
      </p:ext>
    </p:extLst>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3" name="TextBox 12"/>
          <p:cNvSpPr txBox="1"/>
          <p:nvPr/>
        </p:nvSpPr>
        <p:spPr>
          <a:xfrm>
            <a:off x="5638800" y="325384"/>
            <a:ext cx="1066800" cy="4018016"/>
          </a:xfrm>
          <a:prstGeom prst="rect">
            <a:avLst/>
          </a:prstGeom>
        </p:spPr>
        <p:txBody>
          <a:bodyPr wrap="square" rtlCol="0">
            <a:spAutoFit/>
          </a:bodyPr>
          <a:lstStyle/>
          <a:p>
            <a:endParaRPr lang="en-US" dirty="0"/>
          </a:p>
        </p:txBody>
      </p:sp>
      <p:sp useBgFill="1">
        <p:nvSpPr>
          <p:cNvPr id="14" name="TextBox 13"/>
          <p:cNvSpPr txBox="1"/>
          <p:nvPr/>
        </p:nvSpPr>
        <p:spPr>
          <a:xfrm>
            <a:off x="0" y="228600"/>
            <a:ext cx="1066800" cy="4018016"/>
          </a:xfrm>
          <a:prstGeom prst="rect">
            <a:avLst/>
          </a:prstGeom>
        </p:spPr>
        <p:txBody>
          <a:bodyPr wrap="square" rtlCol="0">
            <a:spAutoFit/>
          </a:bodyPr>
          <a:lstStyle/>
          <a:p>
            <a:endParaRPr lang="en-US" dirty="0"/>
          </a:p>
        </p:txBody>
      </p:sp>
      <p:pic>
        <p:nvPicPr>
          <p:cNvPr id="4" name="Picture 3"/>
          <p:cNvPicPr>
            <a:picLocks noChangeAspect="1"/>
          </p:cNvPicPr>
          <p:nvPr/>
        </p:nvPicPr>
        <p:blipFill>
          <a:blip r:embed="rId3"/>
          <a:stretch>
            <a:fillRect/>
          </a:stretch>
        </p:blipFill>
        <p:spPr>
          <a:xfrm>
            <a:off x="251520" y="1628800"/>
            <a:ext cx="8712968" cy="4846588"/>
          </a:xfrm>
          <a:prstGeom prst="rect">
            <a:avLst/>
          </a:prstGeom>
        </p:spPr>
      </p:pic>
      <p:sp>
        <p:nvSpPr>
          <p:cNvPr id="5" name="TextBox 4"/>
          <p:cNvSpPr txBox="1"/>
          <p:nvPr/>
        </p:nvSpPr>
        <p:spPr>
          <a:xfrm>
            <a:off x="0" y="332656"/>
            <a:ext cx="9144000" cy="1077218"/>
          </a:xfrm>
          <a:prstGeom prst="rect">
            <a:avLst/>
          </a:prstGeom>
          <a:noFill/>
        </p:spPr>
        <p:txBody>
          <a:bodyPr wrap="square" rtlCol="0">
            <a:spAutoFit/>
          </a:bodyPr>
          <a:lstStyle/>
          <a:p>
            <a:pPr algn="ctr"/>
            <a:r>
              <a:rPr lang="en-US" sz="3200" dirty="0">
                <a:latin typeface="Times New Roman" panose="02020603050405020304" pitchFamily="18" charset="0"/>
                <a:cs typeface="Times New Roman" panose="02020603050405020304" pitchFamily="18" charset="0"/>
              </a:rPr>
              <a:t>Table 11.8  </a:t>
            </a:r>
            <a:endParaRPr lang="en-US" sz="3200" dirty="0" smtClean="0">
              <a:latin typeface="Times New Roman" panose="02020603050405020304" pitchFamily="18" charset="0"/>
              <a:cs typeface="Times New Roman" panose="02020603050405020304" pitchFamily="18" charset="0"/>
            </a:endParaRPr>
          </a:p>
          <a:p>
            <a:pPr algn="ctr"/>
            <a:r>
              <a:rPr lang="en-US" sz="3200" dirty="0" smtClean="0">
                <a:latin typeface="Times New Roman" panose="02020603050405020304" pitchFamily="18" charset="0"/>
                <a:cs typeface="Times New Roman" panose="02020603050405020304" pitchFamily="18" charset="0"/>
              </a:rPr>
              <a:t>Truth </a:t>
            </a:r>
            <a:r>
              <a:rPr lang="en-US" sz="3200" dirty="0">
                <a:latin typeface="Times New Roman" panose="02020603050405020304" pitchFamily="18" charset="0"/>
                <a:cs typeface="Times New Roman" panose="02020603050405020304" pitchFamily="18" charset="0"/>
              </a:rPr>
              <a:t>Table for a ROM </a:t>
            </a:r>
          </a:p>
        </p:txBody>
      </p:sp>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136</a:t>
            </a:fld>
            <a:endParaRPr lang="en-US" dirty="0"/>
          </a:p>
        </p:txBody>
      </p:sp>
    </p:spTree>
    <p:extLst>
      <p:ext uri="{BB962C8B-B14F-4D97-AF65-F5344CB8AC3E}">
        <p14:creationId xmlns:p14="http://schemas.microsoft.com/office/powerpoint/2010/main" val="2227487161"/>
      </p:ext>
    </p:extLst>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18.pdf"/>
          <p:cNvPicPr>
            <a:picLocks noChangeAspect="1"/>
          </p:cNvPicPr>
          <p:nvPr/>
        </p:nvPicPr>
        <p:blipFill rotWithShape="1">
          <a:blip r:embed="rId3">
            <a:extLst>
              <a:ext uri="{28A0092B-C50C-407E-A947-70E740481C1C}">
                <a14:useLocalDpi xmlns:a14="http://schemas.microsoft.com/office/drawing/2010/main" val="0"/>
              </a:ext>
            </a:extLst>
          </a:blip>
          <a:srcRect t="13526" b="8535"/>
          <a:stretch/>
        </p:blipFill>
        <p:spPr>
          <a:xfrm>
            <a:off x="1187624" y="103371"/>
            <a:ext cx="6696903" cy="6754629"/>
          </a:xfrm>
          <a:prstGeom prst="rect">
            <a:avLst/>
          </a:prstGeom>
        </p:spPr>
      </p:pic>
      <p:pic>
        <p:nvPicPr>
          <p:cNvPr id="4" name="Grafik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6" name="Foliennummernplatzhalter 5"/>
          <p:cNvSpPr>
            <a:spLocks noGrp="1"/>
          </p:cNvSpPr>
          <p:nvPr>
            <p:ph type="sldNum" sz="quarter" idx="12"/>
          </p:nvPr>
        </p:nvSpPr>
        <p:spPr/>
        <p:txBody>
          <a:bodyPr/>
          <a:lstStyle/>
          <a:p>
            <a:fld id="{B6F15528-21DE-4FAA-801E-634DDDAF4B2B}" type="slidenum">
              <a:rPr lang="en-US" smtClean="0"/>
              <a:pPr/>
              <a:t>137</a:t>
            </a:fld>
            <a:endParaRPr lang="en-US" dirty="0"/>
          </a:p>
        </p:txBody>
      </p:sp>
    </p:spTree>
    <p:extLst>
      <p:ext uri="{BB962C8B-B14F-4D97-AF65-F5344CB8AC3E}">
        <p14:creationId xmlns:p14="http://schemas.microsoft.com/office/powerpoint/2010/main" val="500507018"/>
      </p:ext>
    </p:extLst>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srcRect l="9145" r="8645"/>
          <a:stretch/>
        </p:blipFill>
        <p:spPr>
          <a:xfrm>
            <a:off x="-25494" y="2171699"/>
            <a:ext cx="9169494" cy="3157065"/>
          </a:xfrm>
          <a:prstGeom prst="rect">
            <a:avLst/>
          </a:prstGeom>
        </p:spPr>
      </p:pic>
      <p:sp>
        <p:nvSpPr>
          <p:cNvPr id="6" name="TextBox 5"/>
          <p:cNvSpPr txBox="1"/>
          <p:nvPr/>
        </p:nvSpPr>
        <p:spPr>
          <a:xfrm>
            <a:off x="0" y="795130"/>
            <a:ext cx="9144000" cy="1077218"/>
          </a:xfrm>
          <a:prstGeom prst="rect">
            <a:avLst/>
          </a:prstGeom>
          <a:noFill/>
        </p:spPr>
        <p:txBody>
          <a:bodyPr wrap="square" rtlCol="0">
            <a:spAutoFit/>
          </a:bodyPr>
          <a:lstStyle/>
          <a:p>
            <a:pPr algn="ctr"/>
            <a:r>
              <a:rPr lang="en-US" sz="3200" dirty="0">
                <a:latin typeface="Times New Roman" panose="02020603050405020304" pitchFamily="18" charset="0"/>
                <a:cs typeface="Times New Roman" panose="02020603050405020304" pitchFamily="18" charset="0"/>
              </a:rPr>
              <a:t>Table 11.9  </a:t>
            </a:r>
            <a:endParaRPr lang="en-US" sz="3200" dirty="0" smtClean="0">
              <a:latin typeface="Times New Roman" panose="02020603050405020304" pitchFamily="18" charset="0"/>
              <a:cs typeface="Times New Roman" panose="02020603050405020304" pitchFamily="18" charset="0"/>
            </a:endParaRPr>
          </a:p>
          <a:p>
            <a:pPr algn="ctr"/>
            <a:r>
              <a:rPr lang="en-US" sz="3200" dirty="0" smtClean="0">
                <a:latin typeface="Times New Roman" panose="02020603050405020304" pitchFamily="18" charset="0"/>
                <a:cs typeface="Times New Roman" panose="02020603050405020304" pitchFamily="18" charset="0"/>
              </a:rPr>
              <a:t>Binary </a:t>
            </a:r>
            <a:r>
              <a:rPr lang="en-US" sz="3200" dirty="0">
                <a:latin typeface="Times New Roman" panose="02020603050405020304" pitchFamily="18" charset="0"/>
                <a:cs typeface="Times New Roman" panose="02020603050405020304" pitchFamily="18" charset="0"/>
              </a:rPr>
              <a:t>Addition Truth Tables </a:t>
            </a:r>
          </a:p>
        </p:txBody>
      </p:sp>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138</a:t>
            </a:fld>
            <a:endParaRPr lang="en-US" dirty="0"/>
          </a:p>
        </p:txBody>
      </p:sp>
    </p:spTree>
    <p:extLst>
      <p:ext uri="{BB962C8B-B14F-4D97-AF65-F5344CB8AC3E}">
        <p14:creationId xmlns:p14="http://schemas.microsoft.com/office/powerpoint/2010/main" val="2317931134"/>
      </p:ext>
    </p:extLst>
  </p:cSld>
  <p:clrMapOvr>
    <a:masterClrMapping/>
  </p:clrMapOvr>
  <p:transition spd="med">
    <p:split/>
  </p:transition>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f19.pdf"/>
          <p:cNvPicPr>
            <a:picLocks noChangeAspect="1"/>
          </p:cNvPicPr>
          <p:nvPr/>
        </p:nvPicPr>
        <p:blipFill rotWithShape="1">
          <a:blip r:embed="rId3">
            <a:extLst>
              <a:ext uri="{28A0092B-C50C-407E-A947-70E740481C1C}">
                <a14:useLocalDpi xmlns:a14="http://schemas.microsoft.com/office/drawing/2010/main" val="0"/>
              </a:ext>
            </a:extLst>
          </a:blip>
          <a:srcRect t="21095" b="42674"/>
          <a:stretch/>
        </p:blipFill>
        <p:spPr>
          <a:xfrm>
            <a:off x="0" y="1446695"/>
            <a:ext cx="9144000" cy="4287467"/>
          </a:xfrm>
          <a:prstGeom prst="rect">
            <a:avLst/>
          </a:prstGeom>
        </p:spPr>
      </p:pic>
      <p:pic>
        <p:nvPicPr>
          <p:cNvPr id="4" name="Grafik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139</a:t>
            </a:fld>
            <a:endParaRPr lang="en-US" dirty="0"/>
          </a:p>
        </p:txBody>
      </p:sp>
    </p:spTree>
    <p:extLst>
      <p:ext uri="{BB962C8B-B14F-4D97-AF65-F5344CB8AC3E}">
        <p14:creationId xmlns:p14="http://schemas.microsoft.com/office/powerpoint/2010/main" val="988579226"/>
      </p:ext>
    </p:extLst>
  </p:cSld>
  <p:clrMapOvr>
    <a:masterClrMapping/>
  </p:clrMapOvr>
  <p:transition spd="med">
    <p:split/>
  </p:transition>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f20.pdf"/>
          <p:cNvPicPr>
            <a:picLocks noChangeAspect="1"/>
          </p:cNvPicPr>
          <p:nvPr/>
        </p:nvPicPr>
        <p:blipFill rotWithShape="1">
          <a:blip r:embed="rId3">
            <a:extLst>
              <a:ext uri="{28A0092B-C50C-407E-A947-70E740481C1C}">
                <a14:useLocalDpi xmlns:a14="http://schemas.microsoft.com/office/drawing/2010/main" val="0"/>
              </a:ext>
            </a:extLst>
          </a:blip>
          <a:srcRect t="9663" b="12882"/>
          <a:stretch/>
        </p:blipFill>
        <p:spPr>
          <a:xfrm>
            <a:off x="1157499" y="-99392"/>
            <a:ext cx="6798877" cy="6814978"/>
          </a:xfrm>
          <a:prstGeom prst="rect">
            <a:avLst/>
          </a:prstGeom>
        </p:spPr>
      </p:pic>
      <p:pic>
        <p:nvPicPr>
          <p:cNvPr id="4" name="Grafik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140</a:t>
            </a:fld>
            <a:endParaRPr lang="en-US" dirty="0"/>
          </a:p>
        </p:txBody>
      </p:sp>
    </p:spTree>
    <p:extLst>
      <p:ext uri="{BB962C8B-B14F-4D97-AF65-F5344CB8AC3E}">
        <p14:creationId xmlns:p14="http://schemas.microsoft.com/office/powerpoint/2010/main" val="1262459590"/>
      </p:ext>
    </p:extLst>
  </p:cSld>
  <p:clrMapOvr>
    <a:masterClrMapping/>
  </p:clrMapOvr>
  <p:transition spd="med">
    <p:wipe dir="r"/>
  </p:transition>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f21.pdf"/>
          <p:cNvPicPr>
            <a:picLocks noChangeAspect="1"/>
          </p:cNvPicPr>
          <p:nvPr/>
        </p:nvPicPr>
        <p:blipFill rotWithShape="1">
          <a:blip r:embed="rId3">
            <a:extLst>
              <a:ext uri="{28A0092B-C50C-407E-A947-70E740481C1C}">
                <a14:useLocalDpi xmlns:a14="http://schemas.microsoft.com/office/drawing/2010/main" val="0"/>
              </a:ext>
            </a:extLst>
          </a:blip>
          <a:srcRect t="20129" b="40257"/>
          <a:stretch/>
        </p:blipFill>
        <p:spPr>
          <a:xfrm>
            <a:off x="-252536" y="764704"/>
            <a:ext cx="9832442" cy="5040559"/>
          </a:xfrm>
          <a:prstGeom prst="rect">
            <a:avLst/>
          </a:prstGeom>
        </p:spPr>
      </p:pic>
      <p:pic>
        <p:nvPicPr>
          <p:cNvPr id="4" name="Grafik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141</a:t>
            </a:fld>
            <a:endParaRPr lang="en-US" dirty="0"/>
          </a:p>
        </p:txBody>
      </p:sp>
    </p:spTree>
    <p:extLst>
      <p:ext uri="{BB962C8B-B14F-4D97-AF65-F5344CB8AC3E}">
        <p14:creationId xmlns:p14="http://schemas.microsoft.com/office/powerpoint/2010/main" val="792802839"/>
      </p:ext>
    </p:extLst>
  </p:cSld>
  <p:clrMapOvr>
    <a:masterClrMapping/>
  </p:clrMapOvr>
  <p:transition spd="med">
    <p:split/>
  </p:transition>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81000" y="457200"/>
            <a:ext cx="7556500" cy="1116012"/>
          </a:xfrm>
        </p:spPr>
        <p:txBody>
          <a:bodyPr>
            <a:normAutofit/>
          </a:bodyPr>
          <a:lstStyle/>
          <a:p>
            <a:r>
              <a:rPr lang="en-US" sz="3200" dirty="0" smtClean="0">
                <a:solidFill>
                  <a:schemeClr val="tx1"/>
                </a:solidFill>
                <a:latin typeface="Times New Roman" panose="02020603050405020304" pitchFamily="18" charset="0"/>
                <a:cs typeface="Times New Roman" panose="02020603050405020304" pitchFamily="18" charset="0"/>
              </a:rPr>
              <a:t>Sequential Circuit</a:t>
            </a:r>
            <a:endParaRPr lang="en-US" sz="3200" dirty="0">
              <a:solidFill>
                <a:schemeClr val="tx1"/>
              </a:solidFill>
              <a:latin typeface="Times New Roman" panose="02020603050405020304" pitchFamily="18" charset="0"/>
              <a:cs typeface="Times New Roman" panose="02020603050405020304" pitchFamily="18" charset="0"/>
            </a:endParaRPr>
          </a:p>
        </p:txBody>
      </p:sp>
      <p:graphicFrame>
        <p:nvGraphicFramePr>
          <p:cNvPr id="21" name="Content Placeholder 20"/>
          <p:cNvGraphicFramePr>
            <a:graphicFrameLocks noGrp="1"/>
          </p:cNvGraphicFramePr>
          <p:nvPr>
            <p:ph idx="4294967295"/>
          </p:nvPr>
        </p:nvGraphicFramePr>
        <p:xfrm>
          <a:off x="650875" y="457200"/>
          <a:ext cx="8493125" cy="6400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2" name="TextBox 21"/>
          <p:cNvSpPr txBox="1"/>
          <p:nvPr/>
        </p:nvSpPr>
        <p:spPr>
          <a:xfrm>
            <a:off x="838200" y="2971800"/>
            <a:ext cx="2971800" cy="1384995"/>
          </a:xfrm>
          <a:prstGeom prst="rect">
            <a:avLst/>
          </a:prstGeom>
          <a:noFill/>
        </p:spPr>
        <p:txBody>
          <a:bodyPr wrap="square" rtlCol="0">
            <a:spAutoFit/>
          </a:bodyPr>
          <a:lstStyle/>
          <a:p>
            <a:pPr algn="ctr"/>
            <a:r>
              <a:rPr lang="en-US" sz="2800" dirty="0" smtClean="0">
                <a:solidFill>
                  <a:srgbClr val="FFFFFF"/>
                </a:solidFill>
                <a:effectLst>
                  <a:outerShdw blurRad="38100" dist="38100" dir="2700000" algn="tl">
                    <a:srgbClr val="000000">
                      <a:alpha val="43137"/>
                    </a:srgbClr>
                  </a:outerShdw>
                </a:effectLst>
              </a:rPr>
              <a:t>Sequential</a:t>
            </a:r>
          </a:p>
          <a:p>
            <a:pPr algn="ctr"/>
            <a:endParaRPr lang="en-US" sz="2800" dirty="0" smtClean="0">
              <a:solidFill>
                <a:srgbClr val="FFFFFF"/>
              </a:solidFill>
              <a:effectLst>
                <a:outerShdw blurRad="38100" dist="38100" dir="2700000" algn="tl">
                  <a:srgbClr val="000000">
                    <a:alpha val="43137"/>
                  </a:srgbClr>
                </a:outerShdw>
              </a:effectLst>
            </a:endParaRPr>
          </a:p>
          <a:p>
            <a:pPr algn="ctr"/>
            <a:r>
              <a:rPr lang="en-US" sz="2800" dirty="0" smtClean="0">
                <a:solidFill>
                  <a:srgbClr val="FFFFFF"/>
                </a:solidFill>
                <a:effectLst>
                  <a:outerShdw blurRad="38100" dist="38100" dir="2700000" algn="tl">
                    <a:srgbClr val="000000">
                      <a:alpha val="43137"/>
                    </a:srgbClr>
                  </a:outerShdw>
                </a:effectLst>
              </a:rPr>
              <a:t>Circuit</a:t>
            </a:r>
            <a:endParaRPr lang="en-US" sz="2800" dirty="0">
              <a:solidFill>
                <a:srgbClr val="FFFFFF"/>
              </a:solidFill>
              <a:effectLst>
                <a:outerShdw blurRad="38100" dist="38100" dir="2700000" algn="tl">
                  <a:srgbClr val="000000">
                    <a:alpha val="43137"/>
                  </a:srgbClr>
                </a:outerShdw>
              </a:effectLst>
            </a:endParaRPr>
          </a:p>
        </p:txBody>
      </p:sp>
      <p:sp>
        <p:nvSpPr>
          <p:cNvPr id="23" name="TextBox 22"/>
          <p:cNvSpPr txBox="1"/>
          <p:nvPr/>
        </p:nvSpPr>
        <p:spPr>
          <a:xfrm>
            <a:off x="2057400" y="3581400"/>
            <a:ext cx="304800" cy="304800"/>
          </a:xfrm>
          <a:prstGeom prst="rect">
            <a:avLst/>
          </a:prstGeom>
          <a:solidFill>
            <a:schemeClr val="bg2">
              <a:lumMod val="50000"/>
              <a:alpha val="99000"/>
            </a:schemeClr>
          </a:solidFill>
        </p:spPr>
        <p:txBody>
          <a:bodyPr wrap="square" rtlCol="0">
            <a:spAutoFit/>
          </a:bodyPr>
          <a:lstStyle/>
          <a:p>
            <a:endParaRPr lang="en-US" dirty="0"/>
          </a:p>
        </p:txBody>
      </p:sp>
      <p:pic>
        <p:nvPicPr>
          <p:cNvPr id="7" name="Grafik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4" name="Foliennummernplatzhalter 3"/>
          <p:cNvSpPr>
            <a:spLocks noGrp="1"/>
          </p:cNvSpPr>
          <p:nvPr>
            <p:ph type="sldNum" sz="quarter" idx="12"/>
          </p:nvPr>
        </p:nvSpPr>
        <p:spPr/>
        <p:txBody>
          <a:bodyPr/>
          <a:lstStyle/>
          <a:p>
            <a:fld id="{B6F15528-21DE-4FAA-801E-634DDDAF4B2B}" type="slidenum">
              <a:rPr lang="en-US" smtClean="0"/>
              <a:pPr/>
              <a:t>142</a:t>
            </a:fld>
            <a:endParaRPr lang="en-US" dirty="0"/>
          </a:p>
        </p:txBody>
      </p:sp>
    </p:spTree>
    <p:extLst>
      <p:ext uri="{BB962C8B-B14F-4D97-AF65-F5344CB8AC3E}">
        <p14:creationId xmlns:p14="http://schemas.microsoft.com/office/powerpoint/2010/main" val="3374876366"/>
      </p:ext>
    </p:extLst>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Flip-Flops</a:t>
            </a:r>
            <a:endParaRPr lang="en-US" dirty="0"/>
          </a:p>
        </p:txBody>
      </p:sp>
      <p:sp>
        <p:nvSpPr>
          <p:cNvPr id="3" name="Content Placeholder 2"/>
          <p:cNvSpPr>
            <a:spLocks noGrp="1"/>
          </p:cNvSpPr>
          <p:nvPr>
            <p:ph idx="1"/>
          </p:nvPr>
        </p:nvSpPr>
        <p:spPr/>
        <p:txBody>
          <a:bodyPr/>
          <a:lstStyle/>
          <a:p>
            <a:r>
              <a:rPr lang="en-US" dirty="0" smtClean="0"/>
              <a:t>Simplest form of sequential circuit</a:t>
            </a:r>
          </a:p>
          <a:p>
            <a:r>
              <a:rPr lang="en-US" dirty="0" smtClean="0"/>
              <a:t>There are a variety of flip-flops, all of which share two properties:</a:t>
            </a:r>
          </a:p>
          <a:p>
            <a:pPr lvl="1"/>
            <a:endParaRPr lang="en-US" dirty="0" smtClean="0"/>
          </a:p>
          <a:p>
            <a:pPr marL="1257300" lvl="4" indent="-342900">
              <a:buSzPct val="100000"/>
              <a:buFont typeface="+mj-lt"/>
              <a:buAutoNum type="arabicPeriod"/>
            </a:pPr>
            <a:r>
              <a:rPr lang="en-US" dirty="0" smtClean="0"/>
              <a:t>The flip-flop is a bistable device.  It exists in one of two states and, in the absence of input, remains in that state.  Thus, the flip-flop can function as a 1-bit memory.</a:t>
            </a:r>
          </a:p>
          <a:p>
            <a:pPr marL="1257300" lvl="4" indent="-342900">
              <a:buSzPct val="100000"/>
              <a:buFont typeface="+mj-lt"/>
              <a:buAutoNum type="arabicPeriod"/>
            </a:pPr>
            <a:r>
              <a:rPr lang="en-US" dirty="0" smtClean="0"/>
              <a:t>The flip-flop has two outputs, which are always the complements of each other.</a:t>
            </a:r>
          </a:p>
        </p:txBody>
      </p:sp>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7" name="Foliennummernplatzhalter 6"/>
          <p:cNvSpPr>
            <a:spLocks noGrp="1"/>
          </p:cNvSpPr>
          <p:nvPr>
            <p:ph type="sldNum" sz="quarter" idx="12"/>
          </p:nvPr>
        </p:nvSpPr>
        <p:spPr/>
        <p:txBody>
          <a:bodyPr/>
          <a:lstStyle/>
          <a:p>
            <a:fld id="{B6F15528-21DE-4FAA-801E-634DDDAF4B2B}" type="slidenum">
              <a:rPr lang="en-US" smtClean="0"/>
              <a:pPr/>
              <a:t>143</a:t>
            </a:fld>
            <a:endParaRPr lang="en-US" dirty="0"/>
          </a:p>
        </p:txBody>
      </p:sp>
    </p:spTree>
    <p:extLst>
      <p:ext uri="{BB962C8B-B14F-4D97-AF65-F5344CB8AC3E}">
        <p14:creationId xmlns:p14="http://schemas.microsoft.com/office/powerpoint/2010/main" val="2226932706"/>
      </p:ext>
    </p:extLst>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9186" name="Rectangle 2"/>
          <p:cNvSpPr>
            <a:spLocks noGrp="1" noChangeArrowheads="1"/>
          </p:cNvSpPr>
          <p:nvPr>
            <p:ph type="title"/>
          </p:nvPr>
        </p:nvSpPr>
        <p:spPr/>
        <p:txBody>
          <a:bodyPr/>
          <a:lstStyle/>
          <a:p>
            <a:pPr algn="ctr">
              <a:defRPr/>
            </a:pPr>
            <a:r>
              <a:rPr lang="en-US" dirty="0" smtClean="0"/>
              <a:t>Flip-flops (Cont.)</a:t>
            </a:r>
            <a:endParaRPr lang="en-US" dirty="0"/>
          </a:p>
        </p:txBody>
      </p:sp>
      <p:sp>
        <p:nvSpPr>
          <p:cNvPr id="46083" name="Rectangle 3"/>
          <p:cNvSpPr>
            <a:spLocks noGrp="1" noChangeArrowheads="1"/>
          </p:cNvSpPr>
          <p:nvPr>
            <p:ph type="body" idx="1"/>
          </p:nvPr>
        </p:nvSpPr>
        <p:spPr/>
        <p:txBody>
          <a:bodyPr/>
          <a:lstStyle/>
          <a:p>
            <a:r>
              <a:rPr lang="en-US" altLang="de-DE" b="1" smtClean="0"/>
              <a:t>Flip-flop:</a:t>
            </a:r>
            <a:r>
              <a:rPr lang="en-US" altLang="de-DE" smtClean="0"/>
              <a:t> A circuit built from gates that can store one bit.</a:t>
            </a:r>
          </a:p>
          <a:p>
            <a:pPr lvl="1"/>
            <a:r>
              <a:rPr lang="en-US" altLang="de-DE" smtClean="0"/>
              <a:t>Has an input line which sets its stored value to 1</a:t>
            </a:r>
          </a:p>
          <a:p>
            <a:pPr lvl="1"/>
            <a:r>
              <a:rPr lang="en-US" altLang="de-DE" smtClean="0"/>
              <a:t>Has an input line which sets its stored value to 0</a:t>
            </a:r>
          </a:p>
          <a:p>
            <a:pPr lvl="1"/>
            <a:r>
              <a:rPr lang="en-US" altLang="de-DE" smtClean="0"/>
              <a:t>While both input lines are 0, the most recently stored value is preserved</a:t>
            </a: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144</a:t>
            </a:fld>
            <a:endParaRPr lang="en-US" dirty="0"/>
          </a:p>
        </p:txBody>
      </p:sp>
    </p:spTree>
    <p:extLst>
      <p:ext uri="{BB962C8B-B14F-4D97-AF65-F5344CB8AC3E}">
        <p14:creationId xmlns:p14="http://schemas.microsoft.com/office/powerpoint/2010/main" val="712689660"/>
      </p:ext>
    </p:extLst>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7026" name="Rectangle 2"/>
          <p:cNvSpPr>
            <a:spLocks noGrp="1" noChangeArrowheads="1"/>
          </p:cNvSpPr>
          <p:nvPr>
            <p:ph type="title"/>
          </p:nvPr>
        </p:nvSpPr>
        <p:spPr/>
        <p:txBody>
          <a:bodyPr>
            <a:normAutofit/>
          </a:bodyPr>
          <a:lstStyle/>
          <a:p>
            <a:pPr algn="ctr">
              <a:defRPr/>
            </a:pPr>
            <a:r>
              <a:rPr lang="en-US" dirty="0"/>
              <a:t>A simple flip-flop circuit</a:t>
            </a:r>
          </a:p>
        </p:txBody>
      </p:sp>
      <p:pic>
        <p:nvPicPr>
          <p:cNvPr id="47107" name="Picture 4" descr="fig_01_03"/>
          <p:cNvPicPr preferRelativeResize="0">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997994" y="2106216"/>
            <a:ext cx="3074194" cy="3837384"/>
          </a:xfrm>
          <a:noFill/>
        </p:spPr>
      </p:pic>
      <p:pic>
        <p:nvPicPr>
          <p:cNvPr id="4"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145</a:t>
            </a:fld>
            <a:endParaRPr lang="en-US" dirty="0"/>
          </a:p>
        </p:txBody>
      </p:sp>
    </p:spTree>
    <p:extLst>
      <p:ext uri="{BB962C8B-B14F-4D97-AF65-F5344CB8AC3E}">
        <p14:creationId xmlns:p14="http://schemas.microsoft.com/office/powerpoint/2010/main" val="1812245254"/>
      </p:ext>
    </p:extLst>
  </p:cSld>
  <p:clrMapOvr>
    <a:masterClrMapping/>
  </p:clrMapOvr>
  <p:transition/>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8050" name="Rectangle 2"/>
          <p:cNvSpPr>
            <a:spLocks noGrp="1" noChangeArrowheads="1"/>
          </p:cNvSpPr>
          <p:nvPr>
            <p:ph type="title"/>
          </p:nvPr>
        </p:nvSpPr>
        <p:spPr/>
        <p:txBody>
          <a:bodyPr>
            <a:normAutofit/>
          </a:bodyPr>
          <a:lstStyle/>
          <a:p>
            <a:pPr algn="ctr">
              <a:defRPr/>
            </a:pPr>
            <a:r>
              <a:rPr lang="en-US" dirty="0" smtClean="0"/>
              <a:t>Setting </a:t>
            </a:r>
            <a:r>
              <a:rPr lang="en-US" dirty="0"/>
              <a:t>the output of a flip-flop to 1</a:t>
            </a:r>
          </a:p>
        </p:txBody>
      </p:sp>
      <p:pic>
        <p:nvPicPr>
          <p:cNvPr id="48131" name="Picture 7" descr="fig_01_04"/>
          <p:cNvPicPr preferRelativeResize="0">
            <a:picLocks noGrp="1" noChangeAspect="1" noChangeArrowheads="1"/>
          </p:cNvPicPr>
          <p:nvPr>
            <p:ph idx="1"/>
          </p:nvPr>
        </p:nvPicPr>
        <p:blipFill>
          <a:blip r:embed="rId2">
            <a:extLst>
              <a:ext uri="{28A0092B-C50C-407E-A947-70E740481C1C}">
                <a14:useLocalDpi xmlns:a14="http://schemas.microsoft.com/office/drawing/2010/main" val="0"/>
              </a:ext>
            </a:extLst>
          </a:blip>
          <a:srcRect b="66759"/>
          <a:stretch>
            <a:fillRect/>
          </a:stretch>
        </p:blipFill>
        <p:spPr>
          <a:xfrm>
            <a:off x="2482453" y="1782367"/>
            <a:ext cx="4232672" cy="4830365"/>
          </a:xfrm>
          <a:noFill/>
        </p:spPr>
      </p:pic>
      <p:pic>
        <p:nvPicPr>
          <p:cNvPr id="4"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146</a:t>
            </a:fld>
            <a:endParaRPr lang="en-US" dirty="0"/>
          </a:p>
        </p:txBody>
      </p:sp>
    </p:spTree>
    <p:extLst>
      <p:ext uri="{BB962C8B-B14F-4D97-AF65-F5344CB8AC3E}">
        <p14:creationId xmlns:p14="http://schemas.microsoft.com/office/powerpoint/2010/main" val="3393087804"/>
      </p:ext>
    </p:extLst>
  </p:cSld>
  <p:clrMapOvr>
    <a:masterClrMapping/>
  </p:clrMapOvr>
  <p:transition/>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9074" name="Rectangle 2"/>
          <p:cNvSpPr>
            <a:spLocks noGrp="1" noChangeArrowheads="1"/>
          </p:cNvSpPr>
          <p:nvPr>
            <p:ph type="title"/>
          </p:nvPr>
        </p:nvSpPr>
        <p:spPr>
          <a:xfrm>
            <a:off x="457200" y="0"/>
            <a:ext cx="8305800" cy="1143000"/>
          </a:xfrm>
        </p:spPr>
        <p:txBody>
          <a:bodyPr>
            <a:normAutofit/>
          </a:bodyPr>
          <a:lstStyle/>
          <a:p>
            <a:pPr algn="ctr">
              <a:defRPr/>
            </a:pPr>
            <a:r>
              <a:rPr lang="en-US" sz="3200" dirty="0" smtClean="0">
                <a:solidFill>
                  <a:schemeClr val="tx1"/>
                </a:solidFill>
                <a:latin typeface="Times New Roman" panose="02020603050405020304" pitchFamily="18" charset="0"/>
                <a:cs typeface="Times New Roman" panose="02020603050405020304" pitchFamily="18" charset="0"/>
              </a:rPr>
              <a:t>Setting </a:t>
            </a:r>
            <a:r>
              <a:rPr lang="en-US" sz="3200" dirty="0">
                <a:solidFill>
                  <a:schemeClr val="tx1"/>
                </a:solidFill>
                <a:latin typeface="Times New Roman" panose="02020603050405020304" pitchFamily="18" charset="0"/>
                <a:cs typeface="Times New Roman" panose="02020603050405020304" pitchFamily="18" charset="0"/>
              </a:rPr>
              <a:t>the output of a flip-flop to 1 </a:t>
            </a:r>
            <a:r>
              <a:rPr lang="en-US" sz="3200" dirty="0" smtClean="0">
                <a:solidFill>
                  <a:schemeClr val="tx1"/>
                </a:solidFill>
                <a:latin typeface="Times New Roman" panose="02020603050405020304" pitchFamily="18" charset="0"/>
                <a:cs typeface="Times New Roman" panose="02020603050405020304" pitchFamily="18" charset="0"/>
              </a:rPr>
              <a:t>(Cont.)</a:t>
            </a:r>
            <a:endParaRPr lang="en-US" sz="3200" dirty="0">
              <a:solidFill>
                <a:schemeClr val="tx1"/>
              </a:solidFill>
              <a:latin typeface="Times New Roman" panose="02020603050405020304" pitchFamily="18" charset="0"/>
              <a:cs typeface="Times New Roman" panose="02020603050405020304" pitchFamily="18" charset="0"/>
            </a:endParaRPr>
          </a:p>
        </p:txBody>
      </p:sp>
      <p:pic>
        <p:nvPicPr>
          <p:cNvPr id="49155" name="Picture 6" descr="fig_01_04"/>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t="32687" b="34625"/>
          <a:stretch>
            <a:fillRect/>
          </a:stretch>
        </p:blipFill>
        <p:spPr bwMode="auto">
          <a:xfrm>
            <a:off x="2643188" y="1600200"/>
            <a:ext cx="4125516"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147</a:t>
            </a:fld>
            <a:endParaRPr lang="en-US" dirty="0"/>
          </a:p>
        </p:txBody>
      </p:sp>
    </p:spTree>
    <p:extLst>
      <p:ext uri="{BB962C8B-B14F-4D97-AF65-F5344CB8AC3E}">
        <p14:creationId xmlns:p14="http://schemas.microsoft.com/office/powerpoint/2010/main" val="3244519439"/>
      </p:ext>
    </p:extLst>
  </p:cSld>
  <p:clrMapOvr>
    <a:masterClrMapping/>
  </p:clrMapOvr>
  <p:transition/>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50179" name="Picture 6" descr="fig_01_04"/>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t="67590"/>
          <a:stretch>
            <a:fillRect/>
          </a:stretch>
        </p:blipFill>
        <p:spPr bwMode="auto">
          <a:xfrm>
            <a:off x="2643187" y="1600200"/>
            <a:ext cx="4071938" cy="445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148</a:t>
            </a:fld>
            <a:endParaRPr lang="en-US" dirty="0"/>
          </a:p>
        </p:txBody>
      </p:sp>
      <p:sp>
        <p:nvSpPr>
          <p:cNvPr id="8" name="Rectangle 2"/>
          <p:cNvSpPr>
            <a:spLocks noGrp="1" noChangeArrowheads="1"/>
          </p:cNvSpPr>
          <p:nvPr>
            <p:ph type="title"/>
          </p:nvPr>
        </p:nvSpPr>
        <p:spPr>
          <a:xfrm>
            <a:off x="457200" y="0"/>
            <a:ext cx="8305800" cy="1143000"/>
          </a:xfrm>
        </p:spPr>
        <p:txBody>
          <a:bodyPr>
            <a:normAutofit/>
          </a:bodyPr>
          <a:lstStyle/>
          <a:p>
            <a:pPr algn="ctr">
              <a:defRPr/>
            </a:pPr>
            <a:r>
              <a:rPr lang="en-US" sz="3200" dirty="0" smtClean="0">
                <a:solidFill>
                  <a:schemeClr val="tx1"/>
                </a:solidFill>
                <a:latin typeface="Times New Roman" panose="02020603050405020304" pitchFamily="18" charset="0"/>
                <a:cs typeface="Times New Roman" panose="02020603050405020304" pitchFamily="18" charset="0"/>
              </a:rPr>
              <a:t>Setting </a:t>
            </a:r>
            <a:r>
              <a:rPr lang="en-US" sz="3200" dirty="0">
                <a:solidFill>
                  <a:schemeClr val="tx1"/>
                </a:solidFill>
                <a:latin typeface="Times New Roman" panose="02020603050405020304" pitchFamily="18" charset="0"/>
                <a:cs typeface="Times New Roman" panose="02020603050405020304" pitchFamily="18" charset="0"/>
              </a:rPr>
              <a:t>the output of a flip-flop to 1 </a:t>
            </a:r>
            <a:r>
              <a:rPr lang="en-US" sz="3200" dirty="0" smtClean="0">
                <a:solidFill>
                  <a:schemeClr val="tx1"/>
                </a:solidFill>
                <a:latin typeface="Times New Roman" panose="02020603050405020304" pitchFamily="18" charset="0"/>
                <a:cs typeface="Times New Roman" panose="02020603050405020304" pitchFamily="18" charset="0"/>
              </a:rPr>
              <a:t>(Cont.)</a:t>
            </a:r>
            <a:endParaRPr lang="en-US" sz="32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96465785"/>
      </p:ext>
    </p:extLst>
  </p:cSld>
  <p:clrMapOvr>
    <a:masterClrMapping/>
  </p:clrMapOvr>
  <p:transition/>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1122" name="Rectangle 2"/>
          <p:cNvSpPr>
            <a:spLocks noGrp="1" noChangeArrowheads="1"/>
          </p:cNvSpPr>
          <p:nvPr>
            <p:ph type="title"/>
          </p:nvPr>
        </p:nvSpPr>
        <p:spPr/>
        <p:txBody>
          <a:bodyPr>
            <a:normAutofit/>
          </a:bodyPr>
          <a:lstStyle/>
          <a:p>
            <a:pPr algn="ctr">
              <a:defRPr/>
            </a:pPr>
            <a:r>
              <a:rPr lang="en-US" dirty="0" smtClean="0"/>
              <a:t>Another </a:t>
            </a:r>
            <a:r>
              <a:rPr lang="en-US" dirty="0"/>
              <a:t>way of constructing a flip-flop</a:t>
            </a:r>
          </a:p>
        </p:txBody>
      </p:sp>
      <p:pic>
        <p:nvPicPr>
          <p:cNvPr id="51203" name="Picture 4" descr="fig_01_05"/>
          <p:cNvPicPr preferRelativeResize="0">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514600" y="2209800"/>
            <a:ext cx="4142185" cy="3571875"/>
          </a:xfrm>
          <a:noFill/>
        </p:spPr>
      </p:pic>
      <p:pic>
        <p:nvPicPr>
          <p:cNvPr id="4"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149</a:t>
            </a:fld>
            <a:endParaRPr lang="en-US" dirty="0"/>
          </a:p>
        </p:txBody>
      </p:sp>
    </p:spTree>
    <p:extLst>
      <p:ext uri="{BB962C8B-B14F-4D97-AF65-F5344CB8AC3E}">
        <p14:creationId xmlns:p14="http://schemas.microsoft.com/office/powerpoint/2010/main" val="576962006"/>
      </p:ext>
    </p:extLst>
  </p:cSld>
  <p:clrMapOvr>
    <a:masterClrMapping/>
  </p:clrMapOvr>
  <p:transition/>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f22.pdf"/>
          <p:cNvPicPr>
            <a:picLocks noChangeAspect="1"/>
          </p:cNvPicPr>
          <p:nvPr/>
        </p:nvPicPr>
        <p:blipFill rotWithShape="1">
          <a:blip r:embed="rId3">
            <a:extLst>
              <a:ext uri="{28A0092B-C50C-407E-A947-70E740481C1C}">
                <a14:useLocalDpi xmlns:a14="http://schemas.microsoft.com/office/drawing/2010/main" val="0"/>
              </a:ext>
            </a:extLst>
          </a:blip>
          <a:srcRect t="17391" b="9662"/>
          <a:stretch/>
        </p:blipFill>
        <p:spPr>
          <a:xfrm>
            <a:off x="899592" y="-243408"/>
            <a:ext cx="7343920" cy="6932792"/>
          </a:xfrm>
          <a:prstGeom prst="rect">
            <a:avLst/>
          </a:prstGeom>
        </p:spPr>
      </p:pic>
      <p:pic>
        <p:nvPicPr>
          <p:cNvPr id="4" name="Grafik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150</a:t>
            </a:fld>
            <a:endParaRPr lang="en-US" dirty="0"/>
          </a:p>
        </p:txBody>
      </p:sp>
    </p:spTree>
    <p:extLst>
      <p:ext uri="{BB962C8B-B14F-4D97-AF65-F5344CB8AC3E}">
        <p14:creationId xmlns:p14="http://schemas.microsoft.com/office/powerpoint/2010/main" val="1992145827"/>
      </p:ext>
    </p:extLst>
  </p:cSld>
  <p:clrMapOvr>
    <a:masterClrMapping/>
  </p:clrMapOvr>
  <p:transition spd="med">
    <p:wipe dir="r"/>
  </p:transition>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f23.pdf"/>
          <p:cNvPicPr>
            <a:picLocks noChangeAspect="1"/>
          </p:cNvPicPr>
          <p:nvPr/>
        </p:nvPicPr>
        <p:blipFill rotWithShape="1">
          <a:blip r:embed="rId3">
            <a:extLst>
              <a:ext uri="{28A0092B-C50C-407E-A947-70E740481C1C}">
                <a14:useLocalDpi xmlns:a14="http://schemas.microsoft.com/office/drawing/2010/main" val="0"/>
              </a:ext>
            </a:extLst>
          </a:blip>
          <a:srcRect t="14654" b="16425"/>
          <a:stretch/>
        </p:blipFill>
        <p:spPr>
          <a:xfrm>
            <a:off x="518063" y="-243408"/>
            <a:ext cx="7726345" cy="6891282"/>
          </a:xfrm>
          <a:prstGeom prst="rect">
            <a:avLst/>
          </a:prstGeom>
        </p:spPr>
      </p:pic>
      <p:pic>
        <p:nvPicPr>
          <p:cNvPr id="4" name="Grafik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151</a:t>
            </a:fld>
            <a:endParaRPr lang="en-US" dirty="0"/>
          </a:p>
        </p:txBody>
      </p:sp>
    </p:spTree>
    <p:extLst>
      <p:ext uri="{BB962C8B-B14F-4D97-AF65-F5344CB8AC3E}">
        <p14:creationId xmlns:p14="http://schemas.microsoft.com/office/powerpoint/2010/main" val="1454094412"/>
      </p:ext>
    </p:extLst>
  </p:cSld>
  <p:clrMapOvr>
    <a:masterClrMapping/>
  </p:clrMapOvr>
  <p:transition spd="med">
    <p:split/>
  </p:transition>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srcRect l="7771" r="8271"/>
          <a:stretch/>
        </p:blipFill>
        <p:spPr>
          <a:xfrm>
            <a:off x="-6085" y="260648"/>
            <a:ext cx="9127644" cy="6076267"/>
          </a:xfrm>
          <a:prstGeom prst="rect">
            <a:avLst/>
          </a:prstGeom>
        </p:spPr>
      </p:pic>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152</a:t>
            </a:fld>
            <a:endParaRPr lang="en-US" dirty="0"/>
          </a:p>
        </p:txBody>
      </p:sp>
    </p:spTree>
    <p:extLst>
      <p:ext uri="{BB962C8B-B14F-4D97-AF65-F5344CB8AC3E}">
        <p14:creationId xmlns:p14="http://schemas.microsoft.com/office/powerpoint/2010/main" val="161410863"/>
      </p:ext>
    </p:extLst>
  </p:cSld>
  <p:clrMapOvr>
    <a:masterClrMapping/>
  </p:clrMapOvr>
  <p:transition spd="med">
    <p:split/>
  </p:transition>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f24.pdf"/>
          <p:cNvPicPr>
            <a:picLocks noChangeAspect="1"/>
          </p:cNvPicPr>
          <p:nvPr/>
        </p:nvPicPr>
        <p:blipFill rotWithShape="1">
          <a:blip r:embed="rId3">
            <a:extLst>
              <a:ext uri="{28A0092B-C50C-407E-A947-70E740481C1C}">
                <a14:useLocalDpi xmlns:a14="http://schemas.microsoft.com/office/drawing/2010/main" val="0"/>
              </a:ext>
            </a:extLst>
          </a:blip>
          <a:srcRect t="25765" b="27858"/>
          <a:stretch/>
        </p:blipFill>
        <p:spPr>
          <a:xfrm>
            <a:off x="-252536" y="764704"/>
            <a:ext cx="9844724" cy="5908513"/>
          </a:xfrm>
          <a:prstGeom prst="rect">
            <a:avLst/>
          </a:prstGeom>
        </p:spPr>
      </p:pic>
      <p:pic>
        <p:nvPicPr>
          <p:cNvPr id="4" name="Grafik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153</a:t>
            </a:fld>
            <a:endParaRPr lang="en-US" dirty="0"/>
          </a:p>
        </p:txBody>
      </p:sp>
    </p:spTree>
    <p:extLst>
      <p:ext uri="{BB962C8B-B14F-4D97-AF65-F5344CB8AC3E}">
        <p14:creationId xmlns:p14="http://schemas.microsoft.com/office/powerpoint/2010/main" val="2527505640"/>
      </p:ext>
    </p:extLst>
  </p:cSld>
  <p:clrMapOvr>
    <a:masterClrMapping/>
  </p:clrMapOvr>
  <p:transition spd="med">
    <p:split/>
  </p:transition>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f25.pdf"/>
          <p:cNvPicPr>
            <a:picLocks noChangeAspect="1"/>
          </p:cNvPicPr>
          <p:nvPr/>
        </p:nvPicPr>
        <p:blipFill rotWithShape="1">
          <a:blip r:embed="rId3">
            <a:extLst>
              <a:ext uri="{28A0092B-C50C-407E-A947-70E740481C1C}">
                <a14:useLocalDpi xmlns:a14="http://schemas.microsoft.com/office/drawing/2010/main" val="0"/>
              </a:ext>
            </a:extLst>
          </a:blip>
          <a:srcRect t="24637" b="26732"/>
          <a:stretch/>
        </p:blipFill>
        <p:spPr>
          <a:xfrm>
            <a:off x="-540568" y="260648"/>
            <a:ext cx="10079896" cy="6343738"/>
          </a:xfrm>
          <a:prstGeom prst="rect">
            <a:avLst/>
          </a:prstGeom>
        </p:spPr>
      </p:pic>
      <p:pic>
        <p:nvPicPr>
          <p:cNvPr id="4" name="Grafik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154</a:t>
            </a:fld>
            <a:endParaRPr lang="en-US" dirty="0"/>
          </a:p>
        </p:txBody>
      </p:sp>
    </p:spTree>
    <p:extLst>
      <p:ext uri="{BB962C8B-B14F-4D97-AF65-F5344CB8AC3E}">
        <p14:creationId xmlns:p14="http://schemas.microsoft.com/office/powerpoint/2010/main" val="1902485712"/>
      </p:ext>
    </p:extLst>
  </p:cSld>
  <p:clrMapOvr>
    <a:masterClrMapping/>
  </p:clrMapOvr>
  <p:transition spd="med">
    <p:split/>
  </p:transition>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f26.pdf"/>
          <p:cNvPicPr>
            <a:picLocks noChangeAspect="1"/>
          </p:cNvPicPr>
          <p:nvPr/>
        </p:nvPicPr>
        <p:blipFill rotWithShape="1">
          <a:blip r:embed="rId3">
            <a:extLst>
              <a:ext uri="{28A0092B-C50C-407E-A947-70E740481C1C}">
                <a14:useLocalDpi xmlns:a14="http://schemas.microsoft.com/office/drawing/2010/main" val="0"/>
              </a:ext>
            </a:extLst>
          </a:blip>
          <a:srcRect t="21256" b="28502"/>
          <a:stretch/>
        </p:blipFill>
        <p:spPr>
          <a:xfrm>
            <a:off x="-540568" y="2930"/>
            <a:ext cx="10009112" cy="6507773"/>
          </a:xfrm>
          <a:prstGeom prst="rect">
            <a:avLst/>
          </a:prstGeom>
        </p:spPr>
      </p:pic>
      <p:pic>
        <p:nvPicPr>
          <p:cNvPr id="4" name="Grafik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155</a:t>
            </a:fld>
            <a:endParaRPr lang="en-US" dirty="0"/>
          </a:p>
        </p:txBody>
      </p:sp>
    </p:spTree>
    <p:extLst>
      <p:ext uri="{BB962C8B-B14F-4D97-AF65-F5344CB8AC3E}">
        <p14:creationId xmlns:p14="http://schemas.microsoft.com/office/powerpoint/2010/main" val="979203325"/>
      </p:ext>
    </p:extLst>
  </p:cSld>
  <p:clrMapOvr>
    <a:masterClrMapping/>
  </p:clrMapOvr>
  <p:transition spd="med">
    <p:split/>
  </p:transition>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f27.pdf"/>
          <p:cNvPicPr>
            <a:picLocks noChangeAspect="1"/>
          </p:cNvPicPr>
          <p:nvPr/>
        </p:nvPicPr>
        <p:blipFill rotWithShape="1">
          <a:blip r:embed="rId3">
            <a:extLst>
              <a:ext uri="{28A0092B-C50C-407E-A947-70E740481C1C}">
                <a14:useLocalDpi xmlns:a14="http://schemas.microsoft.com/office/drawing/2010/main" val="0"/>
              </a:ext>
            </a:extLst>
          </a:blip>
          <a:srcRect t="5475" b="13205"/>
          <a:stretch/>
        </p:blipFill>
        <p:spPr>
          <a:xfrm>
            <a:off x="1475656" y="189785"/>
            <a:ext cx="6408712" cy="6744415"/>
          </a:xfrm>
          <a:prstGeom prst="rect">
            <a:avLst/>
          </a:prstGeom>
        </p:spPr>
      </p:pic>
      <p:pic>
        <p:nvPicPr>
          <p:cNvPr id="4" name="Grafik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156</a:t>
            </a:fld>
            <a:endParaRPr lang="en-US" dirty="0"/>
          </a:p>
        </p:txBody>
      </p:sp>
    </p:spTree>
    <p:extLst>
      <p:ext uri="{BB962C8B-B14F-4D97-AF65-F5344CB8AC3E}">
        <p14:creationId xmlns:p14="http://schemas.microsoft.com/office/powerpoint/2010/main" val="3883095868"/>
      </p:ext>
    </p:extLst>
  </p:cSld>
  <p:clrMapOvr>
    <a:masterClrMapping/>
  </p:clrMapOvr>
  <p:transition spd="med">
    <p:wipe dir="r"/>
  </p:transition>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f28.pdf"/>
          <p:cNvPicPr>
            <a:picLocks noChangeAspect="1"/>
          </p:cNvPicPr>
          <p:nvPr/>
        </p:nvPicPr>
        <p:blipFill rotWithShape="1">
          <a:blip r:embed="rId3">
            <a:extLst>
              <a:ext uri="{28A0092B-C50C-407E-A947-70E740481C1C}">
                <a14:useLocalDpi xmlns:a14="http://schemas.microsoft.com/office/drawing/2010/main" val="0"/>
              </a:ext>
            </a:extLst>
          </a:blip>
          <a:srcRect l="1555" t="11433" r="4498" b="21578"/>
          <a:stretch/>
        </p:blipFill>
        <p:spPr>
          <a:xfrm>
            <a:off x="0" y="620688"/>
            <a:ext cx="9148133" cy="5040560"/>
          </a:xfrm>
          <a:prstGeom prst="rect">
            <a:avLst/>
          </a:prstGeom>
        </p:spPr>
      </p:pic>
      <p:pic>
        <p:nvPicPr>
          <p:cNvPr id="4" name="Grafik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157</a:t>
            </a:fld>
            <a:endParaRPr lang="en-US" dirty="0"/>
          </a:p>
        </p:txBody>
      </p:sp>
    </p:spTree>
    <p:extLst>
      <p:ext uri="{BB962C8B-B14F-4D97-AF65-F5344CB8AC3E}">
        <p14:creationId xmlns:p14="http://schemas.microsoft.com/office/powerpoint/2010/main" val="3167010528"/>
      </p:ext>
    </p:extLst>
  </p:cSld>
  <p:clrMapOvr>
    <a:masterClrMapping/>
  </p:clrMapOvr>
  <p:transition spd="med">
    <p:split/>
  </p:transition>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f29.pdf"/>
          <p:cNvPicPr>
            <a:picLocks noChangeAspect="1"/>
          </p:cNvPicPr>
          <p:nvPr/>
        </p:nvPicPr>
        <p:blipFill rotWithShape="1">
          <a:blip r:embed="rId3">
            <a:extLst>
              <a:ext uri="{28A0092B-C50C-407E-A947-70E740481C1C}">
                <a14:useLocalDpi xmlns:a14="http://schemas.microsoft.com/office/drawing/2010/main" val="0"/>
              </a:ext>
            </a:extLst>
          </a:blip>
          <a:srcRect l="9768" t="18035" r="22665" b="42995"/>
          <a:stretch/>
        </p:blipFill>
        <p:spPr>
          <a:xfrm>
            <a:off x="2254" y="1268760"/>
            <a:ext cx="9355684" cy="4169567"/>
          </a:xfrm>
          <a:prstGeom prst="rect">
            <a:avLst/>
          </a:prstGeom>
        </p:spPr>
      </p:pic>
      <p:pic>
        <p:nvPicPr>
          <p:cNvPr id="4" name="Grafik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158</a:t>
            </a:fld>
            <a:endParaRPr lang="en-US" dirty="0"/>
          </a:p>
        </p:txBody>
      </p:sp>
    </p:spTree>
    <p:extLst>
      <p:ext uri="{BB962C8B-B14F-4D97-AF65-F5344CB8AC3E}">
        <p14:creationId xmlns:p14="http://schemas.microsoft.com/office/powerpoint/2010/main" val="151990755"/>
      </p:ext>
    </p:extLst>
  </p:cSld>
  <p:clrMapOvr>
    <a:masterClrMapping/>
  </p:clrMapOvr>
  <p:transition spd="med">
    <p:split/>
  </p:transition>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5576" y="-152400"/>
            <a:ext cx="7556313" cy="1116106"/>
          </a:xfrm>
        </p:spPr>
        <p:txBody>
          <a:bodyPr/>
          <a:lstStyle/>
          <a:p>
            <a:r>
              <a:rPr lang="en-US" dirty="0" smtClean="0"/>
              <a:t>Counter</a:t>
            </a:r>
            <a:endParaRPr lang="en-US" dirty="0"/>
          </a:p>
        </p:txBody>
      </p:sp>
      <p:sp>
        <p:nvSpPr>
          <p:cNvPr id="3" name="Content Placeholder 2"/>
          <p:cNvSpPr>
            <a:spLocks noGrp="1"/>
          </p:cNvSpPr>
          <p:nvPr>
            <p:ph idx="1"/>
          </p:nvPr>
        </p:nvSpPr>
        <p:spPr>
          <a:xfrm>
            <a:off x="539552" y="1412776"/>
            <a:ext cx="7543800" cy="4724400"/>
          </a:xfrm>
        </p:spPr>
        <p:txBody>
          <a:bodyPr>
            <a:normAutofit fontScale="92500" lnSpcReduction="10000"/>
          </a:bodyPr>
          <a:lstStyle/>
          <a:p>
            <a:r>
              <a:rPr lang="en-US" dirty="0" smtClean="0"/>
              <a:t>A register whose value is easily incremented by 1 modulo the capacity of the register</a:t>
            </a:r>
          </a:p>
          <a:p>
            <a:r>
              <a:rPr lang="en-US" dirty="0" smtClean="0"/>
              <a:t>After the maximum value is achieved the next increment sets the counter value to 0</a:t>
            </a:r>
          </a:p>
          <a:p>
            <a:r>
              <a:rPr lang="en-US" dirty="0" smtClean="0"/>
              <a:t>An example of a counter in the CPU is the program counter</a:t>
            </a:r>
          </a:p>
          <a:p>
            <a:r>
              <a:rPr lang="en-US" dirty="0" smtClean="0"/>
              <a:t>Can be designated as: </a:t>
            </a:r>
          </a:p>
          <a:p>
            <a:pPr lvl="1"/>
            <a:r>
              <a:rPr lang="en-US" dirty="0" smtClean="0"/>
              <a:t>Asynchronous</a:t>
            </a:r>
          </a:p>
          <a:p>
            <a:pPr lvl="2"/>
            <a:r>
              <a:rPr lang="en-US" dirty="0" smtClean="0"/>
              <a:t>Relatively slow because the output of one flip-flop triggers a change in the status of the next flip-flop</a:t>
            </a:r>
          </a:p>
          <a:p>
            <a:pPr lvl="1"/>
            <a:r>
              <a:rPr lang="en-US" dirty="0" smtClean="0"/>
              <a:t>Synchronous</a:t>
            </a:r>
          </a:p>
          <a:p>
            <a:pPr lvl="2"/>
            <a:r>
              <a:rPr lang="en-US" dirty="0" smtClean="0"/>
              <a:t>All of the flip-flops change state at the same time</a:t>
            </a:r>
          </a:p>
          <a:p>
            <a:pPr lvl="2"/>
            <a:r>
              <a:rPr lang="en-US" dirty="0" smtClean="0"/>
              <a:t>Because it is faster it is the kind used in CPUs</a:t>
            </a:r>
          </a:p>
        </p:txBody>
      </p:sp>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7" name="Foliennummernplatzhalter 6"/>
          <p:cNvSpPr>
            <a:spLocks noGrp="1"/>
          </p:cNvSpPr>
          <p:nvPr>
            <p:ph type="sldNum" sz="quarter" idx="12"/>
          </p:nvPr>
        </p:nvSpPr>
        <p:spPr/>
        <p:txBody>
          <a:bodyPr/>
          <a:lstStyle/>
          <a:p>
            <a:fld id="{B6F15528-21DE-4FAA-801E-634DDDAF4B2B}" type="slidenum">
              <a:rPr lang="en-US" smtClean="0"/>
              <a:pPr/>
              <a:t>159</a:t>
            </a:fld>
            <a:endParaRPr lang="en-US" dirty="0"/>
          </a:p>
        </p:txBody>
      </p:sp>
    </p:spTree>
    <p:extLst>
      <p:ext uri="{BB962C8B-B14F-4D97-AF65-F5344CB8AC3E}">
        <p14:creationId xmlns:p14="http://schemas.microsoft.com/office/powerpoint/2010/main" val="466887865"/>
      </p:ext>
    </p:extLst>
  </p:cSld>
  <p:clrMapOvr>
    <a:masterClrMapping/>
  </p:clrMapOvr>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f30.pdf"/>
          <p:cNvPicPr>
            <a:picLocks noChangeAspect="1"/>
          </p:cNvPicPr>
          <p:nvPr/>
        </p:nvPicPr>
        <p:blipFill rotWithShape="1">
          <a:blip r:embed="rId3">
            <a:extLst>
              <a:ext uri="{28A0092B-C50C-407E-A947-70E740481C1C}">
                <a14:useLocalDpi xmlns:a14="http://schemas.microsoft.com/office/drawing/2010/main" val="0"/>
              </a:ext>
            </a:extLst>
          </a:blip>
          <a:srcRect l="4666" t="15137" r="6862" b="24316"/>
          <a:stretch/>
        </p:blipFill>
        <p:spPr>
          <a:xfrm>
            <a:off x="-35271" y="836712"/>
            <a:ext cx="9259154" cy="4896543"/>
          </a:xfrm>
          <a:prstGeom prst="rect">
            <a:avLst/>
          </a:prstGeom>
        </p:spPr>
      </p:pic>
      <p:pic>
        <p:nvPicPr>
          <p:cNvPr id="4" name="Grafik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160</a:t>
            </a:fld>
            <a:endParaRPr lang="en-US" dirty="0"/>
          </a:p>
        </p:txBody>
      </p:sp>
    </p:spTree>
    <p:extLst>
      <p:ext uri="{BB962C8B-B14F-4D97-AF65-F5344CB8AC3E}">
        <p14:creationId xmlns:p14="http://schemas.microsoft.com/office/powerpoint/2010/main" val="3109178217"/>
      </p:ext>
    </p:extLst>
  </p:cSld>
  <p:clrMapOvr>
    <a:masterClrMapping/>
  </p:clrMapOvr>
  <p:transition spd="med">
    <p:split/>
  </p:transition>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f31.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4400" y="29290"/>
            <a:ext cx="7239000" cy="6828710"/>
          </a:xfrm>
          <a:prstGeom prst="rect">
            <a:avLst/>
          </a:prstGeom>
        </p:spPr>
      </p:pic>
      <p:pic>
        <p:nvPicPr>
          <p:cNvPr id="4" name="Grafik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161</a:t>
            </a:fld>
            <a:endParaRPr lang="en-US" dirty="0"/>
          </a:p>
        </p:txBody>
      </p:sp>
    </p:spTree>
    <p:extLst>
      <p:ext uri="{BB962C8B-B14F-4D97-AF65-F5344CB8AC3E}">
        <p14:creationId xmlns:p14="http://schemas.microsoft.com/office/powerpoint/2010/main" val="797992652"/>
      </p:ext>
    </p:extLst>
  </p:cSld>
  <p:clrMapOvr>
    <a:masterClrMapping/>
  </p:clrMapOvr>
  <p:transition spd="med">
    <p:wipe dir="r"/>
  </p:transition>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a:srcRect t="4385"/>
          <a:stretch/>
        </p:blipFill>
        <p:spPr>
          <a:xfrm>
            <a:off x="539552" y="188640"/>
            <a:ext cx="6087616" cy="6231079"/>
          </a:xfrm>
          <a:prstGeom prst="rect">
            <a:avLst/>
          </a:prstGeom>
        </p:spPr>
      </p:pic>
      <p:sp>
        <p:nvSpPr>
          <p:cNvPr id="16" name="TextBox 15"/>
          <p:cNvSpPr txBox="1"/>
          <p:nvPr/>
        </p:nvSpPr>
        <p:spPr>
          <a:xfrm>
            <a:off x="6804248" y="260648"/>
            <a:ext cx="2088232" cy="4031873"/>
          </a:xfrm>
          <a:prstGeom prst="rect">
            <a:avLst/>
          </a:prstGeom>
          <a:noFill/>
        </p:spPr>
        <p:txBody>
          <a:bodyPr wrap="square" rtlCol="0">
            <a:spAutoFit/>
          </a:bodyPr>
          <a:lstStyle/>
          <a:p>
            <a:pPr algn="ctr"/>
            <a:endParaRPr lang="en-US" sz="3200" dirty="0" smtClean="0">
              <a:latin typeface="Times New Roman" panose="02020603050405020304" pitchFamily="18" charset="0"/>
              <a:cs typeface="Times New Roman" panose="02020603050405020304" pitchFamily="18" charset="0"/>
            </a:endParaRPr>
          </a:p>
          <a:p>
            <a:pPr algn="ctr"/>
            <a:r>
              <a:rPr lang="en-US" sz="2800" dirty="0" smtClean="0">
                <a:latin typeface="Times New Roman" panose="02020603050405020304" pitchFamily="18" charset="0"/>
                <a:cs typeface="Times New Roman" panose="02020603050405020304" pitchFamily="18" charset="0"/>
              </a:rPr>
              <a:t>Table </a:t>
            </a:r>
          </a:p>
          <a:p>
            <a:pPr algn="ctr"/>
            <a:endParaRPr lang="en-US" sz="2800" dirty="0" smtClean="0">
              <a:latin typeface="Times New Roman" panose="02020603050405020304" pitchFamily="18" charset="0"/>
              <a:cs typeface="Times New Roman" panose="02020603050405020304" pitchFamily="18" charset="0"/>
            </a:endParaRPr>
          </a:p>
          <a:p>
            <a:pPr algn="ctr"/>
            <a:r>
              <a:rPr lang="en-US" sz="2800" dirty="0" smtClean="0">
                <a:latin typeface="Times New Roman" panose="02020603050405020304" pitchFamily="18" charset="0"/>
                <a:cs typeface="Times New Roman" panose="02020603050405020304" pitchFamily="18" charset="0"/>
              </a:rPr>
              <a:t>11.11  </a:t>
            </a:r>
          </a:p>
          <a:p>
            <a:pPr algn="ctr"/>
            <a:endParaRPr lang="en-US" sz="2800" dirty="0">
              <a:latin typeface="Times New Roman" panose="02020603050405020304" pitchFamily="18" charset="0"/>
              <a:cs typeface="Times New Roman" panose="02020603050405020304" pitchFamily="18" charset="0"/>
            </a:endParaRPr>
          </a:p>
          <a:p>
            <a:pPr algn="ctr"/>
            <a:endParaRPr lang="en-US" sz="2800" dirty="0">
              <a:latin typeface="Times New Roman" panose="02020603050405020304" pitchFamily="18" charset="0"/>
              <a:cs typeface="Times New Roman" panose="02020603050405020304" pitchFamily="18" charset="0"/>
            </a:endParaRPr>
          </a:p>
          <a:p>
            <a:pPr algn="ctr"/>
            <a:r>
              <a:rPr lang="en-US" sz="2800" dirty="0" smtClean="0">
                <a:latin typeface="Times New Roman" panose="02020603050405020304" pitchFamily="18" charset="0"/>
                <a:cs typeface="Times New Roman" panose="02020603050405020304" pitchFamily="18" charset="0"/>
              </a:rPr>
              <a:t>PLD </a:t>
            </a:r>
          </a:p>
          <a:p>
            <a:pPr algn="ctr"/>
            <a:endParaRPr lang="en-US" sz="2800" dirty="0">
              <a:latin typeface="Times New Roman" panose="02020603050405020304" pitchFamily="18" charset="0"/>
              <a:cs typeface="Times New Roman" panose="02020603050405020304" pitchFamily="18" charset="0"/>
            </a:endParaRPr>
          </a:p>
          <a:p>
            <a:pPr algn="ctr"/>
            <a:r>
              <a:rPr lang="en-US" sz="2800" dirty="0" smtClean="0">
                <a:latin typeface="Times New Roman" panose="02020603050405020304" pitchFamily="18" charset="0"/>
                <a:cs typeface="Times New Roman" panose="02020603050405020304" pitchFamily="18" charset="0"/>
              </a:rPr>
              <a:t>Terminology </a:t>
            </a:r>
            <a:endParaRPr lang="en-US" sz="2800" dirty="0">
              <a:latin typeface="Times New Roman" panose="02020603050405020304" pitchFamily="18" charset="0"/>
              <a:cs typeface="Times New Roman" panose="02020603050405020304" pitchFamily="18" charset="0"/>
            </a:endParaRPr>
          </a:p>
        </p:txBody>
      </p:sp>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162</a:t>
            </a:fld>
            <a:endParaRPr lang="en-US" dirty="0"/>
          </a:p>
        </p:txBody>
      </p:sp>
    </p:spTree>
    <p:extLst>
      <p:ext uri="{BB962C8B-B14F-4D97-AF65-F5344CB8AC3E}">
        <p14:creationId xmlns:p14="http://schemas.microsoft.com/office/powerpoint/2010/main" val="2925308821"/>
      </p:ext>
    </p:extLst>
  </p:cSld>
  <p:clrMapOvr>
    <a:masterClrMapping/>
  </p:clrMapOvr>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f32.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79712" y="-99392"/>
            <a:ext cx="5299364" cy="6858000"/>
          </a:xfrm>
          <a:prstGeom prst="rect">
            <a:avLst/>
          </a:prstGeom>
        </p:spPr>
      </p:pic>
      <p:pic>
        <p:nvPicPr>
          <p:cNvPr id="4" name="Grafik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163</a:t>
            </a:fld>
            <a:endParaRPr lang="en-US" dirty="0"/>
          </a:p>
        </p:txBody>
      </p:sp>
    </p:spTree>
    <p:extLst>
      <p:ext uri="{BB962C8B-B14F-4D97-AF65-F5344CB8AC3E}">
        <p14:creationId xmlns:p14="http://schemas.microsoft.com/office/powerpoint/2010/main" val="751741490"/>
      </p:ext>
    </p:extLst>
  </p:cSld>
  <p:clrMapOvr>
    <a:masterClrMapping/>
  </p:clrMapOvr>
  <p:transition spd="med">
    <p:wipe dir="r"/>
  </p:transition>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33.pdf"/>
          <p:cNvPicPr>
            <a:picLocks noChangeAspect="1"/>
          </p:cNvPicPr>
          <p:nvPr/>
        </p:nvPicPr>
        <p:blipFill rotWithShape="1">
          <a:blip r:embed="rId3">
            <a:extLst>
              <a:ext uri="{28A0092B-C50C-407E-A947-70E740481C1C}">
                <a14:useLocalDpi xmlns:a14="http://schemas.microsoft.com/office/drawing/2010/main" val="0"/>
              </a:ext>
            </a:extLst>
          </a:blip>
          <a:srcRect t="12721" b="11434"/>
          <a:stretch/>
        </p:blipFill>
        <p:spPr>
          <a:xfrm>
            <a:off x="899592" y="-126868"/>
            <a:ext cx="6984776" cy="6855759"/>
          </a:xfrm>
          <a:prstGeom prst="rect">
            <a:avLst/>
          </a:prstGeom>
        </p:spPr>
      </p:pic>
      <p:pic>
        <p:nvPicPr>
          <p:cNvPr id="4" name="Grafik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6" name="Foliennummernplatzhalter 5"/>
          <p:cNvSpPr>
            <a:spLocks noGrp="1"/>
          </p:cNvSpPr>
          <p:nvPr>
            <p:ph type="sldNum" sz="quarter" idx="12"/>
          </p:nvPr>
        </p:nvSpPr>
        <p:spPr/>
        <p:txBody>
          <a:bodyPr/>
          <a:lstStyle/>
          <a:p>
            <a:fld id="{B6F15528-21DE-4FAA-801E-634DDDAF4B2B}" type="slidenum">
              <a:rPr lang="en-US" smtClean="0"/>
              <a:pPr/>
              <a:t>164</a:t>
            </a:fld>
            <a:endParaRPr lang="en-US" dirty="0"/>
          </a:p>
        </p:txBody>
      </p:sp>
    </p:spTree>
    <p:extLst>
      <p:ext uri="{BB962C8B-B14F-4D97-AF65-F5344CB8AC3E}">
        <p14:creationId xmlns:p14="http://schemas.microsoft.com/office/powerpoint/2010/main" val="2535487771"/>
      </p:ext>
    </p:extLst>
  </p:cSld>
  <p:clrMapOvr>
    <a:masterClrMapping/>
  </p:clrMapOvr>
  <p:transition spd="med">
    <p:wipe dir="r"/>
  </p:transition>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f34.pdf"/>
          <p:cNvPicPr>
            <a:picLocks noChangeAspect="1"/>
          </p:cNvPicPr>
          <p:nvPr/>
        </p:nvPicPr>
        <p:blipFill rotWithShape="1">
          <a:blip r:embed="rId3">
            <a:extLst>
              <a:ext uri="{28A0092B-C50C-407E-A947-70E740481C1C}">
                <a14:useLocalDpi xmlns:a14="http://schemas.microsoft.com/office/drawing/2010/main" val="0"/>
              </a:ext>
            </a:extLst>
          </a:blip>
          <a:srcRect t="34914" b="9194"/>
          <a:stretch/>
        </p:blipFill>
        <p:spPr>
          <a:xfrm>
            <a:off x="-656659" y="-171400"/>
            <a:ext cx="9816097" cy="7180063"/>
          </a:xfrm>
          <a:prstGeom prst="rect">
            <a:avLst/>
          </a:prstGeom>
        </p:spPr>
      </p:pic>
      <p:pic>
        <p:nvPicPr>
          <p:cNvPr id="4" name="Grafik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165</a:t>
            </a:fld>
            <a:endParaRPr lang="en-US" dirty="0"/>
          </a:p>
        </p:txBody>
      </p:sp>
    </p:spTree>
    <p:extLst>
      <p:ext uri="{BB962C8B-B14F-4D97-AF65-F5344CB8AC3E}">
        <p14:creationId xmlns:p14="http://schemas.microsoft.com/office/powerpoint/2010/main" val="3041860081"/>
      </p:ext>
    </p:extLst>
  </p:cSld>
  <p:clrMapOvr>
    <a:masterClrMapping/>
  </p:clrMapOvr>
  <p:transition spd="med">
    <p:split/>
  </p:transition>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762000" y="228600"/>
            <a:ext cx="3428999" cy="1116106"/>
          </a:xfrm>
        </p:spPr>
        <p:txBody>
          <a:bodyPr>
            <a:normAutofit/>
          </a:bodyPr>
          <a:lstStyle/>
          <a:p>
            <a:r>
              <a:rPr lang="en-US" sz="4400" dirty="0" smtClean="0">
                <a:solidFill>
                  <a:schemeClr val="tx1"/>
                </a:solidFill>
              </a:rPr>
              <a:t>Summary</a:t>
            </a:r>
            <a:endParaRPr lang="en-US" sz="4400" dirty="0">
              <a:solidFill>
                <a:schemeClr val="tx1"/>
              </a:solidFill>
            </a:endParaRPr>
          </a:p>
        </p:txBody>
      </p:sp>
      <p:sp>
        <p:nvSpPr>
          <p:cNvPr id="30" name="Content Placeholder 29"/>
          <p:cNvSpPr>
            <a:spLocks noGrp="1"/>
          </p:cNvSpPr>
          <p:nvPr>
            <p:ph sz="half" idx="2"/>
          </p:nvPr>
        </p:nvSpPr>
        <p:spPr>
          <a:xfrm>
            <a:off x="457200" y="2590800"/>
            <a:ext cx="3657600" cy="4267200"/>
          </a:xfrm>
        </p:spPr>
        <p:txBody>
          <a:bodyPr>
            <a:normAutofit/>
          </a:bodyPr>
          <a:lstStyle/>
          <a:p>
            <a:pPr>
              <a:spcBef>
                <a:spcPts val="600"/>
              </a:spcBef>
            </a:pPr>
            <a:r>
              <a:rPr lang="en-US" dirty="0" smtClean="0"/>
              <a:t>Boolean Algebra</a:t>
            </a:r>
          </a:p>
          <a:p>
            <a:pPr>
              <a:spcBef>
                <a:spcPts val="600"/>
              </a:spcBef>
            </a:pPr>
            <a:r>
              <a:rPr lang="en-US" dirty="0" smtClean="0"/>
              <a:t>Gates</a:t>
            </a:r>
          </a:p>
          <a:p>
            <a:pPr>
              <a:spcBef>
                <a:spcPts val="600"/>
              </a:spcBef>
            </a:pPr>
            <a:r>
              <a:rPr lang="en-US" dirty="0" smtClean="0"/>
              <a:t>Combinational Circuits</a:t>
            </a:r>
          </a:p>
          <a:p>
            <a:pPr lvl="1"/>
            <a:r>
              <a:rPr lang="en-US" dirty="0" smtClean="0"/>
              <a:t>Implementation of Boolean Functions</a:t>
            </a:r>
          </a:p>
          <a:p>
            <a:pPr lvl="1"/>
            <a:r>
              <a:rPr lang="en-US" dirty="0" smtClean="0"/>
              <a:t>Multiplexers</a:t>
            </a:r>
          </a:p>
          <a:p>
            <a:pPr lvl="1"/>
            <a:r>
              <a:rPr lang="en-US" dirty="0" smtClean="0"/>
              <a:t>Decoders</a:t>
            </a:r>
          </a:p>
          <a:p>
            <a:pPr lvl="1"/>
            <a:r>
              <a:rPr lang="en-US" dirty="0" smtClean="0"/>
              <a:t>Read-Only-Memory</a:t>
            </a:r>
          </a:p>
          <a:p>
            <a:pPr lvl="1"/>
            <a:r>
              <a:rPr lang="en-US" dirty="0" smtClean="0"/>
              <a:t>Adders</a:t>
            </a:r>
          </a:p>
        </p:txBody>
      </p:sp>
      <p:sp>
        <p:nvSpPr>
          <p:cNvPr id="32" name="Content Placeholder 31"/>
          <p:cNvSpPr>
            <a:spLocks noGrp="1"/>
          </p:cNvSpPr>
          <p:nvPr>
            <p:ph sz="quarter" idx="4"/>
          </p:nvPr>
        </p:nvSpPr>
        <p:spPr>
          <a:xfrm>
            <a:off x="4724400" y="2514600"/>
            <a:ext cx="3810000" cy="4343400"/>
          </a:xfrm>
        </p:spPr>
        <p:txBody>
          <a:bodyPr>
            <a:normAutofit/>
          </a:bodyPr>
          <a:lstStyle/>
          <a:p>
            <a:pPr marL="228600" lvl="1">
              <a:spcBef>
                <a:spcPts val="1800"/>
              </a:spcBef>
              <a:buClr>
                <a:schemeClr val="accent1"/>
              </a:buClr>
            </a:pPr>
            <a:r>
              <a:rPr lang="en-US" dirty="0" smtClean="0"/>
              <a:t>Sequential Circuits</a:t>
            </a:r>
          </a:p>
          <a:p>
            <a:pPr lvl="1"/>
            <a:r>
              <a:rPr lang="en-US" dirty="0" smtClean="0"/>
              <a:t>Flip-Flops</a:t>
            </a:r>
          </a:p>
          <a:p>
            <a:pPr lvl="1"/>
            <a:r>
              <a:rPr lang="en-US" dirty="0" smtClean="0"/>
              <a:t>Registers</a:t>
            </a:r>
          </a:p>
          <a:p>
            <a:pPr lvl="1"/>
            <a:r>
              <a:rPr lang="en-US" dirty="0" smtClean="0"/>
              <a:t>Counters</a:t>
            </a:r>
          </a:p>
          <a:p>
            <a:pPr marL="228600" lvl="1">
              <a:spcBef>
                <a:spcPts val="1800"/>
              </a:spcBef>
              <a:buClr>
                <a:schemeClr val="accent1"/>
              </a:buClr>
            </a:pPr>
            <a:r>
              <a:rPr lang="en-US" dirty="0" smtClean="0"/>
              <a:t>Programmable Logic Devices</a:t>
            </a:r>
          </a:p>
          <a:p>
            <a:pPr lvl="1"/>
            <a:r>
              <a:rPr lang="en-US" dirty="0" smtClean="0"/>
              <a:t>Programmable Logic Array</a:t>
            </a:r>
          </a:p>
          <a:p>
            <a:pPr lvl="1"/>
            <a:r>
              <a:rPr lang="en-US" dirty="0" smtClean="0"/>
              <a:t>Field-Programmable Gate Array</a:t>
            </a:r>
          </a:p>
        </p:txBody>
      </p:sp>
      <p:sp>
        <p:nvSpPr>
          <p:cNvPr id="31" name="Text Placeholder 30"/>
          <p:cNvSpPr>
            <a:spLocks noGrp="1"/>
          </p:cNvSpPr>
          <p:nvPr>
            <p:ph type="body" sz="quarter" idx="3"/>
          </p:nvPr>
        </p:nvSpPr>
        <p:spPr>
          <a:xfrm>
            <a:off x="4343400" y="228600"/>
            <a:ext cx="3657600" cy="1707776"/>
          </a:xfrm>
        </p:spPr>
        <p:txBody>
          <a:bodyPr/>
          <a:lstStyle/>
          <a:p>
            <a:r>
              <a:rPr lang="en-US" sz="2800" dirty="0" smtClean="0">
                <a:solidFill>
                  <a:schemeClr val="tx2"/>
                </a:solidFill>
                <a:latin typeface="+mj-lt"/>
                <a:ea typeface="+mj-ea"/>
                <a:cs typeface="+mj-cs"/>
              </a:rPr>
              <a:t>Digital</a:t>
            </a:r>
          </a:p>
          <a:p>
            <a:r>
              <a:rPr lang="en-US" sz="2800" dirty="0" smtClean="0">
                <a:solidFill>
                  <a:schemeClr val="tx2"/>
                </a:solidFill>
                <a:latin typeface="+mj-lt"/>
                <a:ea typeface="+mj-ea"/>
                <a:cs typeface="+mj-cs"/>
              </a:rPr>
              <a:t>Logic</a:t>
            </a:r>
            <a:endParaRPr lang="en-US" sz="2800" dirty="0">
              <a:solidFill>
                <a:schemeClr val="tx2"/>
              </a:solidFill>
            </a:endParaRPr>
          </a:p>
        </p:txBody>
      </p:sp>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oliennummernplatzhalter 2"/>
          <p:cNvSpPr>
            <a:spLocks noGrp="1"/>
          </p:cNvSpPr>
          <p:nvPr>
            <p:ph type="sldNum" sz="quarter" idx="12"/>
          </p:nvPr>
        </p:nvSpPr>
        <p:spPr/>
        <p:txBody>
          <a:bodyPr/>
          <a:lstStyle/>
          <a:p>
            <a:fld id="{B6F15528-21DE-4FAA-801E-634DDDAF4B2B}" type="slidenum">
              <a:rPr lang="en-US" smtClean="0"/>
              <a:pPr/>
              <a:t>166</a:t>
            </a:fld>
            <a:endParaRPr lang="en-US" dirty="0"/>
          </a:p>
        </p:txBody>
      </p:sp>
    </p:spTree>
    <p:extLst>
      <p:ext uri="{BB962C8B-B14F-4D97-AF65-F5344CB8AC3E}">
        <p14:creationId xmlns:p14="http://schemas.microsoft.com/office/powerpoint/2010/main" val="706790942"/>
      </p:ext>
    </p:extLst>
  </p:cSld>
  <p:clrMapOvr>
    <a:masterClrMapping/>
  </p:clrMapOvr>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data:image/jpeg;base64,/9j/4AAQSkZJRgABAQAAAQABAAD/2wCEAAkGBxQSEhUUEhQWFRUUGBUUFBUXFBQXFBcYFBcXFhQUFBUYHCggGBolHBQUITEhJSkrLi4uFx8zODMsNygtLisBCgoKDgwOFxAQFywcHCQsLCwsLCwsLCwsLCwsLCwsLCwsLCwsLCwsLCwsLCwsLCwsLCw3LCwsLDcsLCssLCwrLP/AABEIAMIBAwMBIgACEQEDEQH/xAAcAAABBQEBAQAAAAAAAAAAAAACAAEDBAUGBwj/xAA+EAABAwIEAwYFAwMBBwUAAAABAAIRAyEEMUFRBRJhBiJxgZGhBxMUsfAywdFS4fFCFSNicqKy0kNTc4KS/8QAGAEBAQEBAQAAAAAAAAAAAAAAAAECAwT/xAAeEQEBAQACAwEBAQAAAAAAAAAAARECIRIxQQNhUf/aAAwDAQACEQMRAD8A8YhOGqRjFMykiq3In5FcFFF8hBQ5E4Yr/wBMiFBBQ+WnFMrQOGTiggz/AJacU1oHDovplRXwgM3W9hsPIWbSpXyXRcHbJE5Lcms1kcU4U7lK5BzYXueH4SKjIiZXk3afhhoYipTOhkeBuFOUSe2RTClbTTUm3WgaGV1huKPy0TaSvMoqUYdBniki+StP6VL6fZUZgopxQWn9NZMKCDO+Sn+StUYZOMOFcGQaSjcxa76Cp4imiKJCSOoFGgdOEwTygJIFNKeUEzaiSjCSqBpK9TAWGHKQPKwut9oG6MkdP5XPteTurdDCOOZhFaoc3dG1k5Kth6TW3zPVaHD63e3GyS7Ws6WWYEuAuNkI4f16eK1KYOuee1tEeJcCBpBvvH8rv4Ry8rrKp8Ok5xomOCjXoVpNtJGkXM+CaqDEx+rO/mp4w2qX0wDcu8DnOm0KxgnFhnOMx0Rh2156fm6EZxl16+auYbro+GdpflmHMkZZrkO1FI4vEPrZB0ADYCyvPve0npsgqEnRL2OebwA583srdPhsC5nyWoBFictkjczFlnxi6zfooUhw1slbqCDbwRNM5p4w1TNGw6IPl9FdcRl6eaCmzO/v9ksXVZtMaqSjh+YiPRG2ln+6OnTg3+6SJqvXIpkh4g7EKP6ppsSIXqmE4Jh+IYRvOzvNHKXZOBGoXm/ar4fYjCkupzUp9P1DxGqXjfief+s2pXZlKoYms1ZTyRY2UZcuetLb6gUReFC1spcqaJuYKWkzmyVRXcA7NCpPpuqX06tISqiAYcpKwElU1HxbhsN+Y3T9Q8dVkALrKwmk8btPtdcqFmrF7BsAE6lWwVBhMvBTLNdIMKxg3w4KsCpKboIUiunZVOWwPhlnbQKUsImbgZHKzj9rj1VXB4gR+mJAkAWdJm855K1aI6EC2ezb5Zar1S9OGYrcudv72mUmGLDx8SLWPqjaBBgwYIgztf3HuirZDcWA1iJnL8lBGXQO9I+3hHomYJGU/sjcYAzNjkRBMz+490hY5i0/hQR8hsDr4+qRZ4zpmjfUkxAJAzk76goA4gTMddFFRHxnon58h7RqlykXIiRnbW/lZSBstA5RMEk3ncz4BAIjO0nr9wo3GOqMicotkNfsipN387bII4kZXSaJifP/ACjg+O0ZFA9w8/GVATyBeBc/ZNSHuctUA3t0H8ouY3ymM/7oO7+HPEeWq6i4/rEgHQhd7WpB1iJXi3CcYaNRtQWc0g31jML2mnXDmtcMntDh53Wk/jyX4qdiw0fU0G//ACNA/wCoALyhzIN19Q9oGh9B4ORaR7L5nx9OHuBEQSIWOc+rx66REWULlM02UTwuTYFJQfBUaSDbBsmUGDqS2NlYC0ydoSThOqi/Q2XM1Ww4jYke66GibrG4tTiq7c3MdVL6X6bCHNXAqGGdBV1pWK3BtKOVGEQUVv8ACQXN1gZxJgeG8wr5JbGsXPnOe/4Fk8HdJ2/vlaVrtgcsGx8g2AIcbX1J6lenhenPlOwERfTwgGBcN2Kb5YFjYmcs5G/3UlWeUGJuBOU7W8vdV6pMyOaD6xlPU5LTImmDB0TtYAbxfb1THu9dTY6wS2Z8PwpqzhDiWwM2t0GY1M265qCF+M70UwSZgCOtgBmbwtrBdk+IVRagQDq/laPR1/ZV/h9h/mcQw+sPL3f/AFaTPqAvoAhY1ucdeJu7AcQaJ5GHWBUb6LF4jw3E4afqcO9oNueO7Jy7wtsvoQqjx6uGYas4gENpvdBAIs0nI5pq3i+faVRpg80HWf48U7Wm5C73sn2Cw+KwLH1Q5lV5eedjtA4hvdIiICav8J6gPcxQI05mOBHobq6zlcGW92bwLmT6KPnz5fIWPqvQ8L8JJI+diSRqGMv6uJ+y5P4icCo4HENp0C6Pltc7mdJkkj9lNMZdNw2F8pugpxNj4W26pw202Nh5SEwYSRl6fmiqJKcH9U+Izleq9huICrhg3WkeTrym4PrK8lvOdj/HRdf8POI8mJFMmG1GlvSTcX9vNWJXf44S3oF4L2/wHy8S50Q2p3h+6+garJBAiL2K81+JnC+ak50GWXGWevsrZssTcseQApPCZ4Tk2XndURTJymQWcFUh3itJYrStei+QCrEqVpTpNCS0iekbqhxxnfad238R/kK80qHjVPutd1IU+J9ZVMwVeaVRVuiVluJgiDkARArLUXuH1SHWOa6R1KRAv4xIiJMnMXnz6rk6LoIXVM71MHM53tY2bAFjn7Bdvz9Mcx08iCdzzT/qINj0z8UzaVtshJ70dfZAWESIgCx1m0i4Q1QbNGR9xAOWg/YrowH5wu2CC6Z00yB8TPkFBjT3XOkXmBHhl6lT8tsid7ZAXm9ie9HkFSxryGRJgxnpGUeql9DqvhMGtxjnvcGtp0XGXEAS5zBr0lelYrtzgWGDXa45d0Odl/yhcH8K+ztDEmtUr0xUFPkawOktBMky3UwG5r1jDYClSEU6bGDZrGtHsFh1jn6PbzAuMfO5f+dj2+5CftjxGm7huJfTe17TTLZa4O/XAGR6roq+GY8EPY1wOYc0EeYK83+JfZrDUMMa1Jhpuc9rS1jiKZmSSac8oyQu46zsLS5MBhxl/u2u/wD13v3W6uJ4U/iODo02GizFUmsaAabuWq0Ad1rg6zoytsrp7ZRZ2CxgPSjPuCmVZY6heHfFurPEHD+llNo9J/deljjmLq2oYJzZyfXe1jR4tEuPkvHe2nznY2r9QWGpzBriyeSzWgcusRHuiWo5sAcoA9Bl+bppGYmZy02MFSPMGb+X8dFFUNgZ6DyjTwstOZb3G9h6AR5KxgKjmkPaYIcAL53sB6ZKBzTlB6i2nj4IzIgZA7RO9joZCsHtGFxIq02VBA52h0dTn6GVh9puHio0yNNIv5KP4e4z5lB1ImDSMgGSYfafUe66DHUA8Q6ZvP31WpcrHKbHzbxbA/LqvbsTHhos2IMLu/iDgeWqHgGHSCYi64iuNVx58crfC7EDwgUrlEVhsle4e/MKipKL4IKI2gklTcICS0ymCLiAJonpB9CgarBbzMcCND0VK5xpVnDmyphWMMVhuLYKl59VEEQKy0kaV0XDalp2EWnynzhc2Ctzg5tG5HrK3+d7Z5emm4ACxANwRHpBHmi5LSbcoyME7ZeXpCJ7okC9hERnGf39UzLTM2EtO9xGel8l6HJWa4zOYBl3QbHa8+iqcSP6Qd5nx0Cvz37CQRESYyt6TrqqHEKJsRfLLrsPJZ5elj1v4N4flwb3/wBdV3o0NaPsV3hK+e+HdqsVh6AoUavIySRytHMC65HNnmqNTjGJeZdXqkz/AO5UPpdYdZyfSMrhfis8lmFpD/1K7QetuUf9y81wfa3GUj3MRU0s48w9HSr+L7Z1MTWwzsSABh6gcXMBHMOZpJ5STfuobHuNMQAiWVwztHhq7QaVZh6Ew7zabrTFVu49VGhBfPna1/Pj625rOHQQ6BPovbeI9psLh5+bWYCLcoPM6duUXXg1d5q16j23BqPdeJhzi4WVjPJI9pzNotrY79cpQC0iQARbT0nw9lPUcMtXSfwaZlV3iZ/fKdPutVzhP5TvfXe94/NEjAzmDYTY5TpkmMnKPyf5TNBJBiZEfsg6DsRxP5OJpz+l3+7fGrXWBPgYXq1RsetzMx065leH4RvMW3yIGuX5917NwnHivQp1bkub3p0cyz+YeU+dlUcT8QOG89JwvIBcPLIRvmvFqq+kuP0Q9s5AZ30z01/hfP8A2owXycQ9uhJI2gqfpOpU4XLYyBko3IgUzguLqFOEySC5SxMABOqkpldTHQhW8MVUCsYcwrErnsU2HuGxKfDG6scbpctUn+qD/KqUjdZpGmHbfdOGHbPXT1UbCjk7qOkOFr8BHM+DscrLIKtcPqQ4K8eql9OuJ5eUFxNrDbxOg/hDz3tcajICPv5IZHK25IIuCMuXMjqiaBBMZxF8vJepwQ1gD0yDhBtYd6MrwmIJNgRECQdotI3COO9PUwN46pPdbx00vqSD1jyUxUP0oDrQJMSYyI7w65xKcOLTHW9tY9kn8xIBMXub2k5+ER6J2t/mZg31+yiojQkGADncfuPP2UD8MwzEt6C4iJ8VbZrf/h1uNZ3TvBExpEkbbfdMGY7CPafIkQdN4Ql1UjN8eJg2Wmc5zvcjQ6fY+iakMtdc51i48gs+LWstmGeTfxzVqhh/lkSDPWwvEj3PqFZNOxIuObObakW6ShDQQPF3idR6JiAAm5GVp22BTEeem+/spD11zz6WPROwCe7M3vlb9s8uqCMgSTHKBcidM7blPTAJIsOu+Wf5qj5c5tE28722/hDVFrzvHj+k+kfgQKf9JEk5wTGcSPzVehfDnGhzalE5t5ajBsI5HC/SPQrguXu5ExmNxB89FpdlMf8AJxVOoP0uIa9v/C7unyuD6Kj1XE0w9rmECI2uYAXjHxP4bEVIyJFsomIJ1iPde2lkE/yMspy2j1XGdt+GCpRewNBieVoEESCZG97+a17ljnerr5/RuSr0y0kHMGD5Jmmy8zsBJOQmRThMkkg6JTUSonBExaZVu0bLscNiPRY7VvcdE0mn+k/dYAUvsjSp5Z+SkCgw5sFMstwQKkovggqJFCiutwTw8akjPfZTtYBYkkiSIgeRXO8Ox5Zlrmuhw3LyyIvM308l6uHKWOPLjlA+lyO7ueV+uqUSC2eQgCZi6T3X6j0sm+bPrP7SqgA2CZOYmRnB6Jw8vkTYeGmqGABN9h+6cP1Pgd+igTWzeTlN/E/3R1HgxNvfVE2oJtl66a+6N1ICMp3GucfsqIKsmP7Wyv8AdOGdcvDXK+6ThzX2sfACICkMQD62nJFQVHajKxytbYeqAgT0jK22fTdWa1JpA5Sb3IIA5ZOpGfsoaZAdeBYzOUxb3KzREPGZRNgugAaeeyXLkfWNLp6fdzyIuY3v+wuhp4BFr5cwvJvN9/BEx8zpnlmMjYbT+6QZreSLAD7+cIqN5LRp3jFpuLDeEAgWGuQvmbGPsiZScHSM/wDyyjf+6kpVJ5YgHroNJKu8ELecF3eIIcBbMDXcQHe1lR69Soc1GkTYhrQ7xAAJPgsji9GWm9zMgydbmN7lXeC8RDv9Q63tF72/Mlbx9CQciDlt576qS5SzY+au3fD/AJWKeYhr+81c6xep/FDhvNT5xM03EwRo6JE5k5novKiuf6TKvC9CchUhUaw2SSdMg6FrpUjFSoVFcaVplNiqfNReOk+l1zIXWYcSCNwVyr2wSNilSe1nDGyshU8Ibq9Tpl2QJ8Oiw6QgiYELUYKKdWMPWc3IqvCmpDZWIu08YRMqX/aJjIbSqACS3tZyNQ49pbBHe9soR08ZTjIkxlmJWSUYV8qeMaYxjTAHmUf1Q5bG8xt5+CykjunlTI1TixNj423R/WAOIaSQTtHkVkSnLreyeVPGNWviGBxg8wPr1Hqo6la4IFjmTG9vJZ7BPVEwp5GLTsWNLX8s5j1hOa5Ma6wJjrKqSMkic5U2mLTMSchuD6T/ACgqPJuLSbCcvyVC2pCIG9+n5KaYmbUtBJtMX3V7BYnli8jUf3Wa376qQW/OlpVlMd9wPiwJaADmBaQOXOST1K9BwGJFRt7ggR0t/j1XiXCsXyuBcdY9Im269C7PcYb3bz99zc7Fb9s+gdtuGDleC0HmBF7mCJNvGfC6+fcfQ+W9zP6SQvqfijPqKJj9TQPXr0Xz38QeHfLr84Fn9ALjMHrf2U598UnVcsw2QlJpuncFxdApJ0kF6i9XqD1ksKt0ai0y3KBXO8QZFRwyvPqt3A1JWb2hZFQHcD2S+k+qNA3WhTftZZtM3WiwLLcGBCdMiaoomhTMNroGhEtIIJxdIFJqocFOEgmBQGCk3qkCEt/sgQRzOaCUYN0DMRShBRBqBRCSYOg9URO/igJwI19NEh+dUACkn0QETbZO2yCExVFin/gfmq6Ps/xJzTEiBvpf3zXMMeALm9/7FWMNXjxmVZcqWPX+EY0xDiLxMGw8APEe65L4q8B+bRdVYJLSMumds7yUPBeJWufKRqP4GS6lmKbUplkgyOl5BF/NdGHzU9sf5TqxxSi1lV7Wfpa4geAOUqswrz1sySKEkDgqak9V5TtcrBsYKtBCm7QiWMcNJlZNGtClxmM5mcvVX4io1aOGdIWaCrFGtCy1F8IwFXbXG6lZWCCcSY9keRUAxI3S+pG/iqLBKcKqcU3dS08YwNORJiOion5so80MqJ2JaADM7hRfWtUFsJ1T+tCY48ILoT0zJiYn2us8Y8bITxEaBXRqef8AdO1yyDxPol/tU2sLJo2InJJsSsM8TcmPE3Kaa6CRv5JSIvoud+vfun+rfumjoHO1Cf5o0nLfX8hc47EO/qKYV3blXR0hMCTkcr7Qm+e0Ze65svO5Q8x6qaa63DcRDbyPCfuts9rWU2ZyYP6Tf1OW2S815k7nrU52M2SmxL+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Times New Roman" panose="02020603050405020304" pitchFamily="18" charset="0"/>
              <a:cs typeface="Times New Roman" panose="02020603050405020304" pitchFamily="18" charset="0"/>
            </a:endParaRPr>
          </a:p>
        </p:txBody>
      </p:sp>
      <p:sp>
        <p:nvSpPr>
          <p:cNvPr id="7" name="Title 1"/>
          <p:cNvSpPr txBox="1">
            <a:spLocks/>
          </p:cNvSpPr>
          <p:nvPr/>
        </p:nvSpPr>
        <p:spPr>
          <a:xfrm>
            <a:off x="838200" y="381000"/>
            <a:ext cx="7543800" cy="914400"/>
          </a:xfrm>
          <a:prstGeom prst="rect">
            <a:avLst/>
          </a:prstGeom>
        </p:spPr>
        <p:txBody>
          <a:bodyPr vert="horz" lIns="91440" tIns="45720" rIns="91440" bIns="45720" rtlCol="0" anchor="t" anchorCtr="0">
            <a:normAutofit/>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tr-TR" sz="3200" dirty="0">
                <a:solidFill>
                  <a:prstClr val="black">
                    <a:lumMod val="85000"/>
                    <a:lumOff val="15000"/>
                  </a:prstClr>
                </a:solidFill>
                <a:effectLst/>
                <a:latin typeface="Times New Roman" panose="02020603050405020304" pitchFamily="18" charset="0"/>
                <a:cs typeface="Times New Roman" panose="02020603050405020304" pitchFamily="18" charset="0"/>
              </a:rPr>
              <a:t>Next Lecture</a:t>
            </a:r>
            <a:endParaRPr lang="en-US" sz="3200" dirty="0">
              <a:solidFill>
                <a:prstClr val="black">
                  <a:lumMod val="85000"/>
                  <a:lumOff val="15000"/>
                </a:prstClr>
              </a:solidFill>
              <a:effectLst/>
              <a:latin typeface="Times New Roman" panose="02020603050405020304" pitchFamily="18" charset="0"/>
              <a:cs typeface="Times New Roman" panose="02020603050405020304" pitchFamily="18" charset="0"/>
            </a:endParaRPr>
          </a:p>
        </p:txBody>
      </p:sp>
      <p:sp>
        <p:nvSpPr>
          <p:cNvPr id="12" name="AutoShape 4" descr="data:image/jpeg;base64,/9j/4AAQSkZJRgABAQAAAQABAAD/2wCEAAkGBxQSEhUUEhQWFRUUGBUUFBUXFBQXFBcYFBcXFhQUFBUYHCggGBolHBQUITEhJSkrLi4uFx8zODMsNygtLisBCgoKDgwOFxAQFywcHCQsLCwsLCwsLCwsLCwsLCwsLCwsLCwsLCwsLCwsLCwsLCwsLCw3LCwsLDcsLCssLCwrLP/AABEIAMIBAwMBIgACEQEDEQH/xAAcAAABBQEBAQAAAAAAAAAAAAACAAEDBAUGBwj/xAA+EAABAwIEAwYFAwMBBwUAAAABAAIRAyEEMUFRBRJhBiJxgZGhBxMUsfAywdFS4fFCFSNicqKy0kNTc4KS/8QAGAEBAQEBAQAAAAAAAAAAAAAAAAECAwT/xAAeEQEBAQACAwEBAQAAAAAAAAAAARECIRIxQQNhUf/aAAwDAQACEQMRAD8A8YhOGqRjFMykiq3In5FcFFF8hBQ5E4Yr/wBMiFBBQ+WnFMrQOGTiggz/AJacU1oHDovplRXwgM3W9hsPIWbSpXyXRcHbJE5Lcms1kcU4U7lK5BzYXueH4SKjIiZXk3afhhoYipTOhkeBuFOUSe2RTClbTTUm3WgaGV1huKPy0TaSvMoqUYdBniki+StP6VL6fZUZgopxQWn9NZMKCDO+Sn+StUYZOMOFcGQaSjcxa76Cp4imiKJCSOoFGgdOEwTygJIFNKeUEzaiSjCSqBpK9TAWGHKQPKwut9oG6MkdP5XPteTurdDCOOZhFaoc3dG1k5Kth6TW3zPVaHD63e3GyS7Ws6WWYEuAuNkI4f16eK1KYOuee1tEeJcCBpBvvH8rv4Ry8rrKp8Ok5xomOCjXoVpNtJGkXM+CaqDEx+rO/mp4w2qX0wDcu8DnOm0KxgnFhnOMx0Rh2156fm6EZxl16+auYbro+GdpflmHMkZZrkO1FI4vEPrZB0ADYCyvPve0npsgqEnRL2OebwA583srdPhsC5nyWoBFictkjczFlnxi6zfooUhw1slbqCDbwRNM5p4w1TNGw6IPl9FdcRl6eaCmzO/v9ksXVZtMaqSjh+YiPRG2ln+6OnTg3+6SJqvXIpkh4g7EKP6ppsSIXqmE4Jh+IYRvOzvNHKXZOBGoXm/ar4fYjCkupzUp9P1DxGqXjfief+s2pXZlKoYms1ZTyRY2UZcuetLb6gUReFC1spcqaJuYKWkzmyVRXcA7NCpPpuqX06tISqiAYcpKwElU1HxbhsN+Y3T9Q8dVkALrKwmk8btPtdcqFmrF7BsAE6lWwVBhMvBTLNdIMKxg3w4KsCpKboIUiunZVOWwPhlnbQKUsImbgZHKzj9rj1VXB4gR+mJAkAWdJm855K1aI6EC2ezb5Zar1S9OGYrcudv72mUmGLDx8SLWPqjaBBgwYIgztf3HuirZDcWA1iJnL8lBGXQO9I+3hHomYJGU/sjcYAzNjkRBMz+490hY5i0/hQR8hsDr4+qRZ4zpmjfUkxAJAzk76goA4gTMddFFRHxnon58h7RqlykXIiRnbW/lZSBstA5RMEk3ncz4BAIjO0nr9wo3GOqMicotkNfsipN387bII4kZXSaJifP/ACjg+O0ZFA9w8/GVATyBeBc/ZNSHuctUA3t0H8ouY3ymM/7oO7+HPEeWq6i4/rEgHQhd7WpB1iJXi3CcYaNRtQWc0g31jML2mnXDmtcMntDh53Wk/jyX4qdiw0fU0G//ACNA/wCoALyhzIN19Q9oGh9B4ORaR7L5nx9OHuBEQSIWOc+rx66REWULlM02UTwuTYFJQfBUaSDbBsmUGDqS2NlYC0ydoSThOqi/Q2XM1Ww4jYke66GibrG4tTiq7c3MdVL6X6bCHNXAqGGdBV1pWK3BtKOVGEQUVv8ACQXN1gZxJgeG8wr5JbGsXPnOe/4Fk8HdJ2/vlaVrtgcsGx8g2AIcbX1J6lenhenPlOwERfTwgGBcN2Kb5YFjYmcs5G/3UlWeUGJuBOU7W8vdV6pMyOaD6xlPU5LTImmDB0TtYAbxfb1THu9dTY6wS2Z8PwpqzhDiWwM2t0GY1M265qCF+M70UwSZgCOtgBmbwtrBdk+IVRagQDq/laPR1/ZV/h9h/mcQw+sPL3f/AFaTPqAvoAhY1ucdeJu7AcQaJ5GHWBUb6LF4jw3E4afqcO9oNueO7Jy7wtsvoQqjx6uGYas4gENpvdBAIs0nI5pq3i+faVRpg80HWf48U7Wm5C73sn2Cw+KwLH1Q5lV5eedjtA4hvdIiICav8J6gPcxQI05mOBHobq6zlcGW92bwLmT6KPnz5fIWPqvQ8L8JJI+diSRqGMv6uJ+y5P4icCo4HENp0C6Pltc7mdJkkj9lNMZdNw2F8pugpxNj4W26pw202Nh5SEwYSRl6fmiqJKcH9U+Izleq9huICrhg3WkeTrym4PrK8lvOdj/HRdf8POI8mJFMmG1GlvSTcX9vNWJXf44S3oF4L2/wHy8S50Q2p3h+6+garJBAiL2K81+JnC+ak50GWXGWevsrZssTcseQApPCZ4Tk2XndURTJymQWcFUh3itJYrStei+QCrEqVpTpNCS0iekbqhxxnfad238R/kK80qHjVPutd1IU+J9ZVMwVeaVRVuiVluJgiDkARArLUXuH1SHWOa6R1KRAv4xIiJMnMXnz6rk6LoIXVM71MHM53tY2bAFjn7Bdvz9Mcx08iCdzzT/qINj0z8UzaVtshJ70dfZAWESIgCx1m0i4Q1QbNGR9xAOWg/YrowH5wu2CC6Z00yB8TPkFBjT3XOkXmBHhl6lT8tsid7ZAXm9ie9HkFSxryGRJgxnpGUeql9DqvhMGtxjnvcGtp0XGXEAS5zBr0lelYrtzgWGDXa45d0Odl/yhcH8K+ztDEmtUr0xUFPkawOktBMky3UwG5r1jDYClSEU6bGDZrGtHsFh1jn6PbzAuMfO5f+dj2+5CftjxGm7huJfTe17TTLZa4O/XAGR6roq+GY8EPY1wOYc0EeYK83+JfZrDUMMa1Jhpuc9rS1jiKZmSSac8oyQu46zsLS5MBhxl/u2u/wD13v3W6uJ4U/iODo02GizFUmsaAabuWq0Ad1rg6zoytsrp7ZRZ2CxgPSjPuCmVZY6heHfFurPEHD+llNo9J/deljjmLq2oYJzZyfXe1jR4tEuPkvHe2nznY2r9QWGpzBriyeSzWgcusRHuiWo5sAcoA9Bl+bppGYmZy02MFSPMGb+X8dFFUNgZ6DyjTwstOZb3G9h6AR5KxgKjmkPaYIcAL53sB6ZKBzTlB6i2nj4IzIgZA7RO9joZCsHtGFxIq02VBA52h0dTn6GVh9puHio0yNNIv5KP4e4z5lB1ImDSMgGSYfafUe66DHUA8Q6ZvP31WpcrHKbHzbxbA/LqvbsTHhos2IMLu/iDgeWqHgGHSCYi64iuNVx58crfC7EDwgUrlEVhsle4e/MKipKL4IKI2gklTcICS0ymCLiAJonpB9CgarBbzMcCND0VK5xpVnDmyphWMMVhuLYKl59VEEQKy0kaV0XDalp2EWnynzhc2Ctzg5tG5HrK3+d7Z5emm4ACxANwRHpBHmi5LSbcoyME7ZeXpCJ7okC9hERnGf39UzLTM2EtO9xGel8l6HJWa4zOYBl3QbHa8+iqcSP6Qd5nx0Cvz37CQRESYyt6TrqqHEKJsRfLLrsPJZ5elj1v4N4flwb3/wBdV3o0NaPsV3hK+e+HdqsVh6AoUavIySRytHMC65HNnmqNTjGJeZdXqkz/AO5UPpdYdZyfSMrhfis8lmFpD/1K7QetuUf9y81wfa3GUj3MRU0s48w9HSr+L7Z1MTWwzsSABh6gcXMBHMOZpJ5STfuobHuNMQAiWVwztHhq7QaVZh6Ew7zabrTFVu49VGhBfPna1/Pj625rOHQQ6BPovbeI9psLh5+bWYCLcoPM6duUXXg1d5q16j23BqPdeJhzi4WVjPJI9pzNotrY79cpQC0iQARbT0nw9lPUcMtXSfwaZlV3iZ/fKdPutVzhP5TvfXe94/NEjAzmDYTY5TpkmMnKPyf5TNBJBiZEfsg6DsRxP5OJpz+l3+7fGrXWBPgYXq1RsetzMx065leH4RvMW3yIGuX5917NwnHivQp1bkub3p0cyz+YeU+dlUcT8QOG89JwvIBcPLIRvmvFqq+kuP0Q9s5AZ30z01/hfP8A2owXycQ9uhJI2gqfpOpU4XLYyBko3IgUzguLqFOEySC5SxMABOqkpldTHQhW8MVUCsYcwrErnsU2HuGxKfDG6scbpctUn+qD/KqUjdZpGmHbfdOGHbPXT1UbCjk7qOkOFr8BHM+DscrLIKtcPqQ4K8eql9OuJ5eUFxNrDbxOg/hDz3tcajICPv5IZHK25IIuCMuXMjqiaBBMZxF8vJepwQ1gD0yDhBtYd6MrwmIJNgRECQdotI3COO9PUwN46pPdbx00vqSD1jyUxUP0oDrQJMSYyI7w65xKcOLTHW9tY9kn8xIBMXub2k5+ER6J2t/mZg31+yiojQkGADncfuPP2UD8MwzEt6C4iJ8VbZrf/h1uNZ3TvBExpEkbbfdMGY7CPafIkQdN4Ql1UjN8eJg2Wmc5zvcjQ6fY+iakMtdc51i48gs+LWstmGeTfxzVqhh/lkSDPWwvEj3PqFZNOxIuObObakW6ShDQQPF3idR6JiAAm5GVp22BTEeem+/spD11zz6WPROwCe7M3vlb9s8uqCMgSTHKBcidM7blPTAJIsOu+Wf5qj5c5tE28722/hDVFrzvHj+k+kfgQKf9JEk5wTGcSPzVehfDnGhzalE5t5ajBsI5HC/SPQrguXu5ExmNxB89FpdlMf8AJxVOoP0uIa9v/C7unyuD6Kj1XE0w9rmECI2uYAXjHxP4bEVIyJFsomIJ1iPde2lkE/yMspy2j1XGdt+GCpRewNBieVoEESCZG97+a17ljnerr5/RuSr0y0kHMGD5Jmmy8zsBJOQmRThMkkg6JTUSonBExaZVu0bLscNiPRY7VvcdE0mn+k/dYAUvsjSp5Z+SkCgw5sFMstwQKkovggqJFCiutwTw8akjPfZTtYBYkkiSIgeRXO8Ox5Zlrmuhw3LyyIvM308l6uHKWOPLjlA+lyO7ueV+uqUSC2eQgCZi6T3X6j0sm+bPrP7SqgA2CZOYmRnB6Jw8vkTYeGmqGABN9h+6cP1Pgd+igTWzeTlN/E/3R1HgxNvfVE2oJtl66a+6N1ICMp3GucfsqIKsmP7Wyv8AdOGdcvDXK+6ThzX2sfACICkMQD62nJFQVHajKxytbYeqAgT0jK22fTdWa1JpA5Sb3IIA5ZOpGfsoaZAdeBYzOUxb3KzREPGZRNgugAaeeyXLkfWNLp6fdzyIuY3v+wuhp4BFr5cwvJvN9/BEx8zpnlmMjYbT+6QZreSLAD7+cIqN5LRp3jFpuLDeEAgWGuQvmbGPsiZScHSM/wDyyjf+6kpVJ5YgHroNJKu8ELecF3eIIcBbMDXcQHe1lR69Soc1GkTYhrQ7xAAJPgsji9GWm9zMgydbmN7lXeC8RDv9Q63tF72/Mlbx9CQciDlt576qS5SzY+au3fD/AJWKeYhr+81c6xep/FDhvNT5xM03EwRo6JE5k5novKiuf6TKvC9CchUhUaw2SSdMg6FrpUjFSoVFcaVplNiqfNReOk+l1zIXWYcSCNwVyr2wSNilSe1nDGyshU8Ibq9Tpl2QJ8Oiw6QgiYELUYKKdWMPWc3IqvCmpDZWIu08YRMqX/aJjIbSqACS3tZyNQ49pbBHe9soR08ZTjIkxlmJWSUYV8qeMaYxjTAHmUf1Q5bG8xt5+CykjunlTI1TixNj423R/WAOIaSQTtHkVkSnLreyeVPGNWviGBxg8wPr1Hqo6la4IFjmTG9vJZ7BPVEwp5GLTsWNLX8s5j1hOa5Ma6wJjrKqSMkic5U2mLTMSchuD6T/ACgqPJuLSbCcvyVC2pCIG9+n5KaYmbUtBJtMX3V7BYnli8jUf3Wa376qQW/OlpVlMd9wPiwJaADmBaQOXOST1K9BwGJFRt7ggR0t/j1XiXCsXyuBcdY9Im269C7PcYb3bz99zc7Fb9s+gdtuGDleC0HmBF7mCJNvGfC6+fcfQ+W9zP6SQvqfijPqKJj9TQPXr0Xz38QeHfLr84Fn9ALjMHrf2U598UnVcsw2QlJpuncFxdApJ0kF6i9XqD1ksKt0ai0y3KBXO8QZFRwyvPqt3A1JWb2hZFQHcD2S+k+qNA3WhTftZZtM3WiwLLcGBCdMiaoomhTMNroGhEtIIJxdIFJqocFOEgmBQGCk3qkCEt/sgQRzOaCUYN0DMRShBRBqBRCSYOg9URO/igJwI19NEh+dUACkn0QETbZO2yCExVFin/gfmq6Ps/xJzTEiBvpf3zXMMeALm9/7FWMNXjxmVZcqWPX+EY0xDiLxMGw8APEe65L4q8B+bRdVYJLSMumds7yUPBeJWufKRqP4GS6lmKbUplkgyOl5BF/NdGHzU9sf5TqxxSi1lV7Wfpa4geAOUqswrz1sySKEkDgqak9V5TtcrBsYKtBCm7QiWMcNJlZNGtClxmM5mcvVX4io1aOGdIWaCrFGtCy1F8IwFXbXG6lZWCCcSY9keRUAxI3S+pG/iqLBKcKqcU3dS08YwNORJiOion5so80MqJ2JaADM7hRfWtUFsJ1T+tCY48ILoT0zJiYn2us8Y8bITxEaBXRqef8AdO1yyDxPol/tU2sLJo2InJJsSsM8TcmPE3Kaa6CRv5JSIvoud+vfun+rfumjoHO1Cf5o0nLfX8hc47EO/qKYV3blXR0hMCTkcr7Qm+e0Ze65svO5Q8x6qaa63DcRDbyPCfuts9rWU2ZyYP6Tf1OW2S815k7nrU52M2SmxL+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9k="/>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Times New Roman" panose="02020603050405020304" pitchFamily="18" charset="0"/>
              <a:cs typeface="Times New Roman" panose="02020603050405020304" pitchFamily="18" charset="0"/>
            </a:endParaRPr>
          </a:p>
        </p:txBody>
      </p:sp>
      <p:sp>
        <p:nvSpPr>
          <p:cNvPr id="8" name="Content Placeholder 2"/>
          <p:cNvSpPr>
            <a:spLocks noGrp="1"/>
          </p:cNvSpPr>
          <p:nvPr>
            <p:ph idx="1"/>
          </p:nvPr>
        </p:nvSpPr>
        <p:spPr>
          <a:xfrm>
            <a:off x="307975" y="2438400"/>
            <a:ext cx="8229600" cy="990600"/>
          </a:xfrm>
        </p:spPr>
        <p:txBody>
          <a:bodyPr anchor="t" anchorCtr="0">
            <a:normAutofit/>
          </a:bodyPr>
          <a:lstStyle/>
          <a:p>
            <a:pPr marL="0" indent="0" algn="ctr">
              <a:lnSpc>
                <a:spcPct val="115000"/>
              </a:lnSpc>
              <a:spcAft>
                <a:spcPts val="1000"/>
              </a:spcAft>
              <a:buNone/>
            </a:pPr>
            <a:r>
              <a:rPr lang="de-DE" sz="3200" dirty="0" smtClean="0">
                <a:solidFill>
                  <a:schemeClr val="dk1"/>
                </a:solidFill>
                <a:latin typeface="Times New Roman"/>
                <a:ea typeface="Times New Roman"/>
              </a:rPr>
              <a:t>Computer Systems: Top-Level View</a:t>
            </a:r>
            <a:endParaRPr lang="de-DE" sz="3200" dirty="0">
              <a:solidFill>
                <a:schemeClr val="dk1"/>
              </a:solidFill>
              <a:latin typeface="Times New Roman"/>
              <a:ea typeface="Times New Roman"/>
            </a:endParaRPr>
          </a:p>
          <a:p>
            <a:pPr marL="227013" indent="0">
              <a:spcBef>
                <a:spcPts val="0"/>
              </a:spcBef>
              <a:spcAft>
                <a:spcPts val="600"/>
              </a:spcAft>
              <a:buNone/>
            </a:pPr>
            <a:endParaRPr lang="en-AU" sz="2400" dirty="0">
              <a:effectLst/>
              <a:latin typeface="Times New Roman" panose="02020603050405020304" pitchFamily="18" charset="0"/>
              <a:cs typeface="Times New Roman" panose="02020603050405020304" pitchFamily="18" charset="0"/>
            </a:endParaRPr>
          </a:p>
          <a:p>
            <a:pPr>
              <a:spcAft>
                <a:spcPts val="600"/>
              </a:spcAft>
              <a:buFont typeface="Arial" panose="020B0604020202020204" pitchFamily="34" charset="0"/>
              <a:buChar char="•"/>
            </a:pPr>
            <a:endParaRPr lang="tr-TR" sz="3200" dirty="0">
              <a:effectLst/>
              <a:latin typeface="Times New Roman" panose="02020603050405020304" pitchFamily="18" charset="0"/>
              <a:cs typeface="Times New Roman" panose="02020603050405020304" pitchFamily="18" charset="0"/>
            </a:endParaRPr>
          </a:p>
          <a:p>
            <a:pPr>
              <a:spcAft>
                <a:spcPts val="600"/>
              </a:spcAft>
              <a:buFont typeface="Arial" panose="020B0604020202020204" pitchFamily="34" charset="0"/>
              <a:buChar char="•"/>
            </a:pPr>
            <a:endParaRPr lang="tr-TR" sz="3200" dirty="0">
              <a:effectLst/>
              <a:latin typeface="Times New Roman" panose="02020603050405020304" pitchFamily="18" charset="0"/>
              <a:cs typeface="Times New Roman" panose="02020603050405020304" pitchFamily="18" charset="0"/>
            </a:endParaRPr>
          </a:p>
          <a:p>
            <a:pPr>
              <a:spcAft>
                <a:spcPts val="600"/>
              </a:spcAft>
              <a:buFont typeface="Arial" panose="020B0604020202020204" pitchFamily="34" charset="0"/>
              <a:buChar char="•"/>
            </a:pPr>
            <a:endParaRPr lang="en-US" sz="3200" dirty="0">
              <a:effectLst/>
              <a:latin typeface="Times New Roman" panose="02020603050405020304" pitchFamily="18" charset="0"/>
              <a:cs typeface="Times New Roman" panose="02020603050405020304" pitchFamily="18" charset="0"/>
            </a:endParaRPr>
          </a:p>
          <a:p>
            <a:pPr>
              <a:spcAft>
                <a:spcPts val="600"/>
              </a:spcAft>
            </a:pPr>
            <a:endParaRPr lang="en-US" sz="3200" dirty="0">
              <a:effectLst/>
              <a:latin typeface="Times New Roman" panose="02020603050405020304" pitchFamily="18" charset="0"/>
              <a:cs typeface="Times New Roman" panose="02020603050405020304" pitchFamily="18" charset="0"/>
            </a:endParaRPr>
          </a:p>
          <a:p>
            <a:pPr>
              <a:spcAft>
                <a:spcPts val="600"/>
              </a:spcAft>
            </a:pPr>
            <a:endParaRPr lang="en-US" sz="3200" dirty="0">
              <a:effectLst/>
              <a:latin typeface="Times New Roman" panose="02020603050405020304" pitchFamily="18" charset="0"/>
              <a:cs typeface="Times New Roman" panose="02020603050405020304" pitchFamily="18" charset="0"/>
            </a:endParaRPr>
          </a:p>
          <a:p>
            <a:pPr>
              <a:spcAft>
                <a:spcPts val="600"/>
              </a:spcAft>
            </a:pPr>
            <a:endParaRPr lang="en-US" sz="3200" dirty="0">
              <a:effectLst/>
              <a:latin typeface="Times New Roman" panose="02020603050405020304" pitchFamily="18" charset="0"/>
              <a:cs typeface="Times New Roman" panose="02020603050405020304" pitchFamily="18" charset="0"/>
            </a:endParaRPr>
          </a:p>
        </p:txBody>
      </p:sp>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1" name="Grafik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167</a:t>
            </a:fld>
            <a:endParaRPr lang="en-US" dirty="0"/>
          </a:p>
        </p:txBody>
      </p:sp>
    </p:spTree>
    <p:extLst>
      <p:ext uri="{BB962C8B-B14F-4D97-AF65-F5344CB8AC3E}">
        <p14:creationId xmlns:p14="http://schemas.microsoft.com/office/powerpoint/2010/main" val="3907881569"/>
      </p:ext>
    </p:extLst>
  </p:cSld>
  <p:clrMapOvr>
    <a:masterClrMapping/>
  </p:clrMapOvr>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References</a:t>
            </a:r>
            <a:endParaRPr lang="en-US" dirty="0"/>
          </a:p>
        </p:txBody>
      </p:sp>
      <p:sp>
        <p:nvSpPr>
          <p:cNvPr id="3" name="Content Placeholder 2"/>
          <p:cNvSpPr>
            <a:spLocks noGrp="1"/>
          </p:cNvSpPr>
          <p:nvPr>
            <p:ph idx="1"/>
          </p:nvPr>
        </p:nvSpPr>
        <p:spPr/>
        <p:txBody>
          <a:bodyPr/>
          <a:lstStyle/>
          <a:p>
            <a:pPr algn="just">
              <a:spcAft>
                <a:spcPts val="0"/>
              </a:spcAft>
            </a:pPr>
            <a:r>
              <a:rPr lang="en-US" sz="2800" dirty="0" smtClean="0"/>
              <a:t>William Stallings; </a:t>
            </a:r>
            <a:r>
              <a:rPr lang="en-US" sz="2800" dirty="0"/>
              <a:t>“Computer Organization and Architecture, Designing for Performance”, </a:t>
            </a:r>
            <a:r>
              <a:rPr lang="en-US" sz="2800" dirty="0" smtClean="0"/>
              <a:t>10</a:t>
            </a:r>
            <a:r>
              <a:rPr lang="en-US" sz="2800" baseline="30000" dirty="0" smtClean="0"/>
              <a:t>th</a:t>
            </a:r>
            <a:r>
              <a:rPr lang="en-US" sz="2800" dirty="0" smtClean="0"/>
              <a:t> Global Ed</a:t>
            </a:r>
            <a:r>
              <a:rPr lang="en-US" sz="2800" dirty="0"/>
              <a:t>., Pearson, </a:t>
            </a:r>
            <a:r>
              <a:rPr lang="en-US" sz="2800" dirty="0" smtClean="0"/>
              <a:t>2016.</a:t>
            </a:r>
            <a:endParaRPr lang="en-US" sz="2800" dirty="0"/>
          </a:p>
          <a:p>
            <a:pPr algn="just">
              <a:spcAft>
                <a:spcPts val="0"/>
              </a:spcAft>
            </a:pPr>
            <a:r>
              <a:rPr lang="en-US" sz="2800" dirty="0" smtClean="0"/>
              <a:t>Douglas E. Comer</a:t>
            </a:r>
            <a:r>
              <a:rPr lang="en-US" sz="2800" dirty="0"/>
              <a:t>; “Essentials of Computer Architecture”, 2</a:t>
            </a:r>
            <a:r>
              <a:rPr lang="en-US" sz="2800" baseline="30000" dirty="0"/>
              <a:t>nd</a:t>
            </a:r>
            <a:r>
              <a:rPr lang="en-US" sz="2800" dirty="0"/>
              <a:t>  Ed., </a:t>
            </a:r>
            <a:r>
              <a:rPr lang="en-US" sz="2800" dirty="0" smtClean="0"/>
              <a:t>Taylor &amp; Francis, 2017.</a:t>
            </a:r>
            <a:endParaRPr lang="en-US" sz="2800" dirty="0"/>
          </a:p>
        </p:txBody>
      </p:sp>
      <p:sp>
        <p:nvSpPr>
          <p:cNvPr id="4" name="Foliennummernplatzhalter 3"/>
          <p:cNvSpPr>
            <a:spLocks noGrp="1"/>
          </p:cNvSpPr>
          <p:nvPr>
            <p:ph type="sldNum" sz="quarter" idx="12"/>
          </p:nvPr>
        </p:nvSpPr>
        <p:spPr/>
        <p:txBody>
          <a:bodyPr/>
          <a:lstStyle/>
          <a:p>
            <a:fld id="{B6F15528-21DE-4FAA-801E-634DDDAF4B2B}" type="slidenum">
              <a:rPr lang="en-US" smtClean="0"/>
              <a:pPr/>
              <a:t>168</a:t>
            </a:fld>
            <a:endParaRPr lang="en-US" dirty="0"/>
          </a:p>
        </p:txBody>
      </p:sp>
    </p:spTree>
    <p:extLst>
      <p:ext uri="{BB962C8B-B14F-4D97-AF65-F5344CB8AC3E}">
        <p14:creationId xmlns:p14="http://schemas.microsoft.com/office/powerpoint/2010/main" val="276140389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0</TotalTime>
  <Words>23387</Words>
  <Application>Microsoft Office PowerPoint</Application>
  <PresentationFormat>Bildschirmpräsentation (4:3)</PresentationFormat>
  <Paragraphs>2236</Paragraphs>
  <Slides>168</Slides>
  <Notes>136</Notes>
  <HiddenSlides>0</HiddenSlides>
  <MMClips>0</MMClips>
  <ScaleCrop>false</ScaleCrop>
  <HeadingPairs>
    <vt:vector size="8" baseType="variant">
      <vt:variant>
        <vt:lpstr>Verwendete Schriftarten</vt:lpstr>
      </vt:variant>
      <vt:variant>
        <vt:i4>7</vt:i4>
      </vt:variant>
      <vt:variant>
        <vt:lpstr>Design</vt:lpstr>
      </vt:variant>
      <vt:variant>
        <vt:i4>1</vt:i4>
      </vt:variant>
      <vt:variant>
        <vt:lpstr>Eingebettete OLE-Server</vt:lpstr>
      </vt:variant>
      <vt:variant>
        <vt:i4>2</vt:i4>
      </vt:variant>
      <vt:variant>
        <vt:lpstr>Folientitel</vt:lpstr>
      </vt:variant>
      <vt:variant>
        <vt:i4>168</vt:i4>
      </vt:variant>
    </vt:vector>
  </HeadingPairs>
  <TitlesOfParts>
    <vt:vector size="178" baseType="lpstr">
      <vt:lpstr>Arial</vt:lpstr>
      <vt:lpstr>Calibri</vt:lpstr>
      <vt:lpstr>Constantia</vt:lpstr>
      <vt:lpstr>Franklin Gothic Book</vt:lpstr>
      <vt:lpstr>Times New Roman</vt:lpstr>
      <vt:lpstr>Wingdings</vt:lpstr>
      <vt:lpstr>Wingdings 2</vt:lpstr>
      <vt:lpstr>Flow</vt:lpstr>
      <vt:lpstr>Formel</vt:lpstr>
      <vt:lpstr>Document</vt:lpstr>
      <vt:lpstr>PowerPoint-Präsentation</vt:lpstr>
      <vt:lpstr>Part 1 Computer Arithmetics</vt:lpstr>
      <vt:lpstr>Learning Objectives</vt:lpstr>
      <vt:lpstr>Outline</vt:lpstr>
      <vt:lpstr>The Decimal System</vt:lpstr>
      <vt:lpstr>Decimal Fractions</vt:lpstr>
      <vt:lpstr>PowerPoint-Präsentation</vt:lpstr>
      <vt:lpstr>Positional Number Systems</vt:lpstr>
      <vt:lpstr>Positional Number Systems (formal)</vt:lpstr>
      <vt:lpstr>PowerPoint-Präsentation</vt:lpstr>
      <vt:lpstr>The Binary System</vt:lpstr>
      <vt:lpstr>Binary System (Cont.)</vt:lpstr>
      <vt:lpstr>Base Ten vs. Binary Systems</vt:lpstr>
      <vt:lpstr>Metric Units</vt:lpstr>
      <vt:lpstr>Converting Between Binary and Decimal</vt:lpstr>
      <vt:lpstr>Number base conversions</vt:lpstr>
      <vt:lpstr>Number base conversions (Cont.)</vt:lpstr>
      <vt:lpstr>Algorithm for finding the binary representation of a positive integer</vt:lpstr>
      <vt:lpstr>Applying the algorithm</vt:lpstr>
      <vt:lpstr>The binary addition facts</vt:lpstr>
      <vt:lpstr>Decoding the binary representation 101.101</vt:lpstr>
      <vt:lpstr>Number base conversions (Cont.)</vt:lpstr>
      <vt:lpstr>PowerPoint-Präsentation</vt:lpstr>
      <vt:lpstr>PowerPoint-Präsentation</vt:lpstr>
      <vt:lpstr>PowerPoint-Präsentation</vt:lpstr>
      <vt:lpstr>For the fractional part, recall that in binary notation, a number with a value between 0 and 1 is represented by                              0.b-1b-2b-3 . . .     bi = 0 or 1  and has the value                 (b-1 * 2-1) + (b-2 * 2-2) + (b-3 * 2-3) . . .  This can be rewritten as                 2-1 * (b-1 + 2-1 * (b-2 + 2-1 * (b-3 + . . . ) . . . ))  Suppose we want to convert the number                    F (0 &lt; F &lt; 1) from decimal to binary notation. We                    know that F can be expressed in the form         F = 2-1 * (b-1 + 2-1 * (b-2 + 2-1 * (b-3 + . . . ) . . . ))  If we multiply F by 2, we obtain,            2 * F = b-1 + 2-1 * (b-2 + 2-1 * (b-3 + . . . ) . . . )</vt:lpstr>
      <vt:lpstr>From this equation, we see that the integer part of (2 * F), which must be either 0 or 1 because               0 &lt; F &lt; 1, is simply b-1. So we can say (2 * F) = b-1 + F1, where 0 &lt; F1 &lt; 1 and where   F1 = 2-1 * (b-2 + 2-1 * (b-3 + 2-1 * (b-4 + . . . ) . . . ))   To find b−2, we repeat the process.  At each step, the fractional part of the number from the previous step is multiplied by 2. The digit to the left of the decimal point in the product will be 0 or 1 and contributes to the binary representation, starting with the most significant digit. The fractional part of the product is used as the multiplicand in the next step.     </vt:lpstr>
      <vt:lpstr>PowerPoint-Präsentation</vt:lpstr>
      <vt:lpstr>Hexadecimal Notation</vt:lpstr>
      <vt:lpstr>Table 9.3  Decimal, Binary, and Hexadecimal</vt:lpstr>
      <vt:lpstr>Hexadecimal Notation</vt:lpstr>
      <vt:lpstr>Complements</vt:lpstr>
      <vt:lpstr>Complements (Cont.)</vt:lpstr>
      <vt:lpstr>Example: Coding -6 in 2’s complement</vt:lpstr>
      <vt:lpstr>Example:  Addition in 2’s Complement</vt:lpstr>
      <vt:lpstr>Example: Subtraction with Complements</vt:lpstr>
      <vt:lpstr>Signed binary numbers</vt:lpstr>
      <vt:lpstr>Signed binary numbers (Cont.)</vt:lpstr>
      <vt:lpstr>Summary</vt:lpstr>
      <vt:lpstr>Part 2 Computer Arithmetics</vt:lpstr>
      <vt:lpstr>Learning Objectives</vt:lpstr>
      <vt:lpstr>Outline</vt:lpstr>
      <vt:lpstr>Arithmetic &amp; Logic Unit (ALU)</vt:lpstr>
      <vt:lpstr>PowerPoint-Präsentation</vt:lpstr>
      <vt:lpstr>Integer Representation</vt:lpstr>
      <vt:lpstr>Sign-Magnitude Representation</vt:lpstr>
      <vt:lpstr>PowerPoint-Präsentation</vt:lpstr>
      <vt:lpstr>PowerPoint-Präsentation</vt:lpstr>
      <vt:lpstr>PowerPoint-Präsentation</vt:lpstr>
      <vt:lpstr>Range Extension</vt:lpstr>
      <vt:lpstr>Fixed-Point Representation</vt:lpstr>
      <vt:lpstr>Negation</vt:lpstr>
      <vt:lpstr>Negation Special Case 1</vt:lpstr>
      <vt:lpstr>Negation Special Case 2</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Floating-Point Representation</vt:lpstr>
      <vt:lpstr>PowerPoint-Präsentation</vt:lpstr>
      <vt:lpstr>Floating-point notation</vt:lpstr>
      <vt:lpstr>Floating-Point</vt:lpstr>
      <vt:lpstr>PowerPoint-Präsentation</vt:lpstr>
      <vt:lpstr>PowerPoint-Präsentation</vt:lpstr>
      <vt:lpstr>IEEE Standard 754</vt:lpstr>
      <vt:lpstr>IEEE 754-2008</vt:lpstr>
      <vt:lpstr>PowerPoint-Präsentation</vt:lpstr>
      <vt:lpstr>Example: Encoding the value  2 5⁄8</vt:lpstr>
      <vt:lpstr>Range of values in ieee floating point</vt:lpstr>
      <vt:lpstr>PowerPoint-Präsentation</vt:lpstr>
      <vt:lpstr>Additional Formats</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Precision Considerations</vt:lpstr>
      <vt:lpstr>Interval Arithmetic        </vt:lpstr>
      <vt:lpstr>IEEE Standard for Binary Floating-Point Arithmetic</vt:lpstr>
      <vt:lpstr>PowerPoint-Präsentation</vt:lpstr>
      <vt:lpstr>PowerPoint-Präsentation</vt:lpstr>
      <vt:lpstr>Summary</vt:lpstr>
      <vt:lpstr>Part 3 Digital Logic</vt:lpstr>
      <vt:lpstr>Learning Objectives</vt:lpstr>
      <vt:lpstr>Outline</vt:lpstr>
      <vt:lpstr>Boolean Algebra</vt:lpstr>
      <vt:lpstr>Boolean Variables and Operations</vt:lpstr>
      <vt:lpstr>Bits and Bit Patterns</vt:lpstr>
      <vt:lpstr>Boolean Operations</vt:lpstr>
      <vt:lpstr>Boolean operations:  AND, OR, XOR (exclusive or)</vt:lpstr>
      <vt:lpstr>PowerPoint-Präsentation</vt:lpstr>
      <vt:lpstr>PowerPoint-Präsentation</vt:lpstr>
      <vt:lpstr>Gates</vt:lpstr>
      <vt:lpstr>PowerPoint-Präsentation</vt:lpstr>
      <vt:lpstr>AND, OR, XOR, and NOT gates And their input and output values</vt:lpstr>
      <vt:lpstr>PowerPoint-Präsentation</vt:lpstr>
      <vt:lpstr>PowerPoint-Präsentation</vt:lpstr>
      <vt:lpstr>Combinational Circuit</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Read-Only Memory (ROM)</vt:lpstr>
      <vt:lpstr>PowerPoint-Präsentation</vt:lpstr>
      <vt:lpstr>PowerPoint-Präsentation</vt:lpstr>
      <vt:lpstr>PowerPoint-Präsentation</vt:lpstr>
      <vt:lpstr>PowerPoint-Präsentation</vt:lpstr>
      <vt:lpstr>PowerPoint-Präsentation</vt:lpstr>
      <vt:lpstr>PowerPoint-Präsentation</vt:lpstr>
      <vt:lpstr>Sequential Circuit</vt:lpstr>
      <vt:lpstr>Flip-Flops</vt:lpstr>
      <vt:lpstr>Flip-flops (Cont.)</vt:lpstr>
      <vt:lpstr>A simple flip-flop circuit</vt:lpstr>
      <vt:lpstr>Setting the output of a flip-flop to 1</vt:lpstr>
      <vt:lpstr>Setting the output of a flip-flop to 1 (Cont.)</vt:lpstr>
      <vt:lpstr>Setting the output of a flip-flop to 1 (Cont.)</vt:lpstr>
      <vt:lpstr>Another way of constructing a flip-flop</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Counter</vt:lpstr>
      <vt:lpstr>PowerPoint-Präsentation</vt:lpstr>
      <vt:lpstr>PowerPoint-Präsentation</vt:lpstr>
      <vt:lpstr>PowerPoint-Präsentation</vt:lpstr>
      <vt:lpstr>PowerPoint-Präsentation</vt:lpstr>
      <vt:lpstr>PowerPoint-Präsentation</vt:lpstr>
      <vt:lpstr>PowerPoint-Präsentation</vt:lpstr>
      <vt:lpstr>Summary</vt:lpstr>
      <vt:lpstr>PowerPoint-Präsentation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Mohmaed</dc:creator>
  <cp:lastModifiedBy>Samsun</cp:lastModifiedBy>
  <cp:revision>516</cp:revision>
  <dcterms:created xsi:type="dcterms:W3CDTF">2006-08-16T00:00:00Z</dcterms:created>
  <dcterms:modified xsi:type="dcterms:W3CDTF">2017-10-04T12:10:02Z</dcterms:modified>
</cp:coreProperties>
</file>