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3"/>
  </p:notesMasterIdLst>
  <p:sldIdLst>
    <p:sldId id="530" r:id="rId2"/>
    <p:sldId id="704" r:id="rId3"/>
    <p:sldId id="705" r:id="rId4"/>
    <p:sldId id="706" r:id="rId5"/>
    <p:sldId id="761" r:id="rId6"/>
    <p:sldId id="762" r:id="rId7"/>
    <p:sldId id="763" r:id="rId8"/>
    <p:sldId id="707" r:id="rId9"/>
    <p:sldId id="708" r:id="rId10"/>
    <p:sldId id="764" r:id="rId11"/>
    <p:sldId id="709" r:id="rId12"/>
    <p:sldId id="765" r:id="rId13"/>
    <p:sldId id="766" r:id="rId14"/>
    <p:sldId id="767" r:id="rId15"/>
    <p:sldId id="768" r:id="rId16"/>
    <p:sldId id="769" r:id="rId17"/>
    <p:sldId id="770" r:id="rId18"/>
    <p:sldId id="771" r:id="rId19"/>
    <p:sldId id="772" r:id="rId20"/>
    <p:sldId id="710" r:id="rId21"/>
    <p:sldId id="711" r:id="rId22"/>
    <p:sldId id="712" r:id="rId23"/>
    <p:sldId id="773" r:id="rId24"/>
    <p:sldId id="774" r:id="rId25"/>
    <p:sldId id="775" r:id="rId26"/>
    <p:sldId id="776" r:id="rId27"/>
    <p:sldId id="777" r:id="rId28"/>
    <p:sldId id="778" r:id="rId29"/>
    <p:sldId id="779" r:id="rId30"/>
    <p:sldId id="780" r:id="rId31"/>
    <p:sldId id="781" r:id="rId32"/>
    <p:sldId id="782" r:id="rId33"/>
    <p:sldId id="783" r:id="rId34"/>
    <p:sldId id="784" r:id="rId35"/>
    <p:sldId id="785" r:id="rId36"/>
    <p:sldId id="786" r:id="rId37"/>
    <p:sldId id="787" r:id="rId38"/>
    <p:sldId id="788" r:id="rId39"/>
    <p:sldId id="789" r:id="rId40"/>
    <p:sldId id="790" r:id="rId41"/>
    <p:sldId id="791" r:id="rId42"/>
    <p:sldId id="713" r:id="rId43"/>
    <p:sldId id="714" r:id="rId44"/>
    <p:sldId id="715" r:id="rId45"/>
    <p:sldId id="716" r:id="rId46"/>
    <p:sldId id="717" r:id="rId47"/>
    <p:sldId id="718" r:id="rId48"/>
    <p:sldId id="719" r:id="rId49"/>
    <p:sldId id="720" r:id="rId50"/>
    <p:sldId id="721" r:id="rId51"/>
    <p:sldId id="722" r:id="rId52"/>
    <p:sldId id="723" r:id="rId53"/>
    <p:sldId id="724" r:id="rId54"/>
    <p:sldId id="725" r:id="rId55"/>
    <p:sldId id="726" r:id="rId56"/>
    <p:sldId id="727" r:id="rId57"/>
    <p:sldId id="728" r:id="rId58"/>
    <p:sldId id="729" r:id="rId59"/>
    <p:sldId id="730" r:id="rId60"/>
    <p:sldId id="731" r:id="rId61"/>
    <p:sldId id="732" r:id="rId62"/>
    <p:sldId id="733" r:id="rId63"/>
    <p:sldId id="734" r:id="rId64"/>
    <p:sldId id="735" r:id="rId65"/>
    <p:sldId id="736" r:id="rId66"/>
    <p:sldId id="737" r:id="rId67"/>
    <p:sldId id="738" r:id="rId68"/>
    <p:sldId id="739" r:id="rId69"/>
    <p:sldId id="740" r:id="rId70"/>
    <p:sldId id="741" r:id="rId71"/>
    <p:sldId id="742" r:id="rId72"/>
    <p:sldId id="743" r:id="rId73"/>
    <p:sldId id="744" r:id="rId74"/>
    <p:sldId id="745" r:id="rId75"/>
    <p:sldId id="746" r:id="rId76"/>
    <p:sldId id="747" r:id="rId77"/>
    <p:sldId id="748" r:id="rId78"/>
    <p:sldId id="749" r:id="rId79"/>
    <p:sldId id="750" r:id="rId80"/>
    <p:sldId id="751" r:id="rId81"/>
    <p:sldId id="752" r:id="rId82"/>
    <p:sldId id="753" r:id="rId83"/>
    <p:sldId id="754" r:id="rId84"/>
    <p:sldId id="755" r:id="rId85"/>
    <p:sldId id="756" r:id="rId86"/>
    <p:sldId id="757" r:id="rId87"/>
    <p:sldId id="758" r:id="rId88"/>
    <p:sldId id="759" r:id="rId89"/>
    <p:sldId id="760" r:id="rId90"/>
    <p:sldId id="440" r:id="rId91"/>
    <p:sldId id="362" r:id="rId92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10/1/2017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84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2125288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FDDF8DD-796F-4DBB-BFBE-3C53BF2E7A40}" type="slidenum">
              <a:rPr lang="en-US" altLang="de-DE">
                <a:latin typeface="Tahoma" panose="020B0604030504040204" pitchFamily="34" charset="0"/>
              </a:rPr>
              <a:pPr eaLnBrk="1" hangingPunct="1"/>
              <a:t>5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3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0B9571B-5F78-4EDA-8C84-B1CF2219FF15}" type="slidenum">
              <a:rPr lang="en-US" altLang="de-DE">
                <a:latin typeface="Tahoma" panose="020B0604030504040204" pitchFamily="34" charset="0"/>
              </a:rPr>
              <a:pPr eaLnBrk="1" hangingPunct="1"/>
              <a:t>6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594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2C232DB-C045-4ABC-BD66-7722F3F6294B}" type="slidenum">
              <a:rPr lang="en-US" altLang="de-DE">
                <a:latin typeface="Tahoma" panose="020B0604030504040204" pitchFamily="34" charset="0"/>
              </a:rPr>
              <a:pPr eaLnBrk="1" hangingPunct="1"/>
              <a:t>7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707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B781CF-03E8-4AC4-B912-E76C8C588859}" type="slidenum">
              <a:rPr lang="en-US" altLang="de-DE">
                <a:latin typeface="Tahoma" panose="020B0604030504040204" pitchFamily="34" charset="0"/>
              </a:rPr>
              <a:pPr eaLnBrk="1" hangingPunct="1"/>
              <a:t>10</a:t>
            </a:fld>
            <a:endParaRPr lang="en-US" altLang="de-DE">
              <a:latin typeface="Tahoma" panose="020B0604030504040204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582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57919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EFAA297-9284-44EB-A09F-C3520F2BFC3A}" type="slidenum">
              <a:rPr lang="en-US" altLang="de-DE">
                <a:latin typeface="Tahoma" panose="020B0604030504040204" pitchFamily="34" charset="0"/>
              </a:rPr>
              <a:pPr eaLnBrk="1" hangingPunct="1"/>
              <a:t>12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151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6D98BC-FF68-41BB-85B1-E0009CAB8897}" type="slidenum">
              <a:rPr lang="en-US" altLang="de-DE">
                <a:latin typeface="Tahoma" panose="020B0604030504040204" pitchFamily="34" charset="0"/>
              </a:rPr>
              <a:pPr eaLnBrk="1" hangingPunct="1"/>
              <a:t>13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323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58A9D43-181A-4B94-BAAC-39A8B651639C}" type="slidenum">
              <a:rPr lang="en-US" altLang="de-DE">
                <a:latin typeface="Tahoma" panose="020B0604030504040204" pitchFamily="34" charset="0"/>
              </a:rPr>
              <a:pPr eaLnBrk="1" hangingPunct="1"/>
              <a:t>14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4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0C21F7A-FC2F-4099-B760-017806AB0C75}" type="slidenum">
              <a:rPr lang="en-US" altLang="de-DE">
                <a:latin typeface="Tahoma" panose="020B0604030504040204" pitchFamily="34" charset="0"/>
              </a:rPr>
              <a:pPr eaLnBrk="1" hangingPunct="1"/>
              <a:t>15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5238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0F1A01-74D7-4688-BD72-0A152730F07F}" type="slidenum">
              <a:rPr lang="en-US" altLang="de-DE">
                <a:latin typeface="Tahoma" panose="020B0604030504040204" pitchFamily="34" charset="0"/>
              </a:rPr>
              <a:pPr eaLnBrk="1" hangingPunct="1"/>
              <a:t>16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8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0C2E3D2-6297-4D0D-8CC7-2F515C8EC5D3}" type="slidenum">
              <a:rPr lang="en-US" altLang="de-DE">
                <a:latin typeface="Tahoma" panose="020B0604030504040204" pitchFamily="34" charset="0"/>
              </a:rPr>
              <a:pPr eaLnBrk="1" hangingPunct="1"/>
              <a:t>17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809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76D2EE3-9098-4F65-BA9B-835BD7F5E649}" type="slidenum">
              <a:rPr lang="en-US" altLang="de-DE">
                <a:latin typeface="Tahoma" panose="020B0604030504040204" pitchFamily="34" charset="0"/>
              </a:rPr>
              <a:pPr eaLnBrk="1" hangingPunct="1"/>
              <a:t>18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361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FF8A43E-B16D-4C82-868E-7BAF03D7BF47}" type="slidenum">
              <a:rPr lang="en-US" altLang="de-DE">
                <a:latin typeface="Tahoma" panose="020B0604030504040204" pitchFamily="34" charset="0"/>
              </a:rPr>
              <a:pPr eaLnBrk="1" hangingPunct="1"/>
              <a:t>19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02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D3CB25A-5A4B-427D-A89F-7F763E731B37}" type="slidenum">
              <a:rPr lang="en-US" altLang="de-DE">
                <a:latin typeface="Tahoma" panose="020B0604030504040204" pitchFamily="34" charset="0"/>
              </a:rPr>
              <a:pPr eaLnBrk="1" hangingPunct="1"/>
              <a:t>23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333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39AB7D9-6A05-4B5A-AAD8-ADF9C4547D55}" type="slidenum">
              <a:rPr lang="en-US" altLang="de-DE">
                <a:latin typeface="Tahoma" panose="020B0604030504040204" pitchFamily="34" charset="0"/>
              </a:rPr>
              <a:pPr eaLnBrk="1" hangingPunct="1"/>
              <a:t>24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85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744F3B3-D525-4193-B9E9-759877F72BA4}" type="slidenum">
              <a:rPr lang="en-US" altLang="de-DE">
                <a:latin typeface="Tahoma" panose="020B0604030504040204" pitchFamily="34" charset="0"/>
              </a:rPr>
              <a:pPr eaLnBrk="1" hangingPunct="1"/>
              <a:t>25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1330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5D666FE-21F5-4DB8-A05B-495E704D918A}" type="slidenum">
              <a:rPr lang="en-US" altLang="de-DE">
                <a:latin typeface="Tahoma" panose="020B0604030504040204" pitchFamily="34" charset="0"/>
              </a:rPr>
              <a:pPr eaLnBrk="1" hangingPunct="1"/>
              <a:t>26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615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E7B808-E858-4BC0-B4C6-31714C1C42C3}" type="slidenum">
              <a:rPr lang="en-US" altLang="de-DE">
                <a:latin typeface="Tahoma" panose="020B0604030504040204" pitchFamily="34" charset="0"/>
              </a:rPr>
              <a:pPr eaLnBrk="1" hangingPunct="1"/>
              <a:t>27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532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50E271A-9ABD-4DF4-B98B-58B39951AF44}" type="slidenum">
              <a:rPr lang="en-US" altLang="de-DE">
                <a:latin typeface="Tahoma" panose="020B0604030504040204" pitchFamily="34" charset="0"/>
              </a:rPr>
              <a:pPr eaLnBrk="1" hangingPunct="1"/>
              <a:t>28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2171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67EB6B-A615-4D22-B9C3-B5B53E168573}" type="slidenum">
              <a:rPr lang="en-US" altLang="de-DE">
                <a:latin typeface="Tahoma" panose="020B0604030504040204" pitchFamily="34" charset="0"/>
              </a:rPr>
              <a:pPr eaLnBrk="1" hangingPunct="1"/>
              <a:t>29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070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E67C3F8-1FDF-4760-A757-2C7541823DDF}" type="slidenum">
              <a:rPr lang="en-US" altLang="de-DE">
                <a:latin typeface="Tahoma" panose="020B0604030504040204" pitchFamily="34" charset="0"/>
              </a:rPr>
              <a:pPr eaLnBrk="1" hangingPunct="1"/>
              <a:t>30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4089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2D7B97A-9C14-4EC8-ABB4-0FBA249EC111}" type="slidenum">
              <a:rPr lang="en-US" altLang="de-DE">
                <a:latin typeface="Tahoma" panose="020B0604030504040204" pitchFamily="34" charset="0"/>
              </a:rPr>
              <a:pPr eaLnBrk="1" hangingPunct="1"/>
              <a:t>31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889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010031-21F0-4627-94E4-4706569EBD58}" type="slidenum">
              <a:rPr lang="en-US" altLang="de-DE">
                <a:latin typeface="Tahoma" panose="020B0604030504040204" pitchFamily="34" charset="0"/>
              </a:rPr>
              <a:pPr eaLnBrk="1" hangingPunct="1"/>
              <a:t>32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349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253065C-B45A-4C2A-8F75-E13ABC60361C}" type="slidenum">
              <a:rPr lang="en-US" altLang="de-DE">
                <a:latin typeface="Tahoma" panose="020B0604030504040204" pitchFamily="34" charset="0"/>
              </a:rPr>
              <a:pPr eaLnBrk="1" hangingPunct="1"/>
              <a:t>33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3601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7ADD590-560A-49EC-A3D6-E2FA6316231D}" type="slidenum">
              <a:rPr lang="en-US" altLang="de-DE">
                <a:latin typeface="Tahoma" panose="020B0604030504040204" pitchFamily="34" charset="0"/>
              </a:rPr>
              <a:pPr eaLnBrk="1" hangingPunct="1"/>
              <a:t>34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270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4F95E78-08C7-40FC-9E81-6C4F84F01286}" type="slidenum">
              <a:rPr lang="en-US" altLang="de-DE">
                <a:latin typeface="Tahoma" panose="020B0604030504040204" pitchFamily="34" charset="0"/>
              </a:rPr>
              <a:pPr eaLnBrk="1" hangingPunct="1"/>
              <a:t>35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9902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2EE976F-BE38-4A26-8961-2C00D74CD5D5}" type="slidenum">
              <a:rPr lang="en-US" altLang="de-DE">
                <a:latin typeface="Tahoma" panose="020B0604030504040204" pitchFamily="34" charset="0"/>
              </a:rPr>
              <a:pPr eaLnBrk="1" hangingPunct="1"/>
              <a:t>36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19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524AC9A-C4EF-442B-8AC3-75DCFFDE7142}" type="slidenum">
              <a:rPr lang="en-US" altLang="de-DE">
                <a:latin typeface="Tahoma" panose="020B0604030504040204" pitchFamily="34" charset="0"/>
              </a:rPr>
              <a:pPr eaLnBrk="1" hangingPunct="1"/>
              <a:t>37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6089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33263CC-CB46-4E2B-BCF9-AEDA2884D9C2}" type="slidenum">
              <a:rPr lang="en-US" altLang="de-DE">
                <a:latin typeface="Tahoma" panose="020B0604030504040204" pitchFamily="34" charset="0"/>
              </a:rPr>
              <a:pPr eaLnBrk="1" hangingPunct="1"/>
              <a:t>38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1678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0E09049-7408-4053-B671-BE5FC44332D3}" type="slidenum">
              <a:rPr lang="en-US" altLang="de-DE">
                <a:latin typeface="Tahoma" panose="020B0604030504040204" pitchFamily="34" charset="0"/>
              </a:rPr>
              <a:pPr eaLnBrk="1" hangingPunct="1"/>
              <a:t>39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515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57594F-825B-41E2-B5AE-091E853CEEB2}" type="slidenum">
              <a:rPr lang="en-US" altLang="de-DE">
                <a:latin typeface="Tahoma" panose="020B0604030504040204" pitchFamily="34" charset="0"/>
              </a:rPr>
              <a:pPr eaLnBrk="1" hangingPunct="1"/>
              <a:t>40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1135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DD9126-F4FD-4637-A8FE-14503C159AA2}" type="slidenum">
              <a:rPr lang="en-US" altLang="de-DE">
                <a:latin typeface="Tahoma" panose="020B0604030504040204" pitchFamily="34" charset="0"/>
              </a:rPr>
              <a:pPr eaLnBrk="1" hangingPunct="1"/>
              <a:t>41</a:t>
            </a:fld>
            <a:endParaRPr lang="en-US" altLang="de-DE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1632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37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6401640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58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1810341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7888561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90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de-DE" smtClean="0"/>
              <a:t>Chapter 1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Copyright © 2011 Pearson Education, Inc. Publishing as Prentice Hall 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752600"/>
            <a:ext cx="8153400" cy="1830388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CSE305 Software Engineering</a:t>
            </a:r>
            <a:endParaRPr lang="tr-TR" sz="41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06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System analysis and design</a:t>
            </a:r>
          </a:p>
          <a:p>
            <a:r>
              <a:rPr lang="en-GB" dirty="0" smtClean="0"/>
              <a:t>Software </a:t>
            </a:r>
            <a:r>
              <a:rPr lang="en-GB" dirty="0" smtClean="0"/>
              <a:t>process </a:t>
            </a:r>
            <a:r>
              <a:rPr lang="en-GB" dirty="0" smtClean="0"/>
              <a:t>and software process models</a:t>
            </a:r>
          </a:p>
          <a:p>
            <a:r>
              <a:rPr lang="en-GB" dirty="0" smtClean="0"/>
              <a:t>System development life cycle</a:t>
            </a:r>
            <a:endParaRPr lang="en-GB" dirty="0" smtClean="0"/>
          </a:p>
          <a:p>
            <a:r>
              <a:rPr lang="en-GB" dirty="0" smtClean="0"/>
              <a:t>Process </a:t>
            </a:r>
            <a:r>
              <a:rPr lang="en-GB" dirty="0" smtClean="0"/>
              <a:t>activities</a:t>
            </a:r>
          </a:p>
          <a:p>
            <a:r>
              <a:rPr lang="en-GB" dirty="0" smtClean="0"/>
              <a:t>Coping with change</a:t>
            </a:r>
          </a:p>
          <a:p>
            <a:r>
              <a:rPr lang="en-GB" dirty="0" smtClean="0"/>
              <a:t>Process improvement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9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software process</a:t>
            </a:r>
            <a:endParaRPr lang="en-GB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mtClean="0"/>
              <a:t>A structured set of activities required to develop a </a:t>
            </a:r>
            <a:br>
              <a:rPr lang="en-GB" smtClean="0"/>
            </a:br>
            <a:r>
              <a:rPr lang="en-GB" smtClean="0"/>
              <a:t>software system. </a:t>
            </a:r>
          </a:p>
          <a:p>
            <a:r>
              <a:rPr lang="en-GB" smtClean="0"/>
              <a:t>Many different software processes but all involve:</a:t>
            </a:r>
          </a:p>
          <a:p>
            <a:pPr lvl="1"/>
            <a:r>
              <a:rPr lang="en-GB" smtClean="0"/>
              <a:t>Specification – defining what the system should do;</a:t>
            </a:r>
          </a:p>
          <a:p>
            <a:pPr lvl="1"/>
            <a:r>
              <a:rPr lang="en-GB" smtClean="0"/>
              <a:t>Design and implementation – defining the organization of the system and implementing the system;</a:t>
            </a:r>
          </a:p>
          <a:p>
            <a:pPr lvl="1"/>
            <a:r>
              <a:rPr lang="en-GB" smtClean="0"/>
              <a:t>Validation – checking that it does what the customer wants;</a:t>
            </a:r>
          </a:p>
          <a:p>
            <a:pPr lvl="1"/>
            <a:r>
              <a:rPr lang="en-GB" smtClean="0"/>
              <a:t>Evolution – changing the system in response to changing customer needs.</a:t>
            </a:r>
          </a:p>
          <a:p>
            <a:r>
              <a:rPr lang="en-GB" smtClean="0"/>
              <a:t>A software process model is an abstract representation of a process. It presents a description of a process from some particular perspective.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2277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process descriptions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mtClean="0"/>
              <a:t>When we describe and discuss processes, we usually talk about the activities in these processes such as specifying a data model, designing a user interface, etc. and the ordering of these activities.</a:t>
            </a:r>
          </a:p>
          <a:p>
            <a:r>
              <a:rPr lang="en-GB" smtClean="0"/>
              <a:t>Process descriptions may also include:</a:t>
            </a:r>
          </a:p>
          <a:p>
            <a:pPr lvl="1"/>
            <a:r>
              <a:rPr lang="en-GB" smtClean="0"/>
              <a:t>Products, which are the outcomes of a process activity; </a:t>
            </a:r>
          </a:p>
          <a:p>
            <a:pPr lvl="1"/>
            <a:r>
              <a:rPr lang="en-GB" smtClean="0"/>
              <a:t>Roles, which reflect the responsibilities of the people involved in the process;</a:t>
            </a:r>
          </a:p>
          <a:p>
            <a:pPr lvl="1"/>
            <a:r>
              <a:rPr lang="en-GB" smtClean="0"/>
              <a:t>Pre- and post-conditions, which are statements that are true before and after a process activity has been enacted or a product produced.   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1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A Modern Approach to Systems Analysis and Design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e-DE" smtClean="0"/>
              <a:t>1950s: focus on efficient automation of existing processes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mtClean="0"/>
              <a:t>1960s: advent of 3GL, faster and more reliable computers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mtClean="0"/>
              <a:t>1970s: system development becomes more like an engineering discipline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1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de-DE" dirty="0" smtClean="0"/>
              <a:t>A Modern Approach to Systems Analysis and Design (Cont.)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e-DE" smtClean="0"/>
              <a:t>1980s: major breakthrough with 4GL, CASE tools, object oriented methods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mtClean="0"/>
              <a:t>1990s: focus on system integration, GUI applications, client/server platforms, Internet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mtClean="0"/>
              <a:t>The new century: Web application development, wireless PDAs, component-based applications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51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Application Software</a:t>
            </a:r>
          </a:p>
          <a:p>
            <a:pPr lvl="1" eaLnBrk="1" hangingPunct="1"/>
            <a:r>
              <a:rPr lang="en-US" altLang="de-DE" smtClean="0"/>
              <a:t>Computer software designed to support organizational functions or processes</a:t>
            </a:r>
          </a:p>
          <a:p>
            <a:pPr eaLnBrk="1" hangingPunct="1"/>
            <a:r>
              <a:rPr lang="en-US" altLang="de-DE" smtClean="0"/>
              <a:t>Systems Analyst</a:t>
            </a:r>
          </a:p>
          <a:p>
            <a:pPr lvl="1" eaLnBrk="1" hangingPunct="1"/>
            <a:r>
              <a:rPr lang="en-US" altLang="de-DE" smtClean="0"/>
              <a:t>Organizational role most responsible for analysis and design of information systems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de-DE" dirty="0" smtClean="0"/>
              <a:t>A Modern Approach to Systems Analysis and Design (Cont.)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26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Plan-driven and agile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Plan-driven processes are processes where all of the process activities are planned in advance and progress is measured against this plan. </a:t>
            </a:r>
          </a:p>
          <a:p>
            <a:r>
              <a:rPr lang="en-GB" dirty="0" smtClean="0"/>
              <a:t>In agile processes, planning is incremental and it is easier to change the process to reflect changing customer requirements. </a:t>
            </a:r>
          </a:p>
          <a:p>
            <a:r>
              <a:rPr lang="en-GB" dirty="0" smtClean="0"/>
              <a:t>In practice, most practical processes include elements of both plan-driven and agile approaches. </a:t>
            </a:r>
          </a:p>
          <a:p>
            <a:r>
              <a:rPr lang="en-GB" dirty="0" smtClean="0"/>
              <a:t>There are no right or wrong software processes.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8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7888"/>
            <a:ext cx="9144000" cy="1143000"/>
          </a:xfrm>
        </p:spPr>
        <p:txBody>
          <a:bodyPr/>
          <a:lstStyle/>
          <a:p>
            <a:pPr algn="ctr"/>
            <a:r>
              <a:rPr lang="en-US" dirty="0" smtClean="0"/>
              <a:t>Software process models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6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Systems Development Life Cycle (SDLC)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z="2800" smtClean="0"/>
              <a:t>Traditional methodology used to develop, maintain, and replace information systems.</a:t>
            </a:r>
          </a:p>
          <a:p>
            <a:pPr eaLnBrk="1" hangingPunct="1"/>
            <a:r>
              <a:rPr lang="en-US" altLang="de-DE" sz="2800" smtClean="0"/>
              <a:t>Phases in SDLC:</a:t>
            </a:r>
          </a:p>
          <a:p>
            <a:pPr lvl="1" eaLnBrk="1" hangingPunct="1"/>
            <a:r>
              <a:rPr lang="en-US" altLang="de-DE" sz="2400" smtClean="0"/>
              <a:t>Planning</a:t>
            </a:r>
          </a:p>
          <a:p>
            <a:pPr lvl="1" eaLnBrk="1" hangingPunct="1"/>
            <a:r>
              <a:rPr lang="en-US" altLang="de-DE" sz="2400" smtClean="0"/>
              <a:t>Analysis</a:t>
            </a:r>
          </a:p>
          <a:p>
            <a:pPr lvl="1" eaLnBrk="1" hangingPunct="1"/>
            <a:r>
              <a:rPr lang="en-US" altLang="de-DE" sz="2400" smtClean="0"/>
              <a:t>Design</a:t>
            </a:r>
          </a:p>
          <a:p>
            <a:pPr lvl="1" eaLnBrk="1" hangingPunct="1"/>
            <a:r>
              <a:rPr lang="en-US" altLang="de-DE" sz="2400" smtClean="0"/>
              <a:t>Implementation</a:t>
            </a:r>
          </a:p>
          <a:p>
            <a:pPr lvl="1" eaLnBrk="1" hangingPunct="1"/>
            <a:r>
              <a:rPr lang="en-US" altLang="de-DE" sz="2400" smtClean="0"/>
              <a:t>Maintenance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7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Software process models</a:t>
            </a:r>
            <a:endParaRPr lang="en-GB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The waterfall model</a:t>
            </a:r>
          </a:p>
          <a:p>
            <a:pPr lvl="1"/>
            <a:r>
              <a:rPr lang="en-GB" dirty="0" smtClean="0"/>
              <a:t>Plan-driven model. Separate and distinct phases of specification and development.</a:t>
            </a:r>
          </a:p>
          <a:p>
            <a:r>
              <a:rPr lang="en-GB" dirty="0" smtClean="0"/>
              <a:t>Incremental development</a:t>
            </a:r>
          </a:p>
          <a:p>
            <a:pPr lvl="1"/>
            <a:r>
              <a:rPr lang="en-GB" dirty="0" smtClean="0"/>
              <a:t>Specification, development and validation are interleaved. May be plan-driven or agile.</a:t>
            </a:r>
          </a:p>
          <a:p>
            <a:r>
              <a:rPr lang="en-GB" dirty="0" smtClean="0"/>
              <a:t>Integration and configuration</a:t>
            </a:r>
          </a:p>
          <a:p>
            <a:pPr lvl="1"/>
            <a:r>
              <a:rPr lang="en-GB" dirty="0" smtClean="0"/>
              <a:t>The system is assembled from existing configurable components. May be plan-driven or agile.</a:t>
            </a:r>
          </a:p>
          <a:p>
            <a:r>
              <a:rPr lang="en-GB" dirty="0" smtClean="0"/>
              <a:t>In practice, most large systems are developed using a process that incorporates elements from all of these models.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>
          <a:xfrm>
            <a:off x="491441" y="56147"/>
            <a:ext cx="83058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and Evolutionary Views of SDLC</a:t>
            </a:r>
          </a:p>
        </p:txBody>
      </p:sp>
      <p:pic>
        <p:nvPicPr>
          <p:cNvPr id="11270" name="Picture 7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442912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8" descr="Nonam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057400"/>
            <a:ext cx="4038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Rectangle 9"/>
          <p:cNvSpPr>
            <a:spLocks noChangeArrowheads="1"/>
          </p:cNvSpPr>
          <p:nvPr/>
        </p:nvSpPr>
        <p:spPr bwMode="auto">
          <a:xfrm>
            <a:off x="5029200" y="5105400"/>
            <a:ext cx="381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dirty="0" smtClean="0"/>
              <a:t>Evolutionary </a:t>
            </a:r>
            <a:r>
              <a:rPr lang="en-US" altLang="de-DE" dirty="0"/>
              <a:t>model</a:t>
            </a:r>
          </a:p>
        </p:txBody>
      </p:sp>
      <p:sp>
        <p:nvSpPr>
          <p:cNvPr id="11273" name="Rectangle 10"/>
          <p:cNvSpPr>
            <a:spLocks noChangeArrowheads="1"/>
          </p:cNvSpPr>
          <p:nvPr/>
        </p:nvSpPr>
        <p:spPr bwMode="auto">
          <a:xfrm>
            <a:off x="381000" y="5257800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dirty="0" smtClean="0"/>
              <a:t>The </a:t>
            </a:r>
            <a:r>
              <a:rPr lang="en-US" altLang="de-DE" dirty="0"/>
              <a:t>systems development life cycle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5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Systems Development Life Cycle (SDLC) (Cont.)</a:t>
            </a: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Planning</a:t>
            </a:r>
            <a:r>
              <a:rPr lang="en-US" altLang="de-DE" smtClean="0"/>
              <a:t> – an organization’s total information system needs are identified, analyzed, prioritized, and arranged</a:t>
            </a:r>
          </a:p>
          <a:p>
            <a:pPr eaLnBrk="1" hangingPunct="1"/>
            <a:r>
              <a:rPr lang="en-US" altLang="de-DE" b="1" smtClean="0"/>
              <a:t>Analysis</a:t>
            </a:r>
            <a:r>
              <a:rPr lang="en-US" altLang="de-DE" smtClean="0"/>
              <a:t> – system requirements are studied and structured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4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b="1" smtClean="0"/>
              <a:t>Design</a:t>
            </a:r>
            <a:r>
              <a:rPr lang="en-US" altLang="de-DE" smtClean="0"/>
              <a:t> – a description of the recommended solution is converted into logical and then physical system specifications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b="1" smtClean="0"/>
              <a:t>Logical design</a:t>
            </a:r>
            <a:r>
              <a:rPr lang="en-US" altLang="de-DE" smtClean="0"/>
              <a:t> – all functional features of the system chosen for development in analysis are described independently of any computer platform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Systems Development Life Cycle (SDLC) (Cont.)</a:t>
            </a:r>
          </a:p>
        </p:txBody>
      </p:sp>
    </p:spTree>
    <p:extLst>
      <p:ext uri="{BB962C8B-B14F-4D97-AF65-F5344CB8AC3E}">
        <p14:creationId xmlns:p14="http://schemas.microsoft.com/office/powerpoint/2010/main" val="4169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Physical design</a:t>
            </a:r>
            <a:r>
              <a:rPr lang="en-US" altLang="de-DE" smtClean="0"/>
              <a:t> – the logical specifications of the system from logical design are transformed into the technology-specific details from which all programming and system construction can be accomplished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Systems Development Life Cycle (SDLC) (Cont.)</a:t>
            </a:r>
          </a:p>
        </p:txBody>
      </p:sp>
    </p:spTree>
    <p:extLst>
      <p:ext uri="{BB962C8B-B14F-4D97-AF65-F5344CB8AC3E}">
        <p14:creationId xmlns:p14="http://schemas.microsoft.com/office/powerpoint/2010/main" val="365254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Implementation</a:t>
            </a:r>
            <a:r>
              <a:rPr lang="en-US" altLang="de-DE" smtClean="0"/>
              <a:t> – the information system is coded, tested, installed and supported in the organization</a:t>
            </a:r>
          </a:p>
          <a:p>
            <a:pPr eaLnBrk="1" hangingPunct="1"/>
            <a:r>
              <a:rPr lang="en-US" altLang="de-DE" b="1" smtClean="0"/>
              <a:t>Maintenance</a:t>
            </a:r>
            <a:r>
              <a:rPr lang="en-US" altLang="de-DE" smtClean="0"/>
              <a:t> – an information system is systematically repaired and improved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Systems Development Life Cycle (SDLC) (Cont.)</a:t>
            </a:r>
          </a:p>
        </p:txBody>
      </p:sp>
    </p:spTree>
    <p:extLst>
      <p:ext uri="{BB962C8B-B14F-4D97-AF65-F5344CB8AC3E}">
        <p14:creationId xmlns:p14="http://schemas.microsoft.com/office/powerpoint/2010/main" val="287601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6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38213"/>
            <a:ext cx="7620000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1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5257800" y="1734979"/>
            <a:ext cx="3810000" cy="2462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de-DE" sz="1600" dirty="0" smtClean="0"/>
              <a:t>The </a:t>
            </a:r>
            <a:r>
              <a:rPr lang="en-US" altLang="de-DE" sz="1600" dirty="0"/>
              <a:t>heart of systems development</a:t>
            </a:r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916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Heart of the Systems Development Process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914400" y="5622925"/>
            <a:ext cx="7467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en-US" altLang="de-DE" sz="2000" dirty="0"/>
              <a:t>Current practice combines analysis, design, and implementation into a single iterative and parallel process of activities.</a:t>
            </a:r>
          </a:p>
        </p:txBody>
      </p:sp>
      <p:pic>
        <p:nvPicPr>
          <p:cNvPr id="17415" name="Picture 8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828800"/>
            <a:ext cx="4438650" cy="342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Rectangle 9"/>
          <p:cNvSpPr>
            <a:spLocks noChangeArrowheads="1"/>
          </p:cNvSpPr>
          <p:nvPr/>
        </p:nvSpPr>
        <p:spPr bwMode="auto">
          <a:xfrm>
            <a:off x="228600" y="1320800"/>
            <a:ext cx="3657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 dirty="0" smtClean="0"/>
              <a:t>The </a:t>
            </a:r>
            <a:r>
              <a:rPr lang="en-US" altLang="de-DE" sz="1600" dirty="0"/>
              <a:t>analysis–design–code–test loop</a:t>
            </a:r>
          </a:p>
        </p:txBody>
      </p:sp>
      <p:pic>
        <p:nvPicPr>
          <p:cNvPr id="17417" name="Picture 10" descr="Nonam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1981200"/>
            <a:ext cx="4602162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6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Traditional Waterfall SDLC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400800" y="2743200"/>
            <a:ext cx="24384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None/>
            </a:pPr>
            <a:r>
              <a:rPr lang="en-US" altLang="de-DE" sz="2000" dirty="0"/>
              <a:t>One phase begins when another completes, with little backtracking and looping.</a:t>
            </a:r>
          </a:p>
        </p:txBody>
      </p:sp>
      <p:pic>
        <p:nvPicPr>
          <p:cNvPr id="18439" name="Picture 7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14475"/>
            <a:ext cx="561975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685800" y="4876800"/>
            <a:ext cx="2819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 dirty="0" smtClean="0"/>
              <a:t>A </a:t>
            </a:r>
            <a:r>
              <a:rPr lang="en-US" altLang="de-DE" sz="1600" dirty="0"/>
              <a:t>traditional waterfall SDLC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52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The waterfall </a:t>
            </a:r>
            <a:r>
              <a:rPr lang="en-GB" dirty="0" smtClean="0"/>
              <a:t>model</a:t>
            </a:r>
            <a:endParaRPr lang="en-US" dirty="0" smtClean="0"/>
          </a:p>
        </p:txBody>
      </p:sp>
      <p:pic>
        <p:nvPicPr>
          <p:cNvPr id="4" name="Picture 3" descr="2.1.Waterfall-model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053" y="1931942"/>
            <a:ext cx="7183698" cy="4039465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6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Waterfall model phases</a:t>
            </a: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There are separate identified phases in the waterfall model:</a:t>
            </a:r>
          </a:p>
          <a:p>
            <a:pPr lvl="1"/>
            <a:r>
              <a:rPr lang="en-GB" dirty="0" smtClean="0"/>
              <a:t>Requirements analysis and definition</a:t>
            </a:r>
          </a:p>
          <a:p>
            <a:pPr lvl="1"/>
            <a:r>
              <a:rPr lang="en-GB" dirty="0" smtClean="0"/>
              <a:t>System and software design</a:t>
            </a:r>
          </a:p>
          <a:p>
            <a:pPr lvl="1"/>
            <a:r>
              <a:rPr lang="en-GB" dirty="0" smtClean="0"/>
              <a:t>Implementation and unit testing</a:t>
            </a:r>
          </a:p>
          <a:p>
            <a:pPr lvl="1"/>
            <a:r>
              <a:rPr lang="en-GB" dirty="0" smtClean="0"/>
              <a:t>Integration and system testing</a:t>
            </a:r>
          </a:p>
          <a:p>
            <a:pPr lvl="1"/>
            <a:r>
              <a:rPr lang="en-GB" dirty="0" smtClean="0"/>
              <a:t>Operation and maintenance</a:t>
            </a:r>
          </a:p>
          <a:p>
            <a:r>
              <a:rPr lang="en-GB" dirty="0" smtClean="0"/>
              <a:t>The main drawback of the waterfall model is the difficulty of accommodating change after the process is underway. In principle, a phase has to be complete before moving onto the next phase.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223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Waterfall model problems</a:t>
            </a:r>
            <a:endParaRPr lang="en-GB"/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Inflexible partitioning of the project into distinct stages makes it difficult to respond to changing customer requirements.</a:t>
            </a:r>
          </a:p>
          <a:p>
            <a:pPr lvl="1"/>
            <a:r>
              <a:rPr lang="en-GB" dirty="0" smtClean="0"/>
              <a:t>Therefore, this model is only appropriate when the requirements are well-understood and changes will be fairly limited during the design process. </a:t>
            </a:r>
          </a:p>
          <a:p>
            <a:pPr lvl="1"/>
            <a:r>
              <a:rPr lang="en-GB" dirty="0" smtClean="0"/>
              <a:t>Few business systems have stable requirements.</a:t>
            </a:r>
          </a:p>
          <a:p>
            <a:r>
              <a:rPr lang="en-GB" dirty="0" smtClean="0"/>
              <a:t>The waterfall model is mostly used for large systems engineering projects where a system is developed at several sites.</a:t>
            </a:r>
          </a:p>
          <a:p>
            <a:pPr lvl="1"/>
            <a:r>
              <a:rPr lang="en-GB" dirty="0" smtClean="0"/>
              <a:t>In those circumstances, the plan-driven nature of the waterfall model helps coordinate the work. 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4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154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de-DE" sz="4000" dirty="0" smtClean="0"/>
              <a:t>Different Approaches to Improving </a:t>
            </a:r>
            <a:r>
              <a:rPr lang="en-US" altLang="de-DE" sz="3600" dirty="0" smtClean="0"/>
              <a:t>Development</a:t>
            </a:r>
          </a:p>
        </p:txBody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z="3600" smtClean="0"/>
              <a:t>CASE Tools</a:t>
            </a:r>
          </a:p>
          <a:p>
            <a:pPr eaLnBrk="1" hangingPunct="1"/>
            <a:r>
              <a:rPr lang="en-US" altLang="de-DE" sz="3600" smtClean="0"/>
              <a:t>Rapid Application Development (RAD)</a:t>
            </a:r>
          </a:p>
          <a:p>
            <a:pPr eaLnBrk="1" hangingPunct="1"/>
            <a:r>
              <a:rPr lang="en-US" altLang="de-DE" sz="3600" smtClean="0"/>
              <a:t>Agile Methodologies</a:t>
            </a:r>
          </a:p>
          <a:p>
            <a:pPr eaLnBrk="1" hangingPunct="1"/>
            <a:r>
              <a:rPr lang="en-US" altLang="de-DE" sz="3600" smtClean="0"/>
              <a:t>eXtreme Programming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48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914400"/>
          </a:xfrm>
        </p:spPr>
        <p:txBody>
          <a:bodyPr>
            <a:noAutofit/>
          </a:bodyPr>
          <a:lstStyle/>
          <a:p>
            <a:r>
              <a:rPr lang="en-US" altLang="de-DE" dirty="0"/>
              <a:t>Computer-Aided Software Engineering (CASE) Tools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mtClean="0"/>
              <a:t>Diagramming tools enable graphical representation.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mtClean="0"/>
              <a:t>Computer displays and report generators help prototype how systems “look and feel”.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5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1295400"/>
          </a:xfrm>
        </p:spPr>
        <p:txBody>
          <a:bodyPr>
            <a:noAutofit/>
          </a:bodyPr>
          <a:lstStyle/>
          <a:p>
            <a:r>
              <a:rPr lang="en-US" altLang="de-DE" dirty="0"/>
              <a:t>Computer-Aided Software Engineering (CASE) Tools (Cont.)</a:t>
            </a:r>
          </a:p>
        </p:txBody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e-DE" smtClean="0"/>
              <a:t>Analysis tools automatically check for consistency in diagrams, forms, and reports.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mtClean="0"/>
              <a:t>A central repository provides integrated storage of diagrams, reports, and project management specifications.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17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e-DE" smtClean="0"/>
              <a:t>Documentation generators standardize technical and user documentation.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de-DE" smtClean="0"/>
              <a:t>Code generators enable automatic generation of programs and database code directly from design documents, diagrams, forms, and reports.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1295400"/>
          </a:xfrm>
        </p:spPr>
        <p:txBody>
          <a:bodyPr>
            <a:noAutofit/>
          </a:bodyPr>
          <a:lstStyle/>
          <a:p>
            <a:r>
              <a:rPr lang="en-US" altLang="de-DE" dirty="0"/>
              <a:t>Computer-Aided Software Engineering (CASE) Tools (Cont.)</a:t>
            </a:r>
          </a:p>
        </p:txBody>
      </p:sp>
    </p:spTree>
    <p:extLst>
      <p:ext uri="{BB962C8B-B14F-4D97-AF65-F5344CB8AC3E}">
        <p14:creationId xmlns:p14="http://schemas.microsoft.com/office/powerpoint/2010/main" val="112543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8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44" y="1600200"/>
            <a:ext cx="5867400" cy="457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6477000" y="2819400"/>
            <a:ext cx="2514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dirty="0" smtClean="0"/>
              <a:t>A </a:t>
            </a:r>
            <a:r>
              <a:rPr lang="en-US" altLang="de-DE" dirty="0"/>
              <a:t>class diagram from IBM’s Rational Rose</a:t>
            </a:r>
          </a:p>
          <a:p>
            <a:pPr eaLnBrk="1" hangingPunct="1"/>
            <a:endParaRPr lang="en-US" altLang="de-DE" dirty="0"/>
          </a:p>
          <a:p>
            <a:pPr eaLnBrk="1" hangingPunct="1"/>
            <a:r>
              <a:rPr lang="en-US" altLang="de-DE" dirty="0"/>
              <a:t>(</a:t>
            </a:r>
            <a:r>
              <a:rPr lang="en-US" altLang="de-DE" i="1" dirty="0"/>
              <a:t>Source: IBM)</a:t>
            </a:r>
            <a:endParaRPr lang="en-US" alt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76200" y="76200"/>
            <a:ext cx="9067800" cy="12954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0" kern="120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altLang="de-DE" dirty="0" smtClean="0"/>
              <a:t>Computer-Aided Software Engineering (CASE) Tools (Cont.)</a:t>
            </a:r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33545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CASE Tools (Cont.)</a:t>
            </a:r>
          </a:p>
        </p:txBody>
      </p:sp>
      <p:pic>
        <p:nvPicPr>
          <p:cNvPr id="25606" name="Picture 7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008188"/>
            <a:ext cx="8991600" cy="332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4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839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Rapid Application Development (RAD)</a:t>
            </a:r>
          </a:p>
        </p:txBody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z="3600" dirty="0" smtClean="0"/>
              <a:t>Methodology to radically decrease design and implementation time</a:t>
            </a:r>
          </a:p>
          <a:p>
            <a:pPr eaLnBrk="1" hangingPunct="1"/>
            <a:r>
              <a:rPr lang="en-US" altLang="de-DE" sz="3600" dirty="0" smtClean="0"/>
              <a:t>Involves:  extensive user involvement, prototyping, JAD sessions, integrated  CASE tools, and code generators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80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594697" y="-24063"/>
            <a:ext cx="7927975" cy="1093788"/>
          </a:xfrm>
        </p:spPr>
        <p:txBody>
          <a:bodyPr>
            <a:normAutofit/>
          </a:bodyPr>
          <a:lstStyle/>
          <a:p>
            <a:r>
              <a:rPr lang="en-US" altLang="de-DE" dirty="0"/>
              <a:t>Rapid Application Development (RAD) (Cont.)</a:t>
            </a:r>
          </a:p>
        </p:txBody>
      </p:sp>
      <p:pic>
        <p:nvPicPr>
          <p:cNvPr id="27654" name="Picture 7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52165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Rectangle 8"/>
          <p:cNvSpPr>
            <a:spLocks noChangeArrowheads="1"/>
          </p:cNvSpPr>
          <p:nvPr/>
        </p:nvSpPr>
        <p:spPr bwMode="auto">
          <a:xfrm>
            <a:off x="5029200" y="2438400"/>
            <a:ext cx="228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dirty="0" smtClean="0"/>
              <a:t>RAD </a:t>
            </a:r>
            <a:r>
              <a:rPr lang="en-US" altLang="de-DE" dirty="0"/>
              <a:t>life cycle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08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8229600" cy="838200"/>
          </a:xfrm>
        </p:spPr>
        <p:txBody>
          <a:bodyPr>
            <a:normAutofit/>
          </a:bodyPr>
          <a:lstStyle/>
          <a:p>
            <a:r>
              <a:rPr lang="en-US" altLang="de-DE" dirty="0"/>
              <a:t>Service-Oriented Architecture (SOA)</a:t>
            </a:r>
          </a:p>
        </p:txBody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3600" smtClean="0"/>
              <a:t>An approach to systems development based on building complete systems through assembling software components, each of which model generic business functions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97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85800"/>
          </a:xfrm>
        </p:spPr>
        <p:txBody>
          <a:bodyPr>
            <a:normAutofit/>
          </a:bodyPr>
          <a:lstStyle/>
          <a:p>
            <a:r>
              <a:rPr lang="en-US" altLang="de-DE" dirty="0"/>
              <a:t>Service-Oriented Architecture (SOA</a:t>
            </a:r>
            <a:r>
              <a:rPr lang="en-US" altLang="de-DE" dirty="0" smtClean="0"/>
              <a:t>) (</a:t>
            </a:r>
            <a:r>
              <a:rPr lang="en-US" altLang="de-DE" dirty="0"/>
              <a:t>Cont.)</a:t>
            </a:r>
          </a:p>
        </p:txBody>
      </p:sp>
      <p:pic>
        <p:nvPicPr>
          <p:cNvPr id="29702" name="Picture 6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1814513"/>
            <a:ext cx="5924550" cy="374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2362200" y="5410200"/>
            <a:ext cx="457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dirty="0" smtClean="0"/>
              <a:t>Illustration </a:t>
            </a:r>
            <a:r>
              <a:rPr lang="en-US" altLang="de-DE" dirty="0"/>
              <a:t>of a service, a credit check,</a:t>
            </a:r>
          </a:p>
          <a:p>
            <a:pPr eaLnBrk="1" hangingPunct="1"/>
            <a:r>
              <a:rPr lang="en-US" altLang="de-DE" dirty="0"/>
              <a:t>used by applications and other services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56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>
          <a:xfrm>
            <a:off x="606425" y="514350"/>
            <a:ext cx="7927975" cy="704850"/>
          </a:xfrm>
        </p:spPr>
        <p:txBody>
          <a:bodyPr/>
          <a:lstStyle/>
          <a:p>
            <a:pPr eaLnBrk="1" hangingPunct="1"/>
            <a:r>
              <a:rPr lang="en-US" altLang="de-DE" dirty="0" smtClean="0"/>
              <a:t>Agile Methodologies</a:t>
            </a:r>
          </a:p>
        </p:txBody>
      </p:sp>
      <p:sp>
        <p:nvSpPr>
          <p:cNvPr id="307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Motivated by recognition of software development as fluid, unpredictable, and dynamic</a:t>
            </a:r>
          </a:p>
          <a:p>
            <a:pPr eaLnBrk="1" hangingPunct="1"/>
            <a:r>
              <a:rPr lang="en-US" altLang="de-DE" smtClean="0"/>
              <a:t>Three key principles</a:t>
            </a:r>
          </a:p>
          <a:p>
            <a:pPr lvl="1" eaLnBrk="1" hangingPunct="1"/>
            <a:r>
              <a:rPr lang="en-US" altLang="de-DE" smtClean="0"/>
              <a:t>Adaptive rather than predictive</a:t>
            </a:r>
          </a:p>
          <a:p>
            <a:pPr lvl="1" eaLnBrk="1" hangingPunct="1"/>
            <a:r>
              <a:rPr lang="en-US" altLang="de-DE" smtClean="0"/>
              <a:t>Emphasize people rather than roles</a:t>
            </a:r>
          </a:p>
          <a:p>
            <a:pPr lvl="1" eaLnBrk="1" hangingPunct="1"/>
            <a:r>
              <a:rPr lang="en-US" altLang="de-DE" smtClean="0"/>
              <a:t>Self-adaptive processes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87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7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59"/>
          <a:stretch>
            <a:fillRect/>
          </a:stretch>
        </p:blipFill>
        <p:spPr bwMode="auto">
          <a:xfrm>
            <a:off x="152400" y="581025"/>
            <a:ext cx="52578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8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61"/>
          <a:stretch>
            <a:fillRect/>
          </a:stretch>
        </p:blipFill>
        <p:spPr bwMode="auto">
          <a:xfrm>
            <a:off x="3505200" y="1600200"/>
            <a:ext cx="5486400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Rectangle 11"/>
          <p:cNvSpPr>
            <a:spLocks noChangeArrowheads="1"/>
          </p:cNvSpPr>
          <p:nvPr/>
        </p:nvSpPr>
        <p:spPr bwMode="auto">
          <a:xfrm>
            <a:off x="304800" y="2928938"/>
            <a:ext cx="24384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/>
              <a:t>The Agile Methodologies group argues that software development methodologies</a:t>
            </a:r>
          </a:p>
          <a:p>
            <a:pPr eaLnBrk="1" hangingPunct="1"/>
            <a:r>
              <a:rPr lang="en-US" altLang="de-DE"/>
              <a:t>adapted from engineering generally do not fit with real-world software development.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68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838200"/>
          </a:xfrm>
        </p:spPr>
        <p:txBody>
          <a:bodyPr/>
          <a:lstStyle/>
          <a:p>
            <a:r>
              <a:rPr lang="en-US" altLang="de-DE" dirty="0" smtClean="0"/>
              <a:t>When to use Agile Methodologies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If your project involves:</a:t>
            </a:r>
          </a:p>
          <a:p>
            <a:pPr lvl="1"/>
            <a:r>
              <a:rPr lang="en-US" altLang="de-DE" smtClean="0"/>
              <a:t>Unpredictable or dynamic requirements</a:t>
            </a:r>
          </a:p>
          <a:p>
            <a:pPr lvl="1"/>
            <a:r>
              <a:rPr lang="en-US" altLang="de-DE" smtClean="0"/>
              <a:t>Responsible and motivated developers</a:t>
            </a:r>
          </a:p>
          <a:p>
            <a:pPr lvl="1"/>
            <a:r>
              <a:rPr lang="en-US" altLang="de-DE" smtClean="0"/>
              <a:t>Customers who understand the process and will get involved</a:t>
            </a:r>
          </a:p>
          <a:p>
            <a:pPr>
              <a:buFont typeface="Wingdings" panose="05000000000000000000" pitchFamily="2" charset="2"/>
              <a:buNone/>
            </a:pPr>
            <a:endParaRPr lang="en-US" altLang="de-DE" smtClean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72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6" descr="Nona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7162800" cy="525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4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err="1" smtClean="0"/>
              <a:t>eXtreme</a:t>
            </a:r>
            <a:r>
              <a:rPr lang="en-US" altLang="de-DE" dirty="0" smtClean="0"/>
              <a:t> Programming</a:t>
            </a:r>
          </a:p>
        </p:txBody>
      </p:sp>
      <p:sp>
        <p:nvSpPr>
          <p:cNvPr id="348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Short, incremental development cycles</a:t>
            </a:r>
          </a:p>
          <a:p>
            <a:pPr eaLnBrk="1" hangingPunct="1"/>
            <a:r>
              <a:rPr lang="en-US" altLang="de-DE" smtClean="0"/>
              <a:t>Automated tests</a:t>
            </a:r>
          </a:p>
          <a:p>
            <a:pPr eaLnBrk="1" hangingPunct="1"/>
            <a:r>
              <a:rPr lang="en-US" altLang="de-DE" smtClean="0"/>
              <a:t>Two-person programming teams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de-DE" smtClean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03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err="1" smtClean="0"/>
              <a:t>eXtreme</a:t>
            </a:r>
            <a:r>
              <a:rPr lang="en-US" altLang="de-DE" dirty="0" smtClean="0"/>
              <a:t> Programming (Cont.)</a:t>
            </a:r>
          </a:p>
        </p:txBody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Coding and testing operate together</a:t>
            </a:r>
          </a:p>
          <a:p>
            <a:pPr eaLnBrk="1" hangingPunct="1"/>
            <a:r>
              <a:rPr lang="en-US" altLang="de-DE" smtClean="0"/>
              <a:t>Advantages:</a:t>
            </a:r>
          </a:p>
          <a:p>
            <a:pPr lvl="1" eaLnBrk="1" hangingPunct="1"/>
            <a:r>
              <a:rPr lang="en-US" altLang="de-DE" smtClean="0"/>
              <a:t>Communication between developers</a:t>
            </a:r>
          </a:p>
          <a:p>
            <a:pPr lvl="1" eaLnBrk="1" hangingPunct="1"/>
            <a:r>
              <a:rPr lang="en-US" altLang="de-DE" smtClean="0"/>
              <a:t>High level of productivity</a:t>
            </a:r>
          </a:p>
          <a:p>
            <a:pPr lvl="1" eaLnBrk="1" hangingPunct="1"/>
            <a:r>
              <a:rPr lang="en-US" altLang="de-DE" smtClean="0"/>
              <a:t>High-quality code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90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15400" cy="7032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de-DE" dirty="0" smtClean="0"/>
              <a:t>Object-Oriented Analysis and Design (OOAD)</a:t>
            </a:r>
          </a:p>
        </p:txBody>
      </p:sp>
      <p:sp>
        <p:nvSpPr>
          <p:cNvPr id="368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z="3600" smtClean="0"/>
              <a:t>Based on objects rather than data or processes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3600" b="1" smtClean="0"/>
              <a:t>Object</a:t>
            </a:r>
            <a:r>
              <a:rPr lang="en-US" altLang="de-DE" sz="3600" smtClean="0"/>
              <a:t>: a structure encapsulating attributes and behaviors of a real-world entity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9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15400" cy="9144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de-DE" dirty="0" smtClean="0"/>
              <a:t>Object-Oriented Analysis and Design (OOAD) (Cont.)</a:t>
            </a:r>
          </a:p>
        </p:txBody>
      </p:sp>
      <p:sp>
        <p:nvSpPr>
          <p:cNvPr id="378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e-DE" sz="3600" b="1" smtClean="0"/>
              <a:t>Object class</a:t>
            </a:r>
            <a:r>
              <a:rPr lang="en-US" altLang="de-DE" sz="3600" smtClean="0"/>
              <a:t>: a logical grouping of objects sharing the same attributes and behaviors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de-DE" sz="3600" b="1" smtClean="0"/>
              <a:t>Inheritance</a:t>
            </a:r>
            <a:r>
              <a:rPr lang="en-US" altLang="de-DE" sz="3600" smtClean="0"/>
              <a:t>: hierarchical arrangement of classes enable subclasses to inherit properties of superclasses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04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/>
              <a:t>Rational Unified Process (RUP)</a:t>
            </a:r>
          </a:p>
        </p:txBody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An object-oriented systems development methodology</a:t>
            </a:r>
          </a:p>
          <a:p>
            <a:pPr eaLnBrk="1" hangingPunct="1"/>
            <a:r>
              <a:rPr lang="en-US" altLang="de-DE" smtClean="0"/>
              <a:t>RUP establishes four phase of development: inception, elaboration, construction, and transition.</a:t>
            </a:r>
          </a:p>
          <a:p>
            <a:pPr eaLnBrk="1" hangingPunct="1"/>
            <a:r>
              <a:rPr lang="en-US" altLang="de-DE" smtClean="0"/>
              <a:t>Each phase is organized into a number of separate iterations.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07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838200"/>
          </a:xfrm>
        </p:spPr>
        <p:txBody>
          <a:bodyPr anchor="ctr">
            <a:noAutofit/>
          </a:bodyPr>
          <a:lstStyle/>
          <a:p>
            <a:r>
              <a:rPr lang="en-GB" dirty="0" smtClean="0"/>
              <a:t>Incremental development </a:t>
            </a:r>
            <a:br>
              <a:rPr lang="en-GB" dirty="0" smtClean="0"/>
            </a:br>
            <a:endParaRPr lang="en-US" dirty="0" smtClean="0"/>
          </a:p>
        </p:txBody>
      </p:sp>
      <p:pic>
        <p:nvPicPr>
          <p:cNvPr id="4" name="Picture 3" descr="2.2 Incremental-dev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92460"/>
            <a:ext cx="7517728" cy="4051928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2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Incremental development benefits</a:t>
            </a:r>
            <a:endParaRPr lang="en-GB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The cost of accommodating changing customer requirements is reduced. </a:t>
            </a:r>
          </a:p>
          <a:p>
            <a:pPr lvl="1"/>
            <a:r>
              <a:rPr lang="en-GB" dirty="0" smtClean="0"/>
              <a:t>The amount of analysis and documentation that has to be redone is much less than is required with the waterfall model.</a:t>
            </a:r>
          </a:p>
          <a:p>
            <a:r>
              <a:rPr lang="en-GB" dirty="0" smtClean="0"/>
              <a:t>It is easier to get customer feedback on the development work that has been done. </a:t>
            </a:r>
          </a:p>
          <a:p>
            <a:pPr lvl="1"/>
            <a:r>
              <a:rPr lang="en-GB" dirty="0" smtClean="0"/>
              <a:t>Customers can comment on demonstrations of the software and see how much has been implemented. </a:t>
            </a:r>
          </a:p>
          <a:p>
            <a:r>
              <a:rPr lang="en-GB" dirty="0" smtClean="0"/>
              <a:t>More rapid delivery and deployment of useful software to the customer is possible. </a:t>
            </a:r>
          </a:p>
          <a:p>
            <a:pPr lvl="1"/>
            <a:r>
              <a:rPr lang="en-GB" dirty="0" smtClean="0"/>
              <a:t>Customers are able to use and gain value from the software earlier than is possible with a waterfall process. 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71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development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process is not visible. </a:t>
            </a:r>
          </a:p>
          <a:p>
            <a:pPr lvl="1"/>
            <a:r>
              <a:rPr lang="en-GB" dirty="0" smtClean="0"/>
              <a:t>Managers need regular deliverables to measure progress. If systems are developed quickly, it is not cost-effective to produce documents that reflect every version of the system. </a:t>
            </a:r>
          </a:p>
          <a:p>
            <a:r>
              <a:rPr lang="en-GB" dirty="0" smtClean="0"/>
              <a:t>System structure tends to degrade as new increments are added</a:t>
            </a:r>
            <a:r>
              <a:rPr lang="en-GB" i="1" dirty="0" smtClean="0"/>
              <a:t>. 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Unless time and money is spent on refactoring to improve the software, regular change tends to corrupt its structure. Incorporating further software changes becomes increasingly difficult and costly. 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8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and configuration</a:t>
            </a:r>
            <a:endParaRPr lang="en-GB" dirty="0"/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Based on software reuse where systems are integrated from existing components or application systems (</a:t>
            </a:r>
            <a:r>
              <a:rPr lang="en-GB" smtClean="0"/>
              <a:t>sometimes called COTS </a:t>
            </a:r>
            <a:r>
              <a:rPr lang="en-GB" dirty="0"/>
              <a:t>-</a:t>
            </a:r>
            <a:r>
              <a:rPr lang="en-GB" smtClean="0"/>
              <a:t>Commercial</a:t>
            </a:r>
            <a:r>
              <a:rPr lang="en-GB" dirty="0" smtClean="0"/>
              <a:t>-off-the-shelf</a:t>
            </a:r>
            <a:r>
              <a:rPr lang="en-GB" smtClean="0"/>
              <a:t>) systems).</a:t>
            </a:r>
            <a:endParaRPr lang="en-GB" dirty="0" smtClean="0"/>
          </a:p>
          <a:p>
            <a:r>
              <a:rPr lang="en-GB" dirty="0" smtClean="0"/>
              <a:t>Reused elements may be configured to adapt their behaviour and functionality to a user’s requirements</a:t>
            </a:r>
          </a:p>
          <a:p>
            <a:r>
              <a:rPr lang="en-GB" dirty="0" smtClean="0"/>
              <a:t>Reuse is now the standard approach for building many types of business system</a:t>
            </a:r>
          </a:p>
          <a:p>
            <a:pPr lvl="1"/>
            <a:r>
              <a:rPr lang="en-GB" dirty="0" smtClean="0"/>
              <a:t>Reuse covered in more depth in Chapter 15.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5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reusable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Stand-alone application systems (sometimes called COTS) that are configured for use in a particular environment.</a:t>
            </a:r>
          </a:p>
          <a:p>
            <a:r>
              <a:rPr lang="en-GB" dirty="0" smtClean="0"/>
              <a:t>Collections of objects that are developed as a package to be integrated with a component framework such as .NET or J2EE.</a:t>
            </a:r>
          </a:p>
          <a:p>
            <a:r>
              <a:rPr lang="en-GB" dirty="0"/>
              <a:t>Web services that are developed according to service standards and which are available for remote invocation. </a:t>
            </a:r>
          </a:p>
          <a:p>
            <a:endParaRPr lang="en-GB" dirty="0" smtClean="0"/>
          </a:p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5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Reuse-oriented software engineering</a:t>
            </a:r>
          </a:p>
        </p:txBody>
      </p:sp>
      <p:pic>
        <p:nvPicPr>
          <p:cNvPr id="2" name="Picture 1" descr="2.3 Reuse oriented S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50" y="2326734"/>
            <a:ext cx="8793575" cy="365468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19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process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Requirements specification</a:t>
            </a:r>
          </a:p>
          <a:p>
            <a:r>
              <a:rPr lang="en-US" dirty="0" smtClean="0"/>
              <a:t>Software discovery and evaluation</a:t>
            </a:r>
          </a:p>
          <a:p>
            <a:r>
              <a:rPr lang="en-US" dirty="0" smtClean="0"/>
              <a:t>Requirements refinement</a:t>
            </a:r>
          </a:p>
          <a:p>
            <a:r>
              <a:rPr lang="en-US" dirty="0" smtClean="0"/>
              <a:t>Application system configuration</a:t>
            </a:r>
          </a:p>
          <a:p>
            <a:r>
              <a:rPr lang="en-US" dirty="0" smtClean="0"/>
              <a:t>Component adaptation and integration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58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and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Reduced costs and risks as less software is developed from scratch</a:t>
            </a:r>
          </a:p>
          <a:p>
            <a:r>
              <a:rPr lang="en-US" dirty="0" smtClean="0"/>
              <a:t>Faster delivery and deployment of system</a:t>
            </a:r>
          </a:p>
          <a:p>
            <a:r>
              <a:rPr lang="en-US" dirty="0" smtClean="0"/>
              <a:t>But requirements compromises are inevitable so system may not meet real needs of users</a:t>
            </a:r>
          </a:p>
          <a:p>
            <a:r>
              <a:rPr lang="en-US" dirty="0" smtClean="0"/>
              <a:t>Loss of control over evolution of reused system elements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7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43138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Process activities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4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Process activities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Real software processes are inter-leaved sequences of technical, collaborative and managerial activities with the overall goal of specifying, designing, implementing and testing a software system. </a:t>
            </a:r>
          </a:p>
          <a:p>
            <a:r>
              <a:rPr lang="en-GB" dirty="0" smtClean="0"/>
              <a:t>The four basic process activities of specification, development, validation and evolution are organized differently in different development processes. </a:t>
            </a:r>
          </a:p>
          <a:p>
            <a:r>
              <a:rPr lang="en-GB" dirty="0" smtClean="0"/>
              <a:t>For example, </a:t>
            </a:r>
            <a:r>
              <a:rPr lang="en-GB" dirty="0"/>
              <a:t>i</a:t>
            </a:r>
            <a:r>
              <a:rPr lang="en-GB" dirty="0" smtClean="0"/>
              <a:t>n the waterfall model, they are organized in sequence, whereas in incremental development they are interleaved. 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7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838200"/>
          </a:xfrm>
        </p:spPr>
        <p:txBody>
          <a:bodyPr>
            <a:noAutofit/>
          </a:bodyPr>
          <a:lstStyle/>
          <a:p>
            <a:r>
              <a:rPr lang="en-GB" dirty="0" smtClean="0"/>
              <a:t>The requirements engineering </a:t>
            </a:r>
            <a:r>
              <a:rPr lang="en-GB" dirty="0" smtClean="0"/>
              <a:t>process</a:t>
            </a:r>
            <a:endParaRPr lang="en-US" dirty="0" smtClean="0"/>
          </a:p>
        </p:txBody>
      </p:sp>
      <p:pic>
        <p:nvPicPr>
          <p:cNvPr id="2" name="Picture 1" descr="2.4 RE-process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762" y="1720552"/>
            <a:ext cx="6339334" cy="4392817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5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Software specification</a:t>
            </a:r>
            <a:endParaRPr lang="en-GB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xfrm>
            <a:off x="416664" y="1600200"/>
            <a:ext cx="8460480" cy="4525963"/>
          </a:xfrm>
        </p:spPr>
        <p:txBody>
          <a:bodyPr/>
          <a:lstStyle/>
          <a:p>
            <a:r>
              <a:rPr lang="en-GB" dirty="0" smtClean="0"/>
              <a:t>The process of establishing what services are required and the constraints on the system’s operation and development.</a:t>
            </a:r>
          </a:p>
          <a:p>
            <a:r>
              <a:rPr lang="en-GB" dirty="0" smtClean="0"/>
              <a:t>Requirements engineering process</a:t>
            </a:r>
          </a:p>
          <a:p>
            <a:pPr lvl="1"/>
            <a:r>
              <a:rPr lang="en-GB" dirty="0" smtClean="0"/>
              <a:t>Requirements elicitation and analysis</a:t>
            </a:r>
          </a:p>
          <a:p>
            <a:pPr lvl="2"/>
            <a:r>
              <a:rPr lang="en-GB" dirty="0" smtClean="0"/>
              <a:t>What do the system stakeholders require or expect from the system?</a:t>
            </a:r>
          </a:p>
          <a:p>
            <a:pPr lvl="1"/>
            <a:r>
              <a:rPr lang="en-GB" dirty="0" smtClean="0"/>
              <a:t>Requirements specification	</a:t>
            </a:r>
          </a:p>
          <a:p>
            <a:pPr lvl="2"/>
            <a:r>
              <a:rPr lang="en-GB" dirty="0" smtClean="0"/>
              <a:t>Defining the requirements in detail</a:t>
            </a:r>
          </a:p>
          <a:p>
            <a:pPr lvl="1"/>
            <a:r>
              <a:rPr lang="en-GB" dirty="0" smtClean="0"/>
              <a:t>Requirements validation</a:t>
            </a:r>
          </a:p>
          <a:p>
            <a:pPr lvl="2"/>
            <a:r>
              <a:rPr lang="en-GB" dirty="0" smtClean="0"/>
              <a:t>Checking the validity of the requirements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5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Software design and implementation</a:t>
            </a:r>
            <a:endParaRPr lang="en-GB" dirty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The process of converting the system specification into an executable system.</a:t>
            </a:r>
          </a:p>
          <a:p>
            <a:r>
              <a:rPr lang="en-GB" smtClean="0"/>
              <a:t>Software design</a:t>
            </a:r>
          </a:p>
          <a:p>
            <a:pPr lvl="1"/>
            <a:r>
              <a:rPr lang="en-GB" smtClean="0"/>
              <a:t>Design a software structure that realises the specification;</a:t>
            </a:r>
          </a:p>
          <a:p>
            <a:r>
              <a:rPr lang="en-GB" smtClean="0"/>
              <a:t>Implementation</a:t>
            </a:r>
          </a:p>
          <a:p>
            <a:pPr lvl="1"/>
            <a:r>
              <a:rPr lang="en-GB" smtClean="0"/>
              <a:t>Translate this structure into an executable program;</a:t>
            </a:r>
          </a:p>
          <a:p>
            <a:r>
              <a:rPr lang="en-GB" smtClean="0"/>
              <a:t>The activities of design and implementation are closely related and may be inter-leaved.</a:t>
            </a:r>
            <a:endParaRPr lang="en-GB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15400" cy="914400"/>
          </a:xfrm>
        </p:spPr>
        <p:txBody>
          <a:bodyPr>
            <a:normAutofit/>
          </a:bodyPr>
          <a:lstStyle/>
          <a:p>
            <a:r>
              <a:rPr lang="en-GB" dirty="0" smtClean="0"/>
              <a:t>A general model of the design process </a:t>
            </a:r>
            <a:endParaRPr lang="en-US" dirty="0" smtClean="0"/>
          </a:p>
        </p:txBody>
      </p:sp>
      <p:pic>
        <p:nvPicPr>
          <p:cNvPr id="4" name="Picture 3" descr="2.5 Design-process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243" y="1638390"/>
            <a:ext cx="6211739" cy="4638099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7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i="1" dirty="0" smtClean="0"/>
              <a:t>Architectural design,</a:t>
            </a:r>
            <a:r>
              <a:rPr lang="en-GB" dirty="0" smtClean="0"/>
              <a:t> where you identify the overall structure of the system, the principal components (subsystems or modules), their relationships and how they are distributed.</a:t>
            </a:r>
          </a:p>
          <a:p>
            <a:r>
              <a:rPr lang="en-GB" i="1" dirty="0"/>
              <a:t>Database design, </a:t>
            </a:r>
            <a:r>
              <a:rPr lang="en-GB" dirty="0"/>
              <a:t>where you design the system data structures and how these are to be represented in a database. </a:t>
            </a:r>
            <a:endParaRPr lang="en-GB" dirty="0" smtClean="0"/>
          </a:p>
          <a:p>
            <a:r>
              <a:rPr lang="en-GB" i="1" dirty="0" smtClean="0"/>
              <a:t>Interface design,</a:t>
            </a:r>
            <a:r>
              <a:rPr lang="en-GB" dirty="0" smtClean="0"/>
              <a:t> where you define the interfaces between system components. </a:t>
            </a:r>
          </a:p>
          <a:p>
            <a:r>
              <a:rPr lang="en-GB" i="1" dirty="0" smtClean="0"/>
              <a:t>Component selection and design, </a:t>
            </a:r>
            <a:r>
              <a:rPr lang="en-GB" dirty="0" smtClean="0"/>
              <a:t>where you search for reusable components. If unavailable, you design how it will operate. </a:t>
            </a:r>
          </a:p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8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software is implemented either by developing a program or programs or by configuring an application system.</a:t>
            </a:r>
          </a:p>
          <a:p>
            <a:r>
              <a:rPr lang="en-US" dirty="0" smtClean="0"/>
              <a:t>Design and implementation are interleaved activities for most types of software system.</a:t>
            </a:r>
          </a:p>
          <a:p>
            <a:r>
              <a:rPr lang="en-US" dirty="0" smtClean="0"/>
              <a:t>Programming is an individual activity with no standard process.</a:t>
            </a:r>
          </a:p>
          <a:p>
            <a:r>
              <a:rPr lang="en-US" dirty="0" smtClean="0"/>
              <a:t>Debugging is the activity of finding program faults and correcting these faults.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8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Software validation</a:t>
            </a:r>
            <a:endParaRPr lang="en-GB"/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Verification and validation (V &amp; V) is intended to show that a system conforms to its specification and meets the requirements of the system customer.</a:t>
            </a:r>
          </a:p>
          <a:p>
            <a:r>
              <a:rPr lang="en-GB" dirty="0" smtClean="0"/>
              <a:t>Involves checking and review processes and system testing.</a:t>
            </a:r>
          </a:p>
          <a:p>
            <a:r>
              <a:rPr lang="en-GB" dirty="0" smtClean="0"/>
              <a:t>System testing involves executing the system with test cases that are derived from the specification of the real data to be processed by the system.</a:t>
            </a:r>
          </a:p>
          <a:p>
            <a:r>
              <a:rPr lang="en-GB" dirty="0" smtClean="0"/>
              <a:t>Testing is the most commonly used V &amp; V activity.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6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Stages of </a:t>
            </a:r>
            <a:r>
              <a:rPr lang="en-GB" dirty="0" smtClean="0"/>
              <a:t>testing</a:t>
            </a:r>
            <a:endParaRPr lang="en-US" dirty="0" smtClean="0"/>
          </a:p>
        </p:txBody>
      </p:sp>
      <p:pic>
        <p:nvPicPr>
          <p:cNvPr id="4" name="Picture 3" descr="2.6 Testing-process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409" y="2829344"/>
            <a:ext cx="6277535" cy="1707049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7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Testing stages</a:t>
            </a:r>
            <a:endParaRPr lang="en-GB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Component testing</a:t>
            </a:r>
          </a:p>
          <a:p>
            <a:pPr lvl="1"/>
            <a:r>
              <a:rPr lang="en-GB" dirty="0" smtClean="0"/>
              <a:t>Individual components are tested independently; </a:t>
            </a:r>
          </a:p>
          <a:p>
            <a:pPr lvl="1"/>
            <a:r>
              <a:rPr lang="en-GB" dirty="0" smtClean="0"/>
              <a:t>Components may be functions or objects or coherent groupings of these entities.</a:t>
            </a:r>
          </a:p>
          <a:p>
            <a:r>
              <a:rPr lang="en-GB" dirty="0" smtClean="0"/>
              <a:t>System testing</a:t>
            </a:r>
          </a:p>
          <a:p>
            <a:pPr lvl="1"/>
            <a:r>
              <a:rPr lang="en-GB" dirty="0" smtClean="0"/>
              <a:t>Testing of the system as a whole. Testing of emergent properties is particularly important.</a:t>
            </a:r>
          </a:p>
          <a:p>
            <a:r>
              <a:rPr lang="en-GB" dirty="0" smtClean="0"/>
              <a:t>Customer testing</a:t>
            </a:r>
          </a:p>
          <a:p>
            <a:pPr lvl="1"/>
            <a:r>
              <a:rPr lang="en-GB" dirty="0" smtClean="0"/>
              <a:t>Testing with customer data to check that the system meets the customer’s needs.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2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1524000"/>
          </a:xfrm>
        </p:spPr>
        <p:txBody>
          <a:bodyPr>
            <a:noAutofit/>
          </a:bodyPr>
          <a:lstStyle/>
          <a:p>
            <a:r>
              <a:rPr lang="en-GB" dirty="0" smtClean="0"/>
              <a:t>Testing phases in a plan-driven software process</a:t>
            </a:r>
            <a:r>
              <a:rPr lang="en-GB" dirty="0"/>
              <a:t> </a:t>
            </a:r>
            <a:r>
              <a:rPr lang="en-GB" dirty="0" smtClean="0"/>
              <a:t>(V-model)</a:t>
            </a:r>
            <a:endParaRPr lang="en-US" dirty="0" smtClean="0"/>
          </a:p>
        </p:txBody>
      </p:sp>
      <p:pic>
        <p:nvPicPr>
          <p:cNvPr id="4" name="Picture 3" descr="2.7 Testing-phases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57" y="2186304"/>
            <a:ext cx="8647437" cy="2988016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3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Software evolution</a:t>
            </a:r>
            <a:endParaRPr lang="en-GB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Software is inherently flexible and can change. </a:t>
            </a:r>
          </a:p>
          <a:p>
            <a:r>
              <a:rPr lang="en-GB" smtClean="0"/>
              <a:t>As requirements change through changing business circumstances, the software that supports the business must also evolve and change.</a:t>
            </a:r>
          </a:p>
          <a:p>
            <a:r>
              <a:rPr lang="en-GB" smtClean="0"/>
              <a:t>Although there has been a demarcation between development and evolution (maintenance) this is increasingly irrelevant as fewer and fewer systems are completely new.</a:t>
            </a:r>
            <a:endParaRPr lang="en-GB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3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System evolution </a:t>
            </a:r>
            <a:endParaRPr lang="en-US" dirty="0" smtClean="0"/>
          </a:p>
        </p:txBody>
      </p:sp>
      <p:pic>
        <p:nvPicPr>
          <p:cNvPr id="4" name="Picture 3" descr="2.8 System evolution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78" y="2563931"/>
            <a:ext cx="7567072" cy="2328330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2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80722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Coping with change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5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Coping with change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 is inevitable in all large software projects.</a:t>
            </a:r>
          </a:p>
          <a:p>
            <a:pPr lvl="1"/>
            <a:r>
              <a:rPr lang="en-US" dirty="0" smtClean="0"/>
              <a:t>Business changes lead to new and changed system requirements</a:t>
            </a:r>
          </a:p>
          <a:p>
            <a:pPr lvl="1"/>
            <a:r>
              <a:rPr lang="en-US" dirty="0" smtClean="0"/>
              <a:t>New technologies open up new possibilities for improving implementations</a:t>
            </a:r>
          </a:p>
          <a:p>
            <a:pPr lvl="1"/>
            <a:r>
              <a:rPr lang="en-US" dirty="0" smtClean="0"/>
              <a:t>Changing platforms require application changes</a:t>
            </a:r>
          </a:p>
          <a:p>
            <a:r>
              <a:rPr lang="en-US" dirty="0" smtClean="0"/>
              <a:t>Change leads to rework so the costs of change include both rework (e.g. re-</a:t>
            </a:r>
            <a:r>
              <a:rPr lang="en-US" dirty="0" err="1" smtClean="0"/>
              <a:t>analysing</a:t>
            </a:r>
            <a:r>
              <a:rPr lang="en-US" dirty="0" smtClean="0"/>
              <a:t> requirements) as well as the costs of implementing new functionality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8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the costs of rework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Change anticipation, where the software process includes activities that can anticipate possible changes before significant rework is required. </a:t>
            </a:r>
          </a:p>
          <a:p>
            <a:pPr lvl="1"/>
            <a:r>
              <a:rPr lang="en-GB" dirty="0" smtClean="0"/>
              <a:t>For example, a prototype system may be developed to show some key features of the system to customers. </a:t>
            </a:r>
          </a:p>
          <a:p>
            <a:r>
              <a:rPr lang="en-GB" dirty="0" smtClean="0"/>
              <a:t>Change tolerance, where the process is designed so that changes can be accommodated at relatively low cost.</a:t>
            </a:r>
          </a:p>
          <a:p>
            <a:pPr lvl="1"/>
            <a:r>
              <a:rPr lang="en-GB" dirty="0" smtClean="0"/>
              <a:t>This normally involves some form of incremental development. Proposed changes may be implemented in increments that have not yet been developed. If this is impossible, then only a single increment (a small part of the system) may have be altered to incorporate the change.</a:t>
            </a:r>
          </a:p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3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Coping with changing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System prototyping, where a version of the system or part of the system is developed quickly to check the customer’s requirements and the feasibility of design decisions. </a:t>
            </a:r>
            <a:r>
              <a:rPr lang="en-GB" dirty="0" smtClean="0"/>
              <a:t>This approach supports change anticipation. </a:t>
            </a:r>
          </a:p>
          <a:p>
            <a:r>
              <a:rPr lang="en-GB" dirty="0"/>
              <a:t>Incremental delivery, where system increments are delivered to the customer for comment and experimentation. This supports both change avoidance and change tolerance. 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5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prototyping</a:t>
            </a:r>
            <a:endParaRPr lang="en-US" dirty="0"/>
          </a:p>
        </p:txBody>
      </p:sp>
      <p:sp>
        <p:nvSpPr>
          <p:cNvPr id="1178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prototype is an initial version of a system used to demonstrate concepts and try out design options.</a:t>
            </a:r>
          </a:p>
          <a:p>
            <a:r>
              <a:rPr lang="en-US" smtClean="0"/>
              <a:t>A prototype can be used in:</a:t>
            </a:r>
          </a:p>
          <a:p>
            <a:pPr lvl="1"/>
            <a:r>
              <a:rPr lang="en-US" smtClean="0"/>
              <a:t>The requirements engineering process to help with requirements elicitation and validation;</a:t>
            </a:r>
          </a:p>
          <a:p>
            <a:pPr lvl="1"/>
            <a:r>
              <a:rPr lang="en-US" smtClean="0"/>
              <a:t>In design processes to explore options and develop a UI design;</a:t>
            </a:r>
          </a:p>
          <a:p>
            <a:pPr lvl="1"/>
            <a:r>
              <a:rPr lang="en-US" smtClean="0"/>
              <a:t>In the testing process to run back-to-back tests.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98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Benefits of prototyping</a:t>
            </a:r>
            <a:endParaRPr lang="en-US"/>
          </a:p>
        </p:txBody>
      </p:sp>
      <p:sp>
        <p:nvSpPr>
          <p:cNvPr id="1182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Improved system usability.</a:t>
            </a:r>
          </a:p>
          <a:p>
            <a:r>
              <a:rPr lang="en-US" smtClean="0"/>
              <a:t>A closer match to users’ real needs.</a:t>
            </a:r>
          </a:p>
          <a:p>
            <a:r>
              <a:rPr lang="en-US" smtClean="0"/>
              <a:t>Improved design quality.</a:t>
            </a:r>
          </a:p>
          <a:p>
            <a:r>
              <a:rPr lang="en-US" smtClean="0"/>
              <a:t>Improved maintainability.</a:t>
            </a:r>
          </a:p>
          <a:p>
            <a:r>
              <a:rPr lang="en-US" smtClean="0"/>
              <a:t>Reduced development effort.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17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process of prototype </a:t>
            </a:r>
            <a:r>
              <a:rPr lang="en-GB" dirty="0" smtClean="0"/>
              <a:t>development</a:t>
            </a:r>
            <a:endParaRPr lang="en-US" dirty="0" smtClean="0"/>
          </a:p>
        </p:txBody>
      </p:sp>
      <p:pic>
        <p:nvPicPr>
          <p:cNvPr id="4" name="Picture 3" descr="2.9 PrototypeProcess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575" y="2608352"/>
            <a:ext cx="7627164" cy="2162927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70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8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 be based on rapid prototyping languages or tools</a:t>
            </a:r>
          </a:p>
          <a:p>
            <a:r>
              <a:rPr lang="en-US" dirty="0" smtClean="0"/>
              <a:t>May involve leaving out functionality</a:t>
            </a:r>
          </a:p>
          <a:p>
            <a:pPr lvl="1"/>
            <a:r>
              <a:rPr lang="en-US" dirty="0" smtClean="0"/>
              <a:t>Prototype should focus on areas of the product that are not well-understood;</a:t>
            </a:r>
          </a:p>
          <a:p>
            <a:pPr lvl="1"/>
            <a:r>
              <a:rPr lang="en-US" dirty="0" smtClean="0"/>
              <a:t>Error checking and recovery may not be included in the prototype;</a:t>
            </a:r>
          </a:p>
          <a:p>
            <a:pPr lvl="1"/>
            <a:r>
              <a:rPr lang="en-US" dirty="0" smtClean="0"/>
              <a:t>Focus on functional rather than non-functional requirements such as reliability and security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71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0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Throw-away prototypes</a:t>
            </a:r>
            <a:endParaRPr lang="en-US"/>
          </a:p>
        </p:txBody>
      </p:sp>
      <p:sp>
        <p:nvSpPr>
          <p:cNvPr id="1184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Prototypes should be discarded after development as they are not a good basis for a production system:</a:t>
            </a:r>
          </a:p>
          <a:p>
            <a:pPr lvl="1"/>
            <a:r>
              <a:rPr lang="en-US" smtClean="0"/>
              <a:t>It may be impossible to tune the system to meet non-functional requirements;</a:t>
            </a:r>
          </a:p>
          <a:p>
            <a:pPr lvl="1"/>
            <a:r>
              <a:rPr lang="en-US" smtClean="0"/>
              <a:t>Prototypes are normally undocumented;</a:t>
            </a:r>
          </a:p>
          <a:p>
            <a:pPr lvl="1"/>
            <a:r>
              <a:rPr lang="en-US" smtClean="0"/>
              <a:t>The prototype structure is usually degraded through rapid change;</a:t>
            </a:r>
          </a:p>
          <a:p>
            <a:pPr lvl="1"/>
            <a:r>
              <a:rPr lang="en-US" smtClean="0"/>
              <a:t>The prototype probably will not meet normal organisational quality standards.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72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99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Incremental delivery</a:t>
            </a:r>
            <a:endParaRPr lang="en-GB"/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Rather than deliver the system as a single delivery, the development and delivery is broken down into increments with each increment delivering part of the required functionality.</a:t>
            </a:r>
          </a:p>
          <a:p>
            <a:r>
              <a:rPr lang="en-GB" smtClean="0"/>
              <a:t>User requirements are prioritised and the highest priority requirements are included in early increments.</a:t>
            </a:r>
          </a:p>
          <a:p>
            <a:r>
              <a:rPr lang="en-GB" smtClean="0"/>
              <a:t>Once the development of an increment is started, the requirements are frozen though requirements for later increments can continue to evolve.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73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7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development and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Incremental development</a:t>
            </a:r>
          </a:p>
          <a:p>
            <a:pPr lvl="1"/>
            <a:r>
              <a:rPr lang="en-US" dirty="0" smtClean="0"/>
              <a:t>Develop the system in increments and evaluate each increment before proceeding to the development of the next increment;</a:t>
            </a:r>
          </a:p>
          <a:p>
            <a:pPr lvl="1"/>
            <a:r>
              <a:rPr lang="en-US" dirty="0" smtClean="0"/>
              <a:t>Normal approach used in agile methods;</a:t>
            </a:r>
          </a:p>
          <a:p>
            <a:pPr lvl="1"/>
            <a:r>
              <a:rPr lang="en-US" dirty="0" smtClean="0"/>
              <a:t>Evaluation done by user/customer proxy.</a:t>
            </a:r>
          </a:p>
          <a:p>
            <a:r>
              <a:rPr lang="en-US" dirty="0" smtClean="0"/>
              <a:t>Incremental delivery</a:t>
            </a:r>
          </a:p>
          <a:p>
            <a:pPr lvl="1"/>
            <a:r>
              <a:rPr lang="en-US" dirty="0" smtClean="0"/>
              <a:t>Deploy an increment for use by end-users;</a:t>
            </a:r>
          </a:p>
          <a:p>
            <a:pPr lvl="1"/>
            <a:r>
              <a:rPr lang="en-US" dirty="0" smtClean="0"/>
              <a:t>More realistic evaluation about practical use of software;</a:t>
            </a:r>
          </a:p>
          <a:p>
            <a:pPr lvl="1"/>
            <a:r>
              <a:rPr lang="en-US" dirty="0" smtClean="0"/>
              <a:t>Difficult to implement for replacement systems as increments have less functionality than the system being replaced.</a:t>
            </a:r>
          </a:p>
          <a:p>
            <a:pPr lvl="1"/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74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6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Incremental delivery </a:t>
            </a:r>
            <a:endParaRPr lang="en-US" dirty="0" smtClean="0"/>
          </a:p>
        </p:txBody>
      </p:sp>
      <p:pic>
        <p:nvPicPr>
          <p:cNvPr id="4" name="Picture 3" descr="2.10 Incremental-delivery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53036"/>
            <a:ext cx="8172017" cy="27672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75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78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Incremental delivery advantages</a:t>
            </a:r>
            <a:endParaRPr lang="en-GB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Customer value can be delivered with each increment so system functionality is available earlier.</a:t>
            </a:r>
          </a:p>
          <a:p>
            <a:r>
              <a:rPr lang="en-GB" smtClean="0"/>
              <a:t>Early increments act as a prototype to help elicit requirements for later increments.</a:t>
            </a:r>
          </a:p>
          <a:p>
            <a:r>
              <a:rPr lang="en-GB" smtClean="0"/>
              <a:t>Lower risk of overall project failure.</a:t>
            </a:r>
          </a:p>
          <a:p>
            <a:r>
              <a:rPr lang="en-GB" smtClean="0"/>
              <a:t>The highest priority system services tend to receive the most testing.</a:t>
            </a:r>
            <a:endParaRPr lang="en-GB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76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delivery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00" y="1600200"/>
            <a:ext cx="8229600" cy="4525963"/>
          </a:xfrm>
        </p:spPr>
        <p:txBody>
          <a:bodyPr/>
          <a:lstStyle/>
          <a:p>
            <a:r>
              <a:rPr lang="en-GB" dirty="0" smtClean="0"/>
              <a:t>Most systems require a set of basic facilities that are used by different parts of the system. </a:t>
            </a:r>
          </a:p>
          <a:p>
            <a:pPr lvl="1"/>
            <a:r>
              <a:rPr lang="en-GB" dirty="0" smtClean="0"/>
              <a:t>As requirements are not defined in detail until an increment is to be implemented, it can be hard to identify common facilities that are needed by all increments. </a:t>
            </a:r>
          </a:p>
          <a:p>
            <a:r>
              <a:rPr lang="en-GB" dirty="0" smtClean="0"/>
              <a:t>The essence of iterative processes is that the specification is developed in conjunction with the software. </a:t>
            </a:r>
          </a:p>
          <a:p>
            <a:pPr lvl="1"/>
            <a:r>
              <a:rPr lang="en-GB" dirty="0" smtClean="0"/>
              <a:t>However, this conflicts with the procurement model of many organizations, where the complete system specification is part of the system development contract. </a:t>
            </a:r>
          </a:p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77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6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7804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Process improvement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78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3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software companies have turned to software process improvement as a way of enhancing the quality of their software, reducing costs or accelerating their development processes. </a:t>
            </a:r>
          </a:p>
          <a:p>
            <a:r>
              <a:rPr lang="en-US" dirty="0" smtClean="0"/>
              <a:t>Process improvement means understanding existing processes and changing these processes to increase product quality and/or reduce costs and development time. 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79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Approaches to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process maturity approach, which focuses on improving process  and project management and introducing good software engineering practice. </a:t>
            </a:r>
          </a:p>
          <a:p>
            <a:pPr lvl="1"/>
            <a:r>
              <a:rPr lang="en-US" dirty="0" smtClean="0"/>
              <a:t>The level of process maturity reflects the extent to which good technical and management practice has been adopted in organizational software development processes. </a:t>
            </a:r>
            <a:endParaRPr lang="en-GB" dirty="0" smtClean="0"/>
          </a:p>
          <a:p>
            <a:r>
              <a:rPr lang="en-US" dirty="0" smtClean="0"/>
              <a:t>The agile approach, which focuses on iterative development and the reduction of overheads in the software process. </a:t>
            </a:r>
          </a:p>
          <a:p>
            <a:pPr lvl="1"/>
            <a:r>
              <a:rPr lang="en-US" dirty="0" smtClean="0"/>
              <a:t>The primary characteristics of agile methods are rapid delivery of functionality and responsiveness to changing customer requirements.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80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85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process improvement cycle</a:t>
            </a:r>
            <a:r>
              <a:rPr lang="en-GB" dirty="0" smtClean="0"/>
              <a:t> </a:t>
            </a:r>
            <a:endParaRPr lang="en-US" dirty="0"/>
          </a:p>
        </p:txBody>
      </p:sp>
      <p:pic>
        <p:nvPicPr>
          <p:cNvPr id="4" name="Content Placeholder 3" descr="26.3 Process improvement.eps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5976" b="-2227"/>
          <a:stretch/>
        </p:blipFill>
        <p:spPr>
          <a:xfrm>
            <a:off x="1760331" y="1698510"/>
            <a:ext cx="4876799" cy="4110668"/>
          </a:xfrm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81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8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improvement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/>
              <a:t>Process measurement </a:t>
            </a:r>
            <a:endParaRPr lang="en-US" i="1" dirty="0" smtClean="0"/>
          </a:p>
          <a:p>
            <a:pPr lvl="1"/>
            <a:r>
              <a:rPr lang="en-US" dirty="0" smtClean="0"/>
              <a:t>You </a:t>
            </a:r>
            <a:r>
              <a:rPr lang="en-US" dirty="0"/>
              <a:t>measure one or more attributes of the software process or product. These measurements forms a baseline that helps you decide if process improvements have been effective. </a:t>
            </a:r>
            <a:r>
              <a:rPr lang="en-GB" dirty="0" smtClean="0"/>
              <a:t> </a:t>
            </a:r>
            <a:endParaRPr lang="en-GB" dirty="0"/>
          </a:p>
          <a:p>
            <a:r>
              <a:rPr lang="en-US" i="1" dirty="0" smtClean="0"/>
              <a:t>Process </a:t>
            </a:r>
            <a:r>
              <a:rPr lang="en-US" i="1" dirty="0"/>
              <a:t>analysis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current process is assessed, and process weaknesses and bottlenecks are identified. Process models (sometimes called process maps) that describe the process may be </a:t>
            </a:r>
            <a:r>
              <a:rPr lang="en-US" dirty="0" smtClean="0"/>
              <a:t>developed. </a:t>
            </a:r>
            <a:r>
              <a:rPr lang="en-GB" dirty="0" smtClean="0"/>
              <a:t> </a:t>
            </a:r>
            <a:endParaRPr lang="en-GB" dirty="0"/>
          </a:p>
          <a:p>
            <a:r>
              <a:rPr lang="en-US" i="1" dirty="0" smtClean="0"/>
              <a:t>Process </a:t>
            </a:r>
            <a:r>
              <a:rPr lang="en-US" i="1" dirty="0"/>
              <a:t>change </a:t>
            </a:r>
            <a:endParaRPr lang="en-US" i="1" dirty="0" smtClean="0"/>
          </a:p>
          <a:p>
            <a:pPr lvl="1"/>
            <a:r>
              <a:rPr lang="en-US" dirty="0" smtClean="0"/>
              <a:t>Process </a:t>
            </a:r>
            <a:r>
              <a:rPr lang="en-US" dirty="0"/>
              <a:t>changes are proposed to address some of the identified process weaknesses. These are introduced and the cycle resumes to collect data about the effectiveness of the changes</a:t>
            </a:r>
            <a:r>
              <a:rPr lang="en-US" dirty="0" smtClean="0"/>
              <a:t>.</a:t>
            </a:r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82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1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7" tIns="44450" rIns="90487" bIns="44450"/>
          <a:lstStyle/>
          <a:p>
            <a:r>
              <a:rPr lang="en-GB" dirty="0"/>
              <a:t>Process measurement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 lIns="90487" tIns="44450" rIns="90487" bIns="44450"/>
          <a:lstStyle/>
          <a:p>
            <a:r>
              <a:rPr lang="en-GB" sz="2400"/>
              <a:t>Wherever possible, quantitative process data </a:t>
            </a:r>
            <a:br>
              <a:rPr lang="en-GB" sz="2400"/>
            </a:br>
            <a:r>
              <a:rPr lang="en-GB" sz="2400"/>
              <a:t>should be collected</a:t>
            </a:r>
          </a:p>
          <a:p>
            <a:pPr lvl="1"/>
            <a:r>
              <a:rPr lang="en-GB" sz="2000"/>
              <a:t>However, where organisations do not have clearly defined process standards this is very difficult as you don’t know what to measure. A process may have to be defined before any measurement is possible.</a:t>
            </a:r>
          </a:p>
          <a:p>
            <a:r>
              <a:rPr lang="en-GB" sz="2400"/>
              <a:t>Process measurements should be used to </a:t>
            </a:r>
            <a:br>
              <a:rPr lang="en-GB" sz="2400"/>
            </a:br>
            <a:r>
              <a:rPr lang="en-GB" sz="2400"/>
              <a:t>assess process improvements</a:t>
            </a:r>
          </a:p>
          <a:p>
            <a:pPr lvl="1"/>
            <a:r>
              <a:rPr lang="en-GB" sz="2000"/>
              <a:t>But this does not mean that measurements should drive the improvements. The improvement driver should be the organizational objectives.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83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77429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7" tIns="44450" rIns="90487" bIns="44450"/>
          <a:lstStyle/>
          <a:p>
            <a:r>
              <a:rPr lang="en-GB" dirty="0" smtClean="0"/>
              <a:t>Process metrics</a:t>
            </a:r>
            <a:endParaRPr lang="en-GB" dirty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 lIns="90487" tIns="44450" rIns="90487" bIns="44450"/>
          <a:lstStyle/>
          <a:p>
            <a:r>
              <a:rPr lang="en-GB"/>
              <a:t>Time taken for process activities to be </a:t>
            </a:r>
            <a:br>
              <a:rPr lang="en-GB"/>
            </a:br>
            <a:r>
              <a:rPr lang="en-GB"/>
              <a:t>completed</a:t>
            </a:r>
          </a:p>
          <a:p>
            <a:pPr lvl="1"/>
            <a:r>
              <a:rPr lang="en-GB"/>
              <a:t>E.g. Calendar time or effort to complete an activity or process.</a:t>
            </a:r>
          </a:p>
          <a:p>
            <a:r>
              <a:rPr lang="en-GB"/>
              <a:t>Resources required for processes or activities</a:t>
            </a:r>
          </a:p>
          <a:p>
            <a:pPr lvl="1"/>
            <a:r>
              <a:rPr lang="en-GB"/>
              <a:t>E.g. Total effort in person-days.</a:t>
            </a:r>
          </a:p>
          <a:p>
            <a:r>
              <a:rPr lang="en-GB"/>
              <a:t>Number of occurrences of a particular event</a:t>
            </a:r>
          </a:p>
          <a:p>
            <a:pPr lvl="1"/>
            <a:r>
              <a:rPr lang="en-GB"/>
              <a:t>E.g. Number of defects discovered.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84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453168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Capability maturity levels</a:t>
            </a:r>
            <a:endParaRPr lang="en-US" dirty="0"/>
          </a:p>
        </p:txBody>
      </p:sp>
      <p:pic>
        <p:nvPicPr>
          <p:cNvPr id="4" name="Content Placeholder 3" descr="26.10 StagesCMMI.eps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12585" b="-4028"/>
          <a:stretch/>
        </p:blipFill>
        <p:spPr>
          <a:xfrm>
            <a:off x="938696" y="1567571"/>
            <a:ext cx="6681304" cy="5008625"/>
          </a:xfrm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85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8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SEI capability maturity model</a:t>
            </a:r>
            <a:endParaRPr lang="en-GB" dirty="0"/>
          </a:p>
        </p:txBody>
      </p:sp>
      <p:sp>
        <p:nvSpPr>
          <p:cNvPr id="4301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mtClean="0"/>
              <a:t>Initial</a:t>
            </a:r>
          </a:p>
          <a:p>
            <a:pPr lvl="1"/>
            <a:r>
              <a:rPr lang="en-GB" smtClean="0"/>
              <a:t>Essentially uncontrolled</a:t>
            </a:r>
          </a:p>
          <a:p>
            <a:r>
              <a:rPr lang="en-GB" smtClean="0"/>
              <a:t>Repeatable</a:t>
            </a:r>
          </a:p>
          <a:p>
            <a:pPr lvl="1"/>
            <a:r>
              <a:rPr lang="en-GB" smtClean="0"/>
              <a:t>Product management procedures defined and used</a:t>
            </a:r>
          </a:p>
          <a:p>
            <a:r>
              <a:rPr lang="en-GB" smtClean="0"/>
              <a:t>Defined</a:t>
            </a:r>
          </a:p>
          <a:p>
            <a:pPr lvl="1"/>
            <a:r>
              <a:rPr lang="en-GB" smtClean="0"/>
              <a:t>Process management procedures and strategies defined </a:t>
            </a:r>
            <a:br>
              <a:rPr lang="en-GB" smtClean="0"/>
            </a:br>
            <a:r>
              <a:rPr lang="en-GB" smtClean="0"/>
              <a:t>and used</a:t>
            </a:r>
          </a:p>
          <a:p>
            <a:r>
              <a:rPr lang="en-GB" smtClean="0"/>
              <a:t>Managed</a:t>
            </a:r>
          </a:p>
          <a:p>
            <a:pPr lvl="1"/>
            <a:r>
              <a:rPr lang="en-GB" smtClean="0"/>
              <a:t>Quality management strategies defined and used</a:t>
            </a:r>
          </a:p>
          <a:p>
            <a:r>
              <a:rPr lang="en-GB" smtClean="0"/>
              <a:t>Optimising</a:t>
            </a:r>
          </a:p>
          <a:p>
            <a:pPr lvl="1"/>
            <a:r>
              <a:rPr lang="en-GB" smtClean="0"/>
              <a:t>Process improvement strategies defined and used</a:t>
            </a:r>
            <a:endParaRPr lang="en-GB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86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6705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points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Software processes are the activities involved in producing a software system. Software process models are abstract representations of these processes.</a:t>
            </a:r>
          </a:p>
          <a:p>
            <a:r>
              <a:rPr lang="en-GB" dirty="0" smtClean="0"/>
              <a:t>General process models describe the organization of software processes. </a:t>
            </a:r>
          </a:p>
          <a:p>
            <a:pPr lvl="1"/>
            <a:r>
              <a:rPr lang="en-GB" dirty="0" smtClean="0"/>
              <a:t>Examples of these general models include the ‘waterfall’ model,  incremental development, and reuse-oriented development.</a:t>
            </a:r>
          </a:p>
          <a:p>
            <a:r>
              <a:rPr lang="en-GB" dirty="0"/>
              <a:t>Requirements </a:t>
            </a:r>
            <a:r>
              <a:rPr lang="en-GB" dirty="0" smtClean="0"/>
              <a:t>engineering </a:t>
            </a:r>
            <a:r>
              <a:rPr lang="en-GB" dirty="0"/>
              <a:t>is the process of developing a software specification.</a:t>
            </a:r>
          </a:p>
          <a:p>
            <a:pPr lvl="1"/>
            <a:endParaRPr lang="en-GB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87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0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Design and implementation processes are concerned with transforming a requirements specification into an executable software system. </a:t>
            </a:r>
          </a:p>
          <a:p>
            <a:r>
              <a:rPr lang="en-GB" dirty="0" smtClean="0"/>
              <a:t>Software validation is the process of checking that the system conforms to its specification and that it meets the real needs of the users of the system.</a:t>
            </a:r>
          </a:p>
          <a:p>
            <a:r>
              <a:rPr lang="en-GB" dirty="0" smtClean="0"/>
              <a:t>Software evolution takes place when you change existing software systems to meet new requirements. The software must evolve to remain useful.</a:t>
            </a:r>
          </a:p>
          <a:p>
            <a:r>
              <a:rPr lang="en-GB" dirty="0"/>
              <a:t>Processes should include activities </a:t>
            </a:r>
            <a:r>
              <a:rPr lang="en-GB" dirty="0" smtClean="0"/>
              <a:t>such as prototyping and incremental delivery to </a:t>
            </a:r>
            <a:r>
              <a:rPr lang="en-GB" dirty="0"/>
              <a:t>cope with </a:t>
            </a:r>
            <a:r>
              <a:rPr lang="en-GB" dirty="0" smtClean="0"/>
              <a:t>change.</a:t>
            </a:r>
          </a:p>
          <a:p>
            <a:endParaRPr lang="en-GB" dirty="0" smtClean="0"/>
          </a:p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88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61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points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Processes may be structured for iterative development and delivery so that changes may be made without disrupting the system as a whole.</a:t>
            </a:r>
          </a:p>
          <a:p>
            <a:r>
              <a:rPr lang="en-GB" dirty="0"/>
              <a:t> The principal approaches to process improvement are agile approaches, geared to reducing process overheads, and maturity-based approaches based on better process management and the use of good software engineering practice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SEI process maturity framework identifies maturity levels that essentially correspond to the use of good software engineering practice.</a:t>
            </a:r>
            <a:endParaRPr lang="en-GB" dirty="0"/>
          </a:p>
          <a:p>
            <a:endParaRPr lang="en-GB" dirty="0" smtClean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89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Agile Software Development</a:t>
            </a:r>
            <a:endParaRPr lang="tr-TR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800" dirty="0" smtClean="0"/>
              <a:t>Ian </a:t>
            </a:r>
            <a:r>
              <a:rPr lang="en-US" sz="2800" dirty="0" err="1" smtClean="0"/>
              <a:t>Sommerville</a:t>
            </a:r>
            <a:r>
              <a:rPr lang="en-US" sz="2800" dirty="0" smtClean="0"/>
              <a:t>; “Software Engineering”, 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Global Ed</a:t>
            </a:r>
            <a:r>
              <a:rPr lang="en-US" sz="2800" dirty="0"/>
              <a:t>., Pearson, </a:t>
            </a:r>
            <a:r>
              <a:rPr lang="en-US" sz="2800" dirty="0" smtClean="0"/>
              <a:t>2016.</a:t>
            </a:r>
          </a:p>
          <a:p>
            <a:pPr>
              <a:spcAft>
                <a:spcPts val="0"/>
              </a:spcAft>
            </a:pPr>
            <a:endParaRPr lang="en-US" sz="2800" dirty="0"/>
          </a:p>
          <a:p>
            <a:r>
              <a:rPr lang="en-US" sz="2800" dirty="0"/>
              <a:t>Jeffrey A. Hoffer, Joey F. George, Joseph S. </a:t>
            </a:r>
            <a:r>
              <a:rPr lang="en-US" sz="2800" dirty="0" err="1"/>
              <a:t>Valacich</a:t>
            </a:r>
            <a:r>
              <a:rPr lang="en-US" sz="2800" dirty="0"/>
              <a:t>; “Modern Systems Analysis and Design”, 7th International Ed., Pearson, 2014.</a:t>
            </a:r>
          </a:p>
          <a:p>
            <a:pPr>
              <a:spcAft>
                <a:spcPts val="0"/>
              </a:spcAft>
            </a:pP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3602</Words>
  <Application>Microsoft Office PowerPoint</Application>
  <PresentationFormat>Bildschirmpräsentation (4:3)</PresentationFormat>
  <Paragraphs>495</Paragraphs>
  <Slides>91</Slides>
  <Notes>37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91</vt:i4>
      </vt:variant>
    </vt:vector>
  </HeadingPairs>
  <TitlesOfParts>
    <vt:vector size="99" baseType="lpstr">
      <vt:lpstr>Arial</vt:lpstr>
      <vt:lpstr>Calibri</vt:lpstr>
      <vt:lpstr>Constantia</vt:lpstr>
      <vt:lpstr>Tahoma</vt:lpstr>
      <vt:lpstr>Times New Roman</vt:lpstr>
      <vt:lpstr>Wingdings</vt:lpstr>
      <vt:lpstr>Wingdings 2</vt:lpstr>
      <vt:lpstr>Flow</vt:lpstr>
      <vt:lpstr>PowerPoint-Präsentation</vt:lpstr>
      <vt:lpstr>Topics covered</vt:lpstr>
      <vt:lpstr>The software process</vt:lpstr>
      <vt:lpstr>Software process descriptions</vt:lpstr>
      <vt:lpstr>A Modern Approach to Systems Analysis and Design</vt:lpstr>
      <vt:lpstr>A Modern Approach to Systems Analysis and Design (Cont.)</vt:lpstr>
      <vt:lpstr>A Modern Approach to Systems Analysis and Design (Cont.)</vt:lpstr>
      <vt:lpstr>Plan-driven and agile processes</vt:lpstr>
      <vt:lpstr>Software process models</vt:lpstr>
      <vt:lpstr>Systems Development Life Cycle (SDLC)</vt:lpstr>
      <vt:lpstr>Software process models</vt:lpstr>
      <vt:lpstr>Standard and Evolutionary Views of SDLC</vt:lpstr>
      <vt:lpstr>Systems Development Life Cycle (SDLC) (Cont.)</vt:lpstr>
      <vt:lpstr>Systems Development Life Cycle (SDLC) (Cont.)</vt:lpstr>
      <vt:lpstr>Systems Development Life Cycle (SDLC) (Cont.)</vt:lpstr>
      <vt:lpstr>Systems Development Life Cycle (SDLC) (Cont.)</vt:lpstr>
      <vt:lpstr>PowerPoint-Präsentation</vt:lpstr>
      <vt:lpstr>The Heart of the Systems Development Process</vt:lpstr>
      <vt:lpstr>Traditional Waterfall SDLC</vt:lpstr>
      <vt:lpstr>The waterfall model</vt:lpstr>
      <vt:lpstr>Waterfall model phases</vt:lpstr>
      <vt:lpstr>Waterfall model problems</vt:lpstr>
      <vt:lpstr>Different Approaches to Improving Development</vt:lpstr>
      <vt:lpstr>Computer-Aided Software Engineering (CASE) Tools</vt:lpstr>
      <vt:lpstr>Computer-Aided Software Engineering (CASE) Tools (Cont.)</vt:lpstr>
      <vt:lpstr>Computer-Aided Software Engineering (CASE) Tools (Cont.)</vt:lpstr>
      <vt:lpstr>PowerPoint-Präsentation</vt:lpstr>
      <vt:lpstr>CASE Tools (Cont.)</vt:lpstr>
      <vt:lpstr>Rapid Application Development (RAD)</vt:lpstr>
      <vt:lpstr>Rapid Application Development (RAD) (Cont.)</vt:lpstr>
      <vt:lpstr>Service-Oriented Architecture (SOA)</vt:lpstr>
      <vt:lpstr>Service-Oriented Architecture (SOA) (Cont.)</vt:lpstr>
      <vt:lpstr>Agile Methodologies</vt:lpstr>
      <vt:lpstr>PowerPoint-Präsentation</vt:lpstr>
      <vt:lpstr>When to use Agile Methodologies</vt:lpstr>
      <vt:lpstr>PowerPoint-Präsentation</vt:lpstr>
      <vt:lpstr>eXtreme Programming</vt:lpstr>
      <vt:lpstr>eXtreme Programming (Cont.)</vt:lpstr>
      <vt:lpstr>Object-Oriented Analysis and Design (OOAD)</vt:lpstr>
      <vt:lpstr>Object-Oriented Analysis and Design (OOAD) (Cont.)</vt:lpstr>
      <vt:lpstr>Rational Unified Process (RUP)</vt:lpstr>
      <vt:lpstr>Incremental development  </vt:lpstr>
      <vt:lpstr>Incremental development benefits</vt:lpstr>
      <vt:lpstr>Incremental development problems</vt:lpstr>
      <vt:lpstr>Integration and configuration</vt:lpstr>
      <vt:lpstr>Types of reusable software</vt:lpstr>
      <vt:lpstr>Reuse-oriented software engineering</vt:lpstr>
      <vt:lpstr>Key process stages</vt:lpstr>
      <vt:lpstr>Advantages and disadvantages</vt:lpstr>
      <vt:lpstr>Process activities</vt:lpstr>
      <vt:lpstr>Process activities</vt:lpstr>
      <vt:lpstr>The requirements engineering process</vt:lpstr>
      <vt:lpstr>Software specification</vt:lpstr>
      <vt:lpstr>Software design and implementation</vt:lpstr>
      <vt:lpstr>A general model of the design process </vt:lpstr>
      <vt:lpstr>Design activities</vt:lpstr>
      <vt:lpstr>System implementation</vt:lpstr>
      <vt:lpstr>Software validation</vt:lpstr>
      <vt:lpstr>Stages of testing</vt:lpstr>
      <vt:lpstr>Testing stages</vt:lpstr>
      <vt:lpstr>Testing phases in a plan-driven software process (V-model)</vt:lpstr>
      <vt:lpstr>Software evolution</vt:lpstr>
      <vt:lpstr>System evolution </vt:lpstr>
      <vt:lpstr>Coping with change</vt:lpstr>
      <vt:lpstr>Coping with change</vt:lpstr>
      <vt:lpstr>Reducing the costs of rework</vt:lpstr>
      <vt:lpstr>Coping with changing requirements</vt:lpstr>
      <vt:lpstr>Software prototyping</vt:lpstr>
      <vt:lpstr>Benefits of prototyping</vt:lpstr>
      <vt:lpstr>The process of prototype development</vt:lpstr>
      <vt:lpstr>Prototype development</vt:lpstr>
      <vt:lpstr>Throw-away prototypes</vt:lpstr>
      <vt:lpstr>Incremental delivery</vt:lpstr>
      <vt:lpstr>Incremental development and delivery</vt:lpstr>
      <vt:lpstr>Incremental delivery </vt:lpstr>
      <vt:lpstr>Incremental delivery advantages</vt:lpstr>
      <vt:lpstr>Incremental delivery problems</vt:lpstr>
      <vt:lpstr>Process improvement</vt:lpstr>
      <vt:lpstr>Process improvement</vt:lpstr>
      <vt:lpstr>Approaches to improvement</vt:lpstr>
      <vt:lpstr>The process improvement cycle </vt:lpstr>
      <vt:lpstr>Process improvement activities</vt:lpstr>
      <vt:lpstr>Process measurement</vt:lpstr>
      <vt:lpstr>Process metrics</vt:lpstr>
      <vt:lpstr>Capability maturity levels</vt:lpstr>
      <vt:lpstr>The SEI capability maturity model</vt:lpstr>
      <vt:lpstr>Key points</vt:lpstr>
      <vt:lpstr>Key points</vt:lpstr>
      <vt:lpstr>Key points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501</cp:revision>
  <dcterms:created xsi:type="dcterms:W3CDTF">2006-08-16T00:00:00Z</dcterms:created>
  <dcterms:modified xsi:type="dcterms:W3CDTF">2017-10-01T09:47:28Z</dcterms:modified>
</cp:coreProperties>
</file>