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61"/>
  </p:notesMasterIdLst>
  <p:handoutMasterIdLst>
    <p:handoutMasterId r:id="rId62"/>
  </p:handoutMasterIdLst>
  <p:sldIdLst>
    <p:sldId id="314" r:id="rId2"/>
    <p:sldId id="362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432" r:id="rId43"/>
    <p:sldId id="433" r:id="rId44"/>
    <p:sldId id="434" r:id="rId45"/>
    <p:sldId id="435" r:id="rId46"/>
    <p:sldId id="436" r:id="rId47"/>
    <p:sldId id="437" r:id="rId48"/>
    <p:sldId id="438" r:id="rId49"/>
    <p:sldId id="439" r:id="rId50"/>
    <p:sldId id="440" r:id="rId51"/>
    <p:sldId id="442" r:id="rId52"/>
    <p:sldId id="443" r:id="rId53"/>
    <p:sldId id="444" r:id="rId54"/>
    <p:sldId id="445" r:id="rId55"/>
    <p:sldId id="446" r:id="rId56"/>
    <p:sldId id="447" r:id="rId57"/>
    <p:sldId id="448" r:id="rId58"/>
    <p:sldId id="391" r:id="rId59"/>
    <p:sldId id="441" r:id="rId6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92944D8-4A46-4794-AC7E-FA5C8AADB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2F5E42-E248-4300-B2B2-D5EB06D999DF}" type="slidenum">
              <a:rPr lang="en-US" altLang="de-DE"/>
              <a:pPr eaLnBrk="1" hangingPunct="1"/>
              <a:t>2</a:t>
            </a:fld>
            <a:endParaRPr lang="en-US" altLang="de-DE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EB53C6BC-CF7A-45F0-A801-A172BE053B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126113A7-CBAC-438B-BC17-87172DE39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3A91FB7A-608B-4188-BA7B-553B347ACC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E923E11-34DE-4C12-B4FC-8EF39A2A3F0B}" type="slidenum">
              <a:rPr lang="en-US" altLang="de-DE"/>
              <a:pPr eaLnBrk="1" hangingPunct="1"/>
              <a:t>3</a:t>
            </a:fld>
            <a:endParaRPr lang="en-US" altLang="de-DE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30DD2892-2659-4D66-B274-AEE497E85E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A0EB4FBB-032A-474D-948C-1B1974ADD6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1B61FA2C-DA68-43AB-9D1C-E8A0797589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5B74609-43B6-4B96-80DB-6EEA57087372}" type="slidenum">
              <a:rPr lang="en-US" altLang="de-DE"/>
              <a:pPr eaLnBrk="1" hangingPunct="1"/>
              <a:t>4</a:t>
            </a:fld>
            <a:endParaRPr lang="en-US" altLang="de-DE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4F017578-2F6C-4C92-BDAA-B74AE5C14D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1BD2EC2B-C76B-49B1-A43C-66CED8142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E9FE9FBF-7B10-4660-AF29-3C3C86041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EEEFBC0-F5AF-4454-B244-043208E0607D}" type="slidenum">
              <a:rPr lang="en-US" altLang="de-DE"/>
              <a:pPr eaLnBrk="1" hangingPunct="1"/>
              <a:t>5</a:t>
            </a:fld>
            <a:endParaRPr lang="en-US" altLang="de-DE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90E5BE4B-944D-4BDB-8D5A-64EA8FD146A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D9E052BE-E98D-40F9-B24D-04CEA70EB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0DD02174-95EA-428A-911E-60FD3BECD4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62B8AD1-3933-4ECA-8DC5-21DB4E0939F9}" type="slidenum">
              <a:rPr lang="en-US" altLang="de-DE"/>
              <a:pPr eaLnBrk="1" hangingPunct="1"/>
              <a:t>6</a:t>
            </a:fld>
            <a:endParaRPr lang="en-US" altLang="de-DE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ED4F9F35-5A4A-4FD3-89AF-3441289B4E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A2E10F08-B21C-4628-A574-60B0B1ED64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53A2A4EE-33EE-4E7D-AE43-71399F0E8E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7FF6738-36FA-4FBE-A041-0C05B5D30E03}" type="slidenum">
              <a:rPr lang="en-US" altLang="de-DE"/>
              <a:pPr eaLnBrk="1" hangingPunct="1"/>
              <a:t>7</a:t>
            </a:fld>
            <a:endParaRPr lang="en-US" altLang="de-DE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8AC303AF-9C58-4699-B36D-D1A006879E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F41D27D-B4CB-4D4A-A866-0484C0821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F855DEA3-BF7D-417C-A5B7-D0C6AAED00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21CBC2-EFEC-4182-A9D3-5DD04F47534B}" type="slidenum">
              <a:rPr lang="en-US" altLang="de-DE"/>
              <a:pPr eaLnBrk="1" hangingPunct="1"/>
              <a:t>8</a:t>
            </a:fld>
            <a:endParaRPr lang="en-US" altLang="de-DE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AF1D1982-22C8-41CE-93AF-395F58F2F27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5456F908-3634-447A-BFD3-80BAECA868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B07B7329-D774-4D7A-8168-5DC5C03B27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2FC838C-F4F1-4E6B-BDA8-82974EC9BAFF}" type="slidenum">
              <a:rPr lang="en-US" altLang="de-DE"/>
              <a:pPr eaLnBrk="1" hangingPunct="1"/>
              <a:t>9</a:t>
            </a:fld>
            <a:endParaRPr lang="en-US" altLang="de-DE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E2CA9D8B-595C-4C76-B98B-5F87386E15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7A2ADF6D-0250-469B-B2BD-70248FC30D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EAED04F1-2B85-4EF9-8167-9F89CA07B9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8B10148-014D-46E3-84A3-911845507F6A}" type="slidenum">
              <a:rPr lang="en-US" altLang="de-DE"/>
              <a:pPr eaLnBrk="1" hangingPunct="1"/>
              <a:t>10</a:t>
            </a:fld>
            <a:endParaRPr lang="en-US" altLang="de-DE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5A6F2472-F247-435F-975C-197E121716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F15B5053-95F9-43E8-9EC4-1A728179A7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A46A431D-F5B0-4159-A1CF-5330AE26B4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5F455DB-0E70-4582-8B4B-599E0C578AB7}" type="slidenum">
              <a:rPr lang="en-US" altLang="de-DE"/>
              <a:pPr eaLnBrk="1" hangingPunct="1"/>
              <a:t>11</a:t>
            </a:fld>
            <a:endParaRPr lang="en-US" altLang="de-DE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900BCCDA-25F5-426A-BE73-3268817DFD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F0B9CD8A-0A6F-4AF2-A107-024BDD3B4D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7CBDE700-1A6B-4994-820A-43EFD9F8B7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813B24-74B2-4870-9D78-4C8C1312769C}" type="slidenum">
              <a:rPr lang="en-US" altLang="de-DE"/>
              <a:pPr eaLnBrk="1" hangingPunct="1"/>
              <a:t>12</a:t>
            </a:fld>
            <a:endParaRPr lang="en-US" altLang="de-DE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0AC85BA9-7D3E-4DD0-9368-52B1A4E6245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73491C06-198D-4FCF-9EC6-523C480DA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FA13858D-BDCD-4B69-B0DA-2E03CC284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80F6218-C277-4672-A8E8-D77A8C033F81}" type="slidenum">
              <a:rPr lang="en-US" altLang="de-DE"/>
              <a:pPr eaLnBrk="1" hangingPunct="1"/>
              <a:t>13</a:t>
            </a:fld>
            <a:endParaRPr lang="en-US" altLang="de-DE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705C9D0F-4D3B-4E8D-9F29-232937E7B3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495F0F5E-3D48-497C-83A6-F36BDAA8B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2A58EDA6-55AB-42DF-B1BE-660940D7E1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7B75D0-AD2B-4A49-A132-9CC77B8640C8}" type="slidenum">
              <a:rPr lang="en-US" altLang="de-DE"/>
              <a:pPr eaLnBrk="1" hangingPunct="1"/>
              <a:t>14</a:t>
            </a:fld>
            <a:endParaRPr lang="en-US" altLang="de-DE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0A1CECE2-534C-4C42-8D40-B05942693C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217DE720-1113-4298-BB4C-1F422E5656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9BB97C66-BC1C-4624-AE4E-4F295706E7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5131C3-7A20-49B0-BD64-5B653094C6EC}" type="slidenum">
              <a:rPr lang="en-US" altLang="de-DE"/>
              <a:pPr eaLnBrk="1" hangingPunct="1"/>
              <a:t>15</a:t>
            </a:fld>
            <a:endParaRPr lang="en-US" altLang="de-DE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60BCD450-9AE2-4900-BE9C-80209B2D2C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FC384184-C9A0-4E77-8832-80B0C4873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A7FB0B63-A7E4-4D89-AAEF-69940EAB47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2ED08B2-75A5-4101-8C21-D9050EFA4D05}" type="slidenum">
              <a:rPr lang="en-US" altLang="de-DE"/>
              <a:pPr eaLnBrk="1" hangingPunct="1"/>
              <a:t>16</a:t>
            </a:fld>
            <a:endParaRPr lang="en-US" altLang="de-DE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BC7E1EE8-823C-4CCD-828C-EA0017A85B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63611205-9152-4ED2-AFBD-471E8E79F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FF66E626-146A-455C-A1D2-25C135D545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EBF5A9A-BCB8-4E68-9524-D64B62D969F7}" type="slidenum">
              <a:rPr lang="en-US" altLang="de-DE"/>
              <a:pPr eaLnBrk="1" hangingPunct="1"/>
              <a:t>17</a:t>
            </a:fld>
            <a:endParaRPr lang="en-US" altLang="de-DE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7DE76536-F15A-4782-A01C-07EA36742A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B9E8734D-6D11-4D7A-B010-976FD7C989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28EF89B5-3305-409E-A23D-3D2ADF8726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463E57B-04CA-47FE-885D-4E33135E327E}" type="slidenum">
              <a:rPr lang="en-US" altLang="de-DE"/>
              <a:pPr eaLnBrk="1" hangingPunct="1"/>
              <a:t>18</a:t>
            </a:fld>
            <a:endParaRPr lang="en-US" altLang="de-DE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05913156-FB3C-43C2-89A5-3EFCCA3187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57C497D6-3CF4-41A2-BCE5-EA8204921C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49066F21-FE7D-4FE2-8EF9-D84B7360D8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C942A9D-37B7-444C-B67B-28CB0073F92D}" type="slidenum">
              <a:rPr lang="en-US" altLang="de-DE"/>
              <a:pPr eaLnBrk="1" hangingPunct="1"/>
              <a:t>19</a:t>
            </a:fld>
            <a:endParaRPr lang="en-US" altLang="de-DE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EE930DA0-E782-4468-A1BD-49D8C31B23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FD66872B-7366-4367-BEFB-FEC590477E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3D4CBD77-6E86-4E66-BCE7-15D20D0AA5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6F2D4EA-7D45-4CB1-80CF-462F1B98568C}" type="slidenum">
              <a:rPr lang="en-US" altLang="de-DE"/>
              <a:pPr eaLnBrk="1" hangingPunct="1"/>
              <a:t>20</a:t>
            </a:fld>
            <a:endParaRPr lang="en-US" altLang="de-DE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D8C800CF-70EC-4228-B0B1-00B1465E38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BAA6DEC2-5288-4F22-A4E6-3CEEAC9B38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79B5CEA5-CA5C-4C12-9340-409D4ED6B9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27D728-C907-46D4-AB67-400438716BF3}" type="slidenum">
              <a:rPr lang="en-US" altLang="de-DE"/>
              <a:pPr eaLnBrk="1" hangingPunct="1"/>
              <a:t>21</a:t>
            </a:fld>
            <a:endParaRPr lang="en-US" altLang="de-DE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D5840603-025E-4419-B8A9-B4A22BDB94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33A21E3D-645F-45C1-A955-E1EED5161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F081FB5F-1C72-430F-A2CF-0FF660315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80D573A-4F35-4F40-A8E5-A959A6DEAC5F}" type="slidenum">
              <a:rPr lang="en-US" altLang="de-DE"/>
              <a:pPr eaLnBrk="1" hangingPunct="1"/>
              <a:t>22</a:t>
            </a:fld>
            <a:endParaRPr lang="en-US" altLang="de-DE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EC211FFA-56B5-4EAE-BE7A-6CAAC6F1F2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7388E886-F8D6-444D-BC33-9A1EA4988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D77800FA-6F33-45B9-AA8A-469013A3C1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28B8CC-3E4E-43CA-BF09-50B4B6CFA6FF}" type="slidenum">
              <a:rPr lang="en-US" altLang="de-DE"/>
              <a:pPr eaLnBrk="1" hangingPunct="1"/>
              <a:t>23</a:t>
            </a:fld>
            <a:endParaRPr lang="en-US" altLang="de-DE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98553574-6D31-4B35-AB15-F160C8F3FF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2E261D78-3B0D-41AD-8F07-549ED8EA4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395BE0CC-389D-48B8-A042-DAECA434BA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8F6F13-B6D3-4CB2-B885-098A7EE73F40}" type="slidenum">
              <a:rPr lang="en-US" altLang="de-DE"/>
              <a:pPr eaLnBrk="1" hangingPunct="1"/>
              <a:t>24</a:t>
            </a:fld>
            <a:endParaRPr lang="en-US" altLang="de-DE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4B90E4FB-533D-497A-B33C-CCB53A23D48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BC118C87-650E-4537-A1BA-61B63F527D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339F686C-214E-449E-804D-82AA02F6E9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6564E83-03E5-4D89-A502-29AAFE54A4C3}" type="slidenum">
              <a:rPr lang="en-US" altLang="de-DE"/>
              <a:pPr eaLnBrk="1" hangingPunct="1"/>
              <a:t>25</a:t>
            </a:fld>
            <a:endParaRPr lang="en-US" altLang="de-DE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12942A3B-333F-44FF-A63C-C7F4F8AB7D4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ADAD0D68-BA75-4417-BCAB-285A9B847A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DD96AE58-F0CB-4FEE-89E5-8AC983A1CF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F59A667-1C40-40B1-9876-6F8FD0124B1E}" type="slidenum">
              <a:rPr lang="en-US" altLang="de-DE"/>
              <a:pPr eaLnBrk="1" hangingPunct="1"/>
              <a:t>26</a:t>
            </a:fld>
            <a:endParaRPr lang="en-US" altLang="de-DE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77FB11BF-4423-4086-9524-853FB77E49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DCE8C829-20F2-4DB3-9221-43BBD3FD33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29B1746B-5EC1-4524-9D96-15B6095DA9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0B5C3F9-DCD6-443F-BD0F-48496A522FA9}" type="slidenum">
              <a:rPr lang="en-US" altLang="de-DE"/>
              <a:pPr eaLnBrk="1" hangingPunct="1"/>
              <a:t>27</a:t>
            </a:fld>
            <a:endParaRPr lang="en-US" altLang="de-DE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2B05F499-D4BC-4B62-BCE1-8EA1C264BA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A2B7F8D7-6BDE-4180-A212-70B86B1A9D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196BA6D0-2CF0-4013-91CA-0D8B0A0084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8F0F31E-AD37-4D0D-A78B-542C83AE6E18}" type="slidenum">
              <a:rPr lang="en-US" altLang="de-DE"/>
              <a:pPr eaLnBrk="1" hangingPunct="1"/>
              <a:t>28</a:t>
            </a:fld>
            <a:endParaRPr lang="en-US" altLang="de-DE"/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9674BD45-D578-453A-94BB-F5C14A34BF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E2436323-2BA5-4E65-8F2A-3594A9C0D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8A04D939-6132-4E05-A8D5-DDBBB63A16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E247F7E-F3F4-4F17-8C51-D6F292C83BE3}" type="slidenum">
              <a:rPr lang="en-US" altLang="de-DE"/>
              <a:pPr eaLnBrk="1" hangingPunct="1"/>
              <a:t>29</a:t>
            </a:fld>
            <a:endParaRPr lang="en-US" altLang="de-DE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9E0AF472-1ED0-47C1-BA12-73737124C2D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79D088E8-12BB-490C-A804-AC7EC3700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6010A889-2A65-4255-BAC4-6D20D6EB73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E5E8CC-43D0-41F2-A884-8AF630C00E0E}" type="slidenum">
              <a:rPr lang="en-US" altLang="de-DE"/>
              <a:pPr eaLnBrk="1" hangingPunct="1"/>
              <a:t>30</a:t>
            </a:fld>
            <a:endParaRPr lang="en-US" altLang="de-DE"/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0512F685-14FC-4897-B012-F7B3C9D14FC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7403C9E5-4078-4C4A-93FB-C7E6BC835F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6FC9EC63-E0D1-40AA-87D0-9D126F4B85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DA38F39-8605-4DE6-B2D8-2CDD232C1983}" type="slidenum">
              <a:rPr lang="en-US" altLang="de-DE"/>
              <a:pPr eaLnBrk="1" hangingPunct="1"/>
              <a:t>31</a:t>
            </a:fld>
            <a:endParaRPr lang="en-US" altLang="de-DE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BAA302CF-7A53-4D5A-9DA2-5C5F74BA74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426DEA86-B616-42E2-B4A9-249DAF6ED2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2B3136BE-2DBC-41AA-BA84-A55AE805B8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B4A6980-B7A3-4145-83BC-9F77C1835555}" type="slidenum">
              <a:rPr lang="en-US" altLang="de-DE"/>
              <a:pPr eaLnBrk="1" hangingPunct="1"/>
              <a:t>32</a:t>
            </a:fld>
            <a:endParaRPr lang="en-US" altLang="de-DE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600834FE-BF8E-49C2-8073-98E7E159B50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43C3B09D-2C34-48C1-A2D5-58933EE434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8009E313-FF24-4841-AB36-3D425ADD31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354288D-EDF0-4669-B67E-8ECF6BA9047B}" type="slidenum">
              <a:rPr lang="en-US" altLang="de-DE"/>
              <a:pPr eaLnBrk="1" hangingPunct="1"/>
              <a:t>33</a:t>
            </a:fld>
            <a:endParaRPr lang="en-US" altLang="de-DE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0ED601AA-F991-48F6-B1AA-4B2039CD78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B00B5C75-D079-4339-B40D-155FD079E6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D6FD3E8C-EFB7-4A4B-AD4E-6BBF8343C1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CB9D0DB-FE5C-495F-BCB3-F67705AAA4B2}" type="slidenum">
              <a:rPr lang="en-US" altLang="de-DE"/>
              <a:pPr eaLnBrk="1" hangingPunct="1"/>
              <a:t>34</a:t>
            </a:fld>
            <a:endParaRPr lang="en-US" altLang="de-DE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26A0CA50-6058-4CF2-A192-41973CCD9ED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D08E4074-9045-4924-9919-E5A4C68CA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A6DCE15E-404A-47FF-ADEF-349E51A723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9E82673-DE5F-4F96-BC58-68DB0C700C0A}" type="slidenum">
              <a:rPr lang="en-US" altLang="de-DE"/>
              <a:pPr eaLnBrk="1" hangingPunct="1"/>
              <a:t>35</a:t>
            </a:fld>
            <a:endParaRPr lang="en-US" altLang="de-DE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6D1490BB-F531-4C0B-9183-D3CE882E30F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C94EBBA0-3BE8-4E28-BA7B-2AC1C2FC53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5D55E626-2F72-4A3D-93B1-A00407B8E0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677DB6F-A39C-4890-BE6C-F846A3D7A19F}" type="slidenum">
              <a:rPr lang="en-US" altLang="de-DE"/>
              <a:pPr eaLnBrk="1" hangingPunct="1"/>
              <a:t>36</a:t>
            </a:fld>
            <a:endParaRPr lang="en-US" altLang="de-DE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BD4F6974-3A26-40D1-AEBA-A631FC72AF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5108CC7B-FDF4-43B8-BAC9-B149AD3CA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C333BA85-8B3C-43EB-BCB5-73C64B86CF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0D9C4A4-2449-4D44-9AA7-0EEF92174E33}" type="slidenum">
              <a:rPr lang="en-US" altLang="de-DE"/>
              <a:pPr eaLnBrk="1" hangingPunct="1"/>
              <a:t>37</a:t>
            </a:fld>
            <a:endParaRPr lang="en-US" altLang="de-DE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4482D60A-1EBF-4836-8EFB-5E9D6FB553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F92169E3-7C4E-43D0-8C0B-DBBD7A92F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CF683C99-D927-430D-B456-860236E356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CE715A-36FF-430B-BD39-B88EE5B61FDD}" type="slidenum">
              <a:rPr lang="en-US" altLang="de-DE"/>
              <a:pPr eaLnBrk="1" hangingPunct="1"/>
              <a:t>38</a:t>
            </a:fld>
            <a:endParaRPr lang="en-US" altLang="de-DE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D5557113-1583-402C-A6B1-D991859EF47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A28D7923-FC70-4571-9D09-CAC738988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1FB75FE2-6686-49D3-82CD-6DCB82751D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143AD31-6888-420A-BC3C-2A0024F9C92A}" type="slidenum">
              <a:rPr lang="en-US" altLang="de-DE"/>
              <a:pPr eaLnBrk="1" hangingPunct="1"/>
              <a:t>39</a:t>
            </a:fld>
            <a:endParaRPr lang="en-US" altLang="de-DE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3E08C600-9517-4F5C-9E0B-FDE84EBB9DE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914C6EF2-C441-4354-93D4-5D205408BB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C572E450-26DF-4FA7-A2CD-C4A97FFB95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CDE0A09-AFFC-4295-B94C-C9B5984527C6}" type="slidenum">
              <a:rPr lang="en-US" altLang="de-DE"/>
              <a:pPr eaLnBrk="1" hangingPunct="1"/>
              <a:t>40</a:t>
            </a:fld>
            <a:endParaRPr lang="en-US" altLang="de-DE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FD786902-AC1A-4F57-848B-CB9FE3394A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1E93106B-56E7-4A18-AE50-3078F0CDE8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49EF46E0-EE61-4D48-BCDD-6F16482F20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2E09B24-9994-4995-8D1F-55AC1974C498}" type="slidenum">
              <a:rPr lang="en-US" altLang="de-DE"/>
              <a:pPr eaLnBrk="1" hangingPunct="1"/>
              <a:t>41</a:t>
            </a:fld>
            <a:endParaRPr lang="en-US" altLang="de-DE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7270FDC1-67FB-48A0-8CFB-18F16ED61B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855979AF-4A71-4F1A-B59C-DDAF3A76C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DDBDDFA5-6002-4723-BECF-B617F72A60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A9ECDC-18AF-4C86-88B9-BA24E174C801}" type="slidenum">
              <a:rPr lang="en-US" altLang="de-DE"/>
              <a:pPr eaLnBrk="1" hangingPunct="1"/>
              <a:t>42</a:t>
            </a:fld>
            <a:endParaRPr lang="en-US" altLang="de-DE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85159A7E-AB4D-4979-B688-D0267EFFA2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4A8AAB62-31F5-45B1-A7BE-F7A20284F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ED122516-73CB-4B32-989F-512B407066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A5C4F59-68A7-4B53-A63A-36C0F13ECBCA}" type="slidenum">
              <a:rPr lang="en-US" altLang="de-DE"/>
              <a:pPr eaLnBrk="1" hangingPunct="1"/>
              <a:t>43</a:t>
            </a:fld>
            <a:endParaRPr lang="en-US" altLang="de-DE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1D370D48-F44B-4BB3-A8BC-8A00E71993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2211E95B-D0B2-4D0D-B2AA-80B039752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7EF4DD62-2BA3-4B25-A384-AB52B2A8DC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FDFE6E-03CD-4935-B816-31BC18D7D055}" type="slidenum">
              <a:rPr lang="en-US" altLang="de-DE"/>
              <a:pPr eaLnBrk="1" hangingPunct="1"/>
              <a:t>44</a:t>
            </a:fld>
            <a:endParaRPr lang="en-US" altLang="de-DE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421EAAA1-176B-43C9-A225-47A4B553FCE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7CA8539B-53D8-4F12-A086-C047EA86A1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9F54ED89-DA2E-4566-BD48-03D4826F40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092442E-DC47-4820-A33F-8A35020B8B48}" type="slidenum">
              <a:rPr lang="en-US" altLang="de-DE"/>
              <a:pPr eaLnBrk="1" hangingPunct="1"/>
              <a:t>45</a:t>
            </a:fld>
            <a:endParaRPr lang="en-US" altLang="de-DE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FCE53D20-F82F-4711-ABB6-E245B4E0FE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0F6F5326-6E50-48AC-91A3-EED70D5DCE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70D708AE-909C-4387-AAE4-CE11BFEB7D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F114932-3EE3-431F-A48C-0D5B5364AA2D}" type="slidenum">
              <a:rPr lang="en-US" altLang="de-DE"/>
              <a:pPr eaLnBrk="1" hangingPunct="1"/>
              <a:t>46</a:t>
            </a:fld>
            <a:endParaRPr lang="en-US" altLang="de-DE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02DD4E28-B5E8-4F46-94FF-A2BBAA89C2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7F3B494C-2DF2-4ABB-A0FF-287FE73BF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3246AC32-5293-4AF2-8627-E4EBB9B195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6601E1A-3974-4ADB-8275-9C5127CF4F0C}" type="slidenum">
              <a:rPr lang="en-US" altLang="de-DE"/>
              <a:pPr eaLnBrk="1" hangingPunct="1"/>
              <a:t>47</a:t>
            </a:fld>
            <a:endParaRPr lang="en-US" altLang="de-DE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E0BC2D7D-DE68-4745-A6D9-BB48E19E82A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52FF1C8A-ABDC-49D9-BEAD-A8C8076377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6916C934-B3AF-443C-AAFE-2AB105EEF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4DC6F54-161A-4D44-B217-04791B8F23BB}" type="slidenum">
              <a:rPr lang="en-US" altLang="de-DE"/>
              <a:pPr eaLnBrk="1" hangingPunct="1"/>
              <a:t>48</a:t>
            </a:fld>
            <a:endParaRPr lang="en-US" altLang="de-DE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DE4F0603-4B8E-4C61-A916-C11565C0CB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26A6C7E9-C6FC-48AE-BBEC-86ADB60E57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0527AF94-182B-4022-9C6C-44D7927B3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AC43942-51C5-4BBC-957D-6F0FDD11958E}" type="slidenum">
              <a:rPr lang="en-US" altLang="de-DE"/>
              <a:pPr eaLnBrk="1" hangingPunct="1"/>
              <a:t>49</a:t>
            </a:fld>
            <a:endParaRPr lang="en-US" altLang="de-DE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E061BA44-FD58-4253-BE6E-F09D4E7EAD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E6DDB965-C912-49F9-B864-33583BC2F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12F446D3-AC8A-4762-88D3-FD67FAB98C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ECBF838-D33B-4929-A54F-13BFB452DDDC}" type="slidenum">
              <a:rPr lang="en-US" altLang="de-DE"/>
              <a:pPr eaLnBrk="1" hangingPunct="1"/>
              <a:t>50</a:t>
            </a:fld>
            <a:endParaRPr lang="en-US" altLang="de-DE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9DB31EAC-1015-462C-8719-8D9B5D1E97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7162B60F-086A-4563-9A97-940BC1B04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A61CC8EB-17AA-40D7-8834-B6DA5B6E10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750C401-1BAC-4593-A740-4F6B55B7AE3F}" type="slidenum">
              <a:rPr lang="en-US" altLang="de-DE"/>
              <a:pPr eaLnBrk="1" hangingPunct="1"/>
              <a:t>51</a:t>
            </a:fld>
            <a:endParaRPr lang="en-US" altLang="de-DE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A1A86659-8717-4B56-954B-C3FAD39F86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C9C75295-D26F-475D-BED7-CCA569A46C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220A930F-07C8-4709-B0A0-70CC9213EA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0A9CA06-A611-4B14-831C-9CDD0E60887C}" type="slidenum">
              <a:rPr lang="en-US" altLang="de-DE"/>
              <a:pPr eaLnBrk="1" hangingPunct="1"/>
              <a:t>52</a:t>
            </a:fld>
            <a:endParaRPr lang="en-US" altLang="de-DE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A71BEEB2-F027-45CF-8466-AE3F787ADEA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B6964174-12B0-46E3-B3D9-B58E12A9A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553391CE-D611-4332-B3A8-11D5FB1DB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C3A8F09-51E1-4D21-98F4-3C99A16101BE}" type="slidenum">
              <a:rPr lang="en-US" altLang="de-DE"/>
              <a:pPr eaLnBrk="1" hangingPunct="1"/>
              <a:t>53</a:t>
            </a:fld>
            <a:endParaRPr lang="en-US" altLang="de-DE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47904254-6285-4B29-A1E8-F98F04DF0A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C8BB19BC-1842-4399-A408-67A651E4E3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79BA72E3-78DB-4566-BBE1-32D6176C35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1AD36AA-485F-4ECF-8C8D-B6479D314E97}" type="slidenum">
              <a:rPr lang="en-US" altLang="de-DE"/>
              <a:pPr eaLnBrk="1" hangingPunct="1"/>
              <a:t>54</a:t>
            </a:fld>
            <a:endParaRPr lang="en-US" altLang="de-DE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65172A5C-6183-448A-A4BB-9F2DC724E4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C347097F-7F83-4382-A1A6-C2AA70811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1C4E7080-DCF7-4A99-8A13-D4B393F1F6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C75FAD-A5A8-4F54-9D42-95D9B19EE61A}" type="slidenum">
              <a:rPr lang="en-US" altLang="de-DE"/>
              <a:pPr eaLnBrk="1" hangingPunct="1"/>
              <a:t>55</a:t>
            </a:fld>
            <a:endParaRPr lang="en-US" altLang="de-DE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BC231816-441C-4759-8243-EB1801C6C1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9A7E2EC8-EFC3-4309-9C38-21D1AC48B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F77F8686-96E1-4069-9032-DF2887EC69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9DA8E64-0927-43C0-8CD9-8143D8924DCC}" type="slidenum">
              <a:rPr lang="en-US" altLang="de-DE"/>
              <a:pPr eaLnBrk="1" hangingPunct="1"/>
              <a:t>56</a:t>
            </a:fld>
            <a:endParaRPr lang="en-US" altLang="de-DE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35C2D514-441C-4148-909F-D9B10C0B0E8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27A700C6-2E17-4990-9C7C-06BB89DD0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048A0677-264B-4D6D-A4E6-34B07902A5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62C414-C601-4975-AD66-AC90D83E592A}" type="slidenum">
              <a:rPr lang="en-US" altLang="de-DE"/>
              <a:pPr eaLnBrk="1" hangingPunct="1"/>
              <a:t>57</a:t>
            </a:fld>
            <a:endParaRPr lang="en-US" altLang="de-DE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392A5B60-C979-41AA-8AEB-D8A57E13DB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9884D008-4CAB-4BFE-B668-CA6FD273D6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1143000" y="1600200"/>
            <a:ext cx="36957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991100" y="1600200"/>
            <a:ext cx="3695700" cy="21859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991100" y="3938588"/>
            <a:ext cx="3695700" cy="21875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97715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6957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991100" y="1600200"/>
            <a:ext cx="3695700" cy="21859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991100" y="3938588"/>
            <a:ext cx="3695700" cy="21875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52481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1143000" y="1600200"/>
            <a:ext cx="36957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91100" y="1600200"/>
            <a:ext cx="36957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11239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7" r:id="rId12"/>
    <p:sldLayoutId id="2147483738" r:id="rId13"/>
    <p:sldLayoutId id="2147483739" r:id="rId1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348204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12 Game Engine</a:t>
            </a: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ußzeilenplatzhalter 3">
            <a:extLst>
              <a:ext uri="{FF2B5EF4-FFF2-40B4-BE49-F238E27FC236}">
                <a16:creationId xmlns:a16="http://schemas.microsoft.com/office/drawing/2014/main" id="{F7FC3D92-F3A3-4278-A49A-2D5DE151DA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54C0A03A-1F23-4E92-83C3-75E89B0DD8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E2A0A232-C604-42CE-8FC2-C80CE6BA7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Exploring the features of a higher-level</a:t>
            </a:r>
            <a:r>
              <a:rPr lang="tr-TR" altLang="de-DE"/>
              <a:t> </a:t>
            </a:r>
            <a:r>
              <a:rPr lang="en-US" altLang="de-DE"/>
              <a:t>game</a:t>
            </a:r>
            <a:r>
              <a:rPr lang="tr-TR" altLang="de-DE"/>
              <a:t> </a:t>
            </a:r>
            <a:r>
              <a:rPr lang="en-US" altLang="de-DE"/>
              <a:t>engine</a:t>
            </a:r>
          </a:p>
          <a:p>
            <a:r>
              <a:rPr lang="en-US" altLang="de-DE"/>
              <a:t>Building a more powerful Sprite class</a:t>
            </a:r>
          </a:p>
          <a:p>
            <a:r>
              <a:rPr lang="en-US" altLang="de-DE"/>
              <a:t>Building a class to simplify the main loop</a:t>
            </a:r>
          </a:p>
          <a:p>
            <a:r>
              <a:rPr lang="en-US" altLang="de-DE"/>
              <a:t>Creating custom graphic interface</a:t>
            </a:r>
            <a:r>
              <a:rPr lang="tr-TR" altLang="de-DE"/>
              <a:t> </a:t>
            </a:r>
            <a:r>
              <a:rPr lang="en-US" altLang="de-DE"/>
              <a:t>widgets</a:t>
            </a:r>
          </a:p>
          <a:p>
            <a:r>
              <a:rPr lang="en-US" altLang="de-DE"/>
              <a:t>Building games with the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800630-BC43-46A2-BE79-A2D6A5DFAF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3E5E8B2-9BAA-4FCC-BBEB-897CCCE30B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BD3CB71-DB44-46FE-A387-B6A0FCF12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Why Build a High-Level Engine?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FB13711-EC57-491A-87C4-8B96715137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You understand the concepts now.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It's time to use them in interesting new ways.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The game engine encapsulates what you already know.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It frees you to think about solving harder problems.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You can modify it to make an engine that makes your own programming more efficient.</a:t>
            </a:r>
          </a:p>
        </p:txBody>
      </p:sp>
      <p:sp>
        <p:nvSpPr>
          <p:cNvPr id="9220" name="Fußzeilenplatzhalter 1">
            <a:extLst>
              <a:ext uri="{FF2B5EF4-FFF2-40B4-BE49-F238E27FC236}">
                <a16:creationId xmlns:a16="http://schemas.microsoft.com/office/drawing/2014/main" id="{F4BC05B7-86A0-482A-86A3-3FF2663EC2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A805753-BA42-4A01-9E00-43BB7A1E6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C15B01F-A3B2-4382-9580-D71665CFD1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543BD1E-31FB-4915-AE8A-7B87010B1B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Examining the </a:t>
            </a:r>
            <a:br>
              <a:rPr lang="en-US" altLang="de-DE" sz="3600"/>
            </a:br>
            <a:r>
              <a:rPr lang="en-US" altLang="de-DE" sz="3600"/>
              <a:t>gameEngine Code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2959B10-21FB-47E9-B885-E950B0D87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gameEngine is just a Python module.</a:t>
            </a:r>
          </a:p>
          <a:p>
            <a:r>
              <a:rPr lang="en-US" altLang="de-DE"/>
              <a:t>There's very little new in the code. It's mainly a series of class definitions.</a:t>
            </a:r>
          </a:p>
          <a:p>
            <a:r>
              <a:rPr lang="en-US" altLang="de-DE"/>
              <a:t>There's a main function used only for testing.</a:t>
            </a:r>
          </a:p>
          <a:p>
            <a:r>
              <a:rPr lang="en-US" altLang="de-DE"/>
              <a:t>Normally, gameEngine is imported.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gameEngine.py</a:t>
            </a:r>
            <a:r>
              <a:rPr lang="en-US" altLang="de-DE"/>
              <a:t> for code details.</a:t>
            </a:r>
          </a:p>
        </p:txBody>
      </p:sp>
      <p:sp>
        <p:nvSpPr>
          <p:cNvPr id="10244" name="Fußzeilenplatzhalter 1">
            <a:extLst>
              <a:ext uri="{FF2B5EF4-FFF2-40B4-BE49-F238E27FC236}">
                <a16:creationId xmlns:a16="http://schemas.microsoft.com/office/drawing/2014/main" id="{03BF11A7-5246-4175-A2EA-7D384F4F3D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367BE9-2402-46CA-BD39-1970B346F0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1266D3D-9B7B-4576-9FC4-7650478022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FC49C54-D1E8-4063-AC01-39F9E95648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Classes in gameEngine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05D4C20-835C-441D-96EA-75B475F74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Scene</a:t>
            </a:r>
          </a:p>
          <a:p>
            <a:r>
              <a:rPr lang="en-US" altLang="de-DE"/>
              <a:t>SuperSprite</a:t>
            </a:r>
          </a:p>
          <a:p>
            <a:r>
              <a:rPr lang="en-US" altLang="de-DE"/>
              <a:t>Label</a:t>
            </a:r>
          </a:p>
          <a:p>
            <a:r>
              <a:rPr lang="en-US" altLang="de-DE"/>
              <a:t>Button</a:t>
            </a:r>
          </a:p>
          <a:p>
            <a:r>
              <a:rPr lang="en-US" altLang="de-DE"/>
              <a:t>Scroller</a:t>
            </a:r>
          </a:p>
          <a:p>
            <a:r>
              <a:rPr lang="en-US" altLang="de-DE"/>
              <a:t>MultiScroller</a:t>
            </a:r>
          </a:p>
        </p:txBody>
      </p:sp>
      <p:sp>
        <p:nvSpPr>
          <p:cNvPr id="11268" name="Fußzeilenplatzhalter 1">
            <a:extLst>
              <a:ext uri="{FF2B5EF4-FFF2-40B4-BE49-F238E27FC236}">
                <a16:creationId xmlns:a16="http://schemas.microsoft.com/office/drawing/2014/main" id="{7946C6CF-7E7E-4DCB-A836-2C78F01286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87C4B71-75D6-4299-9D88-55716CF3C0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0EBCD54-D2A8-48FA-A2BD-CF61F8952E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1E0B2EF-56CF-4890-AADE-CF8C6254E2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gameEngine Initialization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5C07E67-BFCE-44EC-AA63-7B044E62DD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When gameEngine is started, it does some basic initialization:</a:t>
            </a:r>
          </a:p>
          <a:p>
            <a:pPr lvl="1"/>
            <a:r>
              <a:rPr lang="en-US" altLang="de-DE"/>
              <a:t>Imports pygame</a:t>
            </a:r>
          </a:p>
          <a:p>
            <a:pPr lvl="1"/>
            <a:r>
              <a:rPr lang="en-US" altLang="de-DE"/>
              <a:t>Imports math</a:t>
            </a:r>
          </a:p>
          <a:p>
            <a:pPr lvl="1"/>
            <a:r>
              <a:rPr lang="en-US" altLang="de-DE"/>
              <a:t>Initializes pygame</a:t>
            </a:r>
          </a:p>
        </p:txBody>
      </p:sp>
      <p:sp>
        <p:nvSpPr>
          <p:cNvPr id="12292" name="Fußzeilenplatzhalter 1">
            <a:extLst>
              <a:ext uri="{FF2B5EF4-FFF2-40B4-BE49-F238E27FC236}">
                <a16:creationId xmlns:a16="http://schemas.microsoft.com/office/drawing/2014/main" id="{0D26B069-0FF5-44AC-BD7D-DF309C4698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D5D10F7-9666-4553-838F-1AA71EFD33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C29DA18-998E-4606-98AC-5E18FA68BA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72265AD-0B72-4DAA-BF1C-6D71A8F845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Making a Scene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4B4222A-C717-4362-BC3D-56F017E9F6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gameEngine vastly simplifies building a simple game.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ADA15593-FEC6-4890-8E1B-DC14D6F30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124200"/>
            <a:ext cx="64008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""" simpleGe.py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example of simplest possible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 engine program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"""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import pygame, gameEngine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game = gameEngine.Scene()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game.start()</a:t>
            </a:r>
          </a:p>
        </p:txBody>
      </p:sp>
      <p:sp>
        <p:nvSpPr>
          <p:cNvPr id="13317" name="Fußzeilenplatzhalter 1">
            <a:extLst>
              <a:ext uri="{FF2B5EF4-FFF2-40B4-BE49-F238E27FC236}">
                <a16:creationId xmlns:a16="http://schemas.microsoft.com/office/drawing/2014/main" id="{DB57AF97-C2C0-4F2F-BA0B-3614B6EDCD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5FF5718-BB45-4F30-939B-6D3BAF749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189B5B5-22F6-434A-806D-40A0E25DE1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61565BA-8A3A-4763-A377-D2FA3AD647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How gameEngine </a:t>
            </a:r>
            <a:br>
              <a:rPr lang="en-US" altLang="de-DE" sz="3600"/>
            </a:br>
            <a:r>
              <a:rPr lang="en-US" altLang="de-DE" sz="3600"/>
              <a:t>Creates a Scene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062EE8C-1210-4C6A-870B-CFB6AD67B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</a:t>
            </a:r>
            <a:r>
              <a:rPr lang="en-US" altLang="de-DE">
                <a:latin typeface="Courier New" panose="02070309020205020404" pitchFamily="49" charset="0"/>
              </a:rPr>
              <a:t>simpleGe.py</a:t>
            </a:r>
            <a:r>
              <a:rPr lang="en-US" altLang="de-DE"/>
              <a:t> program imports pygame and gameEngine.</a:t>
            </a:r>
          </a:p>
          <a:p>
            <a:r>
              <a:rPr lang="en-US" altLang="de-DE">
                <a:latin typeface="Courier New" panose="02070309020205020404" pitchFamily="49" charset="0"/>
              </a:rPr>
              <a:t>simpleGe.py</a:t>
            </a:r>
            <a:r>
              <a:rPr lang="en-US" altLang="de-DE"/>
              <a:t> creates an instance of gameEngine.Scene, which encap-sulates the main loop.</a:t>
            </a:r>
          </a:p>
          <a:p>
            <a:r>
              <a:rPr lang="en-US" altLang="de-DE"/>
              <a:t>Starting the scene starts the program, and everything else is automatic.</a:t>
            </a:r>
          </a:p>
        </p:txBody>
      </p:sp>
      <p:sp>
        <p:nvSpPr>
          <p:cNvPr id="14340" name="Fußzeilenplatzhalter 1">
            <a:extLst>
              <a:ext uri="{FF2B5EF4-FFF2-40B4-BE49-F238E27FC236}">
                <a16:creationId xmlns:a16="http://schemas.microsoft.com/office/drawing/2014/main" id="{385FC73C-69E5-4B1A-AE13-6524989F9D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E7ED33A-CA77-47AA-B0AF-83A14A7AE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FA07682-A518-4A11-AED5-5B37341314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3192496-976D-4FFF-A6D0-5347F96023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Introducing the SuperSprite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68D6169-6C1E-4DE1-B924-3AB6A40EB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gameEngine module has an improved Sprite class.</a:t>
            </a:r>
          </a:p>
          <a:p>
            <a:r>
              <a:rPr lang="en-US" altLang="de-DE"/>
              <a:t>This sprite adds various capabilities to the standard Sprite class.</a:t>
            </a:r>
          </a:p>
          <a:p>
            <a:r>
              <a:rPr lang="en-US" altLang="de-DE"/>
              <a:t>It can be easily added to a scene.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superSprite.py</a:t>
            </a:r>
            <a:r>
              <a:rPr lang="en-US" altLang="de-DE"/>
              <a:t>.</a:t>
            </a:r>
          </a:p>
        </p:txBody>
      </p:sp>
      <p:sp>
        <p:nvSpPr>
          <p:cNvPr id="15364" name="Fußzeilenplatzhalter 1">
            <a:extLst>
              <a:ext uri="{FF2B5EF4-FFF2-40B4-BE49-F238E27FC236}">
                <a16:creationId xmlns:a16="http://schemas.microsoft.com/office/drawing/2014/main" id="{96B0F567-6F40-4A78-B60F-D52B74A095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2CDD80F-09BC-4579-8760-DABD566DFF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991F6F8-C648-4E70-9B3D-5FE70170E9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1C35D59-F43D-44B3-968F-B5B0E49FD3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SuperSprite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2DDD48F-C840-4196-9814-D062ED6FF4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DE722C85-0819-4C86-ABA9-0A3CB6C40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676400"/>
            <a:ext cx="7086600" cy="449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""" superSprite.py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show a very basic form of supersprite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"""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import pygame, gameEngine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def main():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 = gameEngine.Scene()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ship = gameEngine.SuperSprite(game)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#customize the ship sprite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ship.setImage("ship.gif")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ship.setAngle(135)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ship.setSpeed(5)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ship.setBoundAction(ship.BOUNCE)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</p:txBody>
      </p:sp>
      <p:sp>
        <p:nvSpPr>
          <p:cNvPr id="16389" name="Fußzeilenplatzhalter 1">
            <a:extLst>
              <a:ext uri="{FF2B5EF4-FFF2-40B4-BE49-F238E27FC236}">
                <a16:creationId xmlns:a16="http://schemas.microsoft.com/office/drawing/2014/main" id="{B96BA273-B528-4440-811E-06D84CF00F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59CA9C9-5538-4FAB-96A9-13017B093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5B75F68-23DE-469E-8E21-14CEDF1BFF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FC100EA-3ED5-4422-A701-96AF41795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Notes about the SuperSprite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AF21D35-AC61-4B16-8AF7-7A8EF5334D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de-DE" sz="2800"/>
              <a:t>The SuperSprite takes a scene as its parameter.</a:t>
            </a:r>
          </a:p>
          <a:p>
            <a:pPr>
              <a:lnSpc>
                <a:spcPct val="80000"/>
              </a:lnSpc>
            </a:pPr>
            <a:r>
              <a:rPr lang="en-US" altLang="de-DE" sz="2800"/>
              <a:t>It has a setImage() method for easy image loading.</a:t>
            </a:r>
          </a:p>
          <a:p>
            <a:pPr>
              <a:lnSpc>
                <a:spcPct val="80000"/>
              </a:lnSpc>
            </a:pPr>
            <a:r>
              <a:rPr lang="en-US" altLang="de-DE" sz="2800"/>
              <a:t>You can set its speed and angle.</a:t>
            </a:r>
          </a:p>
          <a:p>
            <a:pPr>
              <a:lnSpc>
                <a:spcPct val="80000"/>
              </a:lnSpc>
            </a:pPr>
            <a:r>
              <a:rPr lang="en-US" altLang="de-DE" sz="2800"/>
              <a:t>You can set a boundary action, and the sprite will know how to wrap, bounce, or stop automatically.</a:t>
            </a:r>
          </a:p>
          <a:p>
            <a:pPr>
              <a:lnSpc>
                <a:spcPct val="80000"/>
              </a:lnSpc>
            </a:pPr>
            <a:r>
              <a:rPr lang="en-US" altLang="de-DE" sz="2800"/>
              <a:t>You can make a subclass of the SuperSprite to add your own enhancements.</a:t>
            </a:r>
          </a:p>
        </p:txBody>
      </p:sp>
      <p:sp>
        <p:nvSpPr>
          <p:cNvPr id="17412" name="Fußzeilenplatzhalter 1">
            <a:extLst>
              <a:ext uri="{FF2B5EF4-FFF2-40B4-BE49-F238E27FC236}">
                <a16:creationId xmlns:a16="http://schemas.microsoft.com/office/drawing/2014/main" id="{E7FDA805-5C3D-4763-A797-CBBF032C33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52381EB-9DDE-43A9-8D55-2047AB489C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8FF54CB-E099-4425-96D2-80AA321D44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806C91C-64E4-46A2-B3D7-342E9C0CE3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Modifying the Scene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CD4C93C-E42F-4749-A94F-EFA56FFCD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543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r>
              <a:rPr lang="en-US" altLang="de-DE" sz="2800"/>
              <a:t>After you create a scene instance, you can make basic changes by modifying its public attributes.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Later, I show how to make more dramatic changes by extending the Scene class.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A218E0E6-907B-4A12-8FE2-ECE4E2060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219200"/>
            <a:ext cx="7086600" cy="2847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#customize the scene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game.setCaption("Introducing Super Sprite!")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game.background.fill((0x33, 0x33, 0x99))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game.sprites = [ship]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#let 'er rip!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game.start()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__name__ == "__main__":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main()</a:t>
            </a:r>
          </a:p>
        </p:txBody>
      </p:sp>
      <p:sp>
        <p:nvSpPr>
          <p:cNvPr id="18437" name="Fußzeilenplatzhalter 1">
            <a:extLst>
              <a:ext uri="{FF2B5EF4-FFF2-40B4-BE49-F238E27FC236}">
                <a16:creationId xmlns:a16="http://schemas.microsoft.com/office/drawing/2014/main" id="{B07C1F1D-50A4-4D51-BCC3-2BB5E428F8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622599-425D-4B50-B5D5-17C5806D9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D0825F0-6FB9-428E-8208-458B588E7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52B3DC8-0EBD-43EF-BB0E-BF809D43B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Notes on the Scene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29039DD-0A5C-4AD5-84E4-05336C4CDC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scene object can be modified.</a:t>
            </a:r>
          </a:p>
          <a:p>
            <a:r>
              <a:rPr lang="en-US" altLang="de-DE"/>
              <a:t>Its caption can be changed.</a:t>
            </a:r>
          </a:p>
          <a:p>
            <a:r>
              <a:rPr lang="en-US" altLang="de-DE"/>
              <a:t>You can assign any number of sprites.</a:t>
            </a:r>
          </a:p>
          <a:p>
            <a:r>
              <a:rPr lang="en-US" altLang="de-DE"/>
              <a:t>It has a number of other useful characteristics that will be detailed shortly.</a:t>
            </a:r>
          </a:p>
        </p:txBody>
      </p:sp>
      <p:sp>
        <p:nvSpPr>
          <p:cNvPr id="19460" name="Fußzeilenplatzhalter 1">
            <a:extLst>
              <a:ext uri="{FF2B5EF4-FFF2-40B4-BE49-F238E27FC236}">
                <a16:creationId xmlns:a16="http://schemas.microsoft.com/office/drawing/2014/main" id="{3EBA59A9-6045-494D-9EEA-FA840FCDD7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8C478CC-623C-4AB4-8F78-65EBF9DB4A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6F6A5E1-89E2-4CDE-A321-3020D182FD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DD21D6D-3C6F-472A-8DA8-36F9F65943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Extending the SuperSprite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2AED08F-5CCD-496D-8664-939E561E29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Things get more interesting when you make your own extensions of the base classes.</a:t>
            </a:r>
          </a:p>
          <a:p>
            <a:r>
              <a:rPr lang="en-US" altLang="de-DE">
                <a:latin typeface="Courier New" panose="02070309020205020404" pitchFamily="49" charset="0"/>
              </a:rPr>
              <a:t>carGE.py</a:t>
            </a:r>
            <a:r>
              <a:rPr lang="en-US" altLang="de-DE"/>
              <a:t> demonstrates building a car by using a custom variant of the SuperSprite class.</a:t>
            </a:r>
          </a:p>
        </p:txBody>
      </p:sp>
      <p:sp>
        <p:nvSpPr>
          <p:cNvPr id="20484" name="Fußzeilenplatzhalter 1">
            <a:extLst>
              <a:ext uri="{FF2B5EF4-FFF2-40B4-BE49-F238E27FC236}">
                <a16:creationId xmlns:a16="http://schemas.microsoft.com/office/drawing/2014/main" id="{5060E3C4-E09A-43FD-9665-C34F297313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9C71CB-2035-4E02-877C-3C6453BBF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15901DC-F27D-4655-9364-FE405A2BF6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D6DC2AD-4226-451D-B37A-640407CF6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Making a Custom Car Class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E0C6AE8-061B-4007-AE78-57CC3F125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295400"/>
            <a:ext cx="7543800" cy="4525963"/>
          </a:xfrm>
        </p:spPr>
        <p:txBody>
          <a:bodyPr/>
          <a:lstStyle/>
          <a:p>
            <a:r>
              <a:rPr lang="en-US" altLang="de-DE"/>
              <a:t>The Car class is an extension of SuperSprite.</a:t>
            </a:r>
          </a:p>
          <a:p>
            <a:r>
              <a:rPr lang="en-US" altLang="de-DE"/>
              <a:t>Begin by initializing the parent class.</a:t>
            </a:r>
          </a:p>
          <a:p>
            <a:r>
              <a:rPr lang="en-US" altLang="de-DE"/>
              <a:t>Set its image to an appropriate figure.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132C227A-A219-4167-8445-D786E326C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3733800"/>
            <a:ext cx="7696200" cy="2847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""" carGE.py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extend SuperSprite to add keyboard input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"""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import pygame, gameEngine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class Car(gameEngine.SuperSprite):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__init__(self, scene):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gameEngine.SuperSprite.__init__(self, scene)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self.setImage("car.gif")</a:t>
            </a:r>
          </a:p>
        </p:txBody>
      </p:sp>
      <p:sp>
        <p:nvSpPr>
          <p:cNvPr id="21509" name="Fußzeilenplatzhalter 1">
            <a:extLst>
              <a:ext uri="{FF2B5EF4-FFF2-40B4-BE49-F238E27FC236}">
                <a16:creationId xmlns:a16="http://schemas.microsoft.com/office/drawing/2014/main" id="{1005B998-19B7-4817-80A2-8EC907BA13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C17A2C8-DC56-4541-88DB-3AA7B544FA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70C4EDD-A9C9-4B3A-8BF2-5804404CF1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150C3B4-8874-49FE-9135-5995F86C54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Checking Events SuperSprite-Style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F64A28A-8B3B-4D3C-812F-83FA11C23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checkEvents() method is called by update() automatically.</a:t>
            </a:r>
          </a:p>
          <a:p>
            <a:r>
              <a:rPr lang="en-US" altLang="de-DE"/>
              <a:t>It can be used to handle input from the keyboard or mouse, collisions.</a:t>
            </a:r>
          </a:p>
          <a:p>
            <a:r>
              <a:rPr lang="en-US" altLang="de-DE"/>
              <a:t>Code placed here will be activated early in the update() process, before moving the object.</a:t>
            </a:r>
          </a:p>
        </p:txBody>
      </p:sp>
      <p:sp>
        <p:nvSpPr>
          <p:cNvPr id="22532" name="Fußzeilenplatzhalter 1">
            <a:extLst>
              <a:ext uri="{FF2B5EF4-FFF2-40B4-BE49-F238E27FC236}">
                <a16:creationId xmlns:a16="http://schemas.microsoft.com/office/drawing/2014/main" id="{40AABFA2-7755-4362-8570-E4332FF827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E22E804-98E4-461C-BDFC-06585134BF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655AF6E-D324-4EF8-A179-C825D51FBD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4AA8C5A-2FE2-4675-9BB0-A603B0422E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The car.checkEvents() Method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0A9E780-CE3C-45A0-94FF-E777B06325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A21C450A-57F3-4D6E-ADB4-0452A8EBC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714500"/>
            <a:ext cx="7696200" cy="3397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def checkEvents(self):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keys = pygame.key.get_pressed()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keys[pygame.K_LEFT]: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self.turnBy(5)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keys[pygame.K_RIGHT]: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self.turnBy(-5)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keys[pygame.K_UP]: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self.speedUp(.2)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keys[pygame.K_DOWN]: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self.speedUp(-.2)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self.drawTrace()</a:t>
            </a:r>
          </a:p>
        </p:txBody>
      </p:sp>
      <p:sp>
        <p:nvSpPr>
          <p:cNvPr id="23557" name="Fußzeilenplatzhalter 1">
            <a:extLst>
              <a:ext uri="{FF2B5EF4-FFF2-40B4-BE49-F238E27FC236}">
                <a16:creationId xmlns:a16="http://schemas.microsoft.com/office/drawing/2014/main" id="{74DEAD9D-EED0-43EF-8057-1093FCFDC2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1849287-78BD-4426-953D-C4F316B68B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BC17F07-DC45-4898-9C38-9B353A1145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2E6F6AD-09F9-4C36-B46A-BD2DBB0817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What Happens in checkEvents()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1D45010-0288-41DD-B615-EDDD06CA2A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Get input from the keyboard.</a:t>
            </a:r>
          </a:p>
          <a:p>
            <a:r>
              <a:rPr lang="en-US" altLang="de-DE"/>
              <a:t>If the user presses left or right, use the turnBy() method to turn the sprite.</a:t>
            </a:r>
          </a:p>
          <a:p>
            <a:r>
              <a:rPr lang="en-US" altLang="de-DE"/>
              <a:t>Up and down key presses call the speedUp() method to change speed.</a:t>
            </a:r>
          </a:p>
          <a:p>
            <a:r>
              <a:rPr lang="en-US" altLang="de-DE"/>
              <a:t>Draw the car's path on the background. (I did this in Figure 10-3, so you can tell the car is moving.)</a:t>
            </a:r>
          </a:p>
        </p:txBody>
      </p:sp>
      <p:sp>
        <p:nvSpPr>
          <p:cNvPr id="24580" name="Fußzeilenplatzhalter 1">
            <a:extLst>
              <a:ext uri="{FF2B5EF4-FFF2-40B4-BE49-F238E27FC236}">
                <a16:creationId xmlns:a16="http://schemas.microsoft.com/office/drawing/2014/main" id="{63426761-D372-46B7-BEAE-26879AF96B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12B5655-259F-446F-B849-0568ED7C68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FC66125-A9C1-4E37-AA5B-BEF0519CDC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4B8DDA8-0023-4555-B77F-B1231AEDC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Starting the Game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A699759-F2D8-46B1-93F0-EA6A1C6E7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533525"/>
            <a:ext cx="7543800" cy="4525963"/>
          </a:xfrm>
        </p:spPr>
        <p:txBody>
          <a:bodyPr/>
          <a:lstStyle/>
          <a:p>
            <a:r>
              <a:rPr lang="en-US" altLang="de-DE">
                <a:latin typeface="Courier New" panose="02070309020205020404" pitchFamily="49" charset="0"/>
              </a:rPr>
              <a:t>carGE.py</a:t>
            </a:r>
            <a:r>
              <a:rPr lang="en-US" altLang="de-DE"/>
              <a:t> uses a stock Scene class.</a:t>
            </a:r>
          </a:p>
          <a:p>
            <a:r>
              <a:rPr lang="en-US" altLang="de-DE"/>
              <a:t>Create an instance of the car.</a:t>
            </a:r>
          </a:p>
          <a:p>
            <a:r>
              <a:rPr lang="en-US" altLang="de-DE"/>
              <a:t>Add it to the game's sprite list.</a:t>
            </a:r>
          </a:p>
          <a:p>
            <a:r>
              <a:rPr lang="en-US" altLang="de-DE"/>
              <a:t>Start the gameEngine.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3FAA3B7D-E5A5-4575-894F-95380160D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152900"/>
            <a:ext cx="7696200" cy="229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def main():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 = gameEngine.Scene()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game.background.fill((0xCC, 0xCC, 0xCC))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car = Car(game)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game.sprites = [car]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game.start()</a:t>
            </a:r>
          </a:p>
        </p:txBody>
      </p:sp>
      <p:sp>
        <p:nvSpPr>
          <p:cNvPr id="25605" name="Fußzeilenplatzhalter 1">
            <a:extLst>
              <a:ext uri="{FF2B5EF4-FFF2-40B4-BE49-F238E27FC236}">
                <a16:creationId xmlns:a16="http://schemas.microsoft.com/office/drawing/2014/main" id="{00B1B2E6-8378-493F-8A73-3F9FA41909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C1A8B09-6A3A-4D73-8C1A-655E2B07E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72971F8-40A7-45BC-90A6-196D3560F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84EB73A-4B8C-4568-A01C-1EB055B9F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Extending the Scene Class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107EEDD-73C6-40FB-A2EA-66622D98E6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You can also make a custom extension of the Scene class.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Most real gameEngine games have one Scene class per state (intro, help, play, and game over).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Extending the Scene class allows you to add event handling at the scene level.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spaceGE.py</a:t>
            </a:r>
            <a:r>
              <a:rPr lang="en-US" altLang="de-DE"/>
              <a:t>.</a:t>
            </a:r>
          </a:p>
        </p:txBody>
      </p:sp>
      <p:sp>
        <p:nvSpPr>
          <p:cNvPr id="26628" name="Fußzeilenplatzhalter 1">
            <a:extLst>
              <a:ext uri="{FF2B5EF4-FFF2-40B4-BE49-F238E27FC236}">
                <a16:creationId xmlns:a16="http://schemas.microsoft.com/office/drawing/2014/main" id="{BB9927C6-F20D-48A8-ACA7-52D2BB50BF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AFB5386-AA05-43F7-A40F-4B159BACD1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67EEAEF-7383-4FDD-8425-728ADE3D12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DC445C5-E7C3-4271-A299-DBA4C9DB0C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Scene Attributes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EEF841F-6EB4-49D3-BCEB-81A9688DC28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600200"/>
            <a:ext cx="7315200" cy="4525963"/>
          </a:xfrm>
        </p:spPr>
        <p:txBody>
          <a:bodyPr/>
          <a:lstStyle/>
          <a:p>
            <a:r>
              <a:rPr lang="en-US" altLang="de-DE" sz="2800"/>
              <a:t>You can directly modify these attributes of the Scene class:</a:t>
            </a:r>
            <a:br>
              <a:rPr lang="en-US" altLang="de-DE" sz="2800"/>
            </a:br>
            <a:br>
              <a:rPr lang="en-US" altLang="de-DE" sz="2800"/>
            </a:br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r>
              <a:rPr lang="en-US" altLang="de-DE" sz="2800"/>
              <a:t>This can be done on a standard scene or a custom (extended) scene.</a:t>
            </a:r>
          </a:p>
        </p:txBody>
      </p:sp>
      <p:graphicFrame>
        <p:nvGraphicFramePr>
          <p:cNvPr id="145567" name="Group 159">
            <a:extLst>
              <a:ext uri="{FF2B5EF4-FFF2-40B4-BE49-F238E27FC236}">
                <a16:creationId xmlns:a16="http://schemas.microsoft.com/office/drawing/2014/main" id="{B3804A97-805F-4A21-954E-1491C99BAED0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1371600" y="2624138"/>
          <a:ext cx="7448550" cy="2157416"/>
        </p:xfrm>
        <a:graphic>
          <a:graphicData uri="http://schemas.openxmlformats.org/drawingml/2006/table">
            <a:tbl>
              <a:tblPr/>
              <a:tblGrid>
                <a:gridCol w="1296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5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8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Type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5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background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Surface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The background drawing surface of the scene.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screen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Surface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The primary drawing surface of the scene.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sprites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List of sprite objects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The primary sprite group. You can create other sprite groups with the Scene class's makeSpriteGroup() and addGroup() methods.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AA3E28C4-603C-4108-B8C7-13E180808B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DD8B111-7266-4F3C-9E74-50660882E9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FDC1528-93A8-4F73-B283-563358B650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Scene Attribute Notes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7503076-8B5B-492A-80CE-9698968F26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Use the background attribute if you want to draw directly on the screen's background.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Use screen to determine the size of the screen, or to draw or blit directly to the screen.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sprites is the standard list of sprites. Any sprites in this list are automatically drawn and updated every frame.</a:t>
            </a:r>
          </a:p>
        </p:txBody>
      </p:sp>
      <p:sp>
        <p:nvSpPr>
          <p:cNvPr id="28676" name="Fußzeilenplatzhalter 1">
            <a:extLst>
              <a:ext uri="{FF2B5EF4-FFF2-40B4-BE49-F238E27FC236}">
                <a16:creationId xmlns:a16="http://schemas.microsoft.com/office/drawing/2014/main" id="{88539885-7FC3-424E-81F4-BED86A14B8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F8835F3-FAFF-4A72-9D71-6D04148FA8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43C5F0A-53DB-487C-B367-AB4067743D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9D59B005-2650-4269-A8F7-C7CE6A1F95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Scene Methods</a:t>
            </a:r>
          </a:p>
        </p:txBody>
      </p:sp>
      <p:graphicFrame>
        <p:nvGraphicFramePr>
          <p:cNvPr id="146727" name="Group 295">
            <a:extLst>
              <a:ext uri="{FF2B5EF4-FFF2-40B4-BE49-F238E27FC236}">
                <a16:creationId xmlns:a16="http://schemas.microsoft.com/office/drawing/2014/main" id="{F0D91EAA-3EE8-4590-981A-C7DA8B35C66A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1409700" y="1366838"/>
          <a:ext cx="7400925" cy="5061200"/>
        </p:xfrm>
        <a:graphic>
          <a:graphicData uri="http://schemas.openxmlformats.org/drawingml/2006/table">
            <a:tbl>
              <a:tblPr/>
              <a:tblGrid>
                <a:gridCol w="246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1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Parameters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__init__()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None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Initiator. If you're writing an extension of the Scene class, be sure to call Scene.__init__(self) at the beginning of the method.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start() 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None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Starts the __mainLoop() method.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stop()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None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Ends the Scene object's main loop and sends control back to the calling program.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makeSpriteGroup(sprites)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sprites: a list of sprites to add to the new sprite group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Returns a sprite group.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8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addSpriteGroup(group)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group: a sprite group created through the Scene class's makeSpriteGroup() method or the pygame.sprite.Group()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Adds the group to the Scene's list of groups. Group is automatically cleared, updated, and redrawn inside main loop.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7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setCaption(title)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title: a string containing new caption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Sets the window caption to the text specified by title.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EC85AD1F-DFFE-4494-8516-A6F7301CB4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9A6F718-3575-4AEA-9516-6F8E3AB4AE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D09D4F9-910E-4622-A52C-DD55BDBF35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Scene Control Methods</a:t>
            </a:r>
            <a:endParaRPr lang="en-US" altLang="de-DE" b="1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1D3582F-7928-4F79-B3AE-211C0E56A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start() is used to start the scene's main loop.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stop() exits the scene's main loop and returns control to the calling module.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These features allow you to write a program with multiple scenes.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Each scene can be thought of as a program state (intro, instructions, game, and end).</a:t>
            </a:r>
          </a:p>
        </p:txBody>
      </p:sp>
      <p:sp>
        <p:nvSpPr>
          <p:cNvPr id="30724" name="Fußzeilenplatzhalter 1">
            <a:extLst>
              <a:ext uri="{FF2B5EF4-FFF2-40B4-BE49-F238E27FC236}">
                <a16:creationId xmlns:a16="http://schemas.microsoft.com/office/drawing/2014/main" id="{D9DFC440-F93C-494D-91EB-FF6994B8B6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3FA514D-0FDD-464B-A84C-341184AB24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3C92D90-3E33-4391-BE5F-C71A4897D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A56487D-45A4-4BE3-8A01-20D37AD1B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Scene Sprite Group Management Tools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D79EC6C-5593-4C6F-9DC0-085EA6683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All scenes have the built-in sprites list.</a:t>
            </a:r>
          </a:p>
          <a:p>
            <a:r>
              <a:rPr lang="en-US" altLang="de-DE" sz="2800"/>
              <a:t>A scene can have more than one sprite group.</a:t>
            </a:r>
          </a:p>
          <a:p>
            <a:r>
              <a:rPr lang="en-US" altLang="de-DE" sz="2800"/>
              <a:t>Use scene.createSpriteGroup() and scene.addSpriteGroup() to add additional sprite groups.</a:t>
            </a:r>
          </a:p>
          <a:p>
            <a:r>
              <a:rPr lang="en-US" altLang="de-DE" sz="2800"/>
              <a:t>All will be automatically updated and drawn.</a:t>
            </a:r>
          </a:p>
          <a:p>
            <a:r>
              <a:rPr lang="en-US" altLang="de-DE" sz="2800">
                <a:latin typeface="Courier New" panose="02070309020205020404" pitchFamily="49" charset="0"/>
              </a:rPr>
              <a:t>asteroids.py</a:t>
            </a:r>
            <a:r>
              <a:rPr lang="en-US" altLang="de-DE" sz="2800"/>
              <a:t> (described later) demonstrates this technique.</a:t>
            </a:r>
          </a:p>
        </p:txBody>
      </p:sp>
      <p:sp>
        <p:nvSpPr>
          <p:cNvPr id="31748" name="Fußzeilenplatzhalter 1">
            <a:extLst>
              <a:ext uri="{FF2B5EF4-FFF2-40B4-BE49-F238E27FC236}">
                <a16:creationId xmlns:a16="http://schemas.microsoft.com/office/drawing/2014/main" id="{AFCE0208-2A18-4914-B2A1-284D3288A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74E1B42-933E-425F-9812-5C1A9573E7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BD9B4F7-8AA3-412A-A66B-A57310A98C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5DD3542-5677-43B9-B8EC-6DC7A05F07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Scene Event Methods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993A55E-1C6D-4EAF-82FE-B4ABC5D2984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600200"/>
            <a:ext cx="7753350" cy="2144713"/>
          </a:xfrm>
        </p:spPr>
        <p:txBody>
          <a:bodyPr/>
          <a:lstStyle/>
          <a:p>
            <a:r>
              <a:rPr lang="en-US" altLang="de-DE"/>
              <a:t>These methods are intended to be overwritten in a subclass of Scene.</a:t>
            </a:r>
          </a:p>
          <a:p>
            <a:r>
              <a:rPr lang="en-US" altLang="de-DE"/>
              <a:t>Use doEvents() when you want access to the pygame event object.</a:t>
            </a:r>
          </a:p>
        </p:txBody>
      </p:sp>
      <p:graphicFrame>
        <p:nvGraphicFramePr>
          <p:cNvPr id="147560" name="Group 104">
            <a:extLst>
              <a:ext uri="{FF2B5EF4-FFF2-40B4-BE49-F238E27FC236}">
                <a16:creationId xmlns:a16="http://schemas.microsoft.com/office/drawing/2014/main" id="{979CAF06-2914-47EE-9E49-CDE0D26DF17E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400175" y="4076700"/>
          <a:ext cx="7353300" cy="2057400"/>
        </p:xfrm>
        <a:graphic>
          <a:graphicData uri="http://schemas.openxmlformats.org/drawingml/2006/table">
            <a:tbl>
              <a:tblPr/>
              <a:tblGrid>
                <a:gridCol w="1608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4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Parameters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5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doEvents(event)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event: the event object passed to the doEvents() method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Override this method to write code that has access to the event object and runs every frame.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update()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None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Override this method to write code that runs every frame. Note that doEvents() is called before update().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562394C6-E03E-4B5B-B086-3C130071E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51750D0-CFEE-453F-95EF-D2569231F9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3521471-F1C8-482A-AB8B-B1EFE1FC33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spaceGE.py Works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9A1923E-DA4E-4D0F-A021-B39FEF776E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>
                <a:latin typeface="Courier New" panose="02070309020205020404" pitchFamily="49" charset="0"/>
              </a:rPr>
              <a:t>spaceGE.py</a:t>
            </a:r>
            <a:r>
              <a:rPr lang="en-US" altLang="de-DE" sz="2800"/>
              <a:t> uses an ordinary SuperSprite.</a:t>
            </a:r>
          </a:p>
          <a:p>
            <a:r>
              <a:rPr lang="en-US" altLang="de-DE" sz="2800"/>
              <a:t>It extends the scene for event handling.</a:t>
            </a:r>
          </a:p>
          <a:p>
            <a:r>
              <a:rPr lang="en-US" altLang="de-DE" sz="2800"/>
              <a:t>All event handling happens in the scene.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7FC2813E-E031-46D2-B3B2-AA4F56762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225" y="3551238"/>
            <a:ext cx="7556500" cy="1812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class Game(gameEngine.Scene):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gameEngine.Scene.__init__(self)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self.setCaption("Space-style Motion in GameEngine")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self.ship = gameEngine.SuperSprite(self)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self.ship.setImage("ship.gif")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self.sprites = [self.ship]</a:t>
            </a:r>
          </a:p>
        </p:txBody>
      </p:sp>
      <p:sp>
        <p:nvSpPr>
          <p:cNvPr id="33797" name="Fußzeilenplatzhalter 1">
            <a:extLst>
              <a:ext uri="{FF2B5EF4-FFF2-40B4-BE49-F238E27FC236}">
                <a16:creationId xmlns:a16="http://schemas.microsoft.com/office/drawing/2014/main" id="{5FF724C2-FC75-4F01-AAEF-470B0E108D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7E03623-EA15-4630-9C81-9C18A0640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B87E2F8-4C45-4D56-B9B4-20B92E1AC9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7F9B4F5-BBDF-4264-BC23-A4281F72EE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Initializing the Scene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13F90C83-9F42-4AB8-A979-CE688B033D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362075"/>
            <a:ext cx="7543800" cy="4525963"/>
          </a:xfrm>
        </p:spPr>
        <p:txBody>
          <a:bodyPr/>
          <a:lstStyle/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Initialize the parent class (Scene).</a:t>
            </a:r>
          </a:p>
          <a:p>
            <a:r>
              <a:rPr lang="en-US" altLang="de-DE"/>
              <a:t>Add a SuperSprite as an attribute.</a:t>
            </a:r>
          </a:p>
          <a:p>
            <a:r>
              <a:rPr lang="en-US" altLang="de-DE"/>
              <a:t>Assign ship to the sprites list.</a:t>
            </a: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3874DA6A-D98E-489B-AB50-C2970240A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1584325"/>
            <a:ext cx="7696200" cy="1812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class Game(gameEngine.Scene):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gameEngine.Scene.__init__(self)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self.setCaption("Space-style Motion in GameEngine")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self.ship = gameEngine.SuperSprite(self)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self.ship.setImage("ship.gif")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self.sprites = [self.ship]</a:t>
            </a:r>
          </a:p>
        </p:txBody>
      </p:sp>
      <p:sp>
        <p:nvSpPr>
          <p:cNvPr id="34821" name="Fußzeilenplatzhalter 1">
            <a:extLst>
              <a:ext uri="{FF2B5EF4-FFF2-40B4-BE49-F238E27FC236}">
                <a16:creationId xmlns:a16="http://schemas.microsoft.com/office/drawing/2014/main" id="{58C20EBE-FBD4-4ED4-9F3A-1F322C153C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BC13AF3-836A-43D9-85EB-8AAE70A2E9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A5E6263-F3C4-4CC4-84EA-F1A48A2EAA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F387093-507F-4F44-B79D-94C65DB87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Checking Events </a:t>
            </a:r>
            <a:br>
              <a:rPr lang="en-US" altLang="de-DE" sz="3600"/>
            </a:br>
            <a:r>
              <a:rPr lang="en-US" altLang="de-DE" sz="3600"/>
              <a:t>in the Scene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02C0AB8-37C0-48DF-B0CD-A1F55E8A1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scene object has techniques for event handling.</a:t>
            </a:r>
          </a:p>
          <a:p>
            <a:r>
              <a:rPr lang="en-US" altLang="de-DE"/>
              <a:t>The update() method handles keystrokes.</a:t>
            </a:r>
          </a:p>
          <a:p>
            <a:r>
              <a:rPr lang="en-US" altLang="de-DE"/>
              <a:t>update() is automatically called every frame (as it is in sprites).</a:t>
            </a:r>
          </a:p>
          <a:p>
            <a:r>
              <a:rPr lang="en-US" altLang="de-DE"/>
              <a:t>I used ship.addForce() to change the ship's force vector.</a:t>
            </a:r>
          </a:p>
        </p:txBody>
      </p:sp>
      <p:sp>
        <p:nvSpPr>
          <p:cNvPr id="35844" name="Fußzeilenplatzhalter 1">
            <a:extLst>
              <a:ext uri="{FF2B5EF4-FFF2-40B4-BE49-F238E27FC236}">
                <a16:creationId xmlns:a16="http://schemas.microsoft.com/office/drawing/2014/main" id="{1E3EF55A-F3E2-46EA-82D7-E378972A32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8DC460-0A0D-4617-8999-970800BD22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4F7EAD0-3B75-43D0-B68A-D54E39A842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614CA531-69AF-4E02-9940-0CA781AEC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The spaceGE.update() Code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67D398A-D3BC-4E5C-B6E7-EE840E5474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EEDB5AC2-A662-4F4F-8EA1-386DF715C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76400"/>
            <a:ext cx="7696200" cy="4221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def update(self):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#change rotation to change orientation of ship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#but not direction of motion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keys = pygame.key.get_pressed()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keys[pygame.K_RIGHT]: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self.ship.rotateBy(-5)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keys[pygame.K_LEFT]: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self.ship.rotateBy(5)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keys[pygame.K_UP]: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#add a force vector to the ship in the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#direction it's currently pointing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self.ship.addForce(.2, self.ship.rotation)</a:t>
            </a:r>
          </a:p>
        </p:txBody>
      </p:sp>
      <p:sp>
        <p:nvSpPr>
          <p:cNvPr id="36869" name="Fußzeilenplatzhalter 1">
            <a:extLst>
              <a:ext uri="{FF2B5EF4-FFF2-40B4-BE49-F238E27FC236}">
                <a16:creationId xmlns:a16="http://schemas.microsoft.com/office/drawing/2014/main" id="{2B4E5DB2-F146-41C5-BBF4-DEA72083CE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23E4B59-4995-4A69-A55D-00E12EFDDB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4454C9A-695E-4B77-AEEB-11C567558F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A9D1C21E-E800-40F7-ADDF-BA01C69B4A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Exploring Graphical Widgets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DEC36A49-AD72-41DA-A162-634F3339B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You've already seen how useful elements such as labels and buttons can be.</a:t>
            </a:r>
          </a:p>
          <a:p>
            <a:r>
              <a:rPr lang="en-US" altLang="de-DE" sz="2800"/>
              <a:t>gameEngine has a simple set of GUI elements built in.</a:t>
            </a:r>
          </a:p>
          <a:p>
            <a:r>
              <a:rPr lang="en-US" altLang="de-DE" sz="2800"/>
              <a:t>These elements are sprites, so they’re manipulated along with all other sprites.</a:t>
            </a:r>
          </a:p>
          <a:p>
            <a:r>
              <a:rPr lang="en-US" altLang="de-DE" sz="2800"/>
              <a:t>They have special features for position and display of information.</a:t>
            </a:r>
          </a:p>
        </p:txBody>
      </p:sp>
      <p:sp>
        <p:nvSpPr>
          <p:cNvPr id="37892" name="Fußzeilenplatzhalter 1">
            <a:extLst>
              <a:ext uri="{FF2B5EF4-FFF2-40B4-BE49-F238E27FC236}">
                <a16:creationId xmlns:a16="http://schemas.microsoft.com/office/drawing/2014/main" id="{49D2959C-B54D-49B6-B994-51C7D42DDE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7F86FEE-3FDC-4DD6-B17D-E54A7AC451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B74FFB4-77B2-4CDA-BE84-E687AF7AC8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0ECD91B-3765-4D72-939C-F4D9ECC2D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Graphical Widgets in gameEngine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FBC75B5-F834-470F-828E-93E5A4A6D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 b="1"/>
              <a:t>Label:</a:t>
            </a:r>
            <a:r>
              <a:rPr lang="en-US" altLang="de-DE" sz="2800"/>
              <a:t> Displays information; has color, position, size, text, and font attributes.</a:t>
            </a:r>
          </a:p>
          <a:p>
            <a:pPr>
              <a:lnSpc>
                <a:spcPct val="90000"/>
              </a:lnSpc>
            </a:pPr>
            <a:r>
              <a:rPr lang="en-US" altLang="de-DE" sz="2800" b="1"/>
              <a:t>Button:</a:t>
            </a:r>
            <a:r>
              <a:rPr lang="en-US" altLang="de-DE" sz="2800"/>
              <a:t> All label features, plus active (true when being clicked) and clicked (true when clicked and released).</a:t>
            </a:r>
          </a:p>
          <a:p>
            <a:pPr>
              <a:lnSpc>
                <a:spcPct val="90000"/>
              </a:lnSpc>
            </a:pPr>
            <a:r>
              <a:rPr lang="en-US" altLang="de-DE" sz="2800" b="1"/>
              <a:t>Scroller:</a:t>
            </a:r>
            <a:r>
              <a:rPr lang="en-US" altLang="de-DE" sz="2800"/>
              <a:t> A simple scrollbar substitute, used to input numeric information.</a:t>
            </a:r>
          </a:p>
          <a:p>
            <a:pPr>
              <a:lnSpc>
                <a:spcPct val="90000"/>
              </a:lnSpc>
            </a:pPr>
            <a:r>
              <a:rPr lang="en-US" altLang="de-DE" sz="2800" b="1"/>
              <a:t>Multiline text:</a:t>
            </a:r>
            <a:r>
              <a:rPr lang="en-US" altLang="de-DE" sz="2800"/>
              <a:t> A special label for handling multiple lines of text.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See </a:t>
            </a:r>
            <a:r>
              <a:rPr lang="en-US" altLang="de-DE" sz="2800">
                <a:latin typeface="Courier New" panose="02070309020205020404" pitchFamily="49" charset="0"/>
              </a:rPr>
              <a:t>GUIDemoGE.py</a:t>
            </a:r>
            <a:r>
              <a:rPr lang="en-US" altLang="de-DE" sz="2800"/>
              <a:t>.</a:t>
            </a:r>
          </a:p>
        </p:txBody>
      </p:sp>
      <p:sp>
        <p:nvSpPr>
          <p:cNvPr id="38916" name="Fußzeilenplatzhalter 1">
            <a:extLst>
              <a:ext uri="{FF2B5EF4-FFF2-40B4-BE49-F238E27FC236}">
                <a16:creationId xmlns:a16="http://schemas.microsoft.com/office/drawing/2014/main" id="{BFC891BD-07DE-40BC-A515-FBA45CB914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7DD7DCC-7825-4925-A57F-3C13166A65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A99FE11-7187-4211-B05E-1977A381D0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F6E28A0-DFCF-48DA-893F-E9AB5BAB7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Label Attributes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7D13A53-5B9D-4499-8D44-1F2B51043A9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600200"/>
            <a:ext cx="6524625" cy="1354138"/>
          </a:xfrm>
        </p:spPr>
        <p:txBody>
          <a:bodyPr/>
          <a:lstStyle/>
          <a:p>
            <a:r>
              <a:rPr lang="en-US" altLang="de-DE" sz="2800"/>
              <a:t>Manipulate the label by modifying these public attributes:</a:t>
            </a:r>
          </a:p>
        </p:txBody>
      </p:sp>
      <p:graphicFrame>
        <p:nvGraphicFramePr>
          <p:cNvPr id="148803" name="Group 323">
            <a:extLst>
              <a:ext uri="{FF2B5EF4-FFF2-40B4-BE49-F238E27FC236}">
                <a16:creationId xmlns:a16="http://schemas.microsoft.com/office/drawing/2014/main" id="{A9566EA2-D37E-49B1-B00E-969984D93232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311275" y="2879725"/>
          <a:ext cx="7572375" cy="2752727"/>
        </p:xfrm>
        <a:graphic>
          <a:graphicData uri="http://schemas.openxmlformats.org/drawingml/2006/table">
            <a:tbl>
              <a:tblPr/>
              <a:tblGrid>
                <a:gridCol w="831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Type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font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pygame.font.Font instance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The font and size that will be used in this label.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text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string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Text to display.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fgColor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color tuple (R,G,B)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Foreground color of text.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bgColor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color tuple (R,G,B)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Background color behind text.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center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position tuple (x, y)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Position of label center, used to position entire label.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size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size tuple (width, height)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Used to set label's size.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1420D876-A0C1-4859-B1A6-C39DD5A6AB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74D0C3D-3EC8-4EEB-93F8-339B6568B0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8EBE1EB-22B1-47EC-B399-80F30F045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Label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ADAE41E-81D5-428F-9091-F291D823BF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Create the label.</a:t>
            </a:r>
          </a:p>
          <a:p>
            <a:r>
              <a:rPr lang="en-US" altLang="de-DE"/>
              <a:t>Set the label’s properties.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05BD9C81-9BC8-4566-9E04-92CAA4A5F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113" y="3106738"/>
            <a:ext cx="7696200" cy="2024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self.label = gameEngine.Label()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self.label.font = pygame.font.Font("goodfoot.ttf", 40)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self.label.text = "Label"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self.label.fgColor = (0xCC, 0x00, 0x00)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self.label.bgColor = (0xCC, 0xCC, 0x00)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self.label.center = (320, 100)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self.label.size = (100, 50)</a:t>
            </a:r>
          </a:p>
        </p:txBody>
      </p:sp>
      <p:sp>
        <p:nvSpPr>
          <p:cNvPr id="40965" name="Fußzeilenplatzhalter 1">
            <a:extLst>
              <a:ext uri="{FF2B5EF4-FFF2-40B4-BE49-F238E27FC236}">
                <a16:creationId xmlns:a16="http://schemas.microsoft.com/office/drawing/2014/main" id="{0DC5E64C-C0CB-4679-8068-274EED55AC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E8A08A8-9F09-4FFA-A61D-BA9A12905D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3E9B612-AE73-44F5-8E82-8F48167CF9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89AB39DF-4698-4E6B-8106-51AE6F3F6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Button Attributes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8425E800-DD9F-49CC-A2EF-845E671D3EC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600200"/>
            <a:ext cx="7404100" cy="1103313"/>
          </a:xfrm>
        </p:spPr>
        <p:txBody>
          <a:bodyPr/>
          <a:lstStyle/>
          <a:p>
            <a:r>
              <a:rPr lang="en-US" altLang="de-DE"/>
              <a:t>Most button attributes are inherited from the label.</a:t>
            </a:r>
          </a:p>
        </p:txBody>
      </p:sp>
      <p:graphicFrame>
        <p:nvGraphicFramePr>
          <p:cNvPr id="149673" name="Group 169">
            <a:extLst>
              <a:ext uri="{FF2B5EF4-FFF2-40B4-BE49-F238E27FC236}">
                <a16:creationId xmlns:a16="http://schemas.microsoft.com/office/drawing/2014/main" id="{FF796BFF-FD1D-418C-8093-2022C721C275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323975" y="3038475"/>
          <a:ext cx="7505700" cy="2243138"/>
        </p:xfrm>
        <a:graphic>
          <a:graphicData uri="http://schemas.openxmlformats.org/drawingml/2006/table">
            <a:tbl>
              <a:tblPr/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8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Name*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Type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font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pygame Font class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The font that will be used in this label.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text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string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Text to display.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fgColor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color tuple (R, G, B)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Foreground color of text.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bgColor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color tuple (R, G, B)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Background color behind text.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center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position tuple (x, y)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Position of label center, used to position entire label.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size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size tuple (width, height)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Used to set label's size.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2022" name="Text Box 167">
            <a:extLst>
              <a:ext uri="{FF2B5EF4-FFF2-40B4-BE49-F238E27FC236}">
                <a16:creationId xmlns:a16="http://schemas.microsoft.com/office/drawing/2014/main" id="{489F42D6-7424-4D49-9A62-CCEEA376C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25" y="5581650"/>
            <a:ext cx="6829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/>
              <a:t>* These attributes are inherited from the Label class.</a:t>
            </a:r>
            <a:r>
              <a:rPr lang="en-US" altLang="de-DE"/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E2FC679-9994-40BB-8CED-05806FD72C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2BBFC9A-F3B7-4833-9EB5-1AC1F9E83C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CBA159C-F3DC-45B0-B065-AC23CF1563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Read-Only Button Attributes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793143D7-5A58-4E41-ACC1-23D27BE4E8D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549400"/>
            <a:ext cx="7404100" cy="3001963"/>
          </a:xfrm>
        </p:spPr>
        <p:txBody>
          <a:bodyPr/>
          <a:lstStyle/>
          <a:p>
            <a:r>
              <a:rPr lang="en-US" altLang="de-DE" sz="2800"/>
              <a:t>The Button class has two special Boolean attributes.</a:t>
            </a:r>
          </a:p>
          <a:p>
            <a:r>
              <a:rPr lang="en-US" altLang="de-DE" sz="2800"/>
              <a:t>Both attributes are used to detect mouse clicks on the button.</a:t>
            </a:r>
          </a:p>
          <a:p>
            <a:r>
              <a:rPr lang="en-US" altLang="de-DE" sz="2800"/>
              <a:t>These are read-only attributes; there's no point in setting them through code.</a:t>
            </a:r>
          </a:p>
        </p:txBody>
      </p:sp>
      <p:graphicFrame>
        <p:nvGraphicFramePr>
          <p:cNvPr id="150602" name="Group 74">
            <a:extLst>
              <a:ext uri="{FF2B5EF4-FFF2-40B4-BE49-F238E27FC236}">
                <a16:creationId xmlns:a16="http://schemas.microsoft.com/office/drawing/2014/main" id="{A6B2D6CE-F471-4EE7-A710-11C8D6F8AF7F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409700" y="4672013"/>
          <a:ext cx="6934200" cy="1322388"/>
        </p:xfrm>
        <a:graphic>
          <a:graphicData uri="http://schemas.openxmlformats.org/drawingml/2006/table">
            <a:tbl>
              <a:tblPr/>
              <a:tblGrid>
                <a:gridCol w="862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5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Type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Active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Boolean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True if mouse button is down and mouse is over button rect.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Clicked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Boolean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True if mouse was pressed and released over button rect.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7951FD7C-8277-4D40-B21C-08ACB3F5A0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3CEB1AC-32A7-446A-A3B9-B22F35A06C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A3A12266-4EA5-4CE3-951E-50A88DB128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Button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052D53A-F30F-450C-90E2-7C19F126F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Buttons have all the same properties as labels (because they’re extended from the Label class).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All properties have default values, so they can be left blank.</a:t>
            </a: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42D7FB38-FF03-48CD-9525-E6E9DD8F1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305175"/>
            <a:ext cx="76962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self.button = gameEngine.Button()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self.button.center = (450, 180)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self.button.text = "don't click me"</a:t>
            </a:r>
          </a:p>
        </p:txBody>
      </p:sp>
      <p:sp>
        <p:nvSpPr>
          <p:cNvPr id="44037" name="Fußzeilenplatzhalter 1">
            <a:extLst>
              <a:ext uri="{FF2B5EF4-FFF2-40B4-BE49-F238E27FC236}">
                <a16:creationId xmlns:a16="http://schemas.microsoft.com/office/drawing/2014/main" id="{57205443-3ACB-4F22-82E3-10F167A595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78654A1-950D-44FF-87A4-CC1C999F4A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B5D2372-6A02-4F2D-8618-60D22FFB93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A20FE1A7-A0DF-4524-B941-6DF9A8AC28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Scroller Attributes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2EAB12B-23BB-4280-9FBA-78FB10B9835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 sz="2800"/>
              <a:t> </a:t>
            </a:r>
          </a:p>
        </p:txBody>
      </p:sp>
      <p:graphicFrame>
        <p:nvGraphicFramePr>
          <p:cNvPr id="139529" name="Group 265">
            <a:extLst>
              <a:ext uri="{FF2B5EF4-FFF2-40B4-BE49-F238E27FC236}">
                <a16:creationId xmlns:a16="http://schemas.microsoft.com/office/drawing/2014/main" id="{EE929710-7A37-4D95-B093-4CF2793562C8}"/>
              </a:ext>
            </a:extLst>
          </p:cNvPr>
          <p:cNvGraphicFramePr>
            <a:graphicFrameLocks noGrp="1"/>
          </p:cNvGraphicFramePr>
          <p:nvPr/>
        </p:nvGraphicFramePr>
        <p:xfrm>
          <a:off x="1273175" y="1425575"/>
          <a:ext cx="7594600" cy="4010025"/>
        </p:xfrm>
        <a:graphic>
          <a:graphicData uri="http://schemas.openxmlformats.org/drawingml/2006/table">
            <a:tbl>
              <a:tblPr/>
              <a:tblGrid>
                <a:gridCol w="106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1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Type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font*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pygame.font.Font.object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The font that will be used in this label.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text*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string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Text to display.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fgColor*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color tuple (R, G, B)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Foreground color of text.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bgColor*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color tuple (R, G, B)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Background color behind text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center*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position tuple (x, y)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Position of label center. Used to position entire label.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size*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size tuple (width, height)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Used to set label's size.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Value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integer or float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The numeric value that the scroller displays.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min Value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integer or float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Minimum value attainable by scroller. Can be negative.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max Value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integer or float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Maximum value attainable by scroller.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8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Increment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integer or float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If mouse is currently clicked, change amount by this amount.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5110" name="Text Box 40">
            <a:extLst>
              <a:ext uri="{FF2B5EF4-FFF2-40B4-BE49-F238E27FC236}">
                <a16:creationId xmlns:a16="http://schemas.microsoft.com/office/drawing/2014/main" id="{0C8A2E0B-85D4-4A79-A0CE-D323D27EC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25" y="5619750"/>
            <a:ext cx="6829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400"/>
              <a:t>* These attributes are inherited from the Label class.</a:t>
            </a:r>
            <a:r>
              <a:rPr lang="en-US" altLang="de-DE"/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E559E1F-ADEF-4B59-A9C8-C370479317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9FB8D54-7A1D-4321-8C9F-885686D754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8E52DBA-988F-4633-9128-DA3EDA4585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Making a Scroller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8B60D81-1D7A-476B-86BE-6B8CCD4119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Scroller is derived from Button (which in turn comes from Label).</a:t>
            </a:r>
          </a:p>
          <a:p>
            <a:r>
              <a:rPr lang="en-US" altLang="de-DE"/>
              <a:t>Its most important attribute is value (a numeric value).</a:t>
            </a:r>
          </a:p>
        </p:txBody>
      </p:sp>
      <p:sp>
        <p:nvSpPr>
          <p:cNvPr id="46084" name="Text Box 4">
            <a:extLst>
              <a:ext uri="{FF2B5EF4-FFF2-40B4-BE49-F238E27FC236}">
                <a16:creationId xmlns:a16="http://schemas.microsoft.com/office/drawing/2014/main" id="{2CD389AF-5989-4C3D-892E-3D82536BC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575" y="4084638"/>
            <a:ext cx="76962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self.scroller = gameEngine.Scroller()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self.scroller.center = (450, 250)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self.scroller.minValue= 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self.scroller.maxValue = 250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self.scroller.value = 200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self.scroller.increment = 5</a:t>
            </a:r>
          </a:p>
        </p:txBody>
      </p:sp>
      <p:sp>
        <p:nvSpPr>
          <p:cNvPr id="46085" name="Fußzeilenplatzhalter 1">
            <a:extLst>
              <a:ext uri="{FF2B5EF4-FFF2-40B4-BE49-F238E27FC236}">
                <a16:creationId xmlns:a16="http://schemas.microsoft.com/office/drawing/2014/main" id="{2B8975E8-70F6-49B2-B286-059B2D9A00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740E465-BDD5-4626-91F6-E292BDA74B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53D489-9F1F-4FA2-87D5-ED9B0494A7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05E4C1E0-E9E8-4CCE-A200-58D1E3A5C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Scroller Attribute Notes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1AD9A69-E89C-494B-9FE6-7E62C911ED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b="1"/>
              <a:t>value:</a:t>
            </a:r>
            <a:r>
              <a:rPr lang="en-US" altLang="de-DE"/>
              <a:t> The numeric value of the scroller; can be an integer or a float.</a:t>
            </a:r>
            <a:endParaRPr lang="en-US" altLang="de-DE" b="1"/>
          </a:p>
          <a:p>
            <a:pPr>
              <a:lnSpc>
                <a:spcPct val="90000"/>
              </a:lnSpc>
            </a:pPr>
            <a:r>
              <a:rPr lang="en-US" altLang="de-DE" b="1"/>
              <a:t>minValue, maxValue:</a:t>
            </a:r>
            <a:r>
              <a:rPr lang="en-US" altLang="de-DE"/>
              <a:t> Indicate range of possible values.</a:t>
            </a:r>
          </a:p>
          <a:p>
            <a:pPr>
              <a:lnSpc>
                <a:spcPct val="90000"/>
              </a:lnSpc>
            </a:pPr>
            <a:r>
              <a:rPr lang="en-US" altLang="de-DE" b="1"/>
              <a:t>increment:</a:t>
            </a:r>
            <a:r>
              <a:rPr lang="en-US" altLang="de-DE"/>
              <a:t> Indicates how much the scroller will move on each click.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Click on the left half of the scroller to decrement, on the right half to increment.</a:t>
            </a:r>
          </a:p>
        </p:txBody>
      </p:sp>
      <p:sp>
        <p:nvSpPr>
          <p:cNvPr id="47108" name="Fußzeilenplatzhalter 1">
            <a:extLst>
              <a:ext uri="{FF2B5EF4-FFF2-40B4-BE49-F238E27FC236}">
                <a16:creationId xmlns:a16="http://schemas.microsoft.com/office/drawing/2014/main" id="{B0F449EF-B4FF-4F6E-8DE2-3566124855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8772FE0-87E3-425B-9A38-18B4DE4C6B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79372E9-F215-4B10-B86D-7F35A91197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01A27D6-75FC-46C5-BFB9-2DD340123A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MultiLabel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4207140-44D2-45E4-9986-67E46ADB0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233488"/>
            <a:ext cx="8077200" cy="4525962"/>
          </a:xfrm>
        </p:spPr>
        <p:txBody>
          <a:bodyPr/>
          <a:lstStyle/>
          <a:p>
            <a:r>
              <a:rPr lang="en-US" altLang="de-DE"/>
              <a:t>The multi-line label is also derived from the Label.</a:t>
            </a:r>
          </a:p>
          <a:p>
            <a:r>
              <a:rPr lang="en-US" altLang="de-DE"/>
              <a:t>It takes a list of strings called textLines.</a:t>
            </a:r>
          </a:p>
          <a:p>
            <a:r>
              <a:rPr lang="en-US" altLang="de-DE"/>
              <a:t>All other attributes are just like the Label.</a:t>
            </a:r>
          </a:p>
        </p:txBody>
      </p:sp>
      <p:sp>
        <p:nvSpPr>
          <p:cNvPr id="48132" name="Text Box 4">
            <a:extLst>
              <a:ext uri="{FF2B5EF4-FFF2-40B4-BE49-F238E27FC236}">
                <a16:creationId xmlns:a16="http://schemas.microsoft.com/office/drawing/2014/main" id="{AFC43464-FC50-4E90-AF8C-372ABD509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75" y="3465513"/>
            <a:ext cx="7696200" cy="31226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def addMultiLabel(self):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self.multi = gameEngine.MultiLabel()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self.multi.textLines = [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"This is a multiline text box.",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"It's useful when you want to",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"put larger amounts of text",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"on the screen. Of course, you",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"can change the colors and font."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self.multi.size = (400, 120)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self.multi.center = (320, 400)</a:t>
            </a:r>
          </a:p>
        </p:txBody>
      </p:sp>
      <p:sp>
        <p:nvSpPr>
          <p:cNvPr id="48133" name="Fußzeilenplatzhalter 1">
            <a:extLst>
              <a:ext uri="{FF2B5EF4-FFF2-40B4-BE49-F238E27FC236}">
                <a16:creationId xmlns:a16="http://schemas.microsoft.com/office/drawing/2014/main" id="{9409440E-F054-41E2-BB79-B999BC65E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BF9BF90-09C4-4EB9-8490-33DAFEB0ED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C053DAA-D2F2-491B-8DBA-92C0D5930C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E8FE4768-DD83-4879-8102-9FB533D286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SuperSprite Overview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9AA0BAA-62D9-499A-B66A-B755D8965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SuperSprite is controlled with public methods broken into the following categories:</a:t>
            </a:r>
          </a:p>
          <a:p>
            <a:pPr lvl="1"/>
            <a:r>
              <a:rPr lang="en-US" altLang="de-DE" b="1"/>
              <a:t>Primary methods:</a:t>
            </a:r>
            <a:r>
              <a:rPr lang="en-US" altLang="de-DE"/>
              <a:t> Basic setup and movement</a:t>
            </a:r>
          </a:p>
          <a:p>
            <a:pPr lvl="1"/>
            <a:r>
              <a:rPr lang="en-US" altLang="de-DE" b="1"/>
              <a:t>Vector manipulation:</a:t>
            </a:r>
            <a:r>
              <a:rPr lang="en-US" altLang="de-DE"/>
              <a:t> More advanced vector-based motion methods</a:t>
            </a:r>
            <a:endParaRPr lang="en-US" altLang="de-DE" b="1"/>
          </a:p>
          <a:p>
            <a:pPr lvl="1"/>
            <a:r>
              <a:rPr lang="en-US" altLang="de-DE" b="1"/>
              <a:t>Utility methods:</a:t>
            </a:r>
            <a:r>
              <a:rPr lang="en-US" altLang="de-DE"/>
              <a:t> Set behavior, check collisions, compare with other objects</a:t>
            </a:r>
          </a:p>
        </p:txBody>
      </p:sp>
      <p:sp>
        <p:nvSpPr>
          <p:cNvPr id="49156" name="Fußzeilenplatzhalter 1">
            <a:extLst>
              <a:ext uri="{FF2B5EF4-FFF2-40B4-BE49-F238E27FC236}">
                <a16:creationId xmlns:a16="http://schemas.microsoft.com/office/drawing/2014/main" id="{6A928894-27CA-4292-90B4-DE943FF281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9E2F66-9777-495B-BB75-6215338CB9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6F65E94-1433-44C4-9A54-7C1477E2C8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B87110FC-2115-4569-A93C-44A8EDD694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SuperSprite Primary Methods</a:t>
            </a:r>
          </a:p>
        </p:txBody>
      </p:sp>
      <p:graphicFrame>
        <p:nvGraphicFramePr>
          <p:cNvPr id="126271" name="Group 319">
            <a:extLst>
              <a:ext uri="{FF2B5EF4-FFF2-40B4-BE49-F238E27FC236}">
                <a16:creationId xmlns:a16="http://schemas.microsoft.com/office/drawing/2014/main" id="{64B6039E-3621-4C75-A1C3-060DE38BD213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85800" y="1536700"/>
          <a:ext cx="8369300" cy="4907011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Parameters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__init_(scene)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scene: a gameEngine Scene object. The scene to which this instance is associated.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Initializes the SuperSprite instance. If you are extending the class, be sure to call SuperSprite.__init_(self) at the beginning of the method.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setImage(image)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image: the filename of an image. (If the image has a front, the front of the image should face East.)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Used to set the image attribute. Creates an image master that can be automatically rotated as needed.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setPosition(position)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position: (x, y) coordinates of the desired position on-screen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Moves the sprite immediately to the given coordinates.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setSpeed(speed)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speed: The number of pixels that the sprite will travel per frame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Sets the speed to any arbitrary value, including negative values. No speed limits imposed.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58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speedUp(amount)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amount: the pixel-per-frame increase in speed. Can be floating-point and/or negative value. (Negative will slow the sprite down and eventually cause the sprite to move backward.)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Changes the speed by amount pixels per frame. Respects speed limits. (@@nd3 to +10 by default, or changed by setSpeedLimits().)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setAngle(dir)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dir: an angle in degrees (East is 0, increases counterclockwise)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Arbitrarily sets both the visual rotation and the direction of travel to dir.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68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turnBy(amount)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amount: an angle in degrees (negative values turn clockwise, positive values turn counterclockwise)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Changes both visual rotation and direction of travel by amount degrees.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0217" name="Fußzeilenplatzhalter 1">
            <a:extLst>
              <a:ext uri="{FF2B5EF4-FFF2-40B4-BE49-F238E27FC236}">
                <a16:creationId xmlns:a16="http://schemas.microsoft.com/office/drawing/2014/main" id="{AF37B0CC-4E3E-418E-A977-6E227E5581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5829485-0779-4A42-B37C-3A3AB30171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0106EAC-1CE1-4686-8CAD-DDF9347CA5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E27124E6-CC92-46DA-8E8C-6B9D573B6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SuperSprite Primary Method Notes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E05FBB87-B117-46AB-BEFE-242B8B1C51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These are the methods you’ll most frequently use to manipulate the SuperSprite and its derivatives.</a:t>
            </a:r>
          </a:p>
          <a:p>
            <a:r>
              <a:rPr lang="en-US" altLang="de-DE"/>
              <a:t>Use these methods rather than relying on attributes.</a:t>
            </a:r>
          </a:p>
          <a:p>
            <a:r>
              <a:rPr lang="en-US" altLang="de-DE"/>
              <a:t>dx and dy are automatically calculated.</a:t>
            </a:r>
          </a:p>
          <a:p>
            <a:r>
              <a:rPr lang="en-US" altLang="de-DE"/>
              <a:t>The sprite automatically moves itself based on speed and direction.</a:t>
            </a:r>
          </a:p>
        </p:txBody>
      </p:sp>
      <p:sp>
        <p:nvSpPr>
          <p:cNvPr id="51204" name="Fußzeilenplatzhalter 1">
            <a:extLst>
              <a:ext uri="{FF2B5EF4-FFF2-40B4-BE49-F238E27FC236}">
                <a16:creationId xmlns:a16="http://schemas.microsoft.com/office/drawing/2014/main" id="{F807EE70-6928-4658-BD80-12339D62A6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DC2CAB9-74E6-475D-A2FF-3C35D8779F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D361BDF-CD8B-41BA-B92E-45019E1C28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766DD3BE-A653-45A1-A5CF-8111ED917D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122238"/>
            <a:ext cx="7543800" cy="977900"/>
          </a:xfrm>
        </p:spPr>
        <p:txBody>
          <a:bodyPr/>
          <a:lstStyle/>
          <a:p>
            <a:r>
              <a:rPr lang="en-US" altLang="de-DE" sz="3600"/>
              <a:t>SuperSprite Vector Methods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8E929BCF-9273-4803-9378-CE950DEFFC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 sz="2800"/>
              <a:t> </a:t>
            </a:r>
          </a:p>
        </p:txBody>
      </p:sp>
      <p:graphicFrame>
        <p:nvGraphicFramePr>
          <p:cNvPr id="128283" name="Group 283">
            <a:extLst>
              <a:ext uri="{FF2B5EF4-FFF2-40B4-BE49-F238E27FC236}">
                <a16:creationId xmlns:a16="http://schemas.microsoft.com/office/drawing/2014/main" id="{3611D393-AF8E-46AB-BA89-9108BBE82454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596900" y="1041400"/>
          <a:ext cx="8356600" cy="5730872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3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Parameters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setDX(dx)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dx: new dx value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Changes the dx attribute of the sprite. Use this method instead of directly assigning a dx value.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setDY(dy)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dy: new dy value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Changes the dy attribute of the sprite. Use this method instead of directly assigning a dy vaule.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addDX(ddx)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ddx: change in dx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Changes the dx attribute of the sprite by the </a:t>
                      </a:r>
                      <a:b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indicated amount.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setDY(ddy)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ddy: change in dy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Changes the dy attribute of the sprite by the </a:t>
                      </a:r>
                      <a:b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indicated amount.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setComponents(dx, dy)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dx, dy: new motion-vector components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Assigns dx and dy in one step.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updateVector()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None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If you must set dx and dy attributes directly, this method makes the change permanent when invoked.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moveBy(vector)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vector: motion vector in component form (dx, dy)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Moves the sprite according to the vector without affecting rotation, direction, or speed.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1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addForce(amt, angle)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amt: length of force vector</a:t>
                      </a:r>
                      <a:b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angle: angle of force vector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Adds force vector to current speed and direction </a:t>
                      </a:r>
                      <a:b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of travel. Used for simulating skidding, gravity, </a:t>
                      </a:r>
                      <a:b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and so on.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forward(amt)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amt: number of pixels to move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Moves in the current facing direction. Does not change speed.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rotateBy(amt)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amt: degrees of rotation to add to visual rotation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Changes visual rotation without affecting direction </a:t>
                      </a:r>
                      <a:b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of travel.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20670D4F-3B16-4617-B3E7-A9347DEFD3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BC3D22D-EC1A-42F4-8BE5-23496CE616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D8DC2B19-047D-4639-AEB3-9897EB9F3B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161925"/>
            <a:ext cx="7543800" cy="1143000"/>
          </a:xfrm>
        </p:spPr>
        <p:txBody>
          <a:bodyPr/>
          <a:lstStyle/>
          <a:p>
            <a:r>
              <a:rPr lang="en-US" altLang="de-DE" sz="3600"/>
              <a:t>SuperSprite Vector </a:t>
            </a:r>
            <a:br>
              <a:rPr lang="en-US" altLang="de-DE" sz="3600"/>
            </a:br>
            <a:r>
              <a:rPr lang="en-US" altLang="de-DE" sz="3600"/>
              <a:t>Method Notes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0BF13F6C-3455-477B-A758-A5160D56AF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571625"/>
            <a:ext cx="7543800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de-DE" sz="2800"/>
              <a:t>Sometimes, you need more sophisticated control.</a:t>
            </a:r>
          </a:p>
          <a:p>
            <a:pPr>
              <a:lnSpc>
                <a:spcPct val="80000"/>
              </a:lnSpc>
            </a:pPr>
            <a:r>
              <a:rPr lang="en-US" altLang="de-DE" sz="2800"/>
              <a:t>Use these methods to directly control various sprite characteristics, especially dx and dy.</a:t>
            </a:r>
          </a:p>
          <a:p>
            <a:pPr>
              <a:lnSpc>
                <a:spcPct val="80000"/>
              </a:lnSpc>
            </a:pPr>
            <a:r>
              <a:rPr lang="en-US" altLang="de-DE" sz="2800"/>
              <a:t>You can also move by a certain vector or add a force vector to the current motion vector.</a:t>
            </a:r>
          </a:p>
          <a:p>
            <a:pPr>
              <a:lnSpc>
                <a:spcPct val="80000"/>
              </a:lnSpc>
            </a:pPr>
            <a:r>
              <a:rPr lang="en-US" altLang="de-DE" sz="2800"/>
              <a:t>You can move forward in the current motion of travel with forward().</a:t>
            </a:r>
          </a:p>
          <a:p>
            <a:pPr>
              <a:lnSpc>
                <a:spcPct val="80000"/>
              </a:lnSpc>
            </a:pPr>
            <a:r>
              <a:rPr lang="en-US" altLang="de-DE" sz="2800"/>
              <a:t>You can rotate the visual orientation, without changing dx and dy, by using the rotate() method.</a:t>
            </a:r>
          </a:p>
        </p:txBody>
      </p:sp>
      <p:sp>
        <p:nvSpPr>
          <p:cNvPr id="53252" name="Fußzeilenplatzhalter 1">
            <a:extLst>
              <a:ext uri="{FF2B5EF4-FFF2-40B4-BE49-F238E27FC236}">
                <a16:creationId xmlns:a16="http://schemas.microsoft.com/office/drawing/2014/main" id="{C320C2CA-8D9C-4250-8FEF-0FFB343A93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A4E249A-6DF7-4C90-A763-398799AE3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BC09724-F127-4C28-81D8-DE0FD4C819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B98F2CD3-D95E-4582-A9BB-81E5622158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96838"/>
            <a:ext cx="7543800" cy="1143000"/>
          </a:xfrm>
        </p:spPr>
        <p:txBody>
          <a:bodyPr/>
          <a:lstStyle/>
          <a:p>
            <a:r>
              <a:rPr lang="en-US" altLang="de-DE" sz="3600"/>
              <a:t>SuperSprite Utility Methods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879D121-FE63-418C-A761-321798538BF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 sz="2800"/>
              <a:t> </a:t>
            </a:r>
          </a:p>
        </p:txBody>
      </p:sp>
      <p:graphicFrame>
        <p:nvGraphicFramePr>
          <p:cNvPr id="129288" name="Group 264">
            <a:extLst>
              <a:ext uri="{FF2B5EF4-FFF2-40B4-BE49-F238E27FC236}">
                <a16:creationId xmlns:a16="http://schemas.microsoft.com/office/drawing/2014/main" id="{3DCBC3C9-9221-49A3-8041-37C1FAC02657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533400" y="1168400"/>
          <a:ext cx="8470900" cy="5364380"/>
        </p:xfrm>
        <a:graphic>
          <a:graphicData uri="http://schemas.openxmlformats.org/drawingml/2006/table">
            <a:tbl>
              <a:tblPr/>
              <a:tblGrid>
                <a:gridCol w="1819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5" marB="4571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Parameters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6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setBoundAction(action)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action: one of the following: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WRAP around screen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BOUNCE off boundary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STOP at edge of screen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HIDE offstage and stop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CONTINUE indefinitely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Sets the boundary action to the specified value. If none is specified, then WRAP is the default behavior.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setSpeedLimits(max, min)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max: maximum speed (pixels per frame)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min: minimum speed (pixels per frame)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Sets the upper and lower speed limits. Respected by the speedUp() method.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mouseDown()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None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Returns True if mouse button is currently pressed over a sprite. Can be used for drag-and-drop.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clicked()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None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Returns True if mouse button is pressed and released over a sprite. Makes sprite act like a button.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collidesWith(target)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target: any sprite (ordinary or SuperSprite)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Returns True if colliding with target.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collidesGroup(group)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group: a sprite group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Returns True if a sprite in the group was hit in this frame, or None if there are no collisions between the sprite and group.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distanceTo(point)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point: a specific set of (x, y) coordinates on-screen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Determines the distance from the center of the sprite to point.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dirTo(point)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point: a specific set of (x, y) coordinates on-screen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Determines direction from center of sprite to point.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dataTrace()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None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Prints x, y, speed, dir, dx, and dy. Used for debugging.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2FB196EA-C7F1-4C76-BBD7-E1BF465197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DFFD817-C1D5-4178-BDFF-72848C5E28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DC7CFF34-124D-43D2-8F14-F20D8629FE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SuperSprite Utility </a:t>
            </a:r>
            <a:br>
              <a:rPr lang="en-US" altLang="de-DE" sz="3600"/>
            </a:br>
            <a:r>
              <a:rPr lang="en-US" altLang="de-DE" sz="3600"/>
              <a:t>Method Notes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94D223C-C9DC-4946-992E-A098406EC1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setBoundAction() and setSpeedLimits() are used to alter the behavior of the sprite.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mouseDown and clicked check for mouse events.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Two collision methods simplify collision detection.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distanceTo() and dirTo() help compare the sprite with other elements.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dataTrace() prints helpful debugging information to the console.</a:t>
            </a:r>
          </a:p>
        </p:txBody>
      </p:sp>
      <p:sp>
        <p:nvSpPr>
          <p:cNvPr id="55300" name="Fußzeilenplatzhalter 1">
            <a:extLst>
              <a:ext uri="{FF2B5EF4-FFF2-40B4-BE49-F238E27FC236}">
                <a16:creationId xmlns:a16="http://schemas.microsoft.com/office/drawing/2014/main" id="{65A5E7FE-6B0D-4FFF-BB1B-45ED3AEBC8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539B157-9D9C-46A0-98B4-DE3C0AB7C2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3F3DEF0-EF24-4BC1-93F0-D1CD82C104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1D2DF312-6146-4B22-8367-F853E91935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SuperSprite Event Methods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62D5CFE8-1DFC-464B-A33A-AC89BA267EC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384300"/>
            <a:ext cx="7670800" cy="26082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The event methods aren’t meant to be called directly.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Overwrite them in a subclass of SuperSprite to add event handling.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Overwrite checkBounds() if you need a specialized type of boundary checking.</a:t>
            </a:r>
          </a:p>
        </p:txBody>
      </p:sp>
      <p:graphicFrame>
        <p:nvGraphicFramePr>
          <p:cNvPr id="130127" name="Group 79">
            <a:extLst>
              <a:ext uri="{FF2B5EF4-FFF2-40B4-BE49-F238E27FC236}">
                <a16:creationId xmlns:a16="http://schemas.microsoft.com/office/drawing/2014/main" id="{C210E389-6B2C-496D-BB7F-470412CF8BCC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1549400" y="4267200"/>
          <a:ext cx="7035800" cy="1587500"/>
        </p:xfrm>
        <a:graphic>
          <a:graphicData uri="http://schemas.openxmlformats.org/drawingml/2006/table">
            <a:tbl>
              <a:tblPr/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7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Type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Description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checkEvents()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None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Overwrite this method to add code that will run on each frame (usually event- or collision-handling code).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checkBounds()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None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Overwrite this method if you need a boundary-checking technique that isn't covered in the built-in techniques.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F5CA7DAE-AA51-4D6E-AFC3-EAC6F8172B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EF13433-AA68-4DCF-B524-70CA8C8F6B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66A704CE-40A8-4075-BFE1-C9FAAB34E3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Example: The Adventure Game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A73F8EB1-967A-4D4A-9A2B-47C2B7843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This game uses a special Node class to store data about each node.</a:t>
            </a:r>
          </a:p>
          <a:p>
            <a:r>
              <a:rPr lang="en-US" altLang="de-DE"/>
              <a:t>The node information is copied to the screen by using GUI elements.</a:t>
            </a:r>
          </a:p>
          <a:p>
            <a:r>
              <a:rPr lang="en-US" altLang="de-DE"/>
              <a:t>One screen is reused for the entire game.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adventure.py</a:t>
            </a:r>
            <a:r>
              <a:rPr lang="en-US" altLang="de-DE"/>
              <a:t>.</a:t>
            </a:r>
          </a:p>
        </p:txBody>
      </p:sp>
      <p:sp>
        <p:nvSpPr>
          <p:cNvPr id="57348" name="Fußzeilenplatzhalter 1">
            <a:extLst>
              <a:ext uri="{FF2B5EF4-FFF2-40B4-BE49-F238E27FC236}">
                <a16:creationId xmlns:a16="http://schemas.microsoft.com/office/drawing/2014/main" id="{C145EB2D-EDBA-4CC2-BE30-BFEE2614DB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8D6904-3A26-49D2-B9C3-AE9AA4881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200CFE8-23F3-4EDC-9922-3EF70D05D9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5FD0A6B-C9CA-44EF-9108-14ACBAF1B2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84138"/>
            <a:ext cx="7543800" cy="939800"/>
          </a:xfrm>
        </p:spPr>
        <p:txBody>
          <a:bodyPr/>
          <a:lstStyle/>
          <a:p>
            <a:r>
              <a:rPr lang="en-US" altLang="de-DE" sz="3600"/>
              <a:t>Adventure Game Overview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19E4332E-761B-4FFD-AEBB-7E8CA8C11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pic>
        <p:nvPicPr>
          <p:cNvPr id="58372" name="Picture 5" descr="068229 fg1009">
            <a:extLst>
              <a:ext uri="{FF2B5EF4-FFF2-40B4-BE49-F238E27FC236}">
                <a16:creationId xmlns:a16="http://schemas.microsoft.com/office/drawing/2014/main" id="{04A6971E-F6B3-429C-B69A-3C3AB1631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869950"/>
            <a:ext cx="5299075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Fußzeilenplatzhalter 1">
            <a:extLst>
              <a:ext uri="{FF2B5EF4-FFF2-40B4-BE49-F238E27FC236}">
                <a16:creationId xmlns:a16="http://schemas.microsoft.com/office/drawing/2014/main" id="{5347E980-B19D-4070-B2CB-FAAAC16DD6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DE9CAF1-5272-4E16-8F42-465A424724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D3D27BA-D51B-4A13-B0DF-209ACF6DE0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70CA0413-6DA9-4FC7-A880-4794F5D2D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Adventure Game Node Information</a:t>
            </a:r>
            <a:endParaRPr lang="en-US" altLang="de-DE" sz="3200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C441A63D-9E7F-4389-9135-AB2AAB636B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 adventure game is based on nodes.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Node is a class with attributes but no methods.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entire game is stored as a list of nodes.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custom scene has methods to read the nodes and populate GUI widgets.</a:t>
            </a:r>
          </a:p>
        </p:txBody>
      </p:sp>
      <p:sp>
        <p:nvSpPr>
          <p:cNvPr id="59396" name="Fußzeilenplatzhalter 1">
            <a:extLst>
              <a:ext uri="{FF2B5EF4-FFF2-40B4-BE49-F238E27FC236}">
                <a16:creationId xmlns:a16="http://schemas.microsoft.com/office/drawing/2014/main" id="{FA767D03-9116-4E6F-9A31-08986606DE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CA4B84-B509-4879-A21F-0A685EBA9D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FBE162B-FAC3-4EA1-8DF2-CC5DEA47D9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A4F6E8B8-9D77-4032-A83D-4F6B16671A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Sample Adventure Node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11E33214-57F8-4D4C-8006-A897607A1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de-DE"/>
          </a:p>
          <a:p>
            <a:endParaRPr lang="en-US" altLang="de-DE"/>
          </a:p>
        </p:txBody>
      </p:sp>
      <p:sp>
        <p:nvSpPr>
          <p:cNvPr id="60420" name="Text Box 4">
            <a:extLst>
              <a:ext uri="{FF2B5EF4-FFF2-40B4-BE49-F238E27FC236}">
                <a16:creationId xmlns:a16="http://schemas.microsoft.com/office/drawing/2014/main" id="{55AB0959-F962-40F4-92EA-C3A080307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25" y="1571625"/>
            <a:ext cx="7581900" cy="3946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#0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nodeList.append( Node(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"On Burning Ship",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[   "Your vacation is going fine",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"except you wake up to find",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"your cruise ship is on fire.",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"",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"Do you attempt to fight the",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"fire or jump overboard?"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],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"Put out Fire", 1,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"Jump", 2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))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60421" name="Fußzeilenplatzhalter 1">
            <a:extLst>
              <a:ext uri="{FF2B5EF4-FFF2-40B4-BE49-F238E27FC236}">
                <a16:creationId xmlns:a16="http://schemas.microsoft.com/office/drawing/2014/main" id="{F0E7164C-B539-4F14-9C49-2E5E05AED5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3529FCD-D431-4C9F-9F8A-43A2F6893E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F3B944B-9C9C-4898-BC89-AFF25B7B19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B094F1B0-75FF-4739-AE44-FAEA0C79CD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Example: Lunar Lander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D9BEBAC9-F3C4-478A-82FB-7E3FEAAF57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gameEngine makes it easy to build this type of game.</a:t>
            </a:r>
          </a:p>
          <a:p>
            <a:r>
              <a:rPr lang="en-US" altLang="de-DE"/>
              <a:t>Make a lander and platform based on SuperSprite.</a:t>
            </a:r>
          </a:p>
          <a:p>
            <a:r>
              <a:rPr lang="en-US" altLang="de-DE"/>
              <a:t>Add gravity.</a:t>
            </a:r>
          </a:p>
          <a:p>
            <a:r>
              <a:rPr lang="en-US" altLang="de-DE"/>
              <a:t>User input controls motion.</a:t>
            </a:r>
          </a:p>
          <a:p>
            <a:r>
              <a:rPr lang="en-US" altLang="de-DE"/>
              <a:t>Check for a proper landing.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lander.py</a:t>
            </a:r>
            <a:r>
              <a:rPr lang="en-US" altLang="de-DE"/>
              <a:t>.</a:t>
            </a:r>
          </a:p>
        </p:txBody>
      </p:sp>
      <p:sp>
        <p:nvSpPr>
          <p:cNvPr id="61444" name="Fußzeilenplatzhalter 1">
            <a:extLst>
              <a:ext uri="{FF2B5EF4-FFF2-40B4-BE49-F238E27FC236}">
                <a16:creationId xmlns:a16="http://schemas.microsoft.com/office/drawing/2014/main" id="{78D5E07E-670E-4278-9CC2-2B54C00C67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26DA12-6928-4140-85FE-DC54CD07FF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74EFF51-B817-439A-8528-04793E2CE3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1E324E8-9196-4886-A85E-23A9E42E5E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Example: Asteroids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637300EF-DD31-4486-AB2F-C06CE6F468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Build three custom SuperSprites:</a:t>
            </a:r>
          </a:p>
          <a:p>
            <a:pPr lvl="1"/>
            <a:r>
              <a:rPr lang="en-US" altLang="de-DE" b="1"/>
              <a:t>Ship:</a:t>
            </a:r>
            <a:r>
              <a:rPr lang="en-US" altLang="de-DE"/>
              <a:t> The user avatar.</a:t>
            </a:r>
          </a:p>
          <a:p>
            <a:pPr lvl="1"/>
            <a:r>
              <a:rPr lang="en-US" altLang="de-DE" b="1"/>
              <a:t>Bullet:</a:t>
            </a:r>
            <a:r>
              <a:rPr lang="en-US" altLang="de-DE"/>
              <a:t> Fired from the ship.</a:t>
            </a:r>
          </a:p>
          <a:p>
            <a:pPr lvl="1"/>
            <a:r>
              <a:rPr lang="en-US" altLang="de-DE" b="1"/>
              <a:t>Rock:</a:t>
            </a:r>
            <a:r>
              <a:rPr lang="en-US" altLang="de-DE"/>
              <a:t> A list of these will be the enemies.</a:t>
            </a:r>
          </a:p>
          <a:p>
            <a:r>
              <a:rPr lang="en-US" altLang="de-DE"/>
              <a:t>Custom scene:</a:t>
            </a:r>
          </a:p>
          <a:p>
            <a:pPr lvl="1"/>
            <a:r>
              <a:rPr lang="en-US" altLang="de-DE"/>
              <a:t>Builds the objects</a:t>
            </a:r>
          </a:p>
          <a:p>
            <a:pPr lvl="1"/>
            <a:r>
              <a:rPr lang="en-US" altLang="de-DE"/>
              <a:t>Manages collisions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asteroids.py</a:t>
            </a:r>
            <a:r>
              <a:rPr lang="en-US" altLang="de-DE"/>
              <a:t>.</a:t>
            </a:r>
          </a:p>
        </p:txBody>
      </p:sp>
      <p:sp>
        <p:nvSpPr>
          <p:cNvPr id="62468" name="Fußzeilenplatzhalter 1">
            <a:extLst>
              <a:ext uri="{FF2B5EF4-FFF2-40B4-BE49-F238E27FC236}">
                <a16:creationId xmlns:a16="http://schemas.microsoft.com/office/drawing/2014/main" id="{A404947C-A926-4E95-907B-090BEB6C2B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EC9278F-7F1F-4FB7-8457-E333925AC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A5834C5-D37A-47A8-B508-2E5F1F55D4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71BB8A3C-EB18-4054-B5A5-99327177F2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There's More!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54D7BFF8-CE74-4FA6-A97C-5833CB65DB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 dirty="0"/>
              <a:t>The Web site </a:t>
            </a:r>
            <a:r>
              <a:rPr lang="tr-TR" altLang="de-DE" sz="2800" dirty="0"/>
              <a:t>(of the textbook) </a:t>
            </a:r>
            <a:r>
              <a:rPr lang="en-US" altLang="de-DE" sz="2800" dirty="0"/>
              <a:t>includes several appendixes:</a:t>
            </a:r>
          </a:p>
          <a:p>
            <a:pPr lvl="1"/>
            <a:r>
              <a:rPr lang="en-US" altLang="de-DE" sz="2400" b="1" dirty="0"/>
              <a:t>Appendix B:</a:t>
            </a:r>
            <a:r>
              <a:rPr lang="en-US" altLang="de-DE" sz="2400" dirty="0"/>
              <a:t> The documentation for </a:t>
            </a:r>
            <a:r>
              <a:rPr lang="en-US" altLang="de-DE" sz="2400" dirty="0" err="1"/>
              <a:t>gameEngine</a:t>
            </a:r>
            <a:r>
              <a:rPr lang="en-US" altLang="de-DE" sz="2400" dirty="0"/>
              <a:t>, with some additional examples.</a:t>
            </a:r>
          </a:p>
          <a:p>
            <a:pPr lvl="1"/>
            <a:r>
              <a:rPr lang="en-US" altLang="de-DE" sz="2400" b="1" dirty="0"/>
              <a:t>Appendix C:</a:t>
            </a:r>
            <a:r>
              <a:rPr lang="en-US" altLang="de-DE" sz="2400" dirty="0"/>
              <a:t> Explains how to create installable modules, Windows executables, and installation programs.</a:t>
            </a:r>
          </a:p>
          <a:p>
            <a:pPr lvl="1"/>
            <a:r>
              <a:rPr lang="en-US" altLang="de-DE" sz="2400" b="1" dirty="0"/>
              <a:t>Appendix D:</a:t>
            </a:r>
            <a:r>
              <a:rPr lang="en-US" altLang="de-DE" sz="2400" dirty="0"/>
              <a:t> Demonstrates basic graphic and audio skills by using open source tools.</a:t>
            </a:r>
          </a:p>
        </p:txBody>
      </p:sp>
      <p:sp>
        <p:nvSpPr>
          <p:cNvPr id="63492" name="Fußzeilenplatzhalter 1">
            <a:extLst>
              <a:ext uri="{FF2B5EF4-FFF2-40B4-BE49-F238E27FC236}">
                <a16:creationId xmlns:a16="http://schemas.microsoft.com/office/drawing/2014/main" id="{3C56421B-F95E-4959-92F0-718658D3E6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40DA065-3787-4677-8C95-724C2EFA63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4CB61C4-BEB6-48FF-B9AC-0A41127611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CC08C386-8E0F-4903-AB1F-AC448BEB32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Discussion Questions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AB168367-6E4F-4934-974D-D15A5C9F04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What are some advantages of a game engine?</a:t>
            </a:r>
          </a:p>
          <a:p>
            <a:r>
              <a:rPr lang="en-US" altLang="de-DE"/>
              <a:t>Why might you make subclasses of the SuperSprite and Scene classes?</a:t>
            </a:r>
          </a:p>
          <a:p>
            <a:r>
              <a:rPr lang="en-US" altLang="de-DE"/>
              <a:t>Why might you want multiple scenes in a game?</a:t>
            </a:r>
          </a:p>
          <a:p>
            <a:r>
              <a:rPr lang="en-US" altLang="de-DE"/>
              <a:t>What additions would you add to the game engine?</a:t>
            </a:r>
          </a:p>
        </p:txBody>
      </p:sp>
      <p:sp>
        <p:nvSpPr>
          <p:cNvPr id="64516" name="Fußzeilenplatzhalter 1">
            <a:extLst>
              <a:ext uri="{FF2B5EF4-FFF2-40B4-BE49-F238E27FC236}">
                <a16:creationId xmlns:a16="http://schemas.microsoft.com/office/drawing/2014/main" id="{6F8CB899-A3F3-4D95-8ABA-FD6AFE5923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2BCCCAE-78D0-42A1-A7C7-573225115E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BC96925-CAA6-4EDE-8951-BB41B4EEB5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ußzeilenplatzhalter 3">
            <a:extLst>
              <a:ext uri="{FF2B5EF4-FFF2-40B4-BE49-F238E27FC236}">
                <a16:creationId xmlns:a16="http://schemas.microsoft.com/office/drawing/2014/main" id="{C1F2C5D8-6BBD-46BD-A84A-6970DF8BE3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#12 Game Engine</a:t>
            </a: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738B8AE1-C8C6-461B-9A0E-9F97AF11C9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FD19B5C-3652-45F1-B358-D53E336388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tr-TR" altLang="de-DE"/>
              <a:t>T</a:t>
            </a:r>
            <a:r>
              <a:rPr lang="en-US" altLang="de-DE"/>
              <a:t>he features of a higher-level game engine</a:t>
            </a:r>
          </a:p>
          <a:p>
            <a:pPr lvl="1" eaLnBrk="1" hangingPunct="1"/>
            <a:r>
              <a:rPr lang="en-US" altLang="de-DE"/>
              <a:t>Building a more powerful Sprite class</a:t>
            </a:r>
          </a:p>
          <a:p>
            <a:pPr lvl="1" eaLnBrk="1" hangingPunct="1"/>
            <a:r>
              <a:rPr lang="en-US" altLang="de-DE"/>
              <a:t>Building a class to simplify the main loop</a:t>
            </a:r>
          </a:p>
          <a:p>
            <a:pPr lvl="1" eaLnBrk="1" hangingPunct="1"/>
            <a:r>
              <a:rPr lang="en-US" altLang="de-DE"/>
              <a:t>Creating custom graphic interface widgets</a:t>
            </a:r>
          </a:p>
          <a:p>
            <a:pPr lvl="1" eaLnBrk="1" hangingPunct="1"/>
            <a:r>
              <a:rPr lang="en-US" altLang="de-DE"/>
              <a:t>Building games with the game engine</a:t>
            </a:r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CF6278B-835C-4CB9-AAAF-146F45FEDD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49323AF-F07A-4463-997A-462ADC4E08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CEEC68-5B7D-4CB6-90C5-5D673CC462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#11 Movement</a:t>
            </a:r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4667</Words>
  <Application>Microsoft Office PowerPoint</Application>
  <PresentationFormat>Bildschirmpräsentation (4:3)</PresentationFormat>
  <Paragraphs>733</Paragraphs>
  <Slides>59</Slides>
  <Notes>57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59</vt:i4>
      </vt:variant>
    </vt:vector>
  </HeadingPairs>
  <TitlesOfParts>
    <vt:vector size="65" baseType="lpstr">
      <vt:lpstr>Arial</vt:lpstr>
      <vt:lpstr>Arial Black</vt:lpstr>
      <vt:lpstr>Courier New</vt:lpstr>
      <vt:lpstr>Garamond</vt:lpstr>
      <vt:lpstr>Wingdings</vt:lpstr>
      <vt:lpstr>1_Edge</vt:lpstr>
      <vt:lpstr>PowerPoint-Präsentation</vt:lpstr>
      <vt:lpstr>Objectives</vt:lpstr>
      <vt:lpstr>Why Build a High-Level Engine?</vt:lpstr>
      <vt:lpstr>Examining the  gameEngine Code</vt:lpstr>
      <vt:lpstr>Classes in gameEngine</vt:lpstr>
      <vt:lpstr>gameEngine Initialization</vt:lpstr>
      <vt:lpstr>Making a Scene</vt:lpstr>
      <vt:lpstr>How gameEngine  Creates a Scene</vt:lpstr>
      <vt:lpstr>Introducing the SuperSprite</vt:lpstr>
      <vt:lpstr>Building a SuperSprite</vt:lpstr>
      <vt:lpstr>Notes about the SuperSprite</vt:lpstr>
      <vt:lpstr>Modifying the Scene</vt:lpstr>
      <vt:lpstr>Notes on the Scene</vt:lpstr>
      <vt:lpstr>Extending the SuperSprite</vt:lpstr>
      <vt:lpstr>Making a Custom Car Class</vt:lpstr>
      <vt:lpstr>Checking Events SuperSprite-Style</vt:lpstr>
      <vt:lpstr>The car.checkEvents() Method</vt:lpstr>
      <vt:lpstr>What Happens in checkEvents()</vt:lpstr>
      <vt:lpstr>Starting the Game</vt:lpstr>
      <vt:lpstr>Extending the Scene Class</vt:lpstr>
      <vt:lpstr>Scene Attributes</vt:lpstr>
      <vt:lpstr>Scene Attribute Notes</vt:lpstr>
      <vt:lpstr>Scene Methods</vt:lpstr>
      <vt:lpstr>Scene Control Methods</vt:lpstr>
      <vt:lpstr>Scene Sprite Group Management Tools</vt:lpstr>
      <vt:lpstr>Scene Event Methods</vt:lpstr>
      <vt:lpstr>How spaceGE.py Works</vt:lpstr>
      <vt:lpstr>Initializing the Scene</vt:lpstr>
      <vt:lpstr>Checking Events  in the Scene</vt:lpstr>
      <vt:lpstr>The spaceGE.update() Code</vt:lpstr>
      <vt:lpstr>Exploring Graphical Widgets</vt:lpstr>
      <vt:lpstr>Graphical Widgets in gameEngine</vt:lpstr>
      <vt:lpstr>Label Attributes</vt:lpstr>
      <vt:lpstr>Building a Label</vt:lpstr>
      <vt:lpstr>Button Attributes</vt:lpstr>
      <vt:lpstr>Read-Only Button Attributes</vt:lpstr>
      <vt:lpstr>Creating a Button</vt:lpstr>
      <vt:lpstr>Scroller Attributes</vt:lpstr>
      <vt:lpstr>Making a Scroller</vt:lpstr>
      <vt:lpstr>Scroller Attribute Notes</vt:lpstr>
      <vt:lpstr>Building a MultiLabel</vt:lpstr>
      <vt:lpstr>SuperSprite Overview</vt:lpstr>
      <vt:lpstr>SuperSprite Primary Methods</vt:lpstr>
      <vt:lpstr>SuperSprite Primary Method Notes</vt:lpstr>
      <vt:lpstr>SuperSprite Vector Methods</vt:lpstr>
      <vt:lpstr>SuperSprite Vector  Method Notes</vt:lpstr>
      <vt:lpstr>SuperSprite Utility Methods</vt:lpstr>
      <vt:lpstr>SuperSprite Utility  Method Notes</vt:lpstr>
      <vt:lpstr>SuperSprite Event Methods</vt:lpstr>
      <vt:lpstr>Example: The Adventure Game</vt:lpstr>
      <vt:lpstr>Adventure Game Overview</vt:lpstr>
      <vt:lpstr>Adventure Game Node Information</vt:lpstr>
      <vt:lpstr>Sample Adventure Node</vt:lpstr>
      <vt:lpstr>Example: Lunar Lander</vt:lpstr>
      <vt:lpstr>Example: Asteroids</vt:lpstr>
      <vt:lpstr>There's More!</vt:lpstr>
      <vt:lpstr>Discussion Questions</vt:lpstr>
      <vt:lpstr>Summary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128</cp:revision>
  <dcterms:created xsi:type="dcterms:W3CDTF">2003-03-16T17:22:50Z</dcterms:created>
  <dcterms:modified xsi:type="dcterms:W3CDTF">2019-04-21T11:53:10Z</dcterms:modified>
</cp:coreProperties>
</file>