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3"/>
  </p:notesMasterIdLst>
  <p:sldIdLst>
    <p:sldId id="530" r:id="rId2"/>
    <p:sldId id="257" r:id="rId3"/>
    <p:sldId id="259" r:id="rId4"/>
    <p:sldId id="260" r:id="rId5"/>
    <p:sldId id="261" r:id="rId6"/>
    <p:sldId id="263" r:id="rId7"/>
    <p:sldId id="262" r:id="rId8"/>
    <p:sldId id="264" r:id="rId9"/>
    <p:sldId id="265" r:id="rId10"/>
    <p:sldId id="266" r:id="rId11"/>
    <p:sldId id="267" r:id="rId12"/>
    <p:sldId id="268" r:id="rId13"/>
    <p:sldId id="269" r:id="rId14"/>
    <p:sldId id="270" r:id="rId15"/>
    <p:sldId id="271" r:id="rId16"/>
    <p:sldId id="679" r:id="rId17"/>
    <p:sldId id="273" r:id="rId18"/>
    <p:sldId id="274" r:id="rId19"/>
    <p:sldId id="276" r:id="rId20"/>
    <p:sldId id="320" r:id="rId21"/>
    <p:sldId id="277" r:id="rId22"/>
    <p:sldId id="278" r:id="rId23"/>
    <p:sldId id="279" r:id="rId24"/>
    <p:sldId id="321" r:id="rId25"/>
    <p:sldId id="323" r:id="rId26"/>
    <p:sldId id="322" r:id="rId27"/>
    <p:sldId id="324" r:id="rId28"/>
    <p:sldId id="325" r:id="rId29"/>
    <p:sldId id="326" r:id="rId30"/>
    <p:sldId id="327" r:id="rId31"/>
    <p:sldId id="328" r:id="rId32"/>
    <p:sldId id="329" r:id="rId33"/>
    <p:sldId id="330" r:id="rId34"/>
    <p:sldId id="332" r:id="rId35"/>
    <p:sldId id="287" r:id="rId36"/>
    <p:sldId id="288" r:id="rId37"/>
    <p:sldId id="289" r:id="rId38"/>
    <p:sldId id="293" r:id="rId39"/>
    <p:sldId id="294" r:id="rId40"/>
    <p:sldId id="295" r:id="rId41"/>
    <p:sldId id="680" r:id="rId42"/>
    <p:sldId id="297" r:id="rId43"/>
    <p:sldId id="299" r:id="rId44"/>
    <p:sldId id="300" r:id="rId45"/>
    <p:sldId id="681" r:id="rId46"/>
    <p:sldId id="682" r:id="rId47"/>
    <p:sldId id="683" r:id="rId48"/>
    <p:sldId id="684" r:id="rId49"/>
    <p:sldId id="685" r:id="rId50"/>
    <p:sldId id="686" r:id="rId51"/>
    <p:sldId id="362" r:id="rId5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76566" autoAdjust="0"/>
  </p:normalViewPr>
  <p:slideViewPr>
    <p:cSldViewPr>
      <p:cViewPr varScale="1">
        <p:scale>
          <a:sx n="88" d="100"/>
          <a:sy n="88" d="100"/>
        </p:scale>
        <p:origin x="2136"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5/13/2020</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AF762D6-C914-47EB-BE24-58885788EB6F}" type="slidenum">
              <a:rPr lang="en-US" altLang="en-US">
                <a:latin typeface="Tahoma" panose="020B0604030504040204" pitchFamily="34" charset="0"/>
              </a:rPr>
              <a:pPr eaLnBrk="1" hangingPunct="1"/>
              <a:t>2</a:t>
            </a:fld>
            <a:endParaRPr lang="en-US" altLang="en-US">
              <a:latin typeface="Tahoma" panose="020B0604030504040204" pitchFamily="34"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9017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fourth chapter emphasizing the Design phase of the SDLC. Previously,</a:t>
            </a:r>
            <a:r>
              <a:rPr lang="en-US" baseline="0" dirty="0"/>
              <a:t> we discussed database design, design of individual forms and reports, and the design of the overall interplay of forms and reports (often called dialogues) that take place as the user interacts with the system. In this chapter, we concentrate on Web-based applications. Of course, there are still many desktop programs and even legacy mainframe systems. But the most common platform for large scale multi-user applications are based on the Internet. We’ll discuss issues and techniques here.</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a:t>
            </a:fld>
            <a:endParaRPr lang="en-US" altLang="en-US"/>
          </a:p>
        </p:txBody>
      </p:sp>
    </p:spTree>
    <p:extLst>
      <p:ext uri="{BB962C8B-B14F-4D97-AF65-F5344CB8AC3E}">
        <p14:creationId xmlns:p14="http://schemas.microsoft.com/office/powerpoint/2010/main" val="3693336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690F4CF-56CF-4FB6-A013-8AFF98CE3102}" type="slidenum">
              <a:rPr lang="en-US" altLang="en-US">
                <a:latin typeface="Tahoma" panose="020B0604030504040204" pitchFamily="34" charset="0"/>
              </a:rPr>
              <a:pPr eaLnBrk="1" hangingPunct="1"/>
              <a:t>4</a:t>
            </a:fld>
            <a:endParaRPr lang="en-US" altLang="en-US">
              <a:latin typeface="Tahoma" panose="020B0604030504040204" pitchFamily="34"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When we use the word “distributed”, what we mean is that aspects</a:t>
            </a:r>
            <a:r>
              <a:rPr lang="en-US" altLang="en-US" baseline="0" dirty="0">
                <a:latin typeface="Arial" panose="020B0604020202020204" pitchFamily="34" charset="0"/>
                <a:cs typeface="Arial" panose="020B0604020202020204" pitchFamily="34" charset="0"/>
              </a:rPr>
              <a:t> of the system (including user interface, application logic, and data storage) are distributed among many computers connected together via networks (typically the Internet).</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309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6B4790-2B3D-4ACF-90F1-3FC8D159BE73}" type="slidenum">
              <a:rPr lang="en-US" altLang="en-US">
                <a:latin typeface="Tahoma" panose="020B0604030504040204" pitchFamily="34" charset="0"/>
              </a:rPr>
              <a:pPr eaLnBrk="1" hangingPunct="1"/>
              <a:t>5</a:t>
            </a:fld>
            <a:endParaRPr lang="en-US" altLang="en-US">
              <a:latin typeface="Tahoma" panose="020B0604030504040204" pitchFamily="34"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As with all design efforts, this one produced a set of deliverables that inform the</a:t>
            </a:r>
            <a:r>
              <a:rPr lang="en-US" altLang="en-US" baseline="0" dirty="0">
                <a:latin typeface="Arial" panose="020B0604020202020204" pitchFamily="34" charset="0"/>
                <a:cs typeface="Arial" panose="020B0604020202020204" pitchFamily="34" charset="0"/>
              </a:rPr>
              <a:t> implementation phase of the SDLC.</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5557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6</a:t>
            </a:fld>
            <a:endParaRPr lang="en-US" altLang="en-US"/>
          </a:p>
        </p:txBody>
      </p:sp>
    </p:spTree>
    <p:extLst>
      <p:ext uri="{BB962C8B-B14F-4D97-AF65-F5344CB8AC3E}">
        <p14:creationId xmlns:p14="http://schemas.microsoft.com/office/powerpoint/2010/main" val="3022250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Systems that operate in a networked environment</a:t>
            </a:r>
            <a:r>
              <a:rPr lang="en-US" baseline="0" dirty="0"/>
              <a:t> are generally called client/server systems. Some computers in the network are servers, providing some kind of service (such as data) to the clients. The system’s human users are typically sitting at client computers, and share the common serviced provided by server computers.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The simplest configuration is the file server architecture, which we’ll look at next.</a:t>
            </a:r>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7</a:t>
            </a:fld>
            <a:endParaRPr lang="en-US" altLang="en-US"/>
          </a:p>
        </p:txBody>
      </p:sp>
    </p:spTree>
    <p:extLst>
      <p:ext uri="{BB962C8B-B14F-4D97-AF65-F5344CB8AC3E}">
        <p14:creationId xmlns:p14="http://schemas.microsoft.com/office/powerpoint/2010/main" val="2669631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Note that we’re not talking about the Web here.</a:t>
            </a:r>
            <a:r>
              <a:rPr lang="en-US" baseline="0" dirty="0"/>
              <a:t> We’re talking about a local area network (LAN), like one in a company’s department. The computer lab in your college is likely configured as a LAN. In an environment like this, there will often be a computer that provides file and print resources for the other computers in the network.</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9</a:t>
            </a:fld>
            <a:endParaRPr lang="en-US" altLang="en-US"/>
          </a:p>
        </p:txBody>
      </p:sp>
    </p:spTree>
    <p:extLst>
      <p:ext uri="{BB962C8B-B14F-4D97-AF65-F5344CB8AC3E}">
        <p14:creationId xmlns:p14="http://schemas.microsoft.com/office/powerpoint/2010/main" val="2194437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dirty="0"/>
              <a:t>With simple file servers, the applications and data control take place on the client computers. The file server simply holds shared data. </a:t>
            </a:r>
          </a:p>
          <a:p>
            <a:endParaRPr lang="en-US" dirty="0"/>
          </a:p>
          <a:p>
            <a:r>
              <a:rPr lang="en-US" dirty="0"/>
              <a:t>Since</a:t>
            </a:r>
            <a:r>
              <a:rPr lang="en-US" baseline="0" dirty="0"/>
              <a:t> the client’s have to be powerful, we sometimes call these “fat clients” as opposed to “thin clients” that you see in Web applications. We’ll see more about this distinction later.</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10</a:t>
            </a:fld>
            <a:endParaRPr lang="en-US" altLang="en-US"/>
          </a:p>
        </p:txBody>
      </p:sp>
    </p:spTree>
    <p:extLst>
      <p:ext uri="{BB962C8B-B14F-4D97-AF65-F5344CB8AC3E}">
        <p14:creationId xmlns:p14="http://schemas.microsoft.com/office/powerpoint/2010/main" val="1137869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migrate</a:t>
            </a:r>
            <a:r>
              <a:rPr lang="en-US" baseline="0" dirty="0"/>
              <a:t> from the file server architecture to a C/S architecture, you are taking some of the computing tasks away from the clients and putting them to the server. A typical manifestation of this is to take all database management system (DBMS) operations and house them at the server. Now, clients just make data access requests to the server, which processes these and sends back the desired data.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11</a:t>
            </a:fld>
            <a:endParaRPr lang="en-US" altLang="en-US"/>
          </a:p>
        </p:txBody>
      </p:sp>
    </p:spTree>
    <p:extLst>
      <p:ext uri="{BB962C8B-B14F-4D97-AF65-F5344CB8AC3E}">
        <p14:creationId xmlns:p14="http://schemas.microsoft.com/office/powerpoint/2010/main" val="927965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see the</a:t>
            </a:r>
            <a:r>
              <a:rPr lang="en-US" baseline="0" dirty="0"/>
              <a:t> increased efficiency and control. For one thing, the server only sends specific data, not entire files, which saves on network bandwidth. Second, the control a computing load is taken by the server, increasing security and decreasing computing demand on the clients.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12</a:t>
            </a:fld>
            <a:endParaRPr lang="en-US" altLang="en-US"/>
          </a:p>
        </p:txBody>
      </p:sp>
    </p:spTree>
    <p:extLst>
      <p:ext uri="{BB962C8B-B14F-4D97-AF65-F5344CB8AC3E}">
        <p14:creationId xmlns:p14="http://schemas.microsoft.com/office/powerpoint/2010/main" val="4262602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 architecture has several advantages over file servers, but they are a bit more complicated to configure and maintain.</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13</a:t>
            </a:fld>
            <a:endParaRPr lang="en-US" altLang="en-US"/>
          </a:p>
        </p:txBody>
      </p:sp>
    </p:spTree>
    <p:extLst>
      <p:ext uri="{BB962C8B-B14F-4D97-AF65-F5344CB8AC3E}">
        <p14:creationId xmlns:p14="http://schemas.microsoft.com/office/powerpoint/2010/main" val="3733346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degree to which application processing takes place at the client vs.</a:t>
            </a:r>
            <a:r>
              <a:rPr lang="en-US" baseline="0" dirty="0"/>
              <a:t> the server is the degree of “thinness” or “fatness” of a client. We typically think of Web based systems as having thin clients, because the only processing is what the browser does. That’s mostly just presentation and user interface, with business logic and data processing taking place at the server. But in a LAN-based C/S architecture, you might have application programs running on the client, which make data requests to the server. Here, the client’s are a bit “fatter”. It’s all a matter of degree.</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14</a:t>
            </a:fld>
            <a:endParaRPr lang="en-US" altLang="en-US"/>
          </a:p>
        </p:txBody>
      </p:sp>
    </p:spTree>
    <p:extLst>
      <p:ext uri="{BB962C8B-B14F-4D97-AF65-F5344CB8AC3E}">
        <p14:creationId xmlns:p14="http://schemas.microsoft.com/office/powerpoint/2010/main" val="1652504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time you use some pre-existing software library, you are working with an API. They are not only for DBMS connections. APIs are used for visualizations, for object-oriented services</a:t>
            </a:r>
            <a:r>
              <a:rPr lang="en-US" baseline="0" dirty="0"/>
              <a:t>, for working with ERP systems, or for Web services. </a:t>
            </a:r>
          </a:p>
          <a:p>
            <a:endParaRPr lang="en-US" baseline="0" dirty="0"/>
          </a:p>
          <a:p>
            <a:r>
              <a:rPr lang="en-US" baseline="0" dirty="0"/>
              <a:t>Also note that although we’re still talking about local C/S systems, APIs are not limited to this. There are plenty of APIs that exist in Web environments. And there are also APIs for standalone desktop (single user) environments.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17</a:t>
            </a:fld>
            <a:endParaRPr lang="en-US" altLang="en-US"/>
          </a:p>
        </p:txBody>
      </p:sp>
    </p:spTree>
    <p:extLst>
      <p:ext uri="{BB962C8B-B14F-4D97-AF65-F5344CB8AC3E}">
        <p14:creationId xmlns:p14="http://schemas.microsoft.com/office/powerpoint/2010/main" val="2683357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18</a:t>
            </a:fld>
            <a:endParaRPr lang="en-US" altLang="en-US"/>
          </a:p>
        </p:txBody>
      </p:sp>
    </p:spTree>
    <p:extLst>
      <p:ext uri="{BB962C8B-B14F-4D97-AF65-F5344CB8AC3E}">
        <p14:creationId xmlns:p14="http://schemas.microsoft.com/office/powerpoint/2010/main" val="2621511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EA1CE3-52E3-4593-B9A5-2C83189447D5}" type="slidenum">
              <a:rPr lang="en-US" altLang="en-US">
                <a:latin typeface="Tahoma" panose="020B0604030504040204" pitchFamily="34" charset="0"/>
              </a:rPr>
              <a:pPr eaLnBrk="1" hangingPunct="1"/>
              <a:t>19</a:t>
            </a:fld>
            <a:endParaRPr lang="en-US" altLang="en-US">
              <a:latin typeface="Tahoma" panose="020B0604030504040204" pitchFamily="34"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sz="1200" b="0" i="0" u="none" strike="noStrike" kern="1200" baseline="0" dirty="0">
                <a:solidFill>
                  <a:schemeClr val="tx1"/>
                </a:solidFill>
                <a:latin typeface="Arial" charset="0"/>
                <a:ea typeface="+mn-ea"/>
                <a:cs typeface="Arial" charset="0"/>
              </a:rPr>
              <a:t>Data management always happens at the server, and presentation happens at the client. Depending on how “thin” the client is, analysis could happen at server, client, or distributed between the two.</a:t>
            </a:r>
          </a:p>
          <a:p>
            <a:endParaRPr kumimoji="1" lang="en-US" altLang="en-US" sz="1200" b="0" i="0" u="none" strike="noStrike" kern="1200" baseline="0" dirty="0">
              <a:solidFill>
                <a:schemeClr val="tx1"/>
              </a:solidFill>
              <a:latin typeface="Arial" charset="0"/>
              <a:ea typeface="+mn-ea"/>
              <a:cs typeface="Arial" charset="0"/>
            </a:endParaRPr>
          </a:p>
        </p:txBody>
      </p:sp>
    </p:spTree>
    <p:extLst>
      <p:ext uri="{BB962C8B-B14F-4D97-AF65-F5344CB8AC3E}">
        <p14:creationId xmlns:p14="http://schemas.microsoft.com/office/powerpoint/2010/main" val="3482274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EA1CE3-52E3-4593-B9A5-2C83189447D5}" type="slidenum">
              <a:rPr lang="en-US" altLang="en-US">
                <a:latin typeface="Tahoma" panose="020B0604030504040204" pitchFamily="34" charset="0"/>
              </a:rPr>
              <a:pPr eaLnBrk="1" hangingPunct="1"/>
              <a:t>20</a:t>
            </a:fld>
            <a:endParaRPr lang="en-US" altLang="en-US">
              <a:latin typeface="Tahoma" panose="020B0604030504040204" pitchFamily="34"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are some definitions that apply</a:t>
            </a:r>
            <a:r>
              <a:rPr lang="en-US" altLang="en-US" baseline="0" dirty="0">
                <a:latin typeface="Arial" panose="020B0604020202020204" pitchFamily="34" charset="0"/>
                <a:cs typeface="Arial" panose="020B0604020202020204" pitchFamily="34" charset="0"/>
              </a:rPr>
              <a:t> to modern client/server architectures. Let’s discuss these.</a:t>
            </a:r>
          </a:p>
          <a:p>
            <a:endParaRPr lang="en-US" altLang="en-US" baseline="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9700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871EA00-387F-4BBC-9BC9-127C12F4A29E}" type="slidenum">
              <a:rPr lang="en-US" altLang="en-US">
                <a:latin typeface="Tahoma" panose="020B0604030504040204" pitchFamily="34" charset="0"/>
              </a:rPr>
              <a:pPr eaLnBrk="1" hangingPunct="1"/>
              <a:t>21</a:t>
            </a:fld>
            <a:endParaRPr lang="en-US" altLang="en-US">
              <a:latin typeface="Tahoma" panose="020B0604030504040204"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9916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 are an application developer, you will frequently work with middleware. The way you interact with the middleware is to use the functions and objects of its API.</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22</a:t>
            </a:fld>
            <a:endParaRPr lang="en-US" altLang="en-US"/>
          </a:p>
        </p:txBody>
      </p:sp>
    </p:spTree>
    <p:extLst>
      <p:ext uri="{BB962C8B-B14F-4D97-AF65-F5344CB8AC3E}">
        <p14:creationId xmlns:p14="http://schemas.microsoft.com/office/powerpoint/2010/main" val="1226554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D3EA3E-AEFF-4192-B65F-8E521DBF0AEF}" type="slidenum">
              <a:rPr lang="en-US" altLang="en-US">
                <a:latin typeface="Tahoma" panose="020B0604030504040204" pitchFamily="34" charset="0"/>
              </a:rPr>
              <a:pPr eaLnBrk="1" hangingPunct="1"/>
              <a:t>23</a:t>
            </a:fld>
            <a:endParaRPr lang="en-US" altLang="en-US">
              <a:latin typeface="Tahoma" panose="020B0604030504040204" pitchFamily="34"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22256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24</a:t>
            </a:fld>
            <a:endParaRPr lang="en-US" altLang="en-US"/>
          </a:p>
        </p:txBody>
      </p:sp>
    </p:spTree>
    <p:extLst>
      <p:ext uri="{BB962C8B-B14F-4D97-AF65-F5344CB8AC3E}">
        <p14:creationId xmlns:p14="http://schemas.microsoft.com/office/powerpoint/2010/main" val="1833475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company’s IS infrastructure might be fragmented and difficult to consolidate. Organizations increasingly buy or rent IS infrastructure</a:t>
            </a:r>
            <a:r>
              <a:rPr lang="en-US" baseline="0" dirty="0"/>
              <a:t> services instead of trying to manage and maintain their own infrastructure.</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25</a:t>
            </a:fld>
            <a:endParaRPr lang="en-US" altLang="en-US"/>
          </a:p>
        </p:txBody>
      </p:sp>
    </p:spTree>
    <p:extLst>
      <p:ext uri="{BB962C8B-B14F-4D97-AF65-F5344CB8AC3E}">
        <p14:creationId xmlns:p14="http://schemas.microsoft.com/office/powerpoint/2010/main" val="2887406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Cloud computing follows the utility model, providing services to companies.</a:t>
            </a:r>
            <a:r>
              <a:rPr lang="en-US" baseline="0" dirty="0"/>
              <a:t> These are often termed [blank]-as-a-service. For example, SaaS is Software as a Service. IaaS is Infrastructure as a Service. PaaS is Platform as a Service.</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26</a:t>
            </a:fld>
            <a:endParaRPr lang="en-US" altLang="en-US"/>
          </a:p>
        </p:txBody>
      </p:sp>
    </p:spTree>
    <p:extLst>
      <p:ext uri="{BB962C8B-B14F-4D97-AF65-F5344CB8AC3E}">
        <p14:creationId xmlns:p14="http://schemas.microsoft.com/office/powerpoint/2010/main" val="8500174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27</a:t>
            </a:fld>
            <a:endParaRPr lang="en-US" altLang="en-US"/>
          </a:p>
        </p:txBody>
      </p:sp>
    </p:spTree>
    <p:extLst>
      <p:ext uri="{BB962C8B-B14F-4D97-AF65-F5344CB8AC3E}">
        <p14:creationId xmlns:p14="http://schemas.microsoft.com/office/powerpoint/2010/main" val="649186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IaaS is most</a:t>
            </a:r>
            <a:r>
              <a:rPr lang="en-US" baseline="0" dirty="0"/>
              <a:t> basic service model. PaaS will include infrastructure along with platform. SaaS will typically include both the platform and infrastructure on which the application runs.</a:t>
            </a:r>
          </a:p>
          <a:p>
            <a:endParaRPr lang="en-US" baseline="0" dirty="0"/>
          </a:p>
          <a:p>
            <a:r>
              <a:rPr lang="en-US" baseline="0" dirty="0"/>
              <a:t>Amazon’s EC2 and S3 can be considered to be IaaS. Microsoft’s Windows Azure is a PaaS provider. Salesforce.com is an example of SaaS.</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28</a:t>
            </a:fld>
            <a:endParaRPr lang="en-US" altLang="en-US"/>
          </a:p>
        </p:txBody>
      </p:sp>
    </p:spTree>
    <p:extLst>
      <p:ext uri="{BB962C8B-B14F-4D97-AF65-F5344CB8AC3E}">
        <p14:creationId xmlns:p14="http://schemas.microsoft.com/office/powerpoint/2010/main" val="1978621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Clouds can be public or private. A company has more control over a</a:t>
            </a:r>
            <a:r>
              <a:rPr lang="en-US" baseline="0" dirty="0"/>
              <a:t> private cloud than if it purchases services from a public cloud. But this comes along with maintenance and infrastructure costs.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29</a:t>
            </a:fld>
            <a:endParaRPr lang="en-US" altLang="en-US"/>
          </a:p>
        </p:txBody>
      </p:sp>
    </p:spTree>
    <p:extLst>
      <p:ext uri="{BB962C8B-B14F-4D97-AF65-F5344CB8AC3E}">
        <p14:creationId xmlns:p14="http://schemas.microsoft.com/office/powerpoint/2010/main" val="21079162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Reusability</a:t>
            </a:r>
            <a:r>
              <a:rPr lang="en-US" baseline="0" dirty="0"/>
              <a:t> means that the </a:t>
            </a:r>
            <a:r>
              <a:rPr kumimoji="1" lang="en-US" sz="1200" b="0" i="0" u="none" strike="noStrike" kern="1200" baseline="0" dirty="0">
                <a:solidFill>
                  <a:schemeClr val="tx1"/>
                </a:solidFill>
                <a:latin typeface="Arial" charset="0"/>
                <a:ea typeface="+mn-ea"/>
                <a:cs typeface="Arial" charset="0"/>
              </a:rPr>
              <a:t>service should be usable in many different applications. Interoperability means that the service should work with any other service.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31</a:t>
            </a:fld>
            <a:endParaRPr lang="en-US" altLang="en-US"/>
          </a:p>
        </p:txBody>
      </p:sp>
    </p:spTree>
    <p:extLst>
      <p:ext uri="{BB962C8B-B14F-4D97-AF65-F5344CB8AC3E}">
        <p14:creationId xmlns:p14="http://schemas.microsoft.com/office/powerpoint/2010/main" val="37922580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SOA is composed of services, not full applications. An application combines services together as components of the application.</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32</a:t>
            </a:fld>
            <a:endParaRPr lang="en-US" altLang="en-US"/>
          </a:p>
        </p:txBody>
      </p:sp>
    </p:spTree>
    <p:extLst>
      <p:ext uri="{BB962C8B-B14F-4D97-AF65-F5344CB8AC3E}">
        <p14:creationId xmlns:p14="http://schemas.microsoft.com/office/powerpoint/2010/main" val="35160770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 services typically provide</a:t>
            </a:r>
            <a:r>
              <a:rPr lang="en-US" baseline="0" dirty="0"/>
              <a:t> output in the form of XML or JSON.</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33</a:t>
            </a:fld>
            <a:endParaRPr lang="en-US" altLang="en-US"/>
          </a:p>
        </p:txBody>
      </p:sp>
    </p:spTree>
    <p:extLst>
      <p:ext uri="{BB962C8B-B14F-4D97-AF65-F5344CB8AC3E}">
        <p14:creationId xmlns:p14="http://schemas.microsoft.com/office/powerpoint/2010/main" val="20155488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 services</a:t>
            </a:r>
            <a:r>
              <a:rPr lang="en-US" baseline="0" dirty="0"/>
              <a:t> typically take requests in the form of SOAP or REST. SOAP is more complex and provides a rich framework for representing the request. REST is simpler, but less expressive.</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34</a:t>
            </a:fld>
            <a:endParaRPr lang="en-US" altLang="en-US"/>
          </a:p>
        </p:txBody>
      </p:sp>
    </p:spTree>
    <p:extLst>
      <p:ext uri="{BB962C8B-B14F-4D97-AF65-F5344CB8AC3E}">
        <p14:creationId xmlns:p14="http://schemas.microsoft.com/office/powerpoint/2010/main" val="26329853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35</a:t>
            </a:fld>
            <a:endParaRPr lang="en-US" altLang="en-US"/>
          </a:p>
        </p:txBody>
      </p:sp>
    </p:spTree>
    <p:extLst>
      <p:ext uri="{BB962C8B-B14F-4D97-AF65-F5344CB8AC3E}">
        <p14:creationId xmlns:p14="http://schemas.microsoft.com/office/powerpoint/2010/main" val="29743777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AEA8F6E-ACCF-47DC-8576-CDFE792373B1}" type="slidenum">
              <a:rPr lang="en-US" altLang="en-US">
                <a:latin typeface="Tahoma" panose="020B0604030504040204" pitchFamily="34" charset="0"/>
              </a:rPr>
              <a:pPr eaLnBrk="1" hangingPunct="1"/>
              <a:t>36</a:t>
            </a:fld>
            <a:endParaRPr lang="en-US" altLang="en-US">
              <a:latin typeface="Tahoma" panose="020B0604030504040204" pitchFamily="34"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66239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9976EC0-C12B-48BA-AAB1-4881761A9435}" type="slidenum">
              <a:rPr lang="en-US" altLang="en-US">
                <a:latin typeface="Tahoma" panose="020B0604030504040204" pitchFamily="34" charset="0"/>
              </a:rPr>
              <a:pPr eaLnBrk="1" hangingPunct="1"/>
              <a:t>37</a:t>
            </a:fld>
            <a:endParaRPr lang="en-US" altLang="en-US">
              <a:latin typeface="Tahoma" panose="020B0604030504040204" pitchFamily="34"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3243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for the pages of a Web site to look like they belong together, so site consistency is key to this. CSS helps to standardize the look</a:t>
            </a:r>
            <a:r>
              <a:rPr lang="en-US" baseline="0" dirty="0"/>
              <a:t> of different types of HTML elements.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38</a:t>
            </a:fld>
            <a:endParaRPr lang="en-US" altLang="en-US"/>
          </a:p>
        </p:txBody>
      </p:sp>
    </p:spTree>
    <p:extLst>
      <p:ext uri="{BB962C8B-B14F-4D97-AF65-F5344CB8AC3E}">
        <p14:creationId xmlns:p14="http://schemas.microsoft.com/office/powerpoint/2010/main" val="3107019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XSL is also used for site consistency. The difference between CSS and XSL is that CSS formats HTML tags</a:t>
            </a:r>
            <a:r>
              <a:rPr lang="en-US" baseline="0" dirty="0"/>
              <a:t> whereas XSL  transforms XML data into presentable form in HTML (for browsers) or WAP (for mobile devices).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39</a:t>
            </a:fld>
            <a:endParaRPr lang="en-US" altLang="en-US"/>
          </a:p>
        </p:txBody>
      </p:sp>
    </p:spTree>
    <p:extLst>
      <p:ext uri="{BB962C8B-B14F-4D97-AF65-F5344CB8AC3E}">
        <p14:creationId xmlns:p14="http://schemas.microsoft.com/office/powerpoint/2010/main" val="19512820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t>
            </a:r>
            <a:r>
              <a:rPr lang="en-US" baseline="0" dirty="0"/>
              <a:t> XML document will contain data. An XSL style sheet will contain rules for transforming the data into and HTML document, and later into a display format consistent with the type of device that the user is interacting with.</a:t>
            </a:r>
          </a:p>
          <a:p>
            <a:endParaRPr lang="en-US" baseline="0" dirty="0"/>
          </a:p>
          <a:p>
            <a:r>
              <a:rPr kumimoji="1" lang="en-US" sz="1200" b="0" i="0" u="none" strike="noStrike" kern="1200" baseline="0" dirty="0">
                <a:solidFill>
                  <a:schemeClr val="tx1"/>
                </a:solidFill>
                <a:latin typeface="Arial" charset="0"/>
                <a:ea typeface="+mn-ea"/>
                <a:cs typeface="Arial" charset="0"/>
              </a:rPr>
              <a:t>In other words, XML content, queried from a remote data source, is formatted based on rules within an associated XSL style sheet. This content is then translated to a device-specific format and displayed to the user. For example, if the user has made the request from a Web browser, the presentation layer will produce an HTML document. If the request has been made from a wireless mobile phone, the content will be delivered as a Wireless Markup Language (WML) document.</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40</a:t>
            </a:fld>
            <a:endParaRPr lang="en-US" altLang="en-US"/>
          </a:p>
        </p:txBody>
      </p:sp>
    </p:spTree>
    <p:extLst>
      <p:ext uri="{BB962C8B-B14F-4D97-AF65-F5344CB8AC3E}">
        <p14:creationId xmlns:p14="http://schemas.microsoft.com/office/powerpoint/2010/main" val="16183565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a:solidFill>
                  <a:schemeClr val="tx1"/>
                </a:solidFill>
                <a:latin typeface="Arial" charset="0"/>
                <a:ea typeface="+mn-ea"/>
                <a:cs typeface="Arial" charset="0"/>
              </a:rPr>
              <a:t>For commercial Internet sites, your links must live forever. This doesn’t mean that Web content cannot change and evolve. However, the links themselves cannot die. In other words, when users bookmark a page and return to your site, this link should return something useful to the user; otherwise, you run the risk of losing the customer. This requires some maintenance on your site’s old content.</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44</a:t>
            </a:fld>
            <a:endParaRPr lang="en-US" altLang="en-US"/>
          </a:p>
        </p:txBody>
      </p:sp>
    </p:spTree>
    <p:extLst>
      <p:ext uri="{BB962C8B-B14F-4D97-AF65-F5344CB8AC3E}">
        <p14:creationId xmlns:p14="http://schemas.microsoft.com/office/powerpoint/2010/main" val="3354153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 management systems make it easier</a:t>
            </a:r>
            <a:r>
              <a:rPr lang="en-US" baseline="0" dirty="0"/>
              <a:t> for non-technical people to design and maintain Web content. You don’t need to know HTML, XML, CSS, XSL, etc. when using a CMS. But if you do know these things, you can still benefit from CMS to make your job easier.</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45</a:t>
            </a:fld>
            <a:endParaRPr lang="en-US" altLang="en-US"/>
          </a:p>
        </p:txBody>
      </p:sp>
    </p:spTree>
    <p:extLst>
      <p:ext uri="{BB962C8B-B14F-4D97-AF65-F5344CB8AC3E}">
        <p14:creationId xmlns:p14="http://schemas.microsoft.com/office/powerpoint/2010/main" val="35883643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last few slides discuss the ideas of this chapter in the context of Pine Valley Furniture’s WebStore. The PVF people are trying to figure out how to effectively incorporate advertisement into their WebStore without detracting from its other functions.</a:t>
            </a:r>
          </a:p>
          <a:p>
            <a:endParaRPr lang="en-US" dirty="0"/>
          </a:p>
          <a:p>
            <a:r>
              <a:rPr lang="en-US" dirty="0"/>
              <a:t>Here we see reasons for including advertising on the WebStore.</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46</a:t>
            </a:fld>
            <a:endParaRPr lang="en-US" altLang="en-US"/>
          </a:p>
        </p:txBody>
      </p:sp>
    </p:spTree>
    <p:extLst>
      <p:ext uri="{BB962C8B-B14F-4D97-AF65-F5344CB8AC3E}">
        <p14:creationId xmlns:p14="http://schemas.microsoft.com/office/powerpoint/2010/main" val="28841731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PVF</a:t>
            </a:r>
            <a:r>
              <a:rPr lang="en-US" baseline="0" dirty="0"/>
              <a:t> does not want the advertisement to harm the aesthetics and usability of the WebStore. Here are some concerns.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47</a:t>
            </a:fld>
            <a:endParaRPr lang="en-US" altLang="en-US"/>
          </a:p>
        </p:txBody>
      </p:sp>
    </p:spTree>
    <p:extLst>
      <p:ext uri="{BB962C8B-B14F-4D97-AF65-F5344CB8AC3E}">
        <p14:creationId xmlns:p14="http://schemas.microsoft.com/office/powerpoint/2010/main" val="33201296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design considerations.</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48</a:t>
            </a:fld>
            <a:endParaRPr lang="en-US" altLang="en-US"/>
          </a:p>
        </p:txBody>
      </p:sp>
    </p:spTree>
    <p:extLst>
      <p:ext uri="{BB962C8B-B14F-4D97-AF65-F5344CB8AC3E}">
        <p14:creationId xmlns:p14="http://schemas.microsoft.com/office/powerpoint/2010/main" val="42757662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answers to these queries will help guide future advertising decisions.</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49</a:t>
            </a:fld>
            <a:endParaRPr lang="en-US" altLang="en-US"/>
          </a:p>
        </p:txBody>
      </p:sp>
    </p:spTree>
    <p:extLst>
      <p:ext uri="{BB962C8B-B14F-4D97-AF65-F5344CB8AC3E}">
        <p14:creationId xmlns:p14="http://schemas.microsoft.com/office/powerpoint/2010/main" val="806092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a:t>Lecture #11 Designing Distributed and Internet Systems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a:t>Lecture #11 Designing Distributed and Internet Systems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#11 Designing Distributed and Internet Systems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#11 Designing Distributed and Internet Systems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Lecture #11 Designing Distributed and Internet Systems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Lecture #11 Designing Distributed and Internet Systems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Lecture #11 Designing Distributed and Internet Systems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#11 Designing Distributed and Internet Systems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#11 Designing Distributed and Internet Systems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#11 Designing Distributed and Internet Systems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#11 Designing Distributed and Internet Systems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Lecture #11 Designing Distributed and Internet Systems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0" y="1752600"/>
            <a:ext cx="91440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 414 Systems Analysis and Design</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11</a:t>
            </a:r>
          </a:p>
          <a:p>
            <a:pPr algn="ctr" fontAlgn="auto">
              <a:lnSpc>
                <a:spcPct val="110000"/>
              </a:lnSpc>
              <a:spcAft>
                <a:spcPts val="1200"/>
              </a:spcAft>
              <a:defRPr/>
            </a:pPr>
            <a:r>
              <a:rPr lang="en-US" sz="2900" dirty="0">
                <a:solidFill>
                  <a:prstClr val="black"/>
                </a:solidFill>
                <a:effectLst/>
                <a:latin typeface="Times New Roman" panose="02020603050405020304" pitchFamily="18" charset="0"/>
                <a:cs typeface="Times New Roman" panose="02020603050405020304" pitchFamily="18" charset="0"/>
              </a:rPr>
              <a:t>Designing Distributed and Internet Systems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p:txBody>
          <a:bodyPr/>
          <a:lstStyle/>
          <a:p>
            <a:pPr eaLnBrk="1" hangingPunct="1"/>
            <a:r>
              <a:rPr lang="en-US" altLang="en-US"/>
              <a:t>Learning Objectives</a:t>
            </a:r>
          </a:p>
        </p:txBody>
      </p:sp>
      <p:sp>
        <p:nvSpPr>
          <p:cNvPr id="3078" name="Rectangle 3"/>
          <p:cNvSpPr>
            <a:spLocks noGrp="1" noChangeArrowheads="1"/>
          </p:cNvSpPr>
          <p:nvPr>
            <p:ph type="body" idx="1"/>
          </p:nvPr>
        </p:nvSpPr>
        <p:spPr/>
        <p:txBody>
          <a:bodyPr/>
          <a:lstStyle/>
          <a:p>
            <a:pPr eaLnBrk="1" hangingPunct="1">
              <a:lnSpc>
                <a:spcPct val="80000"/>
              </a:lnSpc>
              <a:buClr>
                <a:srgbClr val="BA2212"/>
              </a:buClr>
              <a:buFont typeface="Wingdings" panose="05000000000000000000" pitchFamily="2" charset="2"/>
              <a:buChar char="ü"/>
            </a:pPr>
            <a:r>
              <a:rPr lang="en-US" altLang="en-US" sz="2800" dirty="0"/>
              <a:t>Distinguish between file server and client/server environments and contrast how each is used in a LAN.</a:t>
            </a:r>
          </a:p>
          <a:p>
            <a:pPr eaLnBrk="1" hangingPunct="1">
              <a:lnSpc>
                <a:spcPct val="80000"/>
              </a:lnSpc>
              <a:buClr>
                <a:srgbClr val="BA2212"/>
              </a:buClr>
              <a:buFont typeface="Wingdings" panose="05000000000000000000" pitchFamily="2" charset="2"/>
              <a:buChar char="ü"/>
            </a:pPr>
            <a:r>
              <a:rPr lang="en-US" altLang="en-US" sz="2800" dirty="0"/>
              <a:t>Describe cloud computing and other current trends that help organizations address ID infrastructure-related challenges.</a:t>
            </a:r>
          </a:p>
          <a:p>
            <a:pPr eaLnBrk="1" hangingPunct="1">
              <a:lnSpc>
                <a:spcPct val="80000"/>
              </a:lnSpc>
              <a:buClr>
                <a:srgbClr val="BA2212"/>
              </a:buClr>
              <a:buFont typeface="Wingdings" panose="05000000000000000000" pitchFamily="2" charset="2"/>
              <a:buChar char="ü"/>
            </a:pPr>
            <a:r>
              <a:rPr lang="en-US" altLang="en-US" sz="2800" dirty="0"/>
              <a:t>Describe standards shaping the design of Internet-based systems, options for ensuring Internet design consistency, site management issues influencing customer loyalty, trustworthiness, and security.</a:t>
            </a:r>
          </a:p>
        </p:txBody>
      </p:sp>
      <p:sp>
        <p:nvSpPr>
          <p:cNvPr id="2" name="Fußzeilenplatzhalter 1">
            <a:extLst>
              <a:ext uri="{FF2B5EF4-FFF2-40B4-BE49-F238E27FC236}">
                <a16:creationId xmlns:a16="http://schemas.microsoft.com/office/drawing/2014/main" id="{42369D8A-6885-4F8D-BEB1-9918EC170F23}"/>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72BE877A-5E96-4623-A9B4-4491159FACB8}"/>
              </a:ext>
            </a:extLst>
          </p:cNvPr>
          <p:cNvSpPr>
            <a:spLocks noGrp="1"/>
          </p:cNvSpPr>
          <p:nvPr>
            <p:ph type="sldNum" sz="quarter" idx="12"/>
          </p:nvPr>
        </p:nvSpPr>
        <p:spPr/>
        <p:txBody>
          <a:bodyPr/>
          <a:lstStyle/>
          <a:p>
            <a:fld id="{B6F15528-21DE-4FAA-801E-634DDDAF4B2B}" type="slidenum">
              <a:rPr lang="en-US" smtClean="0"/>
              <a:pPr/>
              <a:t>2</a:t>
            </a:fld>
            <a:endParaRPr lang="en-US" dirty="0"/>
          </a:p>
        </p:txBody>
      </p:sp>
      <p:pic>
        <p:nvPicPr>
          <p:cNvPr id="6" name="Grafik 5">
            <a:extLst>
              <a:ext uri="{FF2B5EF4-FFF2-40B4-BE49-F238E27FC236}">
                <a16:creationId xmlns:a16="http://schemas.microsoft.com/office/drawing/2014/main" id="{AE3E3955-7CCF-4F88-B8DD-03FB71E158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CAE725A-9687-4A48-88F5-80F70FF6E3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04196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1109663"/>
            <a:ext cx="5554157" cy="521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itle 1"/>
          <p:cNvSpPr>
            <a:spLocks noGrp="1"/>
          </p:cNvSpPr>
          <p:nvPr>
            <p:ph type="title"/>
          </p:nvPr>
        </p:nvSpPr>
        <p:spPr/>
        <p:txBody>
          <a:bodyPr/>
          <a:lstStyle/>
          <a:p>
            <a:pPr eaLnBrk="1" hangingPunct="1"/>
            <a:r>
              <a:rPr lang="en-US" altLang="en-US"/>
              <a:t>Designing Distributed and Internet Systems</a:t>
            </a:r>
          </a:p>
        </p:txBody>
      </p:sp>
      <p:sp>
        <p:nvSpPr>
          <p:cNvPr id="5127" name="Rectangle 8"/>
          <p:cNvSpPr>
            <a:spLocks noChangeArrowheads="1"/>
          </p:cNvSpPr>
          <p:nvPr/>
        </p:nvSpPr>
        <p:spPr bwMode="auto">
          <a:xfrm>
            <a:off x="381000" y="4419600"/>
            <a:ext cx="2895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12-1</a:t>
            </a:r>
          </a:p>
          <a:p>
            <a:pPr eaLnBrk="1" hangingPunct="1"/>
            <a:r>
              <a:rPr lang="en-US" altLang="en-US"/>
              <a:t>Systems development life cycle (SDLC)</a:t>
            </a:r>
          </a:p>
        </p:txBody>
      </p:sp>
      <p:sp>
        <p:nvSpPr>
          <p:cNvPr id="2" name="Fußzeilenplatzhalter 1">
            <a:extLst>
              <a:ext uri="{FF2B5EF4-FFF2-40B4-BE49-F238E27FC236}">
                <a16:creationId xmlns:a16="http://schemas.microsoft.com/office/drawing/2014/main" id="{A406AA84-FB50-456A-86D9-C100782524A4}"/>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51EFD18A-354A-4A5F-B3F9-B34EAE2A423E}"/>
              </a:ext>
            </a:extLst>
          </p:cNvPr>
          <p:cNvSpPr>
            <a:spLocks noGrp="1"/>
          </p:cNvSpPr>
          <p:nvPr>
            <p:ph type="sldNum" sz="quarter" idx="12"/>
          </p:nvPr>
        </p:nvSpPr>
        <p:spPr/>
        <p:txBody>
          <a:bodyPr/>
          <a:lstStyle/>
          <a:p>
            <a:fld id="{B6F15528-21DE-4FAA-801E-634DDDAF4B2B}" type="slidenum">
              <a:rPr lang="en-US" smtClean="0"/>
              <a:pPr/>
              <a:t>3</a:t>
            </a:fld>
            <a:endParaRPr lang="en-US" dirty="0"/>
          </a:p>
        </p:txBody>
      </p:sp>
      <p:pic>
        <p:nvPicPr>
          <p:cNvPr id="7" name="Grafik 6">
            <a:extLst>
              <a:ext uri="{FF2B5EF4-FFF2-40B4-BE49-F238E27FC236}">
                <a16:creationId xmlns:a16="http://schemas.microsoft.com/office/drawing/2014/main" id="{3434503D-FCDD-4CB2-BECC-2E6AA52EBC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62174024-4D63-4E54-BF14-D422F40715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48159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title"/>
          </p:nvPr>
        </p:nvSpPr>
        <p:spPr>
          <a:xfrm>
            <a:off x="0" y="609600"/>
            <a:ext cx="9144000" cy="914400"/>
          </a:xfrm>
        </p:spPr>
        <p:txBody>
          <a:bodyPr anchor="ctr">
            <a:normAutofit fontScale="90000"/>
          </a:bodyPr>
          <a:lstStyle/>
          <a:p>
            <a:pPr eaLnBrk="1" hangingPunct="1"/>
            <a:r>
              <a:rPr lang="en-US" altLang="en-US" dirty="0"/>
              <a:t>The Process of Designing Distributed and Internet Systems</a:t>
            </a:r>
          </a:p>
        </p:txBody>
      </p:sp>
      <p:sp>
        <p:nvSpPr>
          <p:cNvPr id="6150" name="Rectangle 3"/>
          <p:cNvSpPr>
            <a:spLocks noGrp="1" noChangeArrowheads="1"/>
          </p:cNvSpPr>
          <p:nvPr>
            <p:ph type="body" idx="1"/>
          </p:nvPr>
        </p:nvSpPr>
        <p:spPr>
          <a:xfrm>
            <a:off x="381000" y="1905000"/>
            <a:ext cx="8229600" cy="3886200"/>
          </a:xfrm>
        </p:spPr>
        <p:txBody>
          <a:bodyPr/>
          <a:lstStyle/>
          <a:p>
            <a:pPr eaLnBrk="1" hangingPunct="1"/>
            <a:r>
              <a:rPr lang="en-US" altLang="en-US" sz="2800"/>
              <a:t>This process is similar to designing single-location systems.</a:t>
            </a:r>
          </a:p>
          <a:p>
            <a:pPr eaLnBrk="1" hangingPunct="1"/>
            <a:r>
              <a:rPr lang="en-US" altLang="en-US" sz="2800"/>
              <a:t>Due to multi-location deployment, numerous design issues must be considered.</a:t>
            </a:r>
          </a:p>
          <a:p>
            <a:pPr eaLnBrk="1" hangingPunct="1"/>
            <a:r>
              <a:rPr lang="en-US" altLang="en-US" sz="2800"/>
              <a:t>There is more opportunity for failure due to number of components.</a:t>
            </a:r>
          </a:p>
          <a:p>
            <a:pPr eaLnBrk="1" hangingPunct="1"/>
            <a:r>
              <a:rPr lang="en-US" altLang="en-US" sz="2800"/>
              <a:t>Main issues involve ensuring reliability, availability, survivability, performance.</a:t>
            </a:r>
          </a:p>
        </p:txBody>
      </p:sp>
      <p:sp>
        <p:nvSpPr>
          <p:cNvPr id="2" name="Fußzeilenplatzhalter 1">
            <a:extLst>
              <a:ext uri="{FF2B5EF4-FFF2-40B4-BE49-F238E27FC236}">
                <a16:creationId xmlns:a16="http://schemas.microsoft.com/office/drawing/2014/main" id="{C320F577-6BC9-4CF8-8874-053CA9E7D6E6}"/>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FB3B1607-6A37-42B1-A76F-806F3712468D}"/>
              </a:ext>
            </a:extLst>
          </p:cNvPr>
          <p:cNvSpPr>
            <a:spLocks noGrp="1"/>
          </p:cNvSpPr>
          <p:nvPr>
            <p:ph type="sldNum" sz="quarter" idx="12"/>
          </p:nvPr>
        </p:nvSpPr>
        <p:spPr/>
        <p:txBody>
          <a:bodyPr/>
          <a:lstStyle/>
          <a:p>
            <a:fld id="{B6F15528-21DE-4FAA-801E-634DDDAF4B2B}" type="slidenum">
              <a:rPr lang="en-US" smtClean="0"/>
              <a:pPr/>
              <a:t>4</a:t>
            </a:fld>
            <a:endParaRPr lang="en-US" dirty="0"/>
          </a:p>
        </p:txBody>
      </p:sp>
      <p:pic>
        <p:nvPicPr>
          <p:cNvPr id="6" name="Grafik 5">
            <a:extLst>
              <a:ext uri="{FF2B5EF4-FFF2-40B4-BE49-F238E27FC236}">
                <a16:creationId xmlns:a16="http://schemas.microsoft.com/office/drawing/2014/main" id="{7D312A62-A53E-4588-BB4E-D3EB20C5F2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F8F2BFE-9D1C-4C0F-BD2E-1A373A4042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44241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p:txBody>
          <a:bodyPr>
            <a:normAutofit/>
          </a:bodyPr>
          <a:lstStyle/>
          <a:p>
            <a:pPr eaLnBrk="1" hangingPunct="1"/>
            <a:r>
              <a:rPr lang="en-US" altLang="en-US" dirty="0"/>
              <a:t>Deliverables and Outcome</a:t>
            </a:r>
          </a:p>
        </p:txBody>
      </p:sp>
      <p:sp>
        <p:nvSpPr>
          <p:cNvPr id="7174" name="Rectangle 3"/>
          <p:cNvSpPr>
            <a:spLocks noGrp="1" noChangeArrowheads="1"/>
          </p:cNvSpPr>
          <p:nvPr>
            <p:ph type="body" idx="1"/>
          </p:nvPr>
        </p:nvSpPr>
        <p:spPr>
          <a:xfrm>
            <a:off x="609600" y="1752600"/>
            <a:ext cx="8001000" cy="4114800"/>
          </a:xfrm>
        </p:spPr>
        <p:txBody>
          <a:bodyPr/>
          <a:lstStyle/>
          <a:p>
            <a:pPr eaLnBrk="1" hangingPunct="1"/>
            <a:r>
              <a:rPr lang="en-US" altLang="en-US"/>
              <a:t>Document that consolidates system design information:</a:t>
            </a:r>
          </a:p>
          <a:p>
            <a:pPr lvl="1" eaLnBrk="1" hangingPunct="1"/>
            <a:r>
              <a:rPr lang="en-US" altLang="en-US"/>
              <a:t>Description of each site</a:t>
            </a:r>
          </a:p>
          <a:p>
            <a:pPr lvl="1" eaLnBrk="1" hangingPunct="1"/>
            <a:r>
              <a:rPr lang="en-US" altLang="en-US"/>
              <a:t>Description of data usage for each site</a:t>
            </a:r>
          </a:p>
          <a:p>
            <a:pPr lvl="1" eaLnBrk="1" hangingPunct="1"/>
            <a:r>
              <a:rPr lang="en-US" altLang="en-US"/>
              <a:t>Description of business process for each site</a:t>
            </a:r>
          </a:p>
          <a:p>
            <a:pPr lvl="1" eaLnBrk="1" hangingPunct="1"/>
            <a:r>
              <a:rPr lang="en-US" altLang="en-US"/>
              <a:t>Contrasts of alternative IS architectures for site, data and processing needs of each site</a:t>
            </a:r>
          </a:p>
        </p:txBody>
      </p:sp>
      <p:sp>
        <p:nvSpPr>
          <p:cNvPr id="2" name="Fußzeilenplatzhalter 1">
            <a:extLst>
              <a:ext uri="{FF2B5EF4-FFF2-40B4-BE49-F238E27FC236}">
                <a16:creationId xmlns:a16="http://schemas.microsoft.com/office/drawing/2014/main" id="{42FA45CE-0B0B-4689-B676-7B95AA1634E1}"/>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CA4B1A58-F389-4C1F-9A2D-6467890AF495}"/>
              </a:ext>
            </a:extLst>
          </p:cNvPr>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6" name="Grafik 5">
            <a:extLst>
              <a:ext uri="{FF2B5EF4-FFF2-40B4-BE49-F238E27FC236}">
                <a16:creationId xmlns:a16="http://schemas.microsoft.com/office/drawing/2014/main" id="{829EA584-5E2C-4511-B63D-BAD4301B5A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976158B-51EA-4E62-A518-81990AA27E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29179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p:cNvSpPr>
            <a:spLocks noGrp="1" noChangeArrowheads="1"/>
          </p:cNvSpPr>
          <p:nvPr>
            <p:ph type="title"/>
          </p:nvPr>
        </p:nvSpPr>
        <p:spPr>
          <a:xfrm>
            <a:off x="76200" y="381000"/>
            <a:ext cx="9067800" cy="838200"/>
          </a:xfrm>
        </p:spPr>
        <p:txBody>
          <a:bodyPr anchor="ctr">
            <a:noAutofit/>
          </a:bodyPr>
          <a:lstStyle/>
          <a:p>
            <a:pPr eaLnBrk="1" hangingPunct="1"/>
            <a:r>
              <a:rPr lang="en-US" altLang="en-US" dirty="0"/>
              <a:t>Designing Systems for Local Area Networks (LANs)</a:t>
            </a:r>
          </a:p>
        </p:txBody>
      </p:sp>
      <p:sp>
        <p:nvSpPr>
          <p:cNvPr id="9222" name="Rectangle 3"/>
          <p:cNvSpPr>
            <a:spLocks noGrp="1" noChangeArrowheads="1"/>
          </p:cNvSpPr>
          <p:nvPr>
            <p:ph type="body" idx="1"/>
          </p:nvPr>
        </p:nvSpPr>
        <p:spPr>
          <a:xfrm>
            <a:off x="457200" y="1981200"/>
            <a:ext cx="8229600" cy="4343400"/>
          </a:xfrm>
        </p:spPr>
        <p:txBody>
          <a:bodyPr/>
          <a:lstStyle/>
          <a:p>
            <a:pPr eaLnBrk="1" hangingPunct="1"/>
            <a:r>
              <a:rPr lang="en-US" altLang="en-US" b="1"/>
              <a:t>LAN</a:t>
            </a:r>
            <a:r>
              <a:rPr lang="en-US" altLang="en-US"/>
              <a:t>: the cabling, hardware, and software used to connect workstations, computers, and file servers located in a confined geographical area</a:t>
            </a:r>
          </a:p>
          <a:p>
            <a:pPr lvl="1" eaLnBrk="1" hangingPunct="1"/>
            <a:r>
              <a:rPr lang="en-US" altLang="en-US"/>
              <a:t>Typically within one building or campus</a:t>
            </a:r>
          </a:p>
        </p:txBody>
      </p:sp>
      <p:sp>
        <p:nvSpPr>
          <p:cNvPr id="2" name="Fußzeilenplatzhalter 1">
            <a:extLst>
              <a:ext uri="{FF2B5EF4-FFF2-40B4-BE49-F238E27FC236}">
                <a16:creationId xmlns:a16="http://schemas.microsoft.com/office/drawing/2014/main" id="{B96FE677-4C90-47F5-925E-2FB89947CA18}"/>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39E8C726-852A-485E-AA8C-EC06FE42AC7D}"/>
              </a:ext>
            </a:extLst>
          </p:cNvPr>
          <p:cNvSpPr>
            <a:spLocks noGrp="1"/>
          </p:cNvSpPr>
          <p:nvPr>
            <p:ph type="sldNum" sz="quarter" idx="12"/>
          </p:nvPr>
        </p:nvSpPr>
        <p:spPr/>
        <p:txBody>
          <a:bodyPr/>
          <a:lstStyle/>
          <a:p>
            <a:fld id="{B6F15528-21DE-4FAA-801E-634DDDAF4B2B}" type="slidenum">
              <a:rPr lang="en-US" smtClean="0"/>
              <a:pPr/>
              <a:t>6</a:t>
            </a:fld>
            <a:endParaRPr lang="en-US" dirty="0"/>
          </a:p>
        </p:txBody>
      </p:sp>
      <p:pic>
        <p:nvPicPr>
          <p:cNvPr id="6" name="Grafik 5">
            <a:extLst>
              <a:ext uri="{FF2B5EF4-FFF2-40B4-BE49-F238E27FC236}">
                <a16:creationId xmlns:a16="http://schemas.microsoft.com/office/drawing/2014/main" id="{549C2936-001D-4CAA-83E0-5FF86FCEEB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1166226-90FC-4D2E-A4EC-9BF9DF75F1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80520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pPr eaLnBrk="1" hangingPunct="1"/>
            <a:r>
              <a:rPr lang="en-US" altLang="en-US" dirty="0"/>
              <a:t>Designing LAN and Client/Server Systems</a:t>
            </a:r>
          </a:p>
        </p:txBody>
      </p:sp>
      <p:sp>
        <p:nvSpPr>
          <p:cNvPr id="8196" name="Content Placeholder 2"/>
          <p:cNvSpPr>
            <a:spLocks noGrp="1"/>
          </p:cNvSpPr>
          <p:nvPr>
            <p:ph idx="1"/>
          </p:nvPr>
        </p:nvSpPr>
        <p:spPr/>
        <p:txBody>
          <a:bodyPr/>
          <a:lstStyle/>
          <a:p>
            <a:pPr eaLnBrk="1" hangingPunct="1"/>
            <a:r>
              <a:rPr lang="en-US" altLang="en-US" sz="3600" dirty="0"/>
              <a:t>LAN systems are either of these:</a:t>
            </a:r>
          </a:p>
          <a:p>
            <a:pPr lvl="1" eaLnBrk="1" hangingPunct="1"/>
            <a:r>
              <a:rPr lang="en-US" altLang="en-US" sz="3200" dirty="0"/>
              <a:t>LAN-based file server architecture.</a:t>
            </a:r>
          </a:p>
          <a:p>
            <a:pPr lvl="1" eaLnBrk="1" hangingPunct="1"/>
            <a:r>
              <a:rPr lang="en-US" altLang="en-US" sz="3200" dirty="0"/>
              <a:t>Client/server architecture.</a:t>
            </a:r>
          </a:p>
          <a:p>
            <a:pPr lvl="1" eaLnBrk="1" hangingPunct="1"/>
            <a:endParaRPr lang="en-US" altLang="en-US" sz="3200" dirty="0"/>
          </a:p>
          <a:p>
            <a:pPr lvl="1" eaLnBrk="1" hangingPunct="1"/>
            <a:endParaRPr lang="en-US" altLang="en-US" sz="3200" dirty="0"/>
          </a:p>
        </p:txBody>
      </p:sp>
      <p:sp>
        <p:nvSpPr>
          <p:cNvPr id="2" name="Fußzeilenplatzhalter 1">
            <a:extLst>
              <a:ext uri="{FF2B5EF4-FFF2-40B4-BE49-F238E27FC236}">
                <a16:creationId xmlns:a16="http://schemas.microsoft.com/office/drawing/2014/main" id="{F287F9BF-D45A-4929-972F-D4CFABBDA440}"/>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15CE9EA8-C76E-4B41-8217-3A0917571416}"/>
              </a:ext>
            </a:extLst>
          </p:cNvPr>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6" name="Grafik 5">
            <a:extLst>
              <a:ext uri="{FF2B5EF4-FFF2-40B4-BE49-F238E27FC236}">
                <a16:creationId xmlns:a16="http://schemas.microsoft.com/office/drawing/2014/main" id="{7882DD6B-FA7E-4BCA-AF71-20EA927339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0AAC039-D2D0-4C41-B69A-7BBB6508A4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85856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p:txBody>
          <a:bodyPr>
            <a:normAutofit/>
          </a:bodyPr>
          <a:lstStyle/>
          <a:p>
            <a:pPr eaLnBrk="1" hangingPunct="1"/>
            <a:r>
              <a:rPr lang="en-US" altLang="en-US" dirty="0"/>
              <a:t>File Servers</a:t>
            </a:r>
          </a:p>
        </p:txBody>
      </p:sp>
      <p:sp>
        <p:nvSpPr>
          <p:cNvPr id="10246" name="Rectangle 3"/>
          <p:cNvSpPr>
            <a:spLocks noGrp="1" noChangeArrowheads="1"/>
          </p:cNvSpPr>
          <p:nvPr>
            <p:ph type="body" idx="1"/>
          </p:nvPr>
        </p:nvSpPr>
        <p:spPr>
          <a:xfrm>
            <a:off x="457200" y="1981200"/>
            <a:ext cx="8229600" cy="4343400"/>
          </a:xfrm>
        </p:spPr>
        <p:txBody>
          <a:bodyPr/>
          <a:lstStyle/>
          <a:p>
            <a:pPr eaLnBrk="1" hangingPunct="1"/>
            <a:r>
              <a:rPr lang="en-US" altLang="en-US" b="1"/>
              <a:t>File server</a:t>
            </a:r>
            <a:r>
              <a:rPr lang="en-US" altLang="en-US"/>
              <a:t>: a device that manages file operations and is shared by each client PC attached to a LAN</a:t>
            </a:r>
          </a:p>
        </p:txBody>
      </p:sp>
      <p:sp>
        <p:nvSpPr>
          <p:cNvPr id="2" name="Fußzeilenplatzhalter 1">
            <a:extLst>
              <a:ext uri="{FF2B5EF4-FFF2-40B4-BE49-F238E27FC236}">
                <a16:creationId xmlns:a16="http://schemas.microsoft.com/office/drawing/2014/main" id="{4D11F2ED-5EEB-4966-BDA1-9074EA0066FB}"/>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296B1550-9F62-4F90-B007-B428565E17DF}"/>
              </a:ext>
            </a:extLst>
          </p:cNvPr>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6" name="Grafik 5">
            <a:extLst>
              <a:ext uri="{FF2B5EF4-FFF2-40B4-BE49-F238E27FC236}">
                <a16:creationId xmlns:a16="http://schemas.microsoft.com/office/drawing/2014/main" id="{CB57E671-BADE-434D-8F23-52EAFF5299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444F093-7097-4321-B99A-0A9B19C3FE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91216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6"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762000"/>
            <a:ext cx="69342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Rectangle 7"/>
          <p:cNvSpPr>
            <a:spLocks noChangeArrowheads="1"/>
          </p:cNvSpPr>
          <p:nvPr/>
        </p:nvSpPr>
        <p:spPr bwMode="auto">
          <a:xfrm>
            <a:off x="685800" y="1524000"/>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12-3</a:t>
            </a:r>
          </a:p>
          <a:p>
            <a:pPr eaLnBrk="1" hangingPunct="1"/>
            <a:r>
              <a:rPr lang="en-US" altLang="en-US"/>
              <a:t>File server model</a:t>
            </a:r>
          </a:p>
        </p:txBody>
      </p:sp>
      <p:sp>
        <p:nvSpPr>
          <p:cNvPr id="2" name="Fußzeilenplatzhalter 1">
            <a:extLst>
              <a:ext uri="{FF2B5EF4-FFF2-40B4-BE49-F238E27FC236}">
                <a16:creationId xmlns:a16="http://schemas.microsoft.com/office/drawing/2014/main" id="{2C86EBED-CF6A-48C6-8D14-A132CBB00E25}"/>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44FBA22F-9124-43DC-BDBB-BE25230D86D2}"/>
              </a:ext>
            </a:extLst>
          </p:cNvPr>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6" name="Grafik 5">
            <a:extLst>
              <a:ext uri="{FF2B5EF4-FFF2-40B4-BE49-F238E27FC236}">
                <a16:creationId xmlns:a16="http://schemas.microsoft.com/office/drawing/2014/main" id="{F7ECA534-10E7-48ED-A37F-787435D5B4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FE420E7-A3E5-4E6F-A555-08AAE1E064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11797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1"/>
          <p:cNvSpPr>
            <a:spLocks noGrp="1"/>
          </p:cNvSpPr>
          <p:nvPr>
            <p:ph type="title"/>
          </p:nvPr>
        </p:nvSpPr>
        <p:spPr/>
        <p:txBody>
          <a:bodyPr/>
          <a:lstStyle/>
          <a:p>
            <a:pPr eaLnBrk="1" hangingPunct="1"/>
            <a:r>
              <a:rPr lang="en-US" altLang="en-US" dirty="0"/>
              <a:t>Limitations of File Servers</a:t>
            </a:r>
          </a:p>
        </p:txBody>
      </p:sp>
      <p:sp>
        <p:nvSpPr>
          <p:cNvPr id="12292" name="Content Placeholder 2"/>
          <p:cNvSpPr>
            <a:spLocks noGrp="1"/>
          </p:cNvSpPr>
          <p:nvPr>
            <p:ph idx="1"/>
          </p:nvPr>
        </p:nvSpPr>
        <p:spPr>
          <a:xfrm>
            <a:off x="457200" y="1981200"/>
            <a:ext cx="8229600" cy="4267200"/>
          </a:xfrm>
        </p:spPr>
        <p:txBody>
          <a:bodyPr/>
          <a:lstStyle/>
          <a:p>
            <a:pPr eaLnBrk="1" hangingPunct="1">
              <a:lnSpc>
                <a:spcPct val="90000"/>
              </a:lnSpc>
            </a:pPr>
            <a:r>
              <a:rPr lang="en-US" altLang="en-US"/>
              <a:t>Excessive data movement</a:t>
            </a:r>
          </a:p>
          <a:p>
            <a:pPr lvl="1" eaLnBrk="1" hangingPunct="1">
              <a:lnSpc>
                <a:spcPct val="90000"/>
              </a:lnSpc>
            </a:pPr>
            <a:r>
              <a:rPr lang="en-US" altLang="en-US"/>
              <a:t>Entire data table must be transferred, instead of individual records.</a:t>
            </a:r>
          </a:p>
          <a:p>
            <a:pPr eaLnBrk="1" hangingPunct="1">
              <a:lnSpc>
                <a:spcPct val="90000"/>
              </a:lnSpc>
            </a:pPr>
            <a:r>
              <a:rPr lang="en-US" altLang="en-US"/>
              <a:t>Need for powerful client workstations</a:t>
            </a:r>
          </a:p>
          <a:p>
            <a:pPr lvl="1" eaLnBrk="1" hangingPunct="1">
              <a:lnSpc>
                <a:spcPct val="90000"/>
              </a:lnSpc>
            </a:pPr>
            <a:r>
              <a:rPr lang="en-US" altLang="en-US"/>
              <a:t>Each client workstation must devote memory to a full DBMS.</a:t>
            </a:r>
          </a:p>
          <a:p>
            <a:pPr eaLnBrk="1" hangingPunct="1">
              <a:lnSpc>
                <a:spcPct val="90000"/>
              </a:lnSpc>
            </a:pPr>
            <a:r>
              <a:rPr lang="en-US" altLang="en-US"/>
              <a:t>Decentralized data control</a:t>
            </a:r>
          </a:p>
          <a:p>
            <a:pPr lvl="1" eaLnBrk="1" hangingPunct="1">
              <a:lnSpc>
                <a:spcPct val="90000"/>
              </a:lnSpc>
            </a:pPr>
            <a:r>
              <a:rPr lang="en-US" altLang="en-US"/>
              <a:t>Record concurrency control, recovery, and security are complicated.</a:t>
            </a:r>
          </a:p>
        </p:txBody>
      </p:sp>
      <p:sp>
        <p:nvSpPr>
          <p:cNvPr id="2" name="Fußzeilenplatzhalter 1">
            <a:extLst>
              <a:ext uri="{FF2B5EF4-FFF2-40B4-BE49-F238E27FC236}">
                <a16:creationId xmlns:a16="http://schemas.microsoft.com/office/drawing/2014/main" id="{7F5889B9-C018-4368-AF92-E4D8E4FF2941}"/>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8E263034-D4E1-4948-B398-CABDA3DB0153}"/>
              </a:ext>
            </a:extLst>
          </p:cNvPr>
          <p:cNvSpPr>
            <a:spLocks noGrp="1"/>
          </p:cNvSpPr>
          <p:nvPr>
            <p:ph type="sldNum" sz="quarter" idx="12"/>
          </p:nvPr>
        </p:nvSpPr>
        <p:spPr/>
        <p:txBody>
          <a:bodyPr/>
          <a:lstStyle/>
          <a:p>
            <a:fld id="{B6F15528-21DE-4FAA-801E-634DDDAF4B2B}" type="slidenum">
              <a:rPr lang="en-US" smtClean="0"/>
              <a:pPr/>
              <a:t>10</a:t>
            </a:fld>
            <a:endParaRPr lang="en-US" dirty="0"/>
          </a:p>
        </p:txBody>
      </p:sp>
      <p:pic>
        <p:nvPicPr>
          <p:cNvPr id="6" name="Grafik 5">
            <a:extLst>
              <a:ext uri="{FF2B5EF4-FFF2-40B4-BE49-F238E27FC236}">
                <a16:creationId xmlns:a16="http://schemas.microsoft.com/office/drawing/2014/main" id="{5AD6983C-01CE-491D-8125-0B41384B59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C23F42A-D487-4DCC-A46F-21620D4D1E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23697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a:xfrm>
            <a:off x="76200" y="228600"/>
            <a:ext cx="9067800" cy="838200"/>
          </a:xfrm>
        </p:spPr>
        <p:txBody>
          <a:bodyPr>
            <a:noAutofit/>
          </a:bodyPr>
          <a:lstStyle/>
          <a:p>
            <a:pPr eaLnBrk="1" hangingPunct="1"/>
            <a:r>
              <a:rPr lang="en-US" altLang="en-US"/>
              <a:t>Designing Systems for a Client/Server Architecture</a:t>
            </a:r>
          </a:p>
        </p:txBody>
      </p:sp>
      <p:sp>
        <p:nvSpPr>
          <p:cNvPr id="13318" name="Rectangle 3"/>
          <p:cNvSpPr>
            <a:spLocks noGrp="1" noChangeArrowheads="1"/>
          </p:cNvSpPr>
          <p:nvPr>
            <p:ph type="body" idx="1"/>
          </p:nvPr>
        </p:nvSpPr>
        <p:spPr/>
        <p:txBody>
          <a:bodyPr/>
          <a:lstStyle/>
          <a:p>
            <a:pPr eaLnBrk="1" hangingPunct="1"/>
            <a:r>
              <a:rPr lang="en-US" altLang="en-US" sz="3100" b="1"/>
              <a:t>Client/server architecture</a:t>
            </a:r>
            <a:r>
              <a:rPr lang="en-US" altLang="en-US" sz="3100"/>
              <a:t>: a LAN-based computing environment in which central database server or engine performs all database commands sent to it from client workstations, and application programs on each client concentrate on user interface functions</a:t>
            </a:r>
          </a:p>
        </p:txBody>
      </p:sp>
      <p:sp>
        <p:nvSpPr>
          <p:cNvPr id="2" name="Fußzeilenplatzhalter 1">
            <a:extLst>
              <a:ext uri="{FF2B5EF4-FFF2-40B4-BE49-F238E27FC236}">
                <a16:creationId xmlns:a16="http://schemas.microsoft.com/office/drawing/2014/main" id="{F76DEE14-50BA-451E-8259-F6A0ED9C2E44}"/>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CB38B2B5-C6EA-4595-85A0-3F3A013733CC}"/>
              </a:ext>
            </a:extLst>
          </p:cNvPr>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6" name="Grafik 5">
            <a:extLst>
              <a:ext uri="{FF2B5EF4-FFF2-40B4-BE49-F238E27FC236}">
                <a16:creationId xmlns:a16="http://schemas.microsoft.com/office/drawing/2014/main" id="{E2426519-6573-4786-A13C-ED9982B874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7C97FC4-1E9F-404C-B2CA-35D1464B4C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89928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8"/>
          <p:cNvSpPr>
            <a:spLocks noGrp="1"/>
          </p:cNvSpPr>
          <p:nvPr>
            <p:ph type="title"/>
          </p:nvPr>
        </p:nvSpPr>
        <p:spPr/>
        <p:txBody>
          <a:bodyPr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File Server vs. Client/Server</a:t>
            </a:r>
          </a:p>
        </p:txBody>
      </p:sp>
      <p:pic>
        <p:nvPicPr>
          <p:cNvPr id="14342" name="Picture 6"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057400"/>
            <a:ext cx="405765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7" descr="Noname.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3276600"/>
            <a:ext cx="40005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a:extLst>
              <a:ext uri="{FF2B5EF4-FFF2-40B4-BE49-F238E27FC236}">
                <a16:creationId xmlns:a16="http://schemas.microsoft.com/office/drawing/2014/main" id="{31DF3846-AD91-45FA-9A89-D6B593348CB9}"/>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F7AF41B8-8136-47B6-B73D-F4BBC73208CA}"/>
              </a:ext>
            </a:extLst>
          </p:cNvPr>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7" name="Grafik 6">
            <a:extLst>
              <a:ext uri="{FF2B5EF4-FFF2-40B4-BE49-F238E27FC236}">
                <a16:creationId xmlns:a16="http://schemas.microsoft.com/office/drawing/2014/main" id="{C31480DA-CEAB-4973-A8AD-9E0A67E237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561F9EAD-D520-47C0-8714-54301C40BD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99971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8"/>
          <p:cNvSpPr>
            <a:spLocks noGrp="1"/>
          </p:cNvSpPr>
          <p:nvPr>
            <p:ph type="title"/>
          </p:nvPr>
        </p:nvSpPr>
        <p:spPr/>
        <p:txBody>
          <a:bodyPr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File Server vs. Client/Server (cont.)</a:t>
            </a:r>
          </a:p>
        </p:txBody>
      </p:sp>
      <p:pic>
        <p:nvPicPr>
          <p:cNvPr id="2" name="Picture 1"/>
          <p:cNvPicPr>
            <a:picLocks noChangeAspect="1"/>
          </p:cNvPicPr>
          <p:nvPr/>
        </p:nvPicPr>
        <p:blipFill>
          <a:blip r:embed="rId3" cstate="print"/>
          <a:stretch>
            <a:fillRect/>
          </a:stretch>
        </p:blipFill>
        <p:spPr>
          <a:xfrm>
            <a:off x="304800" y="1981200"/>
            <a:ext cx="8690314" cy="4267200"/>
          </a:xfrm>
          <a:prstGeom prst="rect">
            <a:avLst/>
          </a:prstGeom>
        </p:spPr>
      </p:pic>
      <p:sp>
        <p:nvSpPr>
          <p:cNvPr id="3" name="Fußzeilenplatzhalter 2">
            <a:extLst>
              <a:ext uri="{FF2B5EF4-FFF2-40B4-BE49-F238E27FC236}">
                <a16:creationId xmlns:a16="http://schemas.microsoft.com/office/drawing/2014/main" id="{E9AE4F9D-A4A2-48E2-94C0-68BD04821897}"/>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4" name="Foliennummernplatzhalter 3">
            <a:extLst>
              <a:ext uri="{FF2B5EF4-FFF2-40B4-BE49-F238E27FC236}">
                <a16:creationId xmlns:a16="http://schemas.microsoft.com/office/drawing/2014/main" id="{95885BE6-8FBD-4A4C-9785-13A92056AF0E}"/>
              </a:ext>
            </a:extLst>
          </p:cNvPr>
          <p:cNvSpPr>
            <a:spLocks noGrp="1"/>
          </p:cNvSpPr>
          <p:nvPr>
            <p:ph type="sldNum" sz="quarter" idx="12"/>
          </p:nvPr>
        </p:nvSpPr>
        <p:spPr/>
        <p:txBody>
          <a:bodyPr/>
          <a:lstStyle/>
          <a:p>
            <a:fld id="{B6F15528-21DE-4FAA-801E-634DDDAF4B2B}" type="slidenum">
              <a:rPr lang="en-US" smtClean="0"/>
              <a:pPr/>
              <a:t>13</a:t>
            </a:fld>
            <a:endParaRPr lang="en-US" dirty="0"/>
          </a:p>
        </p:txBody>
      </p:sp>
      <p:pic>
        <p:nvPicPr>
          <p:cNvPr id="6" name="Grafik 5">
            <a:extLst>
              <a:ext uri="{FF2B5EF4-FFF2-40B4-BE49-F238E27FC236}">
                <a16:creationId xmlns:a16="http://schemas.microsoft.com/office/drawing/2014/main" id="{B50D6B36-42C7-49F4-84BA-C0DA492151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134635A-BEAD-4948-BAE0-AB84536770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2555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Grp="1" noChangeArrowheads="1"/>
          </p:cNvSpPr>
          <p:nvPr>
            <p:ph type="title"/>
          </p:nvPr>
        </p:nvSpPr>
        <p:spPr>
          <a:xfrm>
            <a:off x="293308" y="730250"/>
            <a:ext cx="8610600" cy="1371600"/>
          </a:xfrm>
        </p:spPr>
        <p:txBody>
          <a:bodyPr anchor="ctr">
            <a:normAutofit/>
          </a:bodyPr>
          <a:lstStyle/>
          <a:p>
            <a:pPr eaLnBrk="1" hangingPunct="1"/>
            <a:r>
              <a:rPr lang="en-US" altLang="en-US" dirty="0"/>
              <a:t>Designing Systems for a Client/Server Architecture</a:t>
            </a:r>
          </a:p>
        </p:txBody>
      </p:sp>
      <p:sp>
        <p:nvSpPr>
          <p:cNvPr id="16390" name="Rectangle 3"/>
          <p:cNvSpPr>
            <a:spLocks noGrp="1" noChangeArrowheads="1"/>
          </p:cNvSpPr>
          <p:nvPr>
            <p:ph type="body" idx="1"/>
          </p:nvPr>
        </p:nvSpPr>
        <p:spPr>
          <a:xfrm>
            <a:off x="457200" y="2286000"/>
            <a:ext cx="8229600" cy="3886200"/>
          </a:xfrm>
        </p:spPr>
        <p:txBody>
          <a:bodyPr>
            <a:normAutofit/>
          </a:bodyPr>
          <a:lstStyle/>
          <a:p>
            <a:pPr eaLnBrk="1" hangingPunct="1"/>
            <a:r>
              <a:rPr lang="en-US" altLang="en-US" sz="2800" dirty="0"/>
              <a:t>Application processing is divided between client and server.</a:t>
            </a:r>
          </a:p>
          <a:p>
            <a:pPr eaLnBrk="1" hangingPunct="1"/>
            <a:r>
              <a:rPr lang="en-US" altLang="en-US" sz="2800" dirty="0"/>
              <a:t>Client manages the user interface.</a:t>
            </a:r>
          </a:p>
          <a:p>
            <a:pPr eaLnBrk="1" hangingPunct="1"/>
            <a:r>
              <a:rPr lang="en-US" altLang="en-US" sz="2800" dirty="0"/>
              <a:t>Database server is responsible for data storage and query processing.</a:t>
            </a:r>
          </a:p>
        </p:txBody>
      </p:sp>
      <p:sp>
        <p:nvSpPr>
          <p:cNvPr id="2" name="Fußzeilenplatzhalter 1">
            <a:extLst>
              <a:ext uri="{FF2B5EF4-FFF2-40B4-BE49-F238E27FC236}">
                <a16:creationId xmlns:a16="http://schemas.microsoft.com/office/drawing/2014/main" id="{93C3EE3F-8BA0-46DF-9BBE-E421F5DFFF7B}"/>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083853C7-D572-48B8-BF73-6347137A33B4}"/>
              </a:ext>
            </a:extLst>
          </p:cNvPr>
          <p:cNvSpPr>
            <a:spLocks noGrp="1"/>
          </p:cNvSpPr>
          <p:nvPr>
            <p:ph type="sldNum" sz="quarter" idx="12"/>
          </p:nvPr>
        </p:nvSpPr>
        <p:spPr/>
        <p:txBody>
          <a:bodyPr/>
          <a:lstStyle/>
          <a:p>
            <a:fld id="{B6F15528-21DE-4FAA-801E-634DDDAF4B2B}" type="slidenum">
              <a:rPr lang="en-US" smtClean="0"/>
              <a:pPr/>
              <a:t>14</a:t>
            </a:fld>
            <a:endParaRPr lang="en-US" dirty="0"/>
          </a:p>
        </p:txBody>
      </p:sp>
      <p:pic>
        <p:nvPicPr>
          <p:cNvPr id="6" name="Grafik 5">
            <a:extLst>
              <a:ext uri="{FF2B5EF4-FFF2-40B4-BE49-F238E27FC236}">
                <a16:creationId xmlns:a16="http://schemas.microsoft.com/office/drawing/2014/main" id="{F2AB60AC-AD27-4C1F-BED2-8008B9A779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236BBD5-DA46-464D-AB45-CB6134CB73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5500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Grp="1" noChangeArrowheads="1"/>
          </p:cNvSpPr>
          <p:nvPr>
            <p:ph type="title"/>
          </p:nvPr>
        </p:nvSpPr>
        <p:spPr>
          <a:xfrm>
            <a:off x="0" y="685800"/>
            <a:ext cx="9144000" cy="990600"/>
          </a:xfrm>
        </p:spPr>
        <p:txBody>
          <a:bodyPr anchor="ctr">
            <a:normAutofit fontScale="90000"/>
          </a:bodyPr>
          <a:lstStyle/>
          <a:p>
            <a:pPr eaLnBrk="1" hangingPunct="1"/>
            <a:r>
              <a:rPr lang="en-US" altLang="en-US" dirty="0"/>
              <a:t>Designing Systems for a Client/Server Architecture (Cont.)</a:t>
            </a:r>
          </a:p>
        </p:txBody>
      </p:sp>
      <p:sp>
        <p:nvSpPr>
          <p:cNvPr id="17414" name="Rectangle 3"/>
          <p:cNvSpPr>
            <a:spLocks noGrp="1" noChangeArrowheads="1"/>
          </p:cNvSpPr>
          <p:nvPr>
            <p:ph type="body" idx="1"/>
          </p:nvPr>
        </p:nvSpPr>
        <p:spPr>
          <a:xfrm>
            <a:off x="457200" y="2209800"/>
            <a:ext cx="8229600" cy="3886200"/>
          </a:xfrm>
        </p:spPr>
        <p:txBody>
          <a:bodyPr>
            <a:normAutofit/>
          </a:bodyPr>
          <a:lstStyle/>
          <a:p>
            <a:pPr algn="just" eaLnBrk="1" hangingPunct="1"/>
            <a:r>
              <a:rPr lang="en-US" altLang="en-US" sz="2800" b="1" dirty="0"/>
              <a:t>Database engine</a:t>
            </a:r>
            <a:r>
              <a:rPr lang="en-US" altLang="en-US" sz="2800" dirty="0"/>
              <a:t>: the (back-end) portion of the client/server database system running on the server that provides database processing and shared access functions</a:t>
            </a:r>
          </a:p>
        </p:txBody>
      </p:sp>
      <p:sp>
        <p:nvSpPr>
          <p:cNvPr id="2" name="Fußzeilenplatzhalter 1">
            <a:extLst>
              <a:ext uri="{FF2B5EF4-FFF2-40B4-BE49-F238E27FC236}">
                <a16:creationId xmlns:a16="http://schemas.microsoft.com/office/drawing/2014/main" id="{056178D2-2BE5-43F7-8E4B-260F5C0C852F}"/>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2D9BEF8B-837E-4992-B75C-C52BE6D24F2E}"/>
              </a:ext>
            </a:extLst>
          </p:cNvPr>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6" name="Grafik 5">
            <a:extLst>
              <a:ext uri="{FF2B5EF4-FFF2-40B4-BE49-F238E27FC236}">
                <a16:creationId xmlns:a16="http://schemas.microsoft.com/office/drawing/2014/main" id="{12FDDA30-21B9-4912-8DF1-515A573018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452F96F-2048-4265-B820-4FE35AF285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80614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Rectangle 3"/>
          <p:cNvSpPr>
            <a:spLocks noGrp="1" noChangeArrowheads="1"/>
          </p:cNvSpPr>
          <p:nvPr>
            <p:ph type="body" idx="1"/>
          </p:nvPr>
        </p:nvSpPr>
        <p:spPr>
          <a:xfrm>
            <a:off x="457200" y="2286000"/>
            <a:ext cx="8229600" cy="3886200"/>
          </a:xfrm>
        </p:spPr>
        <p:txBody>
          <a:bodyPr/>
          <a:lstStyle/>
          <a:p>
            <a:pPr eaLnBrk="1" hangingPunct="1"/>
            <a:r>
              <a:rPr lang="en-US" altLang="en-US" b="1" dirty="0"/>
              <a:t>Client</a:t>
            </a:r>
            <a:r>
              <a:rPr lang="en-US" altLang="en-US" dirty="0"/>
              <a:t>: the (front-end) portion of the client/server database system that provides the user interface and data manipulation functions</a:t>
            </a:r>
          </a:p>
        </p:txBody>
      </p:sp>
      <p:sp>
        <p:nvSpPr>
          <p:cNvPr id="2" name="Fußzeilenplatzhalter 1">
            <a:extLst>
              <a:ext uri="{FF2B5EF4-FFF2-40B4-BE49-F238E27FC236}">
                <a16:creationId xmlns:a16="http://schemas.microsoft.com/office/drawing/2014/main" id="{9A50F4F2-6C47-4F0E-988F-8C573ED7543D}"/>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1AA3CD78-F53E-4D4A-BB0B-AB5B7F8F471F}"/>
              </a:ext>
            </a:extLst>
          </p:cNvPr>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6" name="Grafik 5">
            <a:extLst>
              <a:ext uri="{FF2B5EF4-FFF2-40B4-BE49-F238E27FC236}">
                <a16:creationId xmlns:a16="http://schemas.microsoft.com/office/drawing/2014/main" id="{4577734D-FF1C-4C76-B400-64A863E026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CB635B3-5451-40D6-9865-8424F53AD7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6B4408BF-15A9-4F53-84A4-130745A0284A}"/>
              </a:ext>
            </a:extLst>
          </p:cNvPr>
          <p:cNvSpPr>
            <a:spLocks noGrp="1" noChangeArrowheads="1"/>
          </p:cNvSpPr>
          <p:nvPr>
            <p:ph type="title"/>
          </p:nvPr>
        </p:nvSpPr>
        <p:spPr>
          <a:xfrm>
            <a:off x="0" y="685800"/>
            <a:ext cx="9144000" cy="990600"/>
          </a:xfrm>
        </p:spPr>
        <p:txBody>
          <a:bodyPr anchor="ctr">
            <a:normAutofit fontScale="90000"/>
          </a:bodyPr>
          <a:lstStyle/>
          <a:p>
            <a:pPr eaLnBrk="1" hangingPunct="1"/>
            <a:r>
              <a:rPr lang="en-US" altLang="en-US" dirty="0"/>
              <a:t>Designing Systems for a Client/Server Architecture (Cont.)</a:t>
            </a:r>
          </a:p>
        </p:txBody>
      </p:sp>
    </p:spTree>
    <p:extLst>
      <p:ext uri="{BB962C8B-B14F-4D97-AF65-F5344CB8AC3E}">
        <p14:creationId xmlns:p14="http://schemas.microsoft.com/office/powerpoint/2010/main" val="2704630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3"/>
          <p:cNvSpPr>
            <a:spLocks noGrp="1" noChangeArrowheads="1"/>
          </p:cNvSpPr>
          <p:nvPr>
            <p:ph type="body" idx="1"/>
          </p:nvPr>
        </p:nvSpPr>
        <p:spPr/>
        <p:txBody>
          <a:bodyPr/>
          <a:lstStyle/>
          <a:p>
            <a:pPr eaLnBrk="1" hangingPunct="1"/>
            <a:r>
              <a:rPr lang="en-US" altLang="en-US" sz="2800" b="1" dirty="0"/>
              <a:t>Application program interface </a:t>
            </a:r>
            <a:r>
              <a:rPr lang="en-US" altLang="en-US" sz="2800" dirty="0"/>
              <a:t>(</a:t>
            </a:r>
            <a:r>
              <a:rPr lang="en-US" altLang="en-US" sz="2800" b="1" dirty="0"/>
              <a:t>API</a:t>
            </a:r>
            <a:r>
              <a:rPr lang="en-US" altLang="en-US" sz="2800" dirty="0"/>
              <a:t>): software building blocks that are used to ensure that common system capabilities, such as user interfaces and printing, as well as modules are standardized to facilitate data exchange between clients and servers</a:t>
            </a:r>
          </a:p>
          <a:p>
            <a:pPr lvl="1" eaLnBrk="1" hangingPunct="1"/>
            <a:r>
              <a:rPr lang="en-US" altLang="en-US" dirty="0"/>
              <a:t>Common API interface can be used by any kind of DBMS (MySQL, Sybase, or Oracle)</a:t>
            </a:r>
          </a:p>
        </p:txBody>
      </p:sp>
      <p:sp>
        <p:nvSpPr>
          <p:cNvPr id="2" name="Fußzeilenplatzhalter 1">
            <a:extLst>
              <a:ext uri="{FF2B5EF4-FFF2-40B4-BE49-F238E27FC236}">
                <a16:creationId xmlns:a16="http://schemas.microsoft.com/office/drawing/2014/main" id="{EBC6C5E5-D7BD-4E6C-831B-03D21695DA92}"/>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00790A49-A135-405D-9B5D-B09046CDEE82}"/>
              </a:ext>
            </a:extLst>
          </p:cNvPr>
          <p:cNvSpPr>
            <a:spLocks noGrp="1"/>
          </p:cNvSpPr>
          <p:nvPr>
            <p:ph type="sldNum" sz="quarter" idx="12"/>
          </p:nvPr>
        </p:nvSpPr>
        <p:spPr/>
        <p:txBody>
          <a:bodyPr/>
          <a:lstStyle/>
          <a:p>
            <a:fld id="{B6F15528-21DE-4FAA-801E-634DDDAF4B2B}" type="slidenum">
              <a:rPr lang="en-US" smtClean="0"/>
              <a:pPr/>
              <a:t>17</a:t>
            </a:fld>
            <a:endParaRPr lang="en-US" dirty="0"/>
          </a:p>
        </p:txBody>
      </p:sp>
      <p:pic>
        <p:nvPicPr>
          <p:cNvPr id="6" name="Grafik 5">
            <a:extLst>
              <a:ext uri="{FF2B5EF4-FFF2-40B4-BE49-F238E27FC236}">
                <a16:creationId xmlns:a16="http://schemas.microsoft.com/office/drawing/2014/main" id="{D7BA7D10-26C3-433F-9D74-92962512FD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0B0B4EC-C50B-4A3B-AF87-3C57B99A2F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C4DFAB05-CFA8-4324-A7C8-6443F4E78C60}"/>
              </a:ext>
            </a:extLst>
          </p:cNvPr>
          <p:cNvSpPr>
            <a:spLocks noGrp="1" noChangeArrowheads="1"/>
          </p:cNvSpPr>
          <p:nvPr>
            <p:ph type="title"/>
          </p:nvPr>
        </p:nvSpPr>
        <p:spPr>
          <a:xfrm>
            <a:off x="0" y="685800"/>
            <a:ext cx="9144000" cy="990600"/>
          </a:xfrm>
        </p:spPr>
        <p:txBody>
          <a:bodyPr anchor="ctr">
            <a:normAutofit fontScale="90000"/>
          </a:bodyPr>
          <a:lstStyle/>
          <a:p>
            <a:pPr eaLnBrk="1" hangingPunct="1"/>
            <a:r>
              <a:rPr lang="en-US" altLang="en-US" dirty="0"/>
              <a:t>Designing Systems for a Client/Server Architecture (Cont.)</a:t>
            </a:r>
          </a:p>
        </p:txBody>
      </p:sp>
    </p:spTree>
    <p:extLst>
      <p:ext uri="{BB962C8B-B14F-4D97-AF65-F5344CB8AC3E}">
        <p14:creationId xmlns:p14="http://schemas.microsoft.com/office/powerpoint/2010/main" val="2751832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p:cNvSpPr>
            <a:spLocks noGrp="1" noChangeArrowheads="1"/>
          </p:cNvSpPr>
          <p:nvPr>
            <p:ph type="title"/>
          </p:nvPr>
        </p:nvSpPr>
        <p:spPr>
          <a:xfrm>
            <a:off x="76200" y="457200"/>
            <a:ext cx="9144000" cy="914400"/>
          </a:xfrm>
        </p:spPr>
        <p:txBody>
          <a:bodyPr anchor="ctr">
            <a:normAutofit/>
          </a:bodyPr>
          <a:lstStyle/>
          <a:p>
            <a:pPr eaLnBrk="1" hangingPunct="1"/>
            <a:r>
              <a:rPr lang="en-US" altLang="en-US" dirty="0"/>
              <a:t>Client/Server Advantages</a:t>
            </a:r>
          </a:p>
        </p:txBody>
      </p:sp>
      <p:sp>
        <p:nvSpPr>
          <p:cNvPr id="20486" name="Rectangle 3"/>
          <p:cNvSpPr>
            <a:spLocks noGrp="1" noChangeArrowheads="1"/>
          </p:cNvSpPr>
          <p:nvPr>
            <p:ph type="body" idx="1"/>
          </p:nvPr>
        </p:nvSpPr>
        <p:spPr>
          <a:xfrm>
            <a:off x="609600" y="1752600"/>
            <a:ext cx="8229600" cy="4419600"/>
          </a:xfrm>
        </p:spPr>
        <p:txBody>
          <a:bodyPr/>
          <a:lstStyle/>
          <a:p>
            <a:pPr eaLnBrk="1" hangingPunct="1"/>
            <a:r>
              <a:rPr lang="en-US" altLang="en-US" dirty="0"/>
              <a:t>Leverages benefits of microcomputer technology</a:t>
            </a:r>
          </a:p>
          <a:p>
            <a:pPr eaLnBrk="1" hangingPunct="1"/>
            <a:r>
              <a:rPr lang="en-US" altLang="en-US" dirty="0"/>
              <a:t>Processing performed close to data source</a:t>
            </a:r>
          </a:p>
          <a:p>
            <a:pPr lvl="1" eaLnBrk="1" hangingPunct="1"/>
            <a:r>
              <a:rPr lang="en-US" altLang="en-US" dirty="0"/>
              <a:t>Improves response time</a:t>
            </a:r>
          </a:p>
          <a:p>
            <a:pPr lvl="1" eaLnBrk="1" hangingPunct="1"/>
            <a:r>
              <a:rPr lang="en-US" altLang="en-US" dirty="0"/>
              <a:t>Reduces network traffic</a:t>
            </a:r>
          </a:p>
          <a:p>
            <a:pPr eaLnBrk="1" hangingPunct="1"/>
            <a:r>
              <a:rPr lang="en-US" altLang="en-US" dirty="0"/>
              <a:t>Facilitates use of GUIs</a:t>
            </a:r>
          </a:p>
          <a:p>
            <a:pPr eaLnBrk="1" hangingPunct="1"/>
            <a:r>
              <a:rPr lang="en-US" altLang="en-US" dirty="0"/>
              <a:t>Encourages acceptance of open systems</a:t>
            </a:r>
          </a:p>
        </p:txBody>
      </p:sp>
      <p:sp>
        <p:nvSpPr>
          <p:cNvPr id="2" name="Fußzeilenplatzhalter 1">
            <a:extLst>
              <a:ext uri="{FF2B5EF4-FFF2-40B4-BE49-F238E27FC236}">
                <a16:creationId xmlns:a16="http://schemas.microsoft.com/office/drawing/2014/main" id="{25A9F10C-0921-4FA9-856D-411C04A5947B}"/>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F9D6F21B-FBC2-4732-A317-A6E946166CB5}"/>
              </a:ext>
            </a:extLst>
          </p:cNvPr>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6" name="Grafik 5">
            <a:extLst>
              <a:ext uri="{FF2B5EF4-FFF2-40B4-BE49-F238E27FC236}">
                <a16:creationId xmlns:a16="http://schemas.microsoft.com/office/drawing/2014/main" id="{84A353E6-A757-4988-B147-EA172AE65E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3CD3E55-117A-40D7-8B29-86E0354616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0685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p:cNvSpPr>
            <a:spLocks noGrp="1" noChangeArrowheads="1"/>
          </p:cNvSpPr>
          <p:nvPr>
            <p:ph type="title"/>
          </p:nvPr>
        </p:nvSpPr>
        <p:spPr>
          <a:xfrm>
            <a:off x="413657" y="396722"/>
            <a:ext cx="8229600" cy="838200"/>
          </a:xfrm>
        </p:spPr>
        <p:txBody>
          <a:bodyPr/>
          <a:lstStyle/>
          <a:p>
            <a:pPr eaLnBrk="1" hangingPunct="1"/>
            <a:r>
              <a:rPr lang="en-US" altLang="en-US" dirty="0"/>
              <a:t>Advanced Forms of Client/Server Architectures</a:t>
            </a:r>
          </a:p>
        </p:txBody>
      </p:sp>
      <p:sp>
        <p:nvSpPr>
          <p:cNvPr id="22534" name="Rectangle 3"/>
          <p:cNvSpPr>
            <a:spLocks noGrp="1" noChangeArrowheads="1"/>
          </p:cNvSpPr>
          <p:nvPr>
            <p:ph type="body" idx="1"/>
          </p:nvPr>
        </p:nvSpPr>
        <p:spPr>
          <a:xfrm>
            <a:off x="152400" y="1905000"/>
            <a:ext cx="8763000" cy="4191000"/>
          </a:xfrm>
        </p:spPr>
        <p:txBody>
          <a:bodyPr/>
          <a:lstStyle/>
          <a:p>
            <a:pPr eaLnBrk="1" hangingPunct="1"/>
            <a:r>
              <a:rPr lang="en-US" altLang="en-US" sz="2400" dirty="0"/>
              <a:t>Applications are distributed between client and server in a variety of ways.</a:t>
            </a:r>
          </a:p>
          <a:p>
            <a:pPr eaLnBrk="1" hangingPunct="1"/>
            <a:r>
              <a:rPr lang="en-US" altLang="en-US" sz="2400" dirty="0"/>
              <a:t>Components of an IS:</a:t>
            </a:r>
          </a:p>
          <a:p>
            <a:pPr lvl="1" eaLnBrk="1" hangingPunct="1"/>
            <a:r>
              <a:rPr lang="en-US" altLang="en-US" sz="2000" b="1" dirty="0"/>
              <a:t>Data management:</a:t>
            </a:r>
            <a:r>
              <a:rPr lang="en-US" altLang="en-US" sz="2000" dirty="0"/>
              <a:t> </a:t>
            </a:r>
            <a:r>
              <a:rPr kumimoji="1" lang="en-US" altLang="en-US" sz="2000" kern="1200" dirty="0">
                <a:cs typeface="Arial" charset="0"/>
              </a:rPr>
              <a:t>functions that manage all interaction between software and files and databases (data retrieval/querying, updating, security, concurrency control, and recovery)</a:t>
            </a:r>
          </a:p>
          <a:p>
            <a:pPr lvl="1" eaLnBrk="1" hangingPunct="1"/>
            <a:r>
              <a:rPr kumimoji="1" lang="en-US" sz="2000" b="1" kern="1200" dirty="0">
                <a:cs typeface="Arial" charset="0"/>
              </a:rPr>
              <a:t>Data presentation: </a:t>
            </a:r>
            <a:r>
              <a:rPr kumimoji="1" lang="en-US" sz="2000" kern="1200" dirty="0">
                <a:cs typeface="Arial" charset="0"/>
              </a:rPr>
              <a:t>functions the manage the interface between system users and the software (display and printing of forms and reports, validating system inputs)</a:t>
            </a:r>
          </a:p>
          <a:p>
            <a:pPr lvl="1" eaLnBrk="1" hangingPunct="1"/>
            <a:r>
              <a:rPr kumimoji="1" lang="en-US" altLang="en-US" sz="2000" b="1" kern="1200" dirty="0">
                <a:cs typeface="Arial" charset="0"/>
              </a:rPr>
              <a:t>Data analysis:</a:t>
            </a:r>
            <a:r>
              <a:rPr kumimoji="1" lang="en-US" altLang="en-US" sz="2000" kern="1200" dirty="0">
                <a:cs typeface="Arial" charset="0"/>
              </a:rPr>
              <a:t> functions transform inputs into outputs, including simple summarization to complex mathematical modeling such as regression analysis</a:t>
            </a:r>
          </a:p>
          <a:p>
            <a:pPr lvl="1" eaLnBrk="1" hangingPunct="1"/>
            <a:endParaRPr lang="en-US" altLang="en-US" sz="2000" dirty="0">
              <a:cs typeface="Arial" panose="020B0604020202020204" pitchFamily="34" charset="0"/>
            </a:endParaRPr>
          </a:p>
          <a:p>
            <a:pPr eaLnBrk="1" hangingPunct="1"/>
            <a:endParaRPr lang="en-US" altLang="en-US" sz="2400" dirty="0">
              <a:cs typeface="Arial" panose="020B0604020202020204" pitchFamily="34" charset="0"/>
            </a:endParaRPr>
          </a:p>
        </p:txBody>
      </p:sp>
      <p:sp>
        <p:nvSpPr>
          <p:cNvPr id="2" name="Fußzeilenplatzhalter 1">
            <a:extLst>
              <a:ext uri="{FF2B5EF4-FFF2-40B4-BE49-F238E27FC236}">
                <a16:creationId xmlns:a16="http://schemas.microsoft.com/office/drawing/2014/main" id="{CCE2C1CE-21EC-4EA4-A091-1A08291284BD}"/>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B6EE2E0B-3364-4C88-8DC2-EF3CB2E1EEED}"/>
              </a:ext>
            </a:extLst>
          </p:cNvPr>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6" name="Grafik 5">
            <a:extLst>
              <a:ext uri="{FF2B5EF4-FFF2-40B4-BE49-F238E27FC236}">
                <a16:creationId xmlns:a16="http://schemas.microsoft.com/office/drawing/2014/main" id="{E06F6260-7993-4CE4-87A3-742649911B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721240B-B542-4BE2-9FDC-7E2071A4DE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73249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p:cNvSpPr>
            <a:spLocks noGrp="1" noChangeArrowheads="1"/>
          </p:cNvSpPr>
          <p:nvPr>
            <p:ph type="title"/>
          </p:nvPr>
        </p:nvSpPr>
        <p:spPr>
          <a:xfrm>
            <a:off x="38100" y="406094"/>
            <a:ext cx="9067800" cy="838200"/>
          </a:xfrm>
        </p:spPr>
        <p:txBody>
          <a:bodyPr>
            <a:noAutofit/>
          </a:bodyPr>
          <a:lstStyle/>
          <a:p>
            <a:pPr eaLnBrk="1" hangingPunct="1"/>
            <a:r>
              <a:rPr lang="en-US" altLang="en-US" dirty="0">
                <a:solidFill>
                  <a:srgbClr val="000000"/>
                </a:solidFill>
              </a:rPr>
              <a:t>Advanced Forms of Client/Server Architectures (Cont.)</a:t>
            </a:r>
            <a:endParaRPr lang="en-US" altLang="en-US" dirty="0"/>
          </a:p>
        </p:txBody>
      </p:sp>
      <p:sp>
        <p:nvSpPr>
          <p:cNvPr id="22534" name="Rectangle 3"/>
          <p:cNvSpPr>
            <a:spLocks noGrp="1" noChangeArrowheads="1"/>
          </p:cNvSpPr>
          <p:nvPr>
            <p:ph type="body" idx="1"/>
          </p:nvPr>
        </p:nvSpPr>
        <p:spPr>
          <a:xfrm>
            <a:off x="152400" y="1905000"/>
            <a:ext cx="8763000" cy="4191000"/>
          </a:xfrm>
        </p:spPr>
        <p:txBody>
          <a:bodyPr/>
          <a:lstStyle/>
          <a:p>
            <a:pPr eaLnBrk="1" hangingPunct="1"/>
            <a:r>
              <a:rPr lang="en-US" altLang="en-US" sz="2600" b="1" dirty="0"/>
              <a:t>Application server</a:t>
            </a:r>
            <a:r>
              <a:rPr lang="en-US" altLang="en-US" sz="2600" dirty="0"/>
              <a:t>: a computing server where data analysis functions primarily reside.</a:t>
            </a:r>
          </a:p>
          <a:p>
            <a:pPr eaLnBrk="1" hangingPunct="1"/>
            <a:r>
              <a:rPr lang="en-US" altLang="en-US" sz="2600" b="1" dirty="0"/>
              <a:t>Virtual machine:</a:t>
            </a:r>
            <a:r>
              <a:rPr lang="en-US" altLang="en-US" sz="2600" dirty="0"/>
              <a:t> </a:t>
            </a:r>
            <a:r>
              <a:rPr kumimoji="1" lang="en-US" altLang="en-US" sz="2600" kern="1200" dirty="0">
                <a:cs typeface="Arial" charset="0"/>
              </a:rPr>
              <a:t>a</a:t>
            </a:r>
            <a:r>
              <a:rPr kumimoji="1" lang="en-US" sz="2600" kern="1200" dirty="0">
                <a:cs typeface="Arial" charset="0"/>
              </a:rPr>
              <a:t> software emulation of a physical computer system, both hardware and operating system, that allows more efficient sharing of physical hardware resources.</a:t>
            </a:r>
          </a:p>
          <a:p>
            <a:pPr eaLnBrk="1" hangingPunct="1"/>
            <a:r>
              <a:rPr kumimoji="1" lang="en-US" sz="2600" b="1" kern="1200" dirty="0">
                <a:cs typeface="Arial" charset="0"/>
              </a:rPr>
              <a:t>Virtualization: </a:t>
            </a:r>
            <a:r>
              <a:rPr kumimoji="1" lang="en-US" sz="2600" kern="1200" dirty="0">
                <a:cs typeface="Arial" charset="0"/>
              </a:rPr>
              <a:t>the act of creating virtual (rather than physical) versions of a variety of computing capabilities including hardware platforms, operating systems, storage devices, and networks.</a:t>
            </a:r>
            <a:endParaRPr lang="en-US" altLang="en-US" sz="2600" dirty="0">
              <a:cs typeface="Arial" panose="020B0604020202020204" pitchFamily="34" charset="0"/>
            </a:endParaRPr>
          </a:p>
          <a:p>
            <a:pPr eaLnBrk="1" hangingPunct="1"/>
            <a:endParaRPr lang="en-US" altLang="en-US" sz="2600" dirty="0">
              <a:cs typeface="Arial" panose="020B0604020202020204" pitchFamily="34" charset="0"/>
            </a:endParaRPr>
          </a:p>
        </p:txBody>
      </p:sp>
      <p:sp>
        <p:nvSpPr>
          <p:cNvPr id="2" name="Fußzeilenplatzhalter 1">
            <a:extLst>
              <a:ext uri="{FF2B5EF4-FFF2-40B4-BE49-F238E27FC236}">
                <a16:creationId xmlns:a16="http://schemas.microsoft.com/office/drawing/2014/main" id="{C8F25A06-C745-4910-BFA8-F5FDA6B3A120}"/>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C46CEE5A-49CB-4177-9E12-595005097908}"/>
              </a:ext>
            </a:extLst>
          </p:cNvPr>
          <p:cNvSpPr>
            <a:spLocks noGrp="1"/>
          </p:cNvSpPr>
          <p:nvPr>
            <p:ph type="sldNum" sz="quarter" idx="12"/>
          </p:nvPr>
        </p:nvSpPr>
        <p:spPr/>
        <p:txBody>
          <a:bodyPr/>
          <a:lstStyle/>
          <a:p>
            <a:fld id="{B6F15528-21DE-4FAA-801E-634DDDAF4B2B}" type="slidenum">
              <a:rPr lang="en-US" smtClean="0"/>
              <a:pPr/>
              <a:t>20</a:t>
            </a:fld>
            <a:endParaRPr lang="en-US" dirty="0"/>
          </a:p>
        </p:txBody>
      </p:sp>
      <p:pic>
        <p:nvPicPr>
          <p:cNvPr id="6" name="Grafik 5">
            <a:extLst>
              <a:ext uri="{FF2B5EF4-FFF2-40B4-BE49-F238E27FC236}">
                <a16:creationId xmlns:a16="http://schemas.microsoft.com/office/drawing/2014/main" id="{D306AE51-249E-47C7-8FC4-BDA714BA93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0A2A58D-3F3F-4F10-B824-FEF8B2489B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92404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Rectangle 3"/>
          <p:cNvSpPr>
            <a:spLocks noGrp="1" noChangeArrowheads="1"/>
          </p:cNvSpPr>
          <p:nvPr>
            <p:ph type="body" idx="1"/>
          </p:nvPr>
        </p:nvSpPr>
        <p:spPr>
          <a:xfrm>
            <a:off x="152400" y="1752600"/>
            <a:ext cx="8610600" cy="4191000"/>
          </a:xfrm>
        </p:spPr>
        <p:txBody>
          <a:bodyPr>
            <a:normAutofit lnSpcReduction="10000"/>
          </a:bodyPr>
          <a:lstStyle/>
          <a:p>
            <a:pPr eaLnBrk="1" hangingPunct="1"/>
            <a:r>
              <a:rPr lang="en-US" altLang="en-US" sz="2600" b="1" dirty="0"/>
              <a:t>Three-tiered client/server</a:t>
            </a:r>
            <a:r>
              <a:rPr lang="en-US" altLang="en-US" sz="2600" dirty="0"/>
              <a:t>: advanced client/server architectures in which there are three logical and distinct applications—data management, presentation, and analysis—that are combined to create a single information system.</a:t>
            </a:r>
            <a:endParaRPr lang="en-US" altLang="en-US" sz="2600" b="1" dirty="0"/>
          </a:p>
          <a:p>
            <a:pPr eaLnBrk="1" hangingPunct="1"/>
            <a:r>
              <a:rPr lang="en-US" altLang="en-US" sz="2600" b="1" dirty="0"/>
              <a:t>Middleware</a:t>
            </a:r>
            <a:r>
              <a:rPr lang="en-US" altLang="en-US" sz="2600" dirty="0"/>
              <a:t>: a combination of hardware, software, and communication technologies that bring data management, presentation, and analysis together into a three-tiered client/server environment.</a:t>
            </a:r>
          </a:p>
          <a:p>
            <a:pPr eaLnBrk="1" hangingPunct="1"/>
            <a:r>
              <a:rPr lang="en-US" altLang="en-US" sz="2600" b="1" dirty="0"/>
              <a:t>Thin client:</a:t>
            </a:r>
            <a:r>
              <a:rPr lang="en-US" altLang="en-US" sz="2600" dirty="0"/>
              <a:t> </a:t>
            </a:r>
            <a:r>
              <a:rPr kumimoji="1" lang="en-US" altLang="en-US" sz="2600" kern="1200" dirty="0">
                <a:cs typeface="Arial" charset="0"/>
              </a:rPr>
              <a:t>a</a:t>
            </a:r>
            <a:r>
              <a:rPr kumimoji="1" lang="en-US" sz="2600" kern="1200" dirty="0">
                <a:cs typeface="Arial" charset="0"/>
              </a:rPr>
              <a:t> client device designed so that most processing and data storage occur on the server.</a:t>
            </a:r>
            <a:endParaRPr lang="en-US" altLang="en-US" sz="2600" dirty="0">
              <a:cs typeface="Arial" panose="020B0604020202020204" pitchFamily="34" charset="0"/>
            </a:endParaRPr>
          </a:p>
          <a:p>
            <a:pPr eaLnBrk="1" hangingPunct="1"/>
            <a:endParaRPr lang="en-US" altLang="en-US" sz="2600" dirty="0"/>
          </a:p>
        </p:txBody>
      </p:sp>
      <p:sp>
        <p:nvSpPr>
          <p:cNvPr id="2" name="Fußzeilenplatzhalter 1">
            <a:extLst>
              <a:ext uri="{FF2B5EF4-FFF2-40B4-BE49-F238E27FC236}">
                <a16:creationId xmlns:a16="http://schemas.microsoft.com/office/drawing/2014/main" id="{E70BC4F9-F352-4556-93A4-2ACAA52AD748}"/>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ED48353D-D6ED-4601-B1CE-96DE356BFFF2}"/>
              </a:ext>
            </a:extLst>
          </p:cNvPr>
          <p:cNvSpPr>
            <a:spLocks noGrp="1"/>
          </p:cNvSpPr>
          <p:nvPr>
            <p:ph type="sldNum" sz="quarter" idx="12"/>
          </p:nvPr>
        </p:nvSpPr>
        <p:spPr/>
        <p:txBody>
          <a:bodyPr/>
          <a:lstStyle/>
          <a:p>
            <a:fld id="{B6F15528-21DE-4FAA-801E-634DDDAF4B2B}" type="slidenum">
              <a:rPr lang="en-US" smtClean="0"/>
              <a:pPr/>
              <a:t>21</a:t>
            </a:fld>
            <a:endParaRPr lang="en-US" dirty="0"/>
          </a:p>
        </p:txBody>
      </p:sp>
      <p:pic>
        <p:nvPicPr>
          <p:cNvPr id="6" name="Grafik 5">
            <a:extLst>
              <a:ext uri="{FF2B5EF4-FFF2-40B4-BE49-F238E27FC236}">
                <a16:creationId xmlns:a16="http://schemas.microsoft.com/office/drawing/2014/main" id="{FC67DB93-B6F6-4E2C-9B0C-B8A15A114F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72790A7-BBB7-405F-A96C-131205217F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2AF95013-C160-44E1-8211-37F92E529B1A}"/>
              </a:ext>
            </a:extLst>
          </p:cNvPr>
          <p:cNvSpPr>
            <a:spLocks noGrp="1" noChangeArrowheads="1"/>
          </p:cNvSpPr>
          <p:nvPr>
            <p:ph type="title"/>
          </p:nvPr>
        </p:nvSpPr>
        <p:spPr>
          <a:xfrm>
            <a:off x="38100" y="406094"/>
            <a:ext cx="9067800" cy="838200"/>
          </a:xfrm>
        </p:spPr>
        <p:txBody>
          <a:bodyPr>
            <a:noAutofit/>
          </a:bodyPr>
          <a:lstStyle/>
          <a:p>
            <a:pPr eaLnBrk="1" hangingPunct="1"/>
            <a:r>
              <a:rPr lang="en-US" altLang="en-US" dirty="0">
                <a:solidFill>
                  <a:srgbClr val="000000"/>
                </a:solidFill>
              </a:rPr>
              <a:t>Advanced Forms of Client/Server Architectures (Cont.)</a:t>
            </a:r>
            <a:endParaRPr lang="en-US" altLang="en-US" dirty="0"/>
          </a:p>
        </p:txBody>
      </p:sp>
    </p:spTree>
    <p:extLst>
      <p:ext uri="{BB962C8B-B14F-4D97-AF65-F5344CB8AC3E}">
        <p14:creationId xmlns:p14="http://schemas.microsoft.com/office/powerpoint/2010/main" val="3392243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p:txBody>
          <a:bodyPr/>
          <a:lstStyle/>
          <a:p>
            <a:r>
              <a:rPr lang="en-US" altLang="en-US" dirty="0"/>
              <a:t>Middleware Environments</a:t>
            </a:r>
          </a:p>
        </p:txBody>
      </p:sp>
      <p:pic>
        <p:nvPicPr>
          <p:cNvPr id="2" name="Picture 1"/>
          <p:cNvPicPr>
            <a:picLocks noChangeAspect="1"/>
          </p:cNvPicPr>
          <p:nvPr/>
        </p:nvPicPr>
        <p:blipFill>
          <a:blip r:embed="rId3" cstate="print"/>
          <a:stretch>
            <a:fillRect/>
          </a:stretch>
        </p:blipFill>
        <p:spPr>
          <a:xfrm>
            <a:off x="304800" y="1594622"/>
            <a:ext cx="5638800" cy="4568142"/>
          </a:xfrm>
          <a:prstGeom prst="rect">
            <a:avLst/>
          </a:prstGeom>
        </p:spPr>
      </p:pic>
      <p:sp>
        <p:nvSpPr>
          <p:cNvPr id="4" name="Rectangle 3"/>
          <p:cNvSpPr/>
          <p:nvPr/>
        </p:nvSpPr>
        <p:spPr>
          <a:xfrm>
            <a:off x="5683885" y="3429000"/>
            <a:ext cx="3002915" cy="1200329"/>
          </a:xfrm>
          <a:prstGeom prst="rect">
            <a:avLst/>
          </a:prstGeom>
        </p:spPr>
        <p:txBody>
          <a:bodyPr wrap="square">
            <a:spAutoFit/>
          </a:bodyPr>
          <a:lstStyle/>
          <a:p>
            <a:r>
              <a:rPr lang="en-US" b="1" dirty="0"/>
              <a:t>Figure 12-6</a:t>
            </a:r>
          </a:p>
          <a:p>
            <a:r>
              <a:rPr lang="en-US" dirty="0"/>
              <a:t>Middleware ties together diverse applications and devices</a:t>
            </a:r>
          </a:p>
        </p:txBody>
      </p:sp>
      <p:sp>
        <p:nvSpPr>
          <p:cNvPr id="3" name="Fußzeilenplatzhalter 2">
            <a:extLst>
              <a:ext uri="{FF2B5EF4-FFF2-40B4-BE49-F238E27FC236}">
                <a16:creationId xmlns:a16="http://schemas.microsoft.com/office/drawing/2014/main" id="{C5F47D24-F210-4624-81B1-575C2DF406D4}"/>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5" name="Foliennummernplatzhalter 4">
            <a:extLst>
              <a:ext uri="{FF2B5EF4-FFF2-40B4-BE49-F238E27FC236}">
                <a16:creationId xmlns:a16="http://schemas.microsoft.com/office/drawing/2014/main" id="{2C87FEAF-C20F-4420-89FF-1DB3802E5BEA}"/>
              </a:ext>
            </a:extLst>
          </p:cNvPr>
          <p:cNvSpPr>
            <a:spLocks noGrp="1"/>
          </p:cNvSpPr>
          <p:nvPr>
            <p:ph type="sldNum" sz="quarter" idx="12"/>
          </p:nvPr>
        </p:nvSpPr>
        <p:spPr/>
        <p:txBody>
          <a:bodyPr/>
          <a:lstStyle/>
          <a:p>
            <a:fld id="{B6F15528-21DE-4FAA-801E-634DDDAF4B2B}" type="slidenum">
              <a:rPr lang="en-US" smtClean="0"/>
              <a:pPr/>
              <a:t>22</a:t>
            </a:fld>
            <a:endParaRPr lang="en-US" dirty="0"/>
          </a:p>
        </p:txBody>
      </p:sp>
      <p:pic>
        <p:nvPicPr>
          <p:cNvPr id="7" name="Grafik 6">
            <a:extLst>
              <a:ext uri="{FF2B5EF4-FFF2-40B4-BE49-F238E27FC236}">
                <a16:creationId xmlns:a16="http://schemas.microsoft.com/office/drawing/2014/main" id="{D334D26F-DA98-4F9B-A14E-5299A5A71C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D08C226E-555D-4794-947C-42FB1FED7F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08649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3"/>
          <p:cNvSpPr>
            <a:spLocks noGrp="1" noChangeArrowheads="1"/>
          </p:cNvSpPr>
          <p:nvPr>
            <p:ph type="body" idx="1"/>
          </p:nvPr>
        </p:nvSpPr>
        <p:spPr/>
        <p:txBody>
          <a:bodyPr/>
          <a:lstStyle/>
          <a:p>
            <a:pPr eaLnBrk="1" hangingPunct="1"/>
            <a:r>
              <a:rPr lang="en-US" altLang="en-US" sz="2800"/>
              <a:t>Applications can be partitioned in a way that best fits the organizational computing need</a:t>
            </a:r>
          </a:p>
          <a:p>
            <a:pPr eaLnBrk="1" hangingPunct="1"/>
            <a:r>
              <a:rPr lang="en-US" altLang="en-US" sz="2800"/>
              <a:t>Easier customization: application code resides on application server, so change done only in one place</a:t>
            </a:r>
          </a:p>
          <a:p>
            <a:pPr eaLnBrk="1" hangingPunct="1"/>
            <a:r>
              <a:rPr lang="en-US" altLang="en-US" sz="2800"/>
              <a:t>Easier maintenance: data analysis is separate from user interface, so changing one can be done independently of the other</a:t>
            </a:r>
          </a:p>
          <a:p>
            <a:pPr lvl="2" eaLnBrk="1" hangingPunct="1">
              <a:buFont typeface="Wingdings" panose="05000000000000000000" pitchFamily="2" charset="2"/>
              <a:buNone/>
            </a:pPr>
            <a:endParaRPr lang="en-US" altLang="en-US" sz="2000"/>
          </a:p>
        </p:txBody>
      </p:sp>
      <p:sp>
        <p:nvSpPr>
          <p:cNvPr id="2" name="Fußzeilenplatzhalter 1">
            <a:extLst>
              <a:ext uri="{FF2B5EF4-FFF2-40B4-BE49-F238E27FC236}">
                <a16:creationId xmlns:a16="http://schemas.microsoft.com/office/drawing/2014/main" id="{A357EA9F-6D76-4DD3-988B-377B7C2BC42E}"/>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76598B76-1B87-483F-B796-1925EBB209F1}"/>
              </a:ext>
            </a:extLst>
          </p:cNvPr>
          <p:cNvSpPr>
            <a:spLocks noGrp="1"/>
          </p:cNvSpPr>
          <p:nvPr>
            <p:ph type="sldNum" sz="quarter" idx="12"/>
          </p:nvPr>
        </p:nvSpPr>
        <p:spPr/>
        <p:txBody>
          <a:bodyPr/>
          <a:lstStyle/>
          <a:p>
            <a:fld id="{B6F15528-21DE-4FAA-801E-634DDDAF4B2B}" type="slidenum">
              <a:rPr lang="en-US" smtClean="0"/>
              <a:pPr/>
              <a:t>23</a:t>
            </a:fld>
            <a:endParaRPr lang="en-US" dirty="0"/>
          </a:p>
        </p:txBody>
      </p:sp>
      <p:pic>
        <p:nvPicPr>
          <p:cNvPr id="6" name="Grafik 5">
            <a:extLst>
              <a:ext uri="{FF2B5EF4-FFF2-40B4-BE49-F238E27FC236}">
                <a16:creationId xmlns:a16="http://schemas.microsoft.com/office/drawing/2014/main" id="{AB800C73-2EC5-44D7-B868-7ABC9ABCBD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8324F8E-E486-43A4-A0E8-6E7FEFAC14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2463FCC5-DEAF-4AA2-83FA-FC94E3DFCE65}"/>
              </a:ext>
            </a:extLst>
          </p:cNvPr>
          <p:cNvSpPr>
            <a:spLocks noGrp="1" noChangeArrowheads="1"/>
          </p:cNvSpPr>
          <p:nvPr>
            <p:ph type="title"/>
          </p:nvPr>
        </p:nvSpPr>
        <p:spPr>
          <a:xfrm>
            <a:off x="38100" y="406094"/>
            <a:ext cx="9067800" cy="838200"/>
          </a:xfrm>
        </p:spPr>
        <p:txBody>
          <a:bodyPr>
            <a:noAutofit/>
          </a:bodyPr>
          <a:lstStyle/>
          <a:p>
            <a:pPr eaLnBrk="1" hangingPunct="1"/>
            <a:r>
              <a:rPr lang="en-US" altLang="en-US" dirty="0">
                <a:solidFill>
                  <a:srgbClr val="000000"/>
                </a:solidFill>
              </a:rPr>
              <a:t>Advanced Forms of Client/Server Architectures (Cont.)</a:t>
            </a:r>
            <a:endParaRPr lang="en-US" altLang="en-US" dirty="0"/>
          </a:p>
        </p:txBody>
      </p:sp>
    </p:spTree>
    <p:extLst>
      <p:ext uri="{BB962C8B-B14F-4D97-AF65-F5344CB8AC3E}">
        <p14:creationId xmlns:p14="http://schemas.microsoft.com/office/powerpoint/2010/main" val="2004927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Computing</a:t>
            </a:r>
          </a:p>
        </p:txBody>
      </p:sp>
      <p:sp>
        <p:nvSpPr>
          <p:cNvPr id="3" name="Content Placeholder 2"/>
          <p:cNvSpPr>
            <a:spLocks noGrp="1"/>
          </p:cNvSpPr>
          <p:nvPr>
            <p:ph idx="1"/>
          </p:nvPr>
        </p:nvSpPr>
        <p:spPr>
          <a:xfrm>
            <a:off x="444357" y="1676400"/>
            <a:ext cx="8229600" cy="3886200"/>
          </a:xfrm>
        </p:spPr>
        <p:txBody>
          <a:bodyPr/>
          <a:lstStyle/>
          <a:p>
            <a:r>
              <a:rPr kumimoji="1" lang="en-US" b="1" kern="1200" dirty="0"/>
              <a:t>Cloud computing: </a:t>
            </a:r>
            <a:r>
              <a:rPr kumimoji="1" lang="en-US" kern="1200" dirty="0"/>
              <a:t>provision of applications over the Internet where customers do not have to invest in the hardware and software resources needed to run and maintain the applications, but are charged on a per-use basis.</a:t>
            </a:r>
          </a:p>
          <a:p>
            <a:r>
              <a:rPr kumimoji="1" lang="en-US" kern="1200" dirty="0"/>
              <a:t>Amazon Example: Amazon Web Services (AWS), Simple Storage Service (S3), Elastic Compute Cloud (EC2)</a:t>
            </a:r>
            <a:endParaRPr lang="en-US" dirty="0"/>
          </a:p>
          <a:p>
            <a:endParaRPr lang="en-US" dirty="0"/>
          </a:p>
        </p:txBody>
      </p:sp>
      <p:sp>
        <p:nvSpPr>
          <p:cNvPr id="4" name="Fußzeilenplatzhalter 3">
            <a:extLst>
              <a:ext uri="{FF2B5EF4-FFF2-40B4-BE49-F238E27FC236}">
                <a16:creationId xmlns:a16="http://schemas.microsoft.com/office/drawing/2014/main" id="{645C4536-CB42-46F6-B532-AFBB72018755}"/>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5" name="Foliennummernplatzhalter 4">
            <a:extLst>
              <a:ext uri="{FF2B5EF4-FFF2-40B4-BE49-F238E27FC236}">
                <a16:creationId xmlns:a16="http://schemas.microsoft.com/office/drawing/2014/main" id="{54B7C02D-0671-4134-989D-E18F70842014}"/>
              </a:ext>
            </a:extLst>
          </p:cNvPr>
          <p:cNvSpPr>
            <a:spLocks noGrp="1"/>
          </p:cNvSpPr>
          <p:nvPr>
            <p:ph type="sldNum" sz="quarter" idx="12"/>
          </p:nvPr>
        </p:nvSpPr>
        <p:spPr/>
        <p:txBody>
          <a:bodyPr/>
          <a:lstStyle/>
          <a:p>
            <a:fld id="{B6F15528-21DE-4FAA-801E-634DDDAF4B2B}" type="slidenum">
              <a:rPr lang="en-US" smtClean="0"/>
              <a:pPr/>
              <a:t>24</a:t>
            </a:fld>
            <a:endParaRPr lang="en-US" dirty="0"/>
          </a:p>
        </p:txBody>
      </p:sp>
      <p:pic>
        <p:nvPicPr>
          <p:cNvPr id="6" name="Grafik 5">
            <a:extLst>
              <a:ext uri="{FF2B5EF4-FFF2-40B4-BE49-F238E27FC236}">
                <a16:creationId xmlns:a16="http://schemas.microsoft.com/office/drawing/2014/main" id="{E7E2BA31-8E74-496E-BC99-477A21BC27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7DC3318-5521-4C28-B18C-4686919E47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66813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Computing (Cont.)</a:t>
            </a:r>
          </a:p>
        </p:txBody>
      </p:sp>
      <p:sp>
        <p:nvSpPr>
          <p:cNvPr id="3" name="Content Placeholder 2"/>
          <p:cNvSpPr>
            <a:spLocks noGrp="1"/>
          </p:cNvSpPr>
          <p:nvPr>
            <p:ph idx="1"/>
          </p:nvPr>
        </p:nvSpPr>
        <p:spPr/>
        <p:txBody>
          <a:bodyPr/>
          <a:lstStyle/>
          <a:p>
            <a:r>
              <a:rPr kumimoji="1" lang="en-US" b="1" kern="1200" dirty="0"/>
              <a:t>Information systems infrastructure: </a:t>
            </a:r>
            <a:r>
              <a:rPr kumimoji="1" lang="en-US" kern="1200" dirty="0"/>
              <a:t>The hardware, software, data, facilities, human resources, and services used by organizations to support their decision making, business processes, and competitive strategy.</a:t>
            </a:r>
          </a:p>
          <a:p>
            <a:endParaRPr lang="en-US" dirty="0"/>
          </a:p>
        </p:txBody>
      </p:sp>
      <p:sp>
        <p:nvSpPr>
          <p:cNvPr id="4" name="Fußzeilenplatzhalter 3">
            <a:extLst>
              <a:ext uri="{FF2B5EF4-FFF2-40B4-BE49-F238E27FC236}">
                <a16:creationId xmlns:a16="http://schemas.microsoft.com/office/drawing/2014/main" id="{B1CE791C-5F43-403B-B0D4-4CB237BDD7A4}"/>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5" name="Foliennummernplatzhalter 4">
            <a:extLst>
              <a:ext uri="{FF2B5EF4-FFF2-40B4-BE49-F238E27FC236}">
                <a16:creationId xmlns:a16="http://schemas.microsoft.com/office/drawing/2014/main" id="{102B80CD-4319-4813-97A4-25F962EF0298}"/>
              </a:ext>
            </a:extLst>
          </p:cNvPr>
          <p:cNvSpPr>
            <a:spLocks noGrp="1"/>
          </p:cNvSpPr>
          <p:nvPr>
            <p:ph type="sldNum" sz="quarter" idx="12"/>
          </p:nvPr>
        </p:nvSpPr>
        <p:spPr/>
        <p:txBody>
          <a:bodyPr/>
          <a:lstStyle/>
          <a:p>
            <a:fld id="{B6F15528-21DE-4FAA-801E-634DDDAF4B2B}" type="slidenum">
              <a:rPr lang="en-US" smtClean="0"/>
              <a:pPr/>
              <a:t>25</a:t>
            </a:fld>
            <a:endParaRPr lang="en-US" dirty="0"/>
          </a:p>
        </p:txBody>
      </p:sp>
      <p:pic>
        <p:nvPicPr>
          <p:cNvPr id="6" name="Grafik 5">
            <a:extLst>
              <a:ext uri="{FF2B5EF4-FFF2-40B4-BE49-F238E27FC236}">
                <a16:creationId xmlns:a16="http://schemas.microsoft.com/office/drawing/2014/main" id="{11752396-D806-4577-AE8C-8ACAECC174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D8DA76B-9B5E-40B0-AC31-A42CE9EC4F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86203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Computing (Cont.)</a:t>
            </a:r>
          </a:p>
        </p:txBody>
      </p:sp>
      <p:sp>
        <p:nvSpPr>
          <p:cNvPr id="3" name="Content Placeholder 2"/>
          <p:cNvSpPr>
            <a:spLocks noGrp="1"/>
          </p:cNvSpPr>
          <p:nvPr>
            <p:ph idx="1"/>
          </p:nvPr>
        </p:nvSpPr>
        <p:spPr/>
        <p:txBody>
          <a:bodyPr/>
          <a:lstStyle/>
          <a:p>
            <a:r>
              <a:rPr kumimoji="1" lang="en-US" b="1" kern="1200" dirty="0"/>
              <a:t>Utility computing: </a:t>
            </a:r>
            <a:r>
              <a:rPr kumimoji="1" lang="en-US" kern="1200" dirty="0"/>
              <a:t>A form of on-demand computing where resources in terms of processing, data storage, or networking are rented on an as needed basis. The organization only pays for the services used.</a:t>
            </a:r>
            <a:endParaRPr lang="en-US" dirty="0"/>
          </a:p>
          <a:p>
            <a:endParaRPr lang="en-US" dirty="0"/>
          </a:p>
        </p:txBody>
      </p:sp>
      <p:sp>
        <p:nvSpPr>
          <p:cNvPr id="4" name="Fußzeilenplatzhalter 3">
            <a:extLst>
              <a:ext uri="{FF2B5EF4-FFF2-40B4-BE49-F238E27FC236}">
                <a16:creationId xmlns:a16="http://schemas.microsoft.com/office/drawing/2014/main" id="{D8AF3F28-07A4-4EEE-AF24-377E464FF151}"/>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5" name="Foliennummernplatzhalter 4">
            <a:extLst>
              <a:ext uri="{FF2B5EF4-FFF2-40B4-BE49-F238E27FC236}">
                <a16:creationId xmlns:a16="http://schemas.microsoft.com/office/drawing/2014/main" id="{01F93AE1-BD40-41E8-9556-33BCB8554927}"/>
              </a:ext>
            </a:extLst>
          </p:cNvPr>
          <p:cNvSpPr>
            <a:spLocks noGrp="1"/>
          </p:cNvSpPr>
          <p:nvPr>
            <p:ph type="sldNum" sz="quarter" idx="12"/>
          </p:nvPr>
        </p:nvSpPr>
        <p:spPr/>
        <p:txBody>
          <a:bodyPr/>
          <a:lstStyle/>
          <a:p>
            <a:fld id="{B6F15528-21DE-4FAA-801E-634DDDAF4B2B}" type="slidenum">
              <a:rPr lang="en-US" smtClean="0"/>
              <a:pPr/>
              <a:t>26</a:t>
            </a:fld>
            <a:endParaRPr lang="en-US" dirty="0"/>
          </a:p>
        </p:txBody>
      </p:sp>
      <p:pic>
        <p:nvPicPr>
          <p:cNvPr id="6" name="Grafik 5">
            <a:extLst>
              <a:ext uri="{FF2B5EF4-FFF2-40B4-BE49-F238E27FC236}">
                <a16:creationId xmlns:a16="http://schemas.microsoft.com/office/drawing/2014/main" id="{80648542-1279-4BE7-AAE9-95318DB349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0D48A52F-66E2-4722-9AA3-FCD276E5BD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58723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Characteristics</a:t>
            </a:r>
          </a:p>
        </p:txBody>
      </p:sp>
      <p:sp>
        <p:nvSpPr>
          <p:cNvPr id="3" name="Content Placeholder 2"/>
          <p:cNvSpPr>
            <a:spLocks noGrp="1"/>
          </p:cNvSpPr>
          <p:nvPr>
            <p:ph idx="1"/>
          </p:nvPr>
        </p:nvSpPr>
        <p:spPr>
          <a:xfrm>
            <a:off x="533400" y="2057400"/>
            <a:ext cx="8229600" cy="3886200"/>
          </a:xfrm>
        </p:spPr>
        <p:txBody>
          <a:bodyPr>
            <a:normAutofit/>
          </a:bodyPr>
          <a:lstStyle/>
          <a:p>
            <a:r>
              <a:rPr lang="en-US" sz="2800" dirty="0"/>
              <a:t>On-Demand Self Service</a:t>
            </a:r>
          </a:p>
          <a:p>
            <a:r>
              <a:rPr lang="en-US" sz="2800" dirty="0"/>
              <a:t>Rapid Elasticity</a:t>
            </a:r>
          </a:p>
          <a:p>
            <a:r>
              <a:rPr lang="en-US" sz="2800" dirty="0"/>
              <a:t>Broad Network Access</a:t>
            </a:r>
          </a:p>
          <a:p>
            <a:r>
              <a:rPr lang="en-US" sz="2800" dirty="0"/>
              <a:t>Resource Pooling</a:t>
            </a:r>
          </a:p>
          <a:p>
            <a:r>
              <a:rPr lang="en-US" sz="2800" dirty="0"/>
              <a:t>Measured Service</a:t>
            </a:r>
          </a:p>
        </p:txBody>
      </p:sp>
      <p:sp>
        <p:nvSpPr>
          <p:cNvPr id="4" name="Fußzeilenplatzhalter 3">
            <a:extLst>
              <a:ext uri="{FF2B5EF4-FFF2-40B4-BE49-F238E27FC236}">
                <a16:creationId xmlns:a16="http://schemas.microsoft.com/office/drawing/2014/main" id="{3FDCE858-0390-47AF-A94B-867EF9B56764}"/>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5" name="Foliennummernplatzhalter 4">
            <a:extLst>
              <a:ext uri="{FF2B5EF4-FFF2-40B4-BE49-F238E27FC236}">
                <a16:creationId xmlns:a16="http://schemas.microsoft.com/office/drawing/2014/main" id="{9D57A637-B236-4943-8158-0BB3951F6FB4}"/>
              </a:ext>
            </a:extLst>
          </p:cNvPr>
          <p:cNvSpPr>
            <a:spLocks noGrp="1"/>
          </p:cNvSpPr>
          <p:nvPr>
            <p:ph type="sldNum" sz="quarter" idx="12"/>
          </p:nvPr>
        </p:nvSpPr>
        <p:spPr/>
        <p:txBody>
          <a:bodyPr/>
          <a:lstStyle/>
          <a:p>
            <a:fld id="{B6F15528-21DE-4FAA-801E-634DDDAF4B2B}" type="slidenum">
              <a:rPr lang="en-US" smtClean="0"/>
              <a:pPr/>
              <a:t>27</a:t>
            </a:fld>
            <a:endParaRPr lang="en-US" dirty="0"/>
          </a:p>
        </p:txBody>
      </p:sp>
      <p:pic>
        <p:nvPicPr>
          <p:cNvPr id="6" name="Grafik 5">
            <a:extLst>
              <a:ext uri="{FF2B5EF4-FFF2-40B4-BE49-F238E27FC236}">
                <a16:creationId xmlns:a16="http://schemas.microsoft.com/office/drawing/2014/main" id="{4F19C9D5-9CF3-4ADA-A98D-A986DFE916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B4E28B7-815A-473B-BE93-360810683E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73163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Content Placeholder 2"/>
          <p:cNvSpPr>
            <a:spLocks noGrp="1"/>
          </p:cNvSpPr>
          <p:nvPr>
            <p:ph idx="1"/>
          </p:nvPr>
        </p:nvSpPr>
        <p:spPr>
          <a:xfrm>
            <a:off x="152400" y="1600200"/>
            <a:ext cx="4953000" cy="3886200"/>
          </a:xfrm>
        </p:spPr>
        <p:txBody>
          <a:bodyPr>
            <a:normAutofit lnSpcReduction="10000"/>
          </a:bodyPr>
          <a:lstStyle/>
          <a:p>
            <a:r>
              <a:rPr lang="en-US" sz="2400" b="1" dirty="0"/>
              <a:t>Infrastructure as a Service (IaaS):</a:t>
            </a:r>
            <a:r>
              <a:rPr lang="en-US" sz="2400" dirty="0"/>
              <a:t> provides basic processing, storage, and network capabilities</a:t>
            </a:r>
          </a:p>
          <a:p>
            <a:r>
              <a:rPr lang="en-US" sz="2400" b="1" dirty="0"/>
              <a:t>Platform as a Service (PaaS):</a:t>
            </a:r>
            <a:r>
              <a:rPr lang="en-US" sz="2400" dirty="0"/>
              <a:t> customers run their own applications, using tools provided by the service provider.</a:t>
            </a:r>
          </a:p>
          <a:p>
            <a:r>
              <a:rPr lang="en-US" sz="2400" b="1" dirty="0"/>
              <a:t>Software as a Service (SaaS): </a:t>
            </a:r>
            <a:r>
              <a:rPr lang="en-US" sz="2400" dirty="0"/>
              <a:t>applications are provided by the service provider</a:t>
            </a:r>
          </a:p>
        </p:txBody>
      </p:sp>
      <p:pic>
        <p:nvPicPr>
          <p:cNvPr id="4" name="Picture 3"/>
          <p:cNvPicPr>
            <a:picLocks noChangeAspect="1"/>
          </p:cNvPicPr>
          <p:nvPr/>
        </p:nvPicPr>
        <p:blipFill>
          <a:blip r:embed="rId3" cstate="print"/>
          <a:stretch>
            <a:fillRect/>
          </a:stretch>
        </p:blipFill>
        <p:spPr>
          <a:xfrm>
            <a:off x="5105400" y="1143000"/>
            <a:ext cx="3874540" cy="2895600"/>
          </a:xfrm>
          <a:prstGeom prst="rect">
            <a:avLst/>
          </a:prstGeom>
        </p:spPr>
      </p:pic>
      <p:sp>
        <p:nvSpPr>
          <p:cNvPr id="6" name="Rectangle 5"/>
          <p:cNvSpPr/>
          <p:nvPr/>
        </p:nvSpPr>
        <p:spPr>
          <a:xfrm>
            <a:off x="6096000" y="4035175"/>
            <a:ext cx="3048000" cy="923330"/>
          </a:xfrm>
          <a:prstGeom prst="rect">
            <a:avLst/>
          </a:prstGeom>
        </p:spPr>
        <p:txBody>
          <a:bodyPr wrap="square">
            <a:spAutoFit/>
          </a:bodyPr>
          <a:lstStyle/>
          <a:p>
            <a:r>
              <a:rPr lang="en-US" b="1" dirty="0"/>
              <a:t>Figure 12-10</a:t>
            </a:r>
          </a:p>
          <a:p>
            <a:r>
              <a:rPr lang="en-US" dirty="0"/>
              <a:t>Services by SaaS, PaaS, and IaaS providers.</a:t>
            </a:r>
          </a:p>
        </p:txBody>
      </p:sp>
      <p:sp>
        <p:nvSpPr>
          <p:cNvPr id="5" name="Fußzeilenplatzhalter 4">
            <a:extLst>
              <a:ext uri="{FF2B5EF4-FFF2-40B4-BE49-F238E27FC236}">
                <a16:creationId xmlns:a16="http://schemas.microsoft.com/office/drawing/2014/main" id="{22E6D8BB-29B0-41A4-A830-807B092F7D1B}"/>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7" name="Foliennummernplatzhalter 6">
            <a:extLst>
              <a:ext uri="{FF2B5EF4-FFF2-40B4-BE49-F238E27FC236}">
                <a16:creationId xmlns:a16="http://schemas.microsoft.com/office/drawing/2014/main" id="{9C093391-2A81-446B-A46C-677E8B0F4DF3}"/>
              </a:ext>
            </a:extLst>
          </p:cNvPr>
          <p:cNvSpPr>
            <a:spLocks noGrp="1"/>
          </p:cNvSpPr>
          <p:nvPr>
            <p:ph type="sldNum" sz="quarter" idx="12"/>
          </p:nvPr>
        </p:nvSpPr>
        <p:spPr/>
        <p:txBody>
          <a:bodyPr/>
          <a:lstStyle/>
          <a:p>
            <a:fld id="{B6F15528-21DE-4FAA-801E-634DDDAF4B2B}" type="slidenum">
              <a:rPr lang="en-US" smtClean="0"/>
              <a:pPr/>
              <a:t>28</a:t>
            </a:fld>
            <a:endParaRPr lang="en-US" dirty="0"/>
          </a:p>
        </p:txBody>
      </p:sp>
      <p:pic>
        <p:nvPicPr>
          <p:cNvPr id="8" name="Grafik 7">
            <a:extLst>
              <a:ext uri="{FF2B5EF4-FFF2-40B4-BE49-F238E27FC236}">
                <a16:creationId xmlns:a16="http://schemas.microsoft.com/office/drawing/2014/main" id="{591B9BEA-615E-4F0C-80FF-89DD471631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AE66708C-74DB-4EC7-9A3E-A148679871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9293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228600" y="1600200"/>
            <a:ext cx="8819672" cy="3791635"/>
          </a:xfrm>
          <a:prstGeom prst="rect">
            <a:avLst/>
          </a:prstGeom>
        </p:spPr>
      </p:pic>
      <p:sp>
        <p:nvSpPr>
          <p:cNvPr id="6" name="Rectangle 5"/>
          <p:cNvSpPr/>
          <p:nvPr/>
        </p:nvSpPr>
        <p:spPr>
          <a:xfrm>
            <a:off x="2743200" y="762000"/>
            <a:ext cx="4572000" cy="646331"/>
          </a:xfrm>
          <a:prstGeom prst="rect">
            <a:avLst/>
          </a:prstGeom>
        </p:spPr>
        <p:txBody>
          <a:bodyPr>
            <a:spAutoFit/>
          </a:bodyPr>
          <a:lstStyle/>
          <a:p>
            <a:r>
              <a:rPr lang="en-US" b="1" dirty="0"/>
              <a:t>Figure 12-11</a:t>
            </a:r>
          </a:p>
          <a:p>
            <a:r>
              <a:rPr lang="en-US" dirty="0"/>
              <a:t>Public clouds versus private clouds.</a:t>
            </a:r>
          </a:p>
        </p:txBody>
      </p:sp>
      <p:sp>
        <p:nvSpPr>
          <p:cNvPr id="2" name="Fußzeilenplatzhalter 1">
            <a:extLst>
              <a:ext uri="{FF2B5EF4-FFF2-40B4-BE49-F238E27FC236}">
                <a16:creationId xmlns:a16="http://schemas.microsoft.com/office/drawing/2014/main" id="{300988EB-8E5A-4C6E-8C0B-6580245C0FE8}"/>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A56CD50A-A1B3-4ED4-9219-29D1AE05A72F}"/>
              </a:ext>
            </a:extLst>
          </p:cNvPr>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7" name="Grafik 6">
            <a:extLst>
              <a:ext uri="{FF2B5EF4-FFF2-40B4-BE49-F238E27FC236}">
                <a16:creationId xmlns:a16="http://schemas.microsoft.com/office/drawing/2014/main" id="{A63A6956-5DEA-4FAB-8C52-4FD21E119D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E025E816-A2F8-45D3-B711-0C8E5EBCC8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20889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9461" y="228600"/>
            <a:ext cx="8229600" cy="1371600"/>
          </a:xfrm>
        </p:spPr>
        <p:txBody>
          <a:bodyPr anchor="ctr"/>
          <a:lstStyle/>
          <a:p>
            <a:r>
              <a:rPr lang="en-US" dirty="0"/>
              <a:t>Managing the Cloud</a:t>
            </a:r>
          </a:p>
        </p:txBody>
      </p:sp>
      <p:sp>
        <p:nvSpPr>
          <p:cNvPr id="5" name="Content Placeholder 4"/>
          <p:cNvSpPr>
            <a:spLocks noGrp="1"/>
          </p:cNvSpPr>
          <p:nvPr>
            <p:ph idx="1"/>
          </p:nvPr>
        </p:nvSpPr>
        <p:spPr>
          <a:xfrm>
            <a:off x="250861" y="1600200"/>
            <a:ext cx="8893139" cy="3886200"/>
          </a:xfrm>
        </p:spPr>
        <p:txBody>
          <a:bodyPr>
            <a:normAutofit lnSpcReduction="10000"/>
          </a:bodyPr>
          <a:lstStyle/>
          <a:p>
            <a:r>
              <a:rPr lang="en-US" sz="2400" dirty="0"/>
              <a:t>Issues to consider when choosing service providers:</a:t>
            </a:r>
          </a:p>
          <a:p>
            <a:pPr lvl="1"/>
            <a:r>
              <a:rPr lang="en-US" sz="2000" b="1" dirty="0"/>
              <a:t>Availability/Reliability</a:t>
            </a:r>
            <a:r>
              <a:rPr lang="en-US" sz="2000" dirty="0"/>
              <a:t> – no cloud service is completely immune to errors, network outages, or hardware failures</a:t>
            </a:r>
          </a:p>
          <a:p>
            <a:pPr lvl="1"/>
            <a:r>
              <a:rPr lang="en-US" sz="2000" b="1" dirty="0"/>
              <a:t>Scalability</a:t>
            </a:r>
            <a:r>
              <a:rPr lang="en-US" sz="2000" dirty="0"/>
              <a:t> – this is the promise of the cloud, but there may be limits</a:t>
            </a:r>
          </a:p>
          <a:p>
            <a:pPr lvl="1"/>
            <a:r>
              <a:rPr lang="en-US" sz="2000" b="1" dirty="0"/>
              <a:t>Viability</a:t>
            </a:r>
            <a:r>
              <a:rPr lang="en-US" sz="2000" dirty="0"/>
              <a:t> – you want to make sure the service provider will last over time</a:t>
            </a:r>
          </a:p>
          <a:p>
            <a:pPr lvl="1"/>
            <a:r>
              <a:rPr lang="en-US" sz="2000" b="1" dirty="0"/>
              <a:t>Security, Privacy, and Compliance </a:t>
            </a:r>
            <a:r>
              <a:rPr lang="en-US" sz="2000" dirty="0"/>
              <a:t>– these are critical (e.g. Sarbanes-Oxley, HIPAA)</a:t>
            </a:r>
          </a:p>
          <a:p>
            <a:pPr lvl="1"/>
            <a:r>
              <a:rPr lang="en-US" sz="2000" b="1" dirty="0"/>
              <a:t>Diversity of Offerings </a:t>
            </a:r>
            <a:r>
              <a:rPr lang="en-US" sz="2000" dirty="0"/>
              <a:t>– which provider can offer services needed now and in the future?</a:t>
            </a:r>
          </a:p>
          <a:p>
            <a:pPr lvl="1"/>
            <a:r>
              <a:rPr lang="en-US" sz="2000" b="1" dirty="0"/>
              <a:t>Openness</a:t>
            </a:r>
            <a:r>
              <a:rPr lang="en-US" sz="2000" dirty="0"/>
              <a:t> –  how interoperable is the service?</a:t>
            </a:r>
          </a:p>
          <a:p>
            <a:pPr lvl="1"/>
            <a:r>
              <a:rPr lang="en-US" sz="2000" b="1" dirty="0"/>
              <a:t>Cost</a:t>
            </a:r>
            <a:r>
              <a:rPr lang="en-US" sz="2000" dirty="0"/>
              <a:t> – how will cloud cost compare to internal, public vs. private?</a:t>
            </a:r>
          </a:p>
        </p:txBody>
      </p:sp>
      <p:sp>
        <p:nvSpPr>
          <p:cNvPr id="2" name="Fußzeilenplatzhalter 1">
            <a:extLst>
              <a:ext uri="{FF2B5EF4-FFF2-40B4-BE49-F238E27FC236}">
                <a16:creationId xmlns:a16="http://schemas.microsoft.com/office/drawing/2014/main" id="{E9C947FB-E9F6-41B1-91AA-B96F33BCA7D5}"/>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BE048C9F-F427-4A7A-BB46-CF430785FDCC}"/>
              </a:ext>
            </a:extLst>
          </p:cNvPr>
          <p:cNvSpPr>
            <a:spLocks noGrp="1"/>
          </p:cNvSpPr>
          <p:nvPr>
            <p:ph type="sldNum" sz="quarter" idx="12"/>
          </p:nvPr>
        </p:nvSpPr>
        <p:spPr/>
        <p:txBody>
          <a:bodyPr/>
          <a:lstStyle/>
          <a:p>
            <a:fld id="{B6F15528-21DE-4FAA-801E-634DDDAF4B2B}" type="slidenum">
              <a:rPr lang="en-US" smtClean="0"/>
              <a:pPr/>
              <a:t>30</a:t>
            </a:fld>
            <a:endParaRPr lang="en-US" dirty="0"/>
          </a:p>
        </p:txBody>
      </p:sp>
      <p:pic>
        <p:nvPicPr>
          <p:cNvPr id="6" name="Grafik 5">
            <a:extLst>
              <a:ext uri="{FF2B5EF4-FFF2-40B4-BE49-F238E27FC236}">
                <a16:creationId xmlns:a16="http://schemas.microsoft.com/office/drawing/2014/main" id="{C1F2BCA8-F9C5-4E1E-88CF-726445C71A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FA722D3-3542-4229-8CE6-4FC3982ED8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35125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19912"/>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Service-Oriented Architecture</a:t>
            </a:r>
          </a:p>
        </p:txBody>
      </p:sp>
      <p:sp>
        <p:nvSpPr>
          <p:cNvPr id="3" name="Content Placeholder 2"/>
          <p:cNvSpPr>
            <a:spLocks noGrp="1"/>
          </p:cNvSpPr>
          <p:nvPr>
            <p:ph sz="half" idx="1"/>
          </p:nvPr>
        </p:nvSpPr>
        <p:spPr>
          <a:xfrm>
            <a:off x="228600" y="1676400"/>
            <a:ext cx="4419600" cy="3886200"/>
          </a:xfrm>
        </p:spPr>
        <p:txBody>
          <a:bodyPr>
            <a:normAutofit/>
          </a:bodyPr>
          <a:lstStyle/>
          <a:p>
            <a:r>
              <a:rPr kumimoji="1" lang="en-US" sz="2400" kern="1200" dirty="0">
                <a:latin typeface="Times New Roman" panose="02020603050405020304" pitchFamily="18" charset="0"/>
                <a:cs typeface="Times New Roman" panose="02020603050405020304" pitchFamily="18" charset="0"/>
              </a:rPr>
              <a:t>A </a:t>
            </a:r>
            <a:r>
              <a:rPr kumimoji="1" lang="en-US" sz="2400" b="1" kern="1200" dirty="0">
                <a:latin typeface="Times New Roman" panose="02020603050405020304" pitchFamily="18" charset="0"/>
                <a:cs typeface="Times New Roman" panose="02020603050405020304" pitchFamily="18" charset="0"/>
              </a:rPr>
              <a:t>software</a:t>
            </a:r>
            <a:r>
              <a:rPr kumimoji="1" lang="en-US" sz="2400" kern="1200" dirty="0">
                <a:latin typeface="Times New Roman" panose="02020603050405020304" pitchFamily="18" charset="0"/>
                <a:cs typeface="Times New Roman" panose="02020603050405020304" pitchFamily="18" charset="0"/>
              </a:rPr>
              <a:t> architecture</a:t>
            </a:r>
          </a:p>
          <a:p>
            <a:r>
              <a:rPr kumimoji="1" lang="en-US" sz="2400" kern="1200" dirty="0">
                <a:latin typeface="Times New Roman" panose="02020603050405020304" pitchFamily="18" charset="0"/>
                <a:cs typeface="Times New Roman" panose="02020603050405020304" pitchFamily="18" charset="0"/>
              </a:rPr>
              <a:t>Business processes broken down into individual components (services) </a:t>
            </a:r>
          </a:p>
          <a:p>
            <a:r>
              <a:rPr kumimoji="1" lang="en-US" sz="2400" kern="1200" dirty="0">
                <a:latin typeface="Times New Roman" panose="02020603050405020304" pitchFamily="18" charset="0"/>
                <a:cs typeface="Times New Roman" panose="02020603050405020304" pitchFamily="18" charset="0"/>
              </a:rPr>
              <a:t>Designed to achieve desired results for the service </a:t>
            </a:r>
            <a:r>
              <a:rPr kumimoji="1" lang="en-US" sz="2400" b="1" kern="1200" dirty="0">
                <a:latin typeface="Times New Roman" panose="02020603050405020304" pitchFamily="18" charset="0"/>
                <a:cs typeface="Times New Roman" panose="02020603050405020304" pitchFamily="18" charset="0"/>
              </a:rPr>
              <a:t>consumer</a:t>
            </a:r>
          </a:p>
          <a:p>
            <a:pPr lvl="1"/>
            <a:r>
              <a:rPr kumimoji="1" lang="en-US" kern="1200" dirty="0">
                <a:latin typeface="Times New Roman" panose="02020603050405020304" pitchFamily="18" charset="0"/>
                <a:cs typeface="Times New Roman" panose="02020603050405020304" pitchFamily="18" charset="0"/>
              </a:rPr>
              <a:t>Application</a:t>
            </a:r>
          </a:p>
          <a:p>
            <a:pPr lvl="1"/>
            <a:r>
              <a:rPr kumimoji="1" lang="en-US" kern="1200" dirty="0">
                <a:latin typeface="Times New Roman" panose="02020603050405020304" pitchFamily="18" charset="0"/>
                <a:cs typeface="Times New Roman" panose="02020603050405020304" pitchFamily="18" charset="0"/>
              </a:rPr>
              <a:t>Another service</a:t>
            </a:r>
          </a:p>
          <a:p>
            <a:pPr lvl="1"/>
            <a:r>
              <a:rPr kumimoji="1" lang="en-US" kern="1200" dirty="0">
                <a:latin typeface="Times New Roman" panose="02020603050405020304" pitchFamily="18" charset="0"/>
                <a:cs typeface="Times New Roman" panose="02020603050405020304" pitchFamily="18" charset="0"/>
              </a:rPr>
              <a:t>Person (user)</a:t>
            </a:r>
          </a:p>
          <a:p>
            <a:endParaRPr lang="en-US" sz="2000"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648200" y="1676400"/>
            <a:ext cx="4038600" cy="3886200"/>
          </a:xfrm>
        </p:spPr>
        <p:txBody>
          <a:bodyPr>
            <a:normAutofit/>
          </a:bodyPr>
          <a:lstStyle/>
          <a:p>
            <a:r>
              <a:rPr lang="en-US" sz="2800" dirty="0">
                <a:latin typeface="Times New Roman" panose="02020603050405020304" pitchFamily="18" charset="0"/>
                <a:cs typeface="Times New Roman" panose="02020603050405020304" pitchFamily="18" charset="0"/>
              </a:rPr>
              <a:t>Principles:</a:t>
            </a:r>
          </a:p>
          <a:p>
            <a:pPr lvl="1"/>
            <a:r>
              <a:rPr lang="en-US" sz="2600" dirty="0">
                <a:latin typeface="Times New Roman" panose="02020603050405020304" pitchFamily="18" charset="0"/>
                <a:cs typeface="Times New Roman" panose="02020603050405020304" pitchFamily="18" charset="0"/>
              </a:rPr>
              <a:t>Reusability</a:t>
            </a:r>
          </a:p>
          <a:p>
            <a:pPr lvl="1"/>
            <a:r>
              <a:rPr lang="en-US" sz="2600" dirty="0">
                <a:latin typeface="Times New Roman" panose="02020603050405020304" pitchFamily="18" charset="0"/>
                <a:cs typeface="Times New Roman" panose="02020603050405020304" pitchFamily="18" charset="0"/>
              </a:rPr>
              <a:t>Interoperability</a:t>
            </a:r>
          </a:p>
          <a:p>
            <a:pPr lvl="1"/>
            <a:r>
              <a:rPr lang="en-US" sz="2600" dirty="0">
                <a:latin typeface="Times New Roman" panose="02020603050405020304" pitchFamily="18" charset="0"/>
                <a:cs typeface="Times New Roman" panose="02020603050405020304" pitchFamily="18" charset="0"/>
              </a:rPr>
              <a:t>Componentization</a:t>
            </a:r>
          </a:p>
        </p:txBody>
      </p:sp>
      <p:sp>
        <p:nvSpPr>
          <p:cNvPr id="4" name="Fußzeilenplatzhalter 3">
            <a:extLst>
              <a:ext uri="{FF2B5EF4-FFF2-40B4-BE49-F238E27FC236}">
                <a16:creationId xmlns:a16="http://schemas.microsoft.com/office/drawing/2014/main" id="{5C2F131F-8671-4E25-B2ED-2F99AABC32AF}"/>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6" name="Foliennummernplatzhalter 5">
            <a:extLst>
              <a:ext uri="{FF2B5EF4-FFF2-40B4-BE49-F238E27FC236}">
                <a16:creationId xmlns:a16="http://schemas.microsoft.com/office/drawing/2014/main" id="{041472FB-AECF-481E-B4EF-A98EB63DC6AC}"/>
              </a:ext>
            </a:extLst>
          </p:cNvPr>
          <p:cNvSpPr>
            <a:spLocks noGrp="1"/>
          </p:cNvSpPr>
          <p:nvPr>
            <p:ph type="sldNum" sz="quarter" idx="12"/>
          </p:nvPr>
        </p:nvSpPr>
        <p:spPr/>
        <p:txBody>
          <a:bodyPr/>
          <a:lstStyle/>
          <a:p>
            <a:fld id="{B6F15528-21DE-4FAA-801E-634DDDAF4B2B}" type="slidenum">
              <a:rPr lang="en-US" smtClean="0"/>
              <a:pPr/>
              <a:t>31</a:t>
            </a:fld>
            <a:endParaRPr lang="en-US" dirty="0"/>
          </a:p>
        </p:txBody>
      </p:sp>
      <p:pic>
        <p:nvPicPr>
          <p:cNvPr id="7" name="Grafik 6">
            <a:extLst>
              <a:ext uri="{FF2B5EF4-FFF2-40B4-BE49-F238E27FC236}">
                <a16:creationId xmlns:a16="http://schemas.microsoft.com/office/drawing/2014/main" id="{CF35F5A5-9C63-4988-926F-8B2A3422ED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8D2A5A96-F3EB-405D-AA1A-8A08E42802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95755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457200" y="838200"/>
            <a:ext cx="6086475" cy="4410075"/>
          </a:xfrm>
          <a:prstGeom prst="rect">
            <a:avLst/>
          </a:prstGeom>
        </p:spPr>
      </p:pic>
      <p:sp>
        <p:nvSpPr>
          <p:cNvPr id="5" name="Rectangle 4"/>
          <p:cNvSpPr/>
          <p:nvPr/>
        </p:nvSpPr>
        <p:spPr>
          <a:xfrm>
            <a:off x="4546600" y="4648200"/>
            <a:ext cx="4572000" cy="923330"/>
          </a:xfrm>
          <a:prstGeom prst="rect">
            <a:avLst/>
          </a:prstGeom>
        </p:spPr>
        <p:txBody>
          <a:bodyPr>
            <a:spAutoFit/>
          </a:bodyPr>
          <a:lstStyle/>
          <a:p>
            <a:r>
              <a:rPr lang="en-US" b="1" dirty="0"/>
              <a:t>Figure 12-13</a:t>
            </a:r>
          </a:p>
          <a:p>
            <a:r>
              <a:rPr lang="en-US" dirty="0"/>
              <a:t>Using SOA, multiple applications can</a:t>
            </a:r>
          </a:p>
          <a:p>
            <a:r>
              <a:rPr lang="en-US" dirty="0"/>
              <a:t>invoke multiple services.</a:t>
            </a:r>
          </a:p>
        </p:txBody>
      </p:sp>
      <p:sp>
        <p:nvSpPr>
          <p:cNvPr id="3" name="Fußzeilenplatzhalter 2">
            <a:extLst>
              <a:ext uri="{FF2B5EF4-FFF2-40B4-BE49-F238E27FC236}">
                <a16:creationId xmlns:a16="http://schemas.microsoft.com/office/drawing/2014/main" id="{61CF1AF6-223E-4CD3-AE60-7120AD6E8CBC}"/>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4" name="Foliennummernplatzhalter 3">
            <a:extLst>
              <a:ext uri="{FF2B5EF4-FFF2-40B4-BE49-F238E27FC236}">
                <a16:creationId xmlns:a16="http://schemas.microsoft.com/office/drawing/2014/main" id="{D2BDBB83-04FB-4DD2-AC93-0AB4C09501AF}"/>
              </a:ext>
            </a:extLst>
          </p:cNvPr>
          <p:cNvSpPr>
            <a:spLocks noGrp="1"/>
          </p:cNvSpPr>
          <p:nvPr>
            <p:ph type="sldNum" sz="quarter" idx="12"/>
          </p:nvPr>
        </p:nvSpPr>
        <p:spPr/>
        <p:txBody>
          <a:bodyPr/>
          <a:lstStyle/>
          <a:p>
            <a:fld id="{B6F15528-21DE-4FAA-801E-634DDDAF4B2B}" type="slidenum">
              <a:rPr lang="en-US" smtClean="0"/>
              <a:pPr/>
              <a:t>32</a:t>
            </a:fld>
            <a:endParaRPr lang="en-US" dirty="0"/>
          </a:p>
        </p:txBody>
      </p:sp>
      <p:pic>
        <p:nvPicPr>
          <p:cNvPr id="6" name="Grafik 5">
            <a:extLst>
              <a:ext uri="{FF2B5EF4-FFF2-40B4-BE49-F238E27FC236}">
                <a16:creationId xmlns:a16="http://schemas.microsoft.com/office/drawing/2014/main" id="{906870B4-1833-4A20-8326-3FE2A15EFE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9D94860-F760-458A-8870-EC549A1080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493255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 Services</a:t>
            </a:r>
          </a:p>
        </p:txBody>
      </p:sp>
      <p:sp>
        <p:nvSpPr>
          <p:cNvPr id="3" name="Content Placeholder 2"/>
          <p:cNvSpPr>
            <a:spLocks noGrp="1"/>
          </p:cNvSpPr>
          <p:nvPr>
            <p:ph idx="1"/>
          </p:nvPr>
        </p:nvSpPr>
        <p:spPr>
          <a:xfrm>
            <a:off x="457200" y="1676400"/>
            <a:ext cx="8229600" cy="3886200"/>
          </a:xfrm>
        </p:spPr>
        <p:txBody>
          <a:bodyPr/>
          <a:lstStyle/>
          <a:p>
            <a:r>
              <a:rPr kumimoji="1" lang="en-US" sz="2600" b="1" kern="1200" dirty="0">
                <a:cs typeface="Arial" charset="0"/>
              </a:rPr>
              <a:t>Web service: </a:t>
            </a:r>
            <a:r>
              <a:rPr kumimoji="1" lang="en-US" sz="2600" kern="1200" dirty="0">
                <a:cs typeface="Arial" charset="0"/>
              </a:rPr>
              <a:t>A method of communication between two electronic devices over a network.</a:t>
            </a:r>
          </a:p>
          <a:p>
            <a:r>
              <a:rPr kumimoji="1" lang="en-US" sz="2600" b="1" kern="1200" dirty="0">
                <a:cs typeface="Arial" charset="0"/>
              </a:rPr>
              <a:t>eXtensible Markup Language (XML): </a:t>
            </a:r>
            <a:r>
              <a:rPr kumimoji="1" lang="en-US" sz="2600" kern="1200" dirty="0">
                <a:cs typeface="Arial" charset="0"/>
              </a:rPr>
              <a:t>An Internet authoring language that allows designers to create customized tags, enabling the definition, transmission, validation, and interpretation of data between applications.</a:t>
            </a:r>
          </a:p>
          <a:p>
            <a:r>
              <a:rPr lang="en-US" sz="2600" b="1" dirty="0"/>
              <a:t>JavaScript Object Notation (JSON): </a:t>
            </a:r>
            <a:r>
              <a:rPr lang="en-US" sz="2600" dirty="0"/>
              <a:t>A lightweight data interchange approach that is relatively easy for humans to understand and for computers to generate or interpret.</a:t>
            </a:r>
          </a:p>
          <a:p>
            <a:endParaRPr lang="en-US" sz="2600" dirty="0"/>
          </a:p>
          <a:p>
            <a:endParaRPr lang="en-US" sz="2600" dirty="0"/>
          </a:p>
          <a:p>
            <a:endParaRPr lang="en-US" sz="2600" dirty="0"/>
          </a:p>
        </p:txBody>
      </p:sp>
      <p:sp>
        <p:nvSpPr>
          <p:cNvPr id="4" name="Fußzeilenplatzhalter 3">
            <a:extLst>
              <a:ext uri="{FF2B5EF4-FFF2-40B4-BE49-F238E27FC236}">
                <a16:creationId xmlns:a16="http://schemas.microsoft.com/office/drawing/2014/main" id="{EEFEF60F-08CB-44DD-99E8-13423D7EAA7C}"/>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5" name="Foliennummernplatzhalter 4">
            <a:extLst>
              <a:ext uri="{FF2B5EF4-FFF2-40B4-BE49-F238E27FC236}">
                <a16:creationId xmlns:a16="http://schemas.microsoft.com/office/drawing/2014/main" id="{43F86613-E4AE-4A0D-932D-5E219F2CA327}"/>
              </a:ext>
            </a:extLst>
          </p:cNvPr>
          <p:cNvSpPr>
            <a:spLocks noGrp="1"/>
          </p:cNvSpPr>
          <p:nvPr>
            <p:ph type="sldNum" sz="quarter" idx="12"/>
          </p:nvPr>
        </p:nvSpPr>
        <p:spPr/>
        <p:txBody>
          <a:bodyPr/>
          <a:lstStyle/>
          <a:p>
            <a:fld id="{B6F15528-21DE-4FAA-801E-634DDDAF4B2B}" type="slidenum">
              <a:rPr lang="en-US" smtClean="0"/>
              <a:pPr/>
              <a:t>33</a:t>
            </a:fld>
            <a:endParaRPr lang="en-US" dirty="0"/>
          </a:p>
        </p:txBody>
      </p:sp>
      <p:pic>
        <p:nvPicPr>
          <p:cNvPr id="6" name="Grafik 5">
            <a:extLst>
              <a:ext uri="{FF2B5EF4-FFF2-40B4-BE49-F238E27FC236}">
                <a16:creationId xmlns:a16="http://schemas.microsoft.com/office/drawing/2014/main" id="{F0697684-15F6-4141-A8D4-702281A970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27239BC-CFE0-40D8-A751-7C9347BD28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53896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 Services (Cont.)</a:t>
            </a:r>
          </a:p>
        </p:txBody>
      </p:sp>
      <p:sp>
        <p:nvSpPr>
          <p:cNvPr id="3" name="Content Placeholder 2"/>
          <p:cNvSpPr>
            <a:spLocks noGrp="1"/>
          </p:cNvSpPr>
          <p:nvPr>
            <p:ph idx="1"/>
          </p:nvPr>
        </p:nvSpPr>
        <p:spPr>
          <a:xfrm>
            <a:off x="457200" y="1676400"/>
            <a:ext cx="8229600" cy="3886200"/>
          </a:xfrm>
        </p:spPr>
        <p:txBody>
          <a:bodyPr/>
          <a:lstStyle/>
          <a:p>
            <a:endParaRPr lang="en-US" dirty="0"/>
          </a:p>
          <a:p>
            <a:endParaRPr lang="en-US" dirty="0"/>
          </a:p>
        </p:txBody>
      </p:sp>
      <p:sp>
        <p:nvSpPr>
          <p:cNvPr id="5" name="Content Placeholder 2"/>
          <p:cNvSpPr txBox="1">
            <a:spLocks/>
          </p:cNvSpPr>
          <p:nvPr/>
        </p:nvSpPr>
        <p:spPr bwMode="auto">
          <a:xfrm>
            <a:off x="152400" y="1696720"/>
            <a:ext cx="8686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a:lstStyle>
          <a:p>
            <a:r>
              <a:rPr kumimoji="1" lang="en-US" sz="2800" b="1" dirty="0">
                <a:latin typeface="Times New Roman" panose="02020603050405020304" pitchFamily="18" charset="0"/>
                <a:cs typeface="Times New Roman" panose="02020603050405020304" pitchFamily="18" charset="0"/>
              </a:rPr>
              <a:t>Simple Object Access Protocol (SOAP): </a:t>
            </a:r>
            <a:r>
              <a:rPr kumimoji="1" lang="en-US" sz="2800" dirty="0">
                <a:latin typeface="Times New Roman" panose="02020603050405020304" pitchFamily="18" charset="0"/>
                <a:cs typeface="Times New Roman" panose="02020603050405020304" pitchFamily="18" charset="0"/>
              </a:rPr>
              <a:t>A protocol for communicating XML data between web service applications and the operating system.</a:t>
            </a:r>
          </a:p>
          <a:p>
            <a:r>
              <a:rPr kumimoji="1" lang="en-US" sz="2800" b="1" dirty="0">
                <a:latin typeface="Times New Roman" panose="02020603050405020304" pitchFamily="18" charset="0"/>
                <a:cs typeface="Times New Roman" panose="02020603050405020304" pitchFamily="18" charset="0"/>
              </a:rPr>
              <a:t>Representational State Transfer (REST):  </a:t>
            </a:r>
            <a:r>
              <a:rPr kumimoji="1" lang="en-US" sz="2800" dirty="0">
                <a:latin typeface="Times New Roman" panose="02020603050405020304" pitchFamily="18" charset="0"/>
                <a:cs typeface="Times New Roman" panose="02020603050405020304" pitchFamily="18" charset="0"/>
              </a:rPr>
              <a:t>A relatively simple and fast protocol for communicating JSON data between web service applications and the operating system.</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45867987-FCD2-4362-8639-E5324B60B12B}"/>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6" name="Foliennummernplatzhalter 5">
            <a:extLst>
              <a:ext uri="{FF2B5EF4-FFF2-40B4-BE49-F238E27FC236}">
                <a16:creationId xmlns:a16="http://schemas.microsoft.com/office/drawing/2014/main" id="{978C861F-3120-4638-975C-804F0237966C}"/>
              </a:ext>
            </a:extLst>
          </p:cNvPr>
          <p:cNvSpPr>
            <a:spLocks noGrp="1"/>
          </p:cNvSpPr>
          <p:nvPr>
            <p:ph type="sldNum" sz="quarter" idx="12"/>
          </p:nvPr>
        </p:nvSpPr>
        <p:spPr/>
        <p:txBody>
          <a:bodyPr/>
          <a:lstStyle/>
          <a:p>
            <a:fld id="{B6F15528-21DE-4FAA-801E-634DDDAF4B2B}" type="slidenum">
              <a:rPr lang="en-US" smtClean="0"/>
              <a:pPr/>
              <a:t>34</a:t>
            </a:fld>
            <a:endParaRPr lang="en-US" dirty="0"/>
          </a:p>
        </p:txBody>
      </p:sp>
      <p:pic>
        <p:nvPicPr>
          <p:cNvPr id="7" name="Grafik 6">
            <a:extLst>
              <a:ext uri="{FF2B5EF4-FFF2-40B4-BE49-F238E27FC236}">
                <a16:creationId xmlns:a16="http://schemas.microsoft.com/office/drawing/2014/main" id="{342F42D8-D054-47FB-A4A1-A0894712B3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84636218-0C1D-4123-A1D4-098B9926AE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91941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2"/>
          <p:cNvSpPr>
            <a:spLocks noGrp="1" noChangeArrowheads="1"/>
          </p:cNvSpPr>
          <p:nvPr>
            <p:ph type="title"/>
          </p:nvPr>
        </p:nvSpPr>
        <p:spPr/>
        <p:txBody>
          <a:bodyPr/>
          <a:lstStyle/>
          <a:p>
            <a:pPr eaLnBrk="1" hangingPunct="1"/>
            <a:r>
              <a:rPr lang="en-US" altLang="en-US" dirty="0"/>
              <a:t>Designing Internet Systems</a:t>
            </a:r>
          </a:p>
        </p:txBody>
      </p:sp>
      <p:sp>
        <p:nvSpPr>
          <p:cNvPr id="33798" name="Rectangle 3"/>
          <p:cNvSpPr>
            <a:spLocks noGrp="1" noChangeArrowheads="1"/>
          </p:cNvSpPr>
          <p:nvPr>
            <p:ph type="body" idx="1"/>
          </p:nvPr>
        </p:nvSpPr>
        <p:spPr/>
        <p:txBody>
          <a:bodyPr/>
          <a:lstStyle/>
          <a:p>
            <a:pPr eaLnBrk="1" hangingPunct="1"/>
            <a:r>
              <a:rPr lang="en-US" altLang="en-US" sz="2800" dirty="0"/>
              <a:t>Most new system development focuses on Internet-based applications (for internal processing, business-to-business, and business-to-consumer).</a:t>
            </a:r>
          </a:p>
          <a:p>
            <a:pPr eaLnBrk="1" hangingPunct="1"/>
            <a:r>
              <a:rPr lang="en-US" altLang="en-US" sz="2800" dirty="0"/>
              <a:t>Main design issues: standards, separating content from display, future evolution, site consistency, site management and online data management</a:t>
            </a:r>
          </a:p>
          <a:p>
            <a:pPr eaLnBrk="1" hangingPunct="1">
              <a:lnSpc>
                <a:spcPct val="80000"/>
              </a:lnSpc>
            </a:pPr>
            <a:endParaRPr lang="en-US" altLang="en-US" sz="2800" dirty="0"/>
          </a:p>
        </p:txBody>
      </p:sp>
      <p:sp>
        <p:nvSpPr>
          <p:cNvPr id="2" name="Fußzeilenplatzhalter 1">
            <a:extLst>
              <a:ext uri="{FF2B5EF4-FFF2-40B4-BE49-F238E27FC236}">
                <a16:creationId xmlns:a16="http://schemas.microsoft.com/office/drawing/2014/main" id="{CB778AE8-E5B7-45D2-B99B-9B42C96EC198}"/>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826FEDB2-B84C-4A0E-ABD3-7B742062F127}"/>
              </a:ext>
            </a:extLst>
          </p:cNvPr>
          <p:cNvSpPr>
            <a:spLocks noGrp="1"/>
          </p:cNvSpPr>
          <p:nvPr>
            <p:ph type="sldNum" sz="quarter" idx="12"/>
          </p:nvPr>
        </p:nvSpPr>
        <p:spPr/>
        <p:txBody>
          <a:bodyPr/>
          <a:lstStyle/>
          <a:p>
            <a:fld id="{B6F15528-21DE-4FAA-801E-634DDDAF4B2B}" type="slidenum">
              <a:rPr lang="en-US" smtClean="0"/>
              <a:pPr/>
              <a:t>35</a:t>
            </a:fld>
            <a:endParaRPr lang="en-US" dirty="0"/>
          </a:p>
        </p:txBody>
      </p:sp>
      <p:pic>
        <p:nvPicPr>
          <p:cNvPr id="6" name="Grafik 5">
            <a:extLst>
              <a:ext uri="{FF2B5EF4-FFF2-40B4-BE49-F238E27FC236}">
                <a16:creationId xmlns:a16="http://schemas.microsoft.com/office/drawing/2014/main" id="{A0CB7B23-0586-4995-B973-4D8577647C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4AE3A3A-AED5-4839-98E1-B729A259B7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82893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p:nvPr>
        </p:nvSpPr>
        <p:spPr/>
        <p:txBody>
          <a:bodyPr/>
          <a:lstStyle/>
          <a:p>
            <a:pPr eaLnBrk="1" hangingPunct="1"/>
            <a:r>
              <a:rPr lang="en-US" altLang="en-US"/>
              <a:t>Standards Drive the Internet</a:t>
            </a:r>
          </a:p>
        </p:txBody>
      </p:sp>
      <p:sp>
        <p:nvSpPr>
          <p:cNvPr id="34822" name="Rectangle 3"/>
          <p:cNvSpPr>
            <a:spLocks noGrp="1" noChangeArrowheads="1"/>
          </p:cNvSpPr>
          <p:nvPr>
            <p:ph type="body" idx="1"/>
          </p:nvPr>
        </p:nvSpPr>
        <p:spPr/>
        <p:txBody>
          <a:bodyPr/>
          <a:lstStyle/>
          <a:p>
            <a:pPr eaLnBrk="1" hangingPunct="1"/>
            <a:r>
              <a:rPr lang="en-US" altLang="en-US" dirty="0"/>
              <a:t>Internet design is simpler than client/server due to proliferation of standards.</a:t>
            </a:r>
          </a:p>
        </p:txBody>
      </p:sp>
      <p:sp>
        <p:nvSpPr>
          <p:cNvPr id="2" name="Fußzeilenplatzhalter 1">
            <a:extLst>
              <a:ext uri="{FF2B5EF4-FFF2-40B4-BE49-F238E27FC236}">
                <a16:creationId xmlns:a16="http://schemas.microsoft.com/office/drawing/2014/main" id="{B83A7546-7B43-498E-9543-82BB63BAEBE5}"/>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431D3ADA-A2B3-42EF-A562-7E3AA3D955D9}"/>
              </a:ext>
            </a:extLst>
          </p:cNvPr>
          <p:cNvSpPr>
            <a:spLocks noGrp="1"/>
          </p:cNvSpPr>
          <p:nvPr>
            <p:ph type="sldNum" sz="quarter" idx="12"/>
          </p:nvPr>
        </p:nvSpPr>
        <p:spPr/>
        <p:txBody>
          <a:bodyPr/>
          <a:lstStyle/>
          <a:p>
            <a:fld id="{B6F15528-21DE-4FAA-801E-634DDDAF4B2B}" type="slidenum">
              <a:rPr lang="en-US" smtClean="0"/>
              <a:pPr/>
              <a:t>36</a:t>
            </a:fld>
            <a:endParaRPr lang="en-US" dirty="0"/>
          </a:p>
        </p:txBody>
      </p:sp>
      <p:pic>
        <p:nvPicPr>
          <p:cNvPr id="6" name="Grafik 5">
            <a:extLst>
              <a:ext uri="{FF2B5EF4-FFF2-40B4-BE49-F238E27FC236}">
                <a16:creationId xmlns:a16="http://schemas.microsoft.com/office/drawing/2014/main" id="{737CD62A-66DE-4105-B067-ABE0E1D6B1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2C9859F-E5BE-47FA-94F3-3282F83AA2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011875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2"/>
          <p:cNvSpPr>
            <a:spLocks noGrp="1" noChangeArrowheads="1"/>
          </p:cNvSpPr>
          <p:nvPr>
            <p:ph type="title"/>
          </p:nvPr>
        </p:nvSpPr>
        <p:spPr/>
        <p:txBody>
          <a:bodyPr/>
          <a:lstStyle/>
          <a:p>
            <a:pPr eaLnBrk="1" hangingPunct="1"/>
            <a:r>
              <a:rPr lang="en-US" altLang="en-US"/>
              <a:t>Standards Drive the Internet (Cont.)</a:t>
            </a:r>
          </a:p>
        </p:txBody>
      </p:sp>
      <p:sp>
        <p:nvSpPr>
          <p:cNvPr id="35846" name="Rectangle 3"/>
          <p:cNvSpPr>
            <a:spLocks noGrp="1" noChangeArrowheads="1"/>
          </p:cNvSpPr>
          <p:nvPr>
            <p:ph type="body" idx="1"/>
          </p:nvPr>
        </p:nvSpPr>
        <p:spPr>
          <a:xfrm>
            <a:off x="457200" y="1981200"/>
            <a:ext cx="8229600" cy="4267200"/>
          </a:xfrm>
        </p:spPr>
        <p:txBody>
          <a:bodyPr/>
          <a:lstStyle/>
          <a:p>
            <a:pPr eaLnBrk="1" hangingPunct="1"/>
            <a:r>
              <a:rPr lang="en-US" altLang="en-US" sz="2600" dirty="0"/>
              <a:t>Types of Standards:</a:t>
            </a:r>
          </a:p>
          <a:p>
            <a:pPr lvl="1" eaLnBrk="1" hangingPunct="1"/>
            <a:r>
              <a:rPr lang="en-US" altLang="en-US" sz="2400" b="1" dirty="0"/>
              <a:t>Domain naming (BIND): </a:t>
            </a:r>
            <a:r>
              <a:rPr lang="en-US" altLang="en-US" sz="2400" dirty="0"/>
              <a:t>a method for translating domain names into Internet Protocol (IP) addresses</a:t>
            </a:r>
          </a:p>
          <a:p>
            <a:pPr lvl="2" eaLnBrk="1" hangingPunct="1"/>
            <a:r>
              <a:rPr lang="en-US" altLang="en-US" sz="2000" dirty="0"/>
              <a:t>“B” refers to Berkeley, Ca. where first developed.</a:t>
            </a:r>
          </a:p>
          <a:p>
            <a:pPr lvl="1" eaLnBrk="1" hangingPunct="1"/>
            <a:r>
              <a:rPr lang="en-US" altLang="en-US" sz="2400" b="1" dirty="0"/>
              <a:t>Hypertext Transfer Protocol </a:t>
            </a:r>
            <a:r>
              <a:rPr lang="en-US" altLang="en-US" sz="2400" dirty="0"/>
              <a:t>(</a:t>
            </a:r>
            <a:r>
              <a:rPr lang="en-US" altLang="en-US" sz="2400" b="1" dirty="0"/>
              <a:t>HTTP</a:t>
            </a:r>
            <a:r>
              <a:rPr lang="en-US" altLang="en-US" sz="2400" dirty="0"/>
              <a:t>): a communication protocol for exchanging information on the Internet</a:t>
            </a:r>
          </a:p>
          <a:p>
            <a:pPr lvl="1" eaLnBrk="1" hangingPunct="1"/>
            <a:r>
              <a:rPr lang="en-US" altLang="en-US" sz="2400" b="1" dirty="0"/>
              <a:t>Hypertext Markup Language </a:t>
            </a:r>
            <a:r>
              <a:rPr lang="en-US" altLang="en-US" sz="2400" dirty="0"/>
              <a:t>(</a:t>
            </a:r>
            <a:r>
              <a:rPr lang="en-US" altLang="en-US" sz="2400" b="1" dirty="0"/>
              <a:t>HTML</a:t>
            </a:r>
            <a:r>
              <a:rPr lang="en-US" altLang="en-US" sz="2400" dirty="0"/>
              <a:t>): the standard language for representing content on the Web via command tags</a:t>
            </a:r>
          </a:p>
          <a:p>
            <a:pPr lvl="2" eaLnBrk="1" hangingPunct="1">
              <a:lnSpc>
                <a:spcPct val="80000"/>
              </a:lnSpc>
              <a:buFont typeface="Wingdings" panose="05000000000000000000" pitchFamily="2" charset="2"/>
              <a:buNone/>
            </a:pPr>
            <a:endParaRPr lang="en-US" altLang="en-US" dirty="0"/>
          </a:p>
          <a:p>
            <a:pPr lvl="1" eaLnBrk="1" hangingPunct="1">
              <a:lnSpc>
                <a:spcPct val="80000"/>
              </a:lnSpc>
            </a:pPr>
            <a:endParaRPr lang="en-US" altLang="en-US" sz="2400" dirty="0"/>
          </a:p>
        </p:txBody>
      </p:sp>
      <p:sp>
        <p:nvSpPr>
          <p:cNvPr id="2" name="Fußzeilenplatzhalter 1">
            <a:extLst>
              <a:ext uri="{FF2B5EF4-FFF2-40B4-BE49-F238E27FC236}">
                <a16:creationId xmlns:a16="http://schemas.microsoft.com/office/drawing/2014/main" id="{843559B4-82E3-41B7-99F6-1EDAFDF2ECC2}"/>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B34F1ABA-FBC2-47E2-891F-E0187A8991FE}"/>
              </a:ext>
            </a:extLst>
          </p:cNvPr>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6" name="Grafik 5">
            <a:extLst>
              <a:ext uri="{FF2B5EF4-FFF2-40B4-BE49-F238E27FC236}">
                <a16:creationId xmlns:a16="http://schemas.microsoft.com/office/drawing/2014/main" id="{EC18437A-40A4-4859-985A-FA08DCCE2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162A9F4-C4FE-4DB1-8AE5-374456B39F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678809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2"/>
          <p:cNvSpPr>
            <a:spLocks noGrp="1" noChangeArrowheads="1"/>
          </p:cNvSpPr>
          <p:nvPr>
            <p:ph type="title"/>
          </p:nvPr>
        </p:nvSpPr>
        <p:spPr/>
        <p:txBody>
          <a:bodyPr/>
          <a:lstStyle/>
          <a:p>
            <a:pPr eaLnBrk="1" hangingPunct="1"/>
            <a:r>
              <a:rPr lang="en-US" altLang="en-US"/>
              <a:t>Site Consistency</a:t>
            </a:r>
          </a:p>
        </p:txBody>
      </p:sp>
      <p:sp>
        <p:nvSpPr>
          <p:cNvPr id="39942" name="Rectangle 3"/>
          <p:cNvSpPr>
            <a:spLocks noGrp="1" noChangeArrowheads="1"/>
          </p:cNvSpPr>
          <p:nvPr>
            <p:ph type="body" idx="1"/>
          </p:nvPr>
        </p:nvSpPr>
        <p:spPr/>
        <p:txBody>
          <a:bodyPr/>
          <a:lstStyle/>
          <a:p>
            <a:pPr eaLnBrk="1" hangingPunct="1"/>
            <a:r>
              <a:rPr lang="en-US" altLang="en-US" dirty="0"/>
              <a:t>Professionalism requires a consistent look-and-feel across all pages of a Web site.</a:t>
            </a:r>
          </a:p>
          <a:p>
            <a:pPr eaLnBrk="1" hangingPunct="1"/>
            <a:r>
              <a:rPr lang="en-US" altLang="en-US" b="1" dirty="0"/>
              <a:t>Cascading Style Sheets </a:t>
            </a:r>
            <a:r>
              <a:rPr lang="en-US" altLang="en-US" dirty="0"/>
              <a:t>(</a:t>
            </a:r>
            <a:r>
              <a:rPr lang="en-US" altLang="en-US" b="1" dirty="0"/>
              <a:t>CSSs</a:t>
            </a:r>
            <a:r>
              <a:rPr lang="en-US" altLang="en-US" dirty="0"/>
              <a:t>): a set of style rules that tells a Web browser how to present a document</a:t>
            </a:r>
          </a:p>
        </p:txBody>
      </p:sp>
      <p:sp>
        <p:nvSpPr>
          <p:cNvPr id="2" name="Fußzeilenplatzhalter 1">
            <a:extLst>
              <a:ext uri="{FF2B5EF4-FFF2-40B4-BE49-F238E27FC236}">
                <a16:creationId xmlns:a16="http://schemas.microsoft.com/office/drawing/2014/main" id="{C1F98890-C33C-4318-BD36-2ADFECA26D4A}"/>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65E7F2FD-44C9-4B2E-8381-C300523CC6F9}"/>
              </a:ext>
            </a:extLst>
          </p:cNvPr>
          <p:cNvSpPr>
            <a:spLocks noGrp="1"/>
          </p:cNvSpPr>
          <p:nvPr>
            <p:ph type="sldNum" sz="quarter" idx="12"/>
          </p:nvPr>
        </p:nvSpPr>
        <p:spPr/>
        <p:txBody>
          <a:bodyPr/>
          <a:lstStyle/>
          <a:p>
            <a:fld id="{B6F15528-21DE-4FAA-801E-634DDDAF4B2B}" type="slidenum">
              <a:rPr lang="en-US" smtClean="0"/>
              <a:pPr/>
              <a:t>38</a:t>
            </a:fld>
            <a:endParaRPr lang="en-US" dirty="0"/>
          </a:p>
        </p:txBody>
      </p:sp>
      <p:pic>
        <p:nvPicPr>
          <p:cNvPr id="6" name="Grafik 5">
            <a:extLst>
              <a:ext uri="{FF2B5EF4-FFF2-40B4-BE49-F238E27FC236}">
                <a16:creationId xmlns:a16="http://schemas.microsoft.com/office/drawing/2014/main" id="{6E405184-506E-4E21-84B5-4D719F5F2D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E11F3BB-54B4-4F00-A3F2-D473749E58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632723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Grp="1" noChangeArrowheads="1"/>
          </p:cNvSpPr>
          <p:nvPr>
            <p:ph type="title"/>
          </p:nvPr>
        </p:nvSpPr>
        <p:spPr/>
        <p:txBody>
          <a:bodyPr/>
          <a:lstStyle/>
          <a:p>
            <a:pPr eaLnBrk="1" hangingPunct="1"/>
            <a:r>
              <a:rPr lang="en-US" altLang="en-US"/>
              <a:t>Site Consistency (Cont.)</a:t>
            </a:r>
          </a:p>
        </p:txBody>
      </p:sp>
      <p:sp>
        <p:nvSpPr>
          <p:cNvPr id="40966" name="Rectangle 3"/>
          <p:cNvSpPr>
            <a:spLocks noGrp="1" noChangeArrowheads="1"/>
          </p:cNvSpPr>
          <p:nvPr>
            <p:ph type="body" idx="1"/>
          </p:nvPr>
        </p:nvSpPr>
        <p:spPr>
          <a:xfrm>
            <a:off x="228600" y="1981200"/>
            <a:ext cx="8458200" cy="3886200"/>
          </a:xfrm>
        </p:spPr>
        <p:txBody>
          <a:bodyPr/>
          <a:lstStyle/>
          <a:p>
            <a:pPr eaLnBrk="1" hangingPunct="1"/>
            <a:r>
              <a:rPr lang="en-US" altLang="en-US" b="1" dirty="0"/>
              <a:t>eXtensible Style Language </a:t>
            </a:r>
            <a:r>
              <a:rPr lang="en-US" altLang="en-US" dirty="0"/>
              <a:t>(</a:t>
            </a:r>
            <a:r>
              <a:rPr lang="en-US" altLang="en-US" b="1" dirty="0"/>
              <a:t>XSL</a:t>
            </a:r>
            <a:r>
              <a:rPr lang="en-US" altLang="en-US" dirty="0"/>
              <a:t>): a  specification for separating style from content when generating HTML documents</a:t>
            </a:r>
          </a:p>
          <a:p>
            <a:pPr lvl="1" eaLnBrk="1" hangingPunct="1"/>
            <a:r>
              <a:rPr lang="en-US" altLang="en-US" i="1" dirty="0"/>
              <a:t>Methods for transforming </a:t>
            </a:r>
            <a:r>
              <a:rPr lang="en-US" altLang="en-US" dirty="0"/>
              <a:t>XML documents into a generic comprehensive form</a:t>
            </a:r>
          </a:p>
          <a:p>
            <a:pPr lvl="1" eaLnBrk="1" hangingPunct="1"/>
            <a:r>
              <a:rPr lang="en-US" altLang="en-US" i="1" dirty="0"/>
              <a:t>Methods for formatting </a:t>
            </a:r>
            <a:r>
              <a:rPr lang="en-US" altLang="en-US" dirty="0"/>
              <a:t>the generic comprehensive form into a device-specific form</a:t>
            </a:r>
          </a:p>
          <a:p>
            <a:pPr eaLnBrk="1" hangingPunct="1"/>
            <a:endParaRPr lang="en-US" altLang="en-US" sz="2800" dirty="0"/>
          </a:p>
        </p:txBody>
      </p:sp>
      <p:sp>
        <p:nvSpPr>
          <p:cNvPr id="2" name="Fußzeilenplatzhalter 1">
            <a:extLst>
              <a:ext uri="{FF2B5EF4-FFF2-40B4-BE49-F238E27FC236}">
                <a16:creationId xmlns:a16="http://schemas.microsoft.com/office/drawing/2014/main" id="{39BE3AD9-C2F6-4C95-9D2F-A06D4B360A98}"/>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52AD6C0B-D644-43C3-BFC8-5902F93569C5}"/>
              </a:ext>
            </a:extLst>
          </p:cNvPr>
          <p:cNvSpPr>
            <a:spLocks noGrp="1"/>
          </p:cNvSpPr>
          <p:nvPr>
            <p:ph type="sldNum" sz="quarter" idx="12"/>
          </p:nvPr>
        </p:nvSpPr>
        <p:spPr/>
        <p:txBody>
          <a:bodyPr/>
          <a:lstStyle/>
          <a:p>
            <a:fld id="{B6F15528-21DE-4FAA-801E-634DDDAF4B2B}" type="slidenum">
              <a:rPr lang="en-US" smtClean="0"/>
              <a:pPr/>
              <a:t>39</a:t>
            </a:fld>
            <a:endParaRPr lang="en-US" dirty="0"/>
          </a:p>
        </p:txBody>
      </p:sp>
      <p:pic>
        <p:nvPicPr>
          <p:cNvPr id="6" name="Grafik 5">
            <a:extLst>
              <a:ext uri="{FF2B5EF4-FFF2-40B4-BE49-F238E27FC236}">
                <a16:creationId xmlns:a16="http://schemas.microsoft.com/office/drawing/2014/main" id="{916734B9-1546-421C-8658-DE96F2CF36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6E5D789-BACA-4314-B02A-30823EA1F5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550091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9" name="Picture 6"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143000"/>
            <a:ext cx="76168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0" name="Rectangle 8"/>
          <p:cNvSpPr>
            <a:spLocks noChangeArrowheads="1"/>
          </p:cNvSpPr>
          <p:nvPr/>
        </p:nvSpPr>
        <p:spPr bwMode="auto">
          <a:xfrm>
            <a:off x="2895600" y="4648200"/>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12-16</a:t>
            </a:r>
          </a:p>
          <a:p>
            <a:pPr eaLnBrk="1" hangingPunct="1"/>
            <a:r>
              <a:rPr lang="en-US" altLang="en-US" dirty="0"/>
              <a:t>Combining XML data with XSL style sheet</a:t>
            </a:r>
          </a:p>
          <a:p>
            <a:pPr eaLnBrk="1" hangingPunct="1"/>
            <a:r>
              <a:rPr lang="en-US" altLang="en-US" dirty="0"/>
              <a:t>to format content</a:t>
            </a:r>
          </a:p>
        </p:txBody>
      </p:sp>
      <p:sp>
        <p:nvSpPr>
          <p:cNvPr id="2" name="Fußzeilenplatzhalter 1">
            <a:extLst>
              <a:ext uri="{FF2B5EF4-FFF2-40B4-BE49-F238E27FC236}">
                <a16:creationId xmlns:a16="http://schemas.microsoft.com/office/drawing/2014/main" id="{91F6F728-05C6-48F2-994A-5365F345A303}"/>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95E10664-514C-4B35-BEB4-C6601F2D4306}"/>
              </a:ext>
            </a:extLst>
          </p:cNvPr>
          <p:cNvSpPr>
            <a:spLocks noGrp="1"/>
          </p:cNvSpPr>
          <p:nvPr>
            <p:ph type="sldNum" sz="quarter" idx="12"/>
          </p:nvPr>
        </p:nvSpPr>
        <p:spPr/>
        <p:txBody>
          <a:bodyPr/>
          <a:lstStyle/>
          <a:p>
            <a:fld id="{B6F15528-21DE-4FAA-801E-634DDDAF4B2B}" type="slidenum">
              <a:rPr lang="en-US" smtClean="0"/>
              <a:pPr/>
              <a:t>40</a:t>
            </a:fld>
            <a:endParaRPr lang="en-US" dirty="0"/>
          </a:p>
        </p:txBody>
      </p:sp>
      <p:pic>
        <p:nvPicPr>
          <p:cNvPr id="6" name="Grafik 5">
            <a:extLst>
              <a:ext uri="{FF2B5EF4-FFF2-40B4-BE49-F238E27FC236}">
                <a16:creationId xmlns:a16="http://schemas.microsoft.com/office/drawing/2014/main" id="{7E27B601-D263-4166-AD57-262DF9FF2F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B5F5C78-89C5-46B3-B62D-F0A43F4CBB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519837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p:txBody>
          <a:bodyPr/>
          <a:lstStyle/>
          <a:p>
            <a:pPr eaLnBrk="1" hangingPunct="1"/>
            <a:r>
              <a:rPr lang="en-US" altLang="en-US"/>
              <a:t>Other Site Consistency Issues</a:t>
            </a:r>
          </a:p>
        </p:txBody>
      </p:sp>
      <p:sp>
        <p:nvSpPr>
          <p:cNvPr id="43012" name="Content Placeholder 2"/>
          <p:cNvSpPr>
            <a:spLocks noGrp="1"/>
          </p:cNvSpPr>
          <p:nvPr>
            <p:ph idx="1"/>
          </p:nvPr>
        </p:nvSpPr>
        <p:spPr/>
        <p:txBody>
          <a:bodyPr/>
          <a:lstStyle/>
          <a:p>
            <a:pPr eaLnBrk="1" hangingPunct="1"/>
            <a:r>
              <a:rPr lang="en-US" altLang="en-US" dirty="0"/>
              <a:t>Two key issues should be considered:</a:t>
            </a:r>
          </a:p>
          <a:p>
            <a:pPr lvl="1" eaLnBrk="1" hangingPunct="1"/>
            <a:r>
              <a:rPr lang="en-US" altLang="en-US" i="1" dirty="0"/>
              <a:t>Use unique titles.</a:t>
            </a:r>
          </a:p>
          <a:p>
            <a:pPr lvl="1" eaLnBrk="1" hangingPunct="1"/>
            <a:r>
              <a:rPr lang="en-US" altLang="en-US" i="1" dirty="0"/>
              <a:t>Choose words carefully.</a:t>
            </a:r>
          </a:p>
          <a:p>
            <a:pPr eaLnBrk="1" hangingPunct="1"/>
            <a:r>
              <a:rPr lang="en-US" altLang="en-US" dirty="0"/>
              <a:t>Major problem is users do not know where they are going when they follow a hyperlink.</a:t>
            </a:r>
          </a:p>
          <a:p>
            <a:pPr lvl="1" eaLnBrk="1" hangingPunct="1"/>
            <a:r>
              <a:rPr lang="en-US" altLang="en-US" dirty="0">
                <a:sym typeface="Wingdings" panose="05000000000000000000" pitchFamily="2" charset="2"/>
              </a:rPr>
              <a:t>You should have link titles to explain hyperlinks.</a:t>
            </a:r>
            <a:endParaRPr lang="en-US" altLang="en-US" dirty="0"/>
          </a:p>
        </p:txBody>
      </p:sp>
      <p:sp>
        <p:nvSpPr>
          <p:cNvPr id="2" name="Fußzeilenplatzhalter 1">
            <a:extLst>
              <a:ext uri="{FF2B5EF4-FFF2-40B4-BE49-F238E27FC236}">
                <a16:creationId xmlns:a16="http://schemas.microsoft.com/office/drawing/2014/main" id="{7CD7A86A-466D-4815-8E77-75932EB4B1B6}"/>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4218EA58-8061-4B29-8874-0B46309EF2D2}"/>
              </a:ext>
            </a:extLst>
          </p:cNvPr>
          <p:cNvSpPr>
            <a:spLocks noGrp="1"/>
          </p:cNvSpPr>
          <p:nvPr>
            <p:ph type="sldNum" sz="quarter" idx="12"/>
          </p:nvPr>
        </p:nvSpPr>
        <p:spPr/>
        <p:txBody>
          <a:bodyPr/>
          <a:lstStyle/>
          <a:p>
            <a:fld id="{B6F15528-21DE-4FAA-801E-634DDDAF4B2B}" type="slidenum">
              <a:rPr lang="en-US" smtClean="0"/>
              <a:pPr/>
              <a:t>41</a:t>
            </a:fld>
            <a:endParaRPr lang="en-US" dirty="0"/>
          </a:p>
        </p:txBody>
      </p:sp>
      <p:pic>
        <p:nvPicPr>
          <p:cNvPr id="6" name="Grafik 5">
            <a:extLst>
              <a:ext uri="{FF2B5EF4-FFF2-40B4-BE49-F238E27FC236}">
                <a16:creationId xmlns:a16="http://schemas.microsoft.com/office/drawing/2014/main" id="{99DCB368-4DB4-4BB0-900E-8E017E473D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7113DA1-E504-4CDB-A377-C8C38792C5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258329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le 1"/>
          <p:cNvSpPr>
            <a:spLocks noGrp="1"/>
          </p:cNvSpPr>
          <p:nvPr>
            <p:ph type="title"/>
          </p:nvPr>
        </p:nvSpPr>
        <p:spPr/>
        <p:txBody>
          <a:bodyPr/>
          <a:lstStyle/>
          <a:p>
            <a:pPr eaLnBrk="1" hangingPunct="1"/>
            <a:r>
              <a:rPr lang="en-US" altLang="en-US"/>
              <a:t>Design Issues Related to Site Management</a:t>
            </a:r>
          </a:p>
        </p:txBody>
      </p:sp>
      <p:sp>
        <p:nvSpPr>
          <p:cNvPr id="44036" name="Content Placeholder 2"/>
          <p:cNvSpPr>
            <a:spLocks noGrp="1"/>
          </p:cNvSpPr>
          <p:nvPr>
            <p:ph idx="1"/>
          </p:nvPr>
        </p:nvSpPr>
        <p:spPr/>
        <p:txBody>
          <a:bodyPr/>
          <a:lstStyle/>
          <a:p>
            <a:pPr eaLnBrk="1" hangingPunct="1"/>
            <a:r>
              <a:rPr lang="en-US" altLang="en-US"/>
              <a:t>Customer Loyalty and Trustworthiness</a:t>
            </a:r>
          </a:p>
          <a:p>
            <a:pPr lvl="1" eaLnBrk="1" hangingPunct="1"/>
            <a:r>
              <a:rPr lang="en-US" altLang="en-US" i="1"/>
              <a:t>Design quality</a:t>
            </a:r>
          </a:p>
          <a:p>
            <a:pPr lvl="1" eaLnBrk="1" hangingPunct="1"/>
            <a:r>
              <a:rPr lang="en-US" altLang="en-US" i="1"/>
              <a:t>Up-front disclosure</a:t>
            </a:r>
          </a:p>
          <a:p>
            <a:pPr lvl="1" eaLnBrk="1" hangingPunct="1"/>
            <a:r>
              <a:rPr lang="en-US" altLang="en-US" i="1"/>
              <a:t>Comprehensive, correct, and current content</a:t>
            </a:r>
          </a:p>
          <a:p>
            <a:pPr lvl="1" eaLnBrk="1" hangingPunct="1"/>
            <a:r>
              <a:rPr lang="en-US" altLang="en-US" i="1"/>
              <a:t>Connected to the rest of the Web</a:t>
            </a:r>
          </a:p>
        </p:txBody>
      </p:sp>
      <p:sp>
        <p:nvSpPr>
          <p:cNvPr id="2" name="Fußzeilenplatzhalter 1">
            <a:extLst>
              <a:ext uri="{FF2B5EF4-FFF2-40B4-BE49-F238E27FC236}">
                <a16:creationId xmlns:a16="http://schemas.microsoft.com/office/drawing/2014/main" id="{5C78FEE3-BC5C-4692-B7E1-685A36CBB401}"/>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F3233B25-88D8-48E1-ADD2-66FDA91BED1C}"/>
              </a:ext>
            </a:extLst>
          </p:cNvPr>
          <p:cNvSpPr>
            <a:spLocks noGrp="1"/>
          </p:cNvSpPr>
          <p:nvPr>
            <p:ph type="sldNum" sz="quarter" idx="12"/>
          </p:nvPr>
        </p:nvSpPr>
        <p:spPr/>
        <p:txBody>
          <a:bodyPr/>
          <a:lstStyle/>
          <a:p>
            <a:fld id="{B6F15528-21DE-4FAA-801E-634DDDAF4B2B}" type="slidenum">
              <a:rPr lang="en-US" smtClean="0"/>
              <a:pPr/>
              <a:t>42</a:t>
            </a:fld>
            <a:endParaRPr lang="en-US" dirty="0"/>
          </a:p>
        </p:txBody>
      </p:sp>
      <p:pic>
        <p:nvPicPr>
          <p:cNvPr id="6" name="Grafik 5">
            <a:extLst>
              <a:ext uri="{FF2B5EF4-FFF2-40B4-BE49-F238E27FC236}">
                <a16:creationId xmlns:a16="http://schemas.microsoft.com/office/drawing/2014/main" id="{9250BD75-C489-43CD-971E-A023BE7143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91DA1D0-3EF8-4E95-8CC0-5FF7AADF11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560990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le 1"/>
          <p:cNvSpPr>
            <a:spLocks noGrp="1"/>
          </p:cNvSpPr>
          <p:nvPr>
            <p:ph type="title"/>
          </p:nvPr>
        </p:nvSpPr>
        <p:spPr/>
        <p:txBody>
          <a:bodyPr/>
          <a:lstStyle/>
          <a:p>
            <a:pPr eaLnBrk="1" hangingPunct="1"/>
            <a:r>
              <a:rPr lang="en-US" altLang="en-US"/>
              <a:t>Customer Loyalty and Trustworthiness</a:t>
            </a:r>
          </a:p>
        </p:txBody>
      </p:sp>
      <p:sp>
        <p:nvSpPr>
          <p:cNvPr id="46084" name="Content Placeholder 2"/>
          <p:cNvSpPr>
            <a:spLocks noGrp="1"/>
          </p:cNvSpPr>
          <p:nvPr>
            <p:ph idx="1"/>
          </p:nvPr>
        </p:nvSpPr>
        <p:spPr/>
        <p:txBody>
          <a:bodyPr/>
          <a:lstStyle/>
          <a:p>
            <a:pPr eaLnBrk="1" hangingPunct="1"/>
            <a:r>
              <a:rPr lang="en-US" altLang="en-US" b="1" dirty="0"/>
              <a:t>Personalization</a:t>
            </a:r>
            <a:r>
              <a:rPr lang="en-US" altLang="en-US" dirty="0"/>
              <a:t>: providing Internet content to a user based upon knowledge of that customer</a:t>
            </a:r>
          </a:p>
          <a:p>
            <a:pPr eaLnBrk="1" hangingPunct="1"/>
            <a:r>
              <a:rPr lang="en-US" altLang="en-US" b="1" dirty="0"/>
              <a:t>Customization</a:t>
            </a:r>
            <a:r>
              <a:rPr lang="en-US" altLang="en-US" dirty="0"/>
              <a:t>: Internet sites that allow users to customize the content and look of the site based on their personal preferences</a:t>
            </a:r>
          </a:p>
        </p:txBody>
      </p:sp>
      <p:sp>
        <p:nvSpPr>
          <p:cNvPr id="2" name="Fußzeilenplatzhalter 1">
            <a:extLst>
              <a:ext uri="{FF2B5EF4-FFF2-40B4-BE49-F238E27FC236}">
                <a16:creationId xmlns:a16="http://schemas.microsoft.com/office/drawing/2014/main" id="{6642D8FF-2E83-45FE-B12C-7D92E083DD44}"/>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0270F45E-2864-489B-B021-6578B68F2FAE}"/>
              </a:ext>
            </a:extLst>
          </p:cNvPr>
          <p:cNvSpPr>
            <a:spLocks noGrp="1"/>
          </p:cNvSpPr>
          <p:nvPr>
            <p:ph type="sldNum" sz="quarter" idx="12"/>
          </p:nvPr>
        </p:nvSpPr>
        <p:spPr/>
        <p:txBody>
          <a:bodyPr/>
          <a:lstStyle/>
          <a:p>
            <a:fld id="{B6F15528-21DE-4FAA-801E-634DDDAF4B2B}" type="slidenum">
              <a:rPr lang="en-US" smtClean="0"/>
              <a:pPr/>
              <a:t>43</a:t>
            </a:fld>
            <a:endParaRPr lang="en-US" dirty="0"/>
          </a:p>
        </p:txBody>
      </p:sp>
      <p:pic>
        <p:nvPicPr>
          <p:cNvPr id="6" name="Grafik 5">
            <a:extLst>
              <a:ext uri="{FF2B5EF4-FFF2-40B4-BE49-F238E27FC236}">
                <a16:creationId xmlns:a16="http://schemas.microsoft.com/office/drawing/2014/main" id="{6A7DBE7F-4166-4626-9D07-E63B64C8C1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00AAE4BE-3EFB-4DF4-8AB4-F98BB518A8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849536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2"/>
          <p:cNvSpPr>
            <a:spLocks noGrp="1" noChangeArrowheads="1"/>
          </p:cNvSpPr>
          <p:nvPr>
            <p:ph type="title"/>
          </p:nvPr>
        </p:nvSpPr>
        <p:spPr>
          <a:xfrm>
            <a:off x="457200" y="457200"/>
            <a:ext cx="8229600" cy="1143000"/>
          </a:xfrm>
        </p:spPr>
        <p:txBody>
          <a:bodyPr anchor="ctr">
            <a:normAutofit/>
          </a:bodyPr>
          <a:lstStyle/>
          <a:p>
            <a:pPr eaLnBrk="1" hangingPunct="1"/>
            <a:r>
              <a:rPr lang="en-US" altLang="en-US" dirty="0"/>
              <a:t>Web Pages Must Live Forever</a:t>
            </a:r>
          </a:p>
        </p:txBody>
      </p:sp>
      <p:sp>
        <p:nvSpPr>
          <p:cNvPr id="47110" name="Rectangle 3"/>
          <p:cNvSpPr>
            <a:spLocks noGrp="1" noChangeArrowheads="1"/>
          </p:cNvSpPr>
          <p:nvPr>
            <p:ph type="body" idx="1"/>
          </p:nvPr>
        </p:nvSpPr>
        <p:spPr/>
        <p:txBody>
          <a:bodyPr/>
          <a:lstStyle/>
          <a:p>
            <a:pPr eaLnBrk="1" hangingPunct="1">
              <a:lnSpc>
                <a:spcPct val="90000"/>
              </a:lnSpc>
            </a:pPr>
            <a:r>
              <a:rPr lang="en-US" altLang="en-US" i="1" dirty="0"/>
              <a:t>Customer Bookmarks</a:t>
            </a:r>
          </a:p>
          <a:p>
            <a:pPr eaLnBrk="1" hangingPunct="1">
              <a:lnSpc>
                <a:spcPct val="90000"/>
              </a:lnSpc>
            </a:pPr>
            <a:r>
              <a:rPr lang="en-US" altLang="en-US" i="1" dirty="0"/>
              <a:t>Links from Other Sites</a:t>
            </a:r>
          </a:p>
          <a:p>
            <a:pPr eaLnBrk="1" hangingPunct="1">
              <a:lnSpc>
                <a:spcPct val="90000"/>
              </a:lnSpc>
            </a:pPr>
            <a:r>
              <a:rPr lang="en-US" altLang="en-US" i="1" dirty="0"/>
              <a:t>Search Engine Referrals</a:t>
            </a:r>
          </a:p>
          <a:p>
            <a:pPr eaLnBrk="1" hangingPunct="1">
              <a:lnSpc>
                <a:spcPct val="90000"/>
              </a:lnSpc>
            </a:pPr>
            <a:r>
              <a:rPr lang="en-US" altLang="en-US" i="1" dirty="0"/>
              <a:t>Old Content Adds Value</a:t>
            </a:r>
          </a:p>
          <a:p>
            <a:pPr eaLnBrk="1" hangingPunct="1">
              <a:lnSpc>
                <a:spcPct val="90000"/>
              </a:lnSpc>
            </a:pPr>
            <a:endParaRPr lang="en-US" altLang="en-US" i="1" dirty="0"/>
          </a:p>
          <a:p>
            <a:pPr eaLnBrk="1" hangingPunct="1">
              <a:lnSpc>
                <a:spcPct val="90000"/>
              </a:lnSpc>
            </a:pPr>
            <a:r>
              <a:rPr lang="en-US" altLang="en-US" dirty="0"/>
              <a:t>System Security vs. Ease of Use</a:t>
            </a:r>
          </a:p>
          <a:p>
            <a:pPr lvl="1" eaLnBrk="1" hangingPunct="1">
              <a:lnSpc>
                <a:spcPct val="90000"/>
              </a:lnSpc>
            </a:pPr>
            <a:r>
              <a:rPr lang="en-US" altLang="en-US" dirty="0"/>
              <a:t>“Remember my password”</a:t>
            </a:r>
          </a:p>
          <a:p>
            <a:pPr lvl="1" eaLnBrk="1" hangingPunct="1">
              <a:lnSpc>
                <a:spcPct val="90000"/>
              </a:lnSpc>
            </a:pPr>
            <a:r>
              <a:rPr lang="en-US" altLang="en-US" dirty="0"/>
              <a:t>Use of cookies</a:t>
            </a:r>
          </a:p>
          <a:p>
            <a:pPr lvl="1" eaLnBrk="1" hangingPunct="1">
              <a:lnSpc>
                <a:spcPct val="90000"/>
              </a:lnSpc>
              <a:buFont typeface="Wingdings" panose="05000000000000000000" pitchFamily="2" charset="2"/>
              <a:buNone/>
            </a:pPr>
            <a:endParaRPr lang="en-US" altLang="en-US" dirty="0"/>
          </a:p>
        </p:txBody>
      </p:sp>
      <p:sp>
        <p:nvSpPr>
          <p:cNvPr id="2" name="Fußzeilenplatzhalter 1">
            <a:extLst>
              <a:ext uri="{FF2B5EF4-FFF2-40B4-BE49-F238E27FC236}">
                <a16:creationId xmlns:a16="http://schemas.microsoft.com/office/drawing/2014/main" id="{57370002-91E0-4E2A-8FB4-5E1089617298}"/>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D46CB44A-D3A7-452C-B546-22D2220D77FF}"/>
              </a:ext>
            </a:extLst>
          </p:cNvPr>
          <p:cNvSpPr>
            <a:spLocks noGrp="1"/>
          </p:cNvSpPr>
          <p:nvPr>
            <p:ph type="sldNum" sz="quarter" idx="12"/>
          </p:nvPr>
        </p:nvSpPr>
        <p:spPr/>
        <p:txBody>
          <a:bodyPr/>
          <a:lstStyle/>
          <a:p>
            <a:fld id="{B6F15528-21DE-4FAA-801E-634DDDAF4B2B}" type="slidenum">
              <a:rPr lang="en-US" smtClean="0"/>
              <a:pPr/>
              <a:t>44</a:t>
            </a:fld>
            <a:endParaRPr lang="en-US" dirty="0"/>
          </a:p>
        </p:txBody>
      </p:sp>
      <p:pic>
        <p:nvPicPr>
          <p:cNvPr id="6" name="Grafik 5">
            <a:extLst>
              <a:ext uri="{FF2B5EF4-FFF2-40B4-BE49-F238E27FC236}">
                <a16:creationId xmlns:a16="http://schemas.microsoft.com/office/drawing/2014/main" id="{E12FE070-2A01-4BB6-8BB0-9C8D43F8C2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46112CD-37F8-4887-964F-2D8C6DD49C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385031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itle 1"/>
          <p:cNvSpPr>
            <a:spLocks noGrp="1"/>
          </p:cNvSpPr>
          <p:nvPr>
            <p:ph type="title"/>
          </p:nvPr>
        </p:nvSpPr>
        <p:spPr/>
        <p:txBody>
          <a:bodyPr/>
          <a:lstStyle/>
          <a:p>
            <a:pPr eaLnBrk="1" hangingPunct="1"/>
            <a:r>
              <a:rPr lang="en-US" altLang="en-US" dirty="0"/>
              <a:t>Website Content Management</a:t>
            </a:r>
          </a:p>
        </p:txBody>
      </p:sp>
      <p:sp>
        <p:nvSpPr>
          <p:cNvPr id="59396" name="Content Placeholder 2"/>
          <p:cNvSpPr>
            <a:spLocks noGrp="1"/>
          </p:cNvSpPr>
          <p:nvPr>
            <p:ph idx="1"/>
          </p:nvPr>
        </p:nvSpPr>
        <p:spPr>
          <a:xfrm>
            <a:off x="381000" y="1447800"/>
            <a:ext cx="8229600" cy="1447800"/>
          </a:xfrm>
        </p:spPr>
        <p:txBody>
          <a:bodyPr/>
          <a:lstStyle/>
          <a:p>
            <a:pPr eaLnBrk="1" hangingPunct="1"/>
            <a:r>
              <a:rPr lang="en-US" altLang="en-US" sz="2800" b="1" dirty="0"/>
              <a:t>Content management system </a:t>
            </a:r>
            <a:r>
              <a:rPr lang="en-US" altLang="en-US" sz="2800" dirty="0"/>
              <a:t>(</a:t>
            </a:r>
            <a:r>
              <a:rPr lang="en-US" altLang="en-US" sz="2800" b="1" dirty="0"/>
              <a:t>CMS</a:t>
            </a:r>
            <a:r>
              <a:rPr lang="en-US" altLang="en-US" sz="2800" dirty="0"/>
              <a:t>): a special type of software application for collecting, organizing, and publishing Web site content</a:t>
            </a:r>
          </a:p>
        </p:txBody>
      </p:sp>
      <p:pic>
        <p:nvPicPr>
          <p:cNvPr id="2" name="Picture 1"/>
          <p:cNvPicPr>
            <a:picLocks noChangeAspect="1"/>
          </p:cNvPicPr>
          <p:nvPr/>
        </p:nvPicPr>
        <p:blipFill>
          <a:blip r:embed="rId3" cstate="print"/>
          <a:stretch>
            <a:fillRect/>
          </a:stretch>
        </p:blipFill>
        <p:spPr>
          <a:xfrm>
            <a:off x="609600" y="2819400"/>
            <a:ext cx="5229225" cy="3500438"/>
          </a:xfrm>
          <a:prstGeom prst="rect">
            <a:avLst/>
          </a:prstGeom>
        </p:spPr>
      </p:pic>
      <p:sp>
        <p:nvSpPr>
          <p:cNvPr id="3" name="Rectangle 2"/>
          <p:cNvSpPr/>
          <p:nvPr/>
        </p:nvSpPr>
        <p:spPr>
          <a:xfrm>
            <a:off x="6172200" y="3276957"/>
            <a:ext cx="2362200" cy="2308324"/>
          </a:xfrm>
          <a:prstGeom prst="rect">
            <a:avLst/>
          </a:prstGeom>
        </p:spPr>
        <p:txBody>
          <a:bodyPr wrap="square">
            <a:spAutoFit/>
          </a:bodyPr>
          <a:lstStyle/>
          <a:p>
            <a:r>
              <a:rPr lang="en-US" b="1" dirty="0">
                <a:solidFill>
                  <a:srgbClr val="3BCD66"/>
                </a:solidFill>
                <a:latin typeface="Times New Roman" panose="02020603050405020304" pitchFamily="18" charset="0"/>
                <a:cs typeface="Times New Roman" panose="02020603050405020304" pitchFamily="18" charset="0"/>
              </a:rPr>
              <a:t>Figure 12-18</a:t>
            </a:r>
          </a:p>
          <a:p>
            <a:r>
              <a:rPr lang="en-US" dirty="0">
                <a:solidFill>
                  <a:srgbClr val="000000"/>
                </a:solidFill>
                <a:latin typeface="Times New Roman" panose="02020603050405020304" pitchFamily="18" charset="0"/>
                <a:cs typeface="Times New Roman" panose="02020603050405020304" pitchFamily="18" charset="0"/>
              </a:rPr>
              <a:t>A content management system allows content from multiple sources to be stored separately from its formatting to ease Website management</a:t>
            </a:r>
            <a:endParaRPr lang="en-US" dirty="0">
              <a:latin typeface="Times New Roman" panose="02020603050405020304" pitchFamily="18" charset="0"/>
              <a:cs typeface="Times New Roman" panose="02020603050405020304" pitchFamily="18" charset="0"/>
            </a:endParaRPr>
          </a:p>
        </p:txBody>
      </p:sp>
      <p:sp>
        <p:nvSpPr>
          <p:cNvPr id="4" name="Fußzeilenplatzhalter 3">
            <a:extLst>
              <a:ext uri="{FF2B5EF4-FFF2-40B4-BE49-F238E27FC236}">
                <a16:creationId xmlns:a16="http://schemas.microsoft.com/office/drawing/2014/main" id="{E5096D9B-D2CC-41E1-9FC4-839E55B73EF6}"/>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5" name="Foliennummernplatzhalter 4">
            <a:extLst>
              <a:ext uri="{FF2B5EF4-FFF2-40B4-BE49-F238E27FC236}">
                <a16:creationId xmlns:a16="http://schemas.microsoft.com/office/drawing/2014/main" id="{1F81A084-4183-4488-AB22-B77DFE1EEC43}"/>
              </a:ext>
            </a:extLst>
          </p:cNvPr>
          <p:cNvSpPr>
            <a:spLocks noGrp="1"/>
          </p:cNvSpPr>
          <p:nvPr>
            <p:ph type="sldNum" sz="quarter" idx="12"/>
          </p:nvPr>
        </p:nvSpPr>
        <p:spPr/>
        <p:txBody>
          <a:bodyPr/>
          <a:lstStyle/>
          <a:p>
            <a:fld id="{B6F15528-21DE-4FAA-801E-634DDDAF4B2B}" type="slidenum">
              <a:rPr lang="en-US" smtClean="0"/>
              <a:pPr/>
              <a:t>45</a:t>
            </a:fld>
            <a:endParaRPr lang="en-US" dirty="0"/>
          </a:p>
        </p:txBody>
      </p:sp>
      <p:pic>
        <p:nvPicPr>
          <p:cNvPr id="8" name="Grafik 7">
            <a:extLst>
              <a:ext uri="{FF2B5EF4-FFF2-40B4-BE49-F238E27FC236}">
                <a16:creationId xmlns:a16="http://schemas.microsoft.com/office/drawing/2014/main" id="{5BC38F7C-4B39-403D-BAE7-3463074FC6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7E97C9B1-8628-4205-8AD6-70E9F5695F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29837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itle 1"/>
          <p:cNvSpPr>
            <a:spLocks noGrp="1"/>
          </p:cNvSpPr>
          <p:nvPr>
            <p:ph type="title"/>
          </p:nvPr>
        </p:nvSpPr>
        <p:spPr>
          <a:xfrm>
            <a:off x="0" y="533400"/>
            <a:ext cx="9144000" cy="1371600"/>
          </a:xfrm>
        </p:spPr>
        <p:txBody>
          <a:bodyPr anchor="ctr">
            <a:normAutofit fontScale="90000"/>
          </a:bodyPr>
          <a:lstStyle/>
          <a:p>
            <a:pPr eaLnBrk="1" hangingPunct="1"/>
            <a:r>
              <a:rPr lang="en-US" altLang="en-US" sz="3600" dirty="0"/>
              <a:t>Electronic Commerce Application: Designing a Distributed Advertisement Server for PVF’s WebStore</a:t>
            </a:r>
          </a:p>
        </p:txBody>
      </p:sp>
      <p:sp>
        <p:nvSpPr>
          <p:cNvPr id="60420" name="Content Placeholder 2"/>
          <p:cNvSpPr>
            <a:spLocks noGrp="1"/>
          </p:cNvSpPr>
          <p:nvPr>
            <p:ph idx="1"/>
          </p:nvPr>
        </p:nvSpPr>
        <p:spPr>
          <a:xfrm>
            <a:off x="381000" y="2133600"/>
            <a:ext cx="8458200" cy="3886200"/>
          </a:xfrm>
        </p:spPr>
        <p:txBody>
          <a:bodyPr/>
          <a:lstStyle/>
          <a:p>
            <a:pPr eaLnBrk="1" hangingPunct="1"/>
            <a:r>
              <a:rPr lang="en-US" altLang="en-US" dirty="0"/>
              <a:t>Benefits for including advertising:</a:t>
            </a:r>
          </a:p>
          <a:p>
            <a:pPr lvl="1" eaLnBrk="1" hangingPunct="1"/>
            <a:r>
              <a:rPr lang="en-US" altLang="en-US" dirty="0"/>
              <a:t>Potential to increase revenue generated from the WebStore</a:t>
            </a:r>
          </a:p>
          <a:p>
            <a:pPr lvl="1" eaLnBrk="1" hangingPunct="1"/>
            <a:r>
              <a:rPr lang="en-US" altLang="en-US" dirty="0"/>
              <a:t>Potential to create cross-promotions and alliances with other online commerce systems</a:t>
            </a:r>
          </a:p>
          <a:p>
            <a:pPr lvl="1" eaLnBrk="1" hangingPunct="1"/>
            <a:r>
              <a:rPr lang="en-US" altLang="en-US" dirty="0"/>
              <a:t>Potential to provide customers with improved service when looking for additional products that accessorize PVF’s product line</a:t>
            </a:r>
          </a:p>
        </p:txBody>
      </p:sp>
      <p:sp>
        <p:nvSpPr>
          <p:cNvPr id="2" name="Fußzeilenplatzhalter 1">
            <a:extLst>
              <a:ext uri="{FF2B5EF4-FFF2-40B4-BE49-F238E27FC236}">
                <a16:creationId xmlns:a16="http://schemas.microsoft.com/office/drawing/2014/main" id="{4A35107E-043E-47A9-BE99-8A0D8A11B5DA}"/>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5DD02D7E-FA8D-4A07-A2B3-250A8336F84C}"/>
              </a:ext>
            </a:extLst>
          </p:cNvPr>
          <p:cNvSpPr>
            <a:spLocks noGrp="1"/>
          </p:cNvSpPr>
          <p:nvPr>
            <p:ph type="sldNum" sz="quarter" idx="12"/>
          </p:nvPr>
        </p:nvSpPr>
        <p:spPr/>
        <p:txBody>
          <a:bodyPr/>
          <a:lstStyle/>
          <a:p>
            <a:fld id="{B6F15528-21DE-4FAA-801E-634DDDAF4B2B}" type="slidenum">
              <a:rPr lang="en-US" smtClean="0"/>
              <a:pPr/>
              <a:t>46</a:t>
            </a:fld>
            <a:endParaRPr lang="en-US" dirty="0"/>
          </a:p>
        </p:txBody>
      </p:sp>
      <p:pic>
        <p:nvPicPr>
          <p:cNvPr id="6" name="Grafik 5">
            <a:extLst>
              <a:ext uri="{FF2B5EF4-FFF2-40B4-BE49-F238E27FC236}">
                <a16:creationId xmlns:a16="http://schemas.microsoft.com/office/drawing/2014/main" id="{AABD4AEA-7E17-42CE-93C5-D3EF73BEFA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03DCF16-6D06-47D7-A51B-396A21DD2F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302663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itle 1"/>
          <p:cNvSpPr>
            <a:spLocks noGrp="1"/>
          </p:cNvSpPr>
          <p:nvPr>
            <p:ph type="title"/>
          </p:nvPr>
        </p:nvSpPr>
        <p:spPr>
          <a:xfrm>
            <a:off x="533400" y="304800"/>
            <a:ext cx="8229600" cy="838200"/>
          </a:xfrm>
        </p:spPr>
        <p:txBody>
          <a:bodyPr/>
          <a:lstStyle/>
          <a:p>
            <a:pPr eaLnBrk="1" hangingPunct="1"/>
            <a:r>
              <a:rPr lang="en-US" altLang="en-US" dirty="0"/>
              <a:t>Advertising on PVF’s WebStore</a:t>
            </a:r>
          </a:p>
        </p:txBody>
      </p:sp>
      <p:sp>
        <p:nvSpPr>
          <p:cNvPr id="61444" name="Content Placeholder 2"/>
          <p:cNvSpPr>
            <a:spLocks noGrp="1"/>
          </p:cNvSpPr>
          <p:nvPr>
            <p:ph idx="1"/>
          </p:nvPr>
        </p:nvSpPr>
        <p:spPr/>
        <p:txBody>
          <a:bodyPr/>
          <a:lstStyle/>
          <a:p>
            <a:pPr eaLnBrk="1" hangingPunct="1"/>
            <a:r>
              <a:rPr lang="en-US" altLang="en-US" dirty="0"/>
              <a:t>List of advertisement system concerns:</a:t>
            </a:r>
          </a:p>
          <a:p>
            <a:pPr lvl="1" eaLnBrk="1" hangingPunct="1"/>
            <a:r>
              <a:rPr lang="en-US" altLang="en-US" dirty="0"/>
              <a:t>Advertisement must be served quickly so that site performance is not affected.</a:t>
            </a:r>
          </a:p>
          <a:p>
            <a:pPr lvl="1" eaLnBrk="1" hangingPunct="1"/>
            <a:r>
              <a:rPr lang="en-US" altLang="en-US" dirty="0"/>
              <a:t>Advertisement must be uniform in size and resolution, so as not to disrupt the site layout.</a:t>
            </a:r>
          </a:p>
          <a:p>
            <a:pPr lvl="1" eaLnBrk="1" hangingPunct="1"/>
            <a:r>
              <a:rPr lang="en-US" altLang="en-US" dirty="0"/>
              <a:t>Advertisement links must not redirect the user’s browser away from the WebStore.</a:t>
            </a:r>
          </a:p>
        </p:txBody>
      </p:sp>
      <p:sp>
        <p:nvSpPr>
          <p:cNvPr id="2" name="Fußzeilenplatzhalter 1">
            <a:extLst>
              <a:ext uri="{FF2B5EF4-FFF2-40B4-BE49-F238E27FC236}">
                <a16:creationId xmlns:a16="http://schemas.microsoft.com/office/drawing/2014/main" id="{0DB0FEF1-9CDF-43DC-879B-EF81BA7B997E}"/>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2C061A90-92F8-4376-818F-4289E4582690}"/>
              </a:ext>
            </a:extLst>
          </p:cNvPr>
          <p:cNvSpPr>
            <a:spLocks noGrp="1"/>
          </p:cNvSpPr>
          <p:nvPr>
            <p:ph type="sldNum" sz="quarter" idx="12"/>
          </p:nvPr>
        </p:nvSpPr>
        <p:spPr/>
        <p:txBody>
          <a:bodyPr/>
          <a:lstStyle/>
          <a:p>
            <a:fld id="{B6F15528-21DE-4FAA-801E-634DDDAF4B2B}" type="slidenum">
              <a:rPr lang="en-US" smtClean="0"/>
              <a:pPr/>
              <a:t>47</a:t>
            </a:fld>
            <a:endParaRPr lang="en-US" dirty="0"/>
          </a:p>
        </p:txBody>
      </p:sp>
      <p:pic>
        <p:nvPicPr>
          <p:cNvPr id="6" name="Grafik 5">
            <a:extLst>
              <a:ext uri="{FF2B5EF4-FFF2-40B4-BE49-F238E27FC236}">
                <a16:creationId xmlns:a16="http://schemas.microsoft.com/office/drawing/2014/main" id="{133DCA5D-8B94-4C0C-B8D2-6398511930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F63B16B-43EF-4DA3-B8B9-B0F6F66609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864935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itle 1"/>
          <p:cNvSpPr>
            <a:spLocks noGrp="1"/>
          </p:cNvSpPr>
          <p:nvPr>
            <p:ph type="title"/>
          </p:nvPr>
        </p:nvSpPr>
        <p:spPr>
          <a:xfrm>
            <a:off x="381000" y="228600"/>
            <a:ext cx="8229600" cy="838200"/>
          </a:xfrm>
        </p:spPr>
        <p:txBody>
          <a:bodyPr/>
          <a:lstStyle/>
          <a:p>
            <a:pPr eaLnBrk="1" hangingPunct="1"/>
            <a:r>
              <a:rPr lang="en-US" altLang="en-US" dirty="0"/>
              <a:t>Designing the Advertising Component</a:t>
            </a:r>
          </a:p>
        </p:txBody>
      </p:sp>
      <p:sp>
        <p:nvSpPr>
          <p:cNvPr id="62468" name="Content Placeholder 2"/>
          <p:cNvSpPr>
            <a:spLocks noGrp="1"/>
          </p:cNvSpPr>
          <p:nvPr>
            <p:ph idx="1"/>
          </p:nvPr>
        </p:nvSpPr>
        <p:spPr/>
        <p:txBody>
          <a:bodyPr/>
          <a:lstStyle/>
          <a:p>
            <a:pPr eaLnBrk="1" hangingPunct="1"/>
            <a:r>
              <a:rPr lang="en-US" altLang="en-US" dirty="0"/>
              <a:t>Transactional requirements are to</a:t>
            </a:r>
          </a:p>
          <a:p>
            <a:pPr lvl="1" eaLnBrk="1" hangingPunct="1"/>
            <a:r>
              <a:rPr lang="en-US" altLang="en-US" dirty="0"/>
              <a:t>Determine which advertisements apply, based on where the user is in the WebStore.</a:t>
            </a:r>
          </a:p>
          <a:p>
            <a:pPr lvl="1" eaLnBrk="1" hangingPunct="1"/>
            <a:r>
              <a:rPr lang="en-US" altLang="en-US" dirty="0"/>
              <a:t>Personalize the advertisement if the identity of user and preferences are known.</a:t>
            </a:r>
          </a:p>
          <a:p>
            <a:pPr lvl="1" eaLnBrk="1" hangingPunct="1"/>
            <a:r>
              <a:rPr lang="en-US" altLang="en-US" dirty="0"/>
              <a:t>Check for any seasonal or promotional advertisements.</a:t>
            </a:r>
          </a:p>
          <a:p>
            <a:pPr lvl="1" eaLnBrk="1" hangingPunct="1"/>
            <a:r>
              <a:rPr lang="en-US" altLang="en-US" dirty="0"/>
              <a:t>Log the transaction.</a:t>
            </a:r>
          </a:p>
        </p:txBody>
      </p:sp>
      <p:sp>
        <p:nvSpPr>
          <p:cNvPr id="2" name="Fußzeilenplatzhalter 1">
            <a:extLst>
              <a:ext uri="{FF2B5EF4-FFF2-40B4-BE49-F238E27FC236}">
                <a16:creationId xmlns:a16="http://schemas.microsoft.com/office/drawing/2014/main" id="{E8655786-FCB7-4930-B7DF-92A58257E659}"/>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0659653B-9995-4E75-934D-8981851CDAB0}"/>
              </a:ext>
            </a:extLst>
          </p:cNvPr>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6" name="Grafik 5">
            <a:extLst>
              <a:ext uri="{FF2B5EF4-FFF2-40B4-BE49-F238E27FC236}">
                <a16:creationId xmlns:a16="http://schemas.microsoft.com/office/drawing/2014/main" id="{E92B2AF7-975B-4915-B044-188159AC91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4CA8F0A-E5FF-4243-851B-0FA26F1AB8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514644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itle 1"/>
          <p:cNvSpPr>
            <a:spLocks noGrp="1"/>
          </p:cNvSpPr>
          <p:nvPr>
            <p:ph type="title"/>
          </p:nvPr>
        </p:nvSpPr>
        <p:spPr>
          <a:xfrm>
            <a:off x="457200" y="304800"/>
            <a:ext cx="8229600" cy="838200"/>
          </a:xfrm>
        </p:spPr>
        <p:txBody>
          <a:bodyPr/>
          <a:lstStyle/>
          <a:p>
            <a:pPr eaLnBrk="1" hangingPunct="1"/>
            <a:r>
              <a:rPr lang="en-US" altLang="en-US" dirty="0"/>
              <a:t>Designing the Management Reporting Component</a:t>
            </a:r>
          </a:p>
        </p:txBody>
      </p:sp>
      <p:sp>
        <p:nvSpPr>
          <p:cNvPr id="63492" name="Content Placeholder 2"/>
          <p:cNvSpPr>
            <a:spLocks noGrp="1"/>
          </p:cNvSpPr>
          <p:nvPr>
            <p:ph idx="1"/>
          </p:nvPr>
        </p:nvSpPr>
        <p:spPr/>
        <p:txBody>
          <a:bodyPr/>
          <a:lstStyle/>
          <a:p>
            <a:pPr eaLnBrk="1" hangingPunct="1"/>
            <a:r>
              <a:rPr lang="en-US" altLang="en-US" dirty="0"/>
              <a:t>Queries for top-management:</a:t>
            </a:r>
          </a:p>
          <a:p>
            <a:pPr lvl="1" eaLnBrk="1" hangingPunct="1"/>
            <a:r>
              <a:rPr lang="en-US" altLang="en-US" sz="2400" dirty="0"/>
              <a:t>“How many women, when shopping for desks, clicked on an advertisement for lamps?”</a:t>
            </a:r>
          </a:p>
          <a:p>
            <a:pPr lvl="1" eaLnBrk="1" hangingPunct="1"/>
            <a:r>
              <a:rPr lang="en-US" altLang="en-US" sz="2400" dirty="0"/>
              <a:t>“How many advertisements were served to shoppers looking at filing cabinets?”</a:t>
            </a:r>
          </a:p>
          <a:p>
            <a:pPr lvl="1" eaLnBrk="1" hangingPunct="1"/>
            <a:r>
              <a:rPr lang="en-US" altLang="en-US" sz="2400" dirty="0"/>
              <a:t>“How many people clicked on the first advertisement they saw?”</a:t>
            </a:r>
          </a:p>
          <a:p>
            <a:pPr lvl="1" eaLnBrk="1" hangingPunct="1"/>
            <a:r>
              <a:rPr lang="en-US" altLang="en-US" sz="2400" dirty="0"/>
              <a:t>“How many people clicked on an advertisement and then purchased something from the WebStore?”</a:t>
            </a:r>
          </a:p>
          <a:p>
            <a:pPr lvl="1" eaLnBrk="1" hangingPunct="1"/>
            <a:endParaRPr lang="en-US" altLang="en-US" dirty="0"/>
          </a:p>
        </p:txBody>
      </p:sp>
      <p:sp>
        <p:nvSpPr>
          <p:cNvPr id="2" name="Fußzeilenplatzhalter 1">
            <a:extLst>
              <a:ext uri="{FF2B5EF4-FFF2-40B4-BE49-F238E27FC236}">
                <a16:creationId xmlns:a16="http://schemas.microsoft.com/office/drawing/2014/main" id="{14B1CDC7-CFA5-4777-91C0-05D2B7ED329F}"/>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3FAA29D6-2DED-4379-A57C-0C7ECDF92FF1}"/>
              </a:ext>
            </a:extLst>
          </p:cNvPr>
          <p:cNvSpPr>
            <a:spLocks noGrp="1"/>
          </p:cNvSpPr>
          <p:nvPr>
            <p:ph type="sldNum" sz="quarter" idx="12"/>
          </p:nvPr>
        </p:nvSpPr>
        <p:spPr/>
        <p:txBody>
          <a:bodyPr/>
          <a:lstStyle/>
          <a:p>
            <a:fld id="{B6F15528-21DE-4FAA-801E-634DDDAF4B2B}" type="slidenum">
              <a:rPr lang="en-US" smtClean="0"/>
              <a:pPr/>
              <a:t>49</a:t>
            </a:fld>
            <a:endParaRPr lang="en-US" dirty="0"/>
          </a:p>
        </p:txBody>
      </p:sp>
      <p:pic>
        <p:nvPicPr>
          <p:cNvPr id="6" name="Grafik 5">
            <a:extLst>
              <a:ext uri="{FF2B5EF4-FFF2-40B4-BE49-F238E27FC236}">
                <a16:creationId xmlns:a16="http://schemas.microsoft.com/office/drawing/2014/main" id="{034077C2-7761-48BE-880C-5E890085A5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08E9FDD1-FF3B-4246-A24A-A0B5197DCF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537916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Rectangle 2"/>
          <p:cNvSpPr>
            <a:spLocks noGrp="1" noChangeArrowheads="1"/>
          </p:cNvSpPr>
          <p:nvPr>
            <p:ph type="title"/>
          </p:nvPr>
        </p:nvSpPr>
        <p:spPr/>
        <p:txBody>
          <a:bodyPr/>
          <a:lstStyle/>
          <a:p>
            <a:pPr eaLnBrk="1" hangingPunct="1"/>
            <a:r>
              <a:rPr lang="en-US" altLang="en-US"/>
              <a:t>Summary</a:t>
            </a:r>
          </a:p>
        </p:txBody>
      </p:sp>
      <p:sp>
        <p:nvSpPr>
          <p:cNvPr id="64518" name="Rectangle 3"/>
          <p:cNvSpPr>
            <a:spLocks noGrp="1" noChangeArrowheads="1"/>
          </p:cNvSpPr>
          <p:nvPr>
            <p:ph type="body" idx="1"/>
          </p:nvPr>
        </p:nvSpPr>
        <p:spPr>
          <a:xfrm>
            <a:off x="609600" y="1524000"/>
            <a:ext cx="8077200" cy="4724400"/>
          </a:xfrm>
        </p:spPr>
        <p:txBody>
          <a:bodyPr/>
          <a:lstStyle/>
          <a:p>
            <a:pPr eaLnBrk="1" hangingPunct="1">
              <a:lnSpc>
                <a:spcPct val="90000"/>
              </a:lnSpc>
            </a:pPr>
            <a:r>
              <a:rPr lang="en-US" altLang="en-US" sz="2800" dirty="0"/>
              <a:t>Now you learned how to:</a:t>
            </a:r>
          </a:p>
          <a:p>
            <a:pPr lvl="1" algn="just">
              <a:lnSpc>
                <a:spcPct val="80000"/>
              </a:lnSpc>
              <a:buClr>
                <a:srgbClr val="BA2212"/>
              </a:buClr>
              <a:buFont typeface="Wingdings" panose="05000000000000000000" pitchFamily="2" charset="2"/>
              <a:buChar char="ü"/>
            </a:pPr>
            <a:r>
              <a:rPr lang="en-US" altLang="en-US" sz="2600" dirty="0"/>
              <a:t>Distinguish between file server and client/server environments and contrast how each is used in a LAN.</a:t>
            </a:r>
          </a:p>
          <a:p>
            <a:pPr lvl="1" algn="just">
              <a:lnSpc>
                <a:spcPct val="80000"/>
              </a:lnSpc>
              <a:buClr>
                <a:srgbClr val="BA2212"/>
              </a:buClr>
              <a:buFont typeface="Wingdings" panose="05000000000000000000" pitchFamily="2" charset="2"/>
              <a:buChar char="ü"/>
            </a:pPr>
            <a:r>
              <a:rPr lang="en-US" altLang="en-US" sz="2600" dirty="0"/>
              <a:t>Describe cloud computing and other current trends that help organizations address ID infrastructure-related challenges.</a:t>
            </a:r>
          </a:p>
          <a:p>
            <a:pPr lvl="1" algn="just">
              <a:lnSpc>
                <a:spcPct val="80000"/>
              </a:lnSpc>
              <a:buClr>
                <a:srgbClr val="BA2212"/>
              </a:buClr>
              <a:buFont typeface="Wingdings" panose="05000000000000000000" pitchFamily="2" charset="2"/>
              <a:buChar char="ü"/>
            </a:pPr>
            <a:r>
              <a:rPr lang="en-US" altLang="en-US" sz="2600" dirty="0"/>
              <a:t>Describe standards shaping the design of Internet-based systems, options for ensuring Internet design consistency, site management issues influencing customer loyalty, trustworthiness, and security.</a:t>
            </a:r>
          </a:p>
        </p:txBody>
      </p:sp>
      <p:sp>
        <p:nvSpPr>
          <p:cNvPr id="2" name="Fußzeilenplatzhalter 1">
            <a:extLst>
              <a:ext uri="{FF2B5EF4-FFF2-40B4-BE49-F238E27FC236}">
                <a16:creationId xmlns:a16="http://schemas.microsoft.com/office/drawing/2014/main" id="{E12097BC-B795-4AB5-BD67-5CE4BD3FCB11}"/>
              </a:ext>
            </a:extLst>
          </p:cNvPr>
          <p:cNvSpPr>
            <a:spLocks noGrp="1"/>
          </p:cNvSpPr>
          <p:nvPr>
            <p:ph type="ftr" sz="quarter" idx="11"/>
          </p:nvPr>
        </p:nvSpPr>
        <p:spPr/>
        <p:txBody>
          <a:bodyPr/>
          <a:lstStyle/>
          <a:p>
            <a:r>
              <a:rPr lang="en-US"/>
              <a:t>Lecture #11 Designing Distributed and Internet Systems</a:t>
            </a:r>
            <a:endParaRPr lang="en-US" dirty="0"/>
          </a:p>
        </p:txBody>
      </p:sp>
      <p:sp>
        <p:nvSpPr>
          <p:cNvPr id="3" name="Foliennummernplatzhalter 2">
            <a:extLst>
              <a:ext uri="{FF2B5EF4-FFF2-40B4-BE49-F238E27FC236}">
                <a16:creationId xmlns:a16="http://schemas.microsoft.com/office/drawing/2014/main" id="{1DC46A3E-E923-4E1E-A5C4-F829A135BA38}"/>
              </a:ext>
            </a:extLst>
          </p:cNvPr>
          <p:cNvSpPr>
            <a:spLocks noGrp="1"/>
          </p:cNvSpPr>
          <p:nvPr>
            <p:ph type="sldNum" sz="quarter" idx="12"/>
          </p:nvPr>
        </p:nvSpPr>
        <p:spPr/>
        <p:txBody>
          <a:bodyPr/>
          <a:lstStyle/>
          <a:p>
            <a:fld id="{B6F15528-21DE-4FAA-801E-634DDDAF4B2B}" type="slidenum">
              <a:rPr lang="en-US" smtClean="0"/>
              <a:pPr/>
              <a:t>50</a:t>
            </a:fld>
            <a:endParaRPr lang="en-US" dirty="0"/>
          </a:p>
        </p:txBody>
      </p:sp>
      <p:pic>
        <p:nvPicPr>
          <p:cNvPr id="6" name="Grafik 5">
            <a:extLst>
              <a:ext uri="{FF2B5EF4-FFF2-40B4-BE49-F238E27FC236}">
                <a16:creationId xmlns:a16="http://schemas.microsoft.com/office/drawing/2014/main" id="{1572558C-5512-42D0-AC86-88222E4896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054A2941-3565-4AC8-9A43-CB3EE072EF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52560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Joseph S. </a:t>
            </a:r>
            <a:r>
              <a:rPr lang="en-US" sz="2800" dirty="0" err="1"/>
              <a:t>Valacich</a:t>
            </a:r>
            <a:r>
              <a:rPr lang="en-US" sz="2800" dirty="0"/>
              <a:t>, Joey F. George, Modern Systems Analysis and Design, 8th Global Edition, Pearson,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51</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Fußzeilenplatzhalter 7">
            <a:extLst>
              <a:ext uri="{FF2B5EF4-FFF2-40B4-BE49-F238E27FC236}">
                <a16:creationId xmlns:a16="http://schemas.microsoft.com/office/drawing/2014/main" id="{33997BAC-F287-43AF-97DD-FBFC4B2E03E3}"/>
              </a:ext>
            </a:extLst>
          </p:cNvPr>
          <p:cNvSpPr>
            <a:spLocks noGrp="1"/>
          </p:cNvSpPr>
          <p:nvPr>
            <p:ph type="ftr" sz="quarter" idx="11"/>
          </p:nvPr>
        </p:nvSpPr>
        <p:spPr/>
        <p:txBody>
          <a:bodyPr/>
          <a:lstStyle/>
          <a:p>
            <a:r>
              <a:rPr lang="en-US"/>
              <a:t>Lecture #11 Designing Distributed and Internet Systems</a:t>
            </a:r>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4236</Words>
  <Application>Microsoft Office PowerPoint</Application>
  <PresentationFormat>Bildschirmpräsentation (4:3)</PresentationFormat>
  <Paragraphs>400</Paragraphs>
  <Slides>51</Slides>
  <Notes>41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51</vt:i4>
      </vt:variant>
    </vt:vector>
  </HeadingPairs>
  <TitlesOfParts>
    <vt:vector size="59" baseType="lpstr">
      <vt:lpstr>Arial</vt:lpstr>
      <vt:lpstr>Calibri</vt:lpstr>
      <vt:lpstr>Constantia</vt:lpstr>
      <vt:lpstr>Tahoma</vt:lpstr>
      <vt:lpstr>Times New Roman</vt:lpstr>
      <vt:lpstr>Wingdings</vt:lpstr>
      <vt:lpstr>Wingdings 2</vt:lpstr>
      <vt:lpstr>Flow</vt:lpstr>
      <vt:lpstr>PowerPoint-Präsentation</vt:lpstr>
      <vt:lpstr>Learning Objectives</vt:lpstr>
      <vt:lpstr>Designing Distributed and Internet Systems</vt:lpstr>
      <vt:lpstr>The Process of Designing Distributed and Internet Systems</vt:lpstr>
      <vt:lpstr>Deliverables and Outcome</vt:lpstr>
      <vt:lpstr>Designing Systems for Local Area Networks (LANs)</vt:lpstr>
      <vt:lpstr>Designing LAN and Client/Server Systems</vt:lpstr>
      <vt:lpstr>File Servers</vt:lpstr>
      <vt:lpstr>PowerPoint-Präsentation</vt:lpstr>
      <vt:lpstr>Limitations of File Servers</vt:lpstr>
      <vt:lpstr>Designing Systems for a Client/Server Architecture</vt:lpstr>
      <vt:lpstr>File Server vs. Client/Server</vt:lpstr>
      <vt:lpstr>File Server vs. Client/Server (cont.)</vt:lpstr>
      <vt:lpstr>Designing Systems for a Client/Server Architecture</vt:lpstr>
      <vt:lpstr>Designing Systems for a Client/Server Architecture (Cont.)</vt:lpstr>
      <vt:lpstr>Designing Systems for a Client/Server Architecture (Cont.)</vt:lpstr>
      <vt:lpstr>Designing Systems for a Client/Server Architecture (Cont.)</vt:lpstr>
      <vt:lpstr>Client/Server Advantages</vt:lpstr>
      <vt:lpstr>Advanced Forms of Client/Server Architectures</vt:lpstr>
      <vt:lpstr>Advanced Forms of Client/Server Architectures (Cont.)</vt:lpstr>
      <vt:lpstr>Advanced Forms of Client/Server Architectures (Cont.)</vt:lpstr>
      <vt:lpstr>Middleware Environments</vt:lpstr>
      <vt:lpstr>Advanced Forms of Client/Server Architectures (Cont.)</vt:lpstr>
      <vt:lpstr>Cloud Computing</vt:lpstr>
      <vt:lpstr>Cloud Computing (Cont.)</vt:lpstr>
      <vt:lpstr>Cloud Computing (Cont.)</vt:lpstr>
      <vt:lpstr>Cloud Characteristics</vt:lpstr>
      <vt:lpstr>Service Models</vt:lpstr>
      <vt:lpstr>PowerPoint-Präsentation</vt:lpstr>
      <vt:lpstr>Managing the Cloud</vt:lpstr>
      <vt:lpstr>Service-Oriented Architecture</vt:lpstr>
      <vt:lpstr>PowerPoint-Präsentation</vt:lpstr>
      <vt:lpstr>Web Services</vt:lpstr>
      <vt:lpstr>Web Services (Cont.)</vt:lpstr>
      <vt:lpstr>Designing Internet Systems</vt:lpstr>
      <vt:lpstr>Standards Drive the Internet</vt:lpstr>
      <vt:lpstr>Standards Drive the Internet (Cont.)</vt:lpstr>
      <vt:lpstr>Site Consistency</vt:lpstr>
      <vt:lpstr>Site Consistency (Cont.)</vt:lpstr>
      <vt:lpstr>PowerPoint-Präsentation</vt:lpstr>
      <vt:lpstr>Other Site Consistency Issues</vt:lpstr>
      <vt:lpstr>Design Issues Related to Site Management</vt:lpstr>
      <vt:lpstr>Customer Loyalty and Trustworthiness</vt:lpstr>
      <vt:lpstr>Web Pages Must Live Forever</vt:lpstr>
      <vt:lpstr>Website Content Management</vt:lpstr>
      <vt:lpstr>Electronic Commerce Application: Designing a Distributed Advertisement Server for PVF’s WebStore</vt:lpstr>
      <vt:lpstr>Advertising on PVF’s WebStore</vt:lpstr>
      <vt:lpstr>Designing the Advertising Component</vt:lpstr>
      <vt:lpstr>Designing the Management Reporting Component</vt:lpstr>
      <vt:lpstr>Summary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551</cp:revision>
  <dcterms:created xsi:type="dcterms:W3CDTF">2006-08-16T00:00:00Z</dcterms:created>
  <dcterms:modified xsi:type="dcterms:W3CDTF">2020-05-13T09:13:58Z</dcterms:modified>
</cp:coreProperties>
</file>