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4"/>
  </p:notesMasterIdLst>
  <p:sldIdLst>
    <p:sldId id="530" r:id="rId2"/>
    <p:sldId id="636" r:id="rId3"/>
    <p:sldId id="637" r:id="rId4"/>
    <p:sldId id="317" r:id="rId5"/>
    <p:sldId id="638" r:id="rId6"/>
    <p:sldId id="639" r:id="rId7"/>
    <p:sldId id="640" r:id="rId8"/>
    <p:sldId id="641" r:id="rId9"/>
    <p:sldId id="642" r:id="rId10"/>
    <p:sldId id="643" r:id="rId11"/>
    <p:sldId id="644" r:id="rId12"/>
    <p:sldId id="645" r:id="rId13"/>
    <p:sldId id="646" r:id="rId14"/>
    <p:sldId id="647" r:id="rId15"/>
    <p:sldId id="648" r:id="rId16"/>
    <p:sldId id="649" r:id="rId17"/>
    <p:sldId id="650" r:id="rId18"/>
    <p:sldId id="272" r:id="rId19"/>
    <p:sldId id="651" r:id="rId20"/>
    <p:sldId id="652" r:id="rId21"/>
    <p:sldId id="653" r:id="rId22"/>
    <p:sldId id="654" r:id="rId23"/>
    <p:sldId id="655" r:id="rId24"/>
    <p:sldId id="656" r:id="rId25"/>
    <p:sldId id="657" r:id="rId26"/>
    <p:sldId id="658" r:id="rId27"/>
    <p:sldId id="659" r:id="rId28"/>
    <p:sldId id="660" r:id="rId29"/>
    <p:sldId id="661" r:id="rId30"/>
    <p:sldId id="662" r:id="rId31"/>
    <p:sldId id="663" r:id="rId32"/>
    <p:sldId id="664" r:id="rId33"/>
    <p:sldId id="312" r:id="rId34"/>
    <p:sldId id="313" r:id="rId35"/>
    <p:sldId id="314" r:id="rId36"/>
    <p:sldId id="315" r:id="rId37"/>
    <p:sldId id="316" r:id="rId38"/>
    <p:sldId id="665" r:id="rId39"/>
    <p:sldId id="666" r:id="rId40"/>
    <p:sldId id="667" r:id="rId41"/>
    <p:sldId id="292" r:id="rId42"/>
    <p:sldId id="668" r:id="rId43"/>
    <p:sldId id="669" r:id="rId44"/>
    <p:sldId id="670" r:id="rId45"/>
    <p:sldId id="296" r:id="rId46"/>
    <p:sldId id="671" r:id="rId47"/>
    <p:sldId id="672" r:id="rId48"/>
    <p:sldId id="673" r:id="rId49"/>
    <p:sldId id="318" r:id="rId50"/>
    <p:sldId id="674" r:id="rId51"/>
    <p:sldId id="675" r:id="rId52"/>
    <p:sldId id="676" r:id="rId53"/>
    <p:sldId id="677" r:id="rId54"/>
    <p:sldId id="304" r:id="rId55"/>
    <p:sldId id="678" r:id="rId56"/>
    <p:sldId id="306" r:id="rId57"/>
    <p:sldId id="307" r:id="rId58"/>
    <p:sldId id="319" r:id="rId59"/>
    <p:sldId id="309" r:id="rId60"/>
    <p:sldId id="310" r:id="rId61"/>
    <p:sldId id="440" r:id="rId62"/>
    <p:sldId id="362" r:id="rId63"/>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76566" autoAdjust="0"/>
  </p:normalViewPr>
  <p:slideViewPr>
    <p:cSldViewPr>
      <p:cViewPr varScale="1">
        <p:scale>
          <a:sx n="88" d="100"/>
          <a:sy n="88" d="100"/>
        </p:scale>
        <p:origin x="2136"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5/13/2020</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67DDB19-799C-4E2C-AC5B-A8C0F1F6D0BA}" type="slidenum">
              <a:rPr lang="en-US" altLang="en-US">
                <a:latin typeface="Tahoma" panose="020B0604030504040204" pitchFamily="34" charset="0"/>
              </a:rPr>
              <a:pPr eaLnBrk="1" hangingPunct="1"/>
              <a:t>2</a:t>
            </a:fld>
            <a:endParaRPr lang="en-US" altLang="en-US">
              <a:latin typeface="Tahoma" panose="020B0604030504040204"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8691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1EF233F-659B-43AD-87FA-25ED9C4DC0E8}"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0325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last chapter,</a:t>
            </a:r>
            <a:r>
              <a:rPr lang="en-US" baseline="0" dirty="0"/>
              <a:t> we focused on the look-and-feel of each of the various screens that an application presents to the user. Here, we emphasize the back-and-forth that will take place between the user and the system.</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Remember, we have CASE tools to help us do this. Therefore, it’s pretty simple</a:t>
            </a:r>
            <a:r>
              <a:rPr lang="en-US" baseline="0" dirty="0"/>
              <a:t> to quickly make screen mockups. But we also want to look at the system as a whole, in other words the collection of screens, forms, reports. Part of this involves the navigation between screens, as we’ll see. </a:t>
            </a:r>
            <a:endParaRPr lang="en-US" dirty="0"/>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a:t>
            </a:fld>
            <a:endParaRPr lang="en-US" altLang="en-US"/>
          </a:p>
        </p:txBody>
      </p:sp>
    </p:spTree>
    <p:extLst>
      <p:ext uri="{BB962C8B-B14F-4D97-AF65-F5344CB8AC3E}">
        <p14:creationId xmlns:p14="http://schemas.microsoft.com/office/powerpoint/2010/main" val="2207650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Prototyping is quite conducive</a:t>
            </a:r>
            <a:r>
              <a:rPr lang="en-US" baseline="0" dirty="0"/>
              <a:t> for interface design. We’ll see more about this later.</a:t>
            </a:r>
          </a:p>
          <a:p>
            <a:endParaRPr lang="en-US" baseline="0" dirty="0"/>
          </a:p>
          <a:p>
            <a:r>
              <a:rPr lang="en-US" baseline="0" dirty="0"/>
              <a:t>Usability refers to how easy, informative, and enjoyable is the user’s experience with the system. Obviously, you want to maximize usability, and there are ways of measuring this. We’ll see more about this later.</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a:t>
            </a:fld>
            <a:endParaRPr lang="en-US" altLang="en-US"/>
          </a:p>
        </p:txBody>
      </p:sp>
    </p:spTree>
    <p:extLst>
      <p:ext uri="{BB962C8B-B14F-4D97-AF65-F5344CB8AC3E}">
        <p14:creationId xmlns:p14="http://schemas.microsoft.com/office/powerpoint/2010/main" val="71798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we’re in the design phase here. By now, we’ve got a pretty good idea of the</a:t>
            </a:r>
            <a:r>
              <a:rPr lang="en-US" baseline="0" dirty="0"/>
              <a:t> system requirements (the needs of the user). In a waterfall model, we’ve fallen from analysis to design, and may not return. But keep in mind that for agile methodologies, this cycle keeps going round and round, which means that what we do during design feeds our analysis and understanding of the requirements as well. Systems grow and evolve, and the development cycle evolves as well.</a:t>
            </a:r>
          </a:p>
          <a:p>
            <a:endParaRPr lang="en-US" baseline="0" dirty="0"/>
          </a:p>
          <a:p>
            <a:r>
              <a:rPr lang="en-US" baseline="0" dirty="0"/>
              <a:t>Note also that we are still talking about </a:t>
            </a:r>
            <a:r>
              <a:rPr lang="en-US" b="1" baseline="0" dirty="0"/>
              <a:t>user interface</a:t>
            </a:r>
            <a:r>
              <a:rPr lang="en-US" baseline="0" dirty="0"/>
              <a:t> design. Previously we talked about database design. Now, in our user interface design we’re looking at the overall interplay between user and system, as we’ll see.</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6</a:t>
            </a:fld>
            <a:endParaRPr lang="en-US" altLang="en-US"/>
          </a:p>
        </p:txBody>
      </p:sp>
    </p:spTree>
    <p:extLst>
      <p:ext uri="{BB962C8B-B14F-4D97-AF65-F5344CB8AC3E}">
        <p14:creationId xmlns:p14="http://schemas.microsoft.com/office/powerpoint/2010/main" val="211041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general, the output</a:t>
            </a:r>
            <a:r>
              <a:rPr lang="en-US" baseline="0" dirty="0"/>
              <a:t> of the SDLC design phase is to produce a design specification. For database design, we produced a database design specification (both logical and physical). In terms of user interface design, we are producing specifications for user interface, not just in the context of an individual screen, but in the broader context of multiple screens and multiple interactions with the user.</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7</a:t>
            </a:fld>
            <a:endParaRPr lang="en-US" altLang="en-US"/>
          </a:p>
        </p:txBody>
      </p:sp>
    </p:spTree>
    <p:extLst>
      <p:ext uri="{BB962C8B-B14F-4D97-AF65-F5344CB8AC3E}">
        <p14:creationId xmlns:p14="http://schemas.microsoft.com/office/powerpoint/2010/main" val="4117241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see some</a:t>
            </a:r>
            <a:r>
              <a:rPr lang="en-US" baseline="0" dirty="0"/>
              <a:t> examples of dialogue sequences shortly.</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8</a:t>
            </a:fld>
            <a:endParaRPr lang="en-US" altLang="en-US"/>
          </a:p>
        </p:txBody>
      </p:sp>
    </p:spTree>
    <p:extLst>
      <p:ext uri="{BB962C8B-B14F-4D97-AF65-F5344CB8AC3E}">
        <p14:creationId xmlns:p14="http://schemas.microsoft.com/office/powerpoint/2010/main" val="2774302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a:t>
            </a:r>
            <a:r>
              <a:rPr lang="en-US" baseline="0" dirty="0"/>
              <a:t> outline of a possible user interface design spec. It includes descriptions of the users, task, system, and environment. Based on these factors, there are descriptions and diagrams of forms and reports, as well as diagrams of dialogue sequencing (more on this later). A lot of this can be done with the help of CASE tools.</a:t>
            </a:r>
          </a:p>
          <a:p>
            <a:endParaRPr lang="en-US" baseline="0" dirty="0"/>
          </a:p>
          <a:p>
            <a:r>
              <a:rPr lang="en-US" baseline="0" dirty="0"/>
              <a:t>Finally, you have description of how to test the effectiveness, usefulness, efficiency, etc. of the user interface design. We’ll talk more about this later as well.</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9</a:t>
            </a:fld>
            <a:endParaRPr lang="en-US" altLang="en-US"/>
          </a:p>
        </p:txBody>
      </p:sp>
    </p:spTree>
    <p:extLst>
      <p:ext uri="{BB962C8B-B14F-4D97-AF65-F5344CB8AC3E}">
        <p14:creationId xmlns:p14="http://schemas.microsoft.com/office/powerpoint/2010/main" val="306721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most</a:t>
            </a:r>
            <a:r>
              <a:rPr lang="en-US" baseline="0" dirty="0"/>
              <a:t> of our interaction with systems is done in a graphical user interface with windows and buttons and menus, etc., all operating systems include a command language and text-based command prompts. And applications that you develop can also support command line interaction if needed.</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12</a:t>
            </a:fld>
            <a:endParaRPr lang="en-US" altLang="en-US"/>
          </a:p>
        </p:txBody>
      </p:sp>
    </p:spTree>
    <p:extLst>
      <p:ext uri="{BB962C8B-B14F-4D97-AF65-F5344CB8AC3E}">
        <p14:creationId xmlns:p14="http://schemas.microsoft.com/office/powerpoint/2010/main" val="2727448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obviously encounter menus a lot as a typical user. Toolbars</a:t>
            </a:r>
            <a:r>
              <a:rPr lang="en-US" baseline="0" dirty="0"/>
              <a:t> and banners are similar to menus.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13</a:t>
            </a:fld>
            <a:endParaRPr lang="en-US" altLang="en-US"/>
          </a:p>
        </p:txBody>
      </p:sp>
    </p:spTree>
    <p:extLst>
      <p:ext uri="{BB962C8B-B14F-4D97-AF65-F5344CB8AC3E}">
        <p14:creationId xmlns:p14="http://schemas.microsoft.com/office/powerpoint/2010/main" val="1976006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there are a lot of options in how to structure menus,</a:t>
            </a:r>
            <a:r>
              <a:rPr lang="en-US" baseline="0" dirty="0"/>
              <a:t> and the decisions about menu structure are an important part of user interface design. You want your menus to be structured so as to make it as easy and intuitive as possible for users to navigate through the system.</a:t>
            </a:r>
          </a:p>
          <a:p>
            <a:endParaRPr lang="en-US" baseline="0"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15</a:t>
            </a:fld>
            <a:endParaRPr lang="en-US" altLang="en-US"/>
          </a:p>
        </p:txBody>
      </p:sp>
    </p:spTree>
    <p:extLst>
      <p:ext uri="{BB962C8B-B14F-4D97-AF65-F5344CB8AC3E}">
        <p14:creationId xmlns:p14="http://schemas.microsoft.com/office/powerpoint/2010/main" val="4066750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a:t>
            </a:r>
            <a:r>
              <a:rPr lang="en-US" baseline="0" dirty="0"/>
              <a:t> guidelines should be familiar to you. They are very similar to the guidelines for forms and reports that we discussed in chapter 10. You want your menus to be “user friendly”, just like your form and report layout and content.</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16</a:t>
            </a:fld>
            <a:endParaRPr lang="en-US" altLang="en-US"/>
          </a:p>
        </p:txBody>
      </p:sp>
    </p:spTree>
    <p:extLst>
      <p:ext uri="{BB962C8B-B14F-4D97-AF65-F5344CB8AC3E}">
        <p14:creationId xmlns:p14="http://schemas.microsoft.com/office/powerpoint/2010/main" val="1880442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 and</a:t>
            </a:r>
            <a:r>
              <a:rPr lang="en-US" baseline="0" dirty="0"/>
              <a:t> CASE tools include menu building functions, making user interfaces easy to prototype.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17</a:t>
            </a:fld>
            <a:endParaRPr lang="en-US" altLang="en-US"/>
          </a:p>
        </p:txBody>
      </p:sp>
    </p:spTree>
    <p:extLst>
      <p:ext uri="{BB962C8B-B14F-4D97-AF65-F5344CB8AC3E}">
        <p14:creationId xmlns:p14="http://schemas.microsoft.com/office/powerpoint/2010/main" val="2357752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18</a:t>
            </a:fld>
            <a:endParaRPr lang="en-US" altLang="en-US"/>
          </a:p>
        </p:txBody>
      </p:sp>
    </p:spTree>
    <p:extLst>
      <p:ext uri="{BB962C8B-B14F-4D97-AF65-F5344CB8AC3E}">
        <p14:creationId xmlns:p14="http://schemas.microsoft.com/office/powerpoint/2010/main" val="106844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 we talked about forms in the previous chapter. At that time we were focused on layout and presentation. But forms aren’t just for display, they are also for user interaction. So the kinds of widgets</a:t>
            </a:r>
            <a:r>
              <a:rPr lang="en-US" baseline="0" dirty="0"/>
              <a:t> and icons should make it as easy as possible for users to enter information. This will be discussed in more detail later.</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19</a:t>
            </a:fld>
            <a:endParaRPr lang="en-US" altLang="en-US"/>
          </a:p>
        </p:txBody>
      </p:sp>
    </p:spTree>
    <p:extLst>
      <p:ext uri="{BB962C8B-B14F-4D97-AF65-F5344CB8AC3E}">
        <p14:creationId xmlns:p14="http://schemas.microsoft.com/office/powerpoint/2010/main" val="3024728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one of these icons are like buttons, and they trigger some function or service for the user. </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21</a:t>
            </a:fld>
            <a:endParaRPr lang="en-US" altLang="en-US"/>
          </a:p>
        </p:txBody>
      </p:sp>
    </p:spTree>
    <p:extLst>
      <p:ext uri="{BB962C8B-B14F-4D97-AF65-F5344CB8AC3E}">
        <p14:creationId xmlns:p14="http://schemas.microsoft.com/office/powerpoint/2010/main" val="1905495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come a long way in this area. We especially</a:t>
            </a:r>
            <a:r>
              <a:rPr lang="en-US" baseline="0" dirty="0"/>
              <a:t> see it with mobile apps like Google Now (for Androids) and Apple’s Siri for iPhones.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22</a:t>
            </a:fld>
            <a:endParaRPr lang="en-US" altLang="en-US"/>
          </a:p>
        </p:txBody>
      </p:sp>
    </p:spTree>
    <p:extLst>
      <p:ext uri="{BB962C8B-B14F-4D97-AF65-F5344CB8AC3E}">
        <p14:creationId xmlns:p14="http://schemas.microsoft.com/office/powerpoint/2010/main" val="3083312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 some of these are used more than others. If you use a laptop computer you’re probably not using a joystick, and trackballs are much less common than they used to be. Touch screens are</a:t>
            </a:r>
            <a:r>
              <a:rPr lang="en-US" baseline="0" dirty="0"/>
              <a:t> becoming standard on most displays. Keyboards and mice remain in wide use, but tablets continue to gain ground. Voice is still limited, but with natural language processing (NLP) advances we’ll see more of this in the future.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23</a:t>
            </a:fld>
            <a:endParaRPr lang="en-US" altLang="en-US"/>
          </a:p>
        </p:txBody>
      </p:sp>
    </p:spTree>
    <p:extLst>
      <p:ext uri="{BB962C8B-B14F-4D97-AF65-F5344CB8AC3E}">
        <p14:creationId xmlns:p14="http://schemas.microsoft.com/office/powerpoint/2010/main" val="3203574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 major approaches have their potential</a:t>
            </a:r>
            <a:r>
              <a:rPr lang="en-US" baseline="0" dirty="0"/>
              <a:t> disadvantages. We can compare them along several dimensions. Here are a few.</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24</a:t>
            </a:fld>
            <a:endParaRPr lang="en-US" altLang="en-US"/>
          </a:p>
        </p:txBody>
      </p:sp>
    </p:spTree>
    <p:extLst>
      <p:ext uri="{BB962C8B-B14F-4D97-AF65-F5344CB8AC3E}">
        <p14:creationId xmlns:p14="http://schemas.microsoft.com/office/powerpoint/2010/main" val="1521833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a:t>
            </a:r>
            <a:r>
              <a:rPr lang="en-US" baseline="0" dirty="0"/>
              <a:t> two slides show the results of studies that were done in “usability assessment research”. This figure relates each device to the types of problems we just discussed.</a:t>
            </a:r>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26</a:t>
            </a:fld>
            <a:endParaRPr lang="en-US" altLang="en-US"/>
          </a:p>
        </p:txBody>
      </p:sp>
    </p:spTree>
    <p:extLst>
      <p:ext uri="{BB962C8B-B14F-4D97-AF65-F5344CB8AC3E}">
        <p14:creationId xmlns:p14="http://schemas.microsoft.com/office/powerpoint/2010/main" val="4175242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what</a:t>
            </a:r>
            <a:r>
              <a:rPr lang="en-US" baseline="0" dirty="0"/>
              <a:t> the usability assessment research shows about the types of devices that are most useful for particular tasks. When selecting the hardware components for a user interface it’s good to know these things.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27</a:t>
            </a:fld>
            <a:endParaRPr lang="en-US" altLang="en-US"/>
          </a:p>
        </p:txBody>
      </p:sp>
    </p:spTree>
    <p:extLst>
      <p:ext uri="{BB962C8B-B14F-4D97-AF65-F5344CB8AC3E}">
        <p14:creationId xmlns:p14="http://schemas.microsoft.com/office/powerpoint/2010/main" val="2080954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28</a:t>
            </a:fld>
            <a:endParaRPr lang="en-US" altLang="en-US"/>
          </a:p>
        </p:txBody>
      </p:sp>
    </p:spTree>
    <p:extLst>
      <p:ext uri="{BB962C8B-B14F-4D97-AF65-F5344CB8AC3E}">
        <p14:creationId xmlns:p14="http://schemas.microsoft.com/office/powerpoint/2010/main" val="168874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sample form. You can see all of the pieces that were listed in the previous slide.</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29</a:t>
            </a:fld>
            <a:endParaRPr lang="en-US" altLang="en-US"/>
          </a:p>
        </p:txBody>
      </p:sp>
    </p:spTree>
    <p:extLst>
      <p:ext uri="{BB962C8B-B14F-4D97-AF65-F5344CB8AC3E}">
        <p14:creationId xmlns:p14="http://schemas.microsoft.com/office/powerpoint/2010/main" val="67127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tab key on the keyboard can take you from one field to another. When designing a form, the CASE tool allows you to control which field will be the one when that gets the focus when you tab in another one. A top-down, left-to right navigation is generally the most intuitive.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30</a:t>
            </a:fld>
            <a:endParaRPr lang="en-US" altLang="en-US"/>
          </a:p>
        </p:txBody>
      </p:sp>
    </p:spTree>
    <p:extLst>
      <p:ext uri="{BB962C8B-B14F-4D97-AF65-F5344CB8AC3E}">
        <p14:creationId xmlns:p14="http://schemas.microsoft.com/office/powerpoint/2010/main" val="3545504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D9810BE-3750-4BDA-B397-A42BD919C004}" type="slidenum">
              <a:rPr lang="en-US" altLang="en-US">
                <a:latin typeface="Tahoma" panose="020B0604030504040204" pitchFamily="34" charset="0"/>
              </a:rPr>
              <a:pPr eaLnBrk="1" hangingPunct="1"/>
              <a:t>31</a:t>
            </a:fld>
            <a:endParaRPr lang="en-US" altLang="en-US">
              <a:latin typeface="Tahoma" panose="020B0604030504040204"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We want to make user-input as simple and as error-fre</a:t>
            </a:r>
            <a:r>
              <a:rPr lang="en-US" altLang="en-US" baseline="0" dirty="0">
                <a:latin typeface="Arial" panose="020B0604020202020204" pitchFamily="34" charset="0"/>
                <a:cs typeface="Arial" panose="020B0604020202020204" pitchFamily="34" charset="0"/>
              </a:rPr>
              <a:t>e as possible.  So, we can design the user interface to automatically provide ways of ensuring this.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7308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91F482B-31E8-447C-99E5-DEE71ACE8713}"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98452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input validation is very important. There are several things to validate, as we see in these next few slides. Let’s consider each of these in turn.</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33</a:t>
            </a:fld>
            <a:endParaRPr lang="en-US" altLang="en-US"/>
          </a:p>
        </p:txBody>
      </p:sp>
    </p:spTree>
    <p:extLst>
      <p:ext uri="{BB962C8B-B14F-4D97-AF65-F5344CB8AC3E}">
        <p14:creationId xmlns:p14="http://schemas.microsoft.com/office/powerpoint/2010/main" val="1042146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 building CASE tools, like what we’ve seen with Microsoft Visual Studio, provide data input validation capabilities. You can,</a:t>
            </a:r>
            <a:r>
              <a:rPr lang="en-US" baseline="0" dirty="0"/>
              <a:t> for example, set an input field to allow only numeric data to be entered, or you can set it so that a form’s data cannot be submitted with empty fields.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34</a:t>
            </a:fld>
            <a:endParaRPr lang="en-US" altLang="en-US"/>
          </a:p>
        </p:txBody>
      </p:sp>
    </p:spTree>
    <p:extLst>
      <p:ext uri="{BB962C8B-B14F-4D97-AF65-F5344CB8AC3E}">
        <p14:creationId xmlns:p14="http://schemas.microsoft.com/office/powerpoint/2010/main" val="40422499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validation</a:t>
            </a:r>
            <a:r>
              <a:rPr lang="en-US" baseline="0" dirty="0"/>
              <a:t> techniques may require behind-the-scenes coding to actually validate. Form-building tools can’t do all possible validation checks; after all, some of these validations depend on your company’s rules. In this case, the design phase wouldn’t implement the validation, but it would be included in the design specifications that are sent to the next SDLC phase, Implementation.</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36</a:t>
            </a:fld>
            <a:endParaRPr lang="en-US" altLang="en-US"/>
          </a:p>
        </p:txBody>
      </p:sp>
    </p:spTree>
    <p:extLst>
      <p:ext uri="{BB962C8B-B14F-4D97-AF65-F5344CB8AC3E}">
        <p14:creationId xmlns:p14="http://schemas.microsoft.com/office/powerpoint/2010/main" val="2089214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dialogue</a:t>
            </a:r>
            <a:r>
              <a:rPr lang="en-US" baseline="0" dirty="0"/>
              <a:t> between user and system is a two-way street. The system validates and takes input from users, as we saw in past few slides. The system also presents information to users, as we see here.</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38</a:t>
            </a:fld>
            <a:endParaRPr lang="en-US" altLang="en-US"/>
          </a:p>
        </p:txBody>
      </p:sp>
    </p:spTree>
    <p:extLst>
      <p:ext uri="{BB962C8B-B14F-4D97-AF65-F5344CB8AC3E}">
        <p14:creationId xmlns:p14="http://schemas.microsoft.com/office/powerpoint/2010/main" val="535645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562F117-60CD-4B52-8758-5070C4EA7D03}" type="slidenum">
              <a:rPr lang="en-US" altLang="en-US">
                <a:latin typeface="Tahoma" panose="020B0604030504040204" pitchFamily="34" charset="0"/>
              </a:rPr>
              <a:pPr eaLnBrk="1" hangingPunct="1"/>
              <a:t>39</a:t>
            </a:fld>
            <a:endParaRPr lang="en-US" altLang="en-US">
              <a:latin typeface="Tahoma" panose="020B0604030504040204"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Help information should be easy to read and understand, and it should be easy for the user to find what</a:t>
            </a:r>
            <a:r>
              <a:rPr lang="en-US" altLang="en-US" baseline="0" dirty="0">
                <a:latin typeface="Arial" panose="020B0604020202020204" pitchFamily="34" charset="0"/>
                <a:cs typeface="Arial" panose="020B0604020202020204" pitchFamily="34" charset="0"/>
              </a:rPr>
              <a:t> he or she is looking for,</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08430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40</a:t>
            </a:fld>
            <a:endParaRPr lang="en-US" altLang="en-US"/>
          </a:p>
        </p:txBody>
      </p:sp>
    </p:spTree>
    <p:extLst>
      <p:ext uri="{BB962C8B-B14F-4D97-AF65-F5344CB8AC3E}">
        <p14:creationId xmlns:p14="http://schemas.microsoft.com/office/powerpoint/2010/main" val="32802875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now, we’ve talked about individual forms and reports, menu structures of applications,</a:t>
            </a:r>
            <a:r>
              <a:rPr lang="en-US" baseline="0" dirty="0"/>
              <a:t> validating user input and providing useful information. Now we start to talk about the dialogue between user and system. This is a sequence, often with branches and conditions, of forms and displays that are presented to user, depending on the particular tasks that need to be done. Designing this sequence in the most efficient and user-friendly manner is an important task at this phase of the SDLC.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41</a:t>
            </a:fld>
            <a:endParaRPr lang="en-US" altLang="en-US"/>
          </a:p>
        </p:txBody>
      </p:sp>
    </p:spTree>
    <p:extLst>
      <p:ext uri="{BB962C8B-B14F-4D97-AF65-F5344CB8AC3E}">
        <p14:creationId xmlns:p14="http://schemas.microsoft.com/office/powerpoint/2010/main" val="30381784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b="0" i="0" u="none" strike="noStrike" kern="1200" baseline="0" dirty="0">
                <a:solidFill>
                  <a:schemeClr val="tx1"/>
                </a:solidFill>
                <a:latin typeface="Arial" charset="0"/>
                <a:ea typeface="+mn-ea"/>
                <a:cs typeface="Arial" charset="0"/>
              </a:rPr>
              <a:t>The book provides this list of guidelines, based a book called </a:t>
            </a:r>
            <a:r>
              <a:rPr kumimoji="1" lang="en-US" sz="1200" b="0" i="1" u="none" strike="noStrike" kern="1200" baseline="0" dirty="0">
                <a:solidFill>
                  <a:schemeClr val="tx1"/>
                </a:solidFill>
                <a:latin typeface="Arial" charset="0"/>
                <a:ea typeface="+mn-ea"/>
                <a:cs typeface="Arial" charset="0"/>
              </a:rPr>
              <a:t>Designing the User Interface: Strategies for Effective Human-Computer Interaction</a:t>
            </a:r>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 </a:t>
            </a:r>
            <a:r>
              <a:rPr kumimoji="1" lang="en-US" sz="1200" b="0" i="0" u="none" strike="noStrike" kern="1200" baseline="0" dirty="0" err="1">
                <a:solidFill>
                  <a:schemeClr val="tx1"/>
                </a:solidFill>
                <a:latin typeface="Arial" charset="0"/>
                <a:ea typeface="+mn-ea"/>
                <a:cs typeface="Arial" charset="0"/>
              </a:rPr>
              <a:t>Shneiderman</a:t>
            </a:r>
            <a:r>
              <a:rPr kumimoji="1" lang="en-US" sz="1200" b="0" i="0" u="none" strike="noStrike" kern="1200" baseline="0" dirty="0">
                <a:solidFill>
                  <a:schemeClr val="tx1"/>
                </a:solidFill>
                <a:latin typeface="Arial" charset="0"/>
                <a:ea typeface="+mn-ea"/>
                <a:cs typeface="Arial" charset="0"/>
              </a:rPr>
              <a:t>, </a:t>
            </a:r>
            <a:r>
              <a:rPr kumimoji="1" lang="en-US" sz="1200" b="0" i="0" u="none" strike="noStrike" kern="1200" baseline="0" dirty="0" err="1">
                <a:solidFill>
                  <a:schemeClr val="tx1"/>
                </a:solidFill>
                <a:latin typeface="Arial" charset="0"/>
                <a:ea typeface="+mn-ea"/>
                <a:cs typeface="Arial" charset="0"/>
              </a:rPr>
              <a:t>Plaisant</a:t>
            </a:r>
            <a:r>
              <a:rPr kumimoji="1" lang="en-US" sz="1200" b="0" i="0" u="none" strike="noStrike" kern="1200" baseline="0" dirty="0">
                <a:solidFill>
                  <a:schemeClr val="tx1"/>
                </a:solidFill>
                <a:latin typeface="Arial" charset="0"/>
                <a:ea typeface="+mn-ea"/>
                <a:cs typeface="Arial" charset="0"/>
              </a:rPr>
              <a:t>, Cohen, and Jacobs, published in 2009. Here’s what each of these items mean:</a:t>
            </a:r>
          </a:p>
          <a:p>
            <a:endParaRPr kumimoji="1" lang="en-US" sz="1200" b="0" i="0" u="none" strike="noStrike" kern="1200" baseline="0" dirty="0">
              <a:solidFill>
                <a:schemeClr val="tx1"/>
              </a:solidFill>
              <a:latin typeface="Arial" charset="0"/>
              <a:ea typeface="+mn-ea"/>
              <a:cs typeface="Arial" charset="0"/>
            </a:endParaRP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Dialogues should be consistent in sequence of actions, keystrokes, and terminology (e.g., the same labels should be used for the same operations on all screens, and the location of the same information should be the same on all displays).</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Allow advanced users to take shortcuts using special keys (e.g., CTRL-C to copy highlighted text). A natural sequence of steps should be followed (e.g., enter first name before last name, if appropriate).</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Feedback should be provided for every user action (e.g., confirm that a record has been added, rather than simply putting another blank form on the screen).</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Dialogues should be logically grouped and have a beginning, middle, and end (e.g., the last in the sequence of screens should indicate that there are no more screens).</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All errors should be detected and reported; suggestions on how to proceed should be made (e.g., suggest why such errors occur and what user can do to correct the error). Synonyms for certain responses should be accepted (e.g., accept either “t,” “T,” or “TRUE”).</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Dialogues should, when possible, allow the user to reverse actions (e.g., undo a deletion); data should not be deleted without confirmation (e.g., display all the data for a record the user has indicated is to be deleted).</a:t>
            </a:r>
          </a:p>
          <a:p>
            <a:endParaRPr lang="en-US" dirty="0"/>
          </a:p>
          <a:p>
            <a:r>
              <a:rPr kumimoji="1" lang="en-US" sz="1200" b="0" i="0" u="none" strike="noStrike" kern="1200" baseline="0" dirty="0">
                <a:solidFill>
                  <a:schemeClr val="tx1"/>
                </a:solidFill>
                <a:latin typeface="Arial" charset="0"/>
                <a:ea typeface="+mn-ea"/>
                <a:cs typeface="Arial" charset="0"/>
              </a:rPr>
              <a:t>Dialogues should make the user (especially an experienced user) feel in control of the system (e.g., provide a consistent response time at a pace acceptable to the user).</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It should be a simple process for users to enter information and navigate between screens (e.g., provide means to move forward, backward, and to specific screens, such as first and last).</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43</a:t>
            </a:fld>
            <a:endParaRPr lang="en-US" altLang="en-US"/>
          </a:p>
        </p:txBody>
      </p:sp>
    </p:spTree>
    <p:extLst>
      <p:ext uri="{BB962C8B-B14F-4D97-AF65-F5344CB8AC3E}">
        <p14:creationId xmlns:p14="http://schemas.microsoft.com/office/powerpoint/2010/main" val="31208510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talked about lots of diagramming</a:t>
            </a:r>
            <a:r>
              <a:rPr lang="en-US" baseline="0" dirty="0"/>
              <a:t> models</a:t>
            </a:r>
            <a:r>
              <a:rPr lang="en-US" dirty="0"/>
              <a:t> in this course, for process</a:t>
            </a:r>
            <a:r>
              <a:rPr lang="en-US" baseline="0" dirty="0"/>
              <a:t> flow, database structures, and user interfaces. We’ve used diagrams in all SDLC phases so far, including planning, analysis, and design. </a:t>
            </a:r>
            <a:r>
              <a:rPr lang="en-US" dirty="0"/>
              <a:t>Now, we’re going to talk about yet another diagramming technique, this time for representing</a:t>
            </a:r>
            <a:r>
              <a:rPr lang="en-US" baseline="0" dirty="0"/>
              <a:t> the dialogue between user and system.</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44</a:t>
            </a:fld>
            <a:endParaRPr lang="en-US" altLang="en-US"/>
          </a:p>
        </p:txBody>
      </p:sp>
    </p:spTree>
    <p:extLst>
      <p:ext uri="{BB962C8B-B14F-4D97-AF65-F5344CB8AC3E}">
        <p14:creationId xmlns:p14="http://schemas.microsoft.com/office/powerpoint/2010/main" val="37564331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box in the diagram</a:t>
            </a:r>
            <a:r>
              <a:rPr lang="en-US" baseline="0" dirty="0"/>
              <a:t> represents a particular user screen. The bottom part is important because it lists all the other screens that the user can get to from this screen.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45</a:t>
            </a:fld>
            <a:endParaRPr lang="en-US" altLang="en-US"/>
          </a:p>
        </p:txBody>
      </p:sp>
    </p:spTree>
    <p:extLst>
      <p:ext uri="{BB962C8B-B14F-4D97-AF65-F5344CB8AC3E}">
        <p14:creationId xmlns:p14="http://schemas.microsoft.com/office/powerpoint/2010/main" val="33346819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symbol of a single dialogue element,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46</a:t>
            </a:fld>
            <a:endParaRPr lang="en-US" altLang="en-US"/>
          </a:p>
        </p:txBody>
      </p:sp>
    </p:spTree>
    <p:extLst>
      <p:ext uri="{BB962C8B-B14F-4D97-AF65-F5344CB8AC3E}">
        <p14:creationId xmlns:p14="http://schemas.microsoft.com/office/powerpoint/2010/main" val="30740708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like a flowchart. Remember,</a:t>
            </a:r>
            <a:r>
              <a:rPr lang="en-US" baseline="0" dirty="0"/>
              <a:t> each box represents a screen display. We can sequence from one screen display to another. For example, a screen may ask a user to enter some information and then press the NEXT button, which brings up another screen. That would be a </a:t>
            </a:r>
            <a:r>
              <a:rPr lang="en-US" b="1" baseline="0" dirty="0"/>
              <a:t>sequence</a:t>
            </a:r>
            <a:r>
              <a:rPr lang="en-US" baseline="0" dirty="0"/>
              <a:t>. Or a user may select from a menu or a list of buttons to decide which screen to go to next; that would be a </a:t>
            </a:r>
            <a:r>
              <a:rPr lang="en-US" b="1" baseline="0" dirty="0"/>
              <a:t>selection</a:t>
            </a:r>
            <a:r>
              <a:rPr lang="en-US" baseline="0" dirty="0"/>
              <a:t>. Screens can even repeat themselves, which is an </a:t>
            </a:r>
            <a:r>
              <a:rPr lang="en-US" b="1" baseline="0" dirty="0"/>
              <a:t>iteration</a:t>
            </a:r>
            <a:r>
              <a:rPr lang="en-US" baseline="0" dirty="0"/>
              <a:t>. Each of these can be depicted in a dialogue diagram, as we see here.</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48</a:t>
            </a:fld>
            <a:endParaRPr lang="en-US" altLang="en-US"/>
          </a:p>
        </p:txBody>
      </p:sp>
    </p:spTree>
    <p:extLst>
      <p:ext uri="{BB962C8B-B14F-4D97-AF65-F5344CB8AC3E}">
        <p14:creationId xmlns:p14="http://schemas.microsoft.com/office/powerpoint/2010/main" val="14408822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practical example from Pine Valley Furniture. </a:t>
            </a:r>
          </a:p>
          <a:p>
            <a:endParaRPr lang="en-US" dirty="0"/>
          </a:p>
          <a:p>
            <a:r>
              <a:rPr lang="en-US" dirty="0"/>
              <a:t>Question: where to you see sequencing?</a:t>
            </a:r>
          </a:p>
          <a:p>
            <a:r>
              <a:rPr lang="en-US" dirty="0"/>
              <a:t>Answer: login to main menu, and also 2 to 2.1 to 2.1.1.</a:t>
            </a:r>
          </a:p>
          <a:p>
            <a:endParaRPr lang="en-US" dirty="0"/>
          </a:p>
          <a:p>
            <a:r>
              <a:rPr lang="en-US" dirty="0"/>
              <a:t>Question:</a:t>
            </a:r>
            <a:r>
              <a:rPr lang="en-US" baseline="0" dirty="0"/>
              <a:t> where do you see selection?</a:t>
            </a:r>
          </a:p>
          <a:p>
            <a:r>
              <a:rPr lang="en-US" baseline="0" dirty="0"/>
              <a:t>Answer: menu choices branching out from 1. Also choices branching out from 2.1.1.</a:t>
            </a:r>
          </a:p>
          <a:p>
            <a:endParaRPr lang="en-US" baseline="0" dirty="0"/>
          </a:p>
          <a:p>
            <a:r>
              <a:rPr lang="en-US" baseline="0" dirty="0"/>
              <a:t>Question: where to you see iteration?</a:t>
            </a:r>
          </a:p>
          <a:p>
            <a:r>
              <a:rPr lang="en-US" baseline="0" dirty="0"/>
              <a:t>Answer: there is no iteration in this diagram. But you can think of examples of iterations. For example, consider an ATM. Within a dialogue, you may do several transactions, so the “transaction screen” would reappear multiple times. This is an example of iteration.</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49</a:t>
            </a:fld>
            <a:endParaRPr lang="en-US" altLang="en-US"/>
          </a:p>
        </p:txBody>
      </p:sp>
    </p:spTree>
    <p:extLst>
      <p:ext uri="{BB962C8B-B14F-4D97-AF65-F5344CB8AC3E}">
        <p14:creationId xmlns:p14="http://schemas.microsoft.com/office/powerpoint/2010/main" val="8311124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Yet</a:t>
            </a:r>
            <a:r>
              <a:rPr lang="en-US" baseline="0" dirty="0"/>
              <a:t> again we see prototypes. That’s the great thing about CASE tools and other software development tools.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50</a:t>
            </a:fld>
            <a:endParaRPr lang="en-US" altLang="en-US"/>
          </a:p>
        </p:txBody>
      </p:sp>
    </p:spTree>
    <p:extLst>
      <p:ext uri="{BB962C8B-B14F-4D97-AF65-F5344CB8AC3E}">
        <p14:creationId xmlns:p14="http://schemas.microsoft.com/office/powerpoint/2010/main" val="7970213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D7883AB-55AE-42CB-8128-C8A929D8FEF8}" type="slidenum">
              <a:rPr lang="en-US" altLang="en-US">
                <a:latin typeface="Tahoma" panose="020B0604030504040204" pitchFamily="34" charset="0"/>
              </a:rPr>
              <a:pPr eaLnBrk="1" hangingPunct="1"/>
              <a:t>51</a:t>
            </a:fld>
            <a:endParaRPr lang="en-US" altLang="en-US">
              <a:latin typeface="Tahoma" panose="020B0604030504040204"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User interface design is a skill that develops over time.</a:t>
            </a:r>
            <a:r>
              <a:rPr lang="en-US" altLang="en-US" baseline="0" dirty="0">
                <a:latin typeface="Arial" panose="020B0604020202020204" pitchFamily="34" charset="0"/>
                <a:cs typeface="Arial" panose="020B0604020202020204" pitchFamily="34" charset="0"/>
              </a:rPr>
              <a:t> </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64812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6AC7F68-8FAC-4804-82A5-E8D0D0D24609}" type="slidenum">
              <a:rPr lang="en-US" altLang="en-US">
                <a:latin typeface="Tahoma" panose="020B0604030504040204" pitchFamily="34" charset="0"/>
              </a:rPr>
              <a:pPr eaLnBrk="1" hangingPunct="1"/>
              <a:t>52</a:t>
            </a:fld>
            <a:endParaRPr lang="en-US" altLang="en-US">
              <a:latin typeface="Tahoma" panose="020B060403050404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There are lots of standards</a:t>
            </a:r>
            <a:r>
              <a:rPr lang="en-US" altLang="en-US" baseline="0" dirty="0">
                <a:latin typeface="Arial" panose="020B0604020202020204" pitchFamily="34" charset="0"/>
                <a:cs typeface="Arial" panose="020B0604020202020204" pitchFamily="34" charset="0"/>
              </a:rPr>
              <a:t> and guidelines available for doing good user interface design. This is an art as much as a science, and it’s a skill you’ll develop over time as a systems analyst.</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56391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shows a lot of good ideas of what to avoid in Web</a:t>
            </a:r>
            <a:r>
              <a:rPr lang="en-US" baseline="0" dirty="0"/>
              <a:t> site design. Let’s look at each in turn…</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58</a:t>
            </a:fld>
            <a:endParaRPr lang="en-US" altLang="en-US"/>
          </a:p>
        </p:txBody>
      </p:sp>
    </p:spTree>
    <p:extLst>
      <p:ext uri="{BB962C8B-B14F-4D97-AF65-F5344CB8AC3E}">
        <p14:creationId xmlns:p14="http://schemas.microsoft.com/office/powerpoint/2010/main" val="39046072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a:t>Lecture #10 Designing Interfaces and Dialogues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Lecture #10 Designing Interfaces and Dialogues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#10 Designing Interfaces and Dialogues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#10 Designing Interfaces and Dialogues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Lecture #10 Designing Interfaces and Dialogues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Lecture #10 Designing Interfaces and Dialogues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Lecture #10 Designing Interfaces and Dialogues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#10 Designing Interfaces and Dialogues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#10 Designing Interfaces and Dialogues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#10 Designing Interfaces and Dialogues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#10 Designing Interfaces and Dialogues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Table Placeholder 2"/>
          <p:cNvSpPr>
            <a:spLocks noGrp="1"/>
          </p:cNvSpPr>
          <p:nvPr>
            <p:ph type="tbl" idx="1"/>
          </p:nvPr>
        </p:nvSpPr>
        <p:spPr>
          <a:xfrm>
            <a:off x="457200" y="1981200"/>
            <a:ext cx="8229600" cy="3886200"/>
          </a:xfrm>
        </p:spPr>
        <p:txBody>
          <a:bodyPr/>
          <a:lstStyle/>
          <a:p>
            <a:pPr lvl="0"/>
            <a:endParaRPr lang="en-US" noProof="0"/>
          </a:p>
        </p:txBody>
      </p:sp>
    </p:spTree>
    <p:extLst>
      <p:ext uri="{BB962C8B-B14F-4D97-AF65-F5344CB8AC3E}">
        <p14:creationId xmlns:p14="http://schemas.microsoft.com/office/powerpoint/2010/main" val="1553141510"/>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Lecture #10 Designing Interfaces and Dialogues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0" y="1752600"/>
            <a:ext cx="91440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10</a:t>
            </a:r>
          </a:p>
          <a:p>
            <a:pPr algn="ctr" fontAlgn="auto">
              <a:lnSpc>
                <a:spcPct val="110000"/>
              </a:lnSpc>
              <a:spcAft>
                <a:spcPts val="1200"/>
              </a:spcAft>
              <a:defRPr/>
            </a:pPr>
            <a:r>
              <a:rPr lang="en-GB" sz="2900" dirty="0">
                <a:solidFill>
                  <a:prstClr val="black"/>
                </a:solidFill>
                <a:effectLst/>
                <a:latin typeface="Times New Roman" panose="02020603050405020304" pitchFamily="18" charset="0"/>
                <a:cs typeface="Times New Roman" panose="02020603050405020304" pitchFamily="18" charset="0"/>
              </a:rPr>
              <a:t>Designing</a:t>
            </a:r>
            <a:r>
              <a:rPr lang="de-DE" sz="2900" dirty="0">
                <a:solidFill>
                  <a:prstClr val="black"/>
                </a:solidFill>
                <a:effectLst/>
                <a:latin typeface="Times New Roman" panose="02020603050405020304" pitchFamily="18" charset="0"/>
                <a:cs typeface="Times New Roman" panose="02020603050405020304" pitchFamily="18" charset="0"/>
              </a:rPr>
              <a:t> Interfaces and </a:t>
            </a:r>
            <a:r>
              <a:rPr lang="de-DE" sz="2900" dirty="0" err="1">
                <a:solidFill>
                  <a:prstClr val="black"/>
                </a:solidFill>
                <a:effectLst/>
                <a:latin typeface="Times New Roman" panose="02020603050405020304" pitchFamily="18" charset="0"/>
                <a:cs typeface="Times New Roman" panose="02020603050405020304" pitchFamily="18" charset="0"/>
              </a:rPr>
              <a:t>Dialogues</a:t>
            </a:r>
            <a:endParaRPr lang="de-DE"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p:txBody>
          <a:bodyPr/>
          <a:lstStyle/>
          <a:p>
            <a:pPr eaLnBrk="1" hangingPunct="1"/>
            <a:r>
              <a:rPr lang="en-US" altLang="en-US"/>
              <a:t>Learning Objectives</a:t>
            </a:r>
          </a:p>
        </p:txBody>
      </p:sp>
      <p:sp>
        <p:nvSpPr>
          <p:cNvPr id="3078" name="Rectangle 3"/>
          <p:cNvSpPr>
            <a:spLocks noGrp="1" noChangeArrowheads="1"/>
          </p:cNvSpPr>
          <p:nvPr>
            <p:ph type="body" idx="1"/>
          </p:nvPr>
        </p:nvSpPr>
        <p:spPr/>
        <p:txBody>
          <a:bodyPr/>
          <a:lstStyle/>
          <a:p>
            <a:pPr eaLnBrk="1" hangingPunct="1">
              <a:buClr>
                <a:srgbClr val="BA2212"/>
              </a:buClr>
              <a:buFont typeface="Wingdings" panose="05000000000000000000" pitchFamily="2" charset="2"/>
              <a:buChar char="ü"/>
            </a:pPr>
            <a:r>
              <a:rPr lang="en-US" altLang="en-US" sz="2800" dirty="0"/>
              <a:t>Explain the process of designing interfaces and dialogues and the deliverables for their creation.</a:t>
            </a:r>
          </a:p>
          <a:p>
            <a:pPr eaLnBrk="1" hangingPunct="1">
              <a:buClr>
                <a:srgbClr val="BA2212"/>
              </a:buClr>
              <a:buFont typeface="Wingdings" panose="05000000000000000000" pitchFamily="2" charset="2"/>
              <a:buChar char="ü"/>
            </a:pPr>
            <a:r>
              <a:rPr lang="en-US" altLang="en-US" sz="2800" dirty="0"/>
              <a:t>Contrast and apply several methods for interacting with a system.</a:t>
            </a:r>
          </a:p>
          <a:p>
            <a:pPr eaLnBrk="1" hangingPunct="1">
              <a:buClr>
                <a:srgbClr val="BA2212"/>
              </a:buClr>
              <a:buFont typeface="Wingdings" panose="05000000000000000000" pitchFamily="2" charset="2"/>
              <a:buChar char="ü"/>
            </a:pPr>
            <a:r>
              <a:rPr lang="en-US" altLang="en-US" sz="2800" dirty="0"/>
              <a:t>Describe and apply the general guidelines for designing interfaces and specific guidelines for layout design, structuring data entry fields, providing feedback, and system help.</a:t>
            </a:r>
          </a:p>
        </p:txBody>
      </p:sp>
      <p:pic>
        <p:nvPicPr>
          <p:cNvPr id="4" name="Grafik 3">
            <a:extLst>
              <a:ext uri="{FF2B5EF4-FFF2-40B4-BE49-F238E27FC236}">
                <a16:creationId xmlns:a16="http://schemas.microsoft.com/office/drawing/2014/main" id="{6B0F1BF6-6F17-4698-BA68-8D362448A6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124B624-7190-455B-9F9E-2F902D101E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9B7B9DF-1610-47B3-9B2D-BA62FDF0CD71}"/>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97CD28EB-E5BA-4D6B-903D-B2A9507ACD8A}"/>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016369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pPr eaLnBrk="1" hangingPunct="1"/>
            <a:r>
              <a:rPr lang="en-US" altLang="en-US"/>
              <a:t>Learning Objectives (Cont.)</a:t>
            </a:r>
          </a:p>
        </p:txBody>
      </p:sp>
      <p:sp>
        <p:nvSpPr>
          <p:cNvPr id="4102" name="Rectangle 3"/>
          <p:cNvSpPr>
            <a:spLocks noGrp="1" noChangeArrowheads="1"/>
          </p:cNvSpPr>
          <p:nvPr>
            <p:ph type="body" idx="1"/>
          </p:nvPr>
        </p:nvSpPr>
        <p:spPr/>
        <p:txBody>
          <a:bodyPr/>
          <a:lstStyle/>
          <a:p>
            <a:pPr eaLnBrk="1" hangingPunct="1">
              <a:buClr>
                <a:srgbClr val="BA2212"/>
              </a:buClr>
              <a:buFont typeface="Wingdings" panose="05000000000000000000" pitchFamily="2" charset="2"/>
              <a:buChar char="ü"/>
            </a:pPr>
            <a:r>
              <a:rPr lang="en-US" altLang="en-US" sz="2800" dirty="0"/>
              <a:t>Design human-computer dialogues and understand how dialogue diagramming can be used to design dialogues. </a:t>
            </a:r>
          </a:p>
          <a:p>
            <a:pPr eaLnBrk="1" hangingPunct="1">
              <a:buClr>
                <a:srgbClr val="BA2212"/>
              </a:buClr>
              <a:buFont typeface="Wingdings" panose="05000000000000000000" pitchFamily="2" charset="2"/>
              <a:buChar char="ü"/>
            </a:pPr>
            <a:r>
              <a:rPr lang="en-US" altLang="en-US" sz="2800" dirty="0"/>
              <a:t>Design graphical user interfaces.</a:t>
            </a:r>
          </a:p>
          <a:p>
            <a:pPr eaLnBrk="1" hangingPunct="1">
              <a:buClr>
                <a:srgbClr val="BA2212"/>
              </a:buClr>
              <a:buFont typeface="Wingdings" panose="05000000000000000000" pitchFamily="2" charset="2"/>
              <a:buChar char="ü"/>
            </a:pPr>
            <a:r>
              <a:rPr lang="en-US" altLang="en-US" sz="2800" dirty="0"/>
              <a:t>Discuss guidelines for the design of interfaces and dialogues for Internet-based electronic commerce systems.</a:t>
            </a:r>
          </a:p>
        </p:txBody>
      </p:sp>
      <p:pic>
        <p:nvPicPr>
          <p:cNvPr id="4" name="Grafik 3">
            <a:extLst>
              <a:ext uri="{FF2B5EF4-FFF2-40B4-BE49-F238E27FC236}">
                <a16:creationId xmlns:a16="http://schemas.microsoft.com/office/drawing/2014/main" id="{5222312A-FA77-42FD-8482-43F9B11E96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BC4FF54-AA36-47BC-BBD6-2443BE0B1C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C153FF7-6546-4216-A1E2-DA83934D5477}"/>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8D034151-D69A-4EBC-BC16-A382A33DBC24}"/>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1936844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Interface Design and Dialogues</a:t>
            </a:r>
          </a:p>
        </p:txBody>
      </p:sp>
      <p:sp>
        <p:nvSpPr>
          <p:cNvPr id="3" name="Content Placeholder 2"/>
          <p:cNvSpPr>
            <a:spLocks noGrp="1"/>
          </p:cNvSpPr>
          <p:nvPr>
            <p:ph idx="1"/>
          </p:nvPr>
        </p:nvSpPr>
        <p:spPr/>
        <p:txBody>
          <a:bodyPr/>
          <a:lstStyle/>
          <a:p>
            <a:r>
              <a:rPr lang="en-US" dirty="0"/>
              <a:t>Defining the manner in which humans and computers exchange inform</a:t>
            </a:r>
          </a:p>
          <a:p>
            <a:r>
              <a:rPr lang="en-US" dirty="0"/>
              <a:t>Interface design – focuses on how information is provided to and captured from users</a:t>
            </a:r>
          </a:p>
          <a:p>
            <a:r>
              <a:rPr lang="en-US" dirty="0"/>
              <a:t>Dialogues – analogous to a conversation between two people</a:t>
            </a:r>
          </a:p>
          <a:p>
            <a:endParaRPr lang="en-US" dirty="0"/>
          </a:p>
        </p:txBody>
      </p:sp>
      <p:pic>
        <p:nvPicPr>
          <p:cNvPr id="4" name="Grafik 3">
            <a:extLst>
              <a:ext uri="{FF2B5EF4-FFF2-40B4-BE49-F238E27FC236}">
                <a16:creationId xmlns:a16="http://schemas.microsoft.com/office/drawing/2014/main" id="{734EC632-7D4A-4C04-9B4D-E51F2F4FFC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E0BC8A6-F0CF-4BF3-8A91-4116FB7E99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0B059756-3FB5-4A66-8B34-6348AE6AC2E5}"/>
              </a:ext>
            </a:extLst>
          </p:cNvPr>
          <p:cNvSpPr>
            <a:spLocks noGrp="1"/>
          </p:cNvSpPr>
          <p:nvPr>
            <p:ph type="ftr" sz="quarter" idx="11"/>
          </p:nvPr>
        </p:nvSpPr>
        <p:spPr/>
        <p:txBody>
          <a:bodyPr/>
          <a:lstStyle/>
          <a:p>
            <a:r>
              <a:rPr lang="en-US" dirty="0"/>
              <a:t>Lecture #10 Designing Interfaces and Dialogues</a:t>
            </a:r>
          </a:p>
        </p:txBody>
      </p:sp>
      <p:sp>
        <p:nvSpPr>
          <p:cNvPr id="7" name="Foliennummernplatzhalter 6">
            <a:extLst>
              <a:ext uri="{FF2B5EF4-FFF2-40B4-BE49-F238E27FC236}">
                <a16:creationId xmlns:a16="http://schemas.microsoft.com/office/drawing/2014/main" id="{EBF92163-2499-4A2B-9BD0-9652438CCA0F}"/>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199374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p:txBody>
          <a:bodyPr/>
          <a:lstStyle/>
          <a:p>
            <a:pPr eaLnBrk="1" hangingPunct="1"/>
            <a:r>
              <a:rPr lang="en-US" altLang="en-US"/>
              <a:t>Designing Interfaces and Dialogues</a:t>
            </a:r>
          </a:p>
        </p:txBody>
      </p:sp>
      <p:sp>
        <p:nvSpPr>
          <p:cNvPr id="5126" name="Rectangle 3"/>
          <p:cNvSpPr>
            <a:spLocks noGrp="1" noChangeArrowheads="1"/>
          </p:cNvSpPr>
          <p:nvPr>
            <p:ph type="body" idx="1"/>
          </p:nvPr>
        </p:nvSpPr>
        <p:spPr>
          <a:xfrm>
            <a:off x="457200" y="1981200"/>
            <a:ext cx="8229600" cy="4343400"/>
          </a:xfrm>
        </p:spPr>
        <p:txBody>
          <a:bodyPr/>
          <a:lstStyle/>
          <a:p>
            <a:pPr eaLnBrk="1" hangingPunct="1"/>
            <a:r>
              <a:rPr lang="en-US" altLang="en-US" dirty="0"/>
              <a:t>User-focused activity</a:t>
            </a:r>
          </a:p>
          <a:p>
            <a:pPr eaLnBrk="1" hangingPunct="1"/>
            <a:r>
              <a:rPr lang="en-US" altLang="en-US" dirty="0"/>
              <a:t>Prototyping methodology of iteratively:</a:t>
            </a:r>
          </a:p>
          <a:p>
            <a:pPr lvl="1" eaLnBrk="1" hangingPunct="1"/>
            <a:r>
              <a:rPr lang="en-US" altLang="en-US" dirty="0"/>
              <a:t>Collecting information</a:t>
            </a:r>
          </a:p>
          <a:p>
            <a:pPr lvl="1" eaLnBrk="1" hangingPunct="1"/>
            <a:r>
              <a:rPr lang="en-US" altLang="en-US" dirty="0"/>
              <a:t>Constructing a prototype</a:t>
            </a:r>
          </a:p>
          <a:p>
            <a:pPr lvl="1" eaLnBrk="1" hangingPunct="1"/>
            <a:r>
              <a:rPr lang="en-US" altLang="en-US" dirty="0"/>
              <a:t>Assessing usability</a:t>
            </a:r>
          </a:p>
          <a:p>
            <a:pPr lvl="1" eaLnBrk="1" hangingPunct="1"/>
            <a:r>
              <a:rPr lang="en-US" altLang="en-US" dirty="0"/>
              <a:t>Making refinements</a:t>
            </a:r>
          </a:p>
          <a:p>
            <a:pPr eaLnBrk="1" hangingPunct="1"/>
            <a:r>
              <a:rPr lang="en-US" altLang="en-US" dirty="0"/>
              <a:t>Must answer the who, what, when, where, and how questions</a:t>
            </a:r>
          </a:p>
        </p:txBody>
      </p:sp>
      <p:pic>
        <p:nvPicPr>
          <p:cNvPr id="4" name="Grafik 3">
            <a:extLst>
              <a:ext uri="{FF2B5EF4-FFF2-40B4-BE49-F238E27FC236}">
                <a16:creationId xmlns:a16="http://schemas.microsoft.com/office/drawing/2014/main" id="{ECC4F4B8-36F7-4122-8EE4-1D6AE73C19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813FFA9-685C-4D93-B6F8-42B642FB1E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4A16976-65D9-499D-B4F1-111FFB13546A}"/>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F0CD64EF-6CAB-4CAB-9D62-89A3CB98321E}"/>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4032497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0" y="1631950"/>
            <a:ext cx="5105400"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itle 1"/>
          <p:cNvSpPr>
            <a:spLocks noGrp="1"/>
          </p:cNvSpPr>
          <p:nvPr>
            <p:ph type="title"/>
          </p:nvPr>
        </p:nvSpPr>
        <p:spPr/>
        <p:txBody>
          <a:bodyPr/>
          <a:lstStyle/>
          <a:p>
            <a:pPr eaLnBrk="1" hangingPunct="1"/>
            <a:r>
              <a:rPr lang="en-US" altLang="en-US"/>
              <a:t>Designing Interfaces and Dialogues (Cont.)</a:t>
            </a:r>
          </a:p>
        </p:txBody>
      </p:sp>
      <p:sp>
        <p:nvSpPr>
          <p:cNvPr id="6151" name="Rectangle 8"/>
          <p:cNvSpPr>
            <a:spLocks noChangeArrowheads="1"/>
          </p:cNvSpPr>
          <p:nvPr/>
        </p:nvSpPr>
        <p:spPr bwMode="auto">
          <a:xfrm>
            <a:off x="304800" y="51054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11-1</a:t>
            </a:r>
          </a:p>
          <a:p>
            <a:pPr eaLnBrk="1" hangingPunct="1"/>
            <a:r>
              <a:rPr lang="en-US" altLang="en-US"/>
              <a:t>Systems development life cycle (SDLC)</a:t>
            </a:r>
          </a:p>
        </p:txBody>
      </p:sp>
      <p:pic>
        <p:nvPicPr>
          <p:cNvPr id="5" name="Grafik 4">
            <a:extLst>
              <a:ext uri="{FF2B5EF4-FFF2-40B4-BE49-F238E27FC236}">
                <a16:creationId xmlns:a16="http://schemas.microsoft.com/office/drawing/2014/main" id="{2BB85AE8-D8E8-4288-AD51-86BBEB8E0A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96BFA6B8-F564-42B9-95EE-01BBBA44A5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7B13105-6219-468E-B4F7-4CA540BFD9C6}"/>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74AFE8C9-EBDE-4DF7-948E-3E49467DB733}"/>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4162587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p:txBody>
          <a:bodyPr/>
          <a:lstStyle/>
          <a:p>
            <a:pPr eaLnBrk="1" hangingPunct="1"/>
            <a:r>
              <a:rPr lang="en-US" altLang="en-US"/>
              <a:t>Deliverables and Outcomes</a:t>
            </a:r>
          </a:p>
        </p:txBody>
      </p:sp>
      <p:sp>
        <p:nvSpPr>
          <p:cNvPr id="7172" name="Content Placeholder 2"/>
          <p:cNvSpPr>
            <a:spLocks noGrp="1"/>
          </p:cNvSpPr>
          <p:nvPr>
            <p:ph idx="1"/>
          </p:nvPr>
        </p:nvSpPr>
        <p:spPr/>
        <p:txBody>
          <a:bodyPr/>
          <a:lstStyle/>
          <a:p>
            <a:pPr eaLnBrk="1" hangingPunct="1"/>
            <a:r>
              <a:rPr lang="en-US" altLang="en-US"/>
              <a:t>Creation of a design specification</a:t>
            </a:r>
          </a:p>
          <a:p>
            <a:pPr marL="857250" lvl="1" indent="-457200" eaLnBrk="1" hangingPunct="1"/>
            <a:r>
              <a:rPr lang="en-US" altLang="en-US"/>
              <a:t>A typical interface/dialogue design specification is similar to form design, but includes multiple forms and dialogue sequence specifications.</a:t>
            </a:r>
          </a:p>
        </p:txBody>
      </p:sp>
      <p:pic>
        <p:nvPicPr>
          <p:cNvPr id="4" name="Grafik 3">
            <a:extLst>
              <a:ext uri="{FF2B5EF4-FFF2-40B4-BE49-F238E27FC236}">
                <a16:creationId xmlns:a16="http://schemas.microsoft.com/office/drawing/2014/main" id="{63ADA97B-6DF6-46F9-87A7-D5C558295E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F0D2F44-731B-45A2-BC89-954E474646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00D6C1C-6C05-4C05-B0AF-6F773B724971}"/>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4F5CFA04-E563-432A-A8A7-715C278B2DDB}"/>
              </a:ext>
            </a:extLst>
          </p:cNvPr>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2666920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228600" y="152400"/>
            <a:ext cx="8229600" cy="838200"/>
          </a:xfrm>
        </p:spPr>
        <p:txBody>
          <a:bodyPr>
            <a:normAutofit/>
          </a:bodyPr>
          <a:lstStyle/>
          <a:p>
            <a:pPr eaLnBrk="1" hangingPunct="1"/>
            <a:r>
              <a:rPr lang="en-US" altLang="en-US" dirty="0"/>
              <a:t>Deliverables and Outcomes (Cont.)</a:t>
            </a:r>
          </a:p>
        </p:txBody>
      </p:sp>
      <p:sp>
        <p:nvSpPr>
          <p:cNvPr id="8196" name="Content Placeholder 2"/>
          <p:cNvSpPr>
            <a:spLocks noGrp="1"/>
          </p:cNvSpPr>
          <p:nvPr>
            <p:ph idx="1"/>
          </p:nvPr>
        </p:nvSpPr>
        <p:spPr/>
        <p:txBody>
          <a:bodyPr/>
          <a:lstStyle/>
          <a:p>
            <a:pPr eaLnBrk="1" hangingPunct="1"/>
            <a:r>
              <a:rPr lang="en-US" altLang="en-US"/>
              <a:t>The specification includes:</a:t>
            </a:r>
          </a:p>
          <a:p>
            <a:pPr lvl="1" eaLnBrk="1" hangingPunct="1"/>
            <a:r>
              <a:rPr lang="en-US" altLang="en-US"/>
              <a:t>Narrative overview</a:t>
            </a:r>
          </a:p>
          <a:p>
            <a:pPr lvl="1" eaLnBrk="1" hangingPunct="1"/>
            <a:r>
              <a:rPr lang="en-US" altLang="en-US"/>
              <a:t>Sample design</a:t>
            </a:r>
          </a:p>
          <a:p>
            <a:pPr lvl="1" eaLnBrk="1" hangingPunct="1"/>
            <a:r>
              <a:rPr lang="en-US" altLang="en-US"/>
              <a:t>Testing and usability assessment</a:t>
            </a:r>
          </a:p>
          <a:p>
            <a:pPr lvl="1" eaLnBrk="1" hangingPunct="1"/>
            <a:r>
              <a:rPr lang="en-US" altLang="en-US"/>
              <a:t>Dialogue sequence</a:t>
            </a:r>
          </a:p>
          <a:p>
            <a:pPr eaLnBrk="1" hangingPunct="1"/>
            <a:r>
              <a:rPr lang="en-US" altLang="en-US" i="1"/>
              <a:t>Dialogue sequence</a:t>
            </a:r>
            <a:r>
              <a:rPr lang="en-US" altLang="en-US"/>
              <a:t>—the ways a user can move from one display to another</a:t>
            </a:r>
          </a:p>
        </p:txBody>
      </p:sp>
      <p:pic>
        <p:nvPicPr>
          <p:cNvPr id="4" name="Grafik 3">
            <a:extLst>
              <a:ext uri="{FF2B5EF4-FFF2-40B4-BE49-F238E27FC236}">
                <a16:creationId xmlns:a16="http://schemas.microsoft.com/office/drawing/2014/main" id="{09860FAC-B56C-41DB-8CAC-8EC9C3C8B9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0A3DC37-E0CF-4010-9FE2-6DB3F0F14B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57F5247-BC80-4320-A168-031756EF750E}"/>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0200A47C-75CC-4D9E-AF02-52E7E15710A1}"/>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3208230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585787" y="523875"/>
            <a:ext cx="7972425" cy="5810250"/>
          </a:xfrm>
          <a:prstGeom prst="rect">
            <a:avLst/>
          </a:prstGeom>
        </p:spPr>
      </p:pic>
      <p:sp>
        <p:nvSpPr>
          <p:cNvPr id="9222" name="Rectangle 6"/>
          <p:cNvSpPr>
            <a:spLocks noChangeArrowheads="1"/>
          </p:cNvSpPr>
          <p:nvPr/>
        </p:nvSpPr>
        <p:spPr bwMode="auto">
          <a:xfrm>
            <a:off x="5181600" y="4343400"/>
            <a:ext cx="3276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11-2</a:t>
            </a:r>
          </a:p>
          <a:p>
            <a:pPr eaLnBrk="1" hangingPunct="1"/>
            <a:r>
              <a:rPr lang="en-US" altLang="en-US"/>
              <a:t>Specification outline for the design of interfaces and dialogues</a:t>
            </a:r>
          </a:p>
        </p:txBody>
      </p:sp>
      <p:pic>
        <p:nvPicPr>
          <p:cNvPr id="4" name="Grafik 3">
            <a:extLst>
              <a:ext uri="{FF2B5EF4-FFF2-40B4-BE49-F238E27FC236}">
                <a16:creationId xmlns:a16="http://schemas.microsoft.com/office/drawing/2014/main" id="{9EE72A79-8748-4994-9BF3-65E4A70A2E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8624B51-DFF2-4B63-B21E-DC4AD45C1C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18305960-1AE2-4283-82A2-D8B4E8C4D234}"/>
              </a:ext>
            </a:extLst>
          </p:cNvPr>
          <p:cNvSpPr>
            <a:spLocks noGrp="1"/>
          </p:cNvSpPr>
          <p:nvPr>
            <p:ph type="ftr" sz="quarter" idx="11"/>
          </p:nvPr>
        </p:nvSpPr>
        <p:spPr/>
        <p:txBody>
          <a:bodyPr/>
          <a:lstStyle/>
          <a:p>
            <a:r>
              <a:rPr lang="en-US"/>
              <a:t>Lecture #10 Designing Interfaces and Dialogues</a:t>
            </a:r>
            <a:endParaRPr lang="en-US" dirty="0"/>
          </a:p>
        </p:txBody>
      </p:sp>
      <p:sp>
        <p:nvSpPr>
          <p:cNvPr id="6" name="Foliennummernplatzhalter 5">
            <a:extLst>
              <a:ext uri="{FF2B5EF4-FFF2-40B4-BE49-F238E27FC236}">
                <a16:creationId xmlns:a16="http://schemas.microsoft.com/office/drawing/2014/main" id="{7E3F3094-296B-4436-A852-7283CF39EE44}"/>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512054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p:txBody>
          <a:bodyPr>
            <a:normAutofit/>
          </a:bodyPr>
          <a:lstStyle/>
          <a:p>
            <a:pPr eaLnBrk="1" hangingPunct="1"/>
            <a:r>
              <a:rPr lang="en-US" altLang="en-US" dirty="0"/>
              <a:t>Interaction Methods and Devices</a:t>
            </a:r>
          </a:p>
        </p:txBody>
      </p:sp>
      <p:sp>
        <p:nvSpPr>
          <p:cNvPr id="10246" name="Rectangle 3"/>
          <p:cNvSpPr>
            <a:spLocks noGrp="1" noChangeArrowheads="1"/>
          </p:cNvSpPr>
          <p:nvPr>
            <p:ph type="body" idx="1"/>
          </p:nvPr>
        </p:nvSpPr>
        <p:spPr/>
        <p:txBody>
          <a:bodyPr/>
          <a:lstStyle/>
          <a:p>
            <a:pPr eaLnBrk="1" hangingPunct="1">
              <a:lnSpc>
                <a:spcPct val="90000"/>
              </a:lnSpc>
            </a:pPr>
            <a:r>
              <a:rPr lang="en-US" altLang="en-US" b="1"/>
              <a:t>Interface</a:t>
            </a:r>
            <a:r>
              <a:rPr lang="en-US" altLang="en-US"/>
              <a:t>: a method by which users interact with an information system</a:t>
            </a:r>
          </a:p>
          <a:p>
            <a:pPr eaLnBrk="1" hangingPunct="1">
              <a:lnSpc>
                <a:spcPct val="90000"/>
              </a:lnSpc>
            </a:pPr>
            <a:r>
              <a:rPr lang="en-US" altLang="en-US"/>
              <a:t>All human-computer interfaces must:</a:t>
            </a:r>
          </a:p>
          <a:p>
            <a:pPr lvl="1" eaLnBrk="1" hangingPunct="1">
              <a:lnSpc>
                <a:spcPct val="90000"/>
              </a:lnSpc>
            </a:pPr>
            <a:r>
              <a:rPr lang="en-US" altLang="en-US"/>
              <a:t> have an interaction style, and </a:t>
            </a:r>
          </a:p>
          <a:p>
            <a:pPr lvl="1" eaLnBrk="1" hangingPunct="1">
              <a:lnSpc>
                <a:spcPct val="90000"/>
              </a:lnSpc>
            </a:pPr>
            <a:r>
              <a:rPr lang="en-US" altLang="en-US"/>
              <a:t>use some hardware device(s) for supporting this interaction.</a:t>
            </a:r>
          </a:p>
        </p:txBody>
      </p:sp>
      <p:pic>
        <p:nvPicPr>
          <p:cNvPr id="4" name="Grafik 3">
            <a:extLst>
              <a:ext uri="{FF2B5EF4-FFF2-40B4-BE49-F238E27FC236}">
                <a16:creationId xmlns:a16="http://schemas.microsoft.com/office/drawing/2014/main" id="{FFDA59EC-D603-404A-B279-2756394B38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5A962EE-3177-4D63-ACEC-84BA4713D3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44C5B9E-862B-4AB8-9904-4938EAB8CE57}"/>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F71CE015-5A86-427B-A360-51528F640C09}"/>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7902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p:txBody>
          <a:bodyPr>
            <a:normAutofit/>
          </a:bodyPr>
          <a:lstStyle/>
          <a:p>
            <a:pPr eaLnBrk="1" hangingPunct="1"/>
            <a:r>
              <a:rPr lang="en-US" altLang="en-US" dirty="0"/>
              <a:t>Methods of Interacting</a:t>
            </a:r>
          </a:p>
        </p:txBody>
      </p:sp>
      <p:sp>
        <p:nvSpPr>
          <p:cNvPr id="11270" name="Rectangle 3"/>
          <p:cNvSpPr>
            <a:spLocks noGrp="1" noChangeArrowheads="1"/>
          </p:cNvSpPr>
          <p:nvPr>
            <p:ph type="body" idx="1"/>
          </p:nvPr>
        </p:nvSpPr>
        <p:spPr>
          <a:xfrm>
            <a:off x="304800" y="2133600"/>
            <a:ext cx="8382000" cy="3886200"/>
          </a:xfrm>
        </p:spPr>
        <p:txBody>
          <a:bodyPr/>
          <a:lstStyle/>
          <a:p>
            <a:pPr eaLnBrk="1" hangingPunct="1">
              <a:lnSpc>
                <a:spcPct val="90000"/>
              </a:lnSpc>
            </a:pPr>
            <a:r>
              <a:rPr lang="en-US" altLang="en-US"/>
              <a:t>Command line </a:t>
            </a:r>
          </a:p>
          <a:p>
            <a:pPr lvl="1" eaLnBrk="1" hangingPunct="1">
              <a:lnSpc>
                <a:spcPct val="90000"/>
              </a:lnSpc>
            </a:pPr>
            <a:r>
              <a:rPr lang="en-US" altLang="en-US"/>
              <a:t>Includes keyboard shortcuts and function keys</a:t>
            </a:r>
          </a:p>
          <a:p>
            <a:pPr eaLnBrk="1" hangingPunct="1">
              <a:lnSpc>
                <a:spcPct val="90000"/>
              </a:lnSpc>
            </a:pPr>
            <a:r>
              <a:rPr lang="en-US" altLang="en-US"/>
              <a:t>Menu</a:t>
            </a:r>
          </a:p>
          <a:p>
            <a:pPr eaLnBrk="1" hangingPunct="1">
              <a:lnSpc>
                <a:spcPct val="90000"/>
              </a:lnSpc>
            </a:pPr>
            <a:r>
              <a:rPr lang="en-US" altLang="en-US"/>
              <a:t>Form</a:t>
            </a:r>
          </a:p>
          <a:p>
            <a:pPr eaLnBrk="1" hangingPunct="1">
              <a:lnSpc>
                <a:spcPct val="90000"/>
              </a:lnSpc>
            </a:pPr>
            <a:r>
              <a:rPr lang="en-US" altLang="en-US"/>
              <a:t>Object-based</a:t>
            </a:r>
          </a:p>
          <a:p>
            <a:pPr eaLnBrk="1" hangingPunct="1">
              <a:lnSpc>
                <a:spcPct val="90000"/>
              </a:lnSpc>
            </a:pPr>
            <a:r>
              <a:rPr lang="en-US" altLang="en-US"/>
              <a:t>Natural language</a:t>
            </a:r>
          </a:p>
        </p:txBody>
      </p:sp>
      <p:pic>
        <p:nvPicPr>
          <p:cNvPr id="4" name="Grafik 3">
            <a:extLst>
              <a:ext uri="{FF2B5EF4-FFF2-40B4-BE49-F238E27FC236}">
                <a16:creationId xmlns:a16="http://schemas.microsoft.com/office/drawing/2014/main" id="{91916D3D-172E-4898-A4B8-445ABEE45C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D608E7F-F803-4F0F-8D4C-A02F842D5B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D50D896-87D4-45E1-85F4-EB24415EF095}"/>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37137B02-2071-49E9-83FF-B517D2E6054A}"/>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4165445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p:txBody>
          <a:bodyPr/>
          <a:lstStyle/>
          <a:p>
            <a:pPr eaLnBrk="1" hangingPunct="1"/>
            <a:r>
              <a:rPr lang="en-US" altLang="en-US" dirty="0"/>
              <a:t>Command Language Interaction</a:t>
            </a:r>
          </a:p>
        </p:txBody>
      </p:sp>
      <p:sp>
        <p:nvSpPr>
          <p:cNvPr id="12294" name="Rectangle 3"/>
          <p:cNvSpPr>
            <a:spLocks noGrp="1" noChangeArrowheads="1"/>
          </p:cNvSpPr>
          <p:nvPr>
            <p:ph type="body" idx="1"/>
          </p:nvPr>
        </p:nvSpPr>
        <p:spPr>
          <a:xfrm>
            <a:off x="228600" y="1447800"/>
            <a:ext cx="8458200" cy="3886200"/>
          </a:xfrm>
        </p:spPr>
        <p:txBody>
          <a:bodyPr/>
          <a:lstStyle/>
          <a:p>
            <a:pPr eaLnBrk="1" hangingPunct="1"/>
            <a:r>
              <a:rPr lang="en-US" altLang="en-US" b="1" dirty="0"/>
              <a:t>Command language interaction:</a:t>
            </a:r>
            <a:r>
              <a:rPr lang="en-US" altLang="en-US" dirty="0"/>
              <a:t> a human-computer interaction method whereby users enter explicit statements into a system to invoke operations</a:t>
            </a:r>
          </a:p>
          <a:p>
            <a:pPr eaLnBrk="1" hangingPunct="1"/>
            <a:r>
              <a:rPr lang="en-US" altLang="en-US" dirty="0"/>
              <a:t>Example from Linux command prompt:</a:t>
            </a:r>
          </a:p>
          <a:p>
            <a:pPr marL="457200" lvl="1" indent="0" eaLnBrk="1" hangingPunct="1">
              <a:buNone/>
            </a:pPr>
            <a:r>
              <a:rPr lang="en-US" altLang="en-US" b="1" dirty="0"/>
              <a:t>$ </a:t>
            </a:r>
            <a:r>
              <a:rPr lang="en-US" altLang="en-US" b="1" dirty="0" err="1"/>
              <a:t>cp</a:t>
            </a:r>
            <a:r>
              <a:rPr lang="en-US" altLang="en-US" b="1" dirty="0"/>
              <a:t> file.doc newfile.doc</a:t>
            </a:r>
          </a:p>
          <a:p>
            <a:pPr lvl="1" eaLnBrk="1" hangingPunct="1"/>
            <a:r>
              <a:rPr lang="en-US" altLang="en-US" dirty="0"/>
              <a:t>Makes a copy of file.doc and names it newfile.doc</a:t>
            </a:r>
          </a:p>
          <a:p>
            <a:pPr lvl="1" eaLnBrk="1" hangingPunct="1"/>
            <a:r>
              <a:rPr lang="en-US" altLang="en-US" dirty="0"/>
              <a:t>The dollar sign is the command prompt from Linux, not part of the command itself. </a:t>
            </a:r>
          </a:p>
        </p:txBody>
      </p:sp>
      <p:pic>
        <p:nvPicPr>
          <p:cNvPr id="4" name="Grafik 3">
            <a:extLst>
              <a:ext uri="{FF2B5EF4-FFF2-40B4-BE49-F238E27FC236}">
                <a16:creationId xmlns:a16="http://schemas.microsoft.com/office/drawing/2014/main" id="{170E1770-33F3-4B24-8F61-00D1D3FF9A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C0DA33A-FE9D-4F98-8BFE-5BD48EA974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3FEA849-CA7F-40A7-8EA1-3717C926FDF3}"/>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784AD767-4762-45AC-A6AE-B95D7A0C0B0A}"/>
              </a:ext>
            </a:extLst>
          </p:cNvPr>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3720219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p:txBody>
          <a:bodyPr/>
          <a:lstStyle/>
          <a:p>
            <a:pPr eaLnBrk="1" hangingPunct="1"/>
            <a:r>
              <a:rPr lang="en-US" altLang="en-US"/>
              <a:t>Menu Interaction</a:t>
            </a:r>
          </a:p>
        </p:txBody>
      </p:sp>
      <p:sp>
        <p:nvSpPr>
          <p:cNvPr id="13318" name="Rectangle 3"/>
          <p:cNvSpPr>
            <a:spLocks noGrp="1" noChangeArrowheads="1"/>
          </p:cNvSpPr>
          <p:nvPr>
            <p:ph type="body" idx="1"/>
          </p:nvPr>
        </p:nvSpPr>
        <p:spPr>
          <a:xfrm>
            <a:off x="457200" y="1981200"/>
            <a:ext cx="8458200" cy="3886200"/>
          </a:xfrm>
        </p:spPr>
        <p:txBody>
          <a:bodyPr/>
          <a:lstStyle/>
          <a:p>
            <a:pPr eaLnBrk="1" hangingPunct="1"/>
            <a:r>
              <a:rPr lang="en-US" altLang="en-US" sz="3000" b="1"/>
              <a:t>Menu interaction</a:t>
            </a:r>
            <a:r>
              <a:rPr lang="en-US" altLang="en-US" sz="3000"/>
              <a:t>: a human-computer interaction method in which a list of system options is provided and a specific command is invoked by user selection of a menu option</a:t>
            </a:r>
          </a:p>
          <a:p>
            <a:pPr eaLnBrk="1" hangingPunct="1"/>
            <a:r>
              <a:rPr lang="en-US" altLang="en-US" sz="3000" b="1"/>
              <a:t>Pop-up menu</a:t>
            </a:r>
            <a:r>
              <a:rPr lang="en-US" altLang="en-US" sz="3000"/>
              <a:t>: a menu-positioning method that places a menu near the current cursor position</a:t>
            </a:r>
          </a:p>
        </p:txBody>
      </p:sp>
      <p:pic>
        <p:nvPicPr>
          <p:cNvPr id="4" name="Grafik 3">
            <a:extLst>
              <a:ext uri="{FF2B5EF4-FFF2-40B4-BE49-F238E27FC236}">
                <a16:creationId xmlns:a16="http://schemas.microsoft.com/office/drawing/2014/main" id="{C81DD46E-4EB6-458A-94DA-6E618C32D9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77755B4-A7C9-49D2-861F-AF917C6A15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5F7853C-0B04-4299-9E3A-D304C10BB73F}"/>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E6B52522-FB7C-4F66-9594-0C06B866EE24}"/>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572329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p:txBody>
          <a:bodyPr/>
          <a:lstStyle/>
          <a:p>
            <a:pPr eaLnBrk="1" hangingPunct="1"/>
            <a:r>
              <a:rPr lang="en-US" altLang="en-US"/>
              <a:t>Menu Interaction (Cont.)</a:t>
            </a:r>
          </a:p>
        </p:txBody>
      </p:sp>
      <p:sp>
        <p:nvSpPr>
          <p:cNvPr id="14340" name="Content Placeholder 2"/>
          <p:cNvSpPr>
            <a:spLocks noGrp="1"/>
          </p:cNvSpPr>
          <p:nvPr>
            <p:ph idx="1"/>
          </p:nvPr>
        </p:nvSpPr>
        <p:spPr/>
        <p:txBody>
          <a:bodyPr/>
          <a:lstStyle/>
          <a:p>
            <a:pPr eaLnBrk="1" hangingPunct="1"/>
            <a:r>
              <a:rPr lang="en-US" altLang="en-US" b="1"/>
              <a:t>Drop-down menu</a:t>
            </a:r>
            <a:r>
              <a:rPr lang="en-US" altLang="en-US"/>
              <a:t> is a menu-positioning method that places the access point of the menu near the top line of the display.</a:t>
            </a:r>
          </a:p>
          <a:p>
            <a:pPr lvl="1" eaLnBrk="1" hangingPunct="1"/>
            <a:r>
              <a:rPr lang="en-US" altLang="en-US"/>
              <a:t>When accessed, menus open by dropping down onto the display.</a:t>
            </a:r>
          </a:p>
          <a:p>
            <a:pPr lvl="1" eaLnBrk="1" hangingPunct="1"/>
            <a:r>
              <a:rPr lang="en-US" altLang="en-US"/>
              <a:t>Visual editing tools help designers construct menus.</a:t>
            </a:r>
          </a:p>
        </p:txBody>
      </p:sp>
      <p:pic>
        <p:nvPicPr>
          <p:cNvPr id="4" name="Grafik 3">
            <a:extLst>
              <a:ext uri="{FF2B5EF4-FFF2-40B4-BE49-F238E27FC236}">
                <a16:creationId xmlns:a16="http://schemas.microsoft.com/office/drawing/2014/main" id="{10C69334-D789-4859-A964-CB583A4528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5828814-DA9E-4306-A26D-0A1E7A9E95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4607102-AA2D-47CF-A311-1FF6A41608C1}"/>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6F07A4A4-1902-4700-A3C4-6073C7D1B29B}"/>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116360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477519"/>
            <a:ext cx="8001000" cy="5885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Rectangle 6"/>
          <p:cNvSpPr>
            <a:spLocks noChangeArrowheads="1"/>
          </p:cNvSpPr>
          <p:nvPr/>
        </p:nvSpPr>
        <p:spPr bwMode="auto">
          <a:xfrm>
            <a:off x="3581400" y="457200"/>
            <a:ext cx="5105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11-5</a:t>
            </a:r>
          </a:p>
          <a:p>
            <a:pPr eaLnBrk="1" hangingPunct="1"/>
            <a:r>
              <a:rPr lang="en-US" altLang="en-US"/>
              <a:t>Various types of menu configurations</a:t>
            </a:r>
          </a:p>
          <a:p>
            <a:pPr eaLnBrk="1" hangingPunct="1"/>
            <a:r>
              <a:rPr lang="en-US" altLang="en-US"/>
              <a:t>(</a:t>
            </a:r>
            <a:r>
              <a:rPr lang="en-US" altLang="en-US" i="1"/>
              <a:t>Source: </a:t>
            </a:r>
            <a:r>
              <a:rPr lang="en-US" altLang="en-US"/>
              <a:t>Based on Shneiderman et al., 2009.)</a:t>
            </a:r>
          </a:p>
        </p:txBody>
      </p:sp>
      <p:pic>
        <p:nvPicPr>
          <p:cNvPr id="4" name="Grafik 3">
            <a:extLst>
              <a:ext uri="{FF2B5EF4-FFF2-40B4-BE49-F238E27FC236}">
                <a16:creationId xmlns:a16="http://schemas.microsoft.com/office/drawing/2014/main" id="{4116A4A0-86A9-4C88-84FB-6B221E4067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0352A57-D647-4B01-BB6F-B041CB352E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46FA5E1-F82D-499B-A7E2-405778AD5510}"/>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C2A908D3-93A4-4651-A134-DC44116DE23D}"/>
              </a:ext>
            </a:extLst>
          </p:cNvPr>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2284985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p:cNvSpPr>
            <a:spLocks noGrp="1"/>
          </p:cNvSpPr>
          <p:nvPr>
            <p:ph type="title"/>
          </p:nvPr>
        </p:nvSpPr>
        <p:spPr>
          <a:xfrm>
            <a:off x="457200" y="457200"/>
            <a:ext cx="8229600" cy="685800"/>
          </a:xfrm>
        </p:spPr>
        <p:txBody>
          <a:bodyPr anchor="ctr"/>
          <a:lstStyle/>
          <a:p>
            <a:pPr eaLnBrk="1" hangingPunct="1"/>
            <a:r>
              <a:rPr lang="en-US" altLang="en-US" dirty="0"/>
              <a:t>Menu Interaction (Cont.)</a:t>
            </a:r>
          </a:p>
        </p:txBody>
      </p:sp>
      <p:sp>
        <p:nvSpPr>
          <p:cNvPr id="16388" name="Content Placeholder 2"/>
          <p:cNvSpPr>
            <a:spLocks noGrp="1"/>
          </p:cNvSpPr>
          <p:nvPr>
            <p:ph idx="1"/>
          </p:nvPr>
        </p:nvSpPr>
        <p:spPr>
          <a:xfrm>
            <a:off x="457200" y="1676400"/>
            <a:ext cx="8229600" cy="4495800"/>
          </a:xfrm>
        </p:spPr>
        <p:txBody>
          <a:bodyPr/>
          <a:lstStyle/>
          <a:p>
            <a:pPr eaLnBrk="1" hangingPunct="1"/>
            <a:r>
              <a:rPr lang="en-US" altLang="en-US"/>
              <a:t>Guidelines for Menu Design</a:t>
            </a:r>
          </a:p>
          <a:p>
            <a:pPr lvl="1" eaLnBrk="1" hangingPunct="1"/>
            <a:r>
              <a:rPr lang="en-US" altLang="en-US" sz="2600" b="1"/>
              <a:t>Wording </a:t>
            </a:r>
            <a:r>
              <a:rPr lang="en-US" altLang="en-US" sz="2600"/>
              <a:t>—</a:t>
            </a:r>
            <a:r>
              <a:rPr lang="en-US" altLang="en-US" sz="2600" b="1"/>
              <a:t> </a:t>
            </a:r>
            <a:r>
              <a:rPr lang="en-US" altLang="en-US" sz="2600"/>
              <a:t>meaningful titles, clear command verbs, mixed upper/lower case</a:t>
            </a:r>
          </a:p>
          <a:p>
            <a:pPr lvl="1" eaLnBrk="1" hangingPunct="1"/>
            <a:r>
              <a:rPr lang="en-US" altLang="en-US" sz="2600" b="1"/>
              <a:t>Organization </a:t>
            </a:r>
            <a:r>
              <a:rPr lang="en-US" altLang="en-US" sz="2600"/>
              <a:t>—</a:t>
            </a:r>
            <a:r>
              <a:rPr lang="en-US" altLang="en-US" sz="2600" b="1"/>
              <a:t> </a:t>
            </a:r>
            <a:r>
              <a:rPr lang="en-US" altLang="en-US" sz="2600"/>
              <a:t>consistent organizing principle</a:t>
            </a:r>
          </a:p>
          <a:p>
            <a:pPr lvl="1" eaLnBrk="1" hangingPunct="1"/>
            <a:r>
              <a:rPr lang="en-US" altLang="en-US" sz="2600" b="1"/>
              <a:t>Length </a:t>
            </a:r>
            <a:r>
              <a:rPr lang="en-US" altLang="en-US" sz="2600"/>
              <a:t>—</a:t>
            </a:r>
            <a:r>
              <a:rPr lang="en-US" altLang="en-US" sz="2600" b="1"/>
              <a:t> </a:t>
            </a:r>
            <a:r>
              <a:rPr lang="en-US" altLang="en-US" sz="2600"/>
              <a:t>all choices fit within screen length</a:t>
            </a:r>
          </a:p>
          <a:p>
            <a:pPr lvl="1" eaLnBrk="1" hangingPunct="1"/>
            <a:r>
              <a:rPr lang="en-US" altLang="en-US" sz="2600" b="1"/>
              <a:t>Selection </a:t>
            </a:r>
            <a:r>
              <a:rPr lang="en-US" altLang="en-US" sz="2600"/>
              <a:t>—</a:t>
            </a:r>
            <a:r>
              <a:rPr lang="en-US" altLang="en-US" sz="2600" b="1"/>
              <a:t> </a:t>
            </a:r>
            <a:r>
              <a:rPr lang="en-US" altLang="en-US" sz="2600"/>
              <a:t>consistent, clear and easy selection methods</a:t>
            </a:r>
          </a:p>
          <a:p>
            <a:pPr lvl="1" eaLnBrk="1" hangingPunct="1"/>
            <a:r>
              <a:rPr lang="en-US" altLang="en-US" sz="2600" b="1"/>
              <a:t>Highlighting </a:t>
            </a:r>
            <a:r>
              <a:rPr lang="en-US" altLang="en-US" sz="2600"/>
              <a:t>—</a:t>
            </a:r>
            <a:r>
              <a:rPr lang="en-US" altLang="en-US" sz="2600" b="1"/>
              <a:t> </a:t>
            </a:r>
            <a:r>
              <a:rPr lang="en-US" altLang="en-US" sz="2600"/>
              <a:t>only for selected options or unavailable options</a:t>
            </a:r>
          </a:p>
        </p:txBody>
      </p:sp>
      <p:pic>
        <p:nvPicPr>
          <p:cNvPr id="4" name="Grafik 3">
            <a:extLst>
              <a:ext uri="{FF2B5EF4-FFF2-40B4-BE49-F238E27FC236}">
                <a16:creationId xmlns:a16="http://schemas.microsoft.com/office/drawing/2014/main" id="{73E9FB74-1C41-4E3B-8877-F38F311E45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F791B80-5048-40CF-8FC1-177CD238D6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9482EE9-0708-42C1-82D8-1BB01BCA6E36}"/>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1CE15156-A134-4D16-A448-C8CFD7C67690}"/>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2500856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8"/>
          <p:cNvSpPr>
            <a:spLocks noChangeArrowheads="1"/>
          </p:cNvSpPr>
          <p:nvPr/>
        </p:nvSpPr>
        <p:spPr bwMode="auto">
          <a:xfrm>
            <a:off x="6629400" y="2286000"/>
            <a:ext cx="237744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11-8</a:t>
            </a:r>
          </a:p>
          <a:p>
            <a:pPr eaLnBrk="1" hangingPunct="1"/>
            <a:r>
              <a:rPr lang="en-US" altLang="en-US" dirty="0"/>
              <a:t>Menu building with Microsoft Visual Basic .NET</a:t>
            </a:r>
          </a:p>
          <a:p>
            <a:pPr eaLnBrk="1" hangingPunct="1"/>
            <a:r>
              <a:rPr lang="en-US" sz="1600" dirty="0"/>
              <a:t>(</a:t>
            </a:r>
            <a:r>
              <a:rPr lang="en-US" sz="1600" i="1" dirty="0"/>
              <a:t>Source: </a:t>
            </a:r>
            <a:r>
              <a:rPr lang="en-US" sz="1600" dirty="0"/>
              <a:t>Microsoft Corporation.)</a:t>
            </a:r>
            <a:endParaRPr lang="en-US" altLang="en-US" sz="1600" dirty="0"/>
          </a:p>
        </p:txBody>
      </p:sp>
      <p:pic>
        <p:nvPicPr>
          <p:cNvPr id="3" name="Picture 2"/>
          <p:cNvPicPr>
            <a:picLocks noChangeAspect="1"/>
          </p:cNvPicPr>
          <p:nvPr/>
        </p:nvPicPr>
        <p:blipFill>
          <a:blip r:embed="rId3" cstate="print"/>
          <a:stretch>
            <a:fillRect/>
          </a:stretch>
        </p:blipFill>
        <p:spPr>
          <a:xfrm>
            <a:off x="381000" y="1219200"/>
            <a:ext cx="6172200" cy="4982582"/>
          </a:xfrm>
          <a:prstGeom prst="rect">
            <a:avLst/>
          </a:prstGeom>
        </p:spPr>
      </p:pic>
      <p:pic>
        <p:nvPicPr>
          <p:cNvPr id="5" name="Grafik 4">
            <a:extLst>
              <a:ext uri="{FF2B5EF4-FFF2-40B4-BE49-F238E27FC236}">
                <a16:creationId xmlns:a16="http://schemas.microsoft.com/office/drawing/2014/main" id="{10CEA74E-6992-4C93-BABF-A40BFF9D5D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9D6B6C15-50D2-45A9-869F-B77D4F914E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1EB0A9D-A893-4E37-BA48-54B7B199B00A}"/>
              </a:ext>
            </a:extLst>
          </p:cNvPr>
          <p:cNvSpPr>
            <a:spLocks noGrp="1"/>
          </p:cNvSpPr>
          <p:nvPr>
            <p:ph type="ftr" sz="quarter" idx="11"/>
          </p:nvPr>
        </p:nvSpPr>
        <p:spPr/>
        <p:txBody>
          <a:bodyPr/>
          <a:lstStyle/>
          <a:p>
            <a:r>
              <a:rPr lang="en-US"/>
              <a:t>Lecture #10 Designing Interfaces and Dialogues</a:t>
            </a:r>
            <a:endParaRPr lang="en-US" dirty="0"/>
          </a:p>
        </p:txBody>
      </p:sp>
      <p:sp>
        <p:nvSpPr>
          <p:cNvPr id="4" name="Foliennummernplatzhalter 3">
            <a:extLst>
              <a:ext uri="{FF2B5EF4-FFF2-40B4-BE49-F238E27FC236}">
                <a16:creationId xmlns:a16="http://schemas.microsoft.com/office/drawing/2014/main" id="{13AEA21E-734D-4980-A940-E6063A004F9B}"/>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
        <p:nvSpPr>
          <p:cNvPr id="11" name="Title 1">
            <a:extLst>
              <a:ext uri="{FF2B5EF4-FFF2-40B4-BE49-F238E27FC236}">
                <a16:creationId xmlns:a16="http://schemas.microsoft.com/office/drawing/2014/main" id="{65E744ED-512D-4189-902E-497F37130B69}"/>
              </a:ext>
            </a:extLst>
          </p:cNvPr>
          <p:cNvSpPr>
            <a:spLocks noGrp="1"/>
          </p:cNvSpPr>
          <p:nvPr>
            <p:ph type="title"/>
          </p:nvPr>
        </p:nvSpPr>
        <p:spPr>
          <a:xfrm>
            <a:off x="457200" y="457200"/>
            <a:ext cx="8229600" cy="685800"/>
          </a:xfrm>
        </p:spPr>
        <p:txBody>
          <a:bodyPr anchor="ctr">
            <a:normAutofit/>
          </a:bodyPr>
          <a:lstStyle/>
          <a:p>
            <a:pPr algn="ctr" eaLnBrk="1" hangingPunct="1"/>
            <a:r>
              <a:rPr lang="en-US" altLang="en-US" sz="3200" dirty="0">
                <a:solidFill>
                  <a:schemeClr val="tx1"/>
                </a:solidFill>
                <a:latin typeface="Times New Roman" panose="02020603050405020304" pitchFamily="18" charset="0"/>
                <a:cs typeface="Times New Roman" panose="02020603050405020304" pitchFamily="18" charset="0"/>
              </a:rPr>
              <a:t>Menu Interaction (Cont.)</a:t>
            </a:r>
          </a:p>
        </p:txBody>
      </p:sp>
    </p:spTree>
    <p:extLst>
      <p:ext uri="{BB962C8B-B14F-4D97-AF65-F5344CB8AC3E}">
        <p14:creationId xmlns:p14="http://schemas.microsoft.com/office/powerpoint/2010/main" val="33357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p:txBody>
          <a:bodyPr/>
          <a:lstStyle/>
          <a:p>
            <a:pPr eaLnBrk="1" hangingPunct="1"/>
            <a:r>
              <a:rPr lang="en-US" altLang="en-US"/>
              <a:t>Form Interaction</a:t>
            </a:r>
          </a:p>
        </p:txBody>
      </p:sp>
      <p:sp>
        <p:nvSpPr>
          <p:cNvPr id="18438" name="Rectangle 3"/>
          <p:cNvSpPr>
            <a:spLocks noGrp="1" noChangeArrowheads="1"/>
          </p:cNvSpPr>
          <p:nvPr>
            <p:ph type="body" idx="1"/>
          </p:nvPr>
        </p:nvSpPr>
        <p:spPr/>
        <p:txBody>
          <a:bodyPr/>
          <a:lstStyle/>
          <a:p>
            <a:pPr eaLnBrk="1" hangingPunct="1"/>
            <a:r>
              <a:rPr lang="en-US" altLang="en-US" b="1"/>
              <a:t>Form interaction</a:t>
            </a:r>
            <a:r>
              <a:rPr lang="en-US" altLang="en-US"/>
              <a:t>: a highly intuitive human-computer interaction method whereby data fields are formatted in a manner similar to paper-based forms</a:t>
            </a:r>
          </a:p>
          <a:p>
            <a:pPr lvl="1" eaLnBrk="1" hangingPunct="1"/>
            <a:r>
              <a:rPr lang="en-US" altLang="en-US"/>
              <a:t>Allows users to fill in the blanks when working with a system.</a:t>
            </a:r>
          </a:p>
        </p:txBody>
      </p:sp>
      <p:pic>
        <p:nvPicPr>
          <p:cNvPr id="4" name="Grafik 3">
            <a:extLst>
              <a:ext uri="{FF2B5EF4-FFF2-40B4-BE49-F238E27FC236}">
                <a16:creationId xmlns:a16="http://schemas.microsoft.com/office/drawing/2014/main" id="{B7AE8241-CEE0-4B25-8DAC-54C5AA594A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C33F72E-81A2-4546-BDCD-A30C3AB73C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4C16BD7-8D2D-4304-8DC8-3DE42560B8CE}"/>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544D1FFF-54BE-44AC-A062-D69C58BDC88B}"/>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2170279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1"/>
          <p:cNvSpPr>
            <a:spLocks noGrp="1"/>
          </p:cNvSpPr>
          <p:nvPr>
            <p:ph type="title"/>
          </p:nvPr>
        </p:nvSpPr>
        <p:spPr>
          <a:xfrm>
            <a:off x="457200" y="228600"/>
            <a:ext cx="8229600" cy="763589"/>
          </a:xfrm>
        </p:spPr>
        <p:txBody>
          <a:bodyPr/>
          <a:lstStyle/>
          <a:p>
            <a:pPr eaLnBrk="1" hangingPunct="1"/>
            <a:r>
              <a:rPr lang="en-US" altLang="en-US" dirty="0"/>
              <a:t>Form Interaction (Cont.)</a:t>
            </a:r>
          </a:p>
        </p:txBody>
      </p:sp>
      <p:sp>
        <p:nvSpPr>
          <p:cNvPr id="19462" name="Rectangle 9"/>
          <p:cNvSpPr>
            <a:spLocks noChangeArrowheads="1"/>
          </p:cNvSpPr>
          <p:nvPr/>
        </p:nvSpPr>
        <p:spPr bwMode="auto">
          <a:xfrm>
            <a:off x="228600" y="2819400"/>
            <a:ext cx="2514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11-9</a:t>
            </a:r>
          </a:p>
          <a:p>
            <a:pPr eaLnBrk="1" hangingPunct="1"/>
            <a:r>
              <a:rPr lang="en-US" altLang="en-US"/>
              <a:t>Example of form interaction from the Google Advanced Search Engine</a:t>
            </a:r>
          </a:p>
          <a:p>
            <a:pPr eaLnBrk="1" hangingPunct="1"/>
            <a:r>
              <a:rPr lang="en-US" altLang="en-US"/>
              <a:t>(</a:t>
            </a:r>
            <a:r>
              <a:rPr lang="en-US" altLang="en-US" i="1"/>
              <a:t>Source: Google.)</a:t>
            </a:r>
            <a:endParaRPr lang="en-US" altLang="en-US"/>
          </a:p>
        </p:txBody>
      </p:sp>
      <p:pic>
        <p:nvPicPr>
          <p:cNvPr id="2" name="Picture 1"/>
          <p:cNvPicPr>
            <a:picLocks noChangeAspect="1"/>
          </p:cNvPicPr>
          <p:nvPr/>
        </p:nvPicPr>
        <p:blipFill>
          <a:blip r:embed="rId3" cstate="print"/>
          <a:stretch>
            <a:fillRect/>
          </a:stretch>
        </p:blipFill>
        <p:spPr>
          <a:xfrm>
            <a:off x="2590800" y="1168066"/>
            <a:ext cx="5867400" cy="5232733"/>
          </a:xfrm>
          <a:prstGeom prst="rect">
            <a:avLst/>
          </a:prstGeom>
        </p:spPr>
      </p:pic>
      <p:pic>
        <p:nvPicPr>
          <p:cNvPr id="5" name="Grafik 4">
            <a:extLst>
              <a:ext uri="{FF2B5EF4-FFF2-40B4-BE49-F238E27FC236}">
                <a16:creationId xmlns:a16="http://schemas.microsoft.com/office/drawing/2014/main" id="{4F6B91CD-55A4-4446-8D1C-F83BE13F6A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39B0B75A-FAC7-4E99-BDF7-924119979B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DCA5E054-2978-4553-86FF-4B564BFAC322}"/>
              </a:ext>
            </a:extLst>
          </p:cNvPr>
          <p:cNvSpPr>
            <a:spLocks noGrp="1"/>
          </p:cNvSpPr>
          <p:nvPr>
            <p:ph type="ftr" sz="quarter" idx="11"/>
          </p:nvPr>
        </p:nvSpPr>
        <p:spPr/>
        <p:txBody>
          <a:bodyPr/>
          <a:lstStyle/>
          <a:p>
            <a:r>
              <a:rPr lang="en-US"/>
              <a:t>Lecture #10 Designing Interfaces and Dialogues</a:t>
            </a:r>
            <a:endParaRPr lang="en-US" dirty="0"/>
          </a:p>
        </p:txBody>
      </p:sp>
      <p:sp>
        <p:nvSpPr>
          <p:cNvPr id="4" name="Foliennummernplatzhalter 3">
            <a:extLst>
              <a:ext uri="{FF2B5EF4-FFF2-40B4-BE49-F238E27FC236}">
                <a16:creationId xmlns:a16="http://schemas.microsoft.com/office/drawing/2014/main" id="{67880B89-C903-4DEE-846C-6C579318E3B7}"/>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35571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p:cNvSpPr>
            <a:spLocks noGrp="1" noChangeArrowheads="1"/>
          </p:cNvSpPr>
          <p:nvPr>
            <p:ph type="title"/>
          </p:nvPr>
        </p:nvSpPr>
        <p:spPr/>
        <p:txBody>
          <a:bodyPr/>
          <a:lstStyle/>
          <a:p>
            <a:pPr eaLnBrk="1" hangingPunct="1"/>
            <a:r>
              <a:rPr lang="en-US" altLang="en-US"/>
              <a:t>Object-Based Interaction</a:t>
            </a:r>
          </a:p>
        </p:txBody>
      </p:sp>
      <p:sp>
        <p:nvSpPr>
          <p:cNvPr id="20486" name="Rectangle 3"/>
          <p:cNvSpPr>
            <a:spLocks noGrp="1" noChangeArrowheads="1"/>
          </p:cNvSpPr>
          <p:nvPr>
            <p:ph type="body" idx="1"/>
          </p:nvPr>
        </p:nvSpPr>
        <p:spPr>
          <a:xfrm>
            <a:off x="457200" y="1981200"/>
            <a:ext cx="8229600" cy="4038600"/>
          </a:xfrm>
        </p:spPr>
        <p:txBody>
          <a:bodyPr/>
          <a:lstStyle/>
          <a:p>
            <a:pPr eaLnBrk="1" hangingPunct="1"/>
            <a:r>
              <a:rPr lang="en-US" altLang="en-US" b="1"/>
              <a:t>Object-based interaction</a:t>
            </a:r>
            <a:r>
              <a:rPr lang="en-US" altLang="en-US"/>
              <a:t>: a human-computer interaction method in which symbols are used to represent commands or functions</a:t>
            </a:r>
          </a:p>
          <a:p>
            <a:pPr eaLnBrk="1" hangingPunct="1"/>
            <a:r>
              <a:rPr lang="en-US" altLang="en-US" b="1"/>
              <a:t>Icons</a:t>
            </a:r>
            <a:r>
              <a:rPr lang="en-US" altLang="en-US"/>
              <a:t>: graphical pictures that represent specific functions within a system</a:t>
            </a:r>
          </a:p>
          <a:p>
            <a:pPr lvl="1" eaLnBrk="1" hangingPunct="1"/>
            <a:r>
              <a:rPr lang="en-US" altLang="en-US"/>
              <a:t>Use little screen space and are easily understood by users</a:t>
            </a:r>
          </a:p>
        </p:txBody>
      </p:sp>
      <p:pic>
        <p:nvPicPr>
          <p:cNvPr id="4" name="Grafik 3">
            <a:extLst>
              <a:ext uri="{FF2B5EF4-FFF2-40B4-BE49-F238E27FC236}">
                <a16:creationId xmlns:a16="http://schemas.microsoft.com/office/drawing/2014/main" id="{6D19562A-42AB-4FC0-84D2-AA39223199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78AD48E-A493-4C19-A8F6-A6ED8E50AE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DF56AE1-21DD-4190-944E-D175FEED1869}"/>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7D1AAE41-C1B6-4E03-89F0-EFA23C0D044A}"/>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1945745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a:xfrm>
            <a:off x="457200" y="228600"/>
            <a:ext cx="8229600" cy="781716"/>
          </a:xfrm>
        </p:spPr>
        <p:txBody>
          <a:bodyPr/>
          <a:lstStyle/>
          <a:p>
            <a:pPr eaLnBrk="1" hangingPunct="1"/>
            <a:r>
              <a:rPr lang="en-US" altLang="en-US" dirty="0"/>
              <a:t>Object-Based Interaction (Cont.)</a:t>
            </a:r>
          </a:p>
        </p:txBody>
      </p:sp>
      <p:sp>
        <p:nvSpPr>
          <p:cNvPr id="21511" name="Rectangle 2"/>
          <p:cNvSpPr>
            <a:spLocks noChangeArrowheads="1"/>
          </p:cNvSpPr>
          <p:nvPr/>
        </p:nvSpPr>
        <p:spPr bwMode="auto">
          <a:xfrm>
            <a:off x="228600" y="2366963"/>
            <a:ext cx="28956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11-10</a:t>
            </a:r>
          </a:p>
          <a:p>
            <a:pPr eaLnBrk="1" hangingPunct="1"/>
            <a:r>
              <a:rPr lang="en-US" altLang="en-US" dirty="0"/>
              <a:t>Object-based (icon) interface from the Option menu in the Firefox Web browser</a:t>
            </a:r>
          </a:p>
          <a:p>
            <a:pPr eaLnBrk="1" hangingPunct="1"/>
            <a:r>
              <a:rPr lang="en-US" dirty="0"/>
              <a:t>(</a:t>
            </a:r>
            <a:r>
              <a:rPr lang="en-US" i="1" dirty="0"/>
              <a:t>Source</a:t>
            </a:r>
            <a:r>
              <a:rPr lang="en-US" dirty="0"/>
              <a:t>: Mozilla Firefox.)</a:t>
            </a:r>
            <a:endParaRPr lang="en-US" altLang="en-US" dirty="0"/>
          </a:p>
        </p:txBody>
      </p:sp>
      <p:pic>
        <p:nvPicPr>
          <p:cNvPr id="2" name="Picture 1"/>
          <p:cNvPicPr>
            <a:picLocks noChangeAspect="1"/>
          </p:cNvPicPr>
          <p:nvPr/>
        </p:nvPicPr>
        <p:blipFill>
          <a:blip r:embed="rId3" cstate="print"/>
          <a:stretch>
            <a:fillRect/>
          </a:stretch>
        </p:blipFill>
        <p:spPr>
          <a:xfrm>
            <a:off x="3022600" y="1066800"/>
            <a:ext cx="5740400" cy="5264018"/>
          </a:xfrm>
          <a:prstGeom prst="rect">
            <a:avLst/>
          </a:prstGeom>
        </p:spPr>
      </p:pic>
      <p:pic>
        <p:nvPicPr>
          <p:cNvPr id="5" name="Grafik 4">
            <a:extLst>
              <a:ext uri="{FF2B5EF4-FFF2-40B4-BE49-F238E27FC236}">
                <a16:creationId xmlns:a16="http://schemas.microsoft.com/office/drawing/2014/main" id="{0592F224-C9CA-46FB-8676-6616E24EE7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EBB0B553-DDB5-4AFF-8F34-EC286E1D1A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0DD880CC-96C7-4E99-96C0-27DD7DA11B95}"/>
              </a:ext>
            </a:extLst>
          </p:cNvPr>
          <p:cNvSpPr>
            <a:spLocks noGrp="1"/>
          </p:cNvSpPr>
          <p:nvPr>
            <p:ph type="ftr" sz="quarter" idx="11"/>
          </p:nvPr>
        </p:nvSpPr>
        <p:spPr/>
        <p:txBody>
          <a:bodyPr/>
          <a:lstStyle/>
          <a:p>
            <a:r>
              <a:rPr lang="en-US"/>
              <a:t>Lecture #10 Designing Interfaces and Dialogues</a:t>
            </a:r>
            <a:endParaRPr lang="en-US" dirty="0"/>
          </a:p>
        </p:txBody>
      </p:sp>
      <p:sp>
        <p:nvSpPr>
          <p:cNvPr id="4" name="Foliennummernplatzhalter 3">
            <a:extLst>
              <a:ext uri="{FF2B5EF4-FFF2-40B4-BE49-F238E27FC236}">
                <a16:creationId xmlns:a16="http://schemas.microsoft.com/office/drawing/2014/main" id="{28CD798B-98D9-4655-B438-1879D77CCFE4}"/>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317492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a:spLocks noGrp="1" noChangeArrowheads="1"/>
          </p:cNvSpPr>
          <p:nvPr>
            <p:ph type="title"/>
          </p:nvPr>
        </p:nvSpPr>
        <p:spPr>
          <a:xfrm>
            <a:off x="457200" y="457200"/>
            <a:ext cx="8229600" cy="564844"/>
          </a:xfrm>
        </p:spPr>
        <p:txBody>
          <a:bodyPr/>
          <a:lstStyle/>
          <a:p>
            <a:pPr eaLnBrk="1" hangingPunct="1"/>
            <a:r>
              <a:rPr lang="en-US" altLang="en-US" dirty="0"/>
              <a:t>Natural Language Interaction</a:t>
            </a:r>
          </a:p>
        </p:txBody>
      </p:sp>
      <p:sp>
        <p:nvSpPr>
          <p:cNvPr id="22534" name="Rectangle 3"/>
          <p:cNvSpPr>
            <a:spLocks noGrp="1" noChangeArrowheads="1"/>
          </p:cNvSpPr>
          <p:nvPr>
            <p:ph type="body" idx="1"/>
          </p:nvPr>
        </p:nvSpPr>
        <p:spPr>
          <a:xfrm>
            <a:off x="457200" y="1752600"/>
            <a:ext cx="8229600" cy="4267200"/>
          </a:xfrm>
        </p:spPr>
        <p:txBody>
          <a:bodyPr>
            <a:normAutofit/>
          </a:bodyPr>
          <a:lstStyle/>
          <a:p>
            <a:pPr algn="just" eaLnBrk="1" hangingPunct="1"/>
            <a:r>
              <a:rPr lang="en-US" altLang="en-US" sz="2800" b="1" dirty="0"/>
              <a:t>Natural language interaction</a:t>
            </a:r>
            <a:r>
              <a:rPr lang="en-US" altLang="en-US" sz="2800" dirty="0"/>
              <a:t>: a human-computer interaction method whereby inputs to and outputs from a computer-based application are in a conventional spoken language such as English</a:t>
            </a:r>
          </a:p>
          <a:p>
            <a:pPr algn="just" eaLnBrk="1" hangingPunct="1"/>
            <a:r>
              <a:rPr lang="en-US" altLang="en-US" sz="2800" dirty="0"/>
              <a:t>Based on research in artificial intelligence</a:t>
            </a:r>
          </a:p>
          <a:p>
            <a:pPr algn="just" eaLnBrk="1" hangingPunct="1"/>
            <a:r>
              <a:rPr lang="en-US" altLang="en-US" sz="2800" dirty="0"/>
              <a:t>Current implementations are tedious and difficult to work with, not as viable as other interaction methods.</a:t>
            </a:r>
          </a:p>
        </p:txBody>
      </p:sp>
      <p:pic>
        <p:nvPicPr>
          <p:cNvPr id="4" name="Grafik 3">
            <a:extLst>
              <a:ext uri="{FF2B5EF4-FFF2-40B4-BE49-F238E27FC236}">
                <a16:creationId xmlns:a16="http://schemas.microsoft.com/office/drawing/2014/main" id="{DE6779AF-5D04-4C2E-A7A6-96FBCF59F2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98278B3-AE2C-49D6-9FEB-DE82321686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6E3007D-9F04-4579-8113-FDB3AA7D88B7}"/>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54302FED-F032-48DB-9BFA-1B332EEDEAF0}"/>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250183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533400"/>
            <a:ext cx="8229600" cy="762000"/>
          </a:xfrm>
        </p:spPr>
        <p:txBody>
          <a:bodyPr vert="horz" lIns="0" rIns="0" bIns="0" anchor="b">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Hardware Options for System Interaction</a:t>
            </a:r>
          </a:p>
        </p:txBody>
      </p:sp>
      <p:sp>
        <p:nvSpPr>
          <p:cNvPr id="23555" name="Content Placeholder 6"/>
          <p:cNvSpPr>
            <a:spLocks noGrp="1"/>
          </p:cNvSpPr>
          <p:nvPr>
            <p:ph sz="half" idx="1"/>
          </p:nvPr>
        </p:nvSpPr>
        <p:spPr>
          <a:xfrm>
            <a:off x="457200" y="2362200"/>
            <a:ext cx="4038600" cy="3886200"/>
          </a:xfrm>
        </p:spPr>
        <p:txBody>
          <a:bodyPr vert="horz">
            <a:normAutofit/>
          </a:bodyPr>
          <a:lstStyle/>
          <a:p>
            <a:pPr algn="just">
              <a:buClrTx/>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Keyboard</a:t>
            </a:r>
          </a:p>
          <a:p>
            <a:pPr algn="just">
              <a:buClrTx/>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Mouse</a:t>
            </a:r>
          </a:p>
          <a:p>
            <a:pPr algn="just">
              <a:buClrTx/>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Joystick</a:t>
            </a:r>
          </a:p>
          <a:p>
            <a:pPr algn="just">
              <a:buClrTx/>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Trackball</a:t>
            </a:r>
          </a:p>
        </p:txBody>
      </p:sp>
      <p:sp>
        <p:nvSpPr>
          <p:cNvPr id="23556" name="Content Placeholder 7"/>
          <p:cNvSpPr>
            <a:spLocks noGrp="1"/>
          </p:cNvSpPr>
          <p:nvPr>
            <p:ph sz="half" idx="2"/>
          </p:nvPr>
        </p:nvSpPr>
        <p:spPr>
          <a:xfrm>
            <a:off x="4648200" y="2362200"/>
            <a:ext cx="4038600" cy="3886200"/>
          </a:xfrm>
        </p:spPr>
        <p:txBody>
          <a:bodyPr/>
          <a:lstStyle/>
          <a:p>
            <a:pPr algn="just">
              <a:buClrTx/>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Touch screen</a:t>
            </a:r>
          </a:p>
          <a:p>
            <a:pPr algn="just">
              <a:buClrTx/>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Light Pen</a:t>
            </a:r>
          </a:p>
          <a:p>
            <a:pPr algn="just">
              <a:buClrTx/>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Graphics Tablet</a:t>
            </a:r>
          </a:p>
          <a:p>
            <a:pPr algn="just">
              <a:buClrTx/>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Voice</a:t>
            </a:r>
          </a:p>
        </p:txBody>
      </p:sp>
      <p:pic>
        <p:nvPicPr>
          <p:cNvPr id="5" name="Grafik 4">
            <a:extLst>
              <a:ext uri="{FF2B5EF4-FFF2-40B4-BE49-F238E27FC236}">
                <a16:creationId xmlns:a16="http://schemas.microsoft.com/office/drawing/2014/main" id="{40509C7C-9D77-48E1-8416-8157F72ED3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7F5D303D-F564-46AA-9C0F-2DE2803C0A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7E9CB7B-0C61-460F-BEFB-38B54AF283FA}"/>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ECB7B8A3-CFF6-4C27-8B69-068735160CDA}"/>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470621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2"/>
          <p:cNvSpPr>
            <a:spLocks noGrp="1" noChangeArrowheads="1"/>
          </p:cNvSpPr>
          <p:nvPr>
            <p:ph type="title"/>
          </p:nvPr>
        </p:nvSpPr>
        <p:spPr>
          <a:xfrm>
            <a:off x="457200" y="704088"/>
            <a:ext cx="8229600" cy="896112"/>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Usability Problems with Hardware Devices</a:t>
            </a:r>
          </a:p>
        </p:txBody>
      </p:sp>
      <p:sp>
        <p:nvSpPr>
          <p:cNvPr id="24582" name="Rectangle 3"/>
          <p:cNvSpPr>
            <a:spLocks noGrp="1" noChangeArrowheads="1"/>
          </p:cNvSpPr>
          <p:nvPr>
            <p:ph type="body" sz="half" idx="1"/>
          </p:nvPr>
        </p:nvSpPr>
        <p:spPr>
          <a:xfrm>
            <a:off x="457200" y="1828800"/>
            <a:ext cx="8001000" cy="4114800"/>
          </a:xfrm>
        </p:spPr>
        <p:txBody>
          <a:bodyPr>
            <a:normAutofit lnSpcReduction="10000"/>
          </a:bodyPr>
          <a:lstStyle/>
          <a:p>
            <a:pPr eaLnBrk="1" hangingPunct="1"/>
            <a:r>
              <a:rPr lang="en-US" altLang="en-US" dirty="0">
                <a:latin typeface="Times New Roman" panose="02020603050405020304" pitchFamily="18" charset="0"/>
                <a:cs typeface="Times New Roman" panose="02020603050405020304" pitchFamily="18" charset="0"/>
              </a:rPr>
              <a:t>Visual Blocking</a:t>
            </a:r>
          </a:p>
          <a:p>
            <a:pPr lvl="1" eaLnBrk="1" hangingPunct="1"/>
            <a:r>
              <a:rPr lang="en-US" altLang="en-US" dirty="0">
                <a:latin typeface="Times New Roman" panose="02020603050405020304" pitchFamily="18" charset="0"/>
                <a:cs typeface="Times New Roman" panose="02020603050405020304" pitchFamily="18" charset="0"/>
              </a:rPr>
              <a:t>Extent to which device blocks display when using</a:t>
            </a:r>
          </a:p>
          <a:p>
            <a:pPr eaLnBrk="1" hangingPunct="1"/>
            <a:r>
              <a:rPr lang="en-US" altLang="en-US" dirty="0">
                <a:latin typeface="Times New Roman" panose="02020603050405020304" pitchFamily="18" charset="0"/>
                <a:cs typeface="Times New Roman" panose="02020603050405020304" pitchFamily="18" charset="0"/>
              </a:rPr>
              <a:t>User Fatigue</a:t>
            </a:r>
          </a:p>
          <a:p>
            <a:pPr lvl="1" eaLnBrk="1" hangingPunct="1"/>
            <a:r>
              <a:rPr lang="en-US" altLang="en-US" dirty="0">
                <a:latin typeface="Times New Roman" panose="02020603050405020304" pitchFamily="18" charset="0"/>
                <a:cs typeface="Times New Roman" panose="02020603050405020304" pitchFamily="18" charset="0"/>
              </a:rPr>
              <a:t>Potential for fatigue over long use</a:t>
            </a:r>
          </a:p>
          <a:p>
            <a:pPr eaLnBrk="1" hangingPunct="1"/>
            <a:r>
              <a:rPr lang="en-US" altLang="en-US" dirty="0">
                <a:latin typeface="Times New Roman" panose="02020603050405020304" pitchFamily="18" charset="0"/>
                <a:cs typeface="Times New Roman" panose="02020603050405020304" pitchFamily="18" charset="0"/>
              </a:rPr>
              <a:t>Movement Scaling</a:t>
            </a:r>
          </a:p>
          <a:p>
            <a:pPr lvl="1" eaLnBrk="1" hangingPunct="1"/>
            <a:r>
              <a:rPr lang="en-US" altLang="en-US" dirty="0">
                <a:latin typeface="Times New Roman" panose="02020603050405020304" pitchFamily="18" charset="0"/>
                <a:cs typeface="Times New Roman" panose="02020603050405020304" pitchFamily="18" charset="0"/>
              </a:rPr>
              <a:t>Extent to which device movement translates to equivalent screen movement</a:t>
            </a:r>
          </a:p>
          <a:p>
            <a:pPr eaLnBrk="1" hangingPunct="1"/>
            <a:r>
              <a:rPr lang="en-US" altLang="en-US" dirty="0">
                <a:latin typeface="Times New Roman" panose="02020603050405020304" pitchFamily="18" charset="0"/>
                <a:cs typeface="Times New Roman" panose="02020603050405020304" pitchFamily="18" charset="0"/>
              </a:rPr>
              <a:t>Durability</a:t>
            </a:r>
          </a:p>
          <a:p>
            <a:pPr lvl="1" eaLnBrk="1" hangingPunct="1"/>
            <a:r>
              <a:rPr lang="en-US" altLang="en-US" dirty="0">
                <a:latin typeface="Times New Roman" panose="02020603050405020304" pitchFamily="18" charset="0"/>
                <a:cs typeface="Times New Roman" panose="02020603050405020304" pitchFamily="18" charset="0"/>
              </a:rPr>
              <a:t>Lack of durability or need for maintenance (e.g., cleaning) over extended use</a:t>
            </a:r>
          </a:p>
          <a:p>
            <a:pPr eaLnBrk="1" hangingPunct="1">
              <a:buFont typeface="Wingdings" panose="05000000000000000000" pitchFamily="2" charset="2"/>
              <a:buNone/>
            </a:pPr>
            <a:endParaRPr lang="en-US" altLang="en-US" dirty="0">
              <a:latin typeface="Times New Roman" panose="02020603050405020304" pitchFamily="18" charset="0"/>
              <a:cs typeface="Times New Roman" panose="02020603050405020304" pitchFamily="18" charset="0"/>
            </a:endParaRPr>
          </a:p>
        </p:txBody>
      </p:sp>
      <p:pic>
        <p:nvPicPr>
          <p:cNvPr id="4" name="Grafik 3">
            <a:extLst>
              <a:ext uri="{FF2B5EF4-FFF2-40B4-BE49-F238E27FC236}">
                <a16:creationId xmlns:a16="http://schemas.microsoft.com/office/drawing/2014/main" id="{F02AE145-B321-4562-96DE-AFB67C4E95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F6499F4-065A-41E8-9D0E-9CB236E741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72A7B48-AE74-475E-8BA0-B22EBDA6D1BA}"/>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8236CBEF-E967-42EA-BBF4-837304EAD605}"/>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2742487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p:cNvSpPr>
            <a:spLocks noGrp="1" noChangeArrowheads="1"/>
          </p:cNvSpPr>
          <p:nvPr>
            <p:ph type="title"/>
          </p:nvPr>
        </p:nvSpPr>
        <p:spPr>
          <a:xfrm>
            <a:off x="304800" y="704088"/>
            <a:ext cx="86106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Usability Problems with Hardware Devices (Cont.)</a:t>
            </a:r>
          </a:p>
        </p:txBody>
      </p:sp>
      <p:sp>
        <p:nvSpPr>
          <p:cNvPr id="25606" name="Rectangle 4"/>
          <p:cNvSpPr>
            <a:spLocks noGrp="1" noChangeArrowheads="1"/>
          </p:cNvSpPr>
          <p:nvPr>
            <p:ph type="body" sz="half" idx="2"/>
          </p:nvPr>
        </p:nvSpPr>
        <p:spPr>
          <a:xfrm>
            <a:off x="762000" y="1981200"/>
            <a:ext cx="7924800" cy="3886200"/>
          </a:xfrm>
        </p:spPr>
        <p:txBody>
          <a:bodyPr/>
          <a:lstStyle/>
          <a:p>
            <a:pPr eaLnBrk="1" hangingPunct="1"/>
            <a:r>
              <a:rPr lang="en-US" altLang="en-US" dirty="0">
                <a:latin typeface="Times New Roman" panose="02020603050405020304" pitchFamily="18" charset="0"/>
                <a:cs typeface="Times New Roman" panose="02020603050405020304" pitchFamily="18" charset="0"/>
              </a:rPr>
              <a:t>Adequate Feedback</a:t>
            </a:r>
          </a:p>
          <a:p>
            <a:pPr lvl="1" eaLnBrk="1" hangingPunct="1"/>
            <a:r>
              <a:rPr lang="en-US" altLang="en-US" dirty="0">
                <a:latin typeface="Times New Roman" panose="02020603050405020304" pitchFamily="18" charset="0"/>
                <a:cs typeface="Times New Roman" panose="02020603050405020304" pitchFamily="18" charset="0"/>
              </a:rPr>
              <a:t>Extent to which device provides adequate feedback for each operation</a:t>
            </a:r>
          </a:p>
          <a:p>
            <a:pPr eaLnBrk="1" hangingPunct="1"/>
            <a:r>
              <a:rPr lang="en-US" altLang="en-US" dirty="0">
                <a:latin typeface="Times New Roman" panose="02020603050405020304" pitchFamily="18" charset="0"/>
                <a:cs typeface="Times New Roman" panose="02020603050405020304" pitchFamily="18" charset="0"/>
              </a:rPr>
              <a:t>Speed</a:t>
            </a:r>
          </a:p>
          <a:p>
            <a:pPr lvl="1" eaLnBrk="1" hangingPunct="1"/>
            <a:r>
              <a:rPr lang="en-US" altLang="en-US" dirty="0">
                <a:latin typeface="Times New Roman" panose="02020603050405020304" pitchFamily="18" charset="0"/>
                <a:cs typeface="Times New Roman" panose="02020603050405020304" pitchFamily="18" charset="0"/>
              </a:rPr>
              <a:t>Cursor movement speed</a:t>
            </a:r>
          </a:p>
          <a:p>
            <a:pPr eaLnBrk="1" hangingPunct="1"/>
            <a:r>
              <a:rPr lang="en-US" altLang="en-US" dirty="0">
                <a:latin typeface="Times New Roman" panose="02020603050405020304" pitchFamily="18" charset="0"/>
                <a:cs typeface="Times New Roman" panose="02020603050405020304" pitchFamily="18" charset="0"/>
              </a:rPr>
              <a:t>Pointing Accuracy</a:t>
            </a:r>
          </a:p>
          <a:p>
            <a:pPr lvl="1" eaLnBrk="1" hangingPunct="1"/>
            <a:r>
              <a:rPr lang="en-US" altLang="en-US" dirty="0">
                <a:latin typeface="Times New Roman" panose="02020603050405020304" pitchFamily="18" charset="0"/>
                <a:cs typeface="Times New Roman" panose="02020603050405020304" pitchFamily="18" charset="0"/>
              </a:rPr>
              <a:t>Ability to precisely direct cursor</a:t>
            </a:r>
          </a:p>
          <a:p>
            <a:pPr eaLnBrk="1" hangingPunct="1">
              <a:buFont typeface="Wingdings" panose="05000000000000000000" pitchFamily="2" charset="2"/>
              <a:buNone/>
            </a:pPr>
            <a:endParaRPr lang="en-US" altLang="en-US" dirty="0">
              <a:latin typeface="Times New Roman" panose="02020603050405020304" pitchFamily="18" charset="0"/>
              <a:cs typeface="Times New Roman" panose="02020603050405020304" pitchFamily="18" charset="0"/>
            </a:endParaRPr>
          </a:p>
        </p:txBody>
      </p:sp>
      <p:pic>
        <p:nvPicPr>
          <p:cNvPr id="4" name="Grafik 3">
            <a:extLst>
              <a:ext uri="{FF2B5EF4-FFF2-40B4-BE49-F238E27FC236}">
                <a16:creationId xmlns:a16="http://schemas.microsoft.com/office/drawing/2014/main" id="{2965C0F6-C14E-4AAD-8281-02B8494CE5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0BA9D57-C998-45BD-8255-BA1873AC2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AD220F1-053E-4891-ADF4-19F827B89AC6}"/>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751F4838-8DBC-43FA-8B6C-8C5363EE8F95}"/>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2095474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528637" y="1600200"/>
            <a:ext cx="8086725" cy="4762500"/>
          </a:xfrm>
          <a:prstGeom prst="rect">
            <a:avLst/>
          </a:prstGeom>
        </p:spPr>
      </p:pic>
      <p:pic>
        <p:nvPicPr>
          <p:cNvPr id="4" name="Grafik 3">
            <a:extLst>
              <a:ext uri="{FF2B5EF4-FFF2-40B4-BE49-F238E27FC236}">
                <a16:creationId xmlns:a16="http://schemas.microsoft.com/office/drawing/2014/main" id="{AF461028-5452-4897-9459-E11AF8226A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F7DA509-F460-4DB7-A4E4-88D4451A33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CCCCC76C-9F45-4B7D-B85D-6D257682B5E3}"/>
              </a:ext>
            </a:extLst>
          </p:cNvPr>
          <p:cNvSpPr>
            <a:spLocks noGrp="1"/>
          </p:cNvSpPr>
          <p:nvPr>
            <p:ph type="ftr" sz="quarter" idx="11"/>
          </p:nvPr>
        </p:nvSpPr>
        <p:spPr/>
        <p:txBody>
          <a:bodyPr/>
          <a:lstStyle/>
          <a:p>
            <a:r>
              <a:rPr lang="en-US"/>
              <a:t>Lecture #10 Designing Interfaces and Dialogues</a:t>
            </a:r>
            <a:endParaRPr lang="en-US" dirty="0"/>
          </a:p>
        </p:txBody>
      </p:sp>
      <p:sp>
        <p:nvSpPr>
          <p:cNvPr id="6" name="Foliennummernplatzhalter 5">
            <a:extLst>
              <a:ext uri="{FF2B5EF4-FFF2-40B4-BE49-F238E27FC236}">
                <a16:creationId xmlns:a16="http://schemas.microsoft.com/office/drawing/2014/main" id="{56DAA580-23E2-4600-99D8-6315CB71C993}"/>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
        <p:nvSpPr>
          <p:cNvPr id="10" name="Rectangle 2">
            <a:extLst>
              <a:ext uri="{FF2B5EF4-FFF2-40B4-BE49-F238E27FC236}">
                <a16:creationId xmlns:a16="http://schemas.microsoft.com/office/drawing/2014/main" id="{B5F5CC8F-1E8E-479E-A948-A9A94DBD11CE}"/>
              </a:ext>
            </a:extLst>
          </p:cNvPr>
          <p:cNvSpPr>
            <a:spLocks noGrp="1" noChangeArrowheads="1"/>
          </p:cNvSpPr>
          <p:nvPr>
            <p:ph type="title"/>
          </p:nvPr>
        </p:nvSpPr>
        <p:spPr>
          <a:xfrm>
            <a:off x="304800" y="704088"/>
            <a:ext cx="86106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Usability Problems with Hardware Devices (Cont.)</a:t>
            </a:r>
          </a:p>
        </p:txBody>
      </p:sp>
    </p:spTree>
    <p:extLst>
      <p:ext uri="{BB962C8B-B14F-4D97-AF65-F5344CB8AC3E}">
        <p14:creationId xmlns:p14="http://schemas.microsoft.com/office/powerpoint/2010/main" val="1107064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228600" y="457200"/>
            <a:ext cx="8458200" cy="1066800"/>
          </a:xfrm>
        </p:spPr>
        <p:txBody>
          <a:bodyPr anchor="ctr">
            <a:normAutofit fontScale="90000"/>
          </a:bodyPr>
          <a:lstStyle/>
          <a:p>
            <a:pPr eaLnBrk="1" hangingPunct="1"/>
            <a:r>
              <a:rPr lang="en-US" altLang="en-US" sz="3600" dirty="0"/>
              <a:t>Usability Problems with Hardware Devices (Cont.)</a:t>
            </a:r>
          </a:p>
        </p:txBody>
      </p:sp>
      <p:pic>
        <p:nvPicPr>
          <p:cNvPr id="2" name="Picture 1"/>
          <p:cNvPicPr>
            <a:picLocks noChangeAspect="1"/>
          </p:cNvPicPr>
          <p:nvPr/>
        </p:nvPicPr>
        <p:blipFill>
          <a:blip r:embed="rId3" cstate="print"/>
          <a:stretch>
            <a:fillRect/>
          </a:stretch>
        </p:blipFill>
        <p:spPr>
          <a:xfrm>
            <a:off x="457200" y="1554480"/>
            <a:ext cx="7924800" cy="4798735"/>
          </a:xfrm>
          <a:prstGeom prst="rect">
            <a:avLst/>
          </a:prstGeom>
        </p:spPr>
      </p:pic>
      <p:pic>
        <p:nvPicPr>
          <p:cNvPr id="4" name="Grafik 3">
            <a:extLst>
              <a:ext uri="{FF2B5EF4-FFF2-40B4-BE49-F238E27FC236}">
                <a16:creationId xmlns:a16="http://schemas.microsoft.com/office/drawing/2014/main" id="{E1C1F806-80B2-42E8-9990-17BA2A9E73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A25E65B-80FE-41D3-986F-D0EFE12793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104E72FB-E9E6-4B31-89A1-8382291798A6}"/>
              </a:ext>
            </a:extLst>
          </p:cNvPr>
          <p:cNvSpPr>
            <a:spLocks noGrp="1"/>
          </p:cNvSpPr>
          <p:nvPr>
            <p:ph type="ftr" sz="quarter" idx="11"/>
          </p:nvPr>
        </p:nvSpPr>
        <p:spPr/>
        <p:txBody>
          <a:bodyPr/>
          <a:lstStyle/>
          <a:p>
            <a:r>
              <a:rPr lang="en-US"/>
              <a:t>Lecture #10 Designing Interfaces and Dialogues</a:t>
            </a:r>
            <a:endParaRPr lang="en-US" dirty="0"/>
          </a:p>
        </p:txBody>
      </p:sp>
      <p:sp>
        <p:nvSpPr>
          <p:cNvPr id="6" name="Foliennummernplatzhalter 5">
            <a:extLst>
              <a:ext uri="{FF2B5EF4-FFF2-40B4-BE49-F238E27FC236}">
                <a16:creationId xmlns:a16="http://schemas.microsoft.com/office/drawing/2014/main" id="{053D83F3-C6B1-4625-9D0C-AE9DBA2B3912}"/>
              </a:ext>
            </a:extLst>
          </p:cNvPr>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1187947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p:txBody>
          <a:bodyPr/>
          <a:lstStyle/>
          <a:p>
            <a:pPr eaLnBrk="1" hangingPunct="1"/>
            <a:r>
              <a:rPr lang="en-US" altLang="en-US" dirty="0"/>
              <a:t>Designing Interfaces</a:t>
            </a:r>
          </a:p>
        </p:txBody>
      </p:sp>
      <p:sp>
        <p:nvSpPr>
          <p:cNvPr id="28678" name="Rectangle 3"/>
          <p:cNvSpPr>
            <a:spLocks noGrp="1" noChangeArrowheads="1"/>
          </p:cNvSpPr>
          <p:nvPr>
            <p:ph type="body" idx="1"/>
          </p:nvPr>
        </p:nvSpPr>
        <p:spPr>
          <a:xfrm>
            <a:off x="457200" y="1981200"/>
            <a:ext cx="8382000" cy="3886200"/>
          </a:xfrm>
        </p:spPr>
        <p:txBody>
          <a:bodyPr/>
          <a:lstStyle/>
          <a:p>
            <a:pPr eaLnBrk="1" hangingPunct="1"/>
            <a:r>
              <a:rPr lang="en-US" altLang="en-US" sz="3000" dirty="0"/>
              <a:t>Forms have several general areas in common:</a:t>
            </a:r>
          </a:p>
          <a:p>
            <a:pPr lvl="1" eaLnBrk="1" hangingPunct="1"/>
            <a:r>
              <a:rPr lang="en-US" altLang="en-US" sz="2400" dirty="0"/>
              <a:t>Header information</a:t>
            </a:r>
          </a:p>
          <a:p>
            <a:pPr lvl="1" eaLnBrk="1" hangingPunct="1"/>
            <a:r>
              <a:rPr lang="en-US" altLang="en-US" sz="2400" dirty="0"/>
              <a:t>Sequence and time-related information</a:t>
            </a:r>
          </a:p>
          <a:p>
            <a:pPr lvl="1" eaLnBrk="1" hangingPunct="1"/>
            <a:r>
              <a:rPr lang="en-US" altLang="en-US" sz="2400" dirty="0"/>
              <a:t>Instruction or formatting information</a:t>
            </a:r>
          </a:p>
          <a:p>
            <a:pPr lvl="1" eaLnBrk="1" hangingPunct="1"/>
            <a:r>
              <a:rPr lang="en-US" altLang="en-US" sz="2400" dirty="0"/>
              <a:t>Body or data details</a:t>
            </a:r>
          </a:p>
          <a:p>
            <a:pPr lvl="1" eaLnBrk="1" hangingPunct="1"/>
            <a:r>
              <a:rPr lang="en-US" altLang="en-US" sz="2400" dirty="0"/>
              <a:t>Totals or data summary</a:t>
            </a:r>
          </a:p>
          <a:p>
            <a:pPr lvl="1" eaLnBrk="1" hangingPunct="1"/>
            <a:r>
              <a:rPr lang="en-US" altLang="en-US" sz="2400" dirty="0"/>
              <a:t>Authorization or signatures</a:t>
            </a:r>
          </a:p>
          <a:p>
            <a:pPr lvl="1" eaLnBrk="1" hangingPunct="1"/>
            <a:r>
              <a:rPr lang="en-US" altLang="en-US" sz="2400" dirty="0"/>
              <a:t>Comments</a:t>
            </a:r>
          </a:p>
        </p:txBody>
      </p:sp>
      <p:pic>
        <p:nvPicPr>
          <p:cNvPr id="4" name="Grafik 3">
            <a:extLst>
              <a:ext uri="{FF2B5EF4-FFF2-40B4-BE49-F238E27FC236}">
                <a16:creationId xmlns:a16="http://schemas.microsoft.com/office/drawing/2014/main" id="{87387637-155C-46B1-92E9-7114B8FC84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7D1CE51-A56B-49C2-A137-D87354CECD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98AAE48-ED5F-45E7-9C0A-68C0841416A9}"/>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AC75AD32-53A6-4D8F-9329-A4098B9ED578}"/>
              </a:ext>
            </a:extLst>
          </p:cNvPr>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3387342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Rectangle 6"/>
          <p:cNvSpPr>
            <a:spLocks noChangeArrowheads="1"/>
          </p:cNvSpPr>
          <p:nvPr/>
        </p:nvSpPr>
        <p:spPr bwMode="auto">
          <a:xfrm>
            <a:off x="6096000" y="2743200"/>
            <a:ext cx="25908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11-11</a:t>
            </a:r>
          </a:p>
          <a:p>
            <a:pPr eaLnBrk="1" hangingPunct="1"/>
            <a:r>
              <a:rPr lang="en-US" altLang="en-US" dirty="0"/>
              <a:t>Paper-based form for reporting customer</a:t>
            </a:r>
          </a:p>
          <a:p>
            <a:pPr eaLnBrk="1" hangingPunct="1"/>
            <a:r>
              <a:rPr lang="en-US" altLang="en-US" dirty="0"/>
              <a:t>sales activity (Pine Valley Furniture)</a:t>
            </a:r>
          </a:p>
        </p:txBody>
      </p:sp>
      <p:pic>
        <p:nvPicPr>
          <p:cNvPr id="2" name="Picture 1"/>
          <p:cNvPicPr>
            <a:picLocks noChangeAspect="1"/>
          </p:cNvPicPr>
          <p:nvPr/>
        </p:nvPicPr>
        <p:blipFill>
          <a:blip r:embed="rId3" cstate="print"/>
          <a:stretch>
            <a:fillRect/>
          </a:stretch>
        </p:blipFill>
        <p:spPr>
          <a:xfrm>
            <a:off x="457201" y="629920"/>
            <a:ext cx="5486399" cy="5732780"/>
          </a:xfrm>
          <a:prstGeom prst="rect">
            <a:avLst/>
          </a:prstGeom>
        </p:spPr>
      </p:pic>
      <p:pic>
        <p:nvPicPr>
          <p:cNvPr id="4" name="Grafik 3">
            <a:extLst>
              <a:ext uri="{FF2B5EF4-FFF2-40B4-BE49-F238E27FC236}">
                <a16:creationId xmlns:a16="http://schemas.microsoft.com/office/drawing/2014/main" id="{8E5C2BB9-1578-44C7-9596-2838F75B5A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A70CB74-C4D6-4305-ACC5-0204E8F550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CDDFEF32-8BAA-4031-9205-71FFCD02916C}"/>
              </a:ext>
            </a:extLst>
          </p:cNvPr>
          <p:cNvSpPr>
            <a:spLocks noGrp="1"/>
          </p:cNvSpPr>
          <p:nvPr>
            <p:ph type="ftr" sz="quarter" idx="11"/>
          </p:nvPr>
        </p:nvSpPr>
        <p:spPr/>
        <p:txBody>
          <a:bodyPr/>
          <a:lstStyle/>
          <a:p>
            <a:r>
              <a:rPr lang="en-US"/>
              <a:t>Lecture #10 Designing Interfaces and Dialogues</a:t>
            </a:r>
            <a:endParaRPr lang="en-US" dirty="0"/>
          </a:p>
        </p:txBody>
      </p:sp>
      <p:sp>
        <p:nvSpPr>
          <p:cNvPr id="6" name="Foliennummernplatzhalter 5">
            <a:extLst>
              <a:ext uri="{FF2B5EF4-FFF2-40B4-BE49-F238E27FC236}">
                <a16:creationId xmlns:a16="http://schemas.microsoft.com/office/drawing/2014/main" id="{DD819A49-9A9D-40E7-B6B2-A45C32B2E03B}"/>
              </a:ext>
            </a:extLst>
          </p:cNvPr>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3776723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p:cNvSpPr>
            <a:spLocks noGrp="1" noChangeArrowheads="1"/>
          </p:cNvSpPr>
          <p:nvPr>
            <p:ph type="title"/>
          </p:nvPr>
        </p:nvSpPr>
        <p:spPr/>
        <p:txBody>
          <a:bodyPr/>
          <a:lstStyle/>
          <a:p>
            <a:pPr eaLnBrk="1" hangingPunct="1"/>
            <a:r>
              <a:rPr lang="en-US" altLang="en-US" dirty="0"/>
              <a:t>Designing Interfaces (Cont.)</a:t>
            </a:r>
          </a:p>
        </p:txBody>
      </p:sp>
      <p:sp>
        <p:nvSpPr>
          <p:cNvPr id="30726" name="Rectangle 3"/>
          <p:cNvSpPr>
            <a:spLocks noGrp="1" noChangeArrowheads="1"/>
          </p:cNvSpPr>
          <p:nvPr>
            <p:ph type="body" idx="1"/>
          </p:nvPr>
        </p:nvSpPr>
        <p:spPr/>
        <p:txBody>
          <a:bodyPr/>
          <a:lstStyle/>
          <a:p>
            <a:pPr eaLnBrk="1" hangingPunct="1"/>
            <a:r>
              <a:rPr lang="en-US" altLang="en-US" dirty="0"/>
              <a:t>Use standard formats similar to paper-based forms and reports.</a:t>
            </a:r>
          </a:p>
          <a:p>
            <a:pPr eaLnBrk="1" hangingPunct="1"/>
            <a:r>
              <a:rPr lang="en-US" altLang="en-US" dirty="0"/>
              <a:t>Use left-to-right, top-to-bottom navigation.</a:t>
            </a:r>
          </a:p>
        </p:txBody>
      </p:sp>
      <p:pic>
        <p:nvPicPr>
          <p:cNvPr id="3" name="Picture 2"/>
          <p:cNvPicPr>
            <a:picLocks noChangeAspect="1"/>
          </p:cNvPicPr>
          <p:nvPr/>
        </p:nvPicPr>
        <p:blipFill>
          <a:blip r:embed="rId3" cstate="print"/>
          <a:stretch>
            <a:fillRect/>
          </a:stretch>
        </p:blipFill>
        <p:spPr>
          <a:xfrm>
            <a:off x="1524000" y="3657600"/>
            <a:ext cx="4343400" cy="2489510"/>
          </a:xfrm>
          <a:prstGeom prst="rect">
            <a:avLst/>
          </a:prstGeom>
        </p:spPr>
      </p:pic>
      <p:sp>
        <p:nvSpPr>
          <p:cNvPr id="5" name="Rectangle 4"/>
          <p:cNvSpPr/>
          <p:nvPr/>
        </p:nvSpPr>
        <p:spPr>
          <a:xfrm>
            <a:off x="6019801" y="4114800"/>
            <a:ext cx="2667000" cy="1015663"/>
          </a:xfrm>
          <a:prstGeom prst="rect">
            <a:avLst/>
          </a:prstGeom>
        </p:spPr>
        <p:txBody>
          <a:bodyPr wrap="square">
            <a:spAutoFit/>
          </a:bodyPr>
          <a:lstStyle/>
          <a:p>
            <a:r>
              <a:rPr lang="en-US" sz="1600" b="1" dirty="0"/>
              <a:t>Figure 11-13a</a:t>
            </a:r>
            <a:endParaRPr lang="en-US" sz="1600" dirty="0"/>
          </a:p>
          <a:p>
            <a:r>
              <a:rPr lang="en-US" sz="1600" dirty="0"/>
              <a:t>Proper flow between data entry field</a:t>
            </a:r>
          </a:p>
          <a:p>
            <a:r>
              <a:rPr lang="en-US" sz="1200" dirty="0"/>
              <a:t>(</a:t>
            </a:r>
            <a:r>
              <a:rPr lang="en-US" sz="1200" i="1" dirty="0"/>
              <a:t>Source: </a:t>
            </a:r>
            <a:r>
              <a:rPr lang="en-US" sz="1200" dirty="0"/>
              <a:t>Microsoft Corporation.)</a:t>
            </a:r>
          </a:p>
        </p:txBody>
      </p:sp>
      <p:pic>
        <p:nvPicPr>
          <p:cNvPr id="6" name="Grafik 5">
            <a:extLst>
              <a:ext uri="{FF2B5EF4-FFF2-40B4-BE49-F238E27FC236}">
                <a16:creationId xmlns:a16="http://schemas.microsoft.com/office/drawing/2014/main" id="{1E2D94BA-9625-4591-8FEA-DD55064B93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DAF5871-AD93-4051-B920-A510E3F93D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03C3B50-0455-4336-9E8E-DC6425AA02D3}"/>
              </a:ext>
            </a:extLst>
          </p:cNvPr>
          <p:cNvSpPr>
            <a:spLocks noGrp="1"/>
          </p:cNvSpPr>
          <p:nvPr>
            <p:ph type="ftr" sz="quarter" idx="11"/>
          </p:nvPr>
        </p:nvSpPr>
        <p:spPr/>
        <p:txBody>
          <a:bodyPr/>
          <a:lstStyle/>
          <a:p>
            <a:r>
              <a:rPr lang="en-US"/>
              <a:t>Lecture #10 Designing Interfaces and Dialogues</a:t>
            </a:r>
            <a:endParaRPr lang="en-US" dirty="0"/>
          </a:p>
        </p:txBody>
      </p:sp>
      <p:sp>
        <p:nvSpPr>
          <p:cNvPr id="4" name="Foliennummernplatzhalter 3">
            <a:extLst>
              <a:ext uri="{FF2B5EF4-FFF2-40B4-BE49-F238E27FC236}">
                <a16:creationId xmlns:a16="http://schemas.microsoft.com/office/drawing/2014/main" id="{9DC3F91C-10B9-465B-AAFE-79E8D4697B33}"/>
              </a:ext>
            </a:extLst>
          </p:cNvPr>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3207021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title"/>
          </p:nvPr>
        </p:nvSpPr>
        <p:spPr>
          <a:xfrm>
            <a:off x="457200" y="457200"/>
            <a:ext cx="8229600" cy="1066800"/>
          </a:xfrm>
        </p:spPr>
        <p:txBody>
          <a:bodyPr anchor="ctr">
            <a:normAutofit/>
          </a:bodyPr>
          <a:lstStyle/>
          <a:p>
            <a:pPr algn="ctr" eaLnBrk="1" hangingPunct="1"/>
            <a:r>
              <a:rPr lang="en-US" altLang="en-US" sz="3200" dirty="0">
                <a:solidFill>
                  <a:schemeClr val="tx1"/>
                </a:solidFill>
                <a:latin typeface="Times New Roman" panose="02020603050405020304" pitchFamily="18" charset="0"/>
                <a:cs typeface="Times New Roman" panose="02020603050405020304" pitchFamily="18" charset="0"/>
              </a:rPr>
              <a:t>Structuring Data Entry</a:t>
            </a:r>
          </a:p>
        </p:txBody>
      </p:sp>
      <p:graphicFrame>
        <p:nvGraphicFramePr>
          <p:cNvPr id="316419" name="Group 3"/>
          <p:cNvGraphicFramePr>
            <a:graphicFrameLocks noGrp="1"/>
          </p:cNvGraphicFramePr>
          <p:nvPr>
            <p:ph type="tbl" idx="1"/>
          </p:nvPr>
        </p:nvGraphicFramePr>
        <p:xfrm>
          <a:off x="838200" y="1752600"/>
          <a:ext cx="7772400" cy="4145152"/>
        </p:xfrm>
        <a:graphic>
          <a:graphicData uri="http://schemas.openxmlformats.org/drawingml/2006/table">
            <a:tbl>
              <a:tblPr/>
              <a:tblGrid>
                <a:gridCol w="2057400">
                  <a:extLst>
                    <a:ext uri="{9D8B030D-6E8A-4147-A177-3AD203B41FA5}">
                      <a16:colId xmlns:a16="http://schemas.microsoft.com/office/drawing/2014/main" val="20000"/>
                    </a:ext>
                  </a:extLst>
                </a:gridCol>
                <a:gridCol w="5715000">
                  <a:extLst>
                    <a:ext uri="{9D8B030D-6E8A-4147-A177-3AD203B41FA5}">
                      <a16:colId xmlns:a16="http://schemas.microsoft.com/office/drawing/2014/main" val="20001"/>
                    </a:ext>
                  </a:extLst>
                </a:gridCol>
              </a:tblGrid>
              <a:tr h="700991">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a:ln>
                            <a:noFill/>
                          </a:ln>
                          <a:solidFill>
                            <a:schemeClr val="tx1"/>
                          </a:solidFill>
                          <a:effectLst/>
                          <a:latin typeface="Arial" charset="0"/>
                          <a:cs typeface="Arial" charset="0"/>
                        </a:rPr>
                        <a:t>Entry</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a:ln>
                            <a:noFill/>
                          </a:ln>
                          <a:solidFill>
                            <a:schemeClr val="tx1"/>
                          </a:solidFill>
                          <a:effectLst/>
                          <a:latin typeface="Arial" charset="0"/>
                          <a:cs typeface="Arial" charset="0"/>
                        </a:rPr>
                        <a:t>Never require data that are already online or that can be computed</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716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a:ln>
                            <a:noFill/>
                          </a:ln>
                          <a:solidFill>
                            <a:schemeClr val="tx1"/>
                          </a:solidFill>
                          <a:effectLst/>
                          <a:latin typeface="Arial" charset="0"/>
                          <a:cs typeface="Arial" charset="0"/>
                        </a:rPr>
                        <a:t>Defaults</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a:ln>
                            <a:noFill/>
                          </a:ln>
                          <a:solidFill>
                            <a:schemeClr val="tx1"/>
                          </a:solidFill>
                          <a:effectLst/>
                          <a:latin typeface="Arial" charset="0"/>
                          <a:cs typeface="Arial" charset="0"/>
                        </a:rPr>
                        <a:t>Always provide default values when appropriate</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0991">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a:ln>
                            <a:noFill/>
                          </a:ln>
                          <a:solidFill>
                            <a:schemeClr val="tx1"/>
                          </a:solidFill>
                          <a:effectLst/>
                          <a:latin typeface="Arial" charset="0"/>
                          <a:cs typeface="Arial" charset="0"/>
                        </a:rPr>
                        <a:t>Units</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a:ln>
                            <a:noFill/>
                          </a:ln>
                          <a:solidFill>
                            <a:schemeClr val="tx1"/>
                          </a:solidFill>
                          <a:effectLst/>
                          <a:latin typeface="Arial" charset="0"/>
                          <a:cs typeface="Arial" charset="0"/>
                        </a:rPr>
                        <a:t>Make clear the type of data units requested for entry</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716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a:ln>
                            <a:noFill/>
                          </a:ln>
                          <a:solidFill>
                            <a:schemeClr val="tx1"/>
                          </a:solidFill>
                          <a:effectLst/>
                          <a:latin typeface="Arial" charset="0"/>
                          <a:cs typeface="Arial" charset="0"/>
                        </a:rPr>
                        <a:t>Replacement</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a:ln>
                            <a:noFill/>
                          </a:ln>
                          <a:solidFill>
                            <a:schemeClr val="tx1"/>
                          </a:solidFill>
                          <a:effectLst/>
                          <a:latin typeface="Arial" charset="0"/>
                          <a:cs typeface="Arial" charset="0"/>
                        </a:rPr>
                        <a:t>Use character replacement when appropriate</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16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a:ln>
                            <a:noFill/>
                          </a:ln>
                          <a:solidFill>
                            <a:schemeClr val="tx1"/>
                          </a:solidFill>
                          <a:effectLst/>
                          <a:latin typeface="Arial" charset="0"/>
                          <a:cs typeface="Arial" charset="0"/>
                        </a:rPr>
                        <a:t>Captioning</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a:ln>
                            <a:noFill/>
                          </a:ln>
                          <a:solidFill>
                            <a:schemeClr val="tx1"/>
                          </a:solidFill>
                          <a:effectLst/>
                          <a:latin typeface="Arial" charset="0"/>
                          <a:cs typeface="Arial" charset="0"/>
                        </a:rPr>
                        <a:t>Always place a caption adjacent to fields</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16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a:ln>
                            <a:noFill/>
                          </a:ln>
                          <a:solidFill>
                            <a:schemeClr val="tx1"/>
                          </a:solidFill>
                          <a:effectLst/>
                          <a:latin typeface="Arial" charset="0"/>
                          <a:cs typeface="Arial" charset="0"/>
                        </a:rPr>
                        <a:t>Format</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a:ln>
                            <a:noFill/>
                          </a:ln>
                          <a:solidFill>
                            <a:schemeClr val="tx1"/>
                          </a:solidFill>
                          <a:effectLst/>
                          <a:latin typeface="Arial" charset="0"/>
                          <a:cs typeface="Arial" charset="0"/>
                        </a:rPr>
                        <a:t>Provide formatting examples</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716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a:ln>
                            <a:noFill/>
                          </a:ln>
                          <a:solidFill>
                            <a:schemeClr val="tx1"/>
                          </a:solidFill>
                          <a:effectLst/>
                          <a:latin typeface="Arial" charset="0"/>
                          <a:cs typeface="Arial" charset="0"/>
                        </a:rPr>
                        <a:t>Justify</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a:ln>
                            <a:noFill/>
                          </a:ln>
                          <a:solidFill>
                            <a:schemeClr val="tx1"/>
                          </a:solidFill>
                          <a:effectLst/>
                          <a:latin typeface="Arial" charset="0"/>
                          <a:cs typeface="Arial" charset="0"/>
                        </a:rPr>
                        <a:t>Automatically justify data entries</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5716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400" b="0" i="0" u="none" strike="noStrike" cap="none" normalizeH="0" baseline="0" dirty="0">
                          <a:ln>
                            <a:noFill/>
                          </a:ln>
                          <a:solidFill>
                            <a:schemeClr val="tx1"/>
                          </a:solidFill>
                          <a:effectLst/>
                          <a:latin typeface="Arial" charset="0"/>
                          <a:cs typeface="Arial" charset="0"/>
                        </a:rPr>
                        <a:t>Help</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a:ln>
                            <a:noFill/>
                          </a:ln>
                          <a:solidFill>
                            <a:schemeClr val="tx1"/>
                          </a:solidFill>
                          <a:effectLst/>
                          <a:latin typeface="Arial" charset="0"/>
                          <a:cs typeface="Arial" charset="0"/>
                        </a:rPr>
                        <a:t>Provide context-sensitive help when appropriate</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pic>
        <p:nvPicPr>
          <p:cNvPr id="4" name="Grafik 3">
            <a:extLst>
              <a:ext uri="{FF2B5EF4-FFF2-40B4-BE49-F238E27FC236}">
                <a16:creationId xmlns:a16="http://schemas.microsoft.com/office/drawing/2014/main" id="{936E6DAB-5A4E-4AFA-A83F-31789809ED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0FC8203-A81F-42C7-89CD-E12E0D23EE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21471727"/>
      </p:ext>
    </p:extLst>
  </p:cSld>
  <p:clrMapOvr>
    <a:masterClrMapping/>
  </p:clrMapOvr>
  <p:transition>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p:cNvSpPr>
            <a:spLocks noGrp="1" noChangeArrowheads="1"/>
          </p:cNvSpPr>
          <p:nvPr>
            <p:ph type="title"/>
          </p:nvPr>
        </p:nvSpPr>
        <p:spPr>
          <a:xfrm>
            <a:off x="457200" y="731838"/>
            <a:ext cx="8229600" cy="822325"/>
          </a:xfrm>
        </p:spPr>
        <p:txBody>
          <a:bodyPr>
            <a:normAutofit/>
          </a:bodyPr>
          <a:lstStyle/>
          <a:p>
            <a:pPr eaLnBrk="1" hangingPunct="1"/>
            <a:r>
              <a:rPr lang="en-US" altLang="en-US" dirty="0"/>
              <a:t>Controlling Data Input</a:t>
            </a:r>
          </a:p>
        </p:txBody>
      </p:sp>
      <p:sp>
        <p:nvSpPr>
          <p:cNvPr id="33798" name="Rectangle 3"/>
          <p:cNvSpPr>
            <a:spLocks noGrp="1" noChangeArrowheads="1"/>
          </p:cNvSpPr>
          <p:nvPr>
            <p:ph type="body" idx="1"/>
          </p:nvPr>
        </p:nvSpPr>
        <p:spPr/>
        <p:txBody>
          <a:bodyPr/>
          <a:lstStyle/>
          <a:p>
            <a:pPr eaLnBrk="1" hangingPunct="1">
              <a:lnSpc>
                <a:spcPct val="90000"/>
              </a:lnSpc>
            </a:pPr>
            <a:r>
              <a:rPr lang="en-US" altLang="en-US"/>
              <a:t>Objective: Reduce data entry errors</a:t>
            </a:r>
          </a:p>
          <a:p>
            <a:pPr eaLnBrk="1" hangingPunct="1">
              <a:lnSpc>
                <a:spcPct val="90000"/>
              </a:lnSpc>
            </a:pPr>
            <a:r>
              <a:rPr lang="en-US" altLang="en-US"/>
              <a:t>Common sources of data entry errors in a field:</a:t>
            </a:r>
          </a:p>
          <a:p>
            <a:pPr lvl="1" eaLnBrk="1" hangingPunct="1">
              <a:lnSpc>
                <a:spcPct val="90000"/>
              </a:lnSpc>
            </a:pPr>
            <a:r>
              <a:rPr lang="en-US" altLang="en-US"/>
              <a:t>Appending: adding additional characters</a:t>
            </a:r>
          </a:p>
          <a:p>
            <a:pPr lvl="1" eaLnBrk="1" hangingPunct="1">
              <a:lnSpc>
                <a:spcPct val="90000"/>
              </a:lnSpc>
            </a:pPr>
            <a:r>
              <a:rPr lang="en-US" altLang="en-US"/>
              <a:t>Truncating: losing characters</a:t>
            </a:r>
          </a:p>
          <a:p>
            <a:pPr lvl="1" eaLnBrk="1" hangingPunct="1">
              <a:lnSpc>
                <a:spcPct val="90000"/>
              </a:lnSpc>
            </a:pPr>
            <a:r>
              <a:rPr lang="en-US" altLang="en-US"/>
              <a:t>Transcripting: entering invalid data</a:t>
            </a:r>
          </a:p>
          <a:p>
            <a:pPr lvl="1" eaLnBrk="1" hangingPunct="1">
              <a:lnSpc>
                <a:spcPct val="90000"/>
              </a:lnSpc>
            </a:pPr>
            <a:r>
              <a:rPr lang="en-US" altLang="en-US"/>
              <a:t>Transposing: reversing sequence of characters</a:t>
            </a:r>
          </a:p>
        </p:txBody>
      </p:sp>
      <p:pic>
        <p:nvPicPr>
          <p:cNvPr id="4" name="Grafik 3">
            <a:extLst>
              <a:ext uri="{FF2B5EF4-FFF2-40B4-BE49-F238E27FC236}">
                <a16:creationId xmlns:a16="http://schemas.microsoft.com/office/drawing/2014/main" id="{DF460FD1-D406-438E-B274-8EC5428F0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A5639D2-256F-47E8-A2F4-53FD4DA226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BA58C97-9950-434C-96D1-A59533A1307F}"/>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24E60F02-A8D0-4500-87D3-0E4FC8F74509}"/>
              </a:ext>
            </a:extLst>
          </p:cNvPr>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1031543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915400" cy="838200"/>
          </a:xfrm>
        </p:spPr>
        <p:txBody>
          <a:bodyPr/>
          <a:lstStyle/>
          <a:p>
            <a:r>
              <a:rPr lang="en-US" dirty="0"/>
              <a:t>Validation Tests and Techniques</a:t>
            </a:r>
          </a:p>
        </p:txBody>
      </p:sp>
      <p:sp>
        <p:nvSpPr>
          <p:cNvPr id="3" name="Content Placeholder 2"/>
          <p:cNvSpPr>
            <a:spLocks noGrp="1"/>
          </p:cNvSpPr>
          <p:nvPr>
            <p:ph idx="1"/>
          </p:nvPr>
        </p:nvSpPr>
        <p:spPr/>
        <p:txBody>
          <a:bodyPr/>
          <a:lstStyle/>
          <a:p>
            <a:r>
              <a:rPr lang="en-US" dirty="0"/>
              <a:t>Class or Composition</a:t>
            </a:r>
          </a:p>
          <a:p>
            <a:pPr lvl="1"/>
            <a:r>
              <a:rPr lang="en-US" dirty="0"/>
              <a:t>Test to ensure that data are of proper type (e.g., all numeric, all alphabetic, all alphanumeric)</a:t>
            </a:r>
          </a:p>
          <a:p>
            <a:r>
              <a:rPr lang="en-US" dirty="0"/>
              <a:t>Combinations</a:t>
            </a:r>
          </a:p>
          <a:p>
            <a:pPr lvl="1"/>
            <a:r>
              <a:rPr lang="en-US" dirty="0"/>
              <a:t>Test to see if the value combinations of two or more data fields are appropriate or make sense (e.g., Does the quantity sold make sense given the type of product?)</a:t>
            </a:r>
          </a:p>
        </p:txBody>
      </p:sp>
      <p:pic>
        <p:nvPicPr>
          <p:cNvPr id="4" name="Grafik 3">
            <a:extLst>
              <a:ext uri="{FF2B5EF4-FFF2-40B4-BE49-F238E27FC236}">
                <a16:creationId xmlns:a16="http://schemas.microsoft.com/office/drawing/2014/main" id="{3639BB31-D4AE-4EB1-BEFF-7E433F3A59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D5FA9B0-97F4-47AF-89DD-5F9C0EC76D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7C7D6AE4-9292-43D8-9EBD-09C8087D7A62}"/>
              </a:ext>
            </a:extLst>
          </p:cNvPr>
          <p:cNvSpPr>
            <a:spLocks noGrp="1"/>
          </p:cNvSpPr>
          <p:nvPr>
            <p:ph type="ftr" sz="quarter" idx="11"/>
          </p:nvPr>
        </p:nvSpPr>
        <p:spPr/>
        <p:txBody>
          <a:bodyPr/>
          <a:lstStyle/>
          <a:p>
            <a:r>
              <a:rPr lang="en-US"/>
              <a:t>Lecture #10 Designing Interfaces and Dialogues</a:t>
            </a:r>
            <a:endParaRPr lang="en-US" dirty="0"/>
          </a:p>
        </p:txBody>
      </p:sp>
      <p:sp>
        <p:nvSpPr>
          <p:cNvPr id="7" name="Foliennummernplatzhalter 6">
            <a:extLst>
              <a:ext uri="{FF2B5EF4-FFF2-40B4-BE49-F238E27FC236}">
                <a16:creationId xmlns:a16="http://schemas.microsoft.com/office/drawing/2014/main" id="{4F92922E-51D1-4857-BF1C-C2A9FD3F0DE4}"/>
              </a:ext>
            </a:extLst>
          </p:cNvPr>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1009051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915400" cy="1004570"/>
          </a:xfrm>
        </p:spPr>
        <p:txBody>
          <a:bodyPr anchor="ctr"/>
          <a:lstStyle/>
          <a:p>
            <a:r>
              <a:rPr lang="en-US" dirty="0"/>
              <a:t>Validation Tests and Techniques (Cont.)</a:t>
            </a:r>
          </a:p>
        </p:txBody>
      </p:sp>
      <p:sp>
        <p:nvSpPr>
          <p:cNvPr id="3" name="Content Placeholder 2"/>
          <p:cNvSpPr>
            <a:spLocks noGrp="1"/>
          </p:cNvSpPr>
          <p:nvPr>
            <p:ph idx="1"/>
          </p:nvPr>
        </p:nvSpPr>
        <p:spPr/>
        <p:txBody>
          <a:bodyPr/>
          <a:lstStyle/>
          <a:p>
            <a:r>
              <a:rPr lang="en-US" dirty="0"/>
              <a:t>Expected Values</a:t>
            </a:r>
          </a:p>
          <a:p>
            <a:pPr lvl="1"/>
            <a:r>
              <a:rPr lang="en-US" dirty="0"/>
              <a:t>Test to see if data are what is expected (e.g., match with existing customer names, payment amount, etc.)</a:t>
            </a:r>
          </a:p>
          <a:p>
            <a:r>
              <a:rPr lang="en-US" dirty="0"/>
              <a:t>Missing Data</a:t>
            </a:r>
          </a:p>
          <a:p>
            <a:pPr lvl="1"/>
            <a:r>
              <a:rPr lang="en-US" dirty="0"/>
              <a:t>Test for existence of data items in all fields of a record (e.g., Is there a quantity field on each line item of a customer order?)</a:t>
            </a:r>
          </a:p>
          <a:p>
            <a:endParaRPr lang="en-US" dirty="0"/>
          </a:p>
        </p:txBody>
      </p:sp>
      <p:pic>
        <p:nvPicPr>
          <p:cNvPr id="4" name="Grafik 3">
            <a:extLst>
              <a:ext uri="{FF2B5EF4-FFF2-40B4-BE49-F238E27FC236}">
                <a16:creationId xmlns:a16="http://schemas.microsoft.com/office/drawing/2014/main" id="{5E46D543-A44C-4C2A-95D1-4B52928229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497D6A0-2074-4F12-A9C6-44A7987698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8312FF62-6CB8-4FDB-80BC-98BB5CED462D}"/>
              </a:ext>
            </a:extLst>
          </p:cNvPr>
          <p:cNvSpPr>
            <a:spLocks noGrp="1"/>
          </p:cNvSpPr>
          <p:nvPr>
            <p:ph type="ftr" sz="quarter" idx="11"/>
          </p:nvPr>
        </p:nvSpPr>
        <p:spPr/>
        <p:txBody>
          <a:bodyPr/>
          <a:lstStyle/>
          <a:p>
            <a:r>
              <a:rPr lang="en-US"/>
              <a:t>Lecture #10 Designing Interfaces and Dialogues</a:t>
            </a:r>
            <a:endParaRPr lang="en-US" dirty="0"/>
          </a:p>
        </p:txBody>
      </p:sp>
      <p:sp>
        <p:nvSpPr>
          <p:cNvPr id="7" name="Foliennummernplatzhalter 6">
            <a:extLst>
              <a:ext uri="{FF2B5EF4-FFF2-40B4-BE49-F238E27FC236}">
                <a16:creationId xmlns:a16="http://schemas.microsoft.com/office/drawing/2014/main" id="{ACA87F7D-CEE8-4F06-8F63-FDF05D1F75E6}"/>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2942534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915400" cy="1371600"/>
          </a:xfrm>
        </p:spPr>
        <p:txBody>
          <a:bodyPr vert="horz" lIns="0" rIns="0" bIns="0" anchor="ctr">
            <a:normAutofit/>
          </a:bodyPr>
          <a:lstStyle/>
          <a:p>
            <a:r>
              <a:rPr lang="en-US" dirty="0"/>
              <a:t>Validation Tests and Techniques (Cont.)</a:t>
            </a:r>
          </a:p>
        </p:txBody>
      </p:sp>
      <p:sp>
        <p:nvSpPr>
          <p:cNvPr id="3" name="Content Placeholder 2"/>
          <p:cNvSpPr>
            <a:spLocks noGrp="1"/>
          </p:cNvSpPr>
          <p:nvPr>
            <p:ph idx="1"/>
          </p:nvPr>
        </p:nvSpPr>
        <p:spPr>
          <a:xfrm>
            <a:off x="457200" y="1828800"/>
            <a:ext cx="8229600" cy="3886200"/>
          </a:xfrm>
        </p:spPr>
        <p:txBody>
          <a:bodyPr/>
          <a:lstStyle/>
          <a:p>
            <a:r>
              <a:rPr lang="en-US" dirty="0"/>
              <a:t>Pictures/Templates</a:t>
            </a:r>
          </a:p>
          <a:p>
            <a:pPr lvl="1"/>
            <a:r>
              <a:rPr lang="en-US" dirty="0"/>
              <a:t>Test to ensure that data conform to a standard format (e.g., Are hyphens in the right places for a student ID number?)</a:t>
            </a:r>
          </a:p>
          <a:p>
            <a:r>
              <a:rPr lang="en-US" dirty="0"/>
              <a:t>Range</a:t>
            </a:r>
          </a:p>
          <a:p>
            <a:pPr lvl="1"/>
            <a:r>
              <a:rPr lang="en-US" dirty="0"/>
              <a:t>Test to ensure data are within proper range of values (e.g., Is a student’s grade point average between 0 and 4.0?)</a:t>
            </a:r>
          </a:p>
        </p:txBody>
      </p:sp>
      <p:pic>
        <p:nvPicPr>
          <p:cNvPr id="4" name="Grafik 3">
            <a:extLst>
              <a:ext uri="{FF2B5EF4-FFF2-40B4-BE49-F238E27FC236}">
                <a16:creationId xmlns:a16="http://schemas.microsoft.com/office/drawing/2014/main" id="{8043D6C9-2E2A-4945-93DE-7445543853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7D45B6F-EABE-41F6-8C0A-AB8E570720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1E7B765B-98FB-4E4D-9F58-CC4A1BC2A6F3}"/>
              </a:ext>
            </a:extLst>
          </p:cNvPr>
          <p:cNvSpPr>
            <a:spLocks noGrp="1"/>
          </p:cNvSpPr>
          <p:nvPr>
            <p:ph type="ftr" sz="quarter" idx="11"/>
          </p:nvPr>
        </p:nvSpPr>
        <p:spPr/>
        <p:txBody>
          <a:bodyPr/>
          <a:lstStyle/>
          <a:p>
            <a:r>
              <a:rPr lang="en-US"/>
              <a:t>Lecture #10 Designing Interfaces and Dialogues</a:t>
            </a:r>
            <a:endParaRPr lang="en-US" dirty="0"/>
          </a:p>
        </p:txBody>
      </p:sp>
      <p:sp>
        <p:nvSpPr>
          <p:cNvPr id="7" name="Foliennummernplatzhalter 6">
            <a:extLst>
              <a:ext uri="{FF2B5EF4-FFF2-40B4-BE49-F238E27FC236}">
                <a16:creationId xmlns:a16="http://schemas.microsoft.com/office/drawing/2014/main" id="{408FA2B0-3F28-4354-AD9F-4E310F09BD11}"/>
              </a:ext>
            </a:extLst>
          </p:cNvPr>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2892554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3886200"/>
          </a:xfrm>
        </p:spPr>
        <p:txBody>
          <a:bodyPr/>
          <a:lstStyle/>
          <a:p>
            <a:r>
              <a:rPr lang="en-US" dirty="0"/>
              <a:t>Reasonableness</a:t>
            </a:r>
          </a:p>
          <a:p>
            <a:pPr lvl="1"/>
            <a:r>
              <a:rPr lang="en-US" dirty="0"/>
              <a:t>Test to ensure data are reasonable for situation (e.g., pay rate for a specific type of employee)</a:t>
            </a:r>
          </a:p>
          <a:p>
            <a:r>
              <a:rPr lang="en-US" dirty="0"/>
              <a:t>Self-Checking Digits</a:t>
            </a:r>
          </a:p>
          <a:p>
            <a:pPr lvl="1"/>
            <a:r>
              <a:rPr lang="en-US" dirty="0"/>
              <a:t>Test where an extra digit is added to a numeric field in which its value is derived using a standard formula</a:t>
            </a:r>
          </a:p>
        </p:txBody>
      </p:sp>
      <p:pic>
        <p:nvPicPr>
          <p:cNvPr id="4" name="Grafik 3">
            <a:extLst>
              <a:ext uri="{FF2B5EF4-FFF2-40B4-BE49-F238E27FC236}">
                <a16:creationId xmlns:a16="http://schemas.microsoft.com/office/drawing/2014/main" id="{73FF009A-74CE-4D92-9A73-F266E690D4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5D7AD29-FE59-421C-B801-BB94540AED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66D49609-C985-4F00-86B7-4A7659C7A777}"/>
              </a:ext>
            </a:extLst>
          </p:cNvPr>
          <p:cNvSpPr>
            <a:spLocks noGrp="1"/>
          </p:cNvSpPr>
          <p:nvPr>
            <p:ph type="ftr" sz="quarter" idx="11"/>
          </p:nvPr>
        </p:nvSpPr>
        <p:spPr/>
        <p:txBody>
          <a:bodyPr/>
          <a:lstStyle/>
          <a:p>
            <a:r>
              <a:rPr lang="en-US"/>
              <a:t>Lecture #10 Designing Interfaces and Dialogues</a:t>
            </a:r>
            <a:endParaRPr lang="en-US" dirty="0"/>
          </a:p>
        </p:txBody>
      </p:sp>
      <p:sp>
        <p:nvSpPr>
          <p:cNvPr id="7" name="Foliennummernplatzhalter 6">
            <a:extLst>
              <a:ext uri="{FF2B5EF4-FFF2-40B4-BE49-F238E27FC236}">
                <a16:creationId xmlns:a16="http://schemas.microsoft.com/office/drawing/2014/main" id="{80B545A5-8196-45C5-9121-684174A6C222}"/>
              </a:ext>
            </a:extLst>
          </p:cNvPr>
          <p:cNvSpPr>
            <a:spLocks noGrp="1"/>
          </p:cNvSpPr>
          <p:nvPr>
            <p:ph type="sldNum" sz="quarter" idx="12"/>
          </p:nvPr>
        </p:nvSpPr>
        <p:spPr/>
        <p:txBody>
          <a:bodyPr/>
          <a:lstStyle/>
          <a:p>
            <a:fld id="{B6F15528-21DE-4FAA-801E-634DDDAF4B2B}" type="slidenum">
              <a:rPr lang="en-US" smtClean="0"/>
              <a:pPr/>
              <a:t>36</a:t>
            </a:fld>
            <a:endParaRPr lang="en-US" dirty="0"/>
          </a:p>
        </p:txBody>
      </p:sp>
      <p:sp>
        <p:nvSpPr>
          <p:cNvPr id="10" name="Title 1">
            <a:extLst>
              <a:ext uri="{FF2B5EF4-FFF2-40B4-BE49-F238E27FC236}">
                <a16:creationId xmlns:a16="http://schemas.microsoft.com/office/drawing/2014/main" id="{4722F950-1187-466E-910E-4C09BF3CFCE1}"/>
              </a:ext>
            </a:extLst>
          </p:cNvPr>
          <p:cNvSpPr>
            <a:spLocks noGrp="1"/>
          </p:cNvSpPr>
          <p:nvPr>
            <p:ph type="title"/>
          </p:nvPr>
        </p:nvSpPr>
        <p:spPr>
          <a:xfrm>
            <a:off x="152400" y="533400"/>
            <a:ext cx="8915400" cy="1004570"/>
          </a:xfrm>
        </p:spPr>
        <p:txBody>
          <a:bodyPr anchor="ctr"/>
          <a:lstStyle/>
          <a:p>
            <a:r>
              <a:rPr lang="en-US" dirty="0"/>
              <a:t>Validation Tests and Techniques (Cont.)</a:t>
            </a:r>
          </a:p>
        </p:txBody>
      </p:sp>
    </p:spTree>
    <p:extLst>
      <p:ext uri="{BB962C8B-B14F-4D97-AF65-F5344CB8AC3E}">
        <p14:creationId xmlns:p14="http://schemas.microsoft.com/office/powerpoint/2010/main" val="4002528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3886200"/>
          </a:xfrm>
        </p:spPr>
        <p:txBody>
          <a:bodyPr/>
          <a:lstStyle/>
          <a:p>
            <a:r>
              <a:rPr lang="en-US" dirty="0"/>
              <a:t>Size</a:t>
            </a:r>
          </a:p>
          <a:p>
            <a:pPr lvl="1"/>
            <a:r>
              <a:rPr lang="en-US" dirty="0"/>
              <a:t>Test for too few or too many characters (e.g., Is social security number exactly nine digits?)</a:t>
            </a:r>
          </a:p>
          <a:p>
            <a:r>
              <a:rPr lang="en-US" dirty="0"/>
              <a:t>Values</a:t>
            </a:r>
          </a:p>
          <a:p>
            <a:pPr lvl="1"/>
            <a:r>
              <a:rPr lang="en-US" dirty="0"/>
              <a:t>	Test to make sure values come from set of standard values (e.g., two-letter state codes)</a:t>
            </a:r>
          </a:p>
        </p:txBody>
      </p:sp>
      <p:pic>
        <p:nvPicPr>
          <p:cNvPr id="4" name="Grafik 3">
            <a:extLst>
              <a:ext uri="{FF2B5EF4-FFF2-40B4-BE49-F238E27FC236}">
                <a16:creationId xmlns:a16="http://schemas.microsoft.com/office/drawing/2014/main" id="{ED343944-72FB-40AB-991C-6CD88B41DF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E02DBA4-51B4-462D-BA9D-38B71A61A6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EA0D33BD-ACCA-42A9-BF0D-D8FBA5B490BB}"/>
              </a:ext>
            </a:extLst>
          </p:cNvPr>
          <p:cNvSpPr>
            <a:spLocks noGrp="1"/>
          </p:cNvSpPr>
          <p:nvPr>
            <p:ph type="ftr" sz="quarter" idx="11"/>
          </p:nvPr>
        </p:nvSpPr>
        <p:spPr/>
        <p:txBody>
          <a:bodyPr/>
          <a:lstStyle/>
          <a:p>
            <a:r>
              <a:rPr lang="en-US"/>
              <a:t>Lecture #10 Designing Interfaces and Dialogues</a:t>
            </a:r>
            <a:endParaRPr lang="en-US" dirty="0"/>
          </a:p>
        </p:txBody>
      </p:sp>
      <p:sp>
        <p:nvSpPr>
          <p:cNvPr id="7" name="Foliennummernplatzhalter 6">
            <a:extLst>
              <a:ext uri="{FF2B5EF4-FFF2-40B4-BE49-F238E27FC236}">
                <a16:creationId xmlns:a16="http://schemas.microsoft.com/office/drawing/2014/main" id="{D6743E32-66FA-4BDF-8117-E74A5E067D17}"/>
              </a:ext>
            </a:extLst>
          </p:cNvPr>
          <p:cNvSpPr>
            <a:spLocks noGrp="1"/>
          </p:cNvSpPr>
          <p:nvPr>
            <p:ph type="sldNum" sz="quarter" idx="12"/>
          </p:nvPr>
        </p:nvSpPr>
        <p:spPr/>
        <p:txBody>
          <a:bodyPr/>
          <a:lstStyle/>
          <a:p>
            <a:fld id="{B6F15528-21DE-4FAA-801E-634DDDAF4B2B}" type="slidenum">
              <a:rPr lang="en-US" smtClean="0"/>
              <a:pPr/>
              <a:t>37</a:t>
            </a:fld>
            <a:endParaRPr lang="en-US" dirty="0"/>
          </a:p>
        </p:txBody>
      </p:sp>
      <p:sp>
        <p:nvSpPr>
          <p:cNvPr id="10" name="Title 1">
            <a:extLst>
              <a:ext uri="{FF2B5EF4-FFF2-40B4-BE49-F238E27FC236}">
                <a16:creationId xmlns:a16="http://schemas.microsoft.com/office/drawing/2014/main" id="{C5146AD1-9696-4382-8D63-9F2390C19176}"/>
              </a:ext>
            </a:extLst>
          </p:cNvPr>
          <p:cNvSpPr>
            <a:spLocks noGrp="1"/>
          </p:cNvSpPr>
          <p:nvPr>
            <p:ph type="title"/>
          </p:nvPr>
        </p:nvSpPr>
        <p:spPr>
          <a:xfrm>
            <a:off x="152400" y="533400"/>
            <a:ext cx="8915400" cy="1004570"/>
          </a:xfrm>
        </p:spPr>
        <p:txBody>
          <a:bodyPr anchor="ctr"/>
          <a:lstStyle/>
          <a:p>
            <a:r>
              <a:rPr lang="en-US" dirty="0"/>
              <a:t>Validation Tests and Techniques (Cont.)</a:t>
            </a:r>
          </a:p>
        </p:txBody>
      </p:sp>
    </p:spTree>
    <p:extLst>
      <p:ext uri="{BB962C8B-B14F-4D97-AF65-F5344CB8AC3E}">
        <p14:creationId xmlns:p14="http://schemas.microsoft.com/office/powerpoint/2010/main" val="1255029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a:xfrm>
            <a:off x="457200" y="457200"/>
            <a:ext cx="8229600" cy="1066800"/>
          </a:xfrm>
        </p:spPr>
        <p:txBody>
          <a:bodyPr anchor="ctr"/>
          <a:lstStyle/>
          <a:p>
            <a:pPr eaLnBrk="1" hangingPunct="1"/>
            <a:r>
              <a:rPr lang="en-US" altLang="en-US" dirty="0"/>
              <a:t>Providing Feedback</a:t>
            </a:r>
          </a:p>
        </p:txBody>
      </p:sp>
      <p:sp>
        <p:nvSpPr>
          <p:cNvPr id="35844" name="Content Placeholder 2"/>
          <p:cNvSpPr>
            <a:spLocks noGrp="1"/>
          </p:cNvSpPr>
          <p:nvPr>
            <p:ph idx="1"/>
          </p:nvPr>
        </p:nvSpPr>
        <p:spPr>
          <a:xfrm>
            <a:off x="457200" y="1676400"/>
            <a:ext cx="8229600" cy="3886200"/>
          </a:xfrm>
        </p:spPr>
        <p:txBody>
          <a:bodyPr/>
          <a:lstStyle/>
          <a:p>
            <a:pPr eaLnBrk="1" hangingPunct="1">
              <a:lnSpc>
                <a:spcPct val="90000"/>
              </a:lnSpc>
            </a:pPr>
            <a:r>
              <a:rPr lang="en-US" altLang="en-US"/>
              <a:t>Three types of system feedback:</a:t>
            </a:r>
          </a:p>
          <a:p>
            <a:pPr lvl="1" eaLnBrk="1" hangingPunct="1">
              <a:lnSpc>
                <a:spcPct val="90000"/>
              </a:lnSpc>
            </a:pPr>
            <a:r>
              <a:rPr lang="en-US" altLang="en-US" b="1" i="1"/>
              <a:t>Status information</a:t>
            </a:r>
            <a:r>
              <a:rPr lang="en-US" altLang="en-US"/>
              <a:t>: keep user informed of what’s going on, helpful when user has to wait for response</a:t>
            </a:r>
          </a:p>
          <a:p>
            <a:pPr lvl="1" eaLnBrk="1" hangingPunct="1">
              <a:lnSpc>
                <a:spcPct val="90000"/>
              </a:lnSpc>
            </a:pPr>
            <a:r>
              <a:rPr lang="en-US" altLang="en-US" b="1" i="1"/>
              <a:t>Prompting cues</a:t>
            </a:r>
            <a:r>
              <a:rPr lang="en-US" altLang="en-US"/>
              <a:t>: tell user when input is needed, and how to provide the input</a:t>
            </a:r>
          </a:p>
          <a:p>
            <a:pPr lvl="1" eaLnBrk="1" hangingPunct="1">
              <a:lnSpc>
                <a:spcPct val="90000"/>
              </a:lnSpc>
            </a:pPr>
            <a:r>
              <a:rPr lang="en-US" altLang="en-US" b="1" i="1"/>
              <a:t>Error or warning messages</a:t>
            </a:r>
            <a:r>
              <a:rPr lang="en-US" altLang="en-US"/>
              <a:t>: inform user that something is wrong, either with data entry or system operation</a:t>
            </a:r>
          </a:p>
        </p:txBody>
      </p:sp>
      <p:pic>
        <p:nvPicPr>
          <p:cNvPr id="4" name="Grafik 3">
            <a:extLst>
              <a:ext uri="{FF2B5EF4-FFF2-40B4-BE49-F238E27FC236}">
                <a16:creationId xmlns:a16="http://schemas.microsoft.com/office/drawing/2014/main" id="{D423F5C2-5C3D-41BA-8269-05B1F18F54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49BB4D6-F2B3-4AD9-A185-EA0B7E85E8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ABABF56-E3FE-4419-BBEA-A11BBA04D50B}"/>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C62EA362-AE54-4E46-A4E8-E2166C2EF902}"/>
              </a:ext>
            </a:extLst>
          </p:cNvPr>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36067095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Grp="1" noChangeArrowheads="1"/>
          </p:cNvSpPr>
          <p:nvPr>
            <p:ph type="title"/>
          </p:nvPr>
        </p:nvSpPr>
        <p:spPr>
          <a:xfrm>
            <a:off x="457200" y="457200"/>
            <a:ext cx="8229600" cy="990600"/>
          </a:xfrm>
        </p:spPr>
        <p:txBody>
          <a:bodyPr anchor="ctr"/>
          <a:lstStyle/>
          <a:p>
            <a:pPr eaLnBrk="1" hangingPunct="1"/>
            <a:r>
              <a:rPr lang="en-US" altLang="en-US" dirty="0"/>
              <a:t>Providing Help</a:t>
            </a:r>
          </a:p>
        </p:txBody>
      </p:sp>
      <p:sp>
        <p:nvSpPr>
          <p:cNvPr id="36870" name="Rectangle 3"/>
          <p:cNvSpPr>
            <a:spLocks noGrp="1" noChangeArrowheads="1"/>
          </p:cNvSpPr>
          <p:nvPr>
            <p:ph type="body" idx="1"/>
          </p:nvPr>
        </p:nvSpPr>
        <p:spPr>
          <a:xfrm>
            <a:off x="457200" y="1600200"/>
            <a:ext cx="8229600" cy="4419600"/>
          </a:xfrm>
        </p:spPr>
        <p:txBody>
          <a:bodyPr/>
          <a:lstStyle/>
          <a:p>
            <a:pPr eaLnBrk="1" hangingPunct="1">
              <a:lnSpc>
                <a:spcPct val="90000"/>
              </a:lnSpc>
            </a:pPr>
            <a:r>
              <a:rPr lang="en-US" altLang="en-US"/>
              <a:t>Place yourself in user’s place when designing help.</a:t>
            </a:r>
          </a:p>
          <a:p>
            <a:pPr eaLnBrk="1" hangingPunct="1">
              <a:lnSpc>
                <a:spcPct val="90000"/>
              </a:lnSpc>
            </a:pPr>
            <a:r>
              <a:rPr lang="en-US" altLang="en-US"/>
              <a:t>Guidelines for designing usable help:</a:t>
            </a:r>
          </a:p>
          <a:p>
            <a:pPr lvl="1" eaLnBrk="1" hangingPunct="1">
              <a:lnSpc>
                <a:spcPct val="90000"/>
              </a:lnSpc>
            </a:pPr>
            <a:r>
              <a:rPr lang="en-US" altLang="en-US" b="1"/>
              <a:t>Simplicity </a:t>
            </a:r>
            <a:r>
              <a:rPr lang="en-US" altLang="en-US"/>
              <a:t>— Help messages should be short and to the point.</a:t>
            </a:r>
          </a:p>
          <a:p>
            <a:pPr lvl="1" eaLnBrk="1" hangingPunct="1">
              <a:lnSpc>
                <a:spcPct val="90000"/>
              </a:lnSpc>
            </a:pPr>
            <a:r>
              <a:rPr lang="en-US" altLang="en-US" b="1"/>
              <a:t>Organize </a:t>
            </a:r>
            <a:r>
              <a:rPr lang="en-US" altLang="en-US"/>
              <a:t>— Information in help messages should be easily absorbed by users.</a:t>
            </a:r>
          </a:p>
          <a:p>
            <a:pPr lvl="1" eaLnBrk="1" hangingPunct="1">
              <a:lnSpc>
                <a:spcPct val="90000"/>
              </a:lnSpc>
            </a:pPr>
            <a:r>
              <a:rPr lang="en-US" altLang="en-US" b="1"/>
              <a:t>Show </a:t>
            </a:r>
            <a:r>
              <a:rPr lang="en-US" altLang="en-US"/>
              <a:t>— It is useful to explicitly show users how to perform an operation.</a:t>
            </a:r>
          </a:p>
        </p:txBody>
      </p:sp>
      <p:pic>
        <p:nvPicPr>
          <p:cNvPr id="4" name="Grafik 3">
            <a:extLst>
              <a:ext uri="{FF2B5EF4-FFF2-40B4-BE49-F238E27FC236}">
                <a16:creationId xmlns:a16="http://schemas.microsoft.com/office/drawing/2014/main" id="{1F61E529-8B3D-48FB-975E-44CD1C49BF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A07BA40-3E88-4251-94E7-E1056D3BBE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F81247F-D3F4-43E2-9D64-4FB51C474BDE}"/>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097943A9-8617-43FE-98FE-4E05DE194E72}"/>
              </a:ext>
            </a:extLst>
          </p:cNvPr>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2894034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704088"/>
            <a:ext cx="8305800" cy="819912"/>
          </a:xfrm>
        </p:spPr>
        <p:txBody>
          <a:bodyPr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Types of Help</a:t>
            </a:r>
          </a:p>
        </p:txBody>
      </p:sp>
      <p:pic>
        <p:nvPicPr>
          <p:cNvPr id="2" name="Picture 1"/>
          <p:cNvPicPr>
            <a:picLocks noChangeAspect="1"/>
          </p:cNvPicPr>
          <p:nvPr/>
        </p:nvPicPr>
        <p:blipFill>
          <a:blip r:embed="rId3" cstate="print"/>
          <a:stretch>
            <a:fillRect/>
          </a:stretch>
        </p:blipFill>
        <p:spPr>
          <a:xfrm>
            <a:off x="152400" y="1676400"/>
            <a:ext cx="8734155" cy="4191000"/>
          </a:xfrm>
          <a:prstGeom prst="rect">
            <a:avLst/>
          </a:prstGeom>
        </p:spPr>
      </p:pic>
      <p:pic>
        <p:nvPicPr>
          <p:cNvPr id="4" name="Grafik 3">
            <a:extLst>
              <a:ext uri="{FF2B5EF4-FFF2-40B4-BE49-F238E27FC236}">
                <a16:creationId xmlns:a16="http://schemas.microsoft.com/office/drawing/2014/main" id="{CE6C897C-3068-4801-9C85-1179CA2FDB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CD78F40-0CE3-410E-B847-B4D9C80881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CD040CD8-C6AC-47D1-8042-40337781BEE3}"/>
              </a:ext>
            </a:extLst>
          </p:cNvPr>
          <p:cNvSpPr>
            <a:spLocks noGrp="1"/>
          </p:cNvSpPr>
          <p:nvPr>
            <p:ph type="ftr" sz="quarter" idx="11"/>
          </p:nvPr>
        </p:nvSpPr>
        <p:spPr/>
        <p:txBody>
          <a:bodyPr/>
          <a:lstStyle/>
          <a:p>
            <a:r>
              <a:rPr lang="en-US"/>
              <a:t>Lecture #10 Designing Interfaces and Dialogues</a:t>
            </a:r>
            <a:endParaRPr lang="en-US" dirty="0"/>
          </a:p>
        </p:txBody>
      </p:sp>
      <p:sp>
        <p:nvSpPr>
          <p:cNvPr id="6" name="Foliennummernplatzhalter 5">
            <a:extLst>
              <a:ext uri="{FF2B5EF4-FFF2-40B4-BE49-F238E27FC236}">
                <a16:creationId xmlns:a16="http://schemas.microsoft.com/office/drawing/2014/main" id="{B929DBC9-99B2-479D-8C18-2F0FE649D4FF}"/>
              </a:ext>
            </a:extLst>
          </p:cNvPr>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2012458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2"/>
          <p:cNvSpPr>
            <a:spLocks noGrp="1" noChangeArrowheads="1"/>
          </p:cNvSpPr>
          <p:nvPr>
            <p:ph type="title"/>
          </p:nvPr>
        </p:nvSpPr>
        <p:spPr>
          <a:xfrm>
            <a:off x="457200" y="457200"/>
            <a:ext cx="8229600" cy="1066800"/>
          </a:xfrm>
        </p:spPr>
        <p:txBody>
          <a:bodyPr>
            <a:normAutofit/>
          </a:bodyPr>
          <a:lstStyle/>
          <a:p>
            <a:pPr eaLnBrk="1" hangingPunct="1"/>
            <a:r>
              <a:rPr lang="en-US" altLang="en-US" dirty="0"/>
              <a:t>Designing Dialogues</a:t>
            </a:r>
          </a:p>
        </p:txBody>
      </p:sp>
      <p:sp>
        <p:nvSpPr>
          <p:cNvPr id="38918" name="Rectangle 3"/>
          <p:cNvSpPr>
            <a:spLocks noGrp="1" noChangeArrowheads="1"/>
          </p:cNvSpPr>
          <p:nvPr>
            <p:ph type="body" idx="1"/>
          </p:nvPr>
        </p:nvSpPr>
        <p:spPr/>
        <p:txBody>
          <a:bodyPr/>
          <a:lstStyle/>
          <a:p>
            <a:pPr eaLnBrk="1" hangingPunct="1"/>
            <a:r>
              <a:rPr lang="en-US" altLang="en-US" b="1" dirty="0"/>
              <a:t>Dialogue</a:t>
            </a:r>
            <a:r>
              <a:rPr lang="en-US" altLang="en-US" dirty="0"/>
              <a:t>: the sequence of interaction between a user and a system</a:t>
            </a:r>
          </a:p>
          <a:p>
            <a:pPr eaLnBrk="1" hangingPunct="1"/>
            <a:r>
              <a:rPr lang="en-US" altLang="en-US" dirty="0"/>
              <a:t>Dialogue design involves:</a:t>
            </a:r>
          </a:p>
          <a:p>
            <a:pPr lvl="1" eaLnBrk="1" hangingPunct="1"/>
            <a:r>
              <a:rPr lang="en-US" altLang="en-US" dirty="0"/>
              <a:t>Designing a dialogue sequence.</a:t>
            </a:r>
          </a:p>
          <a:p>
            <a:pPr lvl="1" eaLnBrk="1" hangingPunct="1"/>
            <a:r>
              <a:rPr lang="en-US" altLang="en-US" dirty="0"/>
              <a:t>Building a prototype.</a:t>
            </a:r>
          </a:p>
          <a:p>
            <a:pPr lvl="1" eaLnBrk="1" hangingPunct="1"/>
            <a:r>
              <a:rPr lang="en-US" altLang="en-US" dirty="0"/>
              <a:t>Assessing usability.</a:t>
            </a:r>
          </a:p>
        </p:txBody>
      </p:sp>
      <p:pic>
        <p:nvPicPr>
          <p:cNvPr id="4" name="Grafik 3">
            <a:extLst>
              <a:ext uri="{FF2B5EF4-FFF2-40B4-BE49-F238E27FC236}">
                <a16:creationId xmlns:a16="http://schemas.microsoft.com/office/drawing/2014/main" id="{5CFCDD78-63D8-4D9B-BC55-E4D7A9CD27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EEEF7EE-03B4-4232-97F2-FCC0F0BC27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1F594CC-E5E0-44A4-A6D0-47A133B1422F}"/>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3C01A99B-86C6-4E9D-8148-CAB8EB903D22}"/>
              </a:ext>
            </a:extLst>
          </p:cNvPr>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20307423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itle 1"/>
          <p:cNvSpPr>
            <a:spLocks noGrp="1"/>
          </p:cNvSpPr>
          <p:nvPr>
            <p:ph type="title"/>
          </p:nvPr>
        </p:nvSpPr>
        <p:spPr>
          <a:xfrm>
            <a:off x="457200" y="457200"/>
            <a:ext cx="8229600" cy="1066800"/>
          </a:xfrm>
        </p:spPr>
        <p:txBody>
          <a:bodyPr anchor="ctr">
            <a:normAutofit/>
          </a:bodyPr>
          <a:lstStyle/>
          <a:p>
            <a:r>
              <a:rPr lang="en-US" altLang="en-US" dirty="0"/>
              <a:t>Designing the Dialogue Sequence</a:t>
            </a:r>
          </a:p>
        </p:txBody>
      </p:sp>
      <p:sp>
        <p:nvSpPr>
          <p:cNvPr id="39940" name="Content Placeholder 2"/>
          <p:cNvSpPr>
            <a:spLocks noGrp="1"/>
          </p:cNvSpPr>
          <p:nvPr>
            <p:ph idx="1"/>
          </p:nvPr>
        </p:nvSpPr>
        <p:spPr/>
        <p:txBody>
          <a:bodyPr/>
          <a:lstStyle/>
          <a:p>
            <a:r>
              <a:rPr lang="en-US" altLang="en-US"/>
              <a:t>Typical dialogue between user and Customer Information System:</a:t>
            </a:r>
          </a:p>
          <a:p>
            <a:pPr lvl="1"/>
            <a:r>
              <a:rPr lang="en-US" altLang="en-US" sz="2600"/>
              <a:t>Request to view individual customer information.</a:t>
            </a:r>
          </a:p>
          <a:p>
            <a:pPr lvl="1"/>
            <a:r>
              <a:rPr lang="en-US" altLang="en-US" sz="2600"/>
              <a:t>Specify the customer of interest.</a:t>
            </a:r>
          </a:p>
          <a:p>
            <a:pPr lvl="1"/>
            <a:r>
              <a:rPr lang="en-US" altLang="en-US" sz="2600"/>
              <a:t>Select the year-to-date transaction summary display. </a:t>
            </a:r>
          </a:p>
          <a:p>
            <a:pPr lvl="1"/>
            <a:r>
              <a:rPr lang="en-US" altLang="en-US" sz="2600"/>
              <a:t>Review the customer information.</a:t>
            </a:r>
          </a:p>
          <a:p>
            <a:pPr lvl="1"/>
            <a:r>
              <a:rPr lang="en-US" altLang="en-US" sz="2600"/>
              <a:t>Leave system.</a:t>
            </a:r>
          </a:p>
          <a:p>
            <a:pPr lvl="1"/>
            <a:endParaRPr lang="en-US" altLang="en-US"/>
          </a:p>
        </p:txBody>
      </p:sp>
      <p:pic>
        <p:nvPicPr>
          <p:cNvPr id="4" name="Grafik 3">
            <a:extLst>
              <a:ext uri="{FF2B5EF4-FFF2-40B4-BE49-F238E27FC236}">
                <a16:creationId xmlns:a16="http://schemas.microsoft.com/office/drawing/2014/main" id="{DA26A89E-A172-4A05-8CD7-54B607BEBB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78292E9-4022-45D3-95F7-D14605F7D1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206000F-8E2F-4146-9418-10B7ED1054DC}"/>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41A6DD5F-060D-4827-A695-8D52DFDF9941}"/>
              </a:ext>
            </a:extLst>
          </p:cNvPr>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2483964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6"/>
          <p:cNvSpPr>
            <a:spLocks noGrp="1"/>
          </p:cNvSpPr>
          <p:nvPr>
            <p:ph type="title"/>
          </p:nvPr>
        </p:nvSpPr>
        <p:spPr>
          <a:xfrm>
            <a:off x="76200" y="609600"/>
            <a:ext cx="9067800" cy="1143000"/>
          </a:xfrm>
        </p:spPr>
        <p:txBody>
          <a:bodyPr anchor="ctr">
            <a:normAutofit/>
          </a:bodyPr>
          <a:lstStyle/>
          <a:p>
            <a:r>
              <a:rPr lang="en-US" altLang="en-US" sz="3200" dirty="0">
                <a:solidFill>
                  <a:schemeClr val="tx1"/>
                </a:solidFill>
                <a:latin typeface="Times New Roman" panose="02020603050405020304" pitchFamily="18" charset="0"/>
                <a:cs typeface="Times New Roman" panose="02020603050405020304" pitchFamily="18" charset="0"/>
              </a:rPr>
              <a:t>Guidelines for Designing Human-Computer Dialogues</a:t>
            </a:r>
          </a:p>
        </p:txBody>
      </p:sp>
      <p:sp>
        <p:nvSpPr>
          <p:cNvPr id="40963" name="Content Placeholder 7"/>
          <p:cNvSpPr>
            <a:spLocks noGrp="1"/>
          </p:cNvSpPr>
          <p:nvPr>
            <p:ph sz="half" idx="1"/>
          </p:nvPr>
        </p:nvSpPr>
        <p:spPr>
          <a:xfrm>
            <a:off x="457200" y="2286000"/>
            <a:ext cx="4038600" cy="3886200"/>
          </a:xfrm>
        </p:spPr>
        <p:txBody>
          <a:bodyPr>
            <a:normAutofit/>
          </a:bodyPr>
          <a:lstStyle/>
          <a:p>
            <a:r>
              <a:rPr lang="en-US" altLang="en-US" sz="2800" dirty="0">
                <a:latin typeface="Times New Roman" panose="02020603050405020304" pitchFamily="18" charset="0"/>
                <a:cs typeface="Times New Roman" panose="02020603050405020304" pitchFamily="18" charset="0"/>
              </a:rPr>
              <a:t>Consistency</a:t>
            </a:r>
          </a:p>
          <a:p>
            <a:r>
              <a:rPr lang="en-US" altLang="en-US" sz="2800" dirty="0">
                <a:latin typeface="Times New Roman" panose="02020603050405020304" pitchFamily="18" charset="0"/>
                <a:cs typeface="Times New Roman" panose="02020603050405020304" pitchFamily="18" charset="0"/>
              </a:rPr>
              <a:t>Shortcuts and Sequence</a:t>
            </a:r>
          </a:p>
          <a:p>
            <a:r>
              <a:rPr lang="en-US" altLang="en-US" sz="2800" dirty="0">
                <a:latin typeface="Times New Roman" panose="02020603050405020304" pitchFamily="18" charset="0"/>
                <a:cs typeface="Times New Roman" panose="02020603050405020304" pitchFamily="18" charset="0"/>
              </a:rPr>
              <a:t>Feedback</a:t>
            </a:r>
          </a:p>
          <a:p>
            <a:r>
              <a:rPr lang="en-US" altLang="en-US" sz="2800" dirty="0">
                <a:latin typeface="Times New Roman" panose="02020603050405020304" pitchFamily="18" charset="0"/>
                <a:cs typeface="Times New Roman" panose="02020603050405020304" pitchFamily="18" charset="0"/>
              </a:rPr>
              <a:t>Closure</a:t>
            </a:r>
          </a:p>
        </p:txBody>
      </p:sp>
      <p:sp>
        <p:nvSpPr>
          <p:cNvPr id="40964" name="Content Placeholder 8"/>
          <p:cNvSpPr>
            <a:spLocks noGrp="1"/>
          </p:cNvSpPr>
          <p:nvPr>
            <p:ph sz="half" idx="2"/>
          </p:nvPr>
        </p:nvSpPr>
        <p:spPr>
          <a:xfrm>
            <a:off x="4648200" y="2286000"/>
            <a:ext cx="4038600" cy="3886200"/>
          </a:xfrm>
        </p:spPr>
        <p:txBody>
          <a:bodyPr>
            <a:normAutofit/>
          </a:bodyPr>
          <a:lstStyle/>
          <a:p>
            <a:r>
              <a:rPr lang="en-US" altLang="en-US" sz="2800" dirty="0">
                <a:latin typeface="Times New Roman" panose="02020603050405020304" pitchFamily="18" charset="0"/>
                <a:cs typeface="Times New Roman" panose="02020603050405020304" pitchFamily="18" charset="0"/>
              </a:rPr>
              <a:t>Error Handling</a:t>
            </a:r>
          </a:p>
          <a:p>
            <a:r>
              <a:rPr lang="en-US" altLang="en-US" sz="2800" dirty="0">
                <a:latin typeface="Times New Roman" panose="02020603050405020304" pitchFamily="18" charset="0"/>
                <a:cs typeface="Times New Roman" panose="02020603050405020304" pitchFamily="18" charset="0"/>
              </a:rPr>
              <a:t>Reversal</a:t>
            </a:r>
          </a:p>
          <a:p>
            <a:r>
              <a:rPr lang="en-US" altLang="en-US" sz="2800" dirty="0">
                <a:latin typeface="Times New Roman" panose="02020603050405020304" pitchFamily="18" charset="0"/>
                <a:cs typeface="Times New Roman" panose="02020603050405020304" pitchFamily="18" charset="0"/>
              </a:rPr>
              <a:t>Control</a:t>
            </a:r>
          </a:p>
          <a:p>
            <a:r>
              <a:rPr lang="en-US" altLang="en-US" sz="2800" dirty="0">
                <a:latin typeface="Times New Roman" panose="02020603050405020304" pitchFamily="18" charset="0"/>
                <a:cs typeface="Times New Roman" panose="02020603050405020304" pitchFamily="18" charset="0"/>
              </a:rPr>
              <a:t>Ease</a:t>
            </a:r>
          </a:p>
        </p:txBody>
      </p:sp>
      <p:pic>
        <p:nvPicPr>
          <p:cNvPr id="5" name="Grafik 4">
            <a:extLst>
              <a:ext uri="{FF2B5EF4-FFF2-40B4-BE49-F238E27FC236}">
                <a16:creationId xmlns:a16="http://schemas.microsoft.com/office/drawing/2014/main" id="{A77B1B3E-D258-4F57-940A-AB2290B6FE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544F3405-CF52-4BCC-94B9-477550BF24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557FAFC-522B-4322-BD16-80F6108AEFD0}"/>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7BC81F84-3927-463A-BCB2-89AA279BE89A}"/>
              </a:ext>
            </a:extLst>
          </p:cNvPr>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10268124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1"/>
          <p:cNvSpPr>
            <a:spLocks noGrp="1"/>
          </p:cNvSpPr>
          <p:nvPr>
            <p:ph type="title"/>
          </p:nvPr>
        </p:nvSpPr>
        <p:spPr>
          <a:xfrm>
            <a:off x="457200" y="457200"/>
            <a:ext cx="8229600" cy="1066800"/>
          </a:xfrm>
        </p:spPr>
        <p:txBody>
          <a:bodyPr anchor="ctr">
            <a:normAutofit/>
          </a:bodyPr>
          <a:lstStyle/>
          <a:p>
            <a:r>
              <a:rPr lang="en-US" altLang="en-US" dirty="0"/>
              <a:t>Designing the Dialogue Sequence (Cont.)</a:t>
            </a:r>
          </a:p>
        </p:txBody>
      </p:sp>
      <p:sp>
        <p:nvSpPr>
          <p:cNvPr id="41988" name="Content Placeholder 2"/>
          <p:cNvSpPr>
            <a:spLocks noGrp="1"/>
          </p:cNvSpPr>
          <p:nvPr>
            <p:ph idx="1"/>
          </p:nvPr>
        </p:nvSpPr>
        <p:spPr/>
        <p:txBody>
          <a:bodyPr/>
          <a:lstStyle/>
          <a:p>
            <a:r>
              <a:rPr lang="en-US" altLang="en-US" b="1" dirty="0"/>
              <a:t>Dialogue diagramming</a:t>
            </a:r>
            <a:r>
              <a:rPr lang="en-US" altLang="en-US" dirty="0"/>
              <a:t>: a formal method for designing and representing human-computer dialogues using box and line diagrams</a:t>
            </a:r>
          </a:p>
        </p:txBody>
      </p:sp>
      <p:pic>
        <p:nvPicPr>
          <p:cNvPr id="4" name="Grafik 3">
            <a:extLst>
              <a:ext uri="{FF2B5EF4-FFF2-40B4-BE49-F238E27FC236}">
                <a16:creationId xmlns:a16="http://schemas.microsoft.com/office/drawing/2014/main" id="{07729E16-66EF-47D7-A471-DB02B5C1F5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B16B0B8-4ED7-40E0-B93F-2B79876008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09464D8-E742-49F9-9EA3-A9C5E2471732}"/>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9B85D014-F3C2-447A-AA55-A5774235F301}"/>
              </a:ext>
            </a:extLst>
          </p:cNvPr>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31533503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a:xfrm>
            <a:off x="457200" y="457200"/>
            <a:ext cx="8229600" cy="914400"/>
          </a:xfrm>
        </p:spPr>
        <p:txBody>
          <a:bodyPr anchor="ctr">
            <a:normAutofit/>
          </a:bodyPr>
          <a:lstStyle/>
          <a:p>
            <a:r>
              <a:rPr lang="en-US" altLang="en-US" dirty="0"/>
              <a:t>Designing the Dialogue Sequence (Cont.)</a:t>
            </a:r>
          </a:p>
        </p:txBody>
      </p:sp>
      <p:sp>
        <p:nvSpPr>
          <p:cNvPr id="43012" name="Content Placeholder 2"/>
          <p:cNvSpPr>
            <a:spLocks noGrp="1"/>
          </p:cNvSpPr>
          <p:nvPr>
            <p:ph idx="1"/>
          </p:nvPr>
        </p:nvSpPr>
        <p:spPr>
          <a:xfrm>
            <a:off x="228600" y="1981200"/>
            <a:ext cx="8610600" cy="3886200"/>
          </a:xfrm>
        </p:spPr>
        <p:txBody>
          <a:bodyPr/>
          <a:lstStyle/>
          <a:p>
            <a:r>
              <a:rPr lang="en-US" altLang="en-US"/>
              <a:t>Three sections of the box:</a:t>
            </a:r>
          </a:p>
          <a:p>
            <a:pPr lvl="1"/>
            <a:r>
              <a:rPr lang="en-US" altLang="en-US" i="1"/>
              <a:t>Top</a:t>
            </a:r>
            <a:r>
              <a:rPr lang="en-US" altLang="en-US"/>
              <a:t>—contains a unique display reference number used by other displays for referencing it</a:t>
            </a:r>
          </a:p>
          <a:p>
            <a:pPr lvl="1"/>
            <a:r>
              <a:rPr lang="en-US" altLang="en-US" i="1"/>
              <a:t>Middle</a:t>
            </a:r>
            <a:r>
              <a:rPr lang="en-US" altLang="en-US"/>
              <a:t>—contains the name or description of the display</a:t>
            </a:r>
          </a:p>
          <a:p>
            <a:pPr lvl="1"/>
            <a:r>
              <a:rPr lang="en-US" altLang="en-US" i="1"/>
              <a:t>Bottom</a:t>
            </a:r>
            <a:r>
              <a:rPr lang="en-US" altLang="en-US"/>
              <a:t>—contains display reference numbers that can be accessed from the current display</a:t>
            </a:r>
          </a:p>
        </p:txBody>
      </p:sp>
      <p:pic>
        <p:nvPicPr>
          <p:cNvPr id="4" name="Grafik 3">
            <a:extLst>
              <a:ext uri="{FF2B5EF4-FFF2-40B4-BE49-F238E27FC236}">
                <a16:creationId xmlns:a16="http://schemas.microsoft.com/office/drawing/2014/main" id="{E691B5F6-542A-45DA-924B-E3846236A9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4D8E415-EE1E-4D14-AD3F-B9BC425511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2AB89A9-AC2A-4DE0-984A-5C147B6E5BDE}"/>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04C9C7D8-8877-4582-948B-17265548A322}"/>
              </a:ext>
            </a:extLst>
          </p:cNvPr>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19574242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le 1"/>
          <p:cNvSpPr>
            <a:spLocks noGrp="1"/>
          </p:cNvSpPr>
          <p:nvPr>
            <p:ph type="title"/>
          </p:nvPr>
        </p:nvSpPr>
        <p:spPr>
          <a:xfrm>
            <a:off x="381000" y="304800"/>
            <a:ext cx="8229600" cy="838200"/>
          </a:xfrm>
        </p:spPr>
        <p:txBody>
          <a:bodyPr>
            <a:normAutofit/>
          </a:bodyPr>
          <a:lstStyle/>
          <a:p>
            <a:r>
              <a:rPr lang="en-US" altLang="en-US" dirty="0"/>
              <a:t>Designing the Dialogue Sequence (Cont.)</a:t>
            </a:r>
          </a:p>
        </p:txBody>
      </p:sp>
      <p:pic>
        <p:nvPicPr>
          <p:cNvPr id="44038" name="Content Placeholder 7" descr="Noname.jpg"/>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438400" y="1600200"/>
            <a:ext cx="5486400" cy="3995738"/>
          </a:xfrm>
        </p:spPr>
      </p:pic>
      <p:sp>
        <p:nvSpPr>
          <p:cNvPr id="44039" name="Rectangle 8"/>
          <p:cNvSpPr>
            <a:spLocks noChangeArrowheads="1"/>
          </p:cNvSpPr>
          <p:nvPr/>
        </p:nvSpPr>
        <p:spPr bwMode="auto">
          <a:xfrm>
            <a:off x="304800" y="52578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11-17</a:t>
            </a:r>
          </a:p>
          <a:p>
            <a:pPr eaLnBrk="1" hangingPunct="1"/>
            <a:r>
              <a:rPr lang="en-US" altLang="en-US"/>
              <a:t>Sections of a dialogue diagramming box</a:t>
            </a:r>
          </a:p>
        </p:txBody>
      </p:sp>
      <p:pic>
        <p:nvPicPr>
          <p:cNvPr id="5" name="Grafik 4">
            <a:extLst>
              <a:ext uri="{FF2B5EF4-FFF2-40B4-BE49-F238E27FC236}">
                <a16:creationId xmlns:a16="http://schemas.microsoft.com/office/drawing/2014/main" id="{A830DF51-BA48-4687-82FF-5CBEBEBD2B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97E1CCB7-7ADB-48BA-AB75-DF10FD43DD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5D5F6F1-4929-44E9-B2E3-3ACD09ED6158}"/>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590CFC9D-FDF9-42C3-A0D0-12F7824C6B0E}"/>
              </a:ext>
            </a:extLst>
          </p:cNvPr>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24740430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a:xfrm>
            <a:off x="457200" y="381000"/>
            <a:ext cx="8229600" cy="838200"/>
          </a:xfrm>
        </p:spPr>
        <p:txBody>
          <a:bodyPr anchor="ctr">
            <a:normAutofit/>
          </a:bodyPr>
          <a:lstStyle/>
          <a:p>
            <a:r>
              <a:rPr lang="en-US" altLang="en-US" dirty="0"/>
              <a:t>Designing the Dialogue Sequence (Cont.)</a:t>
            </a:r>
          </a:p>
        </p:txBody>
      </p:sp>
      <p:sp>
        <p:nvSpPr>
          <p:cNvPr id="45060" name="Content Placeholder 2"/>
          <p:cNvSpPr>
            <a:spLocks noGrp="1"/>
          </p:cNvSpPr>
          <p:nvPr>
            <p:ph idx="1"/>
          </p:nvPr>
        </p:nvSpPr>
        <p:spPr/>
        <p:txBody>
          <a:bodyPr/>
          <a:lstStyle/>
          <a:p>
            <a:r>
              <a:rPr lang="en-US" altLang="en-US"/>
              <a:t>Dialogue diagrams depict the sequence, conditional branching, and repetition of dialogues.</a:t>
            </a:r>
          </a:p>
        </p:txBody>
      </p:sp>
      <p:pic>
        <p:nvPicPr>
          <p:cNvPr id="4" name="Grafik 3">
            <a:extLst>
              <a:ext uri="{FF2B5EF4-FFF2-40B4-BE49-F238E27FC236}">
                <a16:creationId xmlns:a16="http://schemas.microsoft.com/office/drawing/2014/main" id="{B0A4EA00-F4DE-404E-8629-8CE9D64CE3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AF11BFF-1293-434A-AB71-2CAFBFDA54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83FEC4C-6B03-4E27-889E-CC54D967603F}"/>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873A9B3C-7FE5-41CF-BB67-FB25B15E7AD5}"/>
              </a:ext>
            </a:extLst>
          </p:cNvPr>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42350641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6" name="Content Placeholder 9" descr="Noname.jpg"/>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667000" y="1295400"/>
            <a:ext cx="5334000" cy="4970463"/>
          </a:xfrm>
        </p:spPr>
      </p:pic>
      <p:sp>
        <p:nvSpPr>
          <p:cNvPr id="46087" name="Rectangle 11"/>
          <p:cNvSpPr>
            <a:spLocks noChangeArrowheads="1"/>
          </p:cNvSpPr>
          <p:nvPr/>
        </p:nvSpPr>
        <p:spPr bwMode="auto">
          <a:xfrm>
            <a:off x="533400" y="2971800"/>
            <a:ext cx="3962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11-18</a:t>
            </a:r>
          </a:p>
          <a:p>
            <a:pPr eaLnBrk="1" hangingPunct="1"/>
            <a:r>
              <a:rPr lang="en-US" altLang="en-US"/>
              <a:t>Dialogue diagram illustrating sequence, selection, and iteration</a:t>
            </a:r>
          </a:p>
        </p:txBody>
      </p:sp>
      <p:pic>
        <p:nvPicPr>
          <p:cNvPr id="5" name="Grafik 4">
            <a:extLst>
              <a:ext uri="{FF2B5EF4-FFF2-40B4-BE49-F238E27FC236}">
                <a16:creationId xmlns:a16="http://schemas.microsoft.com/office/drawing/2014/main" id="{64F30640-0105-4B28-B6AB-BE1390C2D1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79AD7488-3DBB-4B5B-95F6-59539ACE8C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641722A-03F6-4B53-BCD8-5256ACF33A29}"/>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466FE232-C3C5-4735-85C7-5D9002326D83}"/>
              </a:ext>
            </a:extLst>
          </p:cNvPr>
          <p:cNvSpPr>
            <a:spLocks noGrp="1"/>
          </p:cNvSpPr>
          <p:nvPr>
            <p:ph type="sldNum" sz="quarter" idx="12"/>
          </p:nvPr>
        </p:nvSpPr>
        <p:spPr/>
        <p:txBody>
          <a:bodyPr/>
          <a:lstStyle/>
          <a:p>
            <a:fld id="{B6F15528-21DE-4FAA-801E-634DDDAF4B2B}" type="slidenum">
              <a:rPr lang="en-US" smtClean="0"/>
              <a:pPr/>
              <a:t>48</a:t>
            </a:fld>
            <a:endParaRPr lang="en-US" dirty="0"/>
          </a:p>
        </p:txBody>
      </p:sp>
      <p:sp>
        <p:nvSpPr>
          <p:cNvPr id="11" name="Title 1">
            <a:extLst>
              <a:ext uri="{FF2B5EF4-FFF2-40B4-BE49-F238E27FC236}">
                <a16:creationId xmlns:a16="http://schemas.microsoft.com/office/drawing/2014/main" id="{AB5CACEA-9363-48FD-AA0E-1BEAE63E8972}"/>
              </a:ext>
            </a:extLst>
          </p:cNvPr>
          <p:cNvSpPr>
            <a:spLocks noGrp="1"/>
          </p:cNvSpPr>
          <p:nvPr>
            <p:ph type="title"/>
          </p:nvPr>
        </p:nvSpPr>
        <p:spPr>
          <a:xfrm>
            <a:off x="457200" y="381000"/>
            <a:ext cx="8229600" cy="838200"/>
          </a:xfrm>
        </p:spPr>
        <p:txBody>
          <a:bodyPr anchor="ctr">
            <a:normAutofit/>
          </a:bodyPr>
          <a:lstStyle/>
          <a:p>
            <a:r>
              <a:rPr lang="en-US" altLang="en-US" dirty="0"/>
              <a:t>Designing the Dialogue Sequence (Cont.)</a:t>
            </a:r>
          </a:p>
        </p:txBody>
      </p:sp>
    </p:spTree>
    <p:extLst>
      <p:ext uri="{BB962C8B-B14F-4D97-AF65-F5344CB8AC3E}">
        <p14:creationId xmlns:p14="http://schemas.microsoft.com/office/powerpoint/2010/main" val="42289308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a:off x="1371600" y="1143000"/>
            <a:ext cx="6096000" cy="5067300"/>
          </a:xfrm>
          <a:prstGeom prst="rect">
            <a:avLst/>
          </a:prstGeom>
        </p:spPr>
      </p:pic>
      <p:pic>
        <p:nvPicPr>
          <p:cNvPr id="4" name="Grafik 3">
            <a:extLst>
              <a:ext uri="{FF2B5EF4-FFF2-40B4-BE49-F238E27FC236}">
                <a16:creationId xmlns:a16="http://schemas.microsoft.com/office/drawing/2014/main" id="{D9A5BAEB-50E7-4FB4-8F7D-9104BAEA74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44F282C-E48F-4CDD-881C-8722E49C5E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4211234-A5F2-4353-8D38-9C3A3C50F03A}"/>
              </a:ext>
            </a:extLst>
          </p:cNvPr>
          <p:cNvSpPr>
            <a:spLocks noGrp="1"/>
          </p:cNvSpPr>
          <p:nvPr>
            <p:ph type="ftr" sz="quarter" idx="11"/>
          </p:nvPr>
        </p:nvSpPr>
        <p:spPr/>
        <p:txBody>
          <a:bodyPr/>
          <a:lstStyle/>
          <a:p>
            <a:r>
              <a:rPr lang="en-US"/>
              <a:t>Lecture #10 Designing Interfaces and Dialogues</a:t>
            </a:r>
            <a:endParaRPr lang="en-US" dirty="0"/>
          </a:p>
        </p:txBody>
      </p:sp>
      <p:sp>
        <p:nvSpPr>
          <p:cNvPr id="6" name="Foliennummernplatzhalter 5">
            <a:extLst>
              <a:ext uri="{FF2B5EF4-FFF2-40B4-BE49-F238E27FC236}">
                <a16:creationId xmlns:a16="http://schemas.microsoft.com/office/drawing/2014/main" id="{7C2B0950-0FF7-43DC-8BEE-C62FEDC24BFF}"/>
              </a:ext>
            </a:extLst>
          </p:cNvPr>
          <p:cNvSpPr>
            <a:spLocks noGrp="1"/>
          </p:cNvSpPr>
          <p:nvPr>
            <p:ph type="sldNum" sz="quarter" idx="12"/>
          </p:nvPr>
        </p:nvSpPr>
        <p:spPr/>
        <p:txBody>
          <a:bodyPr/>
          <a:lstStyle/>
          <a:p>
            <a:fld id="{B6F15528-21DE-4FAA-801E-634DDDAF4B2B}" type="slidenum">
              <a:rPr lang="en-US" smtClean="0"/>
              <a:pPr/>
              <a:t>49</a:t>
            </a:fld>
            <a:endParaRPr lang="en-US" dirty="0"/>
          </a:p>
        </p:txBody>
      </p:sp>
      <p:sp>
        <p:nvSpPr>
          <p:cNvPr id="10" name="Title 1">
            <a:extLst>
              <a:ext uri="{FF2B5EF4-FFF2-40B4-BE49-F238E27FC236}">
                <a16:creationId xmlns:a16="http://schemas.microsoft.com/office/drawing/2014/main" id="{10EC3CA8-6363-49ED-BDDB-9603CB93BB13}"/>
              </a:ext>
            </a:extLst>
          </p:cNvPr>
          <p:cNvSpPr>
            <a:spLocks noGrp="1"/>
          </p:cNvSpPr>
          <p:nvPr>
            <p:ph type="title"/>
          </p:nvPr>
        </p:nvSpPr>
        <p:spPr>
          <a:xfrm>
            <a:off x="457200" y="381000"/>
            <a:ext cx="8229600" cy="838200"/>
          </a:xfrm>
        </p:spPr>
        <p:txBody>
          <a:bodyPr anchor="ctr">
            <a:normAutofit/>
          </a:bodyPr>
          <a:lstStyle/>
          <a:p>
            <a:r>
              <a:rPr lang="en-US" altLang="en-US" dirty="0"/>
              <a:t>Designing the Dialogue Sequence (Cont.)</a:t>
            </a:r>
          </a:p>
        </p:txBody>
      </p:sp>
    </p:spTree>
    <p:extLst>
      <p:ext uri="{BB962C8B-B14F-4D97-AF65-F5344CB8AC3E}">
        <p14:creationId xmlns:p14="http://schemas.microsoft.com/office/powerpoint/2010/main" val="7506062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le 1"/>
          <p:cNvSpPr>
            <a:spLocks noGrp="1"/>
          </p:cNvSpPr>
          <p:nvPr>
            <p:ph type="title"/>
          </p:nvPr>
        </p:nvSpPr>
        <p:spPr>
          <a:xfrm>
            <a:off x="381000" y="304800"/>
            <a:ext cx="8229600" cy="838200"/>
          </a:xfrm>
        </p:spPr>
        <p:txBody>
          <a:bodyPr/>
          <a:lstStyle/>
          <a:p>
            <a:r>
              <a:rPr lang="en-US" altLang="en-US" dirty="0"/>
              <a:t>Building Prototypes and Assessing Usability</a:t>
            </a:r>
          </a:p>
        </p:txBody>
      </p:sp>
      <p:sp>
        <p:nvSpPr>
          <p:cNvPr id="47108" name="Content Placeholder 2"/>
          <p:cNvSpPr>
            <a:spLocks noGrp="1"/>
          </p:cNvSpPr>
          <p:nvPr>
            <p:ph idx="1"/>
          </p:nvPr>
        </p:nvSpPr>
        <p:spPr/>
        <p:txBody>
          <a:bodyPr/>
          <a:lstStyle/>
          <a:p>
            <a:r>
              <a:rPr lang="en-US" altLang="en-US" dirty="0"/>
              <a:t>Optional activities</a:t>
            </a:r>
          </a:p>
          <a:p>
            <a:r>
              <a:rPr lang="en-US" altLang="en-US" dirty="0"/>
              <a:t>Building prototype displays using a graphical development environment</a:t>
            </a:r>
          </a:p>
          <a:p>
            <a:pPr lvl="1"/>
            <a:r>
              <a:rPr lang="en-US" altLang="en-US" dirty="0"/>
              <a:t>Example: Microsoft’s Visual Studio .NET</a:t>
            </a:r>
          </a:p>
          <a:p>
            <a:pPr lvl="1"/>
            <a:r>
              <a:rPr lang="en-US" altLang="en-US" dirty="0"/>
              <a:t>Easy-to-use input and output (form, report, or window) design utilities</a:t>
            </a:r>
          </a:p>
        </p:txBody>
      </p:sp>
      <p:pic>
        <p:nvPicPr>
          <p:cNvPr id="4" name="Grafik 3">
            <a:extLst>
              <a:ext uri="{FF2B5EF4-FFF2-40B4-BE49-F238E27FC236}">
                <a16:creationId xmlns:a16="http://schemas.microsoft.com/office/drawing/2014/main" id="{AAA090FB-157A-4624-BC4F-0393986FAC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A1532D5-4DF8-47AC-A4DA-97209627FC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68DE55D-63E4-4A32-8E7C-2D27BFBAE536}"/>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09DFE56F-D64F-427E-B964-6CB37533C68F}"/>
              </a:ext>
            </a:extLst>
          </p:cNvPr>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2735729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2"/>
          <p:cNvSpPr>
            <a:spLocks noGrp="1" noChangeArrowheads="1"/>
          </p:cNvSpPr>
          <p:nvPr>
            <p:ph type="title"/>
          </p:nvPr>
        </p:nvSpPr>
        <p:spPr>
          <a:xfrm>
            <a:off x="457200" y="609600"/>
            <a:ext cx="8229600" cy="762000"/>
          </a:xfrm>
        </p:spPr>
        <p:txBody>
          <a:bodyPr/>
          <a:lstStyle/>
          <a:p>
            <a:pPr eaLnBrk="1" hangingPunct="1"/>
            <a:r>
              <a:rPr lang="en-US" altLang="en-US" dirty="0"/>
              <a:t>Graphical Interface Design Issues</a:t>
            </a:r>
          </a:p>
        </p:txBody>
      </p:sp>
      <p:sp>
        <p:nvSpPr>
          <p:cNvPr id="48134" name="Rectangle 3"/>
          <p:cNvSpPr>
            <a:spLocks noGrp="1" noChangeArrowheads="1"/>
          </p:cNvSpPr>
          <p:nvPr>
            <p:ph type="body" idx="1"/>
          </p:nvPr>
        </p:nvSpPr>
        <p:spPr>
          <a:xfrm>
            <a:off x="838200" y="1981200"/>
            <a:ext cx="7772400" cy="4343400"/>
          </a:xfrm>
        </p:spPr>
        <p:txBody>
          <a:bodyPr/>
          <a:lstStyle/>
          <a:p>
            <a:pPr eaLnBrk="1" hangingPunct="1">
              <a:lnSpc>
                <a:spcPct val="90000"/>
              </a:lnSpc>
            </a:pPr>
            <a:r>
              <a:rPr lang="en-US" altLang="en-US"/>
              <a:t>Become an expert user of the GUI environment.</a:t>
            </a:r>
          </a:p>
          <a:p>
            <a:pPr lvl="1" eaLnBrk="1" hangingPunct="1">
              <a:lnSpc>
                <a:spcPct val="90000"/>
              </a:lnSpc>
            </a:pPr>
            <a:r>
              <a:rPr lang="en-US" altLang="en-US"/>
              <a:t>Understand how other applications have been designed. </a:t>
            </a:r>
          </a:p>
          <a:p>
            <a:pPr lvl="1" eaLnBrk="1" hangingPunct="1">
              <a:lnSpc>
                <a:spcPct val="90000"/>
              </a:lnSpc>
            </a:pPr>
            <a:r>
              <a:rPr lang="en-US" altLang="en-US"/>
              <a:t>Understand standards.</a:t>
            </a:r>
          </a:p>
          <a:p>
            <a:pPr eaLnBrk="1" hangingPunct="1">
              <a:lnSpc>
                <a:spcPct val="90000"/>
              </a:lnSpc>
            </a:pPr>
            <a:r>
              <a:rPr lang="en-US" altLang="en-US"/>
              <a:t>Understand the available resources and how they can be used.</a:t>
            </a:r>
          </a:p>
          <a:p>
            <a:pPr lvl="1" eaLnBrk="1" hangingPunct="1">
              <a:lnSpc>
                <a:spcPct val="90000"/>
              </a:lnSpc>
            </a:pPr>
            <a:r>
              <a:rPr lang="en-US" altLang="en-US"/>
              <a:t>Become familiar with standards for menus and forms.</a:t>
            </a:r>
          </a:p>
        </p:txBody>
      </p:sp>
      <p:pic>
        <p:nvPicPr>
          <p:cNvPr id="4" name="Grafik 3">
            <a:extLst>
              <a:ext uri="{FF2B5EF4-FFF2-40B4-BE49-F238E27FC236}">
                <a16:creationId xmlns:a16="http://schemas.microsoft.com/office/drawing/2014/main" id="{8CDAB147-6BAA-4FFD-AD1C-EDF0A4518F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8F194F9-D2FC-401D-955C-44ECA04079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987861C-4141-4ABC-AA5D-D7741A64F5A3}"/>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692E6726-01FB-45BD-812A-7F2CC5CC103D}"/>
              </a:ext>
            </a:extLst>
          </p:cNvPr>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8612418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2"/>
          <p:cNvSpPr>
            <a:spLocks noGrp="1" noChangeArrowheads="1"/>
          </p:cNvSpPr>
          <p:nvPr>
            <p:ph type="title"/>
          </p:nvPr>
        </p:nvSpPr>
        <p:spPr>
          <a:xfrm>
            <a:off x="457200" y="381000"/>
            <a:ext cx="8229600" cy="643277"/>
          </a:xfrm>
        </p:spPr>
        <p:txBody>
          <a:bodyPr anchor="ctr">
            <a:normAutofit/>
          </a:bodyPr>
          <a:lstStyle/>
          <a:p>
            <a:pPr eaLnBrk="1" hangingPunct="1"/>
            <a:r>
              <a:rPr lang="en-US" altLang="en-US" dirty="0"/>
              <a:t>Graphical Interface Design Issues (Cont.)</a:t>
            </a:r>
          </a:p>
        </p:txBody>
      </p:sp>
      <p:sp>
        <p:nvSpPr>
          <p:cNvPr id="49158" name="Rectangle 7"/>
          <p:cNvSpPr>
            <a:spLocks noChangeArrowheads="1"/>
          </p:cNvSpPr>
          <p:nvPr/>
        </p:nvSpPr>
        <p:spPr bwMode="auto">
          <a:xfrm>
            <a:off x="304800" y="2971800"/>
            <a:ext cx="2133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11-21</a:t>
            </a:r>
          </a:p>
          <a:p>
            <a:pPr eaLnBrk="1" hangingPunct="1"/>
            <a:r>
              <a:rPr lang="en-US" altLang="en-US" dirty="0"/>
              <a:t>Highlighting GUI design standards</a:t>
            </a:r>
          </a:p>
          <a:p>
            <a:pPr eaLnBrk="1" hangingPunct="1"/>
            <a:r>
              <a:rPr lang="en-US" altLang="en-US" dirty="0"/>
              <a:t>(</a:t>
            </a:r>
            <a:r>
              <a:rPr lang="en-US" altLang="en-US" i="1" dirty="0"/>
              <a:t>Source: </a:t>
            </a:r>
            <a:r>
              <a:rPr lang="en-US" altLang="en-US" dirty="0"/>
              <a:t>University of Arizona.)</a:t>
            </a:r>
          </a:p>
        </p:txBody>
      </p:sp>
      <p:pic>
        <p:nvPicPr>
          <p:cNvPr id="3" name="Picture 2"/>
          <p:cNvPicPr>
            <a:picLocks noChangeAspect="1"/>
          </p:cNvPicPr>
          <p:nvPr/>
        </p:nvPicPr>
        <p:blipFill>
          <a:blip r:embed="rId3" cstate="print"/>
          <a:stretch>
            <a:fillRect/>
          </a:stretch>
        </p:blipFill>
        <p:spPr>
          <a:xfrm>
            <a:off x="2438400" y="1070314"/>
            <a:ext cx="5867400" cy="5482886"/>
          </a:xfrm>
          <a:prstGeom prst="rect">
            <a:avLst/>
          </a:prstGeom>
        </p:spPr>
      </p:pic>
      <p:pic>
        <p:nvPicPr>
          <p:cNvPr id="5" name="Grafik 4">
            <a:extLst>
              <a:ext uri="{FF2B5EF4-FFF2-40B4-BE49-F238E27FC236}">
                <a16:creationId xmlns:a16="http://schemas.microsoft.com/office/drawing/2014/main" id="{E0701A50-80F6-4BB8-844D-463081E451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34652B31-D788-4C00-89A7-26971B343E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536A4AD-7223-4FFD-A475-E7C5AC0D305C}"/>
              </a:ext>
            </a:extLst>
          </p:cNvPr>
          <p:cNvSpPr>
            <a:spLocks noGrp="1"/>
          </p:cNvSpPr>
          <p:nvPr>
            <p:ph type="ftr" sz="quarter" idx="11"/>
          </p:nvPr>
        </p:nvSpPr>
        <p:spPr/>
        <p:txBody>
          <a:bodyPr/>
          <a:lstStyle/>
          <a:p>
            <a:r>
              <a:rPr lang="en-US"/>
              <a:t>Lecture #10 Designing Interfaces and Dialogues</a:t>
            </a:r>
            <a:endParaRPr lang="en-US" dirty="0"/>
          </a:p>
        </p:txBody>
      </p:sp>
      <p:sp>
        <p:nvSpPr>
          <p:cNvPr id="4" name="Foliennummernplatzhalter 3">
            <a:extLst>
              <a:ext uri="{FF2B5EF4-FFF2-40B4-BE49-F238E27FC236}">
                <a16:creationId xmlns:a16="http://schemas.microsoft.com/office/drawing/2014/main" id="{B8599B0D-430B-41E0-B6EA-67E638727477}"/>
              </a:ext>
            </a:extLst>
          </p:cNvPr>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15089104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itle 1"/>
          <p:cNvSpPr>
            <a:spLocks noGrp="1"/>
          </p:cNvSpPr>
          <p:nvPr>
            <p:ph type="title"/>
          </p:nvPr>
        </p:nvSpPr>
        <p:spPr>
          <a:xfrm>
            <a:off x="0" y="685800"/>
            <a:ext cx="9144000" cy="1371600"/>
          </a:xfrm>
        </p:spPr>
        <p:txBody>
          <a:bodyPr>
            <a:normAutofit fontScale="90000"/>
          </a:bodyPr>
          <a:lstStyle/>
          <a:p>
            <a:r>
              <a:rPr lang="en-US" altLang="en-US" sz="3600" dirty="0"/>
              <a:t>Electronic Commerce Application: Designing Interfaces and Dialogues for Pine Valley Furniture </a:t>
            </a:r>
            <a:r>
              <a:rPr lang="en-US" altLang="en-US" sz="3600" dirty="0" err="1"/>
              <a:t>WebStore</a:t>
            </a:r>
            <a:endParaRPr lang="en-US" altLang="en-US" sz="3600" dirty="0"/>
          </a:p>
        </p:txBody>
      </p:sp>
      <p:sp>
        <p:nvSpPr>
          <p:cNvPr id="50180" name="Content Placeholder 2"/>
          <p:cNvSpPr>
            <a:spLocks noGrp="1"/>
          </p:cNvSpPr>
          <p:nvPr>
            <p:ph idx="1"/>
          </p:nvPr>
        </p:nvSpPr>
        <p:spPr>
          <a:xfrm>
            <a:off x="609600" y="2514600"/>
            <a:ext cx="7924800" cy="3352800"/>
          </a:xfrm>
        </p:spPr>
        <p:txBody>
          <a:bodyPr/>
          <a:lstStyle/>
          <a:p>
            <a:r>
              <a:rPr lang="en-US" altLang="en-US" sz="2800" dirty="0"/>
              <a:t>Central and critical design activity</a:t>
            </a:r>
          </a:p>
          <a:p>
            <a:r>
              <a:rPr lang="en-US" altLang="en-US" sz="2800" dirty="0"/>
              <a:t>Where customer interacts with the company</a:t>
            </a:r>
          </a:p>
          <a:p>
            <a:pPr lvl="1"/>
            <a:r>
              <a:rPr lang="en-US" altLang="en-US" sz="2600" dirty="0"/>
              <a:t>Care must be put in design!</a:t>
            </a:r>
          </a:p>
          <a:p>
            <a:r>
              <a:rPr lang="en-US" altLang="en-US" sz="2800" dirty="0"/>
              <a:t>Prototyping design process is most appropriate to design the human interface.</a:t>
            </a:r>
          </a:p>
          <a:p>
            <a:r>
              <a:rPr lang="en-US" altLang="en-US" sz="2800" dirty="0"/>
              <a:t>Several general design guidelines have emerged. </a:t>
            </a:r>
          </a:p>
        </p:txBody>
      </p:sp>
      <p:pic>
        <p:nvPicPr>
          <p:cNvPr id="4" name="Grafik 3">
            <a:extLst>
              <a:ext uri="{FF2B5EF4-FFF2-40B4-BE49-F238E27FC236}">
                <a16:creationId xmlns:a16="http://schemas.microsoft.com/office/drawing/2014/main" id="{5DADEC2A-A16C-4861-B758-44E1E25FAD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F7C508B-9160-4DEB-90E3-EC71C4E86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CF1C2AF-75C1-457A-8775-ACB1526FFE0A}"/>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2C19CE92-6141-4B41-A16C-E89D4A9D9875}"/>
              </a:ext>
            </a:extLst>
          </p:cNvPr>
          <p:cNvSpPr>
            <a:spLocks noGrp="1"/>
          </p:cNvSpPr>
          <p:nvPr>
            <p:ph type="sldNum" sz="quarter" idx="12"/>
          </p:nvPr>
        </p:nvSpPr>
        <p:spPr/>
        <p:txBody>
          <a:bodyPr/>
          <a:lstStyle/>
          <a:p>
            <a:fld id="{B6F15528-21DE-4FAA-801E-634DDDAF4B2B}" type="slidenum">
              <a:rPr lang="en-US" smtClean="0"/>
              <a:pPr/>
              <a:t>53</a:t>
            </a:fld>
            <a:endParaRPr lang="en-US" dirty="0"/>
          </a:p>
        </p:txBody>
      </p:sp>
    </p:spTree>
    <p:extLst>
      <p:ext uri="{BB962C8B-B14F-4D97-AF65-F5344CB8AC3E}">
        <p14:creationId xmlns:p14="http://schemas.microsoft.com/office/powerpoint/2010/main" val="20228678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le 1"/>
          <p:cNvSpPr>
            <a:spLocks noGrp="1"/>
          </p:cNvSpPr>
          <p:nvPr>
            <p:ph type="title"/>
          </p:nvPr>
        </p:nvSpPr>
        <p:spPr>
          <a:xfrm>
            <a:off x="304800" y="381000"/>
            <a:ext cx="8229600" cy="838200"/>
          </a:xfrm>
        </p:spPr>
        <p:txBody>
          <a:bodyPr/>
          <a:lstStyle/>
          <a:p>
            <a:r>
              <a:rPr lang="en-US" altLang="en-US" dirty="0"/>
              <a:t>General Guidelines</a:t>
            </a:r>
          </a:p>
        </p:txBody>
      </p:sp>
      <p:sp>
        <p:nvSpPr>
          <p:cNvPr id="51204" name="Content Placeholder 2"/>
          <p:cNvSpPr>
            <a:spLocks noGrp="1"/>
          </p:cNvSpPr>
          <p:nvPr>
            <p:ph idx="1"/>
          </p:nvPr>
        </p:nvSpPr>
        <p:spPr/>
        <p:txBody>
          <a:bodyPr/>
          <a:lstStyle/>
          <a:p>
            <a:r>
              <a:rPr lang="en-US" altLang="en-US"/>
              <a:t>Web’s single “click-to-act” method of loading static hypertext documents (i.e. most buttons on the Web do not provide click feedback)</a:t>
            </a:r>
          </a:p>
          <a:p>
            <a:r>
              <a:rPr lang="en-US" altLang="en-US"/>
              <a:t>Limited capabilities of most Web browsers to support finely grained user interactivity</a:t>
            </a:r>
          </a:p>
        </p:txBody>
      </p:sp>
      <p:pic>
        <p:nvPicPr>
          <p:cNvPr id="4" name="Grafik 3">
            <a:extLst>
              <a:ext uri="{FF2B5EF4-FFF2-40B4-BE49-F238E27FC236}">
                <a16:creationId xmlns:a16="http://schemas.microsoft.com/office/drawing/2014/main" id="{ECEC783C-8D40-4949-86AC-CA76207F8E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B94B9F7-F88E-4BCF-922C-B84FB06AF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5157616-EB1C-432E-BF37-BD99B7B6160D}"/>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5661B94F-5B49-4FBB-A98D-6C5DF94DCFE8}"/>
              </a:ext>
            </a:extLst>
          </p:cNvPr>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5085397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itle 1"/>
          <p:cNvSpPr>
            <a:spLocks noGrp="1"/>
          </p:cNvSpPr>
          <p:nvPr>
            <p:ph type="title"/>
          </p:nvPr>
        </p:nvSpPr>
        <p:spPr>
          <a:xfrm>
            <a:off x="228600" y="304800"/>
            <a:ext cx="8229600" cy="838200"/>
          </a:xfrm>
        </p:spPr>
        <p:txBody>
          <a:bodyPr/>
          <a:lstStyle/>
          <a:p>
            <a:r>
              <a:rPr lang="en-US" altLang="en-US" dirty="0"/>
              <a:t>General Guidelines (Cont.)</a:t>
            </a:r>
          </a:p>
        </p:txBody>
      </p:sp>
      <p:sp>
        <p:nvSpPr>
          <p:cNvPr id="52228" name="Content Placeholder 2"/>
          <p:cNvSpPr>
            <a:spLocks noGrp="1"/>
          </p:cNvSpPr>
          <p:nvPr>
            <p:ph idx="1"/>
          </p:nvPr>
        </p:nvSpPr>
        <p:spPr/>
        <p:txBody>
          <a:bodyPr/>
          <a:lstStyle/>
          <a:p>
            <a:r>
              <a:rPr lang="en-US" altLang="en-US"/>
              <a:t>Limited agreed-upon standards for encoding Web content and control mechanisms</a:t>
            </a:r>
          </a:p>
          <a:p>
            <a:r>
              <a:rPr lang="en-US" altLang="en-US"/>
              <a:t>Lack of maturity of Web scripting and programming languages as well as limitations in commonly used Web GUI component libraries</a:t>
            </a:r>
          </a:p>
        </p:txBody>
      </p:sp>
      <p:pic>
        <p:nvPicPr>
          <p:cNvPr id="4" name="Grafik 3">
            <a:extLst>
              <a:ext uri="{FF2B5EF4-FFF2-40B4-BE49-F238E27FC236}">
                <a16:creationId xmlns:a16="http://schemas.microsoft.com/office/drawing/2014/main" id="{F904ED55-BA68-4660-97E2-F5B59515A7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ACDFC14-4008-405C-9BAA-3338EBAC0B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53F7BB0-D476-41A0-BAA7-008AD5E1B64F}"/>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9329D922-90E6-4CE1-AAAE-2C6106350199}"/>
              </a:ext>
            </a:extLst>
          </p:cNvPr>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24343211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itle 1"/>
          <p:cNvSpPr>
            <a:spLocks noGrp="1"/>
          </p:cNvSpPr>
          <p:nvPr>
            <p:ph type="title"/>
          </p:nvPr>
        </p:nvSpPr>
        <p:spPr>
          <a:xfrm>
            <a:off x="76200" y="609600"/>
            <a:ext cx="9067800" cy="838200"/>
          </a:xfrm>
        </p:spPr>
        <p:txBody>
          <a:bodyPr>
            <a:noAutofit/>
          </a:bodyPr>
          <a:lstStyle/>
          <a:p>
            <a:r>
              <a:rPr lang="en-US" altLang="en-US" dirty="0"/>
              <a:t>Designing Interfaces and Dialogues for Pine Valley Furniture</a:t>
            </a:r>
          </a:p>
        </p:txBody>
      </p:sp>
      <p:sp>
        <p:nvSpPr>
          <p:cNvPr id="53252" name="Content Placeholder 2"/>
          <p:cNvSpPr>
            <a:spLocks noGrp="1"/>
          </p:cNvSpPr>
          <p:nvPr>
            <p:ph idx="1"/>
          </p:nvPr>
        </p:nvSpPr>
        <p:spPr>
          <a:xfrm>
            <a:off x="381000" y="1935480"/>
            <a:ext cx="8229600" cy="4389120"/>
          </a:xfrm>
        </p:spPr>
        <p:txBody>
          <a:bodyPr/>
          <a:lstStyle/>
          <a:p>
            <a:r>
              <a:rPr lang="en-US" altLang="en-US" dirty="0"/>
              <a:t>Key feature PVF wants for their </a:t>
            </a:r>
            <a:r>
              <a:rPr lang="en-US" altLang="en-US" dirty="0" err="1"/>
              <a:t>WebStore</a:t>
            </a:r>
            <a:r>
              <a:rPr lang="en-US" altLang="en-US" dirty="0"/>
              <a:t>:</a:t>
            </a:r>
          </a:p>
          <a:p>
            <a:pPr lvl="1"/>
            <a:r>
              <a:rPr lang="en-US" altLang="en-US" dirty="0"/>
              <a:t>Incorporate “menu-driven navigation with cookie crumbs” into design of interface</a:t>
            </a:r>
          </a:p>
        </p:txBody>
      </p:sp>
      <p:pic>
        <p:nvPicPr>
          <p:cNvPr id="4" name="Grafik 3">
            <a:extLst>
              <a:ext uri="{FF2B5EF4-FFF2-40B4-BE49-F238E27FC236}">
                <a16:creationId xmlns:a16="http://schemas.microsoft.com/office/drawing/2014/main" id="{773FC38B-B130-461E-9CC2-BF5EB35A6D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047A5B2-92C6-49A5-B36C-2C30F94E1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9F794D0-5E5F-4C2E-865C-B67061D212D5}"/>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DD27D69A-1405-4CBF-9982-292FEC695669}"/>
              </a:ext>
            </a:extLst>
          </p:cNvPr>
          <p:cNvSpPr>
            <a:spLocks noGrp="1"/>
          </p:cNvSpPr>
          <p:nvPr>
            <p:ph type="sldNum" sz="quarter" idx="12"/>
          </p:nvPr>
        </p:nvSpPr>
        <p:spPr/>
        <p:txBody>
          <a:bodyPr/>
          <a:lstStyle/>
          <a:p>
            <a:fld id="{B6F15528-21DE-4FAA-801E-634DDDAF4B2B}" type="slidenum">
              <a:rPr lang="en-US" smtClean="0"/>
              <a:pPr/>
              <a:t>56</a:t>
            </a:fld>
            <a:endParaRPr lang="en-US" dirty="0"/>
          </a:p>
        </p:txBody>
      </p:sp>
    </p:spTree>
    <p:extLst>
      <p:ext uri="{BB962C8B-B14F-4D97-AF65-F5344CB8AC3E}">
        <p14:creationId xmlns:p14="http://schemas.microsoft.com/office/powerpoint/2010/main" val="3546876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le 1"/>
          <p:cNvSpPr>
            <a:spLocks noGrp="1"/>
          </p:cNvSpPr>
          <p:nvPr>
            <p:ph type="title"/>
          </p:nvPr>
        </p:nvSpPr>
        <p:spPr>
          <a:xfrm>
            <a:off x="381000" y="304800"/>
            <a:ext cx="8229600" cy="838200"/>
          </a:xfrm>
        </p:spPr>
        <p:txBody>
          <a:bodyPr/>
          <a:lstStyle/>
          <a:p>
            <a:r>
              <a:rPr lang="en-US" altLang="en-US" dirty="0"/>
              <a:t>Menu-Driven Navigation with Cookie Crumbs</a:t>
            </a:r>
          </a:p>
        </p:txBody>
      </p:sp>
      <p:sp>
        <p:nvSpPr>
          <p:cNvPr id="54276" name="Content Placeholder 2"/>
          <p:cNvSpPr>
            <a:spLocks noGrp="1"/>
          </p:cNvSpPr>
          <p:nvPr>
            <p:ph idx="1"/>
          </p:nvPr>
        </p:nvSpPr>
        <p:spPr/>
        <p:txBody>
          <a:bodyPr/>
          <a:lstStyle/>
          <a:p>
            <a:r>
              <a:rPr lang="en-US" altLang="en-US" b="1"/>
              <a:t>Cookie crumbs</a:t>
            </a:r>
            <a:r>
              <a:rPr lang="en-US" altLang="en-US"/>
              <a:t>: the technique of placing “tabs” on a Web page that show a user where he or she is on a site and where he or she has been</a:t>
            </a:r>
          </a:p>
          <a:p>
            <a:pPr lvl="1"/>
            <a:r>
              <a:rPr lang="en-US" altLang="en-US"/>
              <a:t>Allow users to navigate to a point previously visited and will assure they are not lost</a:t>
            </a:r>
          </a:p>
          <a:p>
            <a:pPr lvl="1"/>
            <a:r>
              <a:rPr lang="en-US" altLang="en-US"/>
              <a:t>Clearly show users where they have been and how far they have gone from home</a:t>
            </a:r>
          </a:p>
        </p:txBody>
      </p:sp>
      <p:pic>
        <p:nvPicPr>
          <p:cNvPr id="4" name="Grafik 3">
            <a:extLst>
              <a:ext uri="{FF2B5EF4-FFF2-40B4-BE49-F238E27FC236}">
                <a16:creationId xmlns:a16="http://schemas.microsoft.com/office/drawing/2014/main" id="{A1EE9998-68C3-47FD-BC93-642A4E0D39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AF51CB8-0BB6-46DA-8D33-0BC15AE3A5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A97A4A4-440A-4474-9E29-AD69E7DF6688}"/>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ADB5890E-2008-437C-A796-25C1934B9F03}"/>
              </a:ext>
            </a:extLst>
          </p:cNvPr>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5106141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152400" y="685800"/>
            <a:ext cx="8833497" cy="5638800"/>
          </a:xfrm>
          <a:prstGeom prst="rect">
            <a:avLst/>
          </a:prstGeom>
        </p:spPr>
      </p:pic>
      <p:pic>
        <p:nvPicPr>
          <p:cNvPr id="3" name="Grafik 2">
            <a:extLst>
              <a:ext uri="{FF2B5EF4-FFF2-40B4-BE49-F238E27FC236}">
                <a16:creationId xmlns:a16="http://schemas.microsoft.com/office/drawing/2014/main" id="{57F47FD9-5CE5-4E05-A118-0FF9885350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 name="Grafik 3">
            <a:extLst>
              <a:ext uri="{FF2B5EF4-FFF2-40B4-BE49-F238E27FC236}">
                <a16:creationId xmlns:a16="http://schemas.microsoft.com/office/drawing/2014/main" id="{AECCBC50-27C2-4FC4-B31B-A073A6B2E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CF03B82-9592-4847-8DA8-16714D8C64B0}"/>
              </a:ext>
            </a:extLst>
          </p:cNvPr>
          <p:cNvSpPr>
            <a:spLocks noGrp="1"/>
          </p:cNvSpPr>
          <p:nvPr>
            <p:ph type="ftr" sz="quarter" idx="11"/>
          </p:nvPr>
        </p:nvSpPr>
        <p:spPr/>
        <p:txBody>
          <a:bodyPr/>
          <a:lstStyle/>
          <a:p>
            <a:r>
              <a:rPr lang="en-US"/>
              <a:t>Lecture #10 Designing Interfaces and Dialogues</a:t>
            </a:r>
            <a:endParaRPr lang="en-US" dirty="0"/>
          </a:p>
        </p:txBody>
      </p:sp>
      <p:sp>
        <p:nvSpPr>
          <p:cNvPr id="5" name="Foliennummernplatzhalter 4">
            <a:extLst>
              <a:ext uri="{FF2B5EF4-FFF2-40B4-BE49-F238E27FC236}">
                <a16:creationId xmlns:a16="http://schemas.microsoft.com/office/drawing/2014/main" id="{D45702ED-F9C5-4BB6-8405-5FFDFE9B1DB4}"/>
              </a:ext>
            </a:extLst>
          </p:cNvPr>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32330103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2"/>
          <p:cNvSpPr>
            <a:spLocks noGrp="1" noChangeArrowheads="1"/>
          </p:cNvSpPr>
          <p:nvPr>
            <p:ph type="title"/>
          </p:nvPr>
        </p:nvSpPr>
        <p:spPr/>
        <p:txBody>
          <a:bodyPr/>
          <a:lstStyle/>
          <a:p>
            <a:pPr eaLnBrk="1" hangingPunct="1"/>
            <a:r>
              <a:rPr lang="en-US" altLang="en-US"/>
              <a:t>Summary</a:t>
            </a:r>
          </a:p>
        </p:txBody>
      </p:sp>
      <p:sp>
        <p:nvSpPr>
          <p:cNvPr id="56326" name="Rectangle 3"/>
          <p:cNvSpPr>
            <a:spLocks noGrp="1" noChangeArrowheads="1"/>
          </p:cNvSpPr>
          <p:nvPr>
            <p:ph type="body" idx="1"/>
          </p:nvPr>
        </p:nvSpPr>
        <p:spPr>
          <a:xfrm>
            <a:off x="609600" y="1524000"/>
            <a:ext cx="8077200" cy="4724400"/>
          </a:xfrm>
        </p:spPr>
        <p:txBody>
          <a:bodyPr/>
          <a:lstStyle/>
          <a:p>
            <a:pPr eaLnBrk="1" hangingPunct="1">
              <a:lnSpc>
                <a:spcPct val="90000"/>
              </a:lnSpc>
            </a:pPr>
            <a:r>
              <a:rPr lang="en-US" altLang="en-US" sz="2800" dirty="0"/>
              <a:t>Now you learned how to:</a:t>
            </a:r>
          </a:p>
          <a:p>
            <a:pPr lvl="1" algn="just">
              <a:lnSpc>
                <a:spcPct val="90000"/>
              </a:lnSpc>
              <a:buClr>
                <a:srgbClr val="BA2212"/>
              </a:buClr>
              <a:buFont typeface="Wingdings" panose="05000000000000000000" pitchFamily="2" charset="2"/>
              <a:buChar char="ü"/>
            </a:pPr>
            <a:r>
              <a:rPr lang="en-US" altLang="en-US" sz="2600" dirty="0"/>
              <a:t>Explain the process of designing interfaces and dialogues and the deliverables for their creation.</a:t>
            </a:r>
          </a:p>
          <a:p>
            <a:pPr lvl="1" algn="just">
              <a:lnSpc>
                <a:spcPct val="90000"/>
              </a:lnSpc>
              <a:buClr>
                <a:srgbClr val="BA2212"/>
              </a:buClr>
              <a:buFont typeface="Wingdings" panose="05000000000000000000" pitchFamily="2" charset="2"/>
              <a:buChar char="ü"/>
            </a:pPr>
            <a:r>
              <a:rPr lang="en-US" altLang="en-US" sz="2600" dirty="0"/>
              <a:t>Contrast and apply several methods for interacting with a system.</a:t>
            </a:r>
          </a:p>
          <a:p>
            <a:pPr lvl="1" algn="just">
              <a:lnSpc>
                <a:spcPct val="90000"/>
              </a:lnSpc>
              <a:buClr>
                <a:srgbClr val="BA2212"/>
              </a:buClr>
              <a:buFont typeface="Wingdings" panose="05000000000000000000" pitchFamily="2" charset="2"/>
              <a:buChar char="ü"/>
            </a:pPr>
            <a:r>
              <a:rPr lang="en-US" altLang="en-US" sz="2600" dirty="0"/>
              <a:t>Describe and apply the general guidelines for designing interfaces and specific guidelines for layout design, structuring data entry fields, providing feedback, and system help.</a:t>
            </a:r>
          </a:p>
        </p:txBody>
      </p:sp>
      <p:pic>
        <p:nvPicPr>
          <p:cNvPr id="4" name="Grafik 3">
            <a:extLst>
              <a:ext uri="{FF2B5EF4-FFF2-40B4-BE49-F238E27FC236}">
                <a16:creationId xmlns:a16="http://schemas.microsoft.com/office/drawing/2014/main" id="{27724476-F832-4E12-B3B7-AE15A80A5D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E0AFA29-50D7-4A06-8995-D14C9B1750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FBA3866-BB1E-44FF-A85E-1F395CF74D87}"/>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041422DF-474C-400D-B98B-5857EE007B5C}"/>
              </a:ext>
            </a:extLst>
          </p:cNvPr>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23947999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Grp="1" noChangeArrowheads="1"/>
          </p:cNvSpPr>
          <p:nvPr>
            <p:ph type="title"/>
          </p:nvPr>
        </p:nvSpPr>
        <p:spPr/>
        <p:txBody>
          <a:bodyPr/>
          <a:lstStyle/>
          <a:p>
            <a:pPr eaLnBrk="1" hangingPunct="1"/>
            <a:r>
              <a:rPr lang="en-US" altLang="en-US"/>
              <a:t>Summary (Cont.)</a:t>
            </a:r>
          </a:p>
        </p:txBody>
      </p:sp>
      <p:sp>
        <p:nvSpPr>
          <p:cNvPr id="57350" name="Rectangle 3"/>
          <p:cNvSpPr>
            <a:spLocks noGrp="1" noChangeArrowheads="1"/>
          </p:cNvSpPr>
          <p:nvPr>
            <p:ph type="body" idx="1"/>
          </p:nvPr>
        </p:nvSpPr>
        <p:spPr>
          <a:xfrm>
            <a:off x="609600" y="1752600"/>
            <a:ext cx="8077200" cy="4495800"/>
          </a:xfrm>
        </p:spPr>
        <p:txBody>
          <a:bodyPr/>
          <a:lstStyle/>
          <a:p>
            <a:pPr lvl="0">
              <a:lnSpc>
                <a:spcPct val="90000"/>
              </a:lnSpc>
            </a:pPr>
            <a:r>
              <a:rPr lang="en-US" altLang="en-US" sz="2800" dirty="0">
                <a:solidFill>
                  <a:prstClr val="black"/>
                </a:solidFill>
              </a:rPr>
              <a:t>Now you learned how to:</a:t>
            </a:r>
          </a:p>
          <a:p>
            <a:pPr lvl="1" algn="just">
              <a:buClr>
                <a:srgbClr val="BA2212"/>
              </a:buClr>
              <a:buFont typeface="Wingdings" panose="05000000000000000000" pitchFamily="2" charset="2"/>
              <a:buChar char="ü"/>
            </a:pPr>
            <a:r>
              <a:rPr lang="en-US" altLang="en-US" sz="2600" dirty="0"/>
              <a:t>Design human-computer dialogues and understand how dialogue diagramming can be used to design dialogues. </a:t>
            </a:r>
          </a:p>
          <a:p>
            <a:pPr lvl="1" algn="just">
              <a:buClr>
                <a:srgbClr val="BA2212"/>
              </a:buClr>
              <a:buFont typeface="Wingdings" panose="05000000000000000000" pitchFamily="2" charset="2"/>
              <a:buChar char="ü"/>
            </a:pPr>
            <a:r>
              <a:rPr lang="en-US" altLang="en-US" sz="2600" dirty="0"/>
              <a:t>Design graphical user interfaces.</a:t>
            </a:r>
          </a:p>
          <a:p>
            <a:pPr lvl="1" algn="just">
              <a:buClr>
                <a:srgbClr val="BA2212"/>
              </a:buClr>
              <a:buFont typeface="Wingdings" panose="05000000000000000000" pitchFamily="2" charset="2"/>
              <a:buChar char="ü"/>
            </a:pPr>
            <a:r>
              <a:rPr lang="en-US" altLang="en-US" sz="2600" dirty="0"/>
              <a:t>Discuss guidelines for the design of interfaces and dialogues for Internet-based electronic commerce systems.</a:t>
            </a:r>
          </a:p>
        </p:txBody>
      </p:sp>
      <p:pic>
        <p:nvPicPr>
          <p:cNvPr id="4" name="Grafik 3">
            <a:extLst>
              <a:ext uri="{FF2B5EF4-FFF2-40B4-BE49-F238E27FC236}">
                <a16:creationId xmlns:a16="http://schemas.microsoft.com/office/drawing/2014/main" id="{58EB9E5E-6F1B-4236-BBC5-1180DFA962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F541C02-4BE4-41F0-8E57-ECB8357659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F9C8A99-0103-483A-8D59-50BB08AA29C0}"/>
              </a:ext>
            </a:extLst>
          </p:cNvPr>
          <p:cNvSpPr>
            <a:spLocks noGrp="1"/>
          </p:cNvSpPr>
          <p:nvPr>
            <p:ph type="ftr" sz="quarter" idx="11"/>
          </p:nvPr>
        </p:nvSpPr>
        <p:spPr/>
        <p:txBody>
          <a:bodyPr/>
          <a:lstStyle/>
          <a:p>
            <a:r>
              <a:rPr lang="en-US"/>
              <a:t>Lecture #10 Designing Interfaces and Dialogues</a:t>
            </a:r>
            <a:endParaRPr lang="en-US" dirty="0"/>
          </a:p>
        </p:txBody>
      </p:sp>
      <p:sp>
        <p:nvSpPr>
          <p:cNvPr id="3" name="Foliennummernplatzhalter 2">
            <a:extLst>
              <a:ext uri="{FF2B5EF4-FFF2-40B4-BE49-F238E27FC236}">
                <a16:creationId xmlns:a16="http://schemas.microsoft.com/office/drawing/2014/main" id="{6BCBD3FF-E601-4053-870A-045E06F1BC58}"/>
              </a:ext>
            </a:extLst>
          </p:cNvPr>
          <p:cNvSpPr>
            <a:spLocks noGrp="1"/>
          </p:cNvSpPr>
          <p:nvPr>
            <p:ph type="sldNum" sz="quarter" idx="12"/>
          </p:nvPr>
        </p:nvSpPr>
        <p:spPr/>
        <p:txBody>
          <a:bodyPr/>
          <a:lstStyle/>
          <a:p>
            <a:fld id="{B6F15528-21DE-4FAA-801E-634DDDAF4B2B}" type="slidenum">
              <a:rPr lang="en-US" smtClean="0"/>
              <a:pPr/>
              <a:t>60</a:t>
            </a:fld>
            <a:endParaRPr lang="en-US" dirty="0"/>
          </a:p>
        </p:txBody>
      </p:sp>
    </p:spTree>
    <p:extLst>
      <p:ext uri="{BB962C8B-B14F-4D97-AF65-F5344CB8AC3E}">
        <p14:creationId xmlns:p14="http://schemas.microsoft.com/office/powerpoint/2010/main" val="16307821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a:bodyPr>
          <a:lstStyle/>
          <a:p>
            <a:pPr marL="0" indent="0" algn="ctr">
              <a:spcBef>
                <a:spcPts val="0"/>
              </a:spcBef>
              <a:spcAft>
                <a:spcPts val="600"/>
              </a:spcAft>
              <a:buNone/>
            </a:pPr>
            <a:r>
              <a:rPr lang="en-US" sz="3000" dirty="0">
                <a:solidFill>
                  <a:schemeClr val="dk1"/>
                </a:solidFill>
                <a:latin typeface="Times New Roman"/>
                <a:ea typeface="Times New Roman" panose="02020603050405020304" pitchFamily="18" charset="0"/>
              </a:rPr>
              <a:t>Designing Distributed and Internet Systems</a:t>
            </a: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61</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4549771A-1E53-4011-9F5E-E2181245FEC3}"/>
              </a:ext>
            </a:extLst>
          </p:cNvPr>
          <p:cNvSpPr>
            <a:spLocks noGrp="1"/>
          </p:cNvSpPr>
          <p:nvPr>
            <p:ph type="ftr" sz="quarter" idx="11"/>
          </p:nvPr>
        </p:nvSpPr>
        <p:spPr/>
        <p:txBody>
          <a:bodyPr/>
          <a:lstStyle/>
          <a:p>
            <a:r>
              <a:rPr lang="en-US"/>
              <a:t>Lecture #10 Designing Interfaces and Dialogues</a:t>
            </a:r>
            <a:endParaRPr lang="en-US" dirty="0"/>
          </a:p>
        </p:txBody>
      </p:sp>
    </p:spTree>
    <p:extLst>
      <p:ext uri="{BB962C8B-B14F-4D97-AF65-F5344CB8AC3E}">
        <p14:creationId xmlns:p14="http://schemas.microsoft.com/office/powerpoint/2010/main" val="9686292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62</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Fußzeilenplatzhalter 7">
            <a:extLst>
              <a:ext uri="{FF2B5EF4-FFF2-40B4-BE49-F238E27FC236}">
                <a16:creationId xmlns:a16="http://schemas.microsoft.com/office/drawing/2014/main" id="{33997BAC-F287-43AF-97DD-FBFC4B2E03E3}"/>
              </a:ext>
            </a:extLst>
          </p:cNvPr>
          <p:cNvSpPr>
            <a:spLocks noGrp="1"/>
          </p:cNvSpPr>
          <p:nvPr>
            <p:ph type="ftr" sz="quarter" idx="11"/>
          </p:nvPr>
        </p:nvSpPr>
        <p:spPr/>
        <p:txBody>
          <a:bodyPr/>
          <a:lstStyle/>
          <a:p>
            <a:r>
              <a:rPr lang="en-US"/>
              <a:t>Lecture #10 Designing Interfaces and Dialogues</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4886</Words>
  <Application>Microsoft Office PowerPoint</Application>
  <PresentationFormat>Bildschirmpräsentation (4:3)</PresentationFormat>
  <Paragraphs>528</Paragraphs>
  <Slides>62</Slides>
  <Notes>44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62</vt:i4>
      </vt:variant>
    </vt:vector>
  </HeadingPairs>
  <TitlesOfParts>
    <vt:vector size="70" baseType="lpstr">
      <vt:lpstr>Arial</vt:lpstr>
      <vt:lpstr>Calibri</vt:lpstr>
      <vt:lpstr>Constantia</vt:lpstr>
      <vt:lpstr>Tahoma</vt:lpstr>
      <vt:lpstr>Times New Roman</vt:lpstr>
      <vt:lpstr>Wingdings</vt:lpstr>
      <vt:lpstr>Wingdings 2</vt:lpstr>
      <vt:lpstr>Flow</vt:lpstr>
      <vt:lpstr>PowerPoint-Präsentation</vt:lpstr>
      <vt:lpstr>Learning Objectives</vt:lpstr>
      <vt:lpstr>Learning Objectives (Cont.)</vt:lpstr>
      <vt:lpstr>Interface Design and Dialogues</vt:lpstr>
      <vt:lpstr>Designing Interfaces and Dialogues</vt:lpstr>
      <vt:lpstr>Designing Interfaces and Dialogues (Cont.)</vt:lpstr>
      <vt:lpstr>Deliverables and Outcomes</vt:lpstr>
      <vt:lpstr>Deliverables and Outcomes (Cont.)</vt:lpstr>
      <vt:lpstr>PowerPoint-Präsentation</vt:lpstr>
      <vt:lpstr>Interaction Methods and Devices</vt:lpstr>
      <vt:lpstr>Methods of Interacting</vt:lpstr>
      <vt:lpstr>Command Language Interaction</vt:lpstr>
      <vt:lpstr>Menu Interaction</vt:lpstr>
      <vt:lpstr>Menu Interaction (Cont.)</vt:lpstr>
      <vt:lpstr>PowerPoint-Präsentation</vt:lpstr>
      <vt:lpstr>Menu Interaction (Cont.)</vt:lpstr>
      <vt:lpstr>Menu Interaction (Cont.)</vt:lpstr>
      <vt:lpstr>Form Interaction</vt:lpstr>
      <vt:lpstr>Form Interaction (Cont.)</vt:lpstr>
      <vt:lpstr>Object-Based Interaction</vt:lpstr>
      <vt:lpstr>Object-Based Interaction (Cont.)</vt:lpstr>
      <vt:lpstr>Natural Language Interaction</vt:lpstr>
      <vt:lpstr>Hardware Options for System Interaction</vt:lpstr>
      <vt:lpstr>Usability Problems with Hardware Devices</vt:lpstr>
      <vt:lpstr>Usability Problems with Hardware Devices (Cont.)</vt:lpstr>
      <vt:lpstr>Usability Problems with Hardware Devices (Cont.)</vt:lpstr>
      <vt:lpstr>Usability Problems with Hardware Devices (Cont.)</vt:lpstr>
      <vt:lpstr>Designing Interfaces</vt:lpstr>
      <vt:lpstr>PowerPoint-Präsentation</vt:lpstr>
      <vt:lpstr>Designing Interfaces (Cont.)</vt:lpstr>
      <vt:lpstr>Structuring Data Entry</vt:lpstr>
      <vt:lpstr>Controlling Data Input</vt:lpstr>
      <vt:lpstr>Validation Tests and Techniques</vt:lpstr>
      <vt:lpstr>Validation Tests and Techniques (Cont.)</vt:lpstr>
      <vt:lpstr>Validation Tests and Techniques (Cont.)</vt:lpstr>
      <vt:lpstr>Validation Tests and Techniques (Cont.)</vt:lpstr>
      <vt:lpstr>Validation Tests and Techniques (Cont.)</vt:lpstr>
      <vt:lpstr>Providing Feedback</vt:lpstr>
      <vt:lpstr>Providing Help</vt:lpstr>
      <vt:lpstr>Types of Help</vt:lpstr>
      <vt:lpstr>Designing Dialogues</vt:lpstr>
      <vt:lpstr>Designing the Dialogue Sequence</vt:lpstr>
      <vt:lpstr>Guidelines for Designing Human-Computer Dialogues</vt:lpstr>
      <vt:lpstr>Designing the Dialogue Sequence (Cont.)</vt:lpstr>
      <vt:lpstr>Designing the Dialogue Sequence (Cont.)</vt:lpstr>
      <vt:lpstr>Designing the Dialogue Sequence (Cont.)</vt:lpstr>
      <vt:lpstr>Designing the Dialogue Sequence (Cont.)</vt:lpstr>
      <vt:lpstr>Designing the Dialogue Sequence (Cont.)</vt:lpstr>
      <vt:lpstr>Designing the Dialogue Sequence (Cont.)</vt:lpstr>
      <vt:lpstr>Building Prototypes and Assessing Usability</vt:lpstr>
      <vt:lpstr>Graphical Interface Design Issues</vt:lpstr>
      <vt:lpstr>Graphical Interface Design Issues (Cont.)</vt:lpstr>
      <vt:lpstr>Electronic Commerce Application: Designing Interfaces and Dialogues for Pine Valley Furniture WebStore</vt:lpstr>
      <vt:lpstr>General Guidelines</vt:lpstr>
      <vt:lpstr>General Guidelines (Cont.)</vt:lpstr>
      <vt:lpstr>Designing Interfaces and Dialogues for Pine Valley Furniture</vt:lpstr>
      <vt:lpstr>Menu-Driven Navigation with Cookie Crumbs</vt:lpstr>
      <vt:lpstr>PowerPoint-Präsentation</vt:lpstr>
      <vt:lpstr>Summary</vt:lpstr>
      <vt:lpstr>Summary (Cont.)</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550</cp:revision>
  <dcterms:created xsi:type="dcterms:W3CDTF">2006-08-16T00:00:00Z</dcterms:created>
  <dcterms:modified xsi:type="dcterms:W3CDTF">2020-05-13T09:15:51Z</dcterms:modified>
</cp:coreProperties>
</file>