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76"/>
  </p:notesMasterIdLst>
  <p:handoutMasterIdLst>
    <p:handoutMasterId r:id="rId77"/>
  </p:handoutMasterIdLst>
  <p:sldIdLst>
    <p:sldId id="314" r:id="rId2"/>
    <p:sldId id="362" r:id="rId3"/>
    <p:sldId id="462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63" r:id="rId51"/>
    <p:sldId id="464" r:id="rId52"/>
    <p:sldId id="442" r:id="rId53"/>
    <p:sldId id="443" r:id="rId54"/>
    <p:sldId id="444" r:id="rId55"/>
    <p:sldId id="445" r:id="rId56"/>
    <p:sldId id="446" r:id="rId57"/>
    <p:sldId id="447" r:id="rId58"/>
    <p:sldId id="448" r:id="rId59"/>
    <p:sldId id="449" r:id="rId60"/>
    <p:sldId id="450" r:id="rId61"/>
    <p:sldId id="451" r:id="rId62"/>
    <p:sldId id="452" r:id="rId63"/>
    <p:sldId id="453" r:id="rId64"/>
    <p:sldId id="454" r:id="rId65"/>
    <p:sldId id="455" r:id="rId66"/>
    <p:sldId id="456" r:id="rId67"/>
    <p:sldId id="457" r:id="rId68"/>
    <p:sldId id="458" r:id="rId69"/>
    <p:sldId id="459" r:id="rId70"/>
    <p:sldId id="460" r:id="rId71"/>
    <p:sldId id="461" r:id="rId72"/>
    <p:sldId id="391" r:id="rId73"/>
    <p:sldId id="440" r:id="rId74"/>
    <p:sldId id="441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76B65F32-2917-4FC7-B01E-E88B40D0C5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33CC39-FB9E-4FEA-96EF-48893F640029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F73687B-B468-411D-9516-5D06EC0F92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94C65D53-36F6-41CE-BEEB-66762BC9DA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6FBF49B0-2404-46B1-BA0B-03610BEC80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929E696-9171-4B9E-9327-46992F347ED5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335213D1-D790-4CBB-8901-0BF536111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392ADB5D-C5D0-4CAD-B5C8-381E7CA344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835A99FA-9C20-451B-99BE-8EA1D9B0E7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AB375E-2CFE-420C-84D7-A49752ADC314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900D299B-BDD5-4F76-AC1D-0659DF535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66AC516E-D42E-4F55-8C40-C9908EF42F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70E102B-030C-4F69-AD4E-DF9EA52722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B42194-D538-4FE3-B749-A0B9234B2917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6DD7584B-8026-4409-AF8B-472386B23A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A35DFFFB-6572-4811-A064-16C8C316C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DDF6C618-5C26-4BF0-BFAC-7824E134ED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DBDE504-56C5-4FB6-B9F8-F458F9FDA1C7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BD779C45-6ACB-4466-9484-D091721079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FFF5D9CE-8728-4AA2-B2B8-7C65E9748D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A3E3B5D7-F783-4E86-BC4E-6EF44F184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267E76-6FE0-46C8-9310-D21DE10F3285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F3110D0-2D1B-4791-8673-0A87176D2F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8E5BC4BF-CDBE-4E75-B447-C5FC19ED3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B8386D19-49B3-4D21-9429-54DE6A2CE8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FB3E67-2D22-4FC8-8E9F-43F6D04640CB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0FB84849-72EF-45E0-A3DD-B2E6BB9DBA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83CEF4DD-FDBF-4902-9876-C299D971A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3A0D7E3E-B950-475C-A464-42EEC2F58B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2B2765-8861-43CB-B6F9-CE1F41CEA180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1299C2E6-E479-49DF-84EB-82DA97678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C8123CE7-FE20-41C3-89E2-917C7B533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AC2B2E5C-7B06-491D-ABCD-22829362E6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F89491-A57D-463A-B12D-8E3FE0B9CB6C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A4A93B38-FF04-4232-89AC-B0F8042EFD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54BD6400-000C-4F16-BA17-2442CCB62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523310BE-81DD-4C75-9554-DFBE11971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3156CB-EB2A-4FB2-9FA6-0B225196157B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64258F92-48E1-4AAB-A9B3-A63DE65EA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67EC5A4A-F1AA-4551-B090-D2ABF3178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79504021-26F6-4D6D-B3CD-A1BBD97214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A1E389-26FB-49F2-9892-63E5DEB5519A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A91718EF-22D3-45AE-A32A-67C6ED2439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0CA5FFFB-2606-4C87-8255-FC963F9B4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41FD801F-B826-4318-A6F8-3E5C87D3F1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CE91F0-4296-4E31-9CD9-77D2C1298DD6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BA9A8D5F-45D2-4EE7-8898-EEC75B812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B1370C1F-971C-4B80-BD0F-BCB7DA18A1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D2D77CB5-B675-4732-805D-196AA141A6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C9E1C7-90E9-4650-AB4D-3E68E540661D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98711B0F-C878-431F-BD31-B3457D40B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7215145A-124F-44D6-A301-4354FC160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262BF23A-E130-4862-A850-FFB252EF3E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FA8988-60B4-4273-AEA4-3E0759C47944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9D869876-0775-4A81-8C71-113E499DDC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AF395CB9-CE4E-4295-8FF3-86AC0D6E0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80BB379C-FE95-48A7-AC7F-98CBE9844E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86A120-F048-445E-83EA-8ECD452FCDAE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DD7BE732-770C-4C01-A304-02E871565D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2526A071-7D90-45E2-A7BE-3FCC31EA9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BB620CA-3D71-4A92-8335-D65BFC4BFB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CA9B04-5695-4596-BF7D-7A0B8C3847D9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7801B180-2CD5-44B7-B4D6-EEC98744ED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3E6BD6D-8863-41AB-825F-4E36E25B0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A62D4F3E-0175-4990-8D97-C44B23D1C3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CC2563-E7ED-4378-8C7A-FE5099188CD5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223E102E-4853-4E10-8107-129DE5AA4A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D8A5BA18-C02E-40B1-B3AE-CA5A227B9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18B2D0C6-9E44-4D9C-82C0-8ACBF4BA6B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0E01C6-5AEF-497B-AA34-47196226E4D7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DD9BE573-3E79-41E0-BE4C-278AF33C73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3EE1AED4-740E-477E-BC80-F37787F88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BD7FB58B-4E6B-4305-B61C-117E28D8C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67E80B-E2C2-45A9-808D-EA1E3F74E58E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0AC8AA7E-6549-4561-9EAB-00C79A0CC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2A983381-17CC-4B4B-99D1-5BCD858E4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610D1B66-AE74-41A9-807D-F700F1BA1E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9B75F4-40A9-4824-A74D-7366453B8E86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E9882EAE-50D5-4C1B-888E-943574ADB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D904DC9A-D4B1-4BC5-ADA9-74BF7AFB2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30397940-6EFF-49D7-9FB7-074F3FF725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D68DEC-EEB7-4807-8EFB-A1B8C8E210A5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E8EBC19F-B22A-4C9F-BBE1-7AC41E74F0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46E4CCA1-40E4-43A1-9C79-73644D1C8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95C2DA86-B56A-4240-A1D4-BF33314B4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DB8D1F-57B0-4295-9AEE-97582C62FED2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CA466D35-970C-4671-B516-531A8D07C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2EF0594D-3341-41B2-9D0F-144C024C2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962D522F-BDC1-4623-AE67-1944E68E83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9CEDE96-8AC7-4C39-9AD0-8BFB0BC57F08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8D43BA0E-FA09-4F9B-B88D-271F775802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24B180A7-710F-453D-960D-72BEDBC82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5D9D0E79-561C-43C4-8BC1-45D5FFD7A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8D6F4F-3AB5-4708-B885-7D7E1F96343F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56474A1A-DC95-49F2-B4E4-CD26423B5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3C7E7D83-888D-4294-8F60-2C9031DB2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179055DA-0DB4-4211-A5CC-BEB0C4DF56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2DC66B-9956-4C41-A39A-E3D41C9A9859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6DADF4F9-0716-4E96-ADF8-581B8E6D08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EBF7C54E-C3A2-4667-83E6-1E0E4864F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DD6E19B5-5ECE-487F-B565-5333C097A0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47ED54-D66A-4A14-9338-FD61DBCA6801}" type="slidenum">
              <a:rPr lang="en-US" altLang="de-DE"/>
              <a:pPr eaLnBrk="1" hangingPunct="1">
                <a:spcBef>
                  <a:spcPct val="0"/>
                </a:spcBef>
              </a:pPr>
              <a:t>27</a:t>
            </a:fld>
            <a:endParaRPr lang="en-US" altLang="de-DE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61534C5A-4BDE-48F1-B6B8-1A6E2E52FD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E51E7EB-C7D3-41EA-95F3-8759F345BB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FE809C97-9EDD-4D5D-A39C-0E3E2A417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EECB25-9DCC-462D-91F9-560ECDB48904}" type="slidenum">
              <a:rPr lang="en-US" altLang="de-DE"/>
              <a:pPr eaLnBrk="1" hangingPunct="1">
                <a:spcBef>
                  <a:spcPct val="0"/>
                </a:spcBef>
              </a:pPr>
              <a:t>28</a:t>
            </a:fld>
            <a:endParaRPr lang="en-US" altLang="de-DE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F3BAA8A2-A656-4FF3-BCD8-4205A7F713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1E8DA8E2-9D4D-478B-9252-016BCD03E8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3D3AA8C-8941-441F-9106-641B46E01E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FE30A5-1D23-4294-BD74-23B2A4BBDA05}" type="slidenum">
              <a:rPr lang="en-US" altLang="de-DE"/>
              <a:pPr eaLnBrk="1" hangingPunct="1">
                <a:spcBef>
                  <a:spcPct val="0"/>
                </a:spcBef>
              </a:pPr>
              <a:t>29</a:t>
            </a:fld>
            <a:endParaRPr lang="en-US" altLang="de-DE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E2BC2438-ACE8-45A1-A0D5-54DBE7856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D6AD7A73-DF7E-497B-829D-6B514F96A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00A55541-B82F-4598-9B80-F696ACA36E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01A5D5-509F-4A72-B970-A63C46B51775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D5301036-5274-4711-8AEC-9A5A7C5CB2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3E496C57-49D2-4C86-85A9-2FB0EC3AD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FB2334BC-FD29-460D-BCB9-D337EF6A7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1BDD2B-F8BD-4BCA-8D20-80C52D972BEA}" type="slidenum">
              <a:rPr lang="en-US" altLang="de-DE"/>
              <a:pPr eaLnBrk="1" hangingPunct="1">
                <a:spcBef>
                  <a:spcPct val="0"/>
                </a:spcBef>
              </a:pPr>
              <a:t>31</a:t>
            </a:fld>
            <a:endParaRPr lang="en-US" altLang="de-DE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E16AACB6-AE77-4E4D-8719-CBA122CF9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BA61C74C-632B-4536-B459-6BCE3B128B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876A4F79-B7CF-4778-9D34-99F363744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FFCA8B-46DF-4E5A-A8F3-76873E110A9F}" type="slidenum">
              <a:rPr lang="en-US" altLang="de-DE"/>
              <a:pPr eaLnBrk="1" hangingPunct="1">
                <a:spcBef>
                  <a:spcPct val="0"/>
                </a:spcBef>
              </a:pPr>
              <a:t>32</a:t>
            </a:fld>
            <a:endParaRPr lang="en-US" altLang="de-DE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A01CF80C-6E07-44FA-AC8E-2EDFFA440F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296C9405-8F42-4B23-9484-E710A1297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E1DD406C-23DF-48E5-9E55-B4F11B1AD9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0BE6B5-4EF7-4CE9-A3A7-FBC80EF3A012}" type="slidenum">
              <a:rPr lang="en-US" altLang="de-DE"/>
              <a:pPr eaLnBrk="1" hangingPunct="1">
                <a:spcBef>
                  <a:spcPct val="0"/>
                </a:spcBef>
              </a:pPr>
              <a:t>33</a:t>
            </a:fld>
            <a:endParaRPr lang="en-US" altLang="de-DE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5E57DA83-07C7-49FD-B09A-8E28EDC6E2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F4C4D7FF-5B84-4F90-BCD6-6AD54DD0A5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7B79DC84-4663-4FCE-A679-97EE11FA01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956443-F505-4A0C-9628-BADD1F105E0A}" type="slidenum">
              <a:rPr lang="en-US" altLang="de-DE"/>
              <a:pPr eaLnBrk="1" hangingPunct="1">
                <a:spcBef>
                  <a:spcPct val="0"/>
                </a:spcBef>
              </a:pPr>
              <a:t>34</a:t>
            </a:fld>
            <a:endParaRPr lang="en-US" altLang="de-DE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B6526F72-B2AE-4D52-8FC6-6CED20003E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1BB9407E-00BD-4B91-936E-C6EA01D90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2EDBB1EE-D8C9-4C8A-9894-A0920E1B71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3DD17D2-B2DE-4081-988E-853A4E46AB6F}" type="slidenum">
              <a:rPr lang="en-US" altLang="de-DE"/>
              <a:pPr eaLnBrk="1" hangingPunct="1">
                <a:spcBef>
                  <a:spcPct val="0"/>
                </a:spcBef>
              </a:pPr>
              <a:t>35</a:t>
            </a:fld>
            <a:endParaRPr lang="en-US" altLang="de-DE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65AD3143-EE3B-4939-AE08-F1C5F50D42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B9AA0F1B-3FA4-4BDA-9A8A-E317CCAEF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F28BF841-4E94-45EE-864D-98FF829183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8BAE85-FD4B-4C43-836D-9828E25BE623}" type="slidenum">
              <a:rPr lang="en-US" altLang="de-DE"/>
              <a:pPr eaLnBrk="1" hangingPunct="1">
                <a:spcBef>
                  <a:spcPct val="0"/>
                </a:spcBef>
              </a:pPr>
              <a:t>36</a:t>
            </a:fld>
            <a:endParaRPr lang="en-US" altLang="de-DE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64BFFD43-2D0B-44A8-B63C-580A63F7D0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31F84192-E82D-43E1-83D7-7434048EA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BF379C8A-A8FC-4B42-BB27-5DD9AA340F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CB63A3-D3C7-4D02-BBEF-6F5D528018CF}" type="slidenum">
              <a:rPr lang="en-US" altLang="de-DE"/>
              <a:pPr eaLnBrk="1" hangingPunct="1">
                <a:spcBef>
                  <a:spcPct val="0"/>
                </a:spcBef>
              </a:pPr>
              <a:t>37</a:t>
            </a:fld>
            <a:endParaRPr lang="en-US" altLang="de-DE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5A3F678D-B957-4DFD-B4A4-CB238B4D0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C95D255E-6997-42E4-96AE-119912DB2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1C99DE42-52A5-4BC9-985D-B4922818B8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715E0E-4552-4D59-A3DE-144DC8D1B11F}" type="slidenum">
              <a:rPr lang="en-US" altLang="de-DE"/>
              <a:pPr eaLnBrk="1" hangingPunct="1">
                <a:spcBef>
                  <a:spcPct val="0"/>
                </a:spcBef>
              </a:pPr>
              <a:t>38</a:t>
            </a:fld>
            <a:endParaRPr lang="en-US" altLang="de-DE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58C607F6-E186-4FD0-84CC-7690E3827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110CBEC8-C82F-414A-9155-56F24C817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55AFB7DC-6AED-4E71-B297-39A2E158E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B5C807-E7E9-47E9-95AE-8AB646874AD0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8C3C2868-5B25-4AF1-B326-1C80E322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99D67ACA-178C-4777-8D16-8DF02395C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4718016A-5653-48EB-B2A3-72B90F3A7D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0E2724-572A-476A-B6F0-1396A69CA321}" type="slidenum">
              <a:rPr lang="en-US" altLang="de-DE"/>
              <a:pPr eaLnBrk="1" hangingPunct="1">
                <a:spcBef>
                  <a:spcPct val="0"/>
                </a:spcBef>
              </a:pPr>
              <a:t>40</a:t>
            </a:fld>
            <a:endParaRPr lang="en-US" altLang="de-DE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EB78B513-2D2A-4FBA-AA4A-6F754899EF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63BD2658-94F1-4645-8551-7EF9A31E8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BAA2DC23-D6A8-474D-B321-839B1F2BE4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359804-62E5-4AA3-A2F6-D156A3127681}" type="slidenum">
              <a:rPr lang="en-US" altLang="de-DE"/>
              <a:pPr eaLnBrk="1" hangingPunct="1">
                <a:spcBef>
                  <a:spcPct val="0"/>
                </a:spcBef>
              </a:pPr>
              <a:t>41</a:t>
            </a:fld>
            <a:endParaRPr lang="en-US" altLang="de-DE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33EC0944-E7F0-4E68-885B-9279D9D156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4EBCB8B2-9DD8-4F10-9EF4-A033BBA24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4F014613-2716-4AAA-8D8F-63FD4A2F26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8FB2AA-0101-4E5A-BB4F-4FB881AD637B}" type="slidenum">
              <a:rPr lang="en-US" altLang="de-DE"/>
              <a:pPr eaLnBrk="1" hangingPunct="1">
                <a:spcBef>
                  <a:spcPct val="0"/>
                </a:spcBef>
              </a:pPr>
              <a:t>42</a:t>
            </a:fld>
            <a:endParaRPr lang="en-US" altLang="de-DE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CCDC8E9D-3D86-4B67-A510-B0EECB594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E0071963-DC2E-4B60-8C26-4EB756761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3DDCDAB4-02D8-4E0C-A8F9-F98E3211A8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EA55BC-9368-4274-A6A0-7029F10590BA}" type="slidenum">
              <a:rPr lang="en-US" altLang="de-DE"/>
              <a:pPr eaLnBrk="1" hangingPunct="1">
                <a:spcBef>
                  <a:spcPct val="0"/>
                </a:spcBef>
              </a:pPr>
              <a:t>43</a:t>
            </a:fld>
            <a:endParaRPr lang="en-US" altLang="de-DE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0ABCF09B-CC73-4150-8D3A-10B00D4ADE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530FCB24-7E83-4240-9A23-960D2DECD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5EDCDA91-2288-4EB5-9715-63A0CD8A94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1320D9-8577-4A04-AA53-729898781475}" type="slidenum">
              <a:rPr lang="en-US" altLang="de-DE"/>
              <a:pPr eaLnBrk="1" hangingPunct="1">
                <a:spcBef>
                  <a:spcPct val="0"/>
                </a:spcBef>
              </a:pPr>
              <a:t>44</a:t>
            </a:fld>
            <a:endParaRPr lang="en-US" altLang="de-DE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9F581890-753C-4F7D-B3F9-6908E8A439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B6FD8DCE-5E2E-4900-9761-57D7A96647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D7D60D0D-6186-41A6-9E4A-FD1F2009B1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1FD1BE-78C3-4902-8414-6D08A94698CA}" type="slidenum">
              <a:rPr lang="en-US" altLang="de-DE"/>
              <a:pPr eaLnBrk="1" hangingPunct="1">
                <a:spcBef>
                  <a:spcPct val="0"/>
                </a:spcBef>
              </a:pPr>
              <a:t>45</a:t>
            </a:fld>
            <a:endParaRPr lang="en-US" altLang="de-DE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ABE077A2-1492-4F54-B189-31D82A998A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DA4DDA35-03D2-473F-B6C0-A2E131E5C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2AA76FA6-34F0-49E2-8719-5FF3FE8A0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7C31AB-4C88-464A-8C4B-1175BE68D6B9}" type="slidenum">
              <a:rPr lang="en-US" altLang="de-DE"/>
              <a:pPr eaLnBrk="1" hangingPunct="1">
                <a:spcBef>
                  <a:spcPct val="0"/>
                </a:spcBef>
              </a:pPr>
              <a:t>46</a:t>
            </a:fld>
            <a:endParaRPr lang="en-US" altLang="de-DE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4D46F531-5500-45C9-81B3-A36AE2E6C2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5F1C5718-9F69-4369-B799-E9998AB53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01528707-7454-4ECE-B433-E39CF951D6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76ACDF6-F4FB-4A7B-91E1-1C65BEDB3950}" type="slidenum">
              <a:rPr lang="en-US" altLang="de-DE"/>
              <a:pPr eaLnBrk="1" hangingPunct="1">
                <a:spcBef>
                  <a:spcPct val="0"/>
                </a:spcBef>
              </a:pPr>
              <a:t>47</a:t>
            </a:fld>
            <a:endParaRPr lang="en-US" altLang="de-DE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2C0F4F79-57CA-4BD1-94DB-9C5D11D170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AB0AFF41-5902-4A87-A803-10F097322E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89EA7199-047E-4985-9778-6C5788BAB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D52388-3D5A-44C9-814C-FEA36298154F}" type="slidenum">
              <a:rPr lang="en-US" altLang="de-DE"/>
              <a:pPr eaLnBrk="1" hangingPunct="1">
                <a:spcBef>
                  <a:spcPct val="0"/>
                </a:spcBef>
              </a:pPr>
              <a:t>48</a:t>
            </a:fld>
            <a:endParaRPr lang="en-US" altLang="de-DE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0F6B8494-78A0-416C-8DD3-23F8BF2640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D3FD8B74-A122-441E-9691-5E9233E39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7A3CD2F-4BB6-42EB-BC1E-24A572B226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2D0BFA6-A502-45E2-918E-4376475D0B83}" type="slidenum">
              <a:rPr lang="en-US" altLang="de-DE"/>
              <a:pPr eaLnBrk="1" hangingPunct="1">
                <a:spcBef>
                  <a:spcPct val="0"/>
                </a:spcBef>
              </a:pPr>
              <a:t>49</a:t>
            </a:fld>
            <a:endParaRPr lang="en-US" altLang="de-DE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BB361F4A-4DAC-422E-AA36-84DBECAB23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13C65500-B4BA-4FBF-B1CD-71E00085F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9BB3558F-FE75-40A3-A56B-7CD752E3B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154216-069A-4DC2-AFD9-1678D146DF7A}" type="slidenum">
              <a:rPr lang="en-US" altLang="de-DE"/>
              <a:pPr eaLnBrk="1" hangingPunct="1">
                <a:spcBef>
                  <a:spcPct val="0"/>
                </a:spcBef>
              </a:pPr>
              <a:t>50</a:t>
            </a:fld>
            <a:endParaRPr lang="en-US" altLang="de-DE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1A513A9A-1977-428B-BADA-38639BFE77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ECADC1FC-4723-480C-B2C9-DC45602EA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BD3B7F87-3241-4D68-BCD9-A66B122F9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71E9F0-59FA-413E-9BC9-3FF334C95D02}" type="slidenum">
              <a:rPr lang="en-US" altLang="de-DE"/>
              <a:pPr eaLnBrk="1" hangingPunct="1">
                <a:spcBef>
                  <a:spcPct val="0"/>
                </a:spcBef>
              </a:pPr>
              <a:t>51</a:t>
            </a:fld>
            <a:endParaRPr lang="en-US" altLang="de-DE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6D9BDFB5-E630-408B-9C78-973E3BB239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13809A22-49DF-41FC-87A9-B71F5B1D8E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369C3059-41CD-4092-A574-3A01E1605F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E7F913-41DF-4D51-B22B-8F5FEB05C163}" type="slidenum">
              <a:rPr lang="en-US" altLang="de-DE"/>
              <a:pPr eaLnBrk="1" hangingPunct="1">
                <a:spcBef>
                  <a:spcPct val="0"/>
                </a:spcBef>
              </a:pPr>
              <a:t>52</a:t>
            </a:fld>
            <a:endParaRPr lang="en-US" altLang="de-DE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CC8BE705-3A77-489F-B05B-CA15833D2D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66BDBC99-A35F-497E-B761-E8B4B15F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D1093B17-F672-4897-AF0B-1F6E13AEEC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634F81-1477-46E0-A3CF-A35BD3862FF3}" type="slidenum">
              <a:rPr lang="en-US" altLang="de-DE"/>
              <a:pPr eaLnBrk="1" hangingPunct="1">
                <a:spcBef>
                  <a:spcPct val="0"/>
                </a:spcBef>
              </a:pPr>
              <a:t>53</a:t>
            </a:fld>
            <a:endParaRPr lang="en-US" altLang="de-DE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4AF4038F-408E-46A5-9A17-C52D256710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199DF197-779F-4624-808F-37DEE394F2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B638EE48-75CA-4E0F-8239-8075340B02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4B47CC-6874-424E-8B2F-C3553BE42E87}" type="slidenum">
              <a:rPr lang="en-US" altLang="de-DE"/>
              <a:pPr eaLnBrk="1" hangingPunct="1">
                <a:spcBef>
                  <a:spcPct val="0"/>
                </a:spcBef>
              </a:pPr>
              <a:t>54</a:t>
            </a:fld>
            <a:endParaRPr lang="en-US" altLang="de-DE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D3A360FE-FBAA-4C6B-84A0-4553D94308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750D43A0-7162-4E6B-BA9E-337B2DA6E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42BFDE50-CD50-4EF8-8452-01C99C861F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FD1AB2-A5F6-46F7-87E1-199FCA80A95A}" type="slidenum">
              <a:rPr lang="en-US" altLang="de-DE"/>
              <a:pPr eaLnBrk="1" hangingPunct="1">
                <a:spcBef>
                  <a:spcPct val="0"/>
                </a:spcBef>
              </a:pPr>
              <a:t>55</a:t>
            </a:fld>
            <a:endParaRPr lang="en-US" altLang="de-DE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358AA692-094E-4ADA-9E24-3A8B6238C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F73CD612-2C10-41C9-B7D1-49192E3E1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F5D39790-EB17-4B7A-92E0-F91265CA6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5C7315-C5B7-4812-8059-2789A9373AD8}" type="slidenum">
              <a:rPr lang="en-US" altLang="de-DE"/>
              <a:pPr eaLnBrk="1" hangingPunct="1">
                <a:spcBef>
                  <a:spcPct val="0"/>
                </a:spcBef>
              </a:pPr>
              <a:t>56</a:t>
            </a:fld>
            <a:endParaRPr lang="en-US" altLang="de-DE"/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DC1565F0-C4A0-4076-A5EC-7A03E6D81B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64FB9B20-31E9-49E2-864C-1B6BAA07F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F60A80AD-EDC3-49E9-9521-BDC0EBE59B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D6DD54-6E36-4A9D-AC3F-427632F6DFB6}" type="slidenum">
              <a:rPr lang="en-US" altLang="de-DE"/>
              <a:pPr eaLnBrk="1" hangingPunct="1">
                <a:spcBef>
                  <a:spcPct val="0"/>
                </a:spcBef>
              </a:pPr>
              <a:t>57</a:t>
            </a:fld>
            <a:endParaRPr lang="en-US" altLang="de-DE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72B4D7C4-F42B-410C-A844-F97A836234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0101B120-5CE1-4559-A50A-13D4DD55E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E58E5B36-D247-4196-A646-D49467098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B2448D0-0BFC-4287-98A0-D927DF9045BF}" type="slidenum">
              <a:rPr lang="en-US" altLang="de-DE"/>
              <a:pPr eaLnBrk="1" hangingPunct="1">
                <a:spcBef>
                  <a:spcPct val="0"/>
                </a:spcBef>
              </a:pPr>
              <a:t>58</a:t>
            </a:fld>
            <a:endParaRPr lang="en-US" altLang="de-DE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07018541-DFB6-487C-BB75-83A7B3569A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BB99011C-9945-448E-81FD-83BB7B26B8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69418FCD-4E99-46BB-AC56-0057D25201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D7AC07-B080-4642-ACE1-8374AFECC8B5}" type="slidenum">
              <a:rPr lang="en-US" altLang="de-DE"/>
              <a:pPr eaLnBrk="1" hangingPunct="1">
                <a:spcBef>
                  <a:spcPct val="0"/>
                </a:spcBef>
              </a:pPr>
              <a:t>59</a:t>
            </a:fld>
            <a:endParaRPr lang="en-US" altLang="de-DE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130CFBC0-3C80-4C5B-93CB-A125BD6D5D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515BFB27-B74A-445F-A8D6-0C7F71F94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9F1C7ED7-A4A9-40CB-A817-7C6DCDF1CD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7B4F9D-95AB-4096-B60D-9F05E8EE0580}" type="slidenum">
              <a:rPr lang="en-US" altLang="de-DE"/>
              <a:pPr eaLnBrk="1" hangingPunct="1">
                <a:spcBef>
                  <a:spcPct val="0"/>
                </a:spcBef>
              </a:pPr>
              <a:t>60</a:t>
            </a:fld>
            <a:endParaRPr lang="en-US" altLang="de-DE"/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F1C151D8-59D5-4F29-8FFC-F6BF4AB9AC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C96229EF-90F2-4CC6-ACE9-E1D7A8812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4B81D480-6412-4800-B90D-C0DE4E0EB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C125CF7-7648-40C4-9447-C253528B8040}" type="slidenum">
              <a:rPr lang="en-US" altLang="de-DE"/>
              <a:pPr eaLnBrk="1" hangingPunct="1">
                <a:spcBef>
                  <a:spcPct val="0"/>
                </a:spcBef>
              </a:pPr>
              <a:t>61</a:t>
            </a:fld>
            <a:endParaRPr lang="en-US" altLang="de-DE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0ADF71F6-6366-4831-883C-8CCEA83D9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B53AA470-0CB9-4C0D-B944-2CB808273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A8A3AF9A-887C-409D-8736-DB1E8A0BF1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E84844-D20E-4FFE-A1D5-BB38D76056AD}" type="slidenum">
              <a:rPr lang="en-US" altLang="de-DE"/>
              <a:pPr eaLnBrk="1" hangingPunct="1">
                <a:spcBef>
                  <a:spcPct val="0"/>
                </a:spcBef>
              </a:pPr>
              <a:t>62</a:t>
            </a:fld>
            <a:endParaRPr lang="en-US" altLang="de-DE"/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DFB54F68-94BB-4225-BE44-D89050892A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0048CD82-FD63-44BF-9B04-79C1397A4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31AC78E1-970C-41E1-86E8-4886650D98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77F7909-C19D-42AC-8716-4DB835630C81}" type="slidenum">
              <a:rPr lang="en-US" altLang="de-DE"/>
              <a:pPr eaLnBrk="1" hangingPunct="1">
                <a:spcBef>
                  <a:spcPct val="0"/>
                </a:spcBef>
              </a:pPr>
              <a:t>63</a:t>
            </a:fld>
            <a:endParaRPr lang="en-US" altLang="de-DE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0B6EBEA0-098C-43AF-AC78-A94155D759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1C6A68D4-9209-48A5-87F1-B49965738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0925211D-3446-4984-9838-CE51F702C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83036DB-C87E-463A-9AEE-AA37CD7004FF}" type="slidenum">
              <a:rPr lang="en-US" altLang="de-DE"/>
              <a:pPr eaLnBrk="1" hangingPunct="1">
                <a:spcBef>
                  <a:spcPct val="0"/>
                </a:spcBef>
              </a:pPr>
              <a:t>64</a:t>
            </a:fld>
            <a:endParaRPr lang="en-US" altLang="de-DE"/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31D62CAC-B43C-41A1-BAA1-3CF16F4D24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C35B366A-2029-43B1-A0B4-2488D7DC3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A149F64B-2EFC-408B-8F49-A1B4913CCD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B31CA21-6EC9-47F1-8732-D1671F6A918A}" type="slidenum">
              <a:rPr lang="en-US" altLang="de-DE"/>
              <a:pPr eaLnBrk="1" hangingPunct="1">
                <a:spcBef>
                  <a:spcPct val="0"/>
                </a:spcBef>
              </a:pPr>
              <a:t>65</a:t>
            </a:fld>
            <a:endParaRPr lang="en-US" altLang="de-DE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2D81E7AD-32C1-462D-854A-A40C4D4718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4FE8F8F9-0DEE-4600-B40E-9D4C1EF5B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6F7D6646-B6D0-409B-87CA-B3F86567C1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E041CC-5753-4B4E-B57E-D93A29F4A913}" type="slidenum">
              <a:rPr lang="en-US" altLang="de-DE"/>
              <a:pPr eaLnBrk="1" hangingPunct="1">
                <a:spcBef>
                  <a:spcPct val="0"/>
                </a:spcBef>
              </a:pPr>
              <a:t>66</a:t>
            </a:fld>
            <a:endParaRPr lang="en-US" altLang="de-DE"/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D4E92249-93E7-4511-B3AA-28A8FDE27C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521DAE9F-8092-4629-AB88-C1519EC595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813AA637-5C5A-4BD4-921A-08B8BE77BE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B05C0E-2616-4A4F-8A3A-75BF8323BA74}" type="slidenum">
              <a:rPr lang="en-US" altLang="de-DE"/>
              <a:pPr eaLnBrk="1" hangingPunct="1">
                <a:spcBef>
                  <a:spcPct val="0"/>
                </a:spcBef>
              </a:pPr>
              <a:t>67</a:t>
            </a:fld>
            <a:endParaRPr lang="en-US" altLang="de-DE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83F24250-3A38-426A-AD13-B64C9119F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899C1A40-6DD5-46EC-B4E4-1BD897768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77FB2B5D-AB94-45C6-A18E-FFA676A207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134302-7C54-49F0-9DFA-C8DE54773947}" type="slidenum">
              <a:rPr lang="en-US" altLang="de-DE"/>
              <a:pPr eaLnBrk="1" hangingPunct="1">
                <a:spcBef>
                  <a:spcPct val="0"/>
                </a:spcBef>
              </a:pPr>
              <a:t>68</a:t>
            </a:fld>
            <a:endParaRPr lang="en-US" altLang="de-DE"/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FE809CDC-2906-4FF3-A166-F05767E484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FBB09B3A-037F-4F0D-BE77-58897BA59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91B5C361-FE04-4B24-B249-DF3212A53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C326F7-9B79-4F69-9CA7-69A83F5B2FD9}" type="slidenum">
              <a:rPr lang="en-US" altLang="de-DE"/>
              <a:pPr eaLnBrk="1" hangingPunct="1">
                <a:spcBef>
                  <a:spcPct val="0"/>
                </a:spcBef>
              </a:pPr>
              <a:t>69</a:t>
            </a:fld>
            <a:endParaRPr lang="en-US" altLang="de-DE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819439C2-61AF-4727-954C-02F37E6C71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AFC0C949-3ACB-4E42-AB1E-57E9BA614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873139B6-0ADE-4CF8-B115-A5E95B19D8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C6F561-29CE-4CCE-8F4F-847B2C338924}" type="slidenum">
              <a:rPr lang="en-US" altLang="de-DE"/>
              <a:pPr eaLnBrk="1" hangingPunct="1">
                <a:spcBef>
                  <a:spcPct val="0"/>
                </a:spcBef>
              </a:pPr>
              <a:t>70</a:t>
            </a:fld>
            <a:endParaRPr lang="en-US" altLang="de-DE"/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31068C0A-67B9-48D9-8F60-D7A86A8E12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DE2110DF-461C-4AF9-A956-7740A6B3B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8DD59FB6-7AFD-44BC-AEAD-E5D19211B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6CD973-6734-40FA-B458-8709575E1349}" type="slidenum">
              <a:rPr lang="en-US" altLang="de-DE"/>
              <a:pPr eaLnBrk="1" hangingPunct="1">
                <a:spcBef>
                  <a:spcPct val="0"/>
                </a:spcBef>
              </a:pPr>
              <a:t>71</a:t>
            </a:fld>
            <a:endParaRPr lang="en-US" altLang="de-DE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A3FA63EC-E6CE-437C-8C57-F9263B9B74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966D979B-87BF-4396-B319-5AF78CA7BE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2627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88965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10 Animated Sprites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640F58F3-A054-40CB-AF9D-DB822D7ED4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FF72E8D7-EA51-45CC-9216-6BC57BF2B0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36B5BC6B-4128-45C2-8CA8-D6D603AF03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Examining different boundary-checking </a:t>
            </a:r>
            <a:br>
              <a:rPr lang="en-US" altLang="de-DE"/>
            </a:br>
            <a:r>
              <a:rPr lang="en-US" altLang="de-DE"/>
              <a:t> procedures</a:t>
            </a:r>
          </a:p>
          <a:p>
            <a:r>
              <a:rPr lang="en-US" altLang="de-DE"/>
              <a:t>Animating sprites with multiple images</a:t>
            </a:r>
          </a:p>
          <a:p>
            <a:r>
              <a:rPr lang="en-US" altLang="de-DE"/>
              <a:t>Adding animation delays</a:t>
            </a:r>
          </a:p>
          <a:p>
            <a:r>
              <a:rPr lang="en-US" altLang="de-DE"/>
              <a:t>Making a sprite respond to multiple </a:t>
            </a:r>
            <a:br>
              <a:rPr lang="en-US" altLang="de-DE"/>
            </a:br>
            <a:r>
              <a:rPr lang="en-US" altLang="de-DE"/>
              <a:t> states</a:t>
            </a:r>
            <a:endParaRPr lang="tr-TR" altLang="de-DE"/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90165E-836B-44DF-90A2-FF465C690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40D8433-81BD-47E5-89D8-E0308B9C6B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3">
            <a:extLst>
              <a:ext uri="{FF2B5EF4-FFF2-40B4-BE49-F238E27FC236}">
                <a16:creationId xmlns:a16="http://schemas.microsoft.com/office/drawing/2014/main" id="{C45DF6F7-2825-4A2D-977B-F92B146B27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sp>
        <p:nvSpPr>
          <p:cNvPr id="7171" name="Rectangle 1026">
            <a:extLst>
              <a:ext uri="{FF2B5EF4-FFF2-40B4-BE49-F238E27FC236}">
                <a16:creationId xmlns:a16="http://schemas.microsoft.com/office/drawing/2014/main" id="{974859E6-3E97-48A1-AFFC-4F92116AB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(cont.)</a:t>
            </a:r>
            <a:endParaRPr lang="en-US" altLang="de-DE"/>
          </a:p>
        </p:txBody>
      </p:sp>
      <p:sp>
        <p:nvSpPr>
          <p:cNvPr id="7172" name="Rectangle 1027">
            <a:extLst>
              <a:ext uri="{FF2B5EF4-FFF2-40B4-BE49-F238E27FC236}">
                <a16:creationId xmlns:a16="http://schemas.microsoft.com/office/drawing/2014/main" id="{AABED27B-C353-4A59-B976-D703AE2C55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Rotating and resizing an image</a:t>
            </a:r>
          </a:p>
          <a:p>
            <a:r>
              <a:rPr lang="en-US" altLang="de-DE"/>
              <a:t>Moving in multiple directions</a:t>
            </a:r>
          </a:p>
          <a:p>
            <a:r>
              <a:rPr lang="en-US" altLang="de-DE"/>
              <a:t>Calculating basic motion vectors</a:t>
            </a:r>
          </a:p>
          <a:p>
            <a:r>
              <a:rPr lang="en-US" altLang="de-DE"/>
              <a:t>Building a complex multi-state </a:t>
            </a:r>
            <a:br>
              <a:rPr lang="en-US" altLang="de-DE"/>
            </a:br>
            <a:r>
              <a:rPr lang="en-US" altLang="de-DE"/>
              <a:t> animated sprite</a:t>
            </a:r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897FDF-B1BB-465C-BBEB-40DC18C016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90A487-CEFE-4E57-BBB1-CFE971E40E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4E6BDA4-2FE3-41D8-A479-EB824ADAA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Boundary Reactions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9187A1D-E8BA-4496-B1B0-A8843C686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Scroll</a:t>
            </a:r>
          </a:p>
          <a:p>
            <a:r>
              <a:rPr lang="en-US" altLang="de-DE"/>
              <a:t>Wrap</a:t>
            </a:r>
          </a:p>
          <a:p>
            <a:r>
              <a:rPr lang="en-US" altLang="de-DE"/>
              <a:t>Bounce</a:t>
            </a:r>
          </a:p>
          <a:p>
            <a:r>
              <a:rPr lang="en-US" altLang="de-DE"/>
              <a:t>Stop</a:t>
            </a:r>
          </a:p>
          <a:p>
            <a:r>
              <a:rPr lang="en-US" altLang="de-DE"/>
              <a:t>Hide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37FC3447-7520-4BE9-B409-69F242FEC2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84B578-8A97-48BF-8A36-FF0886D5F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DEA27CA-8B6F-4519-A790-465CED713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410CE0B-0AB1-409D-857C-ECE18A54A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a Reusable Sprite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C3DBB72-0DE4-456D-9D3A-BEC3E094AF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next few programs discussed use almost the same class.</a:t>
            </a:r>
          </a:p>
          <a:p>
            <a:r>
              <a:rPr lang="en-US" altLang="de-DE"/>
              <a:t>The only difference is the way the boundary-checking occurs.</a:t>
            </a:r>
          </a:p>
          <a:p>
            <a:r>
              <a:rPr lang="en-US" altLang="de-DE"/>
              <a:t>The ball can draw its path on the screen as it travels.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wrap.py</a:t>
            </a:r>
            <a:r>
              <a:rPr lang="en-US" altLang="de-DE"/>
              <a:t>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2647D0CB-AE83-4589-BA5B-813EA5B455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6B2F4B-CCA2-4A90-A636-8C1C17641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8A3A140-9FDA-4C28-B4C7-A31103994C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9CE392D-9F48-4D84-8A69-F72C0924F9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Initializing the Ball Class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C0B1535-C328-4F79-96C5-39B7EFED5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8D9ECDC8-D046-400D-8BDD-195A5B85B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676400"/>
            <a:ext cx="64008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Ball(pygame.sprite.Sprite):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__init__(self, screen, background):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self.screen = screen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self.background = background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pygame.Surface((30, 30))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self.image.fill((255, 255, 255))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pygame.draw.circle(self.image,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(0, 0, 255), (15, 15), 15)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5</a:t>
            </a:r>
          </a:p>
        </p:txBody>
      </p:sp>
      <p:sp>
        <p:nvSpPr>
          <p:cNvPr id="10245" name="Fußzeilenplatzhalter 1">
            <a:extLst>
              <a:ext uri="{FF2B5EF4-FFF2-40B4-BE49-F238E27FC236}">
                <a16:creationId xmlns:a16="http://schemas.microsoft.com/office/drawing/2014/main" id="{6428E72B-D491-42E1-B424-75D4AB7BBA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17B8968-4B53-4043-80B6-545253F6B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A589BF2-6446-4082-910C-FD7264D03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6F42E50-3AF3-4D2B-8092-0358A042C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Notes on the Ball Class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5B4BF60-502E-4438-9952-FABE0A5DD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It takes two parameters.</a:t>
            </a:r>
          </a:p>
          <a:p>
            <a:r>
              <a:rPr lang="en-US" altLang="de-DE"/>
              <a:t>screen is needed so the ball will know where the boundaries are.</a:t>
            </a:r>
          </a:p>
          <a:p>
            <a:r>
              <a:rPr lang="en-US" altLang="de-DE"/>
              <a:t>background is the background surface that will be drawn upon.</a:t>
            </a:r>
          </a:p>
          <a:p>
            <a:r>
              <a:rPr lang="en-US" altLang="de-DE"/>
              <a:t>Both parameters are copied to attributes for use throughout the sprite.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3158D47C-97F9-4104-8E84-F88D793ECC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BB22C80-B8E1-456B-8D2E-D1CFC0BDCB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6D75138-5E6B-48B1-85F7-0811009FD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AF4C57E-8E9D-4BA2-9819-5E203A093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Ball Class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C081AFF-7B2B-4A78-9659-0B29DEB9F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7543800" cy="4525963"/>
          </a:xfrm>
        </p:spPr>
        <p:txBody>
          <a:bodyPr/>
          <a:lstStyle/>
          <a:p>
            <a:r>
              <a:rPr lang="en-US" altLang="de-DE"/>
              <a:t>Store oldCenter before moving.</a:t>
            </a:r>
          </a:p>
          <a:p>
            <a:r>
              <a:rPr lang="en-US" altLang="de-DE"/>
              <a:t>Move the ball.</a:t>
            </a:r>
          </a:p>
          <a:p>
            <a:r>
              <a:rPr lang="en-US" altLang="de-DE"/>
              <a:t>Draw a line on the background from oldCenter to current center.</a:t>
            </a:r>
          </a:p>
          <a:p>
            <a:r>
              <a:rPr lang="en-US" altLang="de-DE"/>
              <a:t>Check boundaries.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9ADFD913-E956-41CD-A336-A09F16E4F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14800"/>
            <a:ext cx="7772400" cy="229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oldCenter = self.rect.center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self.rect.centerx += self.dx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self.rect.centery += self.dy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pygame.draw.line(self.background, (0, 0, 0),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oldCenter, self.rect.center)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self.checkBounds()</a:t>
            </a:r>
          </a:p>
        </p:txBody>
      </p:sp>
      <p:sp>
        <p:nvSpPr>
          <p:cNvPr id="12293" name="Fußzeilenplatzhalter 1">
            <a:extLst>
              <a:ext uri="{FF2B5EF4-FFF2-40B4-BE49-F238E27FC236}">
                <a16:creationId xmlns:a16="http://schemas.microsoft.com/office/drawing/2014/main" id="{5BE334A2-E97D-4F30-AB79-F8D70245F8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29796A6-E116-413A-B7EA-8D867CA67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00A374C-DBFE-4540-977F-0208F74D1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B274607-243D-4CD2-8DD6-F06E05C1C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Wrapping around the Screen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01DB204-DB42-41AD-AD87-902FCE837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Move the sprite to the opposite wall if it goes too far.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6A8C6FF7-FAC9-48B1-B313-65ED57083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95600"/>
            <a:ext cx="77724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checkBounds(self):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""" wrap around screen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self.rect.centerx &gt; self.screen.get_width():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self.rect.centerx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self.rect.centerx = self.screen.get_width()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self.rect.centery &gt; self.screen.get_height():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self.rect.centery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self.rect.centery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self.rect.centery = self.screen.get_height()</a:t>
            </a:r>
          </a:p>
        </p:txBody>
      </p:sp>
      <p:sp>
        <p:nvSpPr>
          <p:cNvPr id="13317" name="Fußzeilenplatzhalter 1">
            <a:extLst>
              <a:ext uri="{FF2B5EF4-FFF2-40B4-BE49-F238E27FC236}">
                <a16:creationId xmlns:a16="http://schemas.microsoft.com/office/drawing/2014/main" id="{3478049E-D40C-46DC-9A91-9A8B8DDFB4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90B7EB-2F75-4C3C-93F7-D98B01E1E1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EE0B29-2455-4DC9-88C6-862777D38D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0A0113E-EBD2-4712-82DC-C766C98E7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Wrapping and the </a:t>
            </a:r>
            <a:br>
              <a:rPr lang="en-US" altLang="de-DE" sz="3600"/>
            </a:br>
            <a:r>
              <a:rPr lang="en-US" altLang="de-DE" sz="3600"/>
              <a:t>Ball's Position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8B81235-9786-4116-834D-7820ED204E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sprite appears to travel halfway off the stage before moving.</a:t>
            </a:r>
          </a:p>
          <a:p>
            <a:r>
              <a:rPr lang="en-US" altLang="de-DE"/>
              <a:t>This gives a less abrupt jump.</a:t>
            </a:r>
          </a:p>
          <a:p>
            <a:r>
              <a:rPr lang="en-US" altLang="de-DE"/>
              <a:t>Compare the sprite's centerx and centery to screen coordinates for this effect.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46E9DD93-57D4-40FE-9FC8-C7500B9355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63F493-2AD7-44D6-B8BC-04A3D688D2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32B4680-8517-43D8-93BB-FF51BBF8A5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51513E-DD20-46DA-B8FB-679C4142DF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Bouncing the Ball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4256605-DA4C-42E2-AB17-E8C2F7C31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bounce.py</a:t>
            </a:r>
            <a:r>
              <a:rPr lang="en-US" altLang="de-DE"/>
              <a:t>.</a:t>
            </a:r>
          </a:p>
          <a:p>
            <a:r>
              <a:rPr lang="en-US" altLang="de-DE"/>
              <a:t>The code is just like wrap.py except for the checkBounds() method.</a:t>
            </a:r>
          </a:p>
          <a:p>
            <a:r>
              <a:rPr lang="en-US" altLang="de-DE"/>
              <a:t>If the ball hits top or bottom, it inverts its dy value.</a:t>
            </a:r>
          </a:p>
          <a:p>
            <a:r>
              <a:rPr lang="en-US" altLang="de-DE"/>
              <a:t>If it hits either side, dx is inverted.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E6BEB292-DFFA-45F7-BB2C-9F7489115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C5C7CA-D99E-48A5-9442-E01DB19CA9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BBA6CCC-C500-40DF-AC53-4BBC8DD9F1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3150DEE-F47E-4DD4-95A1-39C43542F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bounce.py checkBounds()</a:t>
            </a:r>
          </a:p>
        </p:txBody>
      </p:sp>
      <p:sp>
        <p:nvSpPr>
          <p:cNvPr id="16387" name="Text Box 5">
            <a:extLst>
              <a:ext uri="{FF2B5EF4-FFF2-40B4-BE49-F238E27FC236}">
                <a16:creationId xmlns:a16="http://schemas.microsoft.com/office/drawing/2014/main" id="{E1560D45-537A-4C61-B464-74EBBDC15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05000"/>
            <a:ext cx="7772400" cy="28209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def checkBounds(self):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""" bounce on encountering any screen boundary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self.rect.right &gt;= self.screen.get_width():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self.rect.left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self.rect.bottom &gt;= self.screen.get_height():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self.rect.top 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*= -1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7CC583D6-6B71-4302-B450-4371E8CCBC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ACB5BF-8E94-4B0B-B322-FEA0CD28C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3AD231-401F-4EE1-94EC-C93E8FA96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4C58963-90DB-454B-B551-CDDA7AAF8B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Notes on Bouncing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F9BAD22-7338-4884-BB1B-CF0E8DF70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Check for the edge of the ball hitting the screen rather than the center.</a:t>
            </a:r>
          </a:p>
          <a:p>
            <a:r>
              <a:rPr lang="en-US" altLang="de-DE"/>
              <a:t>Multiply dx by -1 to bounce off a vertical wall.</a:t>
            </a:r>
          </a:p>
          <a:p>
            <a:r>
              <a:rPr lang="en-US" altLang="de-DE"/>
              <a:t>Multiply dy by -1 for a horizontal wall.</a:t>
            </a:r>
          </a:p>
          <a:p>
            <a:r>
              <a:rPr lang="en-US" altLang="de-DE"/>
              <a:t>Use a smaller number to simulate the loss of energy that happens in a real collision (for example, multiply by -.90).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DEB33D8D-89ED-4322-A573-47672FED90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D094B3-4BDC-4A53-9BD3-A97390546D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565A097-4328-49B7-A48C-3706906D33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6CF5AE2-72C8-4D61-9154-F5CDF8AF5D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Stopping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7D5737F-E1AB-4027-AE6F-4EFBCDD13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stop.py</a:t>
            </a:r>
            <a:r>
              <a:rPr lang="en-US" altLang="de-DE"/>
              <a:t>.</a:t>
            </a:r>
          </a:p>
          <a:p>
            <a:r>
              <a:rPr lang="en-US" altLang="de-DE"/>
              <a:t>The sprite stops when encountering any wall.</a:t>
            </a:r>
          </a:p>
          <a:p>
            <a:r>
              <a:rPr lang="en-US" altLang="de-DE"/>
              <a:t>Set dx and dy to 0 (zero) to stop the sprite's motion.</a:t>
            </a:r>
          </a:p>
          <a:p>
            <a:r>
              <a:rPr lang="en-US" altLang="de-DE"/>
              <a:t>May also incur damage in a real game.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A51CA60E-D710-4CE6-B6BA-18C4F87E65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F0F079-7507-4AE9-830F-2DA60E57D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8DC4437-384F-45AE-B060-C48E79CA6A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4A79A1A-9C5F-4510-89D3-7B32A57B0E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checkBounds for stop.py</a:t>
            </a:r>
          </a:p>
        </p:txBody>
      </p:sp>
      <p:sp>
        <p:nvSpPr>
          <p:cNvPr id="19459" name="Text Box 4">
            <a:extLst>
              <a:ext uri="{FF2B5EF4-FFF2-40B4-BE49-F238E27FC236}">
                <a16:creationId xmlns:a16="http://schemas.microsoft.com/office/drawing/2014/main" id="{A95F1E9B-9D58-4449-85CD-D6A016086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9248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checkBounds(self):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""" stop on encountering any screen boundary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self.rect.right &gt;= self.screen.get_width():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self.rect.left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self.rect.bottom &gt;= self.screen.get_height():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self.rect.top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self.dy = 0</a:t>
            </a:r>
          </a:p>
        </p:txBody>
      </p:sp>
      <p:sp>
        <p:nvSpPr>
          <p:cNvPr id="19460" name="Fußzeilenplatzhalter 1">
            <a:extLst>
              <a:ext uri="{FF2B5EF4-FFF2-40B4-BE49-F238E27FC236}">
                <a16:creationId xmlns:a16="http://schemas.microsoft.com/office/drawing/2014/main" id="{D3411E07-CA41-4530-8AA4-448ED38C61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E448E3-4784-4687-8098-24756405BC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560FB7D-EF25-46C5-A93B-1D01A34AE2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00131F0-CAFF-427E-849D-D7224A5923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Multi-Frame Sprite Animation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77B410C-904B-4F98-BD3C-F7C77E7B1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sprite can have more than one image.</a:t>
            </a:r>
          </a:p>
          <a:p>
            <a:r>
              <a:rPr lang="en-US" altLang="de-DE"/>
              <a:t>Show images in succession to animate the sprite.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cowMoo.py</a:t>
            </a:r>
            <a:r>
              <a:rPr lang="en-US" altLang="de-DE"/>
              <a:t>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2E282EE1-9567-4C78-9AB8-13ABC597E3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270D1F-6C8C-4C29-A484-A0FF0437E1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EFE86D8-51A4-423F-BDB1-0089E6F7D4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309FC55-65CC-478F-9188-1ED719614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Moo Images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EE44646-4744-4A6B-A958-71E8BF11F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From Reiner's Tilesets: </a:t>
            </a:r>
            <a:r>
              <a:rPr lang="en-US" altLang="de-DE" sz="2400"/>
              <a:t>http://reinerstileset.4players.de/englisch.htm</a:t>
            </a: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5B3A81A5-AFBA-4FC0-994F-D6534FEA7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194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9" name="Fußzeilenplatzhalter 1">
            <a:extLst>
              <a:ext uri="{FF2B5EF4-FFF2-40B4-BE49-F238E27FC236}">
                <a16:creationId xmlns:a16="http://schemas.microsoft.com/office/drawing/2014/main" id="{B0242BC2-83E2-4079-9E82-4056C319E4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D25880D-0BE8-471D-BC0F-27B5BA8133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2AA9F91-57FA-4A50-9F91-12FF1E8F13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64F1E7C-50A1-4E6B-B74A-53D6E8041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Preparing Images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E6FFAA1-C5CE-447B-A485-8292D1D42A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Draw or download images.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Place the images in the program directory or a subdirectory of the main program.</a:t>
            </a:r>
          </a:p>
          <a:p>
            <a:pPr>
              <a:lnSpc>
                <a:spcPct val="90000"/>
              </a:lnSpc>
            </a:pPr>
            <a:r>
              <a:rPr lang="en-US" altLang="de-DE"/>
              <a:t>Name the images sequentially (moo01.bmp, moo02.bmp, and so on).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Modify the images in the editor, if necessary (trim excess blank space, add transparency, or rotate).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A2C007B9-E7C9-40F3-A24D-4C5FCACBCD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0144DCD-9D62-425A-BB11-BD41805459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5EFC913-B228-4375-B6D9-90DFF3C2D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3E6BD29-4C50-4A4B-B13D-EADFF8039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the Cow Sprite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28E0555-477E-4E3C-BE31-84BE5E8EF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cowMooFast.py</a:t>
            </a:r>
            <a:r>
              <a:rPr lang="en-US" altLang="de-DE"/>
              <a:t>.</a:t>
            </a:r>
          </a:p>
          <a:p>
            <a:r>
              <a:rPr lang="en-US" altLang="de-DE"/>
              <a:t>Demonstrates image swapping.</a:t>
            </a:r>
          </a:p>
          <a:p>
            <a:r>
              <a:rPr lang="en-US" altLang="de-DE"/>
              <a:t>Change the image every frame.</a:t>
            </a:r>
          </a:p>
          <a:p>
            <a:r>
              <a:rPr lang="en-US" altLang="de-DE"/>
              <a:t>The animation speed will be changed in the next example.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DF7B0F2C-51BD-4A4F-A886-F797A5EC86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1733AE-1622-4D2A-81DE-F8F2FEBE87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4CAE576-3B32-45C4-B743-8E3BED959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2C47BE7-AD7F-48A5-8372-BB737663B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the Cow Sprite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0D89DC1-F7CF-4901-81BF-DA574DF73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Requires a mainly ordinary init.</a:t>
            </a:r>
          </a:p>
          <a:p>
            <a:r>
              <a:rPr lang="en-US" altLang="de-DE"/>
              <a:t>loadImages() handles images.</a:t>
            </a:r>
          </a:p>
          <a:p>
            <a:r>
              <a:rPr lang="en-US" altLang="de-DE"/>
              <a:t>self.frame indicates which frame of animation is currently showing.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FABB82AC-1604-4A06-85DD-3B46090A9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62400"/>
            <a:ext cx="6400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Cow(pygame.sprite.Sprite):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self.loadImages()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self.imageStand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self.frame = 0</a:t>
            </a:r>
          </a:p>
        </p:txBody>
      </p:sp>
      <p:sp>
        <p:nvSpPr>
          <p:cNvPr id="24581" name="Fußzeilenplatzhalter 1">
            <a:extLst>
              <a:ext uri="{FF2B5EF4-FFF2-40B4-BE49-F238E27FC236}">
                <a16:creationId xmlns:a16="http://schemas.microsoft.com/office/drawing/2014/main" id="{9A430DEF-69FD-4D9F-987A-BBFF3EA90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3195C9-A8B0-47EB-9918-43387986D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ABAE7F7-1274-45D0-9DEF-B143110288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FA5E945-2B5E-4F22-9EAD-F25B8B609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Loading the Images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ABEE4B2-FE8E-4917-9D34-25D2E7ADCB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D0370FF5-9352-421A-83B6-7C8AA6A34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79248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loadImages(self):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self.imageStand = </a:t>
            </a:r>
            <a:r>
              <a:rPr lang="en-US" altLang="de-DE" sz="1800" i="1">
                <a:solidFill>
                  <a:schemeClr val="accent2"/>
                </a:solidFill>
                <a:latin typeface="Courier New" panose="02070309020205020404" pitchFamily="49" charset="0"/>
              </a:rPr>
              <a:t>&lt;next line wrapped for display&gt;</a:t>
            </a:r>
            <a:endParaRPr lang="en-US" altLang="de-DE" sz="180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pygame.image.load("cowImages/stopped0002.bmp")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self.imageStand = self.imageStand.convert()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transColor = self.imageStand.get_at((1, 1))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self.imageStand.set_colorkey(transColor)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self.mooImages = []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i in range(10):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imgName = "cowImages/muuuh e000%d.bmp" % 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tmpImage = pygame.image.load(imgName)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tmpImage = tmpImage.convert()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transColor = tmpImage.get_at((1, 1))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tmpImage.set_colorkey(transColor)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self.mooImages.append(tmpImage)</a:t>
            </a:r>
          </a:p>
        </p:txBody>
      </p:sp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EB2FB9A8-E2F8-4716-978C-26E4C62835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EAAE41B-899F-497B-B8C7-5F9E23E724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30768C-AE1E-4AEA-A8E6-8708C674DB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0C3B64C-C48A-450C-8373-F11C1629A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loadImages() Works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0BABEB0-C0FF-4683-AC7B-89DEF85C24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ImageStand is the default image, loaded in the normal way.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 (like all images in the function) is converted and given a transparent background.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mooImages is an empty list.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Create a for loop to build ten images.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interpolation to determine each file name.</a:t>
            </a:r>
          </a:p>
        </p:txBody>
      </p:sp>
      <p:sp>
        <p:nvSpPr>
          <p:cNvPr id="26628" name="Fußzeilenplatzhalter 1">
            <a:extLst>
              <a:ext uri="{FF2B5EF4-FFF2-40B4-BE49-F238E27FC236}">
                <a16:creationId xmlns:a16="http://schemas.microsoft.com/office/drawing/2014/main" id="{BA991AB4-A66C-4F40-B71F-6084EFAB6B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472AAF-9B8E-41B9-8956-743019CA6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2C3C6A2-15BC-402C-B623-DECF79266B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712D4A2-9316-4D02-8A00-18AE8A4EB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More on loadImages()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E3DDBDC-DACD-41DA-91E1-9D99B0DAC0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a temporary image.</a:t>
            </a:r>
          </a:p>
          <a:p>
            <a:r>
              <a:rPr lang="en-US" altLang="de-DE"/>
              <a:t>Convert the temporary image and set its colorkey.</a:t>
            </a:r>
          </a:p>
          <a:p>
            <a:r>
              <a:rPr lang="en-US" altLang="de-DE"/>
              <a:t>Add the temporary image to the mooImages list.</a:t>
            </a:r>
          </a:p>
        </p:txBody>
      </p:sp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8E55051C-59CC-4016-8055-0954A13B8D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27A4E5-39B8-4471-B77D-1093D078C2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34FDC29-BF9E-48F5-A3D5-B7684B853A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43539B2-3B4C-4646-901E-1F83A8A54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Cow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44773D0-CCE5-4FF4-B1F2-BCC713F34C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Increment frame counter.</a:t>
            </a:r>
          </a:p>
          <a:p>
            <a:r>
              <a:rPr lang="en-US" altLang="de-DE"/>
              <a:t>Use the frame to determine which element of mooImages to display.</a:t>
            </a:r>
          </a:p>
          <a:p>
            <a:r>
              <a:rPr lang="en-US" altLang="de-DE"/>
              <a:t>Copy that image to the sprite's main image property.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DEB99BE2-C098-4A78-9BFF-E66F154AF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4196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self.frame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self.frame &gt;= len(self.mooImages):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self.frame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 = self.mooImages[self.frame]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8677" name="Fußzeilenplatzhalter 1">
            <a:extLst>
              <a:ext uri="{FF2B5EF4-FFF2-40B4-BE49-F238E27FC236}">
                <a16:creationId xmlns:a16="http://schemas.microsoft.com/office/drawing/2014/main" id="{17B27DB8-4F9E-43ED-9B48-265135AA6F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CCB78A-2E43-45E6-8514-6AF85E778F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1B64384-BCF3-4C30-9D67-8701C94E5D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F4CCD5C-4932-484E-B185-51B04521D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Delaying Your Animation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D7C05BD-DE85-4375-B8AD-DA4518C3A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game loop runs at 30 fps.</a:t>
            </a:r>
          </a:p>
          <a:p>
            <a:r>
              <a:rPr lang="en-US" altLang="de-DE"/>
              <a:t>The cow moos three times per second.</a:t>
            </a:r>
          </a:p>
          <a:p>
            <a:r>
              <a:rPr lang="en-US" altLang="de-DE"/>
              <a:t>That's too fast for most animations.</a:t>
            </a:r>
          </a:p>
          <a:p>
            <a:r>
              <a:rPr lang="en-US" altLang="de-DE"/>
              <a:t>You can swap animation frames after every two or three game frames for a more reasonable animation.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3077E5BA-382B-4C61-A644-F6620EB7BF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B30E17-4904-4DD8-8C8E-DE6511656E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70439CA-73C1-4037-987E-7AF983F6E0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9CD2F08-9A9B-4EFA-93A6-5D5FA3B35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a Delayed Animation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86F8E84-95A5-490D-927B-4CE60D347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cowMooDelay.py</a:t>
            </a:r>
            <a:r>
              <a:rPr lang="en-US" altLang="de-DE"/>
              <a:t>.</a:t>
            </a:r>
          </a:p>
          <a:p>
            <a:r>
              <a:rPr lang="en-US" altLang="de-DE"/>
              <a:t>Only the update() function changes.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4EBB598C-B436-48B3-AD42-22CB89D88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971800"/>
            <a:ext cx="74676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self.pause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self.pause &gt;= self.delay: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#reset pause and advance animation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self.pause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self.frame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self.frame &gt;= len(self.mooImages):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self.frame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self.image = self.mooImages[self.frame]</a:t>
            </a:r>
            <a:r>
              <a:rPr lang="en-US" altLang="de-DE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78180744-AB08-429C-9B9F-CAD6020C8A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C8528B-6C20-48DE-93CF-A6B5476DE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32A76CC-12BC-4DF8-901B-7719530368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83DDA9D-B04B-4443-9188-F957D674C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the Delay Works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D6F9E34-BACF-41D4-A9EE-524188AFF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self.delay indicates how many game frames to skip before switching animation frames.</a:t>
            </a:r>
          </a:p>
          <a:p>
            <a:r>
              <a:rPr lang="en-US" altLang="de-DE"/>
              <a:t>self.pause counts from zero to self.delay.</a:t>
            </a:r>
          </a:p>
          <a:p>
            <a:r>
              <a:rPr lang="en-US" altLang="de-DE"/>
              <a:t>When self.pause == self.delay:</a:t>
            </a:r>
          </a:p>
          <a:p>
            <a:pPr lvl="1"/>
            <a:r>
              <a:rPr lang="en-US" altLang="de-DE"/>
              <a:t>The animation frame is advanced.</a:t>
            </a:r>
          </a:p>
          <a:p>
            <a:pPr lvl="1"/>
            <a:r>
              <a:rPr lang="en-US" altLang="de-DE"/>
              <a:t>self.pause is set back to zero.</a:t>
            </a:r>
          </a:p>
        </p:txBody>
      </p:sp>
      <p:sp>
        <p:nvSpPr>
          <p:cNvPr id="31748" name="Fußzeilenplatzhalter 1">
            <a:extLst>
              <a:ext uri="{FF2B5EF4-FFF2-40B4-BE49-F238E27FC236}">
                <a16:creationId xmlns:a16="http://schemas.microsoft.com/office/drawing/2014/main" id="{142E2D83-D311-4213-A392-C5AEB441AA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473665-1B03-46DF-AD72-39C90E0BB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66EEB1E-09B1-4650-8685-CC5F671E3A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CCBBF91-0A03-4184-902C-B2C64EC05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Why Not Just Lower the Frame Rate?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86020BA-719A-4D23-8DFF-4C47699203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could simply change the IDEA code to clock.tick(10) to slow down the animation.</a:t>
            </a:r>
          </a:p>
          <a:p>
            <a:r>
              <a:rPr lang="en-US" altLang="de-DE"/>
              <a:t>That will slow </a:t>
            </a:r>
            <a:r>
              <a:rPr lang="en-US" altLang="de-DE" i="1"/>
              <a:t>everything</a:t>
            </a:r>
            <a:r>
              <a:rPr lang="en-US" altLang="de-DE"/>
              <a:t> down.</a:t>
            </a:r>
          </a:p>
          <a:p>
            <a:r>
              <a:rPr lang="en-US" altLang="de-DE"/>
              <a:t>You want to keep the overall game speed fast and smooth.</a:t>
            </a:r>
          </a:p>
          <a:p>
            <a:r>
              <a:rPr lang="en-US" altLang="de-DE"/>
              <a:t>Slow down only the part that needs a delay.</a:t>
            </a:r>
          </a:p>
        </p:txBody>
      </p:sp>
      <p:sp>
        <p:nvSpPr>
          <p:cNvPr id="32772" name="Fußzeilenplatzhalter 1">
            <a:extLst>
              <a:ext uri="{FF2B5EF4-FFF2-40B4-BE49-F238E27FC236}">
                <a16:creationId xmlns:a16="http://schemas.microsoft.com/office/drawing/2014/main" id="{8928D2D1-2806-4697-9051-D330CA5743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C10B44-20C0-4ED7-98F9-AD6DFFECD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455246E-D6D6-4A52-8B3D-B6F0A559A5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94AE84B-7186-4ED5-B4C8-410E479C3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Making a Multi-State Sprite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EFFBAFD6-B889-44F6-BA13-E950EAAD8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Games can have multiple states.</a:t>
            </a:r>
          </a:p>
          <a:p>
            <a:r>
              <a:rPr lang="en-US" altLang="de-DE"/>
              <a:t>So can sprites.</a:t>
            </a:r>
          </a:p>
          <a:p>
            <a:r>
              <a:rPr lang="en-US" altLang="de-DE"/>
              <a:t>The cow can have a standing and mooing state.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cowMoo.py</a:t>
            </a:r>
            <a:r>
              <a:rPr lang="en-US" altLang="de-DE"/>
              <a:t> again.</a:t>
            </a:r>
          </a:p>
          <a:p>
            <a:r>
              <a:rPr lang="en-US" altLang="de-DE"/>
              <a:t>The default state is standing.</a:t>
            </a:r>
          </a:p>
          <a:p>
            <a:r>
              <a:rPr lang="en-US" altLang="de-DE"/>
              <a:t>Pressing the spacebar causes the cow to switch to the mooing state.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867436CD-E863-4F8A-94F8-0513B90F89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9DA7F8-9417-4715-88B9-C5C398C408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9C0630F-F560-419D-80B3-019418BA8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1980701-6D68-47F3-BC3A-F02D74EE4D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Initializing a Multi-State Cow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357295E-7FCD-49A9-A571-5B28D10C8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9A28B051-80EE-49FC-8EAD-B9F7013A7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447800"/>
            <a:ext cx="7086600" cy="4770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Cow(pygame.sprite.Sprite):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self.STANDING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self.MOOING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self.loadImages()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self.imageStand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self.frame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self.delay 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self.pause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self.state = self.STANDING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pygame.mixer.init()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self.moo = pygame.mixer.Sound("moo.ogg")</a:t>
            </a:r>
          </a:p>
        </p:txBody>
      </p:sp>
      <p:sp>
        <p:nvSpPr>
          <p:cNvPr id="34821" name="Fußzeilenplatzhalter 1">
            <a:extLst>
              <a:ext uri="{FF2B5EF4-FFF2-40B4-BE49-F238E27FC236}">
                <a16:creationId xmlns:a16="http://schemas.microsoft.com/office/drawing/2014/main" id="{3F20F647-94B2-4736-AD82-F27037F131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9FA3382-109D-492D-BB8E-3B248848E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8736A9E-4903-43A3-AC04-EB24636C0F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402A9D8-6FE9-4B6D-881C-39448ACF79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Notes on cowMoo init()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896A7C1-F901-42DD-A99A-FFFAC6308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371600"/>
            <a:ext cx="7543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State constants:</a:t>
            </a:r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State attribute (determines current state):</a:t>
            </a:r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Initialize mixer to add sound effects.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Load moo sound as an attribute: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5A448696-FA2E-4BF1-BBC5-36C35297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81200"/>
            <a:ext cx="66294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self.STANDING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self.MOOING = 1</a:t>
            </a: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F90FCC8B-781D-47A9-9AB1-0A73A45A2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29000"/>
            <a:ext cx="67056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self.state = self.STANDING</a:t>
            </a: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7095A796-9CB6-4714-8725-598BFDF61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38" y="4987925"/>
            <a:ext cx="6781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pygame.mixer.init()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self.moo = pygame.mixer.Sound("moo.ogg")</a:t>
            </a:r>
          </a:p>
        </p:txBody>
      </p:sp>
      <p:sp>
        <p:nvSpPr>
          <p:cNvPr id="35847" name="Fußzeilenplatzhalter 1">
            <a:extLst>
              <a:ext uri="{FF2B5EF4-FFF2-40B4-BE49-F238E27FC236}">
                <a16:creationId xmlns:a16="http://schemas.microsoft.com/office/drawing/2014/main" id="{9D66F6B1-1F6D-479C-9BEB-AF4902D249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4578D74-C921-4134-90FC-151D9EAB9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2D51091-F893-472B-B61B-11B0C2C5F7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90EB694-789F-40A7-AEB5-9D1FD77CF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Responding to the Spacebar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1617683-59F4-4704-897B-1FEF04332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Check the spacebar in event-handling code.</a:t>
            </a:r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If the user presses the spacebar:</a:t>
            </a:r>
          </a:p>
          <a:p>
            <a:pPr lvl="1"/>
            <a:r>
              <a:rPr lang="en-US" altLang="de-DE" sz="2400"/>
              <a:t>Change the cow's state to MOOING.</a:t>
            </a:r>
          </a:p>
          <a:p>
            <a:pPr lvl="1"/>
            <a:r>
              <a:rPr lang="en-US" altLang="de-DE" sz="2400"/>
              <a:t>Play the moo sound.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A0AB020D-F228-4C06-BC37-35DA62D15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3622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event.type == pygame.KEYDOWN: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event.key == pygame.K_SPACE: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cow.state = cow.MOOING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cow.moo.play()</a:t>
            </a:r>
          </a:p>
        </p:txBody>
      </p:sp>
      <p:sp>
        <p:nvSpPr>
          <p:cNvPr id="36869" name="Fußzeilenplatzhalter 1">
            <a:extLst>
              <a:ext uri="{FF2B5EF4-FFF2-40B4-BE49-F238E27FC236}">
                <a16:creationId xmlns:a16="http://schemas.microsoft.com/office/drawing/2014/main" id="{B0452DAC-D789-4F15-8DDE-91AA4C83DD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7D5D293-363D-436A-9495-4D64E6DA66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DB345E7-3DD4-41FC-8D62-AAE8A4F999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628D459-7342-49F4-9056-780595439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Updating the </a:t>
            </a:r>
            <a:br>
              <a:rPr lang="en-US" altLang="de-DE" sz="3600"/>
            </a:br>
            <a:r>
              <a:rPr lang="en-US" altLang="de-DE" sz="3600"/>
              <a:t>Multi-State Cow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876C7CD-8685-4CDC-B495-DA9D67AC3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Modify update() to handle multiple states.</a:t>
            </a:r>
          </a:p>
          <a:p>
            <a:r>
              <a:rPr lang="en-US" altLang="de-DE"/>
              <a:t>The standing state will simply show the standing cow image.</a:t>
            </a:r>
          </a:p>
          <a:p>
            <a:r>
              <a:rPr lang="en-US" altLang="de-DE"/>
              <a:t>The mooing state progresses through the moo animation.</a:t>
            </a:r>
          </a:p>
          <a:p>
            <a:r>
              <a:rPr lang="en-US" altLang="de-DE"/>
              <a:t>At the end of the moo animation, the state reverts to standing.</a:t>
            </a:r>
          </a:p>
        </p:txBody>
      </p:sp>
      <p:sp>
        <p:nvSpPr>
          <p:cNvPr id="37892" name="Fußzeilenplatzhalter 1">
            <a:extLst>
              <a:ext uri="{FF2B5EF4-FFF2-40B4-BE49-F238E27FC236}">
                <a16:creationId xmlns:a16="http://schemas.microsoft.com/office/drawing/2014/main" id="{82129CED-3D71-4C8B-BB02-2145C8174B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727E46-C638-427D-B979-1BC5EDE5D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2163714-5D24-41CE-B2CE-7C0024504B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2B6E023-EC4B-478F-BD0F-6F8AD6436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cowMoo update() Method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C2DEA16-E6EF-48CC-93AA-FAAC47E3C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5647E04E-1B3C-453D-9088-C44F967BB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79248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self.state == self.STANDING: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self.imageStand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self.pause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self.pause &gt; self.delay: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#reset pause and advance animation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self.pause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self.frame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self.frame &gt;= len(self.mooImages):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self.frame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self.state = self.STANDING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self.image = self.imageStand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self.image = self.mooImages[self.frame]</a:t>
            </a:r>
          </a:p>
        </p:txBody>
      </p:sp>
      <p:sp>
        <p:nvSpPr>
          <p:cNvPr id="38917" name="Fußzeilenplatzhalter 1">
            <a:extLst>
              <a:ext uri="{FF2B5EF4-FFF2-40B4-BE49-F238E27FC236}">
                <a16:creationId xmlns:a16="http://schemas.microsoft.com/office/drawing/2014/main" id="{871C308C-E739-4F67-BCF9-6E54AFFE7B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25E145A-1238-494C-942E-7490175A27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6A629B1-3E67-479C-BFB9-6193EC1FE1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F08DA74-888D-4EAA-8FF4-AD6054F00B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762000"/>
            <a:ext cx="7543800" cy="1143000"/>
          </a:xfrm>
        </p:spPr>
        <p:txBody>
          <a:bodyPr/>
          <a:lstStyle/>
          <a:p>
            <a:r>
              <a:rPr lang="en-US" altLang="de-DE"/>
              <a:t>Using a Composite Image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2735470-1ABC-4E9A-A1B7-1E1C0F14C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408238"/>
            <a:ext cx="7543800" cy="2316162"/>
          </a:xfrm>
        </p:spPr>
        <p:txBody>
          <a:bodyPr/>
          <a:lstStyle/>
          <a:p>
            <a:r>
              <a:rPr lang="en-US" altLang="de-DE" sz="2800"/>
              <a:t>The cow images were all separate files.</a:t>
            </a:r>
          </a:p>
          <a:p>
            <a:r>
              <a:rPr lang="en-US" altLang="de-DE" sz="2800"/>
              <a:t>Sometimes an image is combined.</a:t>
            </a:r>
          </a:p>
        </p:txBody>
      </p:sp>
      <p:sp>
        <p:nvSpPr>
          <p:cNvPr id="39940" name="Fußzeilenplatzhalter 1">
            <a:extLst>
              <a:ext uri="{FF2B5EF4-FFF2-40B4-BE49-F238E27FC236}">
                <a16:creationId xmlns:a16="http://schemas.microsoft.com/office/drawing/2014/main" id="{F2781747-80C7-47BD-92AB-C9D204C296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DB78F6-557C-477F-AB9A-AE1C321671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460797-7E09-41DF-B727-F270B74A47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49C8063-A860-4D76-9D6C-1056404C1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Animating a Composite Image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66FF81F-913B-403C-AF01-A3B2A6751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extract several sub-images from one main image.</a:t>
            </a:r>
          </a:p>
          <a:p>
            <a:r>
              <a:rPr lang="en-US" altLang="de-DE"/>
              <a:t>Use a variation of blit to extract images from a master image.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chopper.py</a:t>
            </a:r>
            <a:r>
              <a:rPr lang="en-US" altLang="de-DE"/>
              <a:t>.</a:t>
            </a:r>
          </a:p>
        </p:txBody>
      </p:sp>
      <p:sp>
        <p:nvSpPr>
          <p:cNvPr id="40964" name="Fußzeilenplatzhalter 1">
            <a:extLst>
              <a:ext uri="{FF2B5EF4-FFF2-40B4-BE49-F238E27FC236}">
                <a16:creationId xmlns:a16="http://schemas.microsoft.com/office/drawing/2014/main" id="{F3B556F1-9B9D-442B-A445-2CC9F2D046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ED2D26-6F54-4220-9D8A-7D7246BC3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10D57FE-BEB5-4809-B82E-8B63F9E462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DC22BEC-E5F2-4487-A2C1-C7B0122D8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Extracting Image Details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3FDC937-F74D-4D47-A081-0CB6A27CF8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image is heli.bmp from Ari's spritelib.</a:t>
            </a:r>
          </a:p>
          <a:p>
            <a:r>
              <a:rPr lang="en-US" altLang="de-DE"/>
              <a:t>Open the file in an image viewer.</a:t>
            </a:r>
          </a:p>
          <a:p>
            <a:r>
              <a:rPr lang="en-US" altLang="de-DE"/>
              <a:t>Examine the size and position of each sub-sprite.</a:t>
            </a:r>
          </a:p>
          <a:p>
            <a:r>
              <a:rPr lang="en-US" altLang="de-DE"/>
              <a:t>Create a chart.</a:t>
            </a:r>
          </a:p>
        </p:txBody>
      </p:sp>
      <p:sp>
        <p:nvSpPr>
          <p:cNvPr id="41988" name="Fußzeilenplatzhalter 1">
            <a:extLst>
              <a:ext uri="{FF2B5EF4-FFF2-40B4-BE49-F238E27FC236}">
                <a16:creationId xmlns:a16="http://schemas.microsoft.com/office/drawing/2014/main" id="{B22E9273-73F5-43D0-8C8E-B30125A46B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89A4BE-6DB9-486A-A6CC-FC445F400B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B051DB-01DF-4F39-A8A2-3CE9937F5B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D72FD69C-CD0F-4706-8120-348F68349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Chopper Image Data</a:t>
            </a:r>
          </a:p>
        </p:txBody>
      </p:sp>
      <p:graphicFrame>
        <p:nvGraphicFramePr>
          <p:cNvPr id="131163" name="Group 91">
            <a:extLst>
              <a:ext uri="{FF2B5EF4-FFF2-40B4-BE49-F238E27FC236}">
                <a16:creationId xmlns:a16="http://schemas.microsoft.com/office/drawing/2014/main" id="{5B9A17A1-1A8B-4199-8D65-A683246A915F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143000" y="1600200"/>
          <a:ext cx="7543800" cy="4525963"/>
        </p:xfrm>
        <a:graphic>
          <a:graphicData uri="http://schemas.openxmlformats.org/drawingml/2006/table">
            <a:tbl>
              <a:tblPr/>
              <a:tblGrid>
                <a:gridCol w="150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9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Image #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B1554F1-5547-4F3D-A6C1-3AA3942C6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58FBDDD-3246-4FC2-A02F-CD20DEBFF1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F6586B3-6956-4F0A-B32A-9548F6924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Extracting a Subsurface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1D4AA4C-5ABD-4B27-9168-175D5CD63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Use a variant of blit():</a:t>
            </a:r>
          </a:p>
          <a:p>
            <a:endParaRPr lang="en-US" altLang="de-DE" sz="2800"/>
          </a:p>
          <a:p>
            <a:r>
              <a:rPr lang="en-US" altLang="de-DE" sz="2800" b="1"/>
              <a:t>surfaceA:</a:t>
            </a:r>
            <a:r>
              <a:rPr lang="en-US" altLang="de-DE" sz="2800"/>
              <a:t> Surface copying </a:t>
            </a:r>
            <a:r>
              <a:rPr lang="en-US" altLang="de-DE" sz="2800" i="1"/>
              <a:t>from</a:t>
            </a:r>
          </a:p>
          <a:p>
            <a:r>
              <a:rPr lang="en-US" altLang="de-DE" sz="2800" b="1"/>
              <a:t>surfaceB:</a:t>
            </a:r>
            <a:r>
              <a:rPr lang="en-US" altLang="de-DE" sz="2800"/>
              <a:t> Surface copying </a:t>
            </a:r>
            <a:r>
              <a:rPr lang="en-US" altLang="de-DE" sz="2800" i="1"/>
              <a:t>to</a:t>
            </a:r>
          </a:p>
          <a:p>
            <a:r>
              <a:rPr lang="en-US" altLang="de-DE" sz="2800" b="1"/>
              <a:t>position:</a:t>
            </a:r>
            <a:r>
              <a:rPr lang="en-US" altLang="de-DE" sz="2800"/>
              <a:t> Where you want the copy to go on surfaceB </a:t>
            </a:r>
          </a:p>
          <a:p>
            <a:r>
              <a:rPr lang="en-US" altLang="de-DE" sz="2800" b="1"/>
              <a:t>offset:</a:t>
            </a:r>
            <a:r>
              <a:rPr lang="en-US" altLang="de-DE" sz="2800"/>
              <a:t> Upper-left corner of the image you want to extract from surfaceA</a:t>
            </a:r>
          </a:p>
          <a:p>
            <a:r>
              <a:rPr lang="en-US" altLang="de-DE" sz="2800" b="1"/>
              <a:t>size:</a:t>
            </a:r>
            <a:r>
              <a:rPr lang="en-US" altLang="de-DE" sz="2800"/>
              <a:t> Size of image extracted from surfaceA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76661232-8503-4B0B-86B7-152EFCD5C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209800"/>
            <a:ext cx="69342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surfaceB.blit(surfaceA, position, (offset, size))</a:t>
            </a:r>
          </a:p>
        </p:txBody>
      </p:sp>
      <p:sp>
        <p:nvSpPr>
          <p:cNvPr id="44037" name="Fußzeilenplatzhalter 1">
            <a:extLst>
              <a:ext uri="{FF2B5EF4-FFF2-40B4-BE49-F238E27FC236}">
                <a16:creationId xmlns:a16="http://schemas.microsoft.com/office/drawing/2014/main" id="{54B26D19-43C0-4E12-B6CC-12333FEB36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D6051DE-C4C9-4DDB-9B3C-159092969E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6A9331D-83FD-4959-ABEA-6FD987FDDC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6A69EB0-D31A-4F49-9D97-F7B4BC1F7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Chopper loadImages()</a:t>
            </a:r>
          </a:p>
        </p:txBody>
      </p:sp>
      <p:sp>
        <p:nvSpPr>
          <p:cNvPr id="45059" name="Text Box 4">
            <a:extLst>
              <a:ext uri="{FF2B5EF4-FFF2-40B4-BE49-F238E27FC236}">
                <a16:creationId xmlns:a16="http://schemas.microsoft.com/office/drawing/2014/main" id="{82FA3B05-00BC-46A1-A00E-B08BF1B63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00200"/>
            <a:ext cx="7620000" cy="401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def loadImages(self):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imgMaster = pygame.image.load("heli.bmp")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imgMaster = imgMaster.convert()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self.imgList = []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imgSize = (128, 64)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offset = ((2, 78), (134, 78), (266, 78), (398, 78))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6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for i in range(4):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tmpImg = pygame.Surface(imgSize)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tmpImg.blit(imgMaster, (0, 0), (offset[i], imgSize))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transColor = tmpImg.get_at((1, 1))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tmpImg.set_colorkey(transColor)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self.imgList.append(tmpImg)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6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45060" name="Fußzeilenplatzhalter 1">
            <a:extLst>
              <a:ext uri="{FF2B5EF4-FFF2-40B4-BE49-F238E27FC236}">
                <a16:creationId xmlns:a16="http://schemas.microsoft.com/office/drawing/2014/main" id="{D415DCAA-0624-452A-AAB1-085DAA0B4B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A8E6D9-FB7D-4545-A868-349249BC45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376510F-5AAC-4221-8427-CF08C437B2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64F181C-8DD3-4004-B911-7AE2B1769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Chopper loadImages() Works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0B08367-4B18-46E7-8D51-2189CF803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Load the master image into a local variable.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Create an empty list.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Place the image size in a variable.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Make a list of positions.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Make a for loop.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Create a temporary surface.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blit the sub-image onto a temporary surface.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Set the colorkey.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Add the temporary image to the image list.</a:t>
            </a:r>
          </a:p>
        </p:txBody>
      </p:sp>
      <p:sp>
        <p:nvSpPr>
          <p:cNvPr id="46084" name="Fußzeilenplatzhalter 1">
            <a:extLst>
              <a:ext uri="{FF2B5EF4-FFF2-40B4-BE49-F238E27FC236}">
                <a16:creationId xmlns:a16="http://schemas.microsoft.com/office/drawing/2014/main" id="{9689CAE4-ECFD-475E-A4BC-FE6B40E1BD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055B42-65E0-4F84-A619-6532B1B8D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8BD1EBD-D23C-4A8A-A3AA-D833DF85A7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0FE3B03-2237-4581-9ED4-465CE5A30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Rotating a Sprite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45B1CAC-04B0-4C73-B3AF-5C25A79E1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Sometimes you want a sprite to be facing in a particular direction.</a:t>
            </a:r>
          </a:p>
          <a:p>
            <a:r>
              <a:rPr lang="en-US" altLang="de-DE" sz="2800"/>
              <a:t>You can use the pygame.transform.rotate() function to rotate any image.</a:t>
            </a:r>
          </a:p>
          <a:p>
            <a:r>
              <a:rPr lang="en-US" altLang="de-DE" sz="2800"/>
              <a:t>Python measures angles mathematically:</a:t>
            </a:r>
          </a:p>
          <a:p>
            <a:pPr lvl="1"/>
            <a:r>
              <a:rPr lang="en-US" altLang="de-DE"/>
              <a:t>0 degrees is East.</a:t>
            </a:r>
          </a:p>
          <a:p>
            <a:pPr lvl="1"/>
            <a:r>
              <a:rPr lang="en-US" altLang="de-DE"/>
              <a:t>Measurements increase counter-clockwise.</a:t>
            </a:r>
          </a:p>
        </p:txBody>
      </p:sp>
      <p:sp>
        <p:nvSpPr>
          <p:cNvPr id="47108" name="Fußzeilenplatzhalter 1">
            <a:extLst>
              <a:ext uri="{FF2B5EF4-FFF2-40B4-BE49-F238E27FC236}">
                <a16:creationId xmlns:a16="http://schemas.microsoft.com/office/drawing/2014/main" id="{47FF4E5A-E396-4E13-B67F-A5BC324ABE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20C4D81-03AC-4772-BD61-9C864FFA4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AB2892-E4BB-4C94-B41C-254C492206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21082F42-EACF-4CCC-A6DC-05D5E44ED1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Mathematical Angle Measurements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215349F-13E7-4806-9C3A-C29B96504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48132" name="Picture 5" descr="068229 fg0811">
            <a:extLst>
              <a:ext uri="{FF2B5EF4-FFF2-40B4-BE49-F238E27FC236}">
                <a16:creationId xmlns:a16="http://schemas.microsoft.com/office/drawing/2014/main" id="{4015C66D-C5EA-4116-A23D-F3D0C7E9D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1524000"/>
            <a:ext cx="72898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Fußzeilenplatzhalter 1">
            <a:extLst>
              <a:ext uri="{FF2B5EF4-FFF2-40B4-BE49-F238E27FC236}">
                <a16:creationId xmlns:a16="http://schemas.microsoft.com/office/drawing/2014/main" id="{D9D20835-534D-4631-BD62-79F5A9CC63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C5C38A-7264-48FF-A8FA-928B8D2CB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0CF0D1D-4D78-45EB-BD0F-5AC6FA700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772180B6-9907-4688-87A6-145D87D87B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Tips for Rotated Images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C07C0A9-DA28-4178-BDFF-4A269BE080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They should be viewed from above.</a:t>
            </a:r>
          </a:p>
          <a:p>
            <a:r>
              <a:rPr lang="en-US" altLang="de-DE"/>
              <a:t>The light source should be head-on.</a:t>
            </a:r>
          </a:p>
          <a:p>
            <a:r>
              <a:rPr lang="en-US" altLang="de-DE"/>
              <a:t>Smaller is better. Rotation is computationally expensive.</a:t>
            </a:r>
          </a:p>
          <a:p>
            <a:r>
              <a:rPr lang="en-US" altLang="de-DE"/>
              <a:t>The default orientation is to East.</a:t>
            </a:r>
          </a:p>
        </p:txBody>
      </p:sp>
      <p:sp>
        <p:nvSpPr>
          <p:cNvPr id="49156" name="Fußzeilenplatzhalter 1">
            <a:extLst>
              <a:ext uri="{FF2B5EF4-FFF2-40B4-BE49-F238E27FC236}">
                <a16:creationId xmlns:a16="http://schemas.microsoft.com/office/drawing/2014/main" id="{5CCF660C-B84B-4DB6-97DD-BC7D0736B3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7AF9A2-8F50-4F1C-A5E7-74498FBD9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467C6F1-1ED7-4CB0-90C0-36A522F60C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8148B3C-1344-4E7B-96BA-20ECE1512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Rotation and Bounding Rectangles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4367968-2CA4-45EB-B66E-1863426568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When a sprite rotates, its size might change.</a:t>
            </a:r>
          </a:p>
        </p:txBody>
      </p:sp>
      <p:pic>
        <p:nvPicPr>
          <p:cNvPr id="50180" name="Picture 4">
            <a:extLst>
              <a:ext uri="{FF2B5EF4-FFF2-40B4-BE49-F238E27FC236}">
                <a16:creationId xmlns:a16="http://schemas.microsoft.com/office/drawing/2014/main" id="{C82887BB-78BF-44CB-9E9E-9DD55B79B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41433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1" name="Fußzeilenplatzhalter 1">
            <a:extLst>
              <a:ext uri="{FF2B5EF4-FFF2-40B4-BE49-F238E27FC236}">
                <a16:creationId xmlns:a16="http://schemas.microsoft.com/office/drawing/2014/main" id="{6D47493C-C393-4AC4-9BF2-91A387022F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E3D601D-ED72-417F-85AF-D4C3A8253A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72FEF7-A172-4ABA-8ADD-95EA1768CF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97A967DB-8724-483F-8DDC-92A66CFE1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Changing Size Issue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87CC8EC-5C3D-46DC-B169-7B3685D76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drawBounds.py</a:t>
            </a:r>
            <a:r>
              <a:rPr lang="en-US" altLang="de-DE"/>
              <a:t> for a real-time example.</a:t>
            </a:r>
          </a:p>
          <a:p>
            <a:r>
              <a:rPr lang="en-US" altLang="de-DE"/>
              <a:t>This program draws a sprite and draws a rectangle around its bounding box.</a:t>
            </a:r>
          </a:p>
          <a:p>
            <a:r>
              <a:rPr lang="en-US" altLang="de-DE"/>
              <a:t>When the box changes size, its center should stay in the same place.</a:t>
            </a:r>
          </a:p>
          <a:p>
            <a:r>
              <a:rPr lang="en-US" altLang="de-DE"/>
              <a:t>You'll write code to ensure this is true.</a:t>
            </a:r>
          </a:p>
        </p:txBody>
      </p:sp>
      <p:sp>
        <p:nvSpPr>
          <p:cNvPr id="51204" name="Fußzeilenplatzhalter 1">
            <a:extLst>
              <a:ext uri="{FF2B5EF4-FFF2-40B4-BE49-F238E27FC236}">
                <a16:creationId xmlns:a16="http://schemas.microsoft.com/office/drawing/2014/main" id="{9126F42E-27A6-4C9C-A275-A4C18EDA99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62B1A2-7124-4E99-9D2B-4D10B685E7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FAF876C-6975-4CFF-A7CD-67A4320CC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37735F7-F9C5-46FD-ADD4-30C5EBF34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Rotating Sprite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7AD384E-962B-49CC-8E20-72DF9238F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rotate.py</a:t>
            </a:r>
            <a:r>
              <a:rPr lang="en-US" altLang="de-DE"/>
              <a:t>.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EB38BF9D-970E-4B29-BF39-F76A03D3A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362200"/>
            <a:ext cx="78486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Ship(pygame.sprite.Sprite):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self.imageMaster = pygame.image.load("ship.bmp")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self.imageMaster = self.imageMaster.convert()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self.imageMaster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= 0</a:t>
            </a:r>
          </a:p>
        </p:txBody>
      </p:sp>
      <p:sp>
        <p:nvSpPr>
          <p:cNvPr id="52229" name="Fußzeilenplatzhalter 1">
            <a:extLst>
              <a:ext uri="{FF2B5EF4-FFF2-40B4-BE49-F238E27FC236}">
                <a16:creationId xmlns:a16="http://schemas.microsoft.com/office/drawing/2014/main" id="{3BCDD3CD-2A0D-455E-9198-C346B0202D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CB09EB-7D4C-40CF-A688-B1D8E4F41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5A2ADA9-6498-4CEB-B1FB-5825AE32B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81BF8BCF-2FA2-433A-BD39-57D333826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a Master </a:t>
            </a:r>
            <a:br>
              <a:rPr lang="en-US" altLang="de-DE" sz="3600"/>
            </a:br>
            <a:r>
              <a:rPr lang="en-US" altLang="de-DE" sz="3600"/>
              <a:t>Image in init()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D4B40D7-6775-45B0-A584-45040E6A86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ship image is loaded to imageMaster (a new attribute).</a:t>
            </a:r>
          </a:p>
          <a:p>
            <a:r>
              <a:rPr lang="en-US" altLang="de-DE"/>
              <a:t>All rotated images will be derived from this master image. This eliminates "copy of a copy" deterioration.</a:t>
            </a:r>
          </a:p>
          <a:p>
            <a:r>
              <a:rPr lang="en-US" altLang="de-DE"/>
              <a:t>Store the sprite's direction in the dir attribute.</a:t>
            </a:r>
          </a:p>
        </p:txBody>
      </p:sp>
      <p:sp>
        <p:nvSpPr>
          <p:cNvPr id="53252" name="Fußzeilenplatzhalter 1">
            <a:extLst>
              <a:ext uri="{FF2B5EF4-FFF2-40B4-BE49-F238E27FC236}">
                <a16:creationId xmlns:a16="http://schemas.microsoft.com/office/drawing/2014/main" id="{26C86EE9-3947-4018-9D22-5F235E405C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C2548F-5C47-4526-972D-E7F7A7D1B5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5089725-1B6C-4F23-9EB7-C7115F186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5D7D767-668E-4CEF-AD67-C1DCB57654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Rotated Ship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DD12E1F-BFF0-474D-9DF3-4620E363A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Update has moved sprites in previous programs.</a:t>
            </a:r>
          </a:p>
          <a:p>
            <a:r>
              <a:rPr lang="en-US" altLang="de-DE"/>
              <a:t>This update keeps the sprite in the same position.</a:t>
            </a:r>
          </a:p>
          <a:p>
            <a:r>
              <a:rPr lang="en-US" altLang="de-DE"/>
              <a:t>It calculates a new image based on the sprite's dir property.</a:t>
            </a:r>
          </a:p>
        </p:txBody>
      </p:sp>
      <p:sp>
        <p:nvSpPr>
          <p:cNvPr id="54276" name="Fußzeilenplatzhalter 1">
            <a:extLst>
              <a:ext uri="{FF2B5EF4-FFF2-40B4-BE49-F238E27FC236}">
                <a16:creationId xmlns:a16="http://schemas.microsoft.com/office/drawing/2014/main" id="{4A725141-6CB4-4111-9FB6-9044F1B64E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1C1D6D-5646-4346-8415-584B1E73D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2A0CA0-15EA-43C7-9355-D6181D1887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5B19CF48-3E27-4A4F-8238-7AAF05FDD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update() Code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710E3DCF-4BF7-4288-84B3-9A4DBC1CB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Store the current center.</a:t>
            </a:r>
          </a:p>
          <a:p>
            <a:r>
              <a:rPr lang="en-US" altLang="de-DE"/>
              <a:t>Rotate the imageMaster to make a new image.</a:t>
            </a:r>
          </a:p>
          <a:p>
            <a:r>
              <a:rPr lang="en-US" altLang="de-DE"/>
              <a:t>Determine the new image size.</a:t>
            </a:r>
          </a:p>
          <a:p>
            <a:r>
              <a:rPr lang="en-US" altLang="de-DE"/>
              <a:t>Move back to the original center.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95B86FED-C24E-43B2-A553-E857F8F86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452938"/>
            <a:ext cx="7696200" cy="1568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oldCenter = self.rect.center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self.image = pygame.transform.rotate(self.imageMaster,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self.dir)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oldCenter</a:t>
            </a:r>
          </a:p>
        </p:txBody>
      </p:sp>
      <p:sp>
        <p:nvSpPr>
          <p:cNvPr id="55301" name="Fußzeilenplatzhalter 1">
            <a:extLst>
              <a:ext uri="{FF2B5EF4-FFF2-40B4-BE49-F238E27FC236}">
                <a16:creationId xmlns:a16="http://schemas.microsoft.com/office/drawing/2014/main" id="{EDBAC9DB-0794-4F9B-B24E-9CF4BC0966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1CEFC9-2BD1-41E4-B317-3FB90DEC26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FD40B87-5BE2-4657-856D-7BEB81D843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AA7F5E1-AE92-410D-9332-BDB507D8CC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Turning the Sprite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4F1D6AF-3243-4AED-AD15-2C0FA1A59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sprite has methods to manage turning.</a:t>
            </a:r>
          </a:p>
          <a:p>
            <a:r>
              <a:rPr lang="en-US" altLang="de-DE"/>
              <a:t>Each method changes the angle and checks for boundaries.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34DA27C5-0F87-4B5B-9779-54DBAE8EA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886200"/>
            <a:ext cx="6400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turnLeft(self):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+= 45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self.dir &gt;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= 45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turnRight(self):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-= 45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= 315</a:t>
            </a:r>
          </a:p>
        </p:txBody>
      </p:sp>
      <p:sp>
        <p:nvSpPr>
          <p:cNvPr id="56325" name="Fußzeilenplatzhalter 1">
            <a:extLst>
              <a:ext uri="{FF2B5EF4-FFF2-40B4-BE49-F238E27FC236}">
                <a16:creationId xmlns:a16="http://schemas.microsoft.com/office/drawing/2014/main" id="{7711776E-B1E6-4D00-8658-97D842F03D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3F75F3-2E32-4827-A5D5-DF303595DF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C14561-99D9-4296-BC8F-1805F073B1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67445CA-06AC-4CF3-9481-A7F9021ED3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Reading the Keyboard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9372D037-BD9A-442E-857B-B640523BCE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Modify the event handler to read keyboard input.</a:t>
            </a:r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F41B06D6-1D47-4D78-B7E2-72AC784B6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71800"/>
            <a:ext cx="73152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clock.tick(30)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elif event.type == pygame.KEYDOWN: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event.key == pygame.K_LEFT: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ship.turnLeft()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event.key == pygame.K_RIGHT: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ship.turnRight()</a:t>
            </a:r>
          </a:p>
        </p:txBody>
      </p:sp>
      <p:sp>
        <p:nvSpPr>
          <p:cNvPr id="57349" name="Fußzeilenplatzhalter 1">
            <a:extLst>
              <a:ext uri="{FF2B5EF4-FFF2-40B4-BE49-F238E27FC236}">
                <a16:creationId xmlns:a16="http://schemas.microsoft.com/office/drawing/2014/main" id="{D7A37004-BB0E-418E-A16B-517E39CBFE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A29A973-3727-45DD-B355-0B7025287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A5080C3-F996-4704-B9E5-2A21D359C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75134F3B-1E69-4462-AE45-8A1FF02AE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Data Flow Overview for move8dir.py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55F186F-9B3A-4B5A-8081-F3DAC63A6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58372" name="Picture 5" descr="068229 fg0815">
            <a:extLst>
              <a:ext uri="{FF2B5EF4-FFF2-40B4-BE49-F238E27FC236}">
                <a16:creationId xmlns:a16="http://schemas.microsoft.com/office/drawing/2014/main" id="{402D2767-86F5-4451-9A6C-607529FD0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8950"/>
            <a:ext cx="685800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Fußzeilenplatzhalter 1">
            <a:extLst>
              <a:ext uri="{FF2B5EF4-FFF2-40B4-BE49-F238E27FC236}">
                <a16:creationId xmlns:a16="http://schemas.microsoft.com/office/drawing/2014/main" id="{F15F6676-2F14-4B3B-9D64-25E8FF6103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B624737-8621-4589-BFE4-1FD561EDB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979A84D-4E6D-4B50-8042-30687093A7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D7A4DBEE-DAC9-450D-B56E-F59352415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Moving in Eight Directions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3DE70F5-84E0-4141-ACF8-995971E6D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3886200"/>
          </a:xfrm>
        </p:spPr>
        <p:txBody>
          <a:bodyPr/>
          <a:lstStyle/>
          <a:p>
            <a:r>
              <a:rPr lang="en-US" altLang="de-DE"/>
              <a:t>The arrow keys change speed and direction.</a:t>
            </a:r>
          </a:p>
          <a:p>
            <a:r>
              <a:rPr lang="en-US" altLang="de-DE"/>
              <a:t>Speed and direction are used to determine dx and dy.</a:t>
            </a:r>
          </a:p>
          <a:p>
            <a:r>
              <a:rPr lang="en-US" altLang="de-DE"/>
              <a:t>dx and dy are used to move the sprite as usual.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move8dir.py</a:t>
            </a:r>
            <a:r>
              <a:rPr lang="en-US" altLang="de-DE"/>
              <a:t>.</a:t>
            </a:r>
          </a:p>
        </p:txBody>
      </p:sp>
      <p:sp>
        <p:nvSpPr>
          <p:cNvPr id="59396" name="Fußzeilenplatzhalter 1">
            <a:extLst>
              <a:ext uri="{FF2B5EF4-FFF2-40B4-BE49-F238E27FC236}">
                <a16:creationId xmlns:a16="http://schemas.microsoft.com/office/drawing/2014/main" id="{C95FC271-FB9E-44C3-91FE-8F3B4DAD30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E92C5F-6A5B-43FD-B1EA-3D3FEC08DC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A039ABC-E54F-4FD5-8DEA-AB5009EDB7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C5EE25A3-0B1A-41BA-B309-5197BA640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the Moving Ship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DA1EDA7C-B876-4E3A-A523-029235937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Build a sprite in init().</a:t>
            </a:r>
          </a:p>
          <a:p>
            <a:r>
              <a:rPr lang="en-US" altLang="de-DE"/>
              <a:t>Add dir, speed, dx, and dy attributes.</a:t>
            </a: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0C4AA652-80E7-4406-A935-E3C3DF2C1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1242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self.x = self.rect.centerx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self.y = self.rect.centery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= 0</a:t>
            </a:r>
          </a:p>
        </p:txBody>
      </p:sp>
      <p:sp>
        <p:nvSpPr>
          <p:cNvPr id="60421" name="Fußzeilenplatzhalter 1">
            <a:extLst>
              <a:ext uri="{FF2B5EF4-FFF2-40B4-BE49-F238E27FC236}">
                <a16:creationId xmlns:a16="http://schemas.microsoft.com/office/drawing/2014/main" id="{01012C90-F813-4B21-A97B-1E25E56F69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C1B2332-7C27-48D5-ADBE-303410DB2E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7ADF6E-DFB3-44CD-B95B-2E9F11E324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FC153CB-F683-46B2-A1A3-FF33FC8FA0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Ship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690CA86-1CA4-4E14-8B9A-16B7DF079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only new element is calcVector().</a:t>
            </a: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B7568EA2-525F-47CC-8B47-046B6FBA4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7696200" cy="3279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oldCenter = self.rect.center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self.image = pygame.transform.rotate(self.imageMaster,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self.dir)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oldCenter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self.calcVector()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self.x += self.dx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self.y += self.dy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self.checkBounds()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self.rect.centerx = self.x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self.rect.centery = self.y</a:t>
            </a:r>
          </a:p>
        </p:txBody>
      </p:sp>
      <p:sp>
        <p:nvSpPr>
          <p:cNvPr id="61445" name="Fußzeilenplatzhalter 1">
            <a:extLst>
              <a:ext uri="{FF2B5EF4-FFF2-40B4-BE49-F238E27FC236}">
                <a16:creationId xmlns:a16="http://schemas.microsoft.com/office/drawing/2014/main" id="{20E5C228-8B7D-4E17-9D9D-FCD5D321FD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7578C50-17E5-4097-A225-D9404DD22B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3946A6A-D9D2-40B2-A29B-8CC5A26937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BE5A0230-65B4-4084-82BE-6B8CE88C3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Direction Values</a:t>
            </a:r>
          </a:p>
        </p:txBody>
      </p:sp>
      <p:graphicFrame>
        <p:nvGraphicFramePr>
          <p:cNvPr id="170044" name="Group 60">
            <a:extLst>
              <a:ext uri="{FF2B5EF4-FFF2-40B4-BE49-F238E27FC236}">
                <a16:creationId xmlns:a16="http://schemas.microsoft.com/office/drawing/2014/main" id="{6D74572B-6356-4B4E-BA77-03A49C0531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1600200"/>
          <a:ext cx="7543800" cy="4664079"/>
        </p:xfrm>
        <a:graphic>
          <a:graphicData uri="http://schemas.openxmlformats.org/drawingml/2006/table">
            <a:tbl>
              <a:tblPr/>
              <a:tblGrid>
                <a:gridCol w="188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Direction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Degrees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dx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dy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East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Northeast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Northwest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Southwest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Southeast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315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.7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2519" name="Rectangle 61">
            <a:extLst>
              <a:ext uri="{FF2B5EF4-FFF2-40B4-BE49-F238E27FC236}">
                <a16:creationId xmlns:a16="http://schemas.microsoft.com/office/drawing/2014/main" id="{0A4F7BD4-21E5-4707-8C60-BEAECFBD972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90E1E1-92DE-40A9-A075-671C9A6963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262C91-E374-4E72-A8F4-AEFA3E299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BD0D2FA-0E11-46F8-94CC-112903552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Notes on dx and dy Calculations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FC4EDF38-52E8-4D51-B15D-B9F3302EC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Degrees are calculated using mathematical notation.</a:t>
            </a:r>
          </a:p>
          <a:p>
            <a:r>
              <a:rPr lang="en-US" altLang="de-DE"/>
              <a:t>dx and dy move one unit in a given direction.</a:t>
            </a:r>
          </a:p>
          <a:p>
            <a:r>
              <a:rPr lang="en-US" altLang="de-DE"/>
              <a:t>Multiply dx and dy by speed to obtain any other speed.</a:t>
            </a:r>
          </a:p>
        </p:txBody>
      </p:sp>
      <p:sp>
        <p:nvSpPr>
          <p:cNvPr id="63492" name="Fußzeilenplatzhalter 1">
            <a:extLst>
              <a:ext uri="{FF2B5EF4-FFF2-40B4-BE49-F238E27FC236}">
                <a16:creationId xmlns:a16="http://schemas.microsoft.com/office/drawing/2014/main" id="{60E487B8-D792-4BBE-A785-ACF076A7D3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924FB6-8B7E-45E0-ADEF-C4E813B52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3A9ED00-2BBA-4880-8F59-B98DB7C498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6817084-D3CC-463D-856B-19CE463C66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Why are Diagonals .7?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C0007264-B046-4BD4-8083-1EC5629EE0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64516" name="Picture 5" descr="068229 fg0816">
            <a:extLst>
              <a:ext uri="{FF2B5EF4-FFF2-40B4-BE49-F238E27FC236}">
                <a16:creationId xmlns:a16="http://schemas.microsoft.com/office/drawing/2014/main" id="{3650218A-51C5-453E-9E5C-C02782658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4038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Fußzeilenplatzhalter 1">
            <a:extLst>
              <a:ext uri="{FF2B5EF4-FFF2-40B4-BE49-F238E27FC236}">
                <a16:creationId xmlns:a16="http://schemas.microsoft.com/office/drawing/2014/main" id="{37DA5A20-79DD-4FB0-B1E4-7DD4B14C77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69F987-9DC4-456F-A8CF-128FA768DE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1AC155-A67E-4818-A97F-D37F0A6F65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88A79C34-DF9D-4845-9BDD-8B5382F38E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Calculating the Vectors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15FBB25E-8385-4734-8BB8-EDF17583D9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sp>
        <p:nvSpPr>
          <p:cNvPr id="65540" name="Text Box 4">
            <a:extLst>
              <a:ext uri="{FF2B5EF4-FFF2-40B4-BE49-F238E27FC236}">
                <a16:creationId xmlns:a16="http://schemas.microsoft.com/office/drawing/2014/main" id="{1894C938-782C-4CDC-BC2E-7293F3052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39624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self.dir ==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45: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-.7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90: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135: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-.7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-.7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180: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0</a:t>
            </a: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62E8BD77-C9BC-4ED9-B42D-900CA9883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600200"/>
            <a:ext cx="43434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225: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-.7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270: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elif self.dir == 315: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.7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 "something went wrong here"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65542" name="Fußzeilenplatzhalter 1">
            <a:extLst>
              <a:ext uri="{FF2B5EF4-FFF2-40B4-BE49-F238E27FC236}">
                <a16:creationId xmlns:a16="http://schemas.microsoft.com/office/drawing/2014/main" id="{20B3B41C-EEBD-4ECB-8A1E-EF7F5C82B6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E3A3BA6-FF17-403A-BB24-54207D14C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2AC2530-C0EB-4FF7-AB0A-8E8A533BF4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0F3D3B1-9D14-4E39-8848-FCFCFE0E0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Accepting User Input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6D216F9-2BB7-4FED-91A1-5DA2B59572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Pass control to methods.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A23B25CC-26DC-40E2-BC7D-0152221FC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0"/>
            <a:ext cx="6781800" cy="394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clock.tick(30)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elif event.type == pygame.KEYDOWN: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event.key == pygame.K_LEFT: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ship.turnLeft()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event.key == pygame.K_RIGHT: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ship.turnRight()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event.key == pygame.K_UP: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ship.speedUp()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elif event.key == pygame.K_DOWN: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ship.slowDown()</a:t>
            </a:r>
          </a:p>
        </p:txBody>
      </p:sp>
      <p:sp>
        <p:nvSpPr>
          <p:cNvPr id="66565" name="Fußzeilenplatzhalter 1">
            <a:extLst>
              <a:ext uri="{FF2B5EF4-FFF2-40B4-BE49-F238E27FC236}">
                <a16:creationId xmlns:a16="http://schemas.microsoft.com/office/drawing/2014/main" id="{D0D7540B-E5C3-48A5-A334-9A9DAB46D2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B51B427-DCAD-48A3-875D-9C316E9FB6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16DC66-6AD7-411F-A6BB-1E45B45CE4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F57FBB7-C3AC-4CB7-AEA0-7C67D90E0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Managing Input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F678CD3-C084-4274-BE3D-A05A8A39F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Sprite methods change dir and speed.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87959CD7-E3F2-4B2D-AE24-05249C21E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487613"/>
            <a:ext cx="3581400" cy="14747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turnLeft(self):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+= 45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self.dir ==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</a:t>
            </a:r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F6B31187-DBE1-49B1-9E2A-9A37E86DD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240213"/>
            <a:ext cx="35814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turnRight(self):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-= 45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= 315</a:t>
            </a:r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D16721A4-C6A4-4A47-987D-D7F9C41BC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487613"/>
            <a:ext cx="35814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speedUp(self):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self.speed &gt; 8: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self.speed = 8</a:t>
            </a:r>
          </a:p>
        </p:txBody>
      </p:sp>
      <p:sp>
        <p:nvSpPr>
          <p:cNvPr id="67591" name="Text Box 7">
            <a:extLst>
              <a:ext uri="{FF2B5EF4-FFF2-40B4-BE49-F238E27FC236}">
                <a16:creationId xmlns:a16="http://schemas.microsoft.com/office/drawing/2014/main" id="{A54368D5-BD5B-41E6-8384-10A3376FF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240213"/>
            <a:ext cx="3581400" cy="14747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slowDown(self):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-=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self.speed &lt; -3: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self.speed = -3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7592" name="Fußzeilenplatzhalter 1">
            <a:extLst>
              <a:ext uri="{FF2B5EF4-FFF2-40B4-BE49-F238E27FC236}">
                <a16:creationId xmlns:a16="http://schemas.microsoft.com/office/drawing/2014/main" id="{487E156B-2976-4308-B9EF-2D3ED268AC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AEC3EA5-1D09-457E-84EB-B6904D276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9F4F22E-F6AB-4141-8BEB-A85EB6C6BF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335C896-E124-4BCC-8138-788083BEE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Combining Motion with Animation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66F014BF-B489-4540-A616-E4AD9BC7C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combine movement with image-swapping.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cowEast.py</a:t>
            </a:r>
            <a:r>
              <a:rPr lang="en-US" altLang="de-DE"/>
              <a:t>.</a:t>
            </a:r>
          </a:p>
          <a:p>
            <a:r>
              <a:rPr lang="en-US" altLang="de-DE"/>
              <a:t>The animated cow walks toward the East and wraps.</a:t>
            </a:r>
          </a:p>
          <a:p>
            <a:r>
              <a:rPr lang="en-US" altLang="de-DE"/>
              <a:t>There’s nothing new here. You’re just combining ideas learned earlier.</a:t>
            </a:r>
          </a:p>
        </p:txBody>
      </p:sp>
      <p:sp>
        <p:nvSpPr>
          <p:cNvPr id="68612" name="Fußzeilenplatzhalter 1">
            <a:extLst>
              <a:ext uri="{FF2B5EF4-FFF2-40B4-BE49-F238E27FC236}">
                <a16:creationId xmlns:a16="http://schemas.microsoft.com/office/drawing/2014/main" id="{4890FC7B-213E-4350-9E23-66DFC4053F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FFEF24-A40C-457E-8646-AFBBE8433E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7E7ED9-88AD-4EB9-BDF9-4F13A7F48E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77DE19B0-3F40-4C3C-8AD8-C4583E419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Final </a:t>
            </a:r>
            <a:br>
              <a:rPr lang="en-US" altLang="de-DE" sz="3600"/>
            </a:br>
            <a:r>
              <a:rPr lang="en-US" altLang="de-DE" sz="3600"/>
              <a:t>Moving Cow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7AE40FDB-822D-4422-B542-F78114B70C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now can build </a:t>
            </a:r>
            <a:r>
              <a:rPr lang="en-US" altLang="de-DE">
                <a:latin typeface="Courier New" panose="02070309020205020404" pitchFamily="49" charset="0"/>
              </a:rPr>
              <a:t>cow.py</a:t>
            </a:r>
            <a:r>
              <a:rPr lang="en-US" altLang="de-DE"/>
              <a:t>.</a:t>
            </a:r>
          </a:p>
          <a:p>
            <a:r>
              <a:rPr lang="en-US" altLang="de-DE"/>
              <a:t>It incorporates the following:</a:t>
            </a:r>
          </a:p>
          <a:p>
            <a:pPr lvl="1"/>
            <a:r>
              <a:rPr lang="en-US" altLang="de-DE"/>
              <a:t>Keyboard input</a:t>
            </a:r>
          </a:p>
          <a:p>
            <a:pPr lvl="1"/>
            <a:r>
              <a:rPr lang="en-US" altLang="de-DE"/>
              <a:t>Eight-direction travel</a:t>
            </a:r>
          </a:p>
          <a:p>
            <a:pPr lvl="1"/>
            <a:r>
              <a:rPr lang="en-US" altLang="de-DE"/>
              <a:t>Fluid animation in each direction</a:t>
            </a:r>
          </a:p>
          <a:p>
            <a:r>
              <a:rPr lang="en-US" altLang="de-DE"/>
              <a:t>The hardest part is keeping track of all the images. Multidimensional lists are the secret.</a:t>
            </a:r>
          </a:p>
        </p:txBody>
      </p:sp>
      <p:sp>
        <p:nvSpPr>
          <p:cNvPr id="69636" name="Fußzeilenplatzhalter 1">
            <a:extLst>
              <a:ext uri="{FF2B5EF4-FFF2-40B4-BE49-F238E27FC236}">
                <a16:creationId xmlns:a16="http://schemas.microsoft.com/office/drawing/2014/main" id="{5E4C2F9E-05CB-4EF1-9EA1-FB1E8A62C0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F56265E-F748-40B5-9B09-3028C6595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DB67766-560E-4820-A88D-6FA46EEAEF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C72FB43-9687-4022-87FC-C481A6CB3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a </a:t>
            </a:r>
            <a:br>
              <a:rPr lang="en-US" altLang="de-DE" sz="3600"/>
            </a:br>
            <a:r>
              <a:rPr lang="en-US" altLang="de-DE" sz="3600"/>
              <a:t>Two-Dimensional Array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71549CF0-3538-4209-9A3E-13D2672A7E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Each direction is an animation of eight images.</a:t>
            </a:r>
          </a:p>
          <a:p>
            <a:r>
              <a:rPr lang="en-US" altLang="de-DE"/>
              <a:t>There are eight directions.</a:t>
            </a:r>
          </a:p>
          <a:p>
            <a:r>
              <a:rPr lang="en-US" altLang="de-DE"/>
              <a:t>Build an image list, which is a list of lists.</a:t>
            </a:r>
          </a:p>
          <a:p>
            <a:r>
              <a:rPr lang="en-US" altLang="de-DE"/>
              <a:t>Each of the sub-lists is a list of images.</a:t>
            </a:r>
          </a:p>
        </p:txBody>
      </p:sp>
      <p:sp>
        <p:nvSpPr>
          <p:cNvPr id="70660" name="Text Box 4">
            <a:extLst>
              <a:ext uri="{FF2B5EF4-FFF2-40B4-BE49-F238E27FC236}">
                <a16:creationId xmlns:a16="http://schemas.microsoft.com/office/drawing/2014/main" id="{D639D4F9-1702-4BF3-837F-D75C0C60D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181600"/>
            <a:ext cx="6781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self.image = self.imgList[self.dir][self.frame]</a:t>
            </a:r>
          </a:p>
        </p:txBody>
      </p:sp>
      <p:sp>
        <p:nvSpPr>
          <p:cNvPr id="70661" name="Fußzeilenplatzhalter 1">
            <a:extLst>
              <a:ext uri="{FF2B5EF4-FFF2-40B4-BE49-F238E27FC236}">
                <a16:creationId xmlns:a16="http://schemas.microsoft.com/office/drawing/2014/main" id="{8433C334-6A53-4C1E-9625-5CE782AC3C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E42444-FE9E-4CB6-88A5-D680A66D77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8B0DBA8-B6D8-42F6-9509-B927D7AC2C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9C9D20D9-C9C0-481B-A4B8-A9B312A35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Setting Up Direction Constants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B89EF617-53F7-476C-92F6-8E9F33747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integers to store basic directions.</a:t>
            </a:r>
          </a:p>
          <a:p>
            <a:r>
              <a:rPr lang="en-US" altLang="de-DE"/>
              <a:t>The integers will be used to load pictures and manage motion.</a:t>
            </a:r>
          </a:p>
        </p:txBody>
      </p:sp>
      <p:sp>
        <p:nvSpPr>
          <p:cNvPr id="71684" name="Text Box 4">
            <a:extLst>
              <a:ext uri="{FF2B5EF4-FFF2-40B4-BE49-F238E27FC236}">
                <a16:creationId xmlns:a16="http://schemas.microsoft.com/office/drawing/2014/main" id="{8BF07AEB-A2EE-4BC8-96E0-9DBFCFF0F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505200"/>
            <a:ext cx="70104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#direction constants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EAST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NORTHEAST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NORTH =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NORTHWEST 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WEST = 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SOUTHWEST = 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SOUTH = 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SOUTHEAST = 7</a:t>
            </a:r>
          </a:p>
        </p:txBody>
      </p:sp>
      <p:sp>
        <p:nvSpPr>
          <p:cNvPr id="71685" name="Fußzeilenplatzhalter 1">
            <a:extLst>
              <a:ext uri="{FF2B5EF4-FFF2-40B4-BE49-F238E27FC236}">
                <a16:creationId xmlns:a16="http://schemas.microsoft.com/office/drawing/2014/main" id="{52A63238-6D67-4D31-A787-8787B7F3F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FA95CE-7D1D-4A5F-873B-5E13F6BEF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1546A2D-C3DE-4686-8825-A87E04B4B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E18C27F-030E-4626-8EE9-2C06A94F7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tuples to </a:t>
            </a:r>
            <a:br>
              <a:rPr lang="en-US" altLang="de-DE" sz="3600"/>
            </a:br>
            <a:r>
              <a:rPr lang="en-US" altLang="de-DE" sz="3600"/>
              <a:t>Manage dx and dy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6C0ADB54-5EE6-43C1-8038-423CCE99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543800" cy="4525963"/>
          </a:xfrm>
        </p:spPr>
        <p:txBody>
          <a:bodyPr/>
          <a:lstStyle/>
          <a:p>
            <a:r>
              <a:rPr lang="en-US" altLang="de-DE"/>
              <a:t>It's more convenient to store dx and dy values in tuples.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Now calcVector() doesn't need an if-elif structure.</a:t>
            </a:r>
          </a:p>
        </p:txBody>
      </p:sp>
      <p:sp>
        <p:nvSpPr>
          <p:cNvPr id="72708" name="Text Box 4">
            <a:extLst>
              <a:ext uri="{FF2B5EF4-FFF2-40B4-BE49-F238E27FC236}">
                <a16:creationId xmlns:a16="http://schemas.microsoft.com/office/drawing/2014/main" id="{2DAFB243-286E-4A10-9AA3-A11D03380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743200"/>
            <a:ext cx="6781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self.dxVals = (1,  .7,  0, -.7, -1, -.7, 0, .7)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self.dyVals = (0, -.7, -1, -.7,  0,  .7, 1, .7)</a:t>
            </a:r>
          </a:p>
        </p:txBody>
      </p:sp>
      <p:sp>
        <p:nvSpPr>
          <p:cNvPr id="72709" name="Text Box 5">
            <a:extLst>
              <a:ext uri="{FF2B5EF4-FFF2-40B4-BE49-F238E27FC236}">
                <a16:creationId xmlns:a16="http://schemas.microsoft.com/office/drawing/2014/main" id="{CD8B987D-C013-48F0-A7D4-9C4C3C404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876800"/>
            <a:ext cx="6781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self.dxVals[self.dir]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self.dyVals[self.dir]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*= self.speed</a:t>
            </a:r>
          </a:p>
        </p:txBody>
      </p:sp>
      <p:sp>
        <p:nvSpPr>
          <p:cNvPr id="72710" name="Fußzeilenplatzhalter 1">
            <a:extLst>
              <a:ext uri="{FF2B5EF4-FFF2-40B4-BE49-F238E27FC236}">
                <a16:creationId xmlns:a16="http://schemas.microsoft.com/office/drawing/2014/main" id="{E0A3F115-C174-4B33-BF53-4A107E9733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C43B4E7-C61B-44DC-8C89-497D92702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346F56E-376A-415C-B088-C227EC11F8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5A367F7B-35C4-4192-B6D3-A3658F133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List of Images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968A431-BDA0-4C84-9ADB-0C6C7C500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Begin with a list of the filenames (without specifying image numbers yet).</a:t>
            </a:r>
          </a:p>
        </p:txBody>
      </p:sp>
      <p:sp>
        <p:nvSpPr>
          <p:cNvPr id="73732" name="Text Box 4">
            <a:extLst>
              <a:ext uri="{FF2B5EF4-FFF2-40B4-BE49-F238E27FC236}">
                <a16:creationId xmlns:a16="http://schemas.microsoft.com/office/drawing/2014/main" id="{6CFA3E18-52D5-4D5C-AF6D-0EF43DBB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352800"/>
            <a:ext cx="67818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fileBase = [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e000",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ne000",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n000",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nw000",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w000",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sw000",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s000",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"cowImages/walking se000"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]</a:t>
            </a:r>
          </a:p>
        </p:txBody>
      </p:sp>
      <p:sp>
        <p:nvSpPr>
          <p:cNvPr id="73733" name="Fußzeilenplatzhalter 1">
            <a:extLst>
              <a:ext uri="{FF2B5EF4-FFF2-40B4-BE49-F238E27FC236}">
                <a16:creationId xmlns:a16="http://schemas.microsoft.com/office/drawing/2014/main" id="{C1F0C2CD-45F6-4AAE-90D8-A8DF16A41A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70CA22-75DD-4C04-BB99-D7243BD488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3EFE55D-BA9B-4404-9172-6ADFF503A6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2085EC0-96DD-4393-BDA4-3A740FFAF3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Complete the Image Structure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FDB0543-7597-451F-A913-886E69F5B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Make a list of images for each direction.</a:t>
            </a:r>
          </a:p>
          <a:p>
            <a:r>
              <a:rPr lang="en-US" altLang="de-DE"/>
              <a:t>Append these images to the imgList.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A0389CBB-CAF3-44E5-BF6E-9E4B66975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429000"/>
            <a:ext cx="72390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for dir in range(8):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tempList = []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tempFile = fileBase[dir]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frame in range(8):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imgName = "%s%d.bmp" % (tempFile, frame)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tmpImg = pygame.image.load(imgName)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tmpImg.convert()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tranColor = tmpImg.get_at((0, 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tmpImg.set_colorkey(tranColor)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tempList.append(tmpImg)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self.imgList.append(tempList)</a:t>
            </a:r>
          </a:p>
        </p:txBody>
      </p:sp>
      <p:sp>
        <p:nvSpPr>
          <p:cNvPr id="74757" name="Fußzeilenplatzhalter 1">
            <a:extLst>
              <a:ext uri="{FF2B5EF4-FFF2-40B4-BE49-F238E27FC236}">
                <a16:creationId xmlns:a16="http://schemas.microsoft.com/office/drawing/2014/main" id="{62360370-6B70-4B3D-A0AA-14ADE340EE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FDA76CA-DC73-4E6B-B7BA-C9AE89A10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B201EF0-B485-4495-9EA7-D2F1F2DCB3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DEC0E08-5D3D-44B3-9244-63C3BBF5F1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Modifying update()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E48711A0-D879-4780-AEE0-0608AADBF4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dir and frame to select an image.</a:t>
            </a:r>
          </a:p>
        </p:txBody>
      </p:sp>
      <p:sp>
        <p:nvSpPr>
          <p:cNvPr id="75780" name="Text Box 4">
            <a:extLst>
              <a:ext uri="{FF2B5EF4-FFF2-40B4-BE49-F238E27FC236}">
                <a16:creationId xmlns:a16="http://schemas.microsoft.com/office/drawing/2014/main" id="{6353206F-4355-4DAB-A53F-6A08CCCD0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286000"/>
            <a:ext cx="77724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self.pause -=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self.pause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self.pause = self.delay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self.frame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self.frame &gt; 7: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self.frame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self.calcVector()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self.imgList[self.dir][self.frame]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self.rect.centerx += self.dx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self.rect.centery += self.dy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self.checkBounds()</a:t>
            </a:r>
          </a:p>
        </p:txBody>
      </p:sp>
      <p:sp>
        <p:nvSpPr>
          <p:cNvPr id="75781" name="Fußzeilenplatzhalter 1">
            <a:extLst>
              <a:ext uri="{FF2B5EF4-FFF2-40B4-BE49-F238E27FC236}">
                <a16:creationId xmlns:a16="http://schemas.microsoft.com/office/drawing/2014/main" id="{8D61C8E2-E353-4396-802A-1179ACFF7C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8D7A0B-01F5-4574-ADF9-1808F3686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1BF2C3A-CB78-44B5-B241-C04AF9BE0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E0896E50-B463-4788-9FE9-5FF6627EF1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053B647B-16AF-4AC6-9FBE-65DD755F1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What boundary algorithms are used in common games?</a:t>
            </a:r>
          </a:p>
          <a:p>
            <a:r>
              <a:rPr lang="en-US" altLang="de-DE" sz="2800"/>
              <a:t>How can multi-image animation make a more realistic sprite?</a:t>
            </a:r>
          </a:p>
          <a:p>
            <a:r>
              <a:rPr lang="en-US" altLang="de-DE" sz="2800"/>
              <a:t>What's the best way to handle large amounts of data (as described in this chapter)?</a:t>
            </a:r>
          </a:p>
          <a:p>
            <a:r>
              <a:rPr lang="en-US" altLang="de-DE" sz="2800"/>
              <a:t>What two techniques were used to determine dx and dy based on direction?</a:t>
            </a:r>
          </a:p>
        </p:txBody>
      </p:sp>
      <p:sp>
        <p:nvSpPr>
          <p:cNvPr id="76804" name="Fußzeilenplatzhalter 1">
            <a:extLst>
              <a:ext uri="{FF2B5EF4-FFF2-40B4-BE49-F238E27FC236}">
                <a16:creationId xmlns:a16="http://schemas.microsoft.com/office/drawing/2014/main" id="{5E39B83B-066C-4D84-B94B-E2741B28A8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269CC6-208D-469B-AD6B-0B20C41FDA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F43B1B-1F91-4C2A-A932-2C40AC825A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ußzeilenplatzhalter 3">
            <a:extLst>
              <a:ext uri="{FF2B5EF4-FFF2-40B4-BE49-F238E27FC236}">
                <a16:creationId xmlns:a16="http://schemas.microsoft.com/office/drawing/2014/main" id="{112FFCDB-1FCE-45DD-91AF-4440325FB0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#10 Animated Sprites</a:t>
            </a: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B389AD3E-3520-4311-8936-E9FC7DDD8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730E576E-5407-4CF4-8D35-B985FD0E64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en-US" altLang="de-DE"/>
              <a:t>Examining different boundary-checking</a:t>
            </a:r>
            <a:r>
              <a:rPr lang="tr-TR" altLang="de-DE"/>
              <a:t> </a:t>
            </a:r>
            <a:r>
              <a:rPr lang="en-US" altLang="de-DE"/>
              <a:t>procedures</a:t>
            </a:r>
          </a:p>
          <a:p>
            <a:pPr lvl="1" eaLnBrk="1" hangingPunct="1"/>
            <a:r>
              <a:rPr lang="en-US" altLang="de-DE"/>
              <a:t>Animating sprites with multiple images</a:t>
            </a:r>
          </a:p>
          <a:p>
            <a:pPr lvl="1" eaLnBrk="1" hangingPunct="1"/>
            <a:r>
              <a:rPr lang="en-US" altLang="de-DE"/>
              <a:t>Adding animation delays</a:t>
            </a:r>
          </a:p>
          <a:p>
            <a:pPr lvl="1" eaLnBrk="1" hangingPunct="1"/>
            <a:r>
              <a:rPr lang="en-US" altLang="de-DE"/>
              <a:t>Making a sprite respond to multiple</a:t>
            </a:r>
            <a:r>
              <a:rPr lang="tr-TR" altLang="de-DE"/>
              <a:t> s</a:t>
            </a:r>
            <a:r>
              <a:rPr lang="en-US" altLang="de-DE"/>
              <a:t>tates</a:t>
            </a:r>
            <a:endParaRPr lang="tr-TR" altLang="de-DE"/>
          </a:p>
          <a:p>
            <a:pPr lvl="1" eaLnBrk="1" hangingPunct="1"/>
            <a:r>
              <a:rPr lang="en-US" altLang="de-DE"/>
              <a:t>Rotating and resizing an image</a:t>
            </a:r>
          </a:p>
          <a:p>
            <a:pPr lvl="1" eaLnBrk="1" hangingPunct="1"/>
            <a:r>
              <a:rPr lang="en-US" altLang="de-DE"/>
              <a:t>Moving in multiple directions</a:t>
            </a:r>
          </a:p>
          <a:p>
            <a:pPr lvl="1" eaLnBrk="1" hangingPunct="1"/>
            <a:r>
              <a:rPr lang="en-US" altLang="de-DE"/>
              <a:t>Calculating basic motion vectors</a:t>
            </a:r>
          </a:p>
          <a:p>
            <a:pPr lvl="1" eaLnBrk="1" hangingPunct="1"/>
            <a:r>
              <a:rPr lang="en-US" altLang="de-DE"/>
              <a:t>Building a complex multi-state animated sprite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A0C8105-8679-4AB6-B996-9719A42A50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7850AA-075E-4B7F-92AD-11E77032C5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Movement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#10 Animated Sprites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5048</Words>
  <Application>Microsoft Office PowerPoint</Application>
  <PresentationFormat>Bildschirmpräsentation (4:3)</PresentationFormat>
  <Paragraphs>842</Paragraphs>
  <Slides>74</Slides>
  <Notes>72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74</vt:i4>
      </vt:variant>
    </vt:vector>
  </HeadingPairs>
  <TitlesOfParts>
    <vt:vector size="81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Boundary Reactions</vt:lpstr>
      <vt:lpstr>Making a Reusable Sprite</vt:lpstr>
      <vt:lpstr>Initializing the Ball Class</vt:lpstr>
      <vt:lpstr>Notes on the Ball Class</vt:lpstr>
      <vt:lpstr>Updating the Ball Class</vt:lpstr>
      <vt:lpstr>Wrapping around the Screen</vt:lpstr>
      <vt:lpstr>Wrapping and the  Ball's Position</vt:lpstr>
      <vt:lpstr>Bouncing the Ball</vt:lpstr>
      <vt:lpstr>The bounce.py checkBounds()</vt:lpstr>
      <vt:lpstr>Notes on Bouncing</vt:lpstr>
      <vt:lpstr>Stopping</vt:lpstr>
      <vt:lpstr>checkBounds for stop.py</vt:lpstr>
      <vt:lpstr>Multi-Frame Sprite Animation</vt:lpstr>
      <vt:lpstr>Moo Images</vt:lpstr>
      <vt:lpstr>Preparing Images</vt:lpstr>
      <vt:lpstr>Building the Cow Sprite</vt:lpstr>
      <vt:lpstr>Building the Cow Sprite</vt:lpstr>
      <vt:lpstr>Loading the Images</vt:lpstr>
      <vt:lpstr>How loadImages() Works</vt:lpstr>
      <vt:lpstr>More on loadImages()</vt:lpstr>
      <vt:lpstr>Updating the Cow</vt:lpstr>
      <vt:lpstr>Delaying Your Animation</vt:lpstr>
      <vt:lpstr>Using a Delayed Animation</vt:lpstr>
      <vt:lpstr>How the Delay Works</vt:lpstr>
      <vt:lpstr>Why Not Just Lower the Frame Rate?</vt:lpstr>
      <vt:lpstr>Making a Multi-State Sprite</vt:lpstr>
      <vt:lpstr>Initializing a Multi-State Cow</vt:lpstr>
      <vt:lpstr>Notes on cowMoo init()</vt:lpstr>
      <vt:lpstr>Responding to the Spacebar</vt:lpstr>
      <vt:lpstr>Updating the  Multi-State Cow</vt:lpstr>
      <vt:lpstr>The cowMoo update() Method</vt:lpstr>
      <vt:lpstr>Using a Composite Image</vt:lpstr>
      <vt:lpstr>Animating a Composite Image</vt:lpstr>
      <vt:lpstr>Extracting Image Details</vt:lpstr>
      <vt:lpstr>Chopper Image Data</vt:lpstr>
      <vt:lpstr>Extracting a Subsurface</vt:lpstr>
      <vt:lpstr>Chopper loadImages()</vt:lpstr>
      <vt:lpstr>How Chopper loadImages() Works</vt:lpstr>
      <vt:lpstr>Rotating a Sprite</vt:lpstr>
      <vt:lpstr>Mathematical Angle Measurements</vt:lpstr>
      <vt:lpstr>Tips for Rotated Images</vt:lpstr>
      <vt:lpstr>Rotation and Bounding Rectangles</vt:lpstr>
      <vt:lpstr>The Changing Size Issue</vt:lpstr>
      <vt:lpstr>Building a Rotating Sprite</vt:lpstr>
      <vt:lpstr>Creating a Master  Image in init()</vt:lpstr>
      <vt:lpstr>Updating the Rotated Ship</vt:lpstr>
      <vt:lpstr>The update() Code</vt:lpstr>
      <vt:lpstr>Turning the Sprite</vt:lpstr>
      <vt:lpstr>Reading the Keyboard</vt:lpstr>
      <vt:lpstr>Data Flow Overview for move8dir.py</vt:lpstr>
      <vt:lpstr>Moving in Eight Directions</vt:lpstr>
      <vt:lpstr>Building the Moving Ship</vt:lpstr>
      <vt:lpstr>Updating the Ship</vt:lpstr>
      <vt:lpstr>Direction Values</vt:lpstr>
      <vt:lpstr>Notes on dx and dy Calculations</vt:lpstr>
      <vt:lpstr>Why are Diagonals .7?</vt:lpstr>
      <vt:lpstr>Calculating the Vectors</vt:lpstr>
      <vt:lpstr>Accepting User Input</vt:lpstr>
      <vt:lpstr>Managing Input</vt:lpstr>
      <vt:lpstr>Combining Motion with Animation</vt:lpstr>
      <vt:lpstr>Building the Final  Moving Cow</vt:lpstr>
      <vt:lpstr>Building a  Two-Dimensional Array</vt:lpstr>
      <vt:lpstr>Setting Up Direction Constants</vt:lpstr>
      <vt:lpstr>Creating tuples to  Manage dx and dy</vt:lpstr>
      <vt:lpstr>Building a List of Images</vt:lpstr>
      <vt:lpstr>Complete the Image Structure</vt:lpstr>
      <vt:lpstr>Modifying update()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127</cp:revision>
  <dcterms:created xsi:type="dcterms:W3CDTF">2003-03-16T17:22:50Z</dcterms:created>
  <dcterms:modified xsi:type="dcterms:W3CDTF">2019-04-21T11:55:55Z</dcterms:modified>
</cp:coreProperties>
</file>