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26" r:id="rId2"/>
    <p:sldMasterId id="2147483739" r:id="rId3"/>
  </p:sldMasterIdLst>
  <p:notesMasterIdLst>
    <p:notesMasterId r:id="rId79"/>
  </p:notesMasterIdLst>
  <p:sldIdLst>
    <p:sldId id="256" r:id="rId4"/>
    <p:sldId id="437" r:id="rId5"/>
    <p:sldId id="619" r:id="rId6"/>
    <p:sldId id="620" r:id="rId7"/>
    <p:sldId id="621" r:id="rId8"/>
    <p:sldId id="622" r:id="rId9"/>
    <p:sldId id="623" r:id="rId10"/>
    <p:sldId id="624" r:id="rId11"/>
    <p:sldId id="625" r:id="rId12"/>
    <p:sldId id="626" r:id="rId13"/>
    <p:sldId id="627" r:id="rId14"/>
    <p:sldId id="628" r:id="rId15"/>
    <p:sldId id="629" r:id="rId16"/>
    <p:sldId id="630" r:id="rId17"/>
    <p:sldId id="631" r:id="rId18"/>
    <p:sldId id="632" r:id="rId19"/>
    <p:sldId id="633" r:id="rId20"/>
    <p:sldId id="634" r:id="rId21"/>
    <p:sldId id="635" r:id="rId22"/>
    <p:sldId id="636" r:id="rId23"/>
    <p:sldId id="637" r:id="rId24"/>
    <p:sldId id="638" r:id="rId25"/>
    <p:sldId id="639" r:id="rId26"/>
    <p:sldId id="640" r:id="rId27"/>
    <p:sldId id="642" r:id="rId28"/>
    <p:sldId id="643" r:id="rId29"/>
    <p:sldId id="644" r:id="rId30"/>
    <p:sldId id="645" r:id="rId31"/>
    <p:sldId id="646" r:id="rId32"/>
    <p:sldId id="647" r:id="rId33"/>
    <p:sldId id="648" r:id="rId34"/>
    <p:sldId id="649" r:id="rId35"/>
    <p:sldId id="650" r:id="rId36"/>
    <p:sldId id="651" r:id="rId37"/>
    <p:sldId id="652" r:id="rId38"/>
    <p:sldId id="653" r:id="rId39"/>
    <p:sldId id="654" r:id="rId40"/>
    <p:sldId id="655" r:id="rId41"/>
    <p:sldId id="656" r:id="rId42"/>
    <p:sldId id="657" r:id="rId43"/>
    <p:sldId id="658" r:id="rId44"/>
    <p:sldId id="659" r:id="rId45"/>
    <p:sldId id="660" r:id="rId46"/>
    <p:sldId id="661" r:id="rId47"/>
    <p:sldId id="662" r:id="rId48"/>
    <p:sldId id="663" r:id="rId49"/>
    <p:sldId id="664" r:id="rId50"/>
    <p:sldId id="665" r:id="rId51"/>
    <p:sldId id="666" r:id="rId52"/>
    <p:sldId id="667" r:id="rId53"/>
    <p:sldId id="668" r:id="rId54"/>
    <p:sldId id="669" r:id="rId55"/>
    <p:sldId id="670" r:id="rId56"/>
    <p:sldId id="671" r:id="rId57"/>
    <p:sldId id="672" r:id="rId58"/>
    <p:sldId id="673" r:id="rId59"/>
    <p:sldId id="674" r:id="rId60"/>
    <p:sldId id="675" r:id="rId61"/>
    <p:sldId id="676" r:id="rId62"/>
    <p:sldId id="677" r:id="rId63"/>
    <p:sldId id="678" r:id="rId64"/>
    <p:sldId id="679" r:id="rId65"/>
    <p:sldId id="680" r:id="rId66"/>
    <p:sldId id="681" r:id="rId67"/>
    <p:sldId id="682" r:id="rId68"/>
    <p:sldId id="683" r:id="rId69"/>
    <p:sldId id="684" r:id="rId70"/>
    <p:sldId id="685" r:id="rId71"/>
    <p:sldId id="686" r:id="rId72"/>
    <p:sldId id="687" r:id="rId73"/>
    <p:sldId id="688" r:id="rId74"/>
    <p:sldId id="689" r:id="rId75"/>
    <p:sldId id="690" r:id="rId76"/>
    <p:sldId id="691" r:id="rId77"/>
    <p:sldId id="400" r:id="rId78"/>
  </p:sldIdLst>
  <p:sldSz cx="9144000" cy="6858000" type="screen4x3"/>
  <p:notesSz cx="7099300" cy="102346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82" Type="http://schemas.openxmlformats.org/officeDocument/2006/relationships/theme" Target="theme/theme1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4" Type="http://schemas.openxmlformats.org/officeDocument/2006/relationships/image" Target="../media/image3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Relationship Id="rId4" Type="http://schemas.openxmlformats.org/officeDocument/2006/relationships/image" Target="../media/image3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de-DE" sz="4400" b="0" strike="noStrike" spc="-1">
                <a:latin typeface="Arial"/>
              </a:rPr>
              <a:t>Folie mittels Klicken verschieben</a:t>
            </a:r>
          </a:p>
        </p:txBody>
      </p:sp>
      <p:sp>
        <p:nvSpPr>
          <p:cNvPr id="27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sz="2000" b="0" strike="noStrike" spc="-1">
                <a:latin typeface="Arial"/>
              </a:rPr>
              <a:t>Format der Notizen mittels Klicken bearbeiten</a:t>
            </a:r>
          </a:p>
        </p:txBody>
      </p:sp>
      <p:sp>
        <p:nvSpPr>
          <p:cNvPr id="277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sz="1400" b="0" strike="noStrike" spc="-1">
                <a:latin typeface="Times New Roman"/>
              </a:rPr>
              <a:t>&lt;Kopfzeile&gt;</a:t>
            </a:r>
          </a:p>
        </p:txBody>
      </p:sp>
      <p:sp>
        <p:nvSpPr>
          <p:cNvPr id="278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de-DE" sz="1400" b="0" strike="noStrike" spc="-1">
                <a:latin typeface="Times New Roman"/>
              </a:rPr>
              <a:t>&lt;Datum/Uhrzeit&gt;</a:t>
            </a:r>
          </a:p>
        </p:txBody>
      </p:sp>
      <p:sp>
        <p:nvSpPr>
          <p:cNvPr id="279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de-DE" sz="1400" b="0" strike="noStrike" spc="-1">
                <a:latin typeface="Times New Roman"/>
              </a:rPr>
              <a:t>&lt;Fußzeile&gt;</a:t>
            </a:r>
          </a:p>
        </p:txBody>
      </p:sp>
      <p:sp>
        <p:nvSpPr>
          <p:cNvPr id="280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59D53CA7-E093-4F96-9829-A7FED3342B05}" type="slidenum">
              <a:rPr lang="de-DE" sz="1400" b="0" strike="noStrike" spc="-1">
                <a:latin typeface="Times New Roman"/>
              </a:rPr>
              <a:t>‹Nr.›</a:t>
            </a:fld>
            <a:endParaRPr lang="de-DE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8" name="CustomShape 1"/>
          <p:cNvSpPr/>
          <p:nvPr/>
        </p:nvSpPr>
        <p:spPr>
          <a:xfrm>
            <a:off x="4021200" y="9721080"/>
            <a:ext cx="3075480" cy="510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000" tIns="49680" rIns="99000" bIns="49680" anchor="b"/>
          <a:lstStyle/>
          <a:p>
            <a:pPr algn="r">
              <a:lnSpc>
                <a:spcPct val="100000"/>
              </a:lnSpc>
            </a:pPr>
            <a:fld id="{41D8A27F-93D2-4DF5-9B17-D56E18EAB121}" type="slidenum">
              <a:rPr lang="de-DE" sz="1300" b="0" strike="noStrike" spc="-1">
                <a:solidFill>
                  <a:srgbClr val="000000"/>
                </a:solidFill>
                <a:latin typeface="Arial"/>
              </a:rPr>
              <a:t>1</a:t>
            </a:fld>
            <a:endParaRPr lang="de-DE" sz="1300" b="0" strike="noStrike" spc="-1">
              <a:latin typeface="Arial"/>
            </a:endParaRPr>
          </a:p>
        </p:txBody>
      </p:sp>
      <p:sp>
        <p:nvSpPr>
          <p:cNvPr id="1439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5400"/>
          </a:xfrm>
          <a:prstGeom prst="rect">
            <a:avLst/>
          </a:prstGeom>
        </p:spPr>
      </p:sp>
      <p:sp>
        <p:nvSpPr>
          <p:cNvPr id="1440" name="PlaceHolder 3"/>
          <p:cNvSpPr>
            <a:spLocks noGrp="1"/>
          </p:cNvSpPr>
          <p:nvPr>
            <p:ph type="body"/>
          </p:nvPr>
        </p:nvSpPr>
        <p:spPr>
          <a:xfrm>
            <a:off x="709920" y="4861440"/>
            <a:ext cx="5678640" cy="4604760"/>
          </a:xfrm>
          <a:prstGeom prst="rect">
            <a:avLst/>
          </a:prstGeom>
        </p:spPr>
        <p:txBody>
          <a:bodyPr lIns="99000" tIns="49680" rIns="99000" bIns="49680"/>
          <a:lstStyle/>
          <a:p>
            <a:endParaRPr lang="de-DE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457200" y="277920"/>
            <a:ext cx="8228880" cy="5281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1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42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40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4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4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4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PlaceHolder 1"/>
          <p:cNvSpPr>
            <a:spLocks noGrp="1"/>
          </p:cNvSpPr>
          <p:nvPr>
            <p:ph type="subTitle"/>
          </p:nvPr>
        </p:nvSpPr>
        <p:spPr>
          <a:xfrm>
            <a:off x="457200" y="277920"/>
            <a:ext cx="8228880" cy="52812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4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5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5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5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5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55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5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5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5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6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62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6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6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6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67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6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70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71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72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73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  <p:sp>
        <p:nvSpPr>
          <p:cNvPr id="274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de-DE">
              <a:solidFill>
                <a:srgbClr val="CCCCFF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>
              <a:solidFill>
                <a:srgbClr val="CCCCFF"/>
              </a:solidFill>
            </a:endParaRP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z="1200">
                <a:solidFill>
                  <a:srgbClr val="CCCCFF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algn="ctr">
              <a:defRPr>
                <a:solidFill>
                  <a:srgbClr val="CCCCFF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>
                <a:solidFill>
                  <a:srgbClr val="CCCCFF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fld id="{A59DD61B-24E2-4783-961E-4F2F9D4AFE9D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78543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E16019-109D-4631-9569-2231AAE0214A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8031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51105-FA98-41CE-98B6-B8C771112BAF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9587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8C03DC-94B7-4B37-B48C-4BEAA0ED9949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2135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3029ED-CD18-4E30-88B2-B1129B2DA7D0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9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90149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54956E-300C-4FCF-A866-B685CC19D644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0289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  <p:sp>
        <p:nvSpPr>
          <p:cNvPr id="3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654BC2-F888-44AB-98D5-27617C40A2DF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09403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684047-007F-40DD-8DD5-B97B1D91E0D7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7401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26CD59-BD38-476F-A78D-5FE486B77F4C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28342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44A88-52C5-4B31-9818-C9B7BBB4A4D4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20329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4EDA37-BAA2-4A89-848C-06D4584AA2CD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24020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tr-TR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tr-TR"/>
              <a:t>3D Object Representations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FF39757-8281-4F63-A532-34F8D4180997}" type="slidenum">
              <a:rPr lang="tr-TR"/>
              <a:pPr/>
              <a:t>‹Nr.›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4286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stomShape 1"/>
          <p:cNvSpPr/>
          <p:nvPr/>
        </p:nvSpPr>
        <p:spPr>
          <a:xfrm>
            <a:off x="-9360" y="-7200"/>
            <a:ext cx="9162360" cy="1040760"/>
          </a:xfrm>
          <a:custGeom>
            <a:avLst/>
            <a:gdLst/>
            <a:ahLst/>
            <a:cxnLst/>
            <a:rect l="l" t="t" r="r" b="b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" name="CustomShape 2"/>
          <p:cNvSpPr/>
          <p:nvPr/>
        </p:nvSpPr>
        <p:spPr>
          <a:xfrm>
            <a:off x="4381560" y="-7200"/>
            <a:ext cx="4761720" cy="637560"/>
          </a:xfrm>
          <a:custGeom>
            <a:avLst/>
            <a:gdLst/>
            <a:ahLst/>
            <a:cxnLst/>
            <a:rect l="l" t="t" r="r" b="b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2" name="Group 3"/>
          <p:cNvGrpSpPr/>
          <p:nvPr/>
        </p:nvGrpSpPr>
        <p:grpSpPr>
          <a:xfrm>
            <a:off x="-29160" y="-16920"/>
            <a:ext cx="9197280" cy="1085760"/>
            <a:chOff x="-29160" y="-16920"/>
            <a:chExt cx="9197280" cy="1085760"/>
          </a:xfrm>
        </p:grpSpPr>
        <p:sp>
          <p:nvSpPr>
            <p:cNvPr id="3" name="CustomShape 4"/>
            <p:cNvSpPr/>
            <p:nvPr/>
          </p:nvSpPr>
          <p:spPr>
            <a:xfrm rot="21435600">
              <a:off x="-18720" y="201600"/>
              <a:ext cx="9162360" cy="648360"/>
            </a:xfrm>
            <a:custGeom>
              <a:avLst/>
              <a:gdLst/>
              <a:ahLst/>
              <a:cxnLst/>
              <a:rect l="l" t="t" r="r" b="b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800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" name="CustomShape 5"/>
            <p:cNvSpPr/>
            <p:nvPr/>
          </p:nvSpPr>
          <p:spPr>
            <a:xfrm rot="21435600">
              <a:off x="-14040" y="275040"/>
              <a:ext cx="9174960" cy="529560"/>
            </a:xfrm>
            <a:custGeom>
              <a:avLst/>
              <a:gdLst/>
              <a:ahLst/>
              <a:cxnLst/>
              <a:rect l="l" t="t" r="r" b="b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360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" name="PlaceHolder 6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de-DE" sz="1800" b="0" strike="noStrike" spc="-1">
                <a:latin typeface="Arial"/>
              </a:rPr>
              <a:t>Format des Titeltextes durch Klicken bearbeiten</a:t>
            </a:r>
          </a:p>
        </p:txBody>
      </p:sp>
      <p:sp>
        <p:nvSpPr>
          <p:cNvPr id="6" name="PlaceHolder 7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3200" b="0" strike="noStrike" spc="-1">
                <a:latin typeface="Arial"/>
              </a:rPr>
              <a:t>Format des Gliederungstextes durch Klicken bearbeiten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800" b="0" strike="noStrike" spc="-1">
                <a:latin typeface="Arial"/>
              </a:rPr>
              <a:t>Zweite Gliederungsebene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400" b="0" strike="noStrike" spc="-1">
                <a:latin typeface="Arial"/>
              </a:rPr>
              <a:t>Dritte Gliederungsebene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000" b="0" strike="noStrike" spc="-1">
                <a:latin typeface="Arial"/>
              </a:rPr>
              <a:t>Vierte Gliederungsebene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Fünfte Gliederungsebene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Sechste Gliederungsebene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CustomShape 1"/>
          <p:cNvSpPr/>
          <p:nvPr/>
        </p:nvSpPr>
        <p:spPr>
          <a:xfrm>
            <a:off x="380880" y="228600"/>
            <a:ext cx="8228880" cy="608760"/>
          </a:xfrm>
          <a:custGeom>
            <a:avLst/>
            <a:gdLst/>
            <a:ahLst/>
            <a:cxnLst/>
            <a:rect l="l" t="t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80">
            <a:solidFill>
              <a:schemeClr val="accent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7" name="PlaceHolder 2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8880" cy="11390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de-DE" sz="1800" b="0" strike="noStrike" spc="-1">
                <a:latin typeface="Arial"/>
              </a:rPr>
              <a:t>Format des Titeltextes durch Klicken bearbeiten</a:t>
            </a:r>
          </a:p>
        </p:txBody>
      </p:sp>
      <p:sp>
        <p:nvSpPr>
          <p:cNvPr id="238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3200" b="0" strike="noStrike" spc="-1">
                <a:latin typeface="Arial"/>
              </a:rPr>
              <a:t>Format des Gliederungstextes durch Klicken bearbeiten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800" b="0" strike="noStrike" spc="-1">
                <a:latin typeface="Arial"/>
              </a:rPr>
              <a:t>Zweite Gliederungsebene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400" b="0" strike="noStrike" spc="-1">
                <a:latin typeface="Arial"/>
              </a:rPr>
              <a:t>Dritte Gliederungsebene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000" b="0" strike="noStrike" spc="-1">
                <a:latin typeface="Arial"/>
              </a:rPr>
              <a:t>Vierte Gliederungsebene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Fünfte Gliederungsebene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Sechste Gliederungsebene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de-DE">
              <a:solidFill>
                <a:srgbClr val="CCCCFF"/>
              </a:solidFill>
            </a:endParaRPr>
          </a:p>
        </p:txBody>
      </p:sp>
      <p:sp>
        <p:nvSpPr>
          <p:cNvPr id="12300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988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6699FF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  <p:sp>
        <p:nvSpPr>
          <p:cNvPr id="12301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6699FF"/>
                </a:solidFill>
                <a:latin typeface="Arial" charset="0"/>
              </a:defRPr>
            </a:lvl1pPr>
          </a:lstStyle>
          <a:p>
            <a:pPr>
              <a:defRPr/>
            </a:pPr>
            <a:fld id="{ED93E222-B967-49AA-BD19-7A07966DEB62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2053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054" name="Rectangle 16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2305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6416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6699FF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03465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rgbClr val="003399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q"/>
        <a:defRPr sz="2600">
          <a:solidFill>
            <a:srgbClr val="003399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rgbClr val="003399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rgbClr val="003399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en.wikipedia.org/wiki/Quadric" TargetMode="Externa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://en.wikipedia.org/wiki/Quadric" TargetMode="Externa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jbaker.org/teapot/www.computerhistory.org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jbaker.org/teapot/index.html" TargetMode="External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10" Type="http://schemas.openxmlformats.org/officeDocument/2006/relationships/image" Target="../media/image5.jpeg"/><Relationship Id="rId4" Type="http://schemas.openxmlformats.org/officeDocument/2006/relationships/image" Target="../media/image18.jpeg"/><Relationship Id="rId9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jbaker.org/teapot/index.html" TargetMode="Externa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5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6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5.jpeg"/><Relationship Id="rId2" Type="http://schemas.openxmlformats.org/officeDocument/2006/relationships/slideLayout" Target="../slideLayouts/slideLayout3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0.wmf"/><Relationship Id="rId11" Type="http://schemas.openxmlformats.org/officeDocument/2006/relationships/image" Target="../media/image4.png"/><Relationship Id="rId5" Type="http://schemas.openxmlformats.org/officeDocument/2006/relationships/oleObject" Target="../embeddings/oleObject2.bin"/><Relationship Id="rId10" Type="http://schemas.openxmlformats.org/officeDocument/2006/relationships/image" Target="../media/image32.wmf"/><Relationship Id="rId4" Type="http://schemas.openxmlformats.org/officeDocument/2006/relationships/image" Target="../media/image29.wmf"/><Relationship Id="rId9" Type="http://schemas.openxmlformats.org/officeDocument/2006/relationships/oleObject" Target="../embeddings/oleObject4.bin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12" Type="http://schemas.openxmlformats.org/officeDocument/2006/relationships/image" Target="../media/image5.jpeg"/><Relationship Id="rId2" Type="http://schemas.openxmlformats.org/officeDocument/2006/relationships/slideLayout" Target="../slideLayouts/slideLayout3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4.wmf"/><Relationship Id="rId11" Type="http://schemas.openxmlformats.org/officeDocument/2006/relationships/image" Target="../media/image4.png"/><Relationship Id="rId5" Type="http://schemas.openxmlformats.org/officeDocument/2006/relationships/oleObject" Target="../embeddings/oleObject6.bin"/><Relationship Id="rId10" Type="http://schemas.openxmlformats.org/officeDocument/2006/relationships/image" Target="../media/image36.wmf"/><Relationship Id="rId4" Type="http://schemas.openxmlformats.org/officeDocument/2006/relationships/image" Target="../media/image33.wmf"/><Relationship Id="rId9" Type="http://schemas.openxmlformats.org/officeDocument/2006/relationships/oleObject" Target="../embeddings/oleObject8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7.wmf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40.w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4.tif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0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5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0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55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5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5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5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5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7" Type="http://schemas.openxmlformats.org/officeDocument/2006/relationships/image" Target="../media/image5.jpeg"/><Relationship Id="rId2" Type="http://schemas.openxmlformats.org/officeDocument/2006/relationships/hyperlink" Target="http://www.geocities.com/ResearchTriangle/6701/gallery1.html" TargetMode="Externa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4.png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Picture 11"/>
          <p:cNvPicPr/>
          <p:nvPr/>
        </p:nvPicPr>
        <p:blipFill>
          <a:blip r:embed="rId3"/>
          <a:stretch/>
        </p:blipFill>
        <p:spPr>
          <a:xfrm>
            <a:off x="154080" y="179280"/>
            <a:ext cx="8836920" cy="6498360"/>
          </a:xfrm>
          <a:prstGeom prst="rect">
            <a:avLst/>
          </a:prstGeom>
          <a:ln>
            <a:noFill/>
          </a:ln>
        </p:spPr>
      </p:pic>
      <p:sp>
        <p:nvSpPr>
          <p:cNvPr id="282" name="CustomShape 1"/>
          <p:cNvSpPr/>
          <p:nvPr/>
        </p:nvSpPr>
        <p:spPr>
          <a:xfrm>
            <a:off x="2895480" y="179280"/>
            <a:ext cx="3904560" cy="69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2001"/>
              </a:spcBef>
            </a:pPr>
            <a:r>
              <a:rPr lang="de-DE" sz="4000" b="0" strike="noStrike" spc="-1">
                <a:solidFill>
                  <a:srgbClr val="000000"/>
                </a:solidFill>
                <a:latin typeface="Arial Black"/>
                <a:ea typeface="DejaVu Sans"/>
              </a:rPr>
              <a:t>CSE 411 </a:t>
            </a:r>
            <a:endParaRPr lang="de-DE" sz="4000" b="0" strike="noStrike" spc="-1">
              <a:latin typeface="Arial"/>
            </a:endParaRPr>
          </a:p>
        </p:txBody>
      </p:sp>
      <p:sp>
        <p:nvSpPr>
          <p:cNvPr id="283" name="CustomShape 2"/>
          <p:cNvSpPr/>
          <p:nvPr/>
        </p:nvSpPr>
        <p:spPr>
          <a:xfrm>
            <a:off x="2842200" y="2889360"/>
            <a:ext cx="3404160" cy="455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de-DE" sz="2400" b="0" strike="noStrike" spc="-1">
                <a:solidFill>
                  <a:srgbClr val="000000"/>
                </a:solidFill>
                <a:latin typeface="Arial Black"/>
                <a:ea typeface="DejaVu Sans"/>
              </a:rPr>
              <a:t>Computer Graphics</a:t>
            </a:r>
            <a:endParaRPr lang="de-DE" sz="2400" b="0" strike="noStrike" spc="-1">
              <a:latin typeface="Arial"/>
            </a:endParaRPr>
          </a:p>
        </p:txBody>
      </p:sp>
      <p:sp>
        <p:nvSpPr>
          <p:cNvPr id="284" name="CustomShape 3"/>
          <p:cNvSpPr/>
          <p:nvPr/>
        </p:nvSpPr>
        <p:spPr>
          <a:xfrm>
            <a:off x="1008000" y="3606840"/>
            <a:ext cx="7703640" cy="760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/>
            <a:r>
              <a:rPr lang="de-DE" sz="2200" b="0" strike="noStrike" spc="-1" dirty="0" err="1">
                <a:solidFill>
                  <a:srgbClr val="C7EFF6"/>
                </a:solidFill>
                <a:latin typeface="Arial"/>
                <a:ea typeface="Microsoft YaHei"/>
              </a:rPr>
              <a:t>Lecture</a:t>
            </a:r>
            <a:r>
              <a:rPr lang="de-DE" sz="2200" b="0" strike="noStrike" spc="-1" dirty="0">
                <a:solidFill>
                  <a:srgbClr val="C7EFF6"/>
                </a:solidFill>
                <a:latin typeface="Arial"/>
                <a:ea typeface="Microsoft YaHei"/>
              </a:rPr>
              <a:t> #</a:t>
            </a:r>
            <a:r>
              <a:rPr lang="de-DE" sz="2200" spc="-1" dirty="0">
                <a:solidFill>
                  <a:srgbClr val="C7EFF6"/>
                </a:solidFill>
                <a:ea typeface="Microsoft YaHei"/>
              </a:rPr>
              <a:t>10 3D </a:t>
            </a:r>
            <a:r>
              <a:rPr lang="de-DE" sz="2200" spc="-1" dirty="0" err="1">
                <a:solidFill>
                  <a:srgbClr val="C7EFF6"/>
                </a:solidFill>
                <a:ea typeface="Microsoft YaHei"/>
              </a:rPr>
              <a:t>Object</a:t>
            </a:r>
            <a:r>
              <a:rPr lang="de-DE" sz="2200" spc="-1" dirty="0">
                <a:solidFill>
                  <a:srgbClr val="C7EFF6"/>
                </a:solidFill>
                <a:ea typeface="Microsoft YaHei"/>
              </a:rPr>
              <a:t> </a:t>
            </a:r>
            <a:r>
              <a:rPr lang="de-DE" sz="2200" spc="-1" dirty="0" err="1">
                <a:solidFill>
                  <a:srgbClr val="C7EFF6"/>
                </a:solidFill>
                <a:ea typeface="Microsoft YaHei"/>
              </a:rPr>
              <a:t>Representations</a:t>
            </a:r>
            <a:endParaRPr lang="de-DE" sz="2200" spc="-1" dirty="0">
              <a:solidFill>
                <a:srgbClr val="C7EFF6"/>
              </a:solidFill>
              <a:latin typeface="Arial"/>
              <a:ea typeface="Microsoft YaHei"/>
            </a:endParaRPr>
          </a:p>
          <a:p>
            <a:pPr algn="ctr">
              <a:lnSpc>
                <a:spcPct val="100000"/>
              </a:lnSpc>
            </a:pPr>
            <a:endParaRPr lang="de-DE" sz="2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de-DE" sz="2200" b="0" strike="noStrike" spc="-1" dirty="0">
              <a:latin typeface="Arial"/>
            </a:endParaRPr>
          </a:p>
        </p:txBody>
      </p:sp>
      <p:sp>
        <p:nvSpPr>
          <p:cNvPr id="285" name="CustomShape 4"/>
          <p:cNvSpPr/>
          <p:nvPr/>
        </p:nvSpPr>
        <p:spPr>
          <a:xfrm>
            <a:off x="609480" y="4514760"/>
            <a:ext cx="8152560" cy="1123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479"/>
              </a:spcBef>
            </a:pPr>
            <a:r>
              <a:rPr lang="de-DE" sz="24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Prepared &amp; Presented by Asst. Prof. Dr. Samsun M. BAŞARICI</a:t>
            </a:r>
            <a:endParaRPr lang="de-DE" sz="2400" b="0" strike="noStrike" spc="-1">
              <a:latin typeface="Arial"/>
            </a:endParaRPr>
          </a:p>
        </p:txBody>
      </p:sp>
      <p:pic>
        <p:nvPicPr>
          <p:cNvPr id="286" name="Grafik 8"/>
          <p:cNvPicPr/>
          <p:nvPr/>
        </p:nvPicPr>
        <p:blipFill>
          <a:blip r:embed="rId4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287" name="Grafik 9"/>
          <p:cNvPicPr/>
          <p:nvPr/>
        </p:nvPicPr>
        <p:blipFill>
          <a:blip r:embed="rId5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52400"/>
            <a:ext cx="8229600" cy="1384300"/>
          </a:xfrm>
        </p:spPr>
        <p:txBody>
          <a:bodyPr lIns="92075" tIns="46038" rIns="92075" bIns="46038"/>
          <a:lstStyle/>
          <a:p>
            <a:r>
              <a:rPr lang="tr-TR" b="1" dirty="0"/>
              <a:t>Objectives</a:t>
            </a:r>
            <a:endParaRPr lang="en-US" b="1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850" y="1161463"/>
            <a:ext cx="8640763" cy="5508625"/>
          </a:xfrm>
        </p:spPr>
        <p:txBody>
          <a:bodyPr lIns="92075" tIns="46038" rIns="92075" bIns="46038">
            <a:normAutofit/>
          </a:bodyPr>
          <a:lstStyle/>
          <a:p>
            <a:pPr>
              <a:defRPr/>
            </a:pPr>
            <a:r>
              <a:rPr lang="tr-TR" dirty="0">
                <a:solidFill>
                  <a:schemeClr val="bg1"/>
                </a:solidFill>
              </a:rPr>
              <a:t>HB Ch. 13-15 &amp; 23, GVS Ch. 8 &amp; 10</a:t>
            </a:r>
          </a:p>
          <a:p>
            <a:pPr>
              <a:defRPr/>
            </a:pPr>
            <a:r>
              <a:rPr lang="tr-TR" dirty="0">
                <a:solidFill>
                  <a:schemeClr val="bg1"/>
                </a:solidFill>
              </a:rPr>
              <a:t>Platonic Solids</a:t>
            </a:r>
          </a:p>
          <a:p>
            <a:pPr>
              <a:defRPr/>
            </a:pPr>
            <a:r>
              <a:rPr lang="tr-TR" dirty="0">
                <a:solidFill>
                  <a:schemeClr val="bg1"/>
                </a:solidFill>
              </a:rPr>
              <a:t>Polyhedra</a:t>
            </a:r>
          </a:p>
          <a:p>
            <a:pPr>
              <a:defRPr/>
            </a:pPr>
            <a:r>
              <a:rPr lang="tr-TR" dirty="0">
                <a:solidFill>
                  <a:schemeClr val="bg1"/>
                </a:solidFill>
              </a:rPr>
              <a:t>Splines &amp; B-splines</a:t>
            </a:r>
          </a:p>
          <a:p>
            <a:pPr>
              <a:defRPr/>
            </a:pPr>
            <a:r>
              <a:rPr lang="tr-TR" dirty="0">
                <a:solidFill>
                  <a:schemeClr val="bg1"/>
                </a:solidFill>
              </a:rPr>
              <a:t>Bézier Curves</a:t>
            </a:r>
          </a:p>
          <a:p>
            <a:pPr>
              <a:defRPr/>
            </a:pPr>
            <a:r>
              <a:rPr lang="tr-TR" dirty="0">
                <a:solidFill>
                  <a:schemeClr val="bg1"/>
                </a:solidFill>
              </a:rPr>
              <a:t>Blobby Objects</a:t>
            </a:r>
          </a:p>
          <a:p>
            <a:r>
              <a:rPr lang="en-US" dirty="0">
                <a:solidFill>
                  <a:schemeClr val="bg1"/>
                </a:solidFill>
              </a:rPr>
              <a:t>Predefined Objects in GL, GLU and GLUT</a:t>
            </a:r>
          </a:p>
          <a:p>
            <a:r>
              <a:rPr lang="en-US" dirty="0">
                <a:solidFill>
                  <a:schemeClr val="bg1"/>
                </a:solidFill>
              </a:rPr>
              <a:t>GLU Quadric-Surface Functions</a:t>
            </a:r>
          </a:p>
          <a:p>
            <a:r>
              <a:rPr lang="en-US" dirty="0">
                <a:solidFill>
                  <a:schemeClr val="bg1"/>
                </a:solidFill>
              </a:rPr>
              <a:t>Spline Representations</a:t>
            </a:r>
            <a:endParaRPr lang="tr-TR" dirty="0">
              <a:solidFill>
                <a:schemeClr val="bg1"/>
              </a:solidFill>
            </a:endParaRPr>
          </a:p>
          <a:p>
            <a:r>
              <a:rPr lang="tr-TR" dirty="0">
                <a:solidFill>
                  <a:schemeClr val="bg1"/>
                </a:solidFill>
              </a:rPr>
              <a:t>Fractals</a:t>
            </a:r>
            <a:endParaRPr lang="en-US" dirty="0">
              <a:solidFill>
                <a:schemeClr val="bg1"/>
              </a:solidFill>
            </a:endParaRPr>
          </a:p>
          <a:p>
            <a:pPr>
              <a:defRPr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Font typeface="Wingdings" pitchFamily="2" charset="2"/>
              <a:buNone/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172" name="Foliennummernplatzhalt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7CBB57F-0B22-4D4F-9293-2FDFD4B43B8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5">
            <a:extLst>
              <a:ext uri="{FF2B5EF4-FFF2-40B4-BE49-F238E27FC236}">
                <a16:creationId xmlns:a16="http://schemas.microsoft.com/office/drawing/2014/main" id="{CD2F3AA8-AB07-4D42-87A6-3119D12A6097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6">
            <a:extLst>
              <a:ext uri="{FF2B5EF4-FFF2-40B4-BE49-F238E27FC236}">
                <a16:creationId xmlns:a16="http://schemas.microsoft.com/office/drawing/2014/main" id="{3A288AFF-E47A-400A-A16F-85B4F8FC6FD1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E2976F45-13FC-452F-9CD6-420FCFFCFD5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488096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3D Object Representations</a:t>
            </a:r>
          </a:p>
        </p:txBody>
      </p:sp>
      <p:sp>
        <p:nvSpPr>
          <p:cNvPr id="380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dirty="0">
                <a:solidFill>
                  <a:schemeClr val="bg1"/>
                </a:solidFill>
              </a:rPr>
              <a:t>Graphics scenes contain many different kinds of objects and material surfaces</a:t>
            </a:r>
          </a:p>
          <a:p>
            <a:pPr lvl="1" algn="just"/>
            <a:r>
              <a:rPr lang="en-US" dirty="0">
                <a:solidFill>
                  <a:schemeClr val="bg1"/>
                </a:solidFill>
              </a:rPr>
              <a:t>Trees, flowers, clouds, rocks, water, bricks, wood paneling, rubber, paper, marble, steel, glass, plastic, etc.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5">
            <a:extLst>
              <a:ext uri="{FF2B5EF4-FFF2-40B4-BE49-F238E27FC236}">
                <a16:creationId xmlns:a16="http://schemas.microsoft.com/office/drawing/2014/main" id="{FAC09BEB-9C1D-4E3F-8321-F99E8723D33A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6">
            <a:extLst>
              <a:ext uri="{FF2B5EF4-FFF2-40B4-BE49-F238E27FC236}">
                <a16:creationId xmlns:a16="http://schemas.microsoft.com/office/drawing/2014/main" id="{57A4264B-213D-45A8-BFEB-BC5411155D50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0EFA5A7-902E-4843-B7EF-E9E6975670F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882289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80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80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80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80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093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3D Object Representations</a:t>
            </a:r>
            <a:r>
              <a:rPr lang="tr-TR" b="1" dirty="0"/>
              <a:t> (cont.)</a:t>
            </a:r>
            <a:endParaRPr lang="en-US" b="1" dirty="0"/>
          </a:p>
        </p:txBody>
      </p:sp>
      <p:sp>
        <p:nvSpPr>
          <p:cNvPr id="472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8229600" cy="4114800"/>
          </a:xfrm>
        </p:spPr>
        <p:txBody>
          <a:bodyPr/>
          <a:lstStyle/>
          <a:p>
            <a:pPr algn="just"/>
            <a:r>
              <a:rPr lang="en-US" dirty="0">
                <a:solidFill>
                  <a:schemeClr val="bg1"/>
                </a:solidFill>
              </a:rPr>
              <a:t>We have several techniques</a:t>
            </a:r>
          </a:p>
          <a:p>
            <a:pPr lvl="1" algn="just"/>
            <a:r>
              <a:rPr lang="en-US" dirty="0">
                <a:solidFill>
                  <a:schemeClr val="bg1"/>
                </a:solidFill>
              </a:rPr>
              <a:t>Polygon and quadric surfaces provide descriptions for simple objects like polyhedrons and ellipsoids</a:t>
            </a:r>
          </a:p>
          <a:p>
            <a:pPr lvl="1" algn="just"/>
            <a:r>
              <a:rPr lang="en-US" dirty="0">
                <a:solidFill>
                  <a:schemeClr val="bg1"/>
                </a:solidFill>
              </a:rPr>
              <a:t>Spline surfaces and constructive solid geometry techniques are useful for designing curved surfaces like aircraft wings, gears, engine parts, etc.</a:t>
            </a:r>
          </a:p>
          <a:p>
            <a:pPr lvl="1" algn="just"/>
            <a:r>
              <a:rPr lang="en-US" dirty="0">
                <a:solidFill>
                  <a:schemeClr val="bg1"/>
                </a:solidFill>
              </a:rPr>
              <a:t>Procedural methods, such as fractals, can be used to model terrain features, clouds, grass, etc.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5">
            <a:extLst>
              <a:ext uri="{FF2B5EF4-FFF2-40B4-BE49-F238E27FC236}">
                <a16:creationId xmlns:a16="http://schemas.microsoft.com/office/drawing/2014/main" id="{767DDBD9-7AE5-4B7B-A302-67928C2F5B58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6">
            <a:extLst>
              <a:ext uri="{FF2B5EF4-FFF2-40B4-BE49-F238E27FC236}">
                <a16:creationId xmlns:a16="http://schemas.microsoft.com/office/drawing/2014/main" id="{CF0D71A9-7AD1-4763-A754-99F3D86942F3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A0B28DF-B2FC-495B-96D8-5A91DAD207C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773571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72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72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72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72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72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72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472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472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206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8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229600" cy="588963"/>
          </a:xfrm>
        </p:spPr>
        <p:txBody>
          <a:bodyPr/>
          <a:lstStyle/>
          <a:p>
            <a:r>
              <a:rPr lang="en-US" sz="4000" b="1" dirty="0"/>
              <a:t>Predefined Objects</a:t>
            </a:r>
          </a:p>
        </p:txBody>
      </p:sp>
      <p:sp>
        <p:nvSpPr>
          <p:cNvPr id="506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572000"/>
          </a:xfrm>
        </p:spPr>
        <p:txBody>
          <a:bodyPr/>
          <a:lstStyle/>
          <a:p>
            <a:pPr algn="just"/>
            <a:r>
              <a:rPr lang="en-US" sz="2800" dirty="0">
                <a:solidFill>
                  <a:schemeClr val="bg1"/>
                </a:solidFill>
              </a:rPr>
              <a:t>There are some predefined objects in OpenGL, so not everything must be created from scratch</a:t>
            </a:r>
          </a:p>
          <a:p>
            <a:pPr algn="just"/>
            <a:r>
              <a:rPr lang="en-US" sz="2800" dirty="0">
                <a:solidFill>
                  <a:schemeClr val="bg1"/>
                </a:solidFill>
              </a:rPr>
              <a:t>In fact, in many cases, these objects can be used and even deformed into other shapes that are handy to use</a:t>
            </a:r>
          </a:p>
          <a:p>
            <a:pPr algn="just"/>
            <a:r>
              <a:rPr lang="en-US" sz="2800" dirty="0">
                <a:solidFill>
                  <a:schemeClr val="bg1"/>
                </a:solidFill>
              </a:rPr>
              <a:t>We will look at wire frame</a:t>
            </a:r>
          </a:p>
          <a:p>
            <a:pPr lvl="1" algn="just"/>
            <a:r>
              <a:rPr lang="en-US" sz="2400" dirty="0" err="1">
                <a:solidFill>
                  <a:schemeClr val="bg1"/>
                </a:solidFill>
              </a:rPr>
              <a:t>Polyhedra</a:t>
            </a:r>
            <a:endParaRPr lang="en-US" sz="2400" dirty="0">
              <a:solidFill>
                <a:schemeClr val="bg1"/>
              </a:solidFill>
            </a:endParaRPr>
          </a:p>
          <a:p>
            <a:pPr lvl="1" algn="just"/>
            <a:r>
              <a:rPr lang="en-US" sz="2400" dirty="0">
                <a:solidFill>
                  <a:schemeClr val="bg1"/>
                </a:solidFill>
              </a:rPr>
              <a:t>Polyhedron functions</a:t>
            </a:r>
          </a:p>
          <a:p>
            <a:pPr lvl="1" algn="just"/>
            <a:r>
              <a:rPr lang="en-US" sz="2400" dirty="0">
                <a:solidFill>
                  <a:schemeClr val="bg1"/>
                </a:solidFill>
              </a:rPr>
              <a:t>Quadric Surfaces</a:t>
            </a:r>
          </a:p>
          <a:p>
            <a:pPr lvl="1" algn="just"/>
            <a:r>
              <a:rPr lang="en-US" sz="2400" dirty="0" err="1">
                <a:solidFill>
                  <a:schemeClr val="bg1"/>
                </a:solidFill>
              </a:rPr>
              <a:t>Superquadrics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5">
            <a:extLst>
              <a:ext uri="{FF2B5EF4-FFF2-40B4-BE49-F238E27FC236}">
                <a16:creationId xmlns:a16="http://schemas.microsoft.com/office/drawing/2014/main" id="{23F31BD1-7AC8-4C12-B67B-2EFF91C966FC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6">
            <a:extLst>
              <a:ext uri="{FF2B5EF4-FFF2-40B4-BE49-F238E27FC236}">
                <a16:creationId xmlns:a16="http://schemas.microsoft.com/office/drawing/2014/main" id="{705AADBD-1353-405E-8D5A-5B35EF9B6054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04490ED-40D0-4096-AEA4-1B5B09EC8FF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2976415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06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06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06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06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06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06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06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06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506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506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506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506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506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506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688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9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20688"/>
            <a:ext cx="7772400" cy="738187"/>
          </a:xfrm>
        </p:spPr>
        <p:txBody>
          <a:bodyPr/>
          <a:lstStyle/>
          <a:p>
            <a:r>
              <a:rPr lang="en-US" sz="4000" b="1" dirty="0" err="1"/>
              <a:t>Polyhedra</a:t>
            </a:r>
            <a:endParaRPr lang="en-US" sz="4000" b="1" dirty="0"/>
          </a:p>
        </p:txBody>
      </p:sp>
      <p:sp>
        <p:nvSpPr>
          <p:cNvPr id="5089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105400"/>
          </a:xfrm>
        </p:spPr>
        <p:txBody>
          <a:bodyPr/>
          <a:lstStyle/>
          <a:p>
            <a:pPr algn="just"/>
            <a:r>
              <a:rPr lang="en-US" sz="2400" dirty="0">
                <a:solidFill>
                  <a:schemeClr val="bg1"/>
                </a:solidFill>
              </a:rPr>
              <a:t>A set of surface polygons that enclose an interior is a </a:t>
            </a:r>
            <a:r>
              <a:rPr lang="en-US" sz="2400" dirty="0"/>
              <a:t>polyhedron.</a:t>
            </a:r>
          </a:p>
          <a:p>
            <a:pPr algn="just"/>
            <a:r>
              <a:rPr lang="en-US" sz="2400" dirty="0">
                <a:solidFill>
                  <a:schemeClr val="bg1"/>
                </a:solidFill>
              </a:rPr>
              <a:t>Many graphics systems store all object descriptions as sets of surface polygons.</a:t>
            </a:r>
          </a:p>
          <a:p>
            <a:pPr algn="just"/>
            <a:r>
              <a:rPr lang="en-US" sz="2400" dirty="0">
                <a:solidFill>
                  <a:schemeClr val="bg1"/>
                </a:solidFill>
              </a:rPr>
              <a:t>The reason is that rendering is faster when you are dealing with linear equations defining the objects.</a:t>
            </a:r>
          </a:p>
          <a:p>
            <a:pPr algn="just"/>
            <a:r>
              <a:rPr lang="en-US" sz="2400" dirty="0">
                <a:solidFill>
                  <a:schemeClr val="bg1"/>
                </a:solidFill>
              </a:rPr>
              <a:t>Some systems, like OpenGL, allow Bezier  and spline surfaces, but even these are often converted to polygonal representations before going down the pipeline.</a:t>
            </a:r>
          </a:p>
          <a:p>
            <a:pPr algn="just"/>
            <a:r>
              <a:rPr lang="en-US" sz="2400" dirty="0">
                <a:solidFill>
                  <a:schemeClr val="bg1"/>
                </a:solidFill>
              </a:rPr>
              <a:t>Consequently, </a:t>
            </a:r>
            <a:r>
              <a:rPr lang="en-US" sz="2400" dirty="0" err="1">
                <a:solidFill>
                  <a:schemeClr val="bg1"/>
                </a:solidFill>
              </a:rPr>
              <a:t>polyhedra</a:t>
            </a:r>
            <a:r>
              <a:rPr lang="en-US" sz="2400" dirty="0">
                <a:solidFill>
                  <a:schemeClr val="bg1"/>
                </a:solidFill>
              </a:rPr>
              <a:t> are often referred to as </a:t>
            </a:r>
            <a:r>
              <a:rPr lang="en-US" sz="2400" dirty="0"/>
              <a:t>standard graphics objects.</a:t>
            </a:r>
          </a:p>
          <a:p>
            <a:pPr algn="just"/>
            <a:endParaRPr lang="en-US" sz="2400" dirty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5">
            <a:extLst>
              <a:ext uri="{FF2B5EF4-FFF2-40B4-BE49-F238E27FC236}">
                <a16:creationId xmlns:a16="http://schemas.microsoft.com/office/drawing/2014/main" id="{4B03368A-C951-4AED-9242-29EBD7A6FD4C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6">
            <a:extLst>
              <a:ext uri="{FF2B5EF4-FFF2-40B4-BE49-F238E27FC236}">
                <a16:creationId xmlns:a16="http://schemas.microsoft.com/office/drawing/2014/main" id="{F23EEE43-2E85-4BD0-A334-82E818F6F4B3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718F331-6E63-4D1F-904E-447E1E154E7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2562246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954" name="Rectangle 2"/>
          <p:cNvSpPr>
            <a:spLocks noGrp="1" noChangeArrowheads="1"/>
          </p:cNvSpPr>
          <p:nvPr>
            <p:ph type="title"/>
          </p:nvPr>
        </p:nvSpPr>
        <p:spPr>
          <a:xfrm>
            <a:off x="519113" y="228600"/>
            <a:ext cx="7772400" cy="533400"/>
          </a:xfrm>
        </p:spPr>
        <p:txBody>
          <a:bodyPr/>
          <a:lstStyle/>
          <a:p>
            <a:r>
              <a:rPr lang="en-US" sz="4000" b="1" dirty="0"/>
              <a:t>Generating </a:t>
            </a:r>
            <a:r>
              <a:rPr lang="en-US" sz="4000" b="1" dirty="0" err="1"/>
              <a:t>Polyhedra</a:t>
            </a:r>
            <a:r>
              <a:rPr lang="en-US" sz="4000" b="1" dirty="0"/>
              <a:t> in OpenGL</a:t>
            </a:r>
          </a:p>
        </p:txBody>
      </p:sp>
      <p:sp>
        <p:nvSpPr>
          <p:cNvPr id="509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0512" y="1447800"/>
            <a:ext cx="8382000" cy="5257800"/>
          </a:xfrm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en-US" sz="2800" b="1" dirty="0"/>
              <a:t>Method 1</a:t>
            </a:r>
            <a:endParaRPr lang="en-US" sz="2800" dirty="0"/>
          </a:p>
          <a:p>
            <a:pPr lvl="1" algn="just"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</a:rPr>
              <a:t>We can define polygon faces and generate the curved surfaces from them. if we approximate the surface with polygon patches </a:t>
            </a:r>
          </a:p>
          <a:p>
            <a:pPr lvl="1" algn="just"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</a:rPr>
              <a:t>This process is referred </a:t>
            </a:r>
          </a:p>
          <a:p>
            <a:pPr lvl="1" algn="just">
              <a:lnSpc>
                <a:spcPct val="90000"/>
              </a:lnSpc>
              <a:buFont typeface="Tahoma" pitchFamily="34" charset="0"/>
              <a:buNone/>
            </a:pPr>
            <a:r>
              <a:rPr lang="en-US" sz="2400" dirty="0">
                <a:solidFill>
                  <a:schemeClr val="bg1"/>
                </a:solidFill>
              </a:rPr>
              <a:t>to as </a:t>
            </a:r>
            <a:r>
              <a:rPr lang="en-US" sz="2400" dirty="0"/>
              <a:t>surface tessellation </a:t>
            </a:r>
          </a:p>
          <a:p>
            <a:pPr lvl="1" algn="just">
              <a:lnSpc>
                <a:spcPct val="90000"/>
              </a:lnSpc>
              <a:buFont typeface="Tahoma" pitchFamily="34" charset="0"/>
              <a:buNone/>
            </a:pPr>
            <a:r>
              <a:rPr lang="en-US" sz="2400" dirty="0">
                <a:solidFill>
                  <a:schemeClr val="bg1"/>
                </a:solidFill>
              </a:rPr>
              <a:t>or fitting the surface with </a:t>
            </a:r>
          </a:p>
          <a:p>
            <a:pPr lvl="1" algn="just">
              <a:lnSpc>
                <a:spcPct val="90000"/>
              </a:lnSpc>
              <a:buFont typeface="Tahoma" pitchFamily="34" charset="0"/>
              <a:buNone/>
            </a:pPr>
            <a:r>
              <a:rPr lang="en-US" sz="2400" dirty="0">
                <a:solidFill>
                  <a:schemeClr val="bg1"/>
                </a:solidFill>
              </a:rPr>
              <a:t>a</a:t>
            </a:r>
            <a:r>
              <a:rPr lang="en-US" sz="2400" dirty="0"/>
              <a:t> polygon mesh.</a:t>
            </a:r>
          </a:p>
        </p:txBody>
      </p:sp>
      <p:pic>
        <p:nvPicPr>
          <p:cNvPr id="509956" name="Picture 4" descr="Mes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4421" y="2632188"/>
            <a:ext cx="3948113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E7417AA-7AB2-43B0-925F-A377904E4BE9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6F7B2BF3-F74E-4888-BC62-CD179F4EF589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A3CCA47-281E-4D06-8CA8-17BEB1E7793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3916682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9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9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9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772400" cy="1143000"/>
          </a:xfrm>
        </p:spPr>
        <p:txBody>
          <a:bodyPr/>
          <a:lstStyle/>
          <a:p>
            <a:r>
              <a:rPr lang="en-US" b="1" dirty="0"/>
              <a:t>Generating </a:t>
            </a:r>
            <a:r>
              <a:rPr lang="en-US" b="1" dirty="0" err="1"/>
              <a:t>Polyhedra</a:t>
            </a:r>
            <a:r>
              <a:rPr lang="en-US" b="1" dirty="0"/>
              <a:t> in OpenGL</a:t>
            </a:r>
            <a:r>
              <a:rPr lang="tr-TR" b="1" dirty="0"/>
              <a:t> (cont.)</a:t>
            </a:r>
            <a:endParaRPr lang="en-US" b="1" dirty="0"/>
          </a:p>
        </p:txBody>
      </p:sp>
      <p:sp>
        <p:nvSpPr>
          <p:cNvPr id="510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700213"/>
            <a:ext cx="7772400" cy="48768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 fitting polygons to a surface, we are not limited to using </a:t>
            </a:r>
            <a:r>
              <a:rPr lang="en-US" dirty="0"/>
              <a:t>GL_POLYGON</a:t>
            </a:r>
          </a:p>
          <a:p>
            <a:r>
              <a:rPr lang="en-US" dirty="0">
                <a:solidFill>
                  <a:schemeClr val="bg1"/>
                </a:solidFill>
              </a:rPr>
              <a:t>We can also use</a:t>
            </a:r>
          </a:p>
          <a:p>
            <a:pPr lvl="1"/>
            <a:r>
              <a:rPr lang="en-US" dirty="0"/>
              <a:t>GL_TRIANGLES</a:t>
            </a:r>
          </a:p>
          <a:p>
            <a:pPr lvl="1"/>
            <a:r>
              <a:rPr lang="en-US" dirty="0"/>
              <a:t>GL_TRIANGLE_STRIP</a:t>
            </a:r>
          </a:p>
          <a:p>
            <a:pPr lvl="1"/>
            <a:r>
              <a:rPr lang="en-US" dirty="0"/>
              <a:t>GL_TRIANGLE_FAN</a:t>
            </a:r>
          </a:p>
          <a:p>
            <a:pPr lvl="1"/>
            <a:r>
              <a:rPr lang="en-US" dirty="0"/>
              <a:t>GL_QUADS</a:t>
            </a:r>
          </a:p>
          <a:p>
            <a:pPr lvl="1"/>
            <a:r>
              <a:rPr lang="en-US" dirty="0"/>
              <a:t>GL_QUAD_STRIP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5">
            <a:extLst>
              <a:ext uri="{FF2B5EF4-FFF2-40B4-BE49-F238E27FC236}">
                <a16:creationId xmlns:a16="http://schemas.microsoft.com/office/drawing/2014/main" id="{C87FC6A3-2851-47EA-89DD-00596AF99BB1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6">
            <a:extLst>
              <a:ext uri="{FF2B5EF4-FFF2-40B4-BE49-F238E27FC236}">
                <a16:creationId xmlns:a16="http://schemas.microsoft.com/office/drawing/2014/main" id="{4BEB5E4A-07BF-427D-8D4A-8861E83F0A58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19C1715-1AC7-4A28-9C3A-5C64FAA60EF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544464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10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10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10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10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10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10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10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10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510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510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5109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5109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5109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5109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097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b="1" dirty="0"/>
              <a:t>Generating </a:t>
            </a:r>
            <a:r>
              <a:rPr lang="en-US" b="1" dirty="0" err="1"/>
              <a:t>Polyhedra</a:t>
            </a:r>
            <a:r>
              <a:rPr lang="en-US" b="1" dirty="0"/>
              <a:t> in OpenGL</a:t>
            </a:r>
            <a:r>
              <a:rPr lang="tr-TR" b="1" dirty="0"/>
              <a:t> (cont.)</a:t>
            </a:r>
            <a:endParaRPr lang="en-US" b="1" dirty="0"/>
          </a:p>
        </p:txBody>
      </p:sp>
      <p:sp>
        <p:nvSpPr>
          <p:cNvPr id="512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686800" cy="5029200"/>
          </a:xfrm>
        </p:spPr>
        <p:txBody>
          <a:bodyPr/>
          <a:lstStyle/>
          <a:p>
            <a:r>
              <a:rPr lang="en-US" b="1" dirty="0"/>
              <a:t>Method 2</a:t>
            </a:r>
            <a:r>
              <a:rPr lang="en-US" dirty="0"/>
              <a:t> </a:t>
            </a:r>
            <a:endParaRPr lang="tr-TR" dirty="0"/>
          </a:p>
          <a:p>
            <a:pPr lvl="1"/>
            <a:r>
              <a:rPr lang="en-US" dirty="0">
                <a:solidFill>
                  <a:schemeClr val="bg1"/>
                </a:solidFill>
              </a:rPr>
              <a:t>Use predefined regular </a:t>
            </a:r>
            <a:r>
              <a:rPr lang="en-US" dirty="0" err="1">
                <a:solidFill>
                  <a:schemeClr val="bg1"/>
                </a:solidFill>
              </a:rPr>
              <a:t>polyhedra</a:t>
            </a:r>
            <a:r>
              <a:rPr lang="en-US" dirty="0">
                <a:solidFill>
                  <a:schemeClr val="bg1"/>
                </a:solidFill>
              </a:rPr>
              <a:t> from the GLUT and GLU libraries.</a:t>
            </a:r>
          </a:p>
          <a:p>
            <a:endParaRPr lang="en-US" dirty="0"/>
          </a:p>
          <a:p>
            <a:pPr lvl="1"/>
            <a:r>
              <a:rPr lang="en-US" dirty="0">
                <a:solidFill>
                  <a:schemeClr val="bg1"/>
                </a:solidFill>
              </a:rPr>
              <a:t>We will look at the GLUT library functions first.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5">
            <a:extLst>
              <a:ext uri="{FF2B5EF4-FFF2-40B4-BE49-F238E27FC236}">
                <a16:creationId xmlns:a16="http://schemas.microsoft.com/office/drawing/2014/main" id="{34824729-3BDA-4004-9AAF-EE997703C5D1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6">
            <a:extLst>
              <a:ext uri="{FF2B5EF4-FFF2-40B4-BE49-F238E27FC236}">
                <a16:creationId xmlns:a16="http://schemas.microsoft.com/office/drawing/2014/main" id="{BBD4C74A-3D30-43A9-9DDB-1E339D3FA104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1B245EB-B287-4618-9426-B907B270F5C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631538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12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12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5120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120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5120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5120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0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026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188913"/>
            <a:ext cx="7772400" cy="1143000"/>
          </a:xfrm>
        </p:spPr>
        <p:txBody>
          <a:bodyPr/>
          <a:lstStyle/>
          <a:p>
            <a:r>
              <a:rPr lang="en-US" b="1" dirty="0"/>
              <a:t>The Regular Polyhedron Functions</a:t>
            </a:r>
          </a:p>
        </p:txBody>
      </p:sp>
      <p:sp>
        <p:nvSpPr>
          <p:cNvPr id="513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773238"/>
            <a:ext cx="7772400" cy="3816350"/>
          </a:xfrm>
        </p:spPr>
        <p:txBody>
          <a:bodyPr/>
          <a:lstStyle/>
          <a:p>
            <a:pPr algn="just"/>
            <a:r>
              <a:rPr lang="en-US" dirty="0">
                <a:solidFill>
                  <a:schemeClr val="bg1"/>
                </a:solidFill>
              </a:rPr>
              <a:t>These are called the </a:t>
            </a:r>
            <a:r>
              <a:rPr lang="en-US" dirty="0"/>
              <a:t>Platonic solids </a:t>
            </a:r>
            <a:r>
              <a:rPr lang="en-US" dirty="0">
                <a:solidFill>
                  <a:schemeClr val="bg1"/>
                </a:solidFill>
              </a:rPr>
              <a:t>– all faces of the regular polyhedron are identical regular polygons.</a:t>
            </a:r>
          </a:p>
          <a:p>
            <a:pPr algn="just"/>
            <a:r>
              <a:rPr lang="en-US" dirty="0">
                <a:solidFill>
                  <a:schemeClr val="bg1"/>
                </a:solidFill>
              </a:rPr>
              <a:t>There are precisely 5 of these in 3-dimensional space</a:t>
            </a:r>
          </a:p>
          <a:p>
            <a:pPr algn="just"/>
            <a:endParaRPr lang="en-US" dirty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5">
            <a:extLst>
              <a:ext uri="{FF2B5EF4-FFF2-40B4-BE49-F238E27FC236}">
                <a16:creationId xmlns:a16="http://schemas.microsoft.com/office/drawing/2014/main" id="{29E11937-278B-4387-8715-E8EB26DA9EAB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6">
            <a:extLst>
              <a:ext uri="{FF2B5EF4-FFF2-40B4-BE49-F238E27FC236}">
                <a16:creationId xmlns:a16="http://schemas.microsoft.com/office/drawing/2014/main" id="{8AD0DBA5-F22A-42B2-82F1-4EF59A524FA5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C808B73-C71D-4772-BC2C-EE5665CF51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2279118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 Platonic Solids</a:t>
            </a:r>
          </a:p>
        </p:txBody>
      </p:sp>
      <p:sp>
        <p:nvSpPr>
          <p:cNvPr id="514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447800"/>
            <a:ext cx="7772400" cy="3505200"/>
          </a:xfrm>
        </p:spPr>
        <p:txBody>
          <a:bodyPr/>
          <a:lstStyle/>
          <a:p>
            <a:pPr algn="just"/>
            <a:r>
              <a:rPr lang="en-US" dirty="0">
                <a:solidFill>
                  <a:schemeClr val="bg1"/>
                </a:solidFill>
              </a:rPr>
              <a:t>Regular tetrahedron (or triangular pyramid) has 4 faces</a:t>
            </a:r>
          </a:p>
          <a:p>
            <a:pPr algn="just"/>
            <a:r>
              <a:rPr lang="en-US" dirty="0">
                <a:solidFill>
                  <a:schemeClr val="bg1"/>
                </a:solidFill>
              </a:rPr>
              <a:t>Regular hexahedron (or cube) with 6 faces</a:t>
            </a:r>
          </a:p>
          <a:p>
            <a:pPr algn="just"/>
            <a:r>
              <a:rPr lang="en-US" dirty="0">
                <a:solidFill>
                  <a:schemeClr val="bg1"/>
                </a:solidFill>
              </a:rPr>
              <a:t>Regular octahedron with 8 faces</a:t>
            </a:r>
          </a:p>
          <a:p>
            <a:pPr algn="just"/>
            <a:r>
              <a:rPr lang="en-US" dirty="0">
                <a:solidFill>
                  <a:schemeClr val="bg1"/>
                </a:solidFill>
              </a:rPr>
              <a:t>Regular dodecahedron with 12 faces</a:t>
            </a:r>
          </a:p>
          <a:p>
            <a:pPr algn="just"/>
            <a:r>
              <a:rPr lang="en-US" dirty="0">
                <a:solidFill>
                  <a:schemeClr val="bg1"/>
                </a:solidFill>
              </a:rPr>
              <a:t>Regular icosahedron with 20 faces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5">
            <a:extLst>
              <a:ext uri="{FF2B5EF4-FFF2-40B4-BE49-F238E27FC236}">
                <a16:creationId xmlns:a16="http://schemas.microsoft.com/office/drawing/2014/main" id="{4C4D8683-B11F-464E-A2FC-1A8D04599D05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6">
            <a:extLst>
              <a:ext uri="{FF2B5EF4-FFF2-40B4-BE49-F238E27FC236}">
                <a16:creationId xmlns:a16="http://schemas.microsoft.com/office/drawing/2014/main" id="{13BF309A-5617-424E-B069-DD1EF918461B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C384267-B207-4E63-8E29-487174EF77B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2872702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14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14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14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14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14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14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14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14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514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514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405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839200" cy="714375"/>
          </a:xfrm>
        </p:spPr>
        <p:txBody>
          <a:bodyPr/>
          <a:lstStyle/>
          <a:p>
            <a:r>
              <a:rPr lang="en-US" sz="4000" b="1" dirty="0"/>
              <a:t>GLUT Library of Polyhedron Functions</a:t>
            </a:r>
          </a:p>
        </p:txBody>
      </p:sp>
      <p:sp>
        <p:nvSpPr>
          <p:cNvPr id="515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371600"/>
            <a:ext cx="8839200" cy="5410200"/>
          </a:xfrm>
        </p:spPr>
        <p:txBody>
          <a:bodyPr/>
          <a:lstStyle/>
          <a:p>
            <a:pPr algn="just"/>
            <a:r>
              <a:rPr lang="en-US" sz="2800" dirty="0">
                <a:solidFill>
                  <a:schemeClr val="bg1"/>
                </a:solidFill>
              </a:rPr>
              <a:t>All are defined in model coordinates so they are specified around the origin.</a:t>
            </a:r>
          </a:p>
          <a:p>
            <a:pPr algn="just"/>
            <a:r>
              <a:rPr lang="en-US" sz="2800" dirty="0">
                <a:solidFill>
                  <a:schemeClr val="bg1"/>
                </a:solidFill>
              </a:rPr>
              <a:t>5 functions produce wire frames which can </a:t>
            </a:r>
            <a:r>
              <a:rPr lang="tr-TR" sz="2800" dirty="0">
                <a:solidFill>
                  <a:schemeClr val="bg1"/>
                </a:solidFill>
              </a:rPr>
              <a:t>be </a:t>
            </a:r>
            <a:r>
              <a:rPr lang="en-US" sz="2800" dirty="0">
                <a:solidFill>
                  <a:schemeClr val="bg1"/>
                </a:solidFill>
              </a:rPr>
              <a:t>easily use</a:t>
            </a:r>
            <a:r>
              <a:rPr lang="tr-TR" sz="2800" dirty="0">
                <a:solidFill>
                  <a:schemeClr val="bg1"/>
                </a:solidFill>
              </a:rPr>
              <a:t>d</a:t>
            </a:r>
            <a:endParaRPr lang="en-US" sz="2800" dirty="0">
              <a:solidFill>
                <a:schemeClr val="bg1"/>
              </a:solidFill>
            </a:endParaRPr>
          </a:p>
          <a:p>
            <a:pPr algn="just">
              <a:buFontTx/>
              <a:buNone/>
            </a:pPr>
            <a:r>
              <a:rPr lang="en-US" sz="2800" dirty="0">
                <a:solidFill>
                  <a:schemeClr val="bg1"/>
                </a:solidFill>
              </a:rPr>
              <a:t>		Ex: </a:t>
            </a:r>
            <a:r>
              <a:rPr lang="en-US" sz="2800" dirty="0" err="1"/>
              <a:t>glutWireX</a:t>
            </a:r>
            <a:r>
              <a:rPr lang="en-US" sz="2800" dirty="0"/>
              <a:t>()</a:t>
            </a:r>
            <a:r>
              <a:rPr lang="en-US" sz="2800" dirty="0">
                <a:solidFill>
                  <a:schemeClr val="bg1"/>
                </a:solidFill>
              </a:rPr>
              <a:t>,  where X is one of the names Cube, Tetrahedron, Octahedron, Dodecahedron, or Icosahedron (with the first letter capitalized).</a:t>
            </a:r>
          </a:p>
          <a:p>
            <a:pPr algn="just"/>
            <a:r>
              <a:rPr lang="en-US" sz="2800" dirty="0">
                <a:solidFill>
                  <a:schemeClr val="bg1"/>
                </a:solidFill>
              </a:rPr>
              <a:t>5 functions produce </a:t>
            </a:r>
            <a:r>
              <a:rPr lang="en-US" sz="2800" dirty="0" err="1">
                <a:solidFill>
                  <a:schemeClr val="bg1"/>
                </a:solidFill>
              </a:rPr>
              <a:t>polyhedra</a:t>
            </a:r>
            <a:r>
              <a:rPr lang="en-US" sz="2800" dirty="0">
                <a:solidFill>
                  <a:schemeClr val="bg1"/>
                </a:solidFill>
              </a:rPr>
              <a:t> facets as shaded fill areas  - the characteristics of these are determined by material and lighting properties.</a:t>
            </a:r>
          </a:p>
          <a:p>
            <a:pPr lvl="1" algn="just">
              <a:buFont typeface="Tahoma" pitchFamily="34" charset="0"/>
              <a:buNone/>
            </a:pPr>
            <a:r>
              <a:rPr lang="en-US" sz="2400" dirty="0">
                <a:solidFill>
                  <a:schemeClr val="bg1"/>
                </a:solidFill>
              </a:rPr>
              <a:t>	  </a:t>
            </a:r>
            <a:r>
              <a:rPr lang="en-US" dirty="0">
                <a:solidFill>
                  <a:schemeClr val="bg1"/>
                </a:solidFill>
              </a:rPr>
              <a:t>Ex: </a:t>
            </a:r>
            <a:r>
              <a:rPr lang="en-US" dirty="0" err="1"/>
              <a:t>glutSolidX</a:t>
            </a:r>
            <a:r>
              <a:rPr lang="en-US" dirty="0"/>
              <a:t>()</a:t>
            </a:r>
            <a:r>
              <a:rPr lang="en-US" dirty="0">
                <a:solidFill>
                  <a:schemeClr val="bg1"/>
                </a:solidFill>
              </a:rPr>
              <a:t>, where X is as above.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5">
            <a:extLst>
              <a:ext uri="{FF2B5EF4-FFF2-40B4-BE49-F238E27FC236}">
                <a16:creationId xmlns:a16="http://schemas.microsoft.com/office/drawing/2014/main" id="{5394D717-9C89-4645-97F2-C72FB72334AA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6">
            <a:extLst>
              <a:ext uri="{FF2B5EF4-FFF2-40B4-BE49-F238E27FC236}">
                <a16:creationId xmlns:a16="http://schemas.microsoft.com/office/drawing/2014/main" id="{8D711468-D49F-49AF-A078-14257B8406DA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21E9BEF-BB91-423E-A11F-16E2010F4FC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187886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534400" cy="485775"/>
          </a:xfrm>
        </p:spPr>
        <p:txBody>
          <a:bodyPr/>
          <a:lstStyle/>
          <a:p>
            <a:r>
              <a:rPr lang="en-US" sz="4000" b="1" dirty="0"/>
              <a:t>GLUT Library of Polyhedron Functions</a:t>
            </a:r>
            <a:r>
              <a:rPr lang="tr-TR" sz="4000" b="1" dirty="0"/>
              <a:t> (cont.)</a:t>
            </a:r>
            <a:endParaRPr lang="en-US" sz="4000" b="1" dirty="0"/>
          </a:p>
        </p:txBody>
      </p:sp>
      <p:sp>
        <p:nvSpPr>
          <p:cNvPr id="516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341438"/>
            <a:ext cx="8229600" cy="685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>
                <a:solidFill>
                  <a:schemeClr val="bg1"/>
                </a:solidFill>
              </a:rPr>
              <a:t>Example</a:t>
            </a:r>
            <a:r>
              <a:rPr lang="tr-TR" sz="2400" dirty="0">
                <a:solidFill>
                  <a:schemeClr val="bg1"/>
                </a:solidFill>
              </a:rPr>
              <a:t>:</a:t>
            </a:r>
            <a:r>
              <a:rPr lang="tr-TR" sz="2400" dirty="0"/>
              <a:t> </a:t>
            </a:r>
            <a:r>
              <a:rPr lang="en-US" sz="2400" dirty="0"/>
              <a:t>ch13Polyhedron.cpp</a:t>
            </a:r>
            <a:br>
              <a:rPr lang="en-US" sz="2400" dirty="0"/>
            </a:br>
            <a:endParaRPr lang="en-US" sz="2400" dirty="0"/>
          </a:p>
        </p:txBody>
      </p:sp>
      <p:pic>
        <p:nvPicPr>
          <p:cNvPr id="51610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1771650"/>
            <a:ext cx="4838700" cy="508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5FDFB26-EA8B-4D69-A2C1-F2D68F67CBF4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714FFCAE-3481-49CB-A70F-DF6AEB312311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1478DF2-03F8-47CB-BEAD-5AB47B9ECE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22345488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7122" name="Picture 2" descr="wire-cub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8388" y="1828800"/>
            <a:ext cx="4265612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712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err="1">
                <a:solidFill>
                  <a:srgbClr val="003399"/>
                </a:solidFill>
              </a:rPr>
              <a:t>glutWireTetrahedron</a:t>
            </a:r>
            <a:r>
              <a:rPr lang="en-US" sz="4000" b="1" dirty="0">
                <a:solidFill>
                  <a:srgbClr val="003399"/>
                </a:solidFill>
              </a:rPr>
              <a:t>() </a:t>
            </a:r>
            <a:br>
              <a:rPr lang="en-US" sz="4000" b="1" dirty="0">
                <a:solidFill>
                  <a:srgbClr val="003399"/>
                </a:solidFill>
              </a:rPr>
            </a:br>
            <a:r>
              <a:rPr lang="en-US" sz="4000" b="1" dirty="0">
                <a:solidFill>
                  <a:srgbClr val="003399"/>
                </a:solidFill>
              </a:rPr>
              <a:t> and </a:t>
            </a:r>
            <a:r>
              <a:rPr lang="en-US" sz="4000" b="1" dirty="0" err="1">
                <a:solidFill>
                  <a:srgbClr val="003399"/>
                </a:solidFill>
              </a:rPr>
              <a:t>glutWireCube</a:t>
            </a:r>
            <a:r>
              <a:rPr lang="en-US" sz="4000" b="1" dirty="0">
                <a:solidFill>
                  <a:srgbClr val="003399"/>
                </a:solidFill>
              </a:rPr>
              <a:t>(1.0)</a:t>
            </a:r>
          </a:p>
        </p:txBody>
      </p:sp>
      <p:pic>
        <p:nvPicPr>
          <p:cNvPr id="517124" name="Picture 4" descr="wire-tetrahedr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905000"/>
            <a:ext cx="4419600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7125" name="Text Box 5"/>
          <p:cNvSpPr txBox="1">
            <a:spLocks noChangeArrowheads="1"/>
          </p:cNvSpPr>
          <p:nvPr/>
        </p:nvSpPr>
        <p:spPr bwMode="auto">
          <a:xfrm>
            <a:off x="1447800" y="6400800"/>
            <a:ext cx="1676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4 faces</a:t>
            </a:r>
          </a:p>
        </p:txBody>
      </p:sp>
      <p:sp>
        <p:nvSpPr>
          <p:cNvPr id="517126" name="Text Box 6"/>
          <p:cNvSpPr txBox="1">
            <a:spLocks noChangeArrowheads="1"/>
          </p:cNvSpPr>
          <p:nvPr/>
        </p:nvSpPr>
        <p:spPr bwMode="auto">
          <a:xfrm>
            <a:off x="6248400" y="64008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6 faces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054956E-300C-4FCF-A866-B685CC19D644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8" name="Grafik 5">
            <a:extLst>
              <a:ext uri="{FF2B5EF4-FFF2-40B4-BE49-F238E27FC236}">
                <a16:creationId xmlns:a16="http://schemas.microsoft.com/office/drawing/2014/main" id="{AFEBFACE-E90E-445D-B8CF-C23F9378F38B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9" name="Grafik 6">
            <a:extLst>
              <a:ext uri="{FF2B5EF4-FFF2-40B4-BE49-F238E27FC236}">
                <a16:creationId xmlns:a16="http://schemas.microsoft.com/office/drawing/2014/main" id="{5D796655-5FFF-4B9E-BBC8-9635DD2335A6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CEE0BB4-AADA-4F5B-A289-EB925331400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19907871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z="4000" b="1" dirty="0" err="1">
                <a:solidFill>
                  <a:srgbClr val="003399"/>
                </a:solidFill>
              </a:rPr>
              <a:t>glutWireOctahedron</a:t>
            </a:r>
            <a:r>
              <a:rPr lang="en-US" sz="4000" b="1" dirty="0">
                <a:solidFill>
                  <a:srgbClr val="003399"/>
                </a:solidFill>
              </a:rPr>
              <a:t>() and</a:t>
            </a:r>
            <a:br>
              <a:rPr lang="en-US" sz="4000" b="1" dirty="0">
                <a:solidFill>
                  <a:srgbClr val="003399"/>
                </a:solidFill>
              </a:rPr>
            </a:br>
            <a:r>
              <a:rPr lang="en-US" sz="4000" b="1" dirty="0" err="1">
                <a:solidFill>
                  <a:srgbClr val="003399"/>
                </a:solidFill>
              </a:rPr>
              <a:t>glutWireDodecahedron</a:t>
            </a:r>
            <a:r>
              <a:rPr lang="en-US" sz="4000" b="1" dirty="0">
                <a:solidFill>
                  <a:srgbClr val="003399"/>
                </a:solidFill>
              </a:rPr>
              <a:t>()</a:t>
            </a:r>
          </a:p>
        </p:txBody>
      </p:sp>
      <p:pic>
        <p:nvPicPr>
          <p:cNvPr id="518147" name="Picture 3" descr="wire-octahedr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47800"/>
            <a:ext cx="433705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8148" name="Picture 4" descr="wire-dodecahedr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447800"/>
            <a:ext cx="4724400" cy="4538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8149" name="Text Box 5"/>
          <p:cNvSpPr txBox="1">
            <a:spLocks noChangeArrowheads="1"/>
          </p:cNvSpPr>
          <p:nvPr/>
        </p:nvSpPr>
        <p:spPr bwMode="auto">
          <a:xfrm>
            <a:off x="685800" y="6172200"/>
            <a:ext cx="1676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8 faces</a:t>
            </a:r>
          </a:p>
        </p:txBody>
      </p:sp>
      <p:sp>
        <p:nvSpPr>
          <p:cNvPr id="518150" name="Text Box 6"/>
          <p:cNvSpPr txBox="1">
            <a:spLocks noChangeArrowheads="1"/>
          </p:cNvSpPr>
          <p:nvPr/>
        </p:nvSpPr>
        <p:spPr bwMode="auto">
          <a:xfrm>
            <a:off x="5715000" y="6172200"/>
            <a:ext cx="152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12 faces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054956E-300C-4FCF-A866-B685CC19D644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8" name="Grafik 5">
            <a:extLst>
              <a:ext uri="{FF2B5EF4-FFF2-40B4-BE49-F238E27FC236}">
                <a16:creationId xmlns:a16="http://schemas.microsoft.com/office/drawing/2014/main" id="{5ECDD096-72B5-4103-9240-13267D1B72CD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9" name="Grafik 6">
            <a:extLst>
              <a:ext uri="{FF2B5EF4-FFF2-40B4-BE49-F238E27FC236}">
                <a16:creationId xmlns:a16="http://schemas.microsoft.com/office/drawing/2014/main" id="{EAEFEAAB-E156-4F61-9D3D-750C6A1B2E64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D15C371-E866-44B9-8193-66057258FD6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15306080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63286"/>
            <a:ext cx="7772400" cy="1143000"/>
          </a:xfrm>
        </p:spPr>
        <p:txBody>
          <a:bodyPr/>
          <a:lstStyle/>
          <a:p>
            <a:r>
              <a:rPr lang="en-US" b="1" dirty="0" err="1">
                <a:solidFill>
                  <a:srgbClr val="003399"/>
                </a:solidFill>
              </a:rPr>
              <a:t>glutWireIcosahedron</a:t>
            </a:r>
            <a:r>
              <a:rPr lang="en-US" b="1" dirty="0">
                <a:solidFill>
                  <a:srgbClr val="003399"/>
                </a:solidFill>
              </a:rPr>
              <a:t>()</a:t>
            </a:r>
          </a:p>
        </p:txBody>
      </p:sp>
      <p:pic>
        <p:nvPicPr>
          <p:cNvPr id="519171" name="Picture 3" descr="wire-icosahedr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219200"/>
            <a:ext cx="4733925" cy="501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9172" name="Text Box 4"/>
          <p:cNvSpPr txBox="1">
            <a:spLocks noChangeArrowheads="1"/>
          </p:cNvSpPr>
          <p:nvPr/>
        </p:nvSpPr>
        <p:spPr bwMode="auto">
          <a:xfrm>
            <a:off x="6781800" y="3581400"/>
            <a:ext cx="1676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20 faces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054956E-300C-4FCF-A866-B685CC19D644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49E54C71-104A-4C21-BDB9-D961BD5B8466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8CC55BDD-D32D-49AD-914A-EF478D9FE60C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1E899BC-EFBD-4B7B-81DA-1A0462E9615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20738652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8613"/>
            <a:ext cx="7772400" cy="461962"/>
          </a:xfrm>
        </p:spPr>
        <p:txBody>
          <a:bodyPr/>
          <a:lstStyle/>
          <a:p>
            <a:r>
              <a:rPr lang="en-US" sz="4000" b="1" dirty="0"/>
              <a:t>Quadric Surfaces</a:t>
            </a:r>
          </a:p>
        </p:txBody>
      </p:sp>
      <p:sp>
        <p:nvSpPr>
          <p:cNvPr id="520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334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>
                <a:solidFill>
                  <a:schemeClr val="bg1"/>
                </a:solidFill>
              </a:rPr>
              <a:t>Defined by second degree equations or quadratics.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chemeClr val="bg1"/>
                </a:solidFill>
              </a:rPr>
              <a:t>Include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</a:rPr>
              <a:t>Spheres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</a:rPr>
              <a:t>Ellipsoids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</a:rPr>
              <a:t>Tori</a:t>
            </a:r>
          </a:p>
          <a:p>
            <a:pPr lvl="1">
              <a:lnSpc>
                <a:spcPct val="90000"/>
              </a:lnSpc>
            </a:pPr>
            <a:r>
              <a:rPr lang="en-US" sz="2400" dirty="0" err="1">
                <a:solidFill>
                  <a:schemeClr val="bg1"/>
                </a:solidFill>
              </a:rPr>
              <a:t>Paraboloids</a:t>
            </a:r>
            <a:endParaRPr lang="en-US" sz="2400" dirty="0">
              <a:solidFill>
                <a:schemeClr val="bg1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</a:rPr>
              <a:t>Hyperboloids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</a:rPr>
              <a:t>Cones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solidFill>
                  <a:schemeClr val="bg1"/>
                </a:solidFill>
              </a:rPr>
              <a:t>Cylinders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chemeClr val="bg1"/>
                </a:solidFill>
              </a:rPr>
              <a:t>See </a:t>
            </a:r>
            <a:r>
              <a:rPr lang="en-US" sz="2800" dirty="0">
                <a:hlinkClick r:id="rId2"/>
              </a:rPr>
              <a:t>http://en.wikipedia.org/wiki/Quadric</a:t>
            </a:r>
            <a:r>
              <a:rPr lang="en-US" sz="2800" dirty="0">
                <a:solidFill>
                  <a:schemeClr val="bg1"/>
                </a:solidFill>
              </a:rPr>
              <a:t> for pictures of these.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5">
            <a:extLst>
              <a:ext uri="{FF2B5EF4-FFF2-40B4-BE49-F238E27FC236}">
                <a16:creationId xmlns:a16="http://schemas.microsoft.com/office/drawing/2014/main" id="{1AC21BAE-D9F7-4B23-916B-354E2F6296B9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6">
            <a:extLst>
              <a:ext uri="{FF2B5EF4-FFF2-40B4-BE49-F238E27FC236}">
                <a16:creationId xmlns:a16="http://schemas.microsoft.com/office/drawing/2014/main" id="{D39BFF31-474A-41A8-8748-E75523E6A2B4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A3CD993-F7B7-48DC-AD3A-2587A8FCD35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4135185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20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20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20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20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20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20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20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20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520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520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520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520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520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520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520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520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520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520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520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520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019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458200" cy="485775"/>
          </a:xfrm>
        </p:spPr>
        <p:txBody>
          <a:bodyPr/>
          <a:lstStyle/>
          <a:p>
            <a:r>
              <a:rPr lang="en-US" sz="4000" b="1" dirty="0"/>
              <a:t>Quadric Surfaces</a:t>
            </a:r>
            <a:r>
              <a:rPr lang="tr-TR" sz="4000" b="1" dirty="0"/>
              <a:t> (cont.)</a:t>
            </a:r>
            <a:endParaRPr lang="en-US" sz="4000" b="1" dirty="0"/>
          </a:p>
        </p:txBody>
      </p:sp>
      <p:sp>
        <p:nvSpPr>
          <p:cNvPr id="521219" name="Text Box 3"/>
          <p:cNvSpPr txBox="1">
            <a:spLocks noChangeArrowheads="1"/>
          </p:cNvSpPr>
          <p:nvPr/>
        </p:nvSpPr>
        <p:spPr bwMode="auto">
          <a:xfrm>
            <a:off x="1403350" y="6400800"/>
            <a:ext cx="5518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(from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hlinkClick r:id="rId2"/>
              </a:rPr>
              <a:t>http://en.wikipedia.org/wiki/Quadric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</a:t>
            </a:r>
          </a:p>
        </p:txBody>
      </p:sp>
      <p:pic>
        <p:nvPicPr>
          <p:cNvPr id="52122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895604"/>
            <a:ext cx="6142945" cy="5523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D9FFFEC-8E21-4386-9521-6522AFB000CE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FC007004-573A-449F-89EE-1085A8F89C0E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58DB3F6-37F1-4377-BDC1-629DB212DA7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30487788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8305800" cy="1143000"/>
          </a:xfrm>
        </p:spPr>
        <p:txBody>
          <a:bodyPr/>
          <a:lstStyle/>
          <a:p>
            <a:r>
              <a:rPr lang="en-US" sz="4000" b="1" dirty="0"/>
              <a:t>GLUT Quadric Functions – for Solids, Substitute Solid for Wire</a:t>
            </a:r>
          </a:p>
        </p:txBody>
      </p:sp>
      <p:sp>
        <p:nvSpPr>
          <p:cNvPr id="522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773238"/>
            <a:ext cx="8382000" cy="4800600"/>
          </a:xfrm>
        </p:spPr>
        <p:txBody>
          <a:bodyPr/>
          <a:lstStyle/>
          <a:p>
            <a:r>
              <a:rPr lang="en-US" dirty="0" err="1"/>
              <a:t>glutWireSphere</a:t>
            </a:r>
            <a:r>
              <a:rPr lang="en-US" dirty="0"/>
              <a:t>(radius, slices, stacks);</a:t>
            </a:r>
          </a:p>
          <a:p>
            <a:r>
              <a:rPr lang="en-US" dirty="0" err="1"/>
              <a:t>glutWireCone</a:t>
            </a:r>
            <a:r>
              <a:rPr lang="en-US" dirty="0"/>
              <a:t>(base, height, slices, stacks);</a:t>
            </a:r>
          </a:p>
          <a:p>
            <a:r>
              <a:rPr lang="en-US" dirty="0" err="1"/>
              <a:t>glutWireTorus</a:t>
            </a:r>
            <a:r>
              <a:rPr lang="en-US" dirty="0"/>
              <a:t>(</a:t>
            </a:r>
            <a:r>
              <a:rPr lang="en-US" dirty="0" err="1"/>
              <a:t>innerRadius</a:t>
            </a:r>
            <a:r>
              <a:rPr lang="en-US" dirty="0"/>
              <a:t>, </a:t>
            </a:r>
            <a:r>
              <a:rPr lang="en-US" dirty="0" err="1"/>
              <a:t>outerRadius</a:t>
            </a:r>
            <a:r>
              <a:rPr lang="en-US" dirty="0"/>
              <a:t>, </a:t>
            </a:r>
            <a:r>
              <a:rPr lang="en-US" dirty="0" err="1"/>
              <a:t>nsides</a:t>
            </a:r>
            <a:r>
              <a:rPr lang="en-US" dirty="0"/>
              <a:t>, rings);</a:t>
            </a:r>
          </a:p>
          <a:p>
            <a:pPr>
              <a:buFontTx/>
              <a:buNone/>
            </a:pPr>
            <a:r>
              <a:rPr lang="en-US" dirty="0">
                <a:solidFill>
                  <a:schemeClr val="bg1"/>
                </a:solidFill>
              </a:rPr>
              <a:t>and the following is provided also</a:t>
            </a:r>
            <a:r>
              <a:rPr lang="en-US" dirty="0"/>
              <a:t>!</a:t>
            </a:r>
          </a:p>
          <a:p>
            <a:pPr>
              <a:buFontTx/>
              <a:buNone/>
            </a:pPr>
            <a:r>
              <a:rPr lang="en-US" dirty="0"/>
              <a:t>	</a:t>
            </a:r>
            <a:r>
              <a:rPr lang="en-US" dirty="0" err="1"/>
              <a:t>glutWireTeapot</a:t>
            </a:r>
            <a:r>
              <a:rPr lang="en-US" dirty="0"/>
              <a:t>(size);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5">
            <a:extLst>
              <a:ext uri="{FF2B5EF4-FFF2-40B4-BE49-F238E27FC236}">
                <a16:creationId xmlns:a16="http://schemas.microsoft.com/office/drawing/2014/main" id="{8933F4E1-2F6F-46C0-B5E2-EAF6BD7AAB5C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6">
            <a:extLst>
              <a:ext uri="{FF2B5EF4-FFF2-40B4-BE49-F238E27FC236}">
                <a16:creationId xmlns:a16="http://schemas.microsoft.com/office/drawing/2014/main" id="{88C93D63-148F-422C-A61F-2FD1A1F3924A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4703F01-9456-4A72-83D5-E69A8713688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2389781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22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22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22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22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22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22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22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22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522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522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4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1143000"/>
          </a:xfrm>
        </p:spPr>
        <p:txBody>
          <a:bodyPr/>
          <a:lstStyle/>
          <a:p>
            <a:r>
              <a:rPr lang="en-US" sz="4000" b="1" dirty="0"/>
              <a:t>GLUT Quadric Functions</a:t>
            </a:r>
          </a:p>
        </p:txBody>
      </p:sp>
      <p:pic>
        <p:nvPicPr>
          <p:cNvPr id="52326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1196975"/>
            <a:ext cx="4838700" cy="508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5">
            <a:extLst>
              <a:ext uri="{FF2B5EF4-FFF2-40B4-BE49-F238E27FC236}">
                <a16:creationId xmlns:a16="http://schemas.microsoft.com/office/drawing/2014/main" id="{8E8865F5-42A3-4D62-B023-6413FB95176B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6">
            <a:extLst>
              <a:ext uri="{FF2B5EF4-FFF2-40B4-BE49-F238E27FC236}">
                <a16:creationId xmlns:a16="http://schemas.microsoft.com/office/drawing/2014/main" id="{7082DADC-E6B1-4DB6-A9D1-56ED6D8C174B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FF04428-7031-4E2A-B27C-A6B22E4EAA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39551776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534400" cy="1139825"/>
          </a:xfrm>
        </p:spPr>
        <p:txBody>
          <a:bodyPr/>
          <a:lstStyle/>
          <a:p>
            <a:r>
              <a:rPr lang="en-US" b="1" dirty="0"/>
              <a:t>GLU Quadric-Surface Functions</a:t>
            </a:r>
          </a:p>
        </p:txBody>
      </p:sp>
      <p:sp>
        <p:nvSpPr>
          <p:cNvPr id="532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GLUquadricObj *sphere1;</a:t>
            </a:r>
          </a:p>
          <a:p>
            <a:pPr>
              <a:buFontTx/>
              <a:buNone/>
            </a:pPr>
            <a:r>
              <a:rPr lang="en-US"/>
              <a:t>	sphere1=gluNewQuadric( );</a:t>
            </a:r>
          </a:p>
          <a:p>
            <a:pPr>
              <a:buFontTx/>
              <a:buNone/>
            </a:pPr>
            <a:r>
              <a:rPr lang="en-US"/>
              <a:t>	gluQuadricDrawStyle(sphere1, GLU_LINE);</a:t>
            </a:r>
          </a:p>
          <a:p>
            <a:pPr>
              <a:buFontTx/>
              <a:buNone/>
            </a:pPr>
            <a:r>
              <a:rPr lang="en-US"/>
              <a:t>	gluSphere(sphere1, r, nLongitudes, nLatitudes);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5">
            <a:extLst>
              <a:ext uri="{FF2B5EF4-FFF2-40B4-BE49-F238E27FC236}">
                <a16:creationId xmlns:a16="http://schemas.microsoft.com/office/drawing/2014/main" id="{7085F6E0-2426-4A4D-A415-3AE88D9D95FF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6">
            <a:extLst>
              <a:ext uri="{FF2B5EF4-FFF2-40B4-BE49-F238E27FC236}">
                <a16:creationId xmlns:a16="http://schemas.microsoft.com/office/drawing/2014/main" id="{B5CA96BA-B6ED-40E0-9322-3E3830025281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B5D1CE5-7112-4B67-8053-A196C31B16B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21212249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534400" cy="1139825"/>
          </a:xfrm>
        </p:spPr>
        <p:txBody>
          <a:bodyPr/>
          <a:lstStyle/>
          <a:p>
            <a:r>
              <a:rPr lang="en-US" b="1" dirty="0"/>
              <a:t>GLU Quadric-Surface Functions</a:t>
            </a:r>
            <a:r>
              <a:rPr lang="tr-TR" b="1" dirty="0"/>
              <a:t> (cont.)</a:t>
            </a:r>
            <a:endParaRPr lang="en-US" b="1" dirty="0"/>
          </a:p>
        </p:txBody>
      </p:sp>
      <p:sp>
        <p:nvSpPr>
          <p:cNvPr id="533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gluQuadricDrawStyle(sphere1, GLU_LINE);</a:t>
            </a:r>
          </a:p>
          <a:p>
            <a:pPr lvl="1"/>
            <a:r>
              <a:rPr lang="en-US"/>
              <a:t>GLU_POINT</a:t>
            </a:r>
          </a:p>
          <a:p>
            <a:pPr lvl="1"/>
            <a:r>
              <a:rPr lang="en-US"/>
              <a:t>GLU_LINE</a:t>
            </a:r>
          </a:p>
          <a:p>
            <a:pPr lvl="1"/>
            <a:r>
              <a:rPr lang="en-US"/>
              <a:t>GLU_SILHOUETTE</a:t>
            </a:r>
          </a:p>
          <a:p>
            <a:pPr lvl="1"/>
            <a:r>
              <a:rPr lang="en-US"/>
              <a:t>GLU_FILL</a:t>
            </a:r>
          </a:p>
          <a:p>
            <a:pPr>
              <a:buFontTx/>
              <a:buNone/>
            </a:pPr>
            <a:r>
              <a:rPr lang="en-US"/>
              <a:t>	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5">
            <a:extLst>
              <a:ext uri="{FF2B5EF4-FFF2-40B4-BE49-F238E27FC236}">
                <a16:creationId xmlns:a16="http://schemas.microsoft.com/office/drawing/2014/main" id="{D97EAE52-529D-4F94-A04C-BD171811B928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6">
            <a:extLst>
              <a:ext uri="{FF2B5EF4-FFF2-40B4-BE49-F238E27FC236}">
                <a16:creationId xmlns:a16="http://schemas.microsoft.com/office/drawing/2014/main" id="{7503A597-516D-40FF-BB1B-ECFFD5C63382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A8C77FF-3B2B-4D04-97D9-59FBA4EB5B9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28655439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557338"/>
            <a:ext cx="8229600" cy="4114800"/>
          </a:xfrm>
        </p:spPr>
        <p:txBody>
          <a:bodyPr/>
          <a:lstStyle/>
          <a:p>
            <a:r>
              <a:rPr lang="en-US"/>
              <a:t>void </a:t>
            </a:r>
            <a:r>
              <a:rPr lang="en-US" b="1"/>
              <a:t>gluSphere</a:t>
            </a:r>
            <a:r>
              <a:rPr lang="en-US"/>
              <a:t> (GLUquadricObj *qobj, GLdouble radius,GLint slices, GLint stacks);</a:t>
            </a:r>
          </a:p>
          <a:p>
            <a:r>
              <a:rPr lang="en-US"/>
              <a:t>void </a:t>
            </a:r>
            <a:r>
              <a:rPr lang="en-US" b="1"/>
              <a:t>gluCylinder</a:t>
            </a:r>
            <a:r>
              <a:rPr lang="en-US"/>
              <a:t> (GLUquadricObj *qobj, GLdouble baseRadius,GLdouble topRadius, GLdouble height,GLint slices, GLint stacks);</a:t>
            </a:r>
          </a:p>
          <a:p>
            <a:r>
              <a:rPr lang="en-US"/>
              <a:t>void </a:t>
            </a:r>
            <a:r>
              <a:rPr lang="en-US" b="1"/>
              <a:t>gluDisk</a:t>
            </a:r>
            <a:r>
              <a:rPr lang="en-US"/>
              <a:t> (GLUquadricObj *qobj, GLdouble innerRadius,GLdouble outerRadius, GLint slices, GLint rings);	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534400" cy="1139825"/>
          </a:xfrm>
        </p:spPr>
        <p:txBody>
          <a:bodyPr/>
          <a:lstStyle/>
          <a:p>
            <a:r>
              <a:rPr lang="en-US" b="1" dirty="0"/>
              <a:t>GLU Quadric-Surface Functions</a:t>
            </a:r>
            <a:r>
              <a:rPr lang="tr-TR" b="1" dirty="0"/>
              <a:t> (cont.)</a:t>
            </a:r>
            <a:endParaRPr lang="en-US" b="1" dirty="0"/>
          </a:p>
        </p:txBody>
      </p:sp>
      <p:pic>
        <p:nvPicPr>
          <p:cNvPr id="5" name="Grafik 5">
            <a:extLst>
              <a:ext uri="{FF2B5EF4-FFF2-40B4-BE49-F238E27FC236}">
                <a16:creationId xmlns:a16="http://schemas.microsoft.com/office/drawing/2014/main" id="{99FBE7C0-CFB2-4B70-AAEE-917D6ACDF1E2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FEC66455-8D05-4098-BD37-A4284B87E069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03F315A-7829-4173-B121-692373383FA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2400232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34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34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34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34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34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34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4531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void </a:t>
            </a:r>
            <a:r>
              <a:rPr lang="en-US" b="1" dirty="0" err="1"/>
              <a:t>gluPartialDisk</a:t>
            </a:r>
            <a:r>
              <a:rPr lang="en-US" dirty="0"/>
              <a:t> (</a:t>
            </a:r>
            <a:r>
              <a:rPr lang="en-US" dirty="0" err="1"/>
              <a:t>GLUquadricObj</a:t>
            </a:r>
            <a:r>
              <a:rPr lang="en-US" dirty="0"/>
              <a:t> *</a:t>
            </a:r>
            <a:r>
              <a:rPr lang="en-US" dirty="0" err="1"/>
              <a:t>qobj</a:t>
            </a:r>
            <a:r>
              <a:rPr lang="en-US" dirty="0"/>
              <a:t>, </a:t>
            </a:r>
            <a:r>
              <a:rPr lang="en-US" dirty="0" err="1"/>
              <a:t>GLdouble</a:t>
            </a:r>
            <a:r>
              <a:rPr lang="en-US" dirty="0"/>
              <a:t> </a:t>
            </a:r>
            <a:r>
              <a:rPr lang="en-US" dirty="0" err="1"/>
              <a:t>innerRadius,GLdouble</a:t>
            </a:r>
            <a:r>
              <a:rPr lang="en-US" dirty="0"/>
              <a:t> </a:t>
            </a:r>
            <a:r>
              <a:rPr lang="en-US" dirty="0" err="1"/>
              <a:t>outerRadius</a:t>
            </a:r>
            <a:r>
              <a:rPr lang="en-US" dirty="0"/>
              <a:t>, </a:t>
            </a:r>
            <a:r>
              <a:rPr lang="en-US" dirty="0" err="1"/>
              <a:t>GLint</a:t>
            </a:r>
            <a:r>
              <a:rPr lang="en-US" dirty="0"/>
              <a:t> slices, </a:t>
            </a:r>
            <a:r>
              <a:rPr lang="en-US" dirty="0" err="1"/>
              <a:t>GLint</a:t>
            </a:r>
            <a:r>
              <a:rPr lang="en-US" dirty="0"/>
              <a:t> </a:t>
            </a:r>
            <a:r>
              <a:rPr lang="en-US" dirty="0" err="1"/>
              <a:t>rings,GLdouble</a:t>
            </a:r>
            <a:r>
              <a:rPr lang="en-US" dirty="0"/>
              <a:t> </a:t>
            </a:r>
            <a:r>
              <a:rPr lang="en-US" dirty="0" err="1"/>
              <a:t>startAngle</a:t>
            </a:r>
            <a:r>
              <a:rPr lang="en-US" dirty="0"/>
              <a:t>, </a:t>
            </a:r>
            <a:r>
              <a:rPr lang="en-US" dirty="0" err="1"/>
              <a:t>GLdouble</a:t>
            </a:r>
            <a:r>
              <a:rPr lang="en-US" dirty="0"/>
              <a:t> </a:t>
            </a:r>
            <a:r>
              <a:rPr lang="en-US" dirty="0" err="1"/>
              <a:t>sweepAngle</a:t>
            </a:r>
            <a:r>
              <a:rPr lang="en-US" dirty="0"/>
              <a:t>);</a:t>
            </a:r>
            <a:endParaRPr lang="tr-TR" dirty="0"/>
          </a:p>
          <a:p>
            <a:endParaRPr lang="tr-TR" dirty="0"/>
          </a:p>
          <a:p>
            <a:r>
              <a:rPr lang="tr-TR" dirty="0">
                <a:solidFill>
                  <a:schemeClr val="bg1"/>
                </a:solidFill>
              </a:rPr>
              <a:t>Example: </a:t>
            </a:r>
            <a:r>
              <a:rPr lang="tr-TR" dirty="0"/>
              <a:t>quadric.c</a:t>
            </a:r>
            <a:endParaRPr lang="en-US" dirty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534400" cy="1139825"/>
          </a:xfrm>
        </p:spPr>
        <p:txBody>
          <a:bodyPr/>
          <a:lstStyle/>
          <a:p>
            <a:r>
              <a:rPr lang="en-US" b="1" dirty="0"/>
              <a:t>GLU Quadric-Surface Functions</a:t>
            </a:r>
            <a:r>
              <a:rPr lang="tr-TR" b="1" dirty="0"/>
              <a:t> (cont.)</a:t>
            </a:r>
            <a:endParaRPr lang="en-US" b="1" dirty="0"/>
          </a:p>
        </p:txBody>
      </p:sp>
      <p:pic>
        <p:nvPicPr>
          <p:cNvPr id="5" name="Grafik 5">
            <a:extLst>
              <a:ext uri="{FF2B5EF4-FFF2-40B4-BE49-F238E27FC236}">
                <a16:creationId xmlns:a16="http://schemas.microsoft.com/office/drawing/2014/main" id="{BDA11694-4B89-48A2-8D75-2BCE0845AD66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6AFB5103-694D-4444-8130-E87EE4F20CD7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1B5F0DF-CD40-40EA-9707-34EB4C25D27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3615028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409575"/>
          </a:xfrm>
        </p:spPr>
        <p:txBody>
          <a:bodyPr/>
          <a:lstStyle/>
          <a:p>
            <a:r>
              <a:rPr lang="en-US" sz="3600" b="1" dirty="0"/>
              <a:t>WHY IS THE TEAPOT POPULAR?</a:t>
            </a:r>
          </a:p>
        </p:txBody>
      </p:sp>
      <p:sp>
        <p:nvSpPr>
          <p:cNvPr id="524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086" y="838200"/>
            <a:ext cx="8915400" cy="5791200"/>
          </a:xfrm>
        </p:spPr>
        <p:txBody>
          <a:bodyPr/>
          <a:lstStyle/>
          <a:p>
            <a:pPr algn="just">
              <a:lnSpc>
                <a:spcPct val="80000"/>
              </a:lnSpc>
              <a:buFontTx/>
              <a:buNone/>
            </a:pPr>
            <a:endParaRPr lang="en-US" sz="1200" b="1" dirty="0"/>
          </a:p>
          <a:p>
            <a:pPr algn="just">
              <a:lnSpc>
                <a:spcPct val="80000"/>
              </a:lnSpc>
            </a:pPr>
            <a:r>
              <a:rPr lang="en-US" sz="2400" dirty="0">
                <a:solidFill>
                  <a:schemeClr val="bg1"/>
                </a:solidFill>
              </a:rPr>
              <a:t>In the early days, there were no 3D modeling packages</a:t>
            </a:r>
          </a:p>
          <a:p>
            <a:pPr lvl="1" algn="just">
              <a:lnSpc>
                <a:spcPct val="80000"/>
              </a:lnSpc>
            </a:pPr>
            <a:r>
              <a:rPr lang="en-US" sz="2400" dirty="0">
                <a:solidFill>
                  <a:schemeClr val="bg1"/>
                </a:solidFill>
              </a:rPr>
              <a:t> Everything was digitized by hand or sketched on graph paper and the numbers entered by using a text editor.</a:t>
            </a:r>
          </a:p>
          <a:p>
            <a:pPr lvl="1" algn="just">
              <a:lnSpc>
                <a:spcPct val="80000"/>
              </a:lnSpc>
            </a:pPr>
            <a:r>
              <a:rPr lang="en-US" sz="2400" dirty="0">
                <a:solidFill>
                  <a:schemeClr val="bg1"/>
                </a:solidFill>
              </a:rPr>
              <a:t> If you were working on texture mapping algorithms, ray tracing, lighting models, etc., then any source of free data was welcome. </a:t>
            </a:r>
          </a:p>
          <a:p>
            <a:pPr algn="just">
              <a:lnSpc>
                <a:spcPct val="80000"/>
              </a:lnSpc>
            </a:pPr>
            <a:r>
              <a:rPr lang="en-US" sz="2400" dirty="0">
                <a:solidFill>
                  <a:schemeClr val="bg1"/>
                </a:solidFill>
              </a:rPr>
              <a:t>Moreover, the teapot is a useful test object to test. It</a:t>
            </a:r>
          </a:p>
          <a:p>
            <a:pPr lvl="1" algn="just">
              <a:lnSpc>
                <a:spcPct val="80000"/>
              </a:lnSpc>
            </a:pPr>
            <a:r>
              <a:rPr lang="en-US" sz="2400" dirty="0">
                <a:solidFill>
                  <a:schemeClr val="bg1"/>
                </a:solidFill>
              </a:rPr>
              <a:t>Is instantly recognizable</a:t>
            </a:r>
          </a:p>
          <a:p>
            <a:pPr lvl="1" algn="just">
              <a:lnSpc>
                <a:spcPct val="80000"/>
              </a:lnSpc>
            </a:pPr>
            <a:r>
              <a:rPr lang="en-US" sz="2400" dirty="0">
                <a:solidFill>
                  <a:schemeClr val="bg1"/>
                </a:solidFill>
              </a:rPr>
              <a:t>Has complex topology</a:t>
            </a:r>
          </a:p>
          <a:p>
            <a:pPr lvl="1" algn="just">
              <a:lnSpc>
                <a:spcPct val="80000"/>
              </a:lnSpc>
            </a:pPr>
            <a:r>
              <a:rPr lang="en-US" sz="2400" dirty="0">
                <a:solidFill>
                  <a:schemeClr val="bg1"/>
                </a:solidFill>
              </a:rPr>
              <a:t>Self-shadows</a:t>
            </a:r>
          </a:p>
          <a:p>
            <a:pPr lvl="1" algn="just">
              <a:lnSpc>
                <a:spcPct val="80000"/>
              </a:lnSpc>
            </a:pPr>
            <a:r>
              <a:rPr lang="en-US" sz="2400" dirty="0">
                <a:solidFill>
                  <a:schemeClr val="bg1"/>
                </a:solidFill>
              </a:rPr>
              <a:t>There are hidden surface issues</a:t>
            </a:r>
          </a:p>
          <a:p>
            <a:pPr lvl="1" algn="just">
              <a:lnSpc>
                <a:spcPct val="80000"/>
              </a:lnSpc>
            </a:pPr>
            <a:r>
              <a:rPr lang="en-US" sz="2400" dirty="0">
                <a:solidFill>
                  <a:schemeClr val="bg1"/>
                </a:solidFill>
              </a:rPr>
              <a:t>Has both convex and concave surfaces - as well as saddle points</a:t>
            </a:r>
          </a:p>
          <a:p>
            <a:pPr lvl="1" algn="just">
              <a:lnSpc>
                <a:spcPct val="80000"/>
              </a:lnSpc>
            </a:pPr>
            <a:r>
              <a:rPr lang="en-US" sz="2400" dirty="0">
                <a:solidFill>
                  <a:schemeClr val="bg1"/>
                </a:solidFill>
              </a:rPr>
              <a:t>Doesn't take much storage space </a:t>
            </a:r>
          </a:p>
          <a:p>
            <a:pPr algn="just">
              <a:lnSpc>
                <a:spcPct val="80000"/>
              </a:lnSpc>
            </a:pPr>
            <a:r>
              <a:rPr lang="en-US" sz="2400" dirty="0">
                <a:solidFill>
                  <a:schemeClr val="bg1"/>
                </a:solidFill>
              </a:rPr>
              <a:t>Folklore says that some of the early </a:t>
            </a:r>
            <a:r>
              <a:rPr lang="en-US" sz="2400" dirty="0" err="1">
                <a:solidFill>
                  <a:schemeClr val="bg1"/>
                </a:solidFill>
              </a:rPr>
              <a:t>pione</a:t>
            </a:r>
            <a:r>
              <a:rPr lang="tr-TR" sz="2400" dirty="0">
                <a:solidFill>
                  <a:schemeClr val="bg1"/>
                </a:solidFill>
              </a:rPr>
              <a:t>e</a:t>
            </a:r>
            <a:r>
              <a:rPr lang="en-US" sz="2400" dirty="0" err="1">
                <a:solidFill>
                  <a:schemeClr val="bg1"/>
                </a:solidFill>
              </a:rPr>
              <a:t>rs</a:t>
            </a:r>
            <a:r>
              <a:rPr lang="en-US" sz="2400" dirty="0">
                <a:solidFill>
                  <a:schemeClr val="bg1"/>
                </a:solidFill>
              </a:rPr>
              <a:t> of computer graphics could type the teapot from memory!</a:t>
            </a:r>
          </a:p>
          <a:p>
            <a:pPr algn="just">
              <a:lnSpc>
                <a:spcPct val="80000"/>
              </a:lnSpc>
            </a:pPr>
            <a:endParaRPr lang="en-US" sz="2400" dirty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5">
            <a:extLst>
              <a:ext uri="{FF2B5EF4-FFF2-40B4-BE49-F238E27FC236}">
                <a16:creationId xmlns:a16="http://schemas.microsoft.com/office/drawing/2014/main" id="{350A5C82-52EB-421E-9558-D3AE9F97846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6">
            <a:extLst>
              <a:ext uri="{FF2B5EF4-FFF2-40B4-BE49-F238E27FC236}">
                <a16:creationId xmlns:a16="http://schemas.microsoft.com/office/drawing/2014/main" id="{EE087851-5372-4C4D-A7D4-61080B9560AA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CB4F81A-0A0A-40DF-95EE-D27C4FAB61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27971795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229600" cy="495300"/>
          </a:xfrm>
        </p:spPr>
        <p:txBody>
          <a:bodyPr/>
          <a:lstStyle/>
          <a:p>
            <a:r>
              <a:rPr lang="en-US" b="1" dirty="0"/>
              <a:t>The Utah Teapot</a:t>
            </a:r>
          </a:p>
        </p:txBody>
      </p:sp>
      <p:sp>
        <p:nvSpPr>
          <p:cNvPr id="525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10457" y="990600"/>
            <a:ext cx="5715000" cy="2514600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</a:rPr>
              <a:t>The real teapot---</a:t>
            </a:r>
          </a:p>
        </p:txBody>
      </p:sp>
      <p:pic>
        <p:nvPicPr>
          <p:cNvPr id="525316" name="Picture 4" descr="newell_teapot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00800" y="1066800"/>
            <a:ext cx="2743200" cy="18208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25317" name="Text Box 5"/>
          <p:cNvSpPr txBox="1">
            <a:spLocks noChangeArrowheads="1"/>
          </p:cNvSpPr>
          <p:nvPr/>
        </p:nvSpPr>
        <p:spPr bwMode="auto">
          <a:xfrm>
            <a:off x="228600" y="4191000"/>
            <a:ext cx="8686800" cy="2012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Wingdings" pitchFamily="2" charset="2"/>
              <a:buChar char="n"/>
              <a:tabLst/>
              <a:defRPr/>
            </a:pPr>
            <a:r>
              <a:rPr kumimoji="0" lang="tr-TR" sz="2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The teapot was donated to the Boston Computer Museum but now resides in the Ephemera collection of the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hlinkClick r:id="rId3"/>
              </a:rPr>
              <a:t>Computer History Museum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where it's catalogued as "Teapot used for Computer Graphics rendering" catalogue number X00398.1984. 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FF39757-8281-4F63-A532-34F8D4180997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5">
            <a:extLst>
              <a:ext uri="{FF2B5EF4-FFF2-40B4-BE49-F238E27FC236}">
                <a16:creationId xmlns:a16="http://schemas.microsoft.com/office/drawing/2014/main" id="{90DE9A0F-48C6-409C-B6CF-48639B2F3E6E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8" name="Grafik 6">
            <a:extLst>
              <a:ext uri="{FF2B5EF4-FFF2-40B4-BE49-F238E27FC236}">
                <a16:creationId xmlns:a16="http://schemas.microsoft.com/office/drawing/2014/main" id="{A4DDEDDD-4FE8-4436-BDEB-03369BAE9E9D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32A0F8A-121A-41A8-81FD-DD76A1CC8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3939513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Many Versions of Teapots</a:t>
            </a:r>
          </a:p>
        </p:txBody>
      </p:sp>
      <p:pic>
        <p:nvPicPr>
          <p:cNvPr id="526339" name="Picture 3" descr="teapot1asm_h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47800"/>
            <a:ext cx="2590800" cy="1957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6340" name="Picture 4" descr="teapo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447800"/>
            <a:ext cx="2895600" cy="193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6341" name="Picture 5" descr="teapotx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447800"/>
            <a:ext cx="2590800" cy="194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6342" name="Picture 6" descr="teapot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657600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6343" name="Picture 7" descr="teapotx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733800"/>
            <a:ext cx="3124200" cy="204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6344" name="Picture 8" descr="teapotx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3733800"/>
            <a:ext cx="28956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6345" name="Text Box 9"/>
          <p:cNvSpPr txBox="1">
            <a:spLocks noChangeArrowheads="1"/>
          </p:cNvSpPr>
          <p:nvPr/>
        </p:nvSpPr>
        <p:spPr bwMode="auto">
          <a:xfrm>
            <a:off x="0" y="6041258"/>
            <a:ext cx="9144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From Steve Baker’s History of the Teapot site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: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hlinkClick r:id="rId8"/>
              </a:rPr>
              <a:t>http://www.sjbaker.org/teapot/index.html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054956E-300C-4FCF-A866-B685CC19D644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11" name="Grafik 5">
            <a:extLst>
              <a:ext uri="{FF2B5EF4-FFF2-40B4-BE49-F238E27FC236}">
                <a16:creationId xmlns:a16="http://schemas.microsoft.com/office/drawing/2014/main" id="{37E19A63-4711-4C8E-978C-A873AD88DCE0}"/>
              </a:ext>
            </a:extLst>
          </p:cNvPr>
          <p:cNvPicPr/>
          <p:nvPr/>
        </p:nvPicPr>
        <p:blipFill>
          <a:blip r:embed="rId9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2" name="Grafik 6">
            <a:extLst>
              <a:ext uri="{FF2B5EF4-FFF2-40B4-BE49-F238E27FC236}">
                <a16:creationId xmlns:a16="http://schemas.microsoft.com/office/drawing/2014/main" id="{7CE1D688-829D-4625-8AB5-CBD557B41CD0}"/>
              </a:ext>
            </a:extLst>
          </p:cNvPr>
          <p:cNvPicPr/>
          <p:nvPr/>
        </p:nvPicPr>
        <p:blipFill>
          <a:blip r:embed="rId10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41C8E4B-E3E6-4E02-AD6C-B5B748A3D35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2406214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sz="2800" b="1" dirty="0"/>
              <a:t>%^$@ Teapot!</a:t>
            </a:r>
          </a:p>
        </p:txBody>
      </p:sp>
      <p:pic>
        <p:nvPicPr>
          <p:cNvPr id="527363" name="Picture 3" descr="fine-ray-small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676400"/>
            <a:ext cx="6858000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7364" name="Text Box 4"/>
          <p:cNvSpPr txBox="1">
            <a:spLocks noChangeArrowheads="1"/>
          </p:cNvSpPr>
          <p:nvPr/>
        </p:nvSpPr>
        <p:spPr bwMode="auto">
          <a:xfrm>
            <a:off x="0" y="5791200"/>
            <a:ext cx="9144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From Steve Baker’s History of the Teapot site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: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hlinkClick r:id="rId3"/>
              </a:rPr>
              <a:t>http://www.sjbaker.org/teapot/index.html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.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054956E-300C-4FCF-A866-B685CC19D644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3311501-A5F8-4331-B783-74E8694BF762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C21988F6-B0BE-495F-B629-5F3AD5813A17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0B397BB-8CF9-4423-9A0B-E2796332F7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4177198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tr-TR" sz="3600" b="1" dirty="0"/>
              <a:t>W</a:t>
            </a:r>
            <a:r>
              <a:rPr lang="en-US" sz="3600" b="1" dirty="0" err="1"/>
              <a:t>ireframe</a:t>
            </a:r>
            <a:endParaRPr lang="en-US" sz="3600" b="1" dirty="0"/>
          </a:p>
        </p:txBody>
      </p:sp>
      <p:pic>
        <p:nvPicPr>
          <p:cNvPr id="52838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8200" y="571870"/>
            <a:ext cx="7696200" cy="5772150"/>
          </a:xfrm>
          <a:noFill/>
          <a:ln/>
        </p:spPr>
      </p:pic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5">
            <a:extLst>
              <a:ext uri="{FF2B5EF4-FFF2-40B4-BE49-F238E27FC236}">
                <a16:creationId xmlns:a16="http://schemas.microsoft.com/office/drawing/2014/main" id="{382C3A8D-3C19-4CC9-905E-0640C4A01F94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6">
            <a:extLst>
              <a:ext uri="{FF2B5EF4-FFF2-40B4-BE49-F238E27FC236}">
                <a16:creationId xmlns:a16="http://schemas.microsoft.com/office/drawing/2014/main" id="{77B13F58-8826-4C66-BBAB-3670CA61A733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2E87402-F984-4A47-BBFA-DDBBF09D079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25720554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tr-TR" b="1" dirty="0"/>
              <a:t>F</a:t>
            </a:r>
            <a:r>
              <a:rPr lang="en-US" b="1" dirty="0" err="1"/>
              <a:t>aceted</a:t>
            </a:r>
            <a:r>
              <a:rPr lang="en-US" b="1" dirty="0"/>
              <a:t> </a:t>
            </a:r>
            <a:r>
              <a:rPr lang="tr-TR" b="1" dirty="0"/>
              <a:t>S</a:t>
            </a:r>
            <a:r>
              <a:rPr lang="en-US" b="1" dirty="0" err="1"/>
              <a:t>hading</a:t>
            </a:r>
            <a:endParaRPr lang="en-US" b="1" dirty="0"/>
          </a:p>
        </p:txBody>
      </p:sp>
      <p:pic>
        <p:nvPicPr>
          <p:cNvPr id="52941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66800" y="1143000"/>
            <a:ext cx="6934200" cy="5200650"/>
          </a:xfrm>
          <a:noFill/>
          <a:ln/>
        </p:spPr>
      </p:pic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5">
            <a:extLst>
              <a:ext uri="{FF2B5EF4-FFF2-40B4-BE49-F238E27FC236}">
                <a16:creationId xmlns:a16="http://schemas.microsoft.com/office/drawing/2014/main" id="{520539D1-B291-48E6-91E6-F8CC4243654D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6">
            <a:extLst>
              <a:ext uri="{FF2B5EF4-FFF2-40B4-BE49-F238E27FC236}">
                <a16:creationId xmlns:a16="http://schemas.microsoft.com/office/drawing/2014/main" id="{F795EE6A-10BB-4490-83CB-D484A93AC0FD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CBCFA40-B7CD-4C74-ABE9-9F4B566C36B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34581216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tr-TR" b="1" dirty="0"/>
              <a:t>T</a:t>
            </a:r>
            <a:r>
              <a:rPr lang="en-US" b="1" dirty="0" err="1"/>
              <a:t>extured</a:t>
            </a:r>
            <a:r>
              <a:rPr lang="en-US" b="1" dirty="0"/>
              <a:t> and </a:t>
            </a:r>
            <a:r>
              <a:rPr lang="tr-TR" b="1" dirty="0"/>
              <a:t>R</a:t>
            </a:r>
            <a:r>
              <a:rPr lang="en-US" b="1" dirty="0" err="1"/>
              <a:t>otating</a:t>
            </a:r>
            <a:endParaRPr lang="en-US" b="1" dirty="0"/>
          </a:p>
        </p:txBody>
      </p:sp>
      <p:pic>
        <p:nvPicPr>
          <p:cNvPr id="53043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3000" y="914400"/>
            <a:ext cx="7135813" cy="5351463"/>
          </a:xfrm>
          <a:noFill/>
          <a:ln/>
        </p:spPr>
      </p:pic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5">
            <a:extLst>
              <a:ext uri="{FF2B5EF4-FFF2-40B4-BE49-F238E27FC236}">
                <a16:creationId xmlns:a16="http://schemas.microsoft.com/office/drawing/2014/main" id="{3038B19B-1822-49CD-993D-FBFA82AC7F0C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6">
            <a:extLst>
              <a:ext uri="{FF2B5EF4-FFF2-40B4-BE49-F238E27FC236}">
                <a16:creationId xmlns:a16="http://schemas.microsoft.com/office/drawing/2014/main" id="{88FA6D63-FDB0-42BF-9D8D-878FCED2A651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24C4000-6F1D-40C5-B1BC-C78CE77A3FF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15977048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534400" cy="1143000"/>
          </a:xfrm>
        </p:spPr>
        <p:txBody>
          <a:bodyPr/>
          <a:lstStyle/>
          <a:p>
            <a:r>
              <a:rPr lang="en-US" b="1" dirty="0"/>
              <a:t>Multiple Teapots of Various Materials</a:t>
            </a:r>
          </a:p>
        </p:txBody>
      </p:sp>
      <p:pic>
        <p:nvPicPr>
          <p:cNvPr id="53145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200150"/>
            <a:ext cx="7543800" cy="565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1460" name="Rectangle 4"/>
          <p:cNvSpPr>
            <a:spLocks noChangeArrowheads="1"/>
          </p:cNvSpPr>
          <p:nvPr/>
        </p:nvSpPr>
        <p:spPr bwMode="auto">
          <a:xfrm>
            <a:off x="0" y="1371600"/>
            <a:ext cx="1257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teapots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.c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054956E-300C-4FCF-A866-B685CC19D644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912E702-E606-4914-95B8-A1A614218C54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D63D6024-F979-4320-83E5-3003AE71008E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A3FDB15-AB38-496D-996E-074E16ACF3A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33047812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62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7772400" cy="1143000"/>
          </a:xfrm>
        </p:spPr>
        <p:txBody>
          <a:bodyPr/>
          <a:lstStyle/>
          <a:p>
            <a:r>
              <a:rPr lang="en-US" b="1" dirty="0"/>
              <a:t>Spline Representations</a:t>
            </a:r>
            <a:endParaRPr lang="en-US" dirty="0"/>
          </a:p>
        </p:txBody>
      </p:sp>
      <p:sp>
        <p:nvSpPr>
          <p:cNvPr id="538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484313"/>
            <a:ext cx="8458200" cy="4611687"/>
          </a:xfrm>
        </p:spPr>
        <p:txBody>
          <a:bodyPr/>
          <a:lstStyle/>
          <a:p>
            <a:pPr algn="just"/>
            <a:r>
              <a:rPr lang="en-US" sz="2800" dirty="0">
                <a:solidFill>
                  <a:schemeClr val="bg1"/>
                </a:solidFill>
              </a:rPr>
              <a:t>Splines are used to design curve and surface shapes like automobile bodies, aircraft surfaces, etc.</a:t>
            </a:r>
          </a:p>
          <a:p>
            <a:pPr algn="just"/>
            <a:r>
              <a:rPr lang="en-US" sz="2800" dirty="0">
                <a:solidFill>
                  <a:schemeClr val="bg1"/>
                </a:solidFill>
              </a:rPr>
              <a:t>Control points</a:t>
            </a:r>
          </a:p>
          <a:p>
            <a:pPr lvl="1" algn="just"/>
            <a:r>
              <a:rPr lang="en-US" sz="2400" dirty="0">
                <a:solidFill>
                  <a:schemeClr val="bg1"/>
                </a:solidFill>
              </a:rPr>
              <a:t>Set of coordinates used to specify a curve, which indicate the general shape of the curve</a:t>
            </a:r>
          </a:p>
          <a:p>
            <a:pPr algn="just"/>
            <a:r>
              <a:rPr lang="en-US" sz="2800" dirty="0">
                <a:solidFill>
                  <a:schemeClr val="bg1"/>
                </a:solidFill>
              </a:rPr>
              <a:t>Interpolation</a:t>
            </a:r>
          </a:p>
          <a:p>
            <a:pPr lvl="1" algn="just"/>
            <a:r>
              <a:rPr lang="en-US" sz="2400" dirty="0">
                <a:solidFill>
                  <a:schemeClr val="bg1"/>
                </a:solidFill>
              </a:rPr>
              <a:t>All the control points are connected</a:t>
            </a:r>
          </a:p>
          <a:p>
            <a:pPr algn="just"/>
            <a:r>
              <a:rPr lang="en-US" sz="2800" dirty="0">
                <a:solidFill>
                  <a:schemeClr val="bg1"/>
                </a:solidFill>
              </a:rPr>
              <a:t>Approximate</a:t>
            </a:r>
          </a:p>
          <a:p>
            <a:pPr lvl="1" algn="just"/>
            <a:r>
              <a:rPr lang="en-US" sz="2400" dirty="0">
                <a:solidFill>
                  <a:schemeClr val="bg1"/>
                </a:solidFill>
              </a:rPr>
              <a:t>Some or all control points are not on the curve path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5">
            <a:extLst>
              <a:ext uri="{FF2B5EF4-FFF2-40B4-BE49-F238E27FC236}">
                <a16:creationId xmlns:a16="http://schemas.microsoft.com/office/drawing/2014/main" id="{799C25CF-7470-43C4-9BF8-706A4286ADA1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6">
            <a:extLst>
              <a:ext uri="{FF2B5EF4-FFF2-40B4-BE49-F238E27FC236}">
                <a16:creationId xmlns:a16="http://schemas.microsoft.com/office/drawing/2014/main" id="{88027A75-F9AF-4D25-A3A2-7248BE99F91F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81CE836-C1A0-437C-B217-927249187CE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3774099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38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38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38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38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38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38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38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38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538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538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538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538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538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538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8627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Spline Representations</a:t>
            </a:r>
            <a:r>
              <a:rPr lang="tr-TR" b="1" dirty="0"/>
              <a:t> (cont.)</a:t>
            </a:r>
            <a:endParaRPr lang="en-US" b="1" dirty="0"/>
          </a:p>
        </p:txBody>
      </p:sp>
      <p:pic>
        <p:nvPicPr>
          <p:cNvPr id="5396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628775"/>
            <a:ext cx="4181475" cy="224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9654" name="Picture 6" descr="Bezi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221163"/>
            <a:ext cx="333375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9655" name="Text Box 7"/>
          <p:cNvSpPr txBox="1">
            <a:spLocks noChangeArrowheads="1"/>
          </p:cNvSpPr>
          <p:nvPr/>
        </p:nvSpPr>
        <p:spPr bwMode="auto">
          <a:xfrm>
            <a:off x="5219700" y="2060575"/>
            <a:ext cx="19002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Interpolated</a:t>
            </a:r>
          </a:p>
        </p:txBody>
      </p:sp>
      <p:sp>
        <p:nvSpPr>
          <p:cNvPr id="539656" name="Text Box 8"/>
          <p:cNvSpPr txBox="1">
            <a:spLocks noChangeArrowheads="1"/>
          </p:cNvSpPr>
          <p:nvPr/>
        </p:nvSpPr>
        <p:spPr bwMode="auto">
          <a:xfrm>
            <a:off x="5292725" y="4365625"/>
            <a:ext cx="20589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Approximate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8" name="Grafik 5">
            <a:extLst>
              <a:ext uri="{FF2B5EF4-FFF2-40B4-BE49-F238E27FC236}">
                <a16:creationId xmlns:a16="http://schemas.microsoft.com/office/drawing/2014/main" id="{AE6C1A2A-9CA4-4F61-A71E-516F1129B6DD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9" name="Grafik 6">
            <a:extLst>
              <a:ext uri="{FF2B5EF4-FFF2-40B4-BE49-F238E27FC236}">
                <a16:creationId xmlns:a16="http://schemas.microsoft.com/office/drawing/2014/main" id="{7DE6F8EA-8462-4A6F-A473-6FEC3F5C32B3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31D37E9-4681-4F80-8AC5-2C59B09C5DA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26368026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</a:t>
            </a:r>
            <a:r>
              <a:rPr lang="tr-TR" b="1" dirty="0"/>
              <a:t>é</a:t>
            </a:r>
            <a:r>
              <a:rPr lang="en-US" b="1" dirty="0" err="1"/>
              <a:t>zier</a:t>
            </a:r>
            <a:r>
              <a:rPr lang="en-US" b="1" dirty="0"/>
              <a:t> Spline Curves</a:t>
            </a:r>
          </a:p>
        </p:txBody>
      </p:sp>
      <p:sp>
        <p:nvSpPr>
          <p:cNvPr id="541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dirty="0">
                <a:solidFill>
                  <a:schemeClr val="bg1"/>
                </a:solidFill>
              </a:rPr>
              <a:t>Developed by French engineer Pierre </a:t>
            </a:r>
            <a:r>
              <a:rPr lang="en-US" dirty="0" err="1">
                <a:solidFill>
                  <a:schemeClr val="bg1"/>
                </a:solidFill>
              </a:rPr>
              <a:t>Bézier</a:t>
            </a:r>
            <a:r>
              <a:rPr lang="en-US" dirty="0">
                <a:solidFill>
                  <a:schemeClr val="bg1"/>
                </a:solidFill>
              </a:rPr>
              <a:t> for use in the design of Renault automobile bodies</a:t>
            </a:r>
          </a:p>
          <a:p>
            <a:pPr algn="just"/>
            <a:r>
              <a:rPr lang="en-US" dirty="0">
                <a:solidFill>
                  <a:schemeClr val="bg1"/>
                </a:solidFill>
              </a:rPr>
              <a:t>Easy to implement</a:t>
            </a:r>
          </a:p>
          <a:p>
            <a:pPr lvl="1" algn="just"/>
            <a:r>
              <a:rPr lang="en-US" dirty="0">
                <a:solidFill>
                  <a:schemeClr val="bg1"/>
                </a:solidFill>
              </a:rPr>
              <a:t>Widely used in CAD systems, graphics, drawing and painting packages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5">
            <a:extLst>
              <a:ext uri="{FF2B5EF4-FFF2-40B4-BE49-F238E27FC236}">
                <a16:creationId xmlns:a16="http://schemas.microsoft.com/office/drawing/2014/main" id="{73715A31-0378-4CCA-B499-D1D875D74436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6">
            <a:extLst>
              <a:ext uri="{FF2B5EF4-FFF2-40B4-BE49-F238E27FC236}">
                <a16:creationId xmlns:a16="http://schemas.microsoft.com/office/drawing/2014/main" id="{C7C39C86-1874-4474-AE66-6D5C140762F2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2CCD9B3-9571-4305-B021-ECA32B644D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563759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41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41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41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41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41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41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1699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</a:t>
            </a:r>
            <a:r>
              <a:rPr lang="tr-TR" b="1" dirty="0"/>
              <a:t>é</a:t>
            </a:r>
            <a:r>
              <a:rPr lang="en-US" b="1" dirty="0" err="1"/>
              <a:t>zier</a:t>
            </a:r>
            <a:r>
              <a:rPr lang="en-US" b="1" dirty="0"/>
              <a:t> Curve Equations</a:t>
            </a:r>
          </a:p>
        </p:txBody>
      </p:sp>
      <p:sp>
        <p:nvSpPr>
          <p:cNvPr id="5427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387138"/>
            <a:ext cx="8291513" cy="4525963"/>
          </a:xfrm>
        </p:spPr>
        <p:txBody>
          <a:bodyPr/>
          <a:lstStyle/>
          <a:p>
            <a:pPr algn="just"/>
            <a:r>
              <a:rPr lang="en-US" sz="2800" dirty="0">
                <a:solidFill>
                  <a:schemeClr val="bg1"/>
                </a:solidFill>
              </a:rPr>
              <a:t>Suppose we have n +1 control points, denoted as </a:t>
            </a:r>
          </a:p>
          <a:p>
            <a:pPr algn="just"/>
            <a:endParaRPr lang="en-US" sz="2800" dirty="0"/>
          </a:p>
          <a:p>
            <a:pPr algn="just">
              <a:buFontTx/>
              <a:buNone/>
            </a:pPr>
            <a:r>
              <a:rPr lang="en-US" sz="2800" dirty="0">
                <a:solidFill>
                  <a:schemeClr val="bg1"/>
                </a:solidFill>
              </a:rPr>
              <a:t>	where k varying from 0 to n</a:t>
            </a:r>
          </a:p>
          <a:p>
            <a:pPr algn="just"/>
            <a:r>
              <a:rPr lang="en-US" sz="2800" dirty="0">
                <a:solidFill>
                  <a:schemeClr val="bg1"/>
                </a:solidFill>
              </a:rPr>
              <a:t>The approximating Bezier function between </a:t>
            </a:r>
            <a:r>
              <a:rPr lang="en-US" sz="2800" i="1" dirty="0">
                <a:solidFill>
                  <a:schemeClr val="bg1"/>
                </a:solidFill>
              </a:rPr>
              <a:t>p</a:t>
            </a:r>
            <a:r>
              <a:rPr lang="en-US" sz="2800" i="1" baseline="-25000" dirty="0">
                <a:solidFill>
                  <a:schemeClr val="bg1"/>
                </a:solidFill>
              </a:rPr>
              <a:t>0</a:t>
            </a:r>
            <a:r>
              <a:rPr lang="en-US" sz="2800" dirty="0">
                <a:solidFill>
                  <a:schemeClr val="bg1"/>
                </a:solidFill>
              </a:rPr>
              <a:t> and </a:t>
            </a:r>
            <a:r>
              <a:rPr lang="en-US" sz="2800" i="1" dirty="0" err="1">
                <a:solidFill>
                  <a:schemeClr val="bg1"/>
                </a:solidFill>
              </a:rPr>
              <a:t>p</a:t>
            </a:r>
            <a:r>
              <a:rPr lang="en-US" sz="2800" i="1" baseline="-25000" dirty="0" err="1">
                <a:solidFill>
                  <a:schemeClr val="bg1"/>
                </a:solidFill>
              </a:rPr>
              <a:t>n</a:t>
            </a:r>
            <a:r>
              <a:rPr lang="en-US" sz="2800" dirty="0">
                <a:solidFill>
                  <a:schemeClr val="bg1"/>
                </a:solidFill>
              </a:rPr>
              <a:t> called </a:t>
            </a:r>
            <a:r>
              <a:rPr lang="en-US" sz="2800" i="1" dirty="0">
                <a:solidFill>
                  <a:schemeClr val="bg1"/>
                </a:solidFill>
              </a:rPr>
              <a:t>P(u)</a:t>
            </a:r>
            <a:r>
              <a:rPr lang="en-US" sz="2800" dirty="0">
                <a:solidFill>
                  <a:schemeClr val="bg1"/>
                </a:solidFill>
              </a:rPr>
              <a:t> can be calculated as</a:t>
            </a:r>
          </a:p>
          <a:p>
            <a:pPr algn="just">
              <a:buFontTx/>
              <a:buNone/>
            </a:pPr>
            <a:r>
              <a:rPr lang="en-US" sz="2800" dirty="0"/>
              <a:t>	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FF39757-8281-4F63-A532-34F8D4180997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3471299"/>
              </p:ext>
            </p:extLst>
          </p:nvPr>
        </p:nvGraphicFramePr>
        <p:xfrm>
          <a:off x="1447800" y="2175764"/>
          <a:ext cx="3048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Formel" r:id="rId3" imgW="1002960" imgH="228600" progId="Equation.3">
                  <p:embed/>
                </p:oleObj>
              </mc:Choice>
              <mc:Fallback>
                <p:oleObj name="Formel" r:id="rId3" imgW="1002960" imgH="228600" progId="Equation.3">
                  <p:embed/>
                  <p:pic>
                    <p:nvPicPr>
                      <p:cNvPr id="5" name="Objekt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47800" y="2175764"/>
                        <a:ext cx="3048000" cy="60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k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6176838"/>
              </p:ext>
            </p:extLst>
          </p:nvPr>
        </p:nvGraphicFramePr>
        <p:xfrm>
          <a:off x="990600" y="4385564"/>
          <a:ext cx="3872948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Formel" r:id="rId5" imgW="2120760" imgH="291960" progId="Equation.3">
                  <p:embed/>
                </p:oleObj>
              </mc:Choice>
              <mc:Fallback>
                <p:oleObj name="Formel" r:id="rId5" imgW="2120760" imgH="291960" progId="Equation.3">
                  <p:embed/>
                  <p:pic>
                    <p:nvPicPr>
                      <p:cNvPr id="6" name="Objekt 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90600" y="4385564"/>
                        <a:ext cx="3872948" cy="533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0004287"/>
              </p:ext>
            </p:extLst>
          </p:nvPr>
        </p:nvGraphicFramePr>
        <p:xfrm>
          <a:off x="914400" y="5071364"/>
          <a:ext cx="634365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Formel" r:id="rId7" imgW="2349360" imgH="253800" progId="Equation.3">
                  <p:embed/>
                </p:oleObj>
              </mc:Choice>
              <mc:Fallback>
                <p:oleObj name="Formel" r:id="rId7" imgW="2349360" imgH="253800" progId="Equation.3">
                  <p:embed/>
                  <p:pic>
                    <p:nvPicPr>
                      <p:cNvPr id="7" name="Objekt 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5071364"/>
                        <a:ext cx="6343650" cy="685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k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0745865"/>
              </p:ext>
            </p:extLst>
          </p:nvPr>
        </p:nvGraphicFramePr>
        <p:xfrm>
          <a:off x="1066800" y="5757164"/>
          <a:ext cx="2895600" cy="8029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Formel" r:id="rId9" imgW="1511280" imgH="419040" progId="Equation.3">
                  <p:embed/>
                </p:oleObj>
              </mc:Choice>
              <mc:Fallback>
                <p:oleObj name="Formel" r:id="rId9" imgW="1511280" imgH="419040" progId="Equation.3">
                  <p:embed/>
                  <p:pic>
                    <p:nvPicPr>
                      <p:cNvPr id="8" name="Objekt 7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66800" y="5757164"/>
                        <a:ext cx="2895600" cy="8029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Grafik 5">
            <a:extLst>
              <a:ext uri="{FF2B5EF4-FFF2-40B4-BE49-F238E27FC236}">
                <a16:creationId xmlns:a16="http://schemas.microsoft.com/office/drawing/2014/main" id="{7756E549-EF8C-448D-ABA7-65BF622B5274}"/>
              </a:ext>
            </a:extLst>
          </p:cNvPr>
          <p:cNvPicPr/>
          <p:nvPr/>
        </p:nvPicPr>
        <p:blipFill>
          <a:blip r:embed="rId11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0" name="Grafik 6">
            <a:extLst>
              <a:ext uri="{FF2B5EF4-FFF2-40B4-BE49-F238E27FC236}">
                <a16:creationId xmlns:a16="http://schemas.microsoft.com/office/drawing/2014/main" id="{4C197525-CC81-4CA8-8672-49C8F7523B15}"/>
              </a:ext>
            </a:extLst>
          </p:cNvPr>
          <p:cNvPicPr/>
          <p:nvPr/>
        </p:nvPicPr>
        <p:blipFill>
          <a:blip r:embed="rId12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1C45FD5-7FE1-478B-A2FF-F9E024372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71854"/>
            <a:ext cx="2895600" cy="476250"/>
          </a:xfrm>
        </p:spPr>
        <p:txBody>
          <a:bodyPr/>
          <a:lstStyle/>
          <a:p>
            <a:r>
              <a:rPr lang="tr-TR" dirty="0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41341618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</a:t>
            </a:r>
            <a:r>
              <a:rPr lang="tr-TR" b="1" dirty="0"/>
              <a:t>é</a:t>
            </a:r>
            <a:r>
              <a:rPr lang="en-US" b="1" dirty="0" err="1"/>
              <a:t>zier</a:t>
            </a:r>
            <a:r>
              <a:rPr lang="en-US" b="1" dirty="0"/>
              <a:t> Curve Equations</a:t>
            </a:r>
            <a:r>
              <a:rPr lang="tr-TR" b="1" dirty="0"/>
              <a:t> (cont.)</a:t>
            </a:r>
            <a:endParaRPr lang="en-US" b="1" dirty="0"/>
          </a:p>
        </p:txBody>
      </p:sp>
      <p:sp>
        <p:nvSpPr>
          <p:cNvPr id="5478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91513" cy="4525963"/>
          </a:xfrm>
        </p:spPr>
        <p:txBody>
          <a:bodyPr/>
          <a:lstStyle/>
          <a:p>
            <a:r>
              <a:rPr lang="tr-TR" sz="2800" dirty="0">
                <a:solidFill>
                  <a:schemeClr val="bg1"/>
                </a:solidFill>
              </a:rPr>
              <a:t>Individual curve coordinates can be obtained as:</a:t>
            </a:r>
            <a:endParaRPr lang="en-US" sz="2800" dirty="0">
              <a:solidFill>
                <a:schemeClr val="bg1"/>
              </a:solidFill>
            </a:endParaRPr>
          </a:p>
          <a:p>
            <a:pPr>
              <a:buFontTx/>
              <a:buNone/>
            </a:pPr>
            <a:r>
              <a:rPr lang="en-US" sz="2800" dirty="0"/>
              <a:t>	</a:t>
            </a:r>
          </a:p>
        </p:txBody>
      </p:sp>
      <p:graphicFrame>
        <p:nvGraphicFramePr>
          <p:cNvPr id="547852" name="Object 12"/>
          <p:cNvGraphicFramePr>
            <a:graphicFrameLocks noChangeAspect="1"/>
          </p:cNvGraphicFramePr>
          <p:nvPr>
            <p:extLst/>
          </p:nvPr>
        </p:nvGraphicFramePr>
        <p:xfrm>
          <a:off x="2908300" y="3387725"/>
          <a:ext cx="311150" cy="588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Formel" r:id="rId3" imgW="114120" imgH="215640" progId="Equation.3">
                  <p:embed/>
                </p:oleObj>
              </mc:Choice>
              <mc:Fallback>
                <p:oleObj name="Formel" r:id="rId3" imgW="114120" imgH="215640" progId="Equation.3">
                  <p:embed/>
                  <p:pic>
                    <p:nvPicPr>
                      <p:cNvPr id="547852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8300" y="3387725"/>
                        <a:ext cx="311150" cy="588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FF39757-8281-4F63-A532-34F8D4180997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aphicFrame>
        <p:nvGraphicFramePr>
          <p:cNvPr id="3" name="Objekt 2"/>
          <p:cNvGraphicFramePr>
            <a:graphicFrameLocks noChangeAspect="1"/>
          </p:cNvGraphicFramePr>
          <p:nvPr>
            <p:extLst/>
          </p:nvPr>
        </p:nvGraphicFramePr>
        <p:xfrm>
          <a:off x="914399" y="2286000"/>
          <a:ext cx="5211417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Formel" r:id="rId5" imgW="1536480" imgH="291960" progId="Equation.3">
                  <p:embed/>
                </p:oleObj>
              </mc:Choice>
              <mc:Fallback>
                <p:oleObj name="Formel" r:id="rId5" imgW="1536480" imgH="291960" progId="Equation.3">
                  <p:embed/>
                  <p:pic>
                    <p:nvPicPr>
                      <p:cNvPr id="3" name="Objekt 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399" y="2286000"/>
                        <a:ext cx="5211417" cy="990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kt 3"/>
          <p:cNvGraphicFramePr>
            <a:graphicFrameLocks noChangeAspect="1"/>
          </p:cNvGraphicFramePr>
          <p:nvPr>
            <p:extLst/>
          </p:nvPr>
        </p:nvGraphicFramePr>
        <p:xfrm>
          <a:off x="990599" y="3352800"/>
          <a:ext cx="5297557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Formel" r:id="rId7" imgW="1562040" imgH="291960" progId="Equation.3">
                  <p:embed/>
                </p:oleObj>
              </mc:Choice>
              <mc:Fallback>
                <p:oleObj name="Formel" r:id="rId7" imgW="1562040" imgH="291960" progId="Equation.3">
                  <p:embed/>
                  <p:pic>
                    <p:nvPicPr>
                      <p:cNvPr id="4" name="Objekt 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90599" y="3352800"/>
                        <a:ext cx="5297557" cy="990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kt 4"/>
          <p:cNvGraphicFramePr>
            <a:graphicFrameLocks noChangeAspect="1"/>
          </p:cNvGraphicFramePr>
          <p:nvPr>
            <p:extLst/>
          </p:nvPr>
        </p:nvGraphicFramePr>
        <p:xfrm>
          <a:off x="1066799" y="4495800"/>
          <a:ext cx="5211417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Formel" r:id="rId9" imgW="1536480" imgH="291960" progId="Equation.3">
                  <p:embed/>
                </p:oleObj>
              </mc:Choice>
              <mc:Fallback>
                <p:oleObj name="Formel" r:id="rId9" imgW="1536480" imgH="291960" progId="Equation.3">
                  <p:embed/>
                  <p:pic>
                    <p:nvPicPr>
                      <p:cNvPr id="5" name="Objekt 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66799" y="4495800"/>
                        <a:ext cx="5211417" cy="990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Grafik 5">
            <a:extLst>
              <a:ext uri="{FF2B5EF4-FFF2-40B4-BE49-F238E27FC236}">
                <a16:creationId xmlns:a16="http://schemas.microsoft.com/office/drawing/2014/main" id="{CC1BA534-0A43-4126-9E24-9599095EFA91}"/>
              </a:ext>
            </a:extLst>
          </p:cNvPr>
          <p:cNvPicPr/>
          <p:nvPr/>
        </p:nvPicPr>
        <p:blipFill>
          <a:blip r:embed="rId11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0" name="Grafik 6">
            <a:extLst>
              <a:ext uri="{FF2B5EF4-FFF2-40B4-BE49-F238E27FC236}">
                <a16:creationId xmlns:a16="http://schemas.microsoft.com/office/drawing/2014/main" id="{22A87831-983B-4F2F-9AA5-0FD38029DE93}"/>
              </a:ext>
            </a:extLst>
          </p:cNvPr>
          <p:cNvPicPr/>
          <p:nvPr/>
        </p:nvPicPr>
        <p:blipFill>
          <a:blip r:embed="rId12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B0ED782-1258-4D23-86D4-531A513D1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22156120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</a:t>
            </a:r>
            <a:r>
              <a:rPr lang="tr-TR" b="1" dirty="0"/>
              <a:t>é</a:t>
            </a:r>
            <a:r>
              <a:rPr lang="en-US" b="1" dirty="0" err="1"/>
              <a:t>zier</a:t>
            </a:r>
            <a:r>
              <a:rPr lang="en-US" b="1" dirty="0"/>
              <a:t> Spline Curves</a:t>
            </a:r>
          </a:p>
        </p:txBody>
      </p:sp>
      <p:sp>
        <p:nvSpPr>
          <p:cNvPr id="548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Bezier curves of different degrees</a:t>
            </a:r>
          </a:p>
        </p:txBody>
      </p:sp>
      <p:pic>
        <p:nvPicPr>
          <p:cNvPr id="54886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2636838"/>
            <a:ext cx="5310188" cy="310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EA0B944-EF32-477A-9ABE-65B100A3F99F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1F93234F-DDD6-4B1D-9310-362B19996171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24D62FA-2A3C-40B2-8522-C5DFE16F097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17077858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</a:t>
            </a:r>
            <a:r>
              <a:rPr lang="tr-TR" b="1" dirty="0"/>
              <a:t>é</a:t>
            </a:r>
            <a:r>
              <a:rPr lang="en-US" b="1" dirty="0" err="1"/>
              <a:t>zier</a:t>
            </a:r>
            <a:r>
              <a:rPr lang="en-US" b="1" dirty="0"/>
              <a:t> Spline Curves</a:t>
            </a:r>
            <a:r>
              <a:rPr lang="tr-TR" b="1" dirty="0"/>
              <a:t> (cont.)</a:t>
            </a:r>
            <a:endParaRPr lang="en-US" b="1" dirty="0"/>
          </a:p>
        </p:txBody>
      </p:sp>
      <p:sp>
        <p:nvSpPr>
          <p:cNvPr id="549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 common use for Bezier curves is in font definition</a:t>
            </a:r>
          </a:p>
        </p:txBody>
      </p:sp>
      <p:pic>
        <p:nvPicPr>
          <p:cNvPr id="54989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852738"/>
            <a:ext cx="2149475" cy="2630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534C875-8C3B-42C8-936E-650AFACD2125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D23880F5-EF1D-47AF-BBCC-D5CBA2D1C9B4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3131CBC-F46B-43FE-815C-D3D59FFC1F8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338480756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dirty="0">
                <a:solidFill>
                  <a:schemeClr val="bg1"/>
                </a:solidFill>
              </a:rPr>
              <a:t>If we specify the first and the last control point as the same point, we can generate a closed Bezier curve</a:t>
            </a:r>
          </a:p>
        </p:txBody>
      </p:sp>
      <p:pic>
        <p:nvPicPr>
          <p:cNvPr id="55091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3500438"/>
            <a:ext cx="5110163" cy="273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b="1" dirty="0"/>
              <a:t>B</a:t>
            </a:r>
            <a:r>
              <a:rPr lang="tr-TR" b="1" dirty="0"/>
              <a:t>é</a:t>
            </a:r>
            <a:r>
              <a:rPr lang="en-US" b="1" dirty="0" err="1"/>
              <a:t>zier</a:t>
            </a:r>
            <a:r>
              <a:rPr lang="en-US" b="1" dirty="0"/>
              <a:t> Spline Curves</a:t>
            </a:r>
            <a:r>
              <a:rPr lang="tr-TR" b="1" dirty="0"/>
              <a:t> (cont.)</a:t>
            </a:r>
            <a:endParaRPr lang="en-US" b="1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F03E912-0998-4355-AA14-822FF57297A0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8" name="Grafik 6">
            <a:extLst>
              <a:ext uri="{FF2B5EF4-FFF2-40B4-BE49-F238E27FC236}">
                <a16:creationId xmlns:a16="http://schemas.microsoft.com/office/drawing/2014/main" id="{B595EC5A-DB28-4E35-90F0-4A354E970C8E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C77DC5A-1954-4EA2-AA90-AE6540A13FA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95542680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</a:t>
            </a:r>
            <a:r>
              <a:rPr lang="tr-TR" b="1" dirty="0"/>
              <a:t>é</a:t>
            </a:r>
            <a:r>
              <a:rPr lang="en-US" b="1" dirty="0" err="1"/>
              <a:t>zier</a:t>
            </a:r>
            <a:r>
              <a:rPr lang="en-US" b="1" dirty="0"/>
              <a:t> Surfaces</a:t>
            </a:r>
          </a:p>
        </p:txBody>
      </p:sp>
      <p:sp>
        <p:nvSpPr>
          <p:cNvPr id="551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dirty="0">
                <a:solidFill>
                  <a:schemeClr val="bg1"/>
                </a:solidFill>
              </a:rPr>
              <a:t>Two sets of Bezier curves can be used to design an object surface</a:t>
            </a:r>
          </a:p>
          <a:p>
            <a:pPr algn="just">
              <a:buFontTx/>
              <a:buNone/>
            </a:pPr>
            <a:endParaRPr lang="en-US" dirty="0"/>
          </a:p>
          <a:p>
            <a:pPr algn="just">
              <a:buFontTx/>
              <a:buNone/>
            </a:pPr>
            <a:endParaRPr lang="en-US" dirty="0"/>
          </a:p>
          <a:p>
            <a:pPr algn="just">
              <a:buFontTx/>
              <a:buNone/>
            </a:pPr>
            <a:endParaRPr lang="en-US" dirty="0"/>
          </a:p>
          <a:p>
            <a:pPr algn="just">
              <a:buFontTx/>
              <a:buNone/>
            </a:pPr>
            <a:r>
              <a:rPr lang="en-US" dirty="0">
                <a:solidFill>
                  <a:schemeClr val="bg1"/>
                </a:solidFill>
              </a:rPr>
              <a:t>with </a:t>
            </a:r>
            <a:r>
              <a:rPr lang="en-US" i="1" dirty="0" err="1">
                <a:solidFill>
                  <a:schemeClr val="bg1"/>
                </a:solidFill>
              </a:rPr>
              <a:t>p</a:t>
            </a:r>
            <a:r>
              <a:rPr lang="en-US" i="1" baseline="-25000" dirty="0" err="1">
                <a:solidFill>
                  <a:schemeClr val="bg1"/>
                </a:solidFill>
              </a:rPr>
              <a:t>j,k</a:t>
            </a:r>
            <a:r>
              <a:rPr lang="en-US" i="1"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specifying the location of </a:t>
            </a:r>
            <a:r>
              <a:rPr lang="en-US" i="1" dirty="0">
                <a:solidFill>
                  <a:schemeClr val="bg1"/>
                </a:solidFill>
              </a:rPr>
              <a:t>(m+1)</a:t>
            </a:r>
            <a:r>
              <a:rPr lang="en-US" dirty="0">
                <a:solidFill>
                  <a:schemeClr val="bg1"/>
                </a:solidFill>
              </a:rPr>
              <a:t> by </a:t>
            </a:r>
            <a:r>
              <a:rPr lang="en-US" i="1" dirty="0">
                <a:solidFill>
                  <a:schemeClr val="bg1"/>
                </a:solidFill>
              </a:rPr>
              <a:t>(n+1) </a:t>
            </a:r>
            <a:r>
              <a:rPr lang="en-US" dirty="0">
                <a:solidFill>
                  <a:schemeClr val="bg1"/>
                </a:solidFill>
              </a:rPr>
              <a:t>control points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aphicFrame>
        <p:nvGraphicFramePr>
          <p:cNvPr id="3" name="Objekt 2"/>
          <p:cNvGraphicFramePr>
            <a:graphicFrameLocks noChangeAspect="1"/>
          </p:cNvGraphicFramePr>
          <p:nvPr>
            <p:extLst/>
          </p:nvPr>
        </p:nvGraphicFramePr>
        <p:xfrm>
          <a:off x="809898" y="2743200"/>
          <a:ext cx="7106193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Formel" r:id="rId3" imgW="2438280" imgH="444240" progId="Equation.3">
                  <p:embed/>
                </p:oleObj>
              </mc:Choice>
              <mc:Fallback>
                <p:oleObj name="Formel" r:id="rId3" imgW="2438280" imgH="444240" progId="Equation.3">
                  <p:embed/>
                  <p:pic>
                    <p:nvPicPr>
                      <p:cNvPr id="3" name="Objekt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09898" y="2743200"/>
                        <a:ext cx="7106193" cy="1295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Grafik 5">
            <a:extLst>
              <a:ext uri="{FF2B5EF4-FFF2-40B4-BE49-F238E27FC236}">
                <a16:creationId xmlns:a16="http://schemas.microsoft.com/office/drawing/2014/main" id="{99D19FB1-00E6-4A9B-AEFB-85686086B9EE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DBB34937-FCB4-4003-82F2-DBE0970E7931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964C950-6DF9-4858-85C4-DE86B8AACE5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226698070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</a:t>
            </a:r>
            <a:r>
              <a:rPr lang="tr-TR" b="1" dirty="0"/>
              <a:t>é</a:t>
            </a:r>
            <a:r>
              <a:rPr lang="en-US" b="1" dirty="0" err="1"/>
              <a:t>zier</a:t>
            </a:r>
            <a:r>
              <a:rPr lang="en-US" b="1" dirty="0"/>
              <a:t> Surfaces</a:t>
            </a:r>
            <a:r>
              <a:rPr lang="tr-TR" b="1" dirty="0"/>
              <a:t> (cont.)</a:t>
            </a:r>
            <a:endParaRPr lang="en-US" b="1" dirty="0"/>
          </a:p>
        </p:txBody>
      </p:sp>
      <p:sp>
        <p:nvSpPr>
          <p:cNvPr id="553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>
                <a:solidFill>
                  <a:schemeClr val="bg1"/>
                </a:solidFill>
              </a:rPr>
              <a:t>u</a:t>
            </a:r>
            <a:r>
              <a:rPr lang="en-US" dirty="0">
                <a:solidFill>
                  <a:schemeClr val="bg1"/>
                </a:solidFill>
              </a:rPr>
              <a:t> and </a:t>
            </a:r>
            <a:r>
              <a:rPr lang="en-US" i="1" dirty="0">
                <a:solidFill>
                  <a:schemeClr val="bg1"/>
                </a:solidFill>
              </a:rPr>
              <a:t>v</a:t>
            </a:r>
            <a:r>
              <a:rPr lang="en-US" dirty="0">
                <a:solidFill>
                  <a:schemeClr val="bg1"/>
                </a:solidFill>
              </a:rPr>
              <a:t> parameters</a:t>
            </a:r>
          </a:p>
        </p:txBody>
      </p:sp>
      <p:pic>
        <p:nvPicPr>
          <p:cNvPr id="55399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2781300"/>
            <a:ext cx="4346575" cy="2503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D63908D-4C67-48C3-8FC5-FD89AFF2A895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81C152D0-1210-4707-AD72-7FD63320DC85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CCBDB4C-DE5F-41B8-9002-9E7D99E792F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177319889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An example Bezier surface</a:t>
            </a:r>
          </a:p>
        </p:txBody>
      </p:sp>
      <p:pic>
        <p:nvPicPr>
          <p:cNvPr id="55501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2566232"/>
            <a:ext cx="52705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b="1" dirty="0"/>
              <a:t>B</a:t>
            </a:r>
            <a:r>
              <a:rPr lang="tr-TR" b="1" dirty="0"/>
              <a:t>é</a:t>
            </a:r>
            <a:r>
              <a:rPr lang="en-US" b="1" dirty="0" err="1"/>
              <a:t>zier</a:t>
            </a:r>
            <a:r>
              <a:rPr lang="en-US" b="1" dirty="0"/>
              <a:t> Surfaces</a:t>
            </a:r>
            <a:r>
              <a:rPr lang="tr-TR" b="1" dirty="0"/>
              <a:t> (cont.)</a:t>
            </a:r>
            <a:endParaRPr lang="en-US" b="1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2B9E783-5C98-4CB5-B03D-A4F6AE07C739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8" name="Grafik 6">
            <a:extLst>
              <a:ext uri="{FF2B5EF4-FFF2-40B4-BE49-F238E27FC236}">
                <a16:creationId xmlns:a16="http://schemas.microsoft.com/office/drawing/2014/main" id="{6E4CABB5-BE8A-4933-94F7-E826E5AD71F5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9412AC2-6A81-4C66-932D-ADB7187B2A4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379738244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OpenGL Approximation Spline Functions</a:t>
            </a:r>
          </a:p>
        </p:txBody>
      </p:sp>
      <p:sp>
        <p:nvSpPr>
          <p:cNvPr id="556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458200" cy="4530725"/>
          </a:xfrm>
        </p:spPr>
        <p:txBody>
          <a:bodyPr/>
          <a:lstStyle/>
          <a:p>
            <a:pPr algn="just"/>
            <a:r>
              <a:rPr lang="en-US" dirty="0">
                <a:solidFill>
                  <a:schemeClr val="bg1"/>
                </a:solidFill>
              </a:rPr>
              <a:t>Bezier splines and B-splines can be displayed using OpenGL functions</a:t>
            </a:r>
          </a:p>
          <a:p>
            <a:pPr algn="just"/>
            <a:r>
              <a:rPr lang="en-US" dirty="0">
                <a:solidFill>
                  <a:schemeClr val="bg1"/>
                </a:solidFill>
              </a:rPr>
              <a:t>The core library contains Bezier functions, and GLU has B-spline functions</a:t>
            </a:r>
          </a:p>
          <a:p>
            <a:pPr algn="just"/>
            <a:r>
              <a:rPr lang="en-US" dirty="0">
                <a:solidFill>
                  <a:schemeClr val="bg1"/>
                </a:solidFill>
              </a:rPr>
              <a:t>Bezier functions are often hardware implemented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5">
            <a:extLst>
              <a:ext uri="{FF2B5EF4-FFF2-40B4-BE49-F238E27FC236}">
                <a16:creationId xmlns:a16="http://schemas.microsoft.com/office/drawing/2014/main" id="{3438A669-0104-48CF-BDF7-AB8B30FDF58D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6">
            <a:extLst>
              <a:ext uri="{FF2B5EF4-FFF2-40B4-BE49-F238E27FC236}">
                <a16:creationId xmlns:a16="http://schemas.microsoft.com/office/drawing/2014/main" id="{5963F7DD-A691-4145-AC89-CB0E2C24F001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D9AB18D-E4C9-499A-A566-22ACF76144C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1930889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56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56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56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56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56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56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6035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OpenGL B</a:t>
            </a:r>
            <a:r>
              <a:rPr lang="tr-TR" sz="4000" b="1" dirty="0"/>
              <a:t>é</a:t>
            </a:r>
            <a:r>
              <a:rPr lang="en-US" sz="4000" b="1" dirty="0" err="1"/>
              <a:t>zier</a:t>
            </a:r>
            <a:r>
              <a:rPr lang="en-US" sz="4000" b="1" dirty="0"/>
              <a:t>-Spline Curve Functions</a:t>
            </a:r>
          </a:p>
        </p:txBody>
      </p:sp>
      <p:sp>
        <p:nvSpPr>
          <p:cNvPr id="557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97450"/>
          </a:xfrm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We specify parameters and activate the routines for Bezier-curve display with</a:t>
            </a:r>
          </a:p>
          <a:p>
            <a:pPr lvl="2" algn="just">
              <a:lnSpc>
                <a:spcPct val="90000"/>
              </a:lnSpc>
            </a:pPr>
            <a:r>
              <a:rPr lang="en-US" dirty="0"/>
              <a:t>glMap1*(GL_MAP1_VERTEX_3, </a:t>
            </a:r>
            <a:r>
              <a:rPr lang="en-US" dirty="0" err="1"/>
              <a:t>uMin</a:t>
            </a:r>
            <a:r>
              <a:rPr lang="en-US" dirty="0"/>
              <a:t>, </a:t>
            </a:r>
            <a:r>
              <a:rPr lang="en-US" dirty="0" err="1"/>
              <a:t>uMax</a:t>
            </a:r>
            <a:r>
              <a:rPr lang="en-US" dirty="0"/>
              <a:t>, stride, </a:t>
            </a:r>
            <a:r>
              <a:rPr lang="en-US" dirty="0" err="1"/>
              <a:t>nPts</a:t>
            </a:r>
            <a:r>
              <a:rPr lang="en-US" dirty="0"/>
              <a:t>, *</a:t>
            </a:r>
            <a:r>
              <a:rPr lang="en-US" dirty="0" err="1"/>
              <a:t>ctrlPts</a:t>
            </a:r>
            <a:r>
              <a:rPr lang="en-US" dirty="0"/>
              <a:t>);</a:t>
            </a:r>
          </a:p>
          <a:p>
            <a:pPr lvl="2" algn="just">
              <a:lnSpc>
                <a:spcPct val="90000"/>
              </a:lnSpc>
            </a:pPr>
            <a:r>
              <a:rPr lang="en-US" dirty="0" err="1"/>
              <a:t>glEnable</a:t>
            </a:r>
            <a:r>
              <a:rPr lang="en-US" dirty="0"/>
              <a:t>(GL_MAP1_VERTEX_3);</a:t>
            </a:r>
          </a:p>
          <a:p>
            <a:pPr algn="just">
              <a:lnSpc>
                <a:spcPct val="90000"/>
              </a:lnSpc>
            </a:pPr>
            <a:r>
              <a:rPr lang="en-US" dirty="0"/>
              <a:t>a</a:t>
            </a:r>
            <a:r>
              <a:rPr lang="en-US" dirty="0">
                <a:solidFill>
                  <a:schemeClr val="bg1"/>
                </a:solidFill>
              </a:rPr>
              <a:t>nd deactivate with</a:t>
            </a:r>
          </a:p>
          <a:p>
            <a:pPr lvl="2" algn="just">
              <a:lnSpc>
                <a:spcPct val="90000"/>
              </a:lnSpc>
            </a:pPr>
            <a:r>
              <a:rPr lang="en-US" dirty="0" err="1"/>
              <a:t>glDisable</a:t>
            </a:r>
            <a:r>
              <a:rPr lang="en-US" dirty="0"/>
              <a:t>(GL_MAP1_VERTEX_3);</a:t>
            </a:r>
          </a:p>
          <a:p>
            <a:pPr lvl="1" algn="just">
              <a:lnSpc>
                <a:spcPct val="90000"/>
              </a:lnSpc>
            </a:pPr>
            <a:r>
              <a:rPr lang="en-US" dirty="0" err="1"/>
              <a:t>uMin</a:t>
            </a:r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and</a:t>
            </a:r>
            <a:r>
              <a:rPr lang="en-US" dirty="0"/>
              <a:t> </a:t>
            </a:r>
            <a:r>
              <a:rPr lang="en-US" dirty="0" err="1"/>
              <a:t>uMax</a:t>
            </a:r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are typically </a:t>
            </a:r>
            <a:r>
              <a:rPr lang="en-US" dirty="0"/>
              <a:t>0 </a:t>
            </a:r>
            <a:r>
              <a:rPr lang="en-US" dirty="0">
                <a:solidFill>
                  <a:schemeClr val="bg1"/>
                </a:solidFill>
              </a:rPr>
              <a:t>and</a:t>
            </a:r>
            <a:r>
              <a:rPr lang="en-US" dirty="0"/>
              <a:t> 1.0</a:t>
            </a:r>
          </a:p>
          <a:p>
            <a:pPr lvl="1" algn="just">
              <a:lnSpc>
                <a:spcPct val="90000"/>
              </a:lnSpc>
            </a:pPr>
            <a:r>
              <a:rPr lang="en-US" dirty="0"/>
              <a:t>stride=3 </a:t>
            </a:r>
            <a:r>
              <a:rPr lang="en-US" dirty="0">
                <a:solidFill>
                  <a:schemeClr val="bg1"/>
                </a:solidFill>
              </a:rPr>
              <a:t>for 3D</a:t>
            </a:r>
          </a:p>
          <a:p>
            <a:pPr lvl="1" algn="just">
              <a:lnSpc>
                <a:spcPct val="90000"/>
              </a:lnSpc>
            </a:pPr>
            <a:r>
              <a:rPr lang="en-US" dirty="0" err="1"/>
              <a:t>nPts</a:t>
            </a:r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is the number of control points</a:t>
            </a:r>
          </a:p>
          <a:p>
            <a:pPr lvl="1" algn="just">
              <a:lnSpc>
                <a:spcPct val="90000"/>
              </a:lnSpc>
            </a:pPr>
            <a:r>
              <a:rPr lang="en-US" dirty="0" err="1"/>
              <a:t>ctrlPts</a:t>
            </a:r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is the array of control points</a:t>
            </a:r>
          </a:p>
          <a:p>
            <a:pPr lvl="1" algn="just">
              <a:lnSpc>
                <a:spcPct val="90000"/>
              </a:lnSpc>
            </a:pPr>
            <a:endParaRPr lang="en-US" dirty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5">
            <a:extLst>
              <a:ext uri="{FF2B5EF4-FFF2-40B4-BE49-F238E27FC236}">
                <a16:creationId xmlns:a16="http://schemas.microsoft.com/office/drawing/2014/main" id="{39878542-13BA-480F-A0B6-7BF9DB315DDE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6">
            <a:extLst>
              <a:ext uri="{FF2B5EF4-FFF2-40B4-BE49-F238E27FC236}">
                <a16:creationId xmlns:a16="http://schemas.microsoft.com/office/drawing/2014/main" id="{972A8D0C-11B2-4EA5-88A6-5A923E05D267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0B2876D-0EDB-4AC6-898D-3FF73E98B97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987861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57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57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557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57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557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557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557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557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57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57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557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557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557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557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557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557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557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557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7059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OpenGL B</a:t>
            </a:r>
            <a:r>
              <a:rPr lang="tr-TR" sz="4000" b="1" dirty="0"/>
              <a:t>é</a:t>
            </a:r>
            <a:r>
              <a:rPr lang="en-US" sz="4000" b="1" dirty="0" err="1"/>
              <a:t>zier</a:t>
            </a:r>
            <a:r>
              <a:rPr lang="en-US" sz="4000" b="1" dirty="0"/>
              <a:t>-Spline Curve Functions</a:t>
            </a:r>
            <a:r>
              <a:rPr lang="tr-TR" sz="4000" b="1" dirty="0"/>
              <a:t> (cont.)</a:t>
            </a:r>
            <a:endParaRPr lang="en-US" sz="4000" b="1" dirty="0"/>
          </a:p>
        </p:txBody>
      </p:sp>
      <p:sp>
        <p:nvSpPr>
          <p:cNvPr id="558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97450"/>
          </a:xfrm>
        </p:spPr>
        <p:txBody>
          <a:bodyPr/>
          <a:lstStyle/>
          <a:p>
            <a:pPr algn="just"/>
            <a:r>
              <a:rPr lang="en-US" dirty="0">
                <a:solidFill>
                  <a:schemeClr val="bg1"/>
                </a:solidFill>
              </a:rPr>
              <a:t>After setting parameters, we need to evaluate positions along the spline path and display the resulting curve. To calculate coordinate positions we use</a:t>
            </a:r>
          </a:p>
          <a:p>
            <a:pPr algn="just">
              <a:buFontTx/>
              <a:buNone/>
            </a:pPr>
            <a:r>
              <a:rPr lang="en-US" dirty="0"/>
              <a:t>	glEvalCoord1*(</a:t>
            </a:r>
            <a:r>
              <a:rPr lang="en-US" dirty="0" err="1"/>
              <a:t>uValue</a:t>
            </a:r>
            <a:r>
              <a:rPr lang="en-US" dirty="0"/>
              <a:t>);</a:t>
            </a:r>
          </a:p>
          <a:p>
            <a:pPr algn="just">
              <a:buFontTx/>
              <a:buNone/>
            </a:pPr>
            <a:r>
              <a:rPr lang="en-US" dirty="0"/>
              <a:t>	</a:t>
            </a:r>
            <a:r>
              <a:rPr lang="en-US" dirty="0">
                <a:solidFill>
                  <a:schemeClr val="bg1"/>
                </a:solidFill>
              </a:rPr>
              <a:t>where</a:t>
            </a:r>
            <a:r>
              <a:rPr lang="en-US" dirty="0"/>
              <a:t> </a:t>
            </a:r>
            <a:r>
              <a:rPr lang="en-US" dirty="0" err="1"/>
              <a:t>uValue</a:t>
            </a:r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is assigned some value in the interval from</a:t>
            </a:r>
            <a:r>
              <a:rPr lang="en-US" dirty="0"/>
              <a:t> </a:t>
            </a:r>
            <a:r>
              <a:rPr lang="en-US" dirty="0" err="1"/>
              <a:t>uMin</a:t>
            </a:r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to</a:t>
            </a:r>
            <a:r>
              <a:rPr lang="en-US" dirty="0"/>
              <a:t> </a:t>
            </a:r>
            <a:r>
              <a:rPr lang="en-US" dirty="0" err="1"/>
              <a:t>uMax</a:t>
            </a:r>
            <a:endParaRPr lang="en-US" dirty="0"/>
          </a:p>
          <a:p>
            <a:pPr lvl="1" algn="just">
              <a:buFont typeface="Tahoma" pitchFamily="34" charset="0"/>
              <a:buNone/>
            </a:pPr>
            <a:endParaRPr lang="en-US" dirty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5">
            <a:extLst>
              <a:ext uri="{FF2B5EF4-FFF2-40B4-BE49-F238E27FC236}">
                <a16:creationId xmlns:a16="http://schemas.microsoft.com/office/drawing/2014/main" id="{E8EDFF1B-37B7-434B-91A0-9CC00585B714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6">
            <a:extLst>
              <a:ext uri="{FF2B5EF4-FFF2-40B4-BE49-F238E27FC236}">
                <a16:creationId xmlns:a16="http://schemas.microsoft.com/office/drawing/2014/main" id="{83C1E736-FF62-4A3D-B5C8-AB3319647D29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C99DA90-B9BC-49DA-B428-DAAE29CC2F1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2117392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58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58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58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58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58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58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808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10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229600" cy="1049338"/>
          </a:xfrm>
        </p:spPr>
        <p:txBody>
          <a:bodyPr/>
          <a:lstStyle/>
          <a:p>
            <a:r>
              <a:rPr lang="en-US" b="1" dirty="0"/>
              <a:t>Example OpenGL Code</a:t>
            </a:r>
          </a:p>
        </p:txBody>
      </p:sp>
      <p:sp>
        <p:nvSpPr>
          <p:cNvPr id="559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96975"/>
            <a:ext cx="8229600" cy="5400675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600"/>
              <a:t> GLfloat ctrlPts [4][3] = { {-40.0, 40.0, 0.0}, {-10.0, 200.0, 0.0},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/>
              <a:t>                               {10.0, -200.0, 0.0}, {40.0, 40.0, 0.0} };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/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/>
              <a:t>    glMap1f (GL_MAP1_VERTEX_3, 0.0, 1.0, 3, 4, *ctrlPts);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/>
              <a:t>    glEnable (GL_MAP1_VERTEX_3);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/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/>
              <a:t>    GLint k;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/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/>
              <a:t>    glColor3f (0.0, 0.0, 1.0);           //  Set line color to blue.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/>
              <a:t>    glBegin (GL_LINE_STRIP);  //  Generate Bezier "curve".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/>
              <a:t>        for (k = 0; k &lt;= 50; k++)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/>
              <a:t>            glEvalCoord1f (GLfloat (k) / 50.0);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/>
              <a:t>    glEnd ( );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/>
          </a:p>
          <a:p>
            <a:pPr>
              <a:lnSpc>
                <a:spcPct val="80000"/>
              </a:lnSpc>
              <a:buFontTx/>
              <a:buNone/>
            </a:pPr>
            <a:endParaRPr lang="en-US" sz="1600"/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/>
              <a:t>    glColor3f (1.0, 0.0, 0.0);            //  Set point color to red.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/>
              <a:t>    glPointSize (5.0);                   //  Set point size to 5.0.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/>
              <a:t>    glBegin (GL_POINTS);        //  Plot control points.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/>
              <a:t>        for (k = 0; k &lt; 4; k++)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/>
              <a:t>                glVertex3fv (&amp;ctrlPts [k][0]);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/>
              <a:t>    glEnd ( );</a:t>
            </a:r>
          </a:p>
        </p:txBody>
      </p:sp>
      <p:sp>
        <p:nvSpPr>
          <p:cNvPr id="559108" name="Rectangle 4"/>
          <p:cNvSpPr>
            <a:spLocks noChangeArrowheads="1"/>
          </p:cNvSpPr>
          <p:nvPr/>
        </p:nvSpPr>
        <p:spPr bwMode="auto">
          <a:xfrm>
            <a:off x="5903913" y="6461125"/>
            <a:ext cx="32400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CCCC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prog8OGLBezierCurve.cpp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3C45AB0-B444-4569-B15C-B405D12B4E95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CE9D7E5C-55F3-4C55-8198-325BDD0FD2E4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D00C9F5-0037-4CD5-BABD-CC0436EFBCA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92968851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Example OpenGL Code</a:t>
            </a:r>
            <a:r>
              <a:rPr lang="tr-TR" b="1" dirty="0"/>
              <a:t> (cont.)</a:t>
            </a:r>
            <a:endParaRPr lang="en-US" b="1" dirty="0"/>
          </a:p>
        </p:txBody>
      </p:sp>
      <p:sp>
        <p:nvSpPr>
          <p:cNvPr id="560133" name="Rectangle 5"/>
          <p:cNvSpPr>
            <a:spLocks noChangeArrowheads="1"/>
          </p:cNvSpPr>
          <p:nvPr/>
        </p:nvSpPr>
        <p:spPr bwMode="auto">
          <a:xfrm>
            <a:off x="5903913" y="6461125"/>
            <a:ext cx="32400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ch14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OGLBezierCurve.cpp</a:t>
            </a:r>
          </a:p>
        </p:txBody>
      </p:sp>
      <p:pic>
        <p:nvPicPr>
          <p:cNvPr id="56013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1412875"/>
            <a:ext cx="4838700" cy="508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00CAAC1-C814-4119-A84A-ACF53CE3F603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A0D65012-2D73-4634-8DBF-A4E496BC738E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0685C62-3483-4BE0-8600-DB530157D50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391597249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OpenGL B</a:t>
            </a:r>
            <a:r>
              <a:rPr lang="tr-TR" sz="4000" b="1" dirty="0"/>
              <a:t>é</a:t>
            </a:r>
            <a:r>
              <a:rPr lang="en-US" sz="4000" b="1" dirty="0" err="1"/>
              <a:t>zier</a:t>
            </a:r>
            <a:r>
              <a:rPr lang="en-US" sz="4000" b="1" dirty="0"/>
              <a:t>-Spline </a:t>
            </a:r>
            <a:r>
              <a:rPr lang="tr-TR" sz="4000" b="1" dirty="0"/>
              <a:t>Surface</a:t>
            </a:r>
            <a:r>
              <a:rPr lang="en-US" sz="4000" b="1" dirty="0"/>
              <a:t> Functions</a:t>
            </a:r>
            <a:r>
              <a:rPr lang="tr-TR" sz="4000" b="1" dirty="0"/>
              <a:t> </a:t>
            </a:r>
            <a:endParaRPr lang="en-US" sz="4000" b="1" dirty="0"/>
          </a:p>
        </p:txBody>
      </p:sp>
      <p:sp>
        <p:nvSpPr>
          <p:cNvPr id="561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97450"/>
          </a:xfrm>
        </p:spPr>
        <p:txBody>
          <a:bodyPr/>
          <a:lstStyle/>
          <a:p>
            <a:pPr algn="just"/>
            <a:r>
              <a:rPr lang="en-US" sz="2800" dirty="0">
                <a:solidFill>
                  <a:schemeClr val="bg1"/>
                </a:solidFill>
              </a:rPr>
              <a:t>We specify parameters and activate the routines for Bezier</a:t>
            </a:r>
            <a:r>
              <a:rPr lang="tr-TR" sz="2800" dirty="0">
                <a:solidFill>
                  <a:schemeClr val="bg1"/>
                </a:solidFill>
              </a:rPr>
              <a:t> surface</a:t>
            </a:r>
            <a:r>
              <a:rPr lang="en-US" sz="2800" dirty="0">
                <a:solidFill>
                  <a:schemeClr val="bg1"/>
                </a:solidFill>
              </a:rPr>
              <a:t> display with</a:t>
            </a:r>
          </a:p>
          <a:p>
            <a:pPr lvl="2" algn="just"/>
            <a:r>
              <a:rPr lang="en-US" sz="2000" dirty="0" err="1"/>
              <a:t>glMap</a:t>
            </a:r>
            <a:r>
              <a:rPr lang="tr-TR" sz="2000" dirty="0"/>
              <a:t>2</a:t>
            </a:r>
            <a:r>
              <a:rPr lang="en-US" sz="2000" dirty="0"/>
              <a:t>*(GL_MAP</a:t>
            </a:r>
            <a:r>
              <a:rPr lang="tr-TR" sz="2000" dirty="0"/>
              <a:t>2</a:t>
            </a:r>
            <a:r>
              <a:rPr lang="en-US" sz="2000" dirty="0"/>
              <a:t>_VERTEX_3, </a:t>
            </a:r>
            <a:r>
              <a:rPr lang="en-US" sz="2000" dirty="0" err="1"/>
              <a:t>uMin</a:t>
            </a:r>
            <a:r>
              <a:rPr lang="en-US" sz="2000" dirty="0"/>
              <a:t>, </a:t>
            </a:r>
            <a:r>
              <a:rPr lang="en-US" sz="2000" dirty="0" err="1"/>
              <a:t>uMax</a:t>
            </a:r>
            <a:r>
              <a:rPr lang="en-US" sz="2000" dirty="0"/>
              <a:t>, </a:t>
            </a:r>
            <a:r>
              <a:rPr lang="tr-TR" sz="2000" dirty="0"/>
              <a:t>uS</a:t>
            </a:r>
            <a:r>
              <a:rPr lang="en-US" sz="2000" dirty="0" err="1"/>
              <a:t>tride</a:t>
            </a:r>
            <a:r>
              <a:rPr lang="en-US" sz="2000" dirty="0"/>
              <a:t>, n</a:t>
            </a:r>
            <a:r>
              <a:rPr lang="tr-TR" sz="2000" dirty="0"/>
              <a:t>u</a:t>
            </a:r>
            <a:r>
              <a:rPr lang="en-US" sz="2000" dirty="0" err="1"/>
              <a:t>Pts</a:t>
            </a:r>
            <a:r>
              <a:rPr lang="en-US" sz="2000" dirty="0"/>
              <a:t>, </a:t>
            </a:r>
            <a:r>
              <a:rPr lang="tr-TR" sz="2000" dirty="0"/>
              <a:t>vMin, vMax, vStride, nvPts, </a:t>
            </a:r>
            <a:r>
              <a:rPr lang="en-US" sz="2000" dirty="0"/>
              <a:t>*</a:t>
            </a:r>
            <a:r>
              <a:rPr lang="en-US" sz="2000" dirty="0" err="1"/>
              <a:t>ctrlPts</a:t>
            </a:r>
            <a:r>
              <a:rPr lang="en-US" sz="2000" dirty="0"/>
              <a:t>);</a:t>
            </a:r>
          </a:p>
          <a:p>
            <a:pPr lvl="2" algn="just"/>
            <a:r>
              <a:rPr lang="en-US" sz="2000" dirty="0" err="1"/>
              <a:t>glEnable</a:t>
            </a:r>
            <a:r>
              <a:rPr lang="en-US" sz="2000" dirty="0"/>
              <a:t>(GL_MAP</a:t>
            </a:r>
            <a:r>
              <a:rPr lang="tr-TR" sz="2000" dirty="0"/>
              <a:t>2</a:t>
            </a:r>
            <a:r>
              <a:rPr lang="en-US" sz="2000" dirty="0"/>
              <a:t>_VERTEX_3);</a:t>
            </a:r>
          </a:p>
          <a:p>
            <a:pPr algn="just"/>
            <a:r>
              <a:rPr lang="en-US" sz="2800" dirty="0">
                <a:solidFill>
                  <a:schemeClr val="bg1"/>
                </a:solidFill>
              </a:rPr>
              <a:t>and deactivate with</a:t>
            </a:r>
          </a:p>
          <a:p>
            <a:pPr lvl="2" algn="just"/>
            <a:r>
              <a:rPr lang="en-US" sz="2000" dirty="0" err="1"/>
              <a:t>glDisable</a:t>
            </a:r>
            <a:r>
              <a:rPr lang="en-US" sz="2000" dirty="0"/>
              <a:t>(GL_MAP</a:t>
            </a:r>
            <a:r>
              <a:rPr lang="tr-TR" sz="2000" dirty="0"/>
              <a:t>2</a:t>
            </a:r>
            <a:r>
              <a:rPr lang="en-US" sz="2000" dirty="0"/>
              <a:t>_VERTEX_3);</a:t>
            </a:r>
          </a:p>
          <a:p>
            <a:pPr lvl="1" algn="just"/>
            <a:r>
              <a:rPr lang="en-US" sz="2400" dirty="0" err="1"/>
              <a:t>uMin</a:t>
            </a:r>
            <a:r>
              <a:rPr lang="tr-TR" sz="2400" dirty="0"/>
              <a:t>,</a:t>
            </a:r>
            <a:r>
              <a:rPr lang="en-US" sz="2400" dirty="0"/>
              <a:t> </a:t>
            </a:r>
            <a:r>
              <a:rPr lang="en-US" sz="2400" dirty="0" err="1"/>
              <a:t>uMax</a:t>
            </a:r>
            <a:r>
              <a:rPr lang="tr-TR" sz="2400" dirty="0"/>
              <a:t>, v</a:t>
            </a:r>
            <a:r>
              <a:rPr lang="en-US" sz="2400" dirty="0"/>
              <a:t>Min</a:t>
            </a:r>
            <a:r>
              <a:rPr lang="tr-TR" sz="2400" dirty="0"/>
              <a:t> </a:t>
            </a:r>
            <a:r>
              <a:rPr lang="tr-TR" sz="2400" dirty="0">
                <a:solidFill>
                  <a:schemeClr val="bg1"/>
                </a:solidFill>
              </a:rPr>
              <a:t>and</a:t>
            </a:r>
            <a:r>
              <a:rPr lang="en-US" sz="2400" dirty="0"/>
              <a:t> </a:t>
            </a:r>
            <a:r>
              <a:rPr lang="tr-TR" sz="2400" dirty="0"/>
              <a:t>v</a:t>
            </a:r>
            <a:r>
              <a:rPr lang="en-US" sz="2400" dirty="0"/>
              <a:t>Max</a:t>
            </a:r>
            <a:r>
              <a:rPr lang="tr-TR" sz="2400" dirty="0"/>
              <a:t> </a:t>
            </a:r>
            <a:r>
              <a:rPr lang="en-US" sz="2400" dirty="0">
                <a:solidFill>
                  <a:schemeClr val="bg1"/>
                </a:solidFill>
              </a:rPr>
              <a:t>are typically</a:t>
            </a:r>
            <a:r>
              <a:rPr lang="en-US" sz="2400" dirty="0"/>
              <a:t> 0 </a:t>
            </a:r>
            <a:r>
              <a:rPr lang="en-US" sz="2400" dirty="0">
                <a:solidFill>
                  <a:schemeClr val="bg1"/>
                </a:solidFill>
              </a:rPr>
              <a:t>and</a:t>
            </a:r>
            <a:r>
              <a:rPr lang="en-US" sz="2400" dirty="0"/>
              <a:t> 1.0</a:t>
            </a:r>
          </a:p>
          <a:p>
            <a:pPr lvl="1" algn="just"/>
            <a:r>
              <a:rPr lang="en-US" sz="2400" dirty="0"/>
              <a:t>stride=3 </a:t>
            </a:r>
            <a:r>
              <a:rPr lang="en-US" sz="2400" dirty="0">
                <a:solidFill>
                  <a:schemeClr val="bg1"/>
                </a:solidFill>
              </a:rPr>
              <a:t>for 3D</a:t>
            </a:r>
          </a:p>
          <a:p>
            <a:pPr lvl="1" algn="just"/>
            <a:r>
              <a:rPr lang="en-US" sz="2400" dirty="0"/>
              <a:t>n</a:t>
            </a:r>
            <a:r>
              <a:rPr lang="tr-TR" sz="2400" dirty="0"/>
              <a:t>u</a:t>
            </a:r>
            <a:r>
              <a:rPr lang="en-US" sz="2400" dirty="0" err="1"/>
              <a:t>Pts</a:t>
            </a:r>
            <a:r>
              <a:rPr lang="en-US" sz="2400" dirty="0"/>
              <a:t> </a:t>
            </a:r>
            <a:r>
              <a:rPr lang="tr-TR" sz="2400" dirty="0">
                <a:solidFill>
                  <a:schemeClr val="bg1"/>
                </a:solidFill>
              </a:rPr>
              <a:t>and</a:t>
            </a:r>
            <a:r>
              <a:rPr lang="tr-TR" sz="2400" dirty="0"/>
              <a:t> nvPts </a:t>
            </a:r>
            <a:r>
              <a:rPr lang="tr-TR" sz="2400" dirty="0">
                <a:solidFill>
                  <a:schemeClr val="bg1"/>
                </a:solidFill>
              </a:rPr>
              <a:t>are</a:t>
            </a:r>
            <a:r>
              <a:rPr lang="en-US" sz="2400" dirty="0">
                <a:solidFill>
                  <a:schemeClr val="bg1"/>
                </a:solidFill>
              </a:rPr>
              <a:t> the </a:t>
            </a:r>
            <a:r>
              <a:rPr lang="tr-TR" sz="2400" dirty="0">
                <a:solidFill>
                  <a:schemeClr val="bg1"/>
                </a:solidFill>
              </a:rPr>
              <a:t>size of the array</a:t>
            </a:r>
            <a:endParaRPr lang="en-US" sz="2400" dirty="0">
              <a:solidFill>
                <a:schemeClr val="bg1"/>
              </a:solidFill>
            </a:endParaRPr>
          </a:p>
          <a:p>
            <a:pPr lvl="1" algn="just"/>
            <a:r>
              <a:rPr lang="en-US" sz="2400" dirty="0" err="1"/>
              <a:t>ctrlPts</a:t>
            </a:r>
            <a:r>
              <a:rPr lang="en-US" sz="2400" dirty="0"/>
              <a:t> </a:t>
            </a:r>
            <a:r>
              <a:rPr lang="en-US" sz="2400" dirty="0">
                <a:solidFill>
                  <a:schemeClr val="bg1"/>
                </a:solidFill>
              </a:rPr>
              <a:t>is the </a:t>
            </a:r>
            <a:r>
              <a:rPr lang="tr-TR" sz="2400" dirty="0">
                <a:solidFill>
                  <a:schemeClr val="bg1"/>
                </a:solidFill>
              </a:rPr>
              <a:t>double subscripted </a:t>
            </a:r>
            <a:r>
              <a:rPr lang="en-US" sz="2400" dirty="0">
                <a:solidFill>
                  <a:schemeClr val="bg1"/>
                </a:solidFill>
              </a:rPr>
              <a:t>array of control points</a:t>
            </a:r>
          </a:p>
          <a:p>
            <a:pPr lvl="1" algn="just">
              <a:buFont typeface="Tahoma" pitchFamily="34" charset="0"/>
              <a:buNone/>
            </a:pPr>
            <a:endParaRPr lang="en-US" sz="2400" dirty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5">
            <a:extLst>
              <a:ext uri="{FF2B5EF4-FFF2-40B4-BE49-F238E27FC236}">
                <a16:creationId xmlns:a16="http://schemas.microsoft.com/office/drawing/2014/main" id="{C1182B53-A4FF-4C84-AFDE-F857CBE2571C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6">
            <a:extLst>
              <a:ext uri="{FF2B5EF4-FFF2-40B4-BE49-F238E27FC236}">
                <a16:creationId xmlns:a16="http://schemas.microsoft.com/office/drawing/2014/main" id="{41DFEC31-15E0-4A12-AE5B-C5B9AE3C4DE9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83594CC-3BAD-4A53-A241-65DFAEBF36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273976066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17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865187"/>
          </a:xfrm>
        </p:spPr>
        <p:txBody>
          <a:bodyPr/>
          <a:lstStyle/>
          <a:p>
            <a:r>
              <a:rPr lang="en-US" b="1" dirty="0"/>
              <a:t>Example OpenGL Code</a:t>
            </a:r>
          </a:p>
        </p:txBody>
      </p:sp>
      <p:sp>
        <p:nvSpPr>
          <p:cNvPr id="562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052513"/>
            <a:ext cx="8229600" cy="5400675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tr-TR" sz="1600"/>
              <a:t>GLfloat ctrlpoints[4][4][3] =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tr-TR" sz="1600"/>
              <a:t>   {{-1.5, -1.5, 4.0}, {-0.5, -1.5, 2.0},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tr-TR" sz="1600"/>
              <a:t>    {0.5, -1.5, -1.0}, {1.5, -1.5, 2.0}},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tr-TR" sz="1600"/>
              <a:t>   {{-1.5, -0.5, 1.0}, {-0.5, -0.5, 3.0},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tr-TR" sz="1600"/>
              <a:t>    {0.5, -0.5, 0.0}, {1.5, -0.5, -1.0}},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tr-TR" sz="1600"/>
              <a:t>   {{-1.5, 0.5, 4.0}, {-0.5, 0.5, 0.0},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tr-TR" sz="1600"/>
              <a:t>    {0.5, 0.5, 3.0}, {1.5, 0.5, 4.0}},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tr-TR" sz="1600"/>
              <a:t>   {{-1.5, 1.5, -2.0}, {-0.5, 1.5, -2.0},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tr-TR" sz="1600"/>
              <a:t>    {0.5, 1.5, 0.0}, {1.5, 1.5, -1.0}}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tr-TR" sz="1600"/>
              <a:t>};</a:t>
            </a:r>
          </a:p>
          <a:p>
            <a:pPr>
              <a:lnSpc>
                <a:spcPct val="80000"/>
              </a:lnSpc>
              <a:buFontTx/>
              <a:buNone/>
            </a:pPr>
            <a:endParaRPr lang="tr-TR" sz="1600"/>
          </a:p>
          <a:p>
            <a:pPr>
              <a:lnSpc>
                <a:spcPct val="80000"/>
              </a:lnSpc>
              <a:buFontTx/>
              <a:buNone/>
            </a:pPr>
            <a:r>
              <a:rPr lang="tr-TR" sz="1600"/>
              <a:t> glMap2f(GL_MAP2_VERTEX_3, 0, 1, 3, 4,  0, 1, 12, 4, &amp;ctrlpoints[0][0][0]);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tr-TR" sz="1600"/>
              <a:t>   glEnable(GL_MAP2_VERTEX_3);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tr-TR" sz="1600"/>
              <a:t> for (j = 0; j &lt;= 8; j++)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tr-TR" sz="1600"/>
              <a:t>      glBegin(GL_LINE_STRIP);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tr-TR" sz="1600"/>
              <a:t>      for (i = 0; i &lt;= 30; i++)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tr-TR" sz="1600"/>
              <a:t>         glEvalCoord2f((GLfloat)i/30.0, (GLfloat)j/8.0);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tr-TR" sz="1600"/>
              <a:t>      glEnd();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tr-TR" sz="1600"/>
              <a:t>      glBegin(GL_LINE_STRIP);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tr-TR" sz="1600"/>
              <a:t>      for (i = 0; i &lt;= 30; i++)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tr-TR" sz="1600"/>
              <a:t>         glEvalCoord2f((GLfloat)j/8.0, (GLfloat)i/30.0);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tr-TR" sz="1600"/>
              <a:t>      glEnd();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tr-TR" sz="1600"/>
              <a:t>   }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/>
          </a:p>
        </p:txBody>
      </p:sp>
      <p:sp>
        <p:nvSpPr>
          <p:cNvPr id="562180" name="Rectangle 4"/>
          <p:cNvSpPr>
            <a:spLocks noChangeArrowheads="1"/>
          </p:cNvSpPr>
          <p:nvPr/>
        </p:nvSpPr>
        <p:spPr bwMode="auto">
          <a:xfrm>
            <a:off x="5051656" y="5928467"/>
            <a:ext cx="32400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bezsurf.c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>
          <a:xfrm>
            <a:off x="6253956" y="6251359"/>
            <a:ext cx="2133600" cy="457200"/>
          </a:xfrm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CD3AFDD-117F-4232-9CA1-3EA63C8AAD3D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E512D6C8-B138-4579-9A2B-DED22993EF81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762328A-A49A-497A-88C9-E1BA0B27CB7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220865985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Example OpenGL Code</a:t>
            </a:r>
            <a:r>
              <a:rPr lang="tr-TR" b="1" dirty="0"/>
              <a:t> (cont.)</a:t>
            </a:r>
            <a:endParaRPr lang="en-US" b="1" dirty="0"/>
          </a:p>
        </p:txBody>
      </p:sp>
      <p:sp>
        <p:nvSpPr>
          <p:cNvPr id="563203" name="Rectangle 3"/>
          <p:cNvSpPr>
            <a:spLocks noChangeArrowheads="1"/>
          </p:cNvSpPr>
          <p:nvPr/>
        </p:nvSpPr>
        <p:spPr bwMode="auto">
          <a:xfrm>
            <a:off x="5903913" y="6203669"/>
            <a:ext cx="32400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bezsurf.c</a:t>
            </a: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pp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56320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24074" y="955424"/>
            <a:ext cx="5038725" cy="5282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B23A06A-C774-4A85-98FF-66BF4C536B5C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158A3CCA-D538-4AFC-8A50-EB9FED0D3500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3C76D55-63BE-45DA-B872-3D67AF8AD3B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37286775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Fractal Geometry Methods</a:t>
            </a:r>
          </a:p>
        </p:txBody>
      </p:sp>
      <p:sp>
        <p:nvSpPr>
          <p:cNvPr id="565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dirty="0">
                <a:solidFill>
                  <a:schemeClr val="bg1"/>
                </a:solidFill>
              </a:rPr>
              <a:t>Geometry methods can be used to model objects with smooth surfaces and regular shapes</a:t>
            </a:r>
          </a:p>
          <a:p>
            <a:pPr algn="just"/>
            <a:r>
              <a:rPr lang="en-US" dirty="0">
                <a:solidFill>
                  <a:schemeClr val="bg1"/>
                </a:solidFill>
              </a:rPr>
              <a:t>BUT are inadequate to model irregular objects like</a:t>
            </a:r>
          </a:p>
          <a:p>
            <a:pPr lvl="1" algn="just"/>
            <a:r>
              <a:rPr lang="en-US" dirty="0">
                <a:solidFill>
                  <a:schemeClr val="bg1"/>
                </a:solidFill>
              </a:rPr>
              <a:t>shorelines,</a:t>
            </a:r>
          </a:p>
          <a:p>
            <a:pPr lvl="1" algn="just"/>
            <a:r>
              <a:rPr lang="en-US" dirty="0">
                <a:solidFill>
                  <a:schemeClr val="bg1"/>
                </a:solidFill>
              </a:rPr>
              <a:t>mountains, </a:t>
            </a:r>
          </a:p>
          <a:p>
            <a:pPr lvl="1" algn="just"/>
            <a:r>
              <a:rPr lang="en-US" dirty="0">
                <a:solidFill>
                  <a:schemeClr val="bg1"/>
                </a:solidFill>
              </a:rPr>
              <a:t>trees,</a:t>
            </a:r>
          </a:p>
          <a:p>
            <a:pPr lvl="1" algn="just"/>
            <a:r>
              <a:rPr lang="en-US" dirty="0">
                <a:solidFill>
                  <a:schemeClr val="bg1"/>
                </a:solidFill>
              </a:rPr>
              <a:t>clouds, </a:t>
            </a:r>
            <a:r>
              <a:rPr lang="en-US" dirty="0" err="1">
                <a:solidFill>
                  <a:schemeClr val="bg1"/>
                </a:solidFill>
              </a:rPr>
              <a:t>etc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5">
            <a:extLst>
              <a:ext uri="{FF2B5EF4-FFF2-40B4-BE49-F238E27FC236}">
                <a16:creationId xmlns:a16="http://schemas.microsoft.com/office/drawing/2014/main" id="{89E3A2F2-2DB3-4257-B86C-7A38BC618C9E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6">
            <a:extLst>
              <a:ext uri="{FF2B5EF4-FFF2-40B4-BE49-F238E27FC236}">
                <a16:creationId xmlns:a16="http://schemas.microsoft.com/office/drawing/2014/main" id="{D43160E0-EC3D-401D-9CF5-F14977A18BDA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5A9B062-476A-4CB1-8713-43D6B0E5B94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249568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65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65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65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65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65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65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65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65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565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565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565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565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5251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2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229600" cy="646113"/>
          </a:xfrm>
        </p:spPr>
        <p:txBody>
          <a:bodyPr/>
          <a:lstStyle/>
          <a:p>
            <a:r>
              <a:rPr lang="en-US" b="1" dirty="0"/>
              <a:t>Fractal Geometry Methods</a:t>
            </a:r>
            <a:r>
              <a:rPr lang="tr-TR" b="1" dirty="0"/>
              <a:t> (cont)</a:t>
            </a:r>
            <a:endParaRPr lang="en-US" b="1" dirty="0"/>
          </a:p>
        </p:txBody>
      </p:sp>
      <p:sp>
        <p:nvSpPr>
          <p:cNvPr id="566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2500546"/>
            <a:ext cx="8642350" cy="4114800"/>
          </a:xfrm>
        </p:spPr>
        <p:txBody>
          <a:bodyPr/>
          <a:lstStyle/>
          <a:p>
            <a:pPr algn="just"/>
            <a:r>
              <a:rPr lang="en-US" dirty="0">
                <a:solidFill>
                  <a:schemeClr val="bg1"/>
                </a:solidFill>
              </a:rPr>
              <a:t>Irregular</a:t>
            </a:r>
          </a:p>
          <a:p>
            <a:pPr algn="just"/>
            <a:r>
              <a:rPr lang="en-US" dirty="0">
                <a:solidFill>
                  <a:schemeClr val="bg1"/>
                </a:solidFill>
              </a:rPr>
              <a:t>Randomly jagged, but constrained</a:t>
            </a:r>
          </a:p>
          <a:p>
            <a:pPr algn="just"/>
            <a:r>
              <a:rPr lang="en-US" dirty="0">
                <a:solidFill>
                  <a:schemeClr val="bg1"/>
                </a:solidFill>
              </a:rPr>
              <a:t>Non-fluid</a:t>
            </a:r>
          </a:p>
          <a:p>
            <a:pPr algn="just"/>
            <a:r>
              <a:rPr lang="en-US" dirty="0">
                <a:solidFill>
                  <a:schemeClr val="bg1"/>
                </a:solidFill>
              </a:rPr>
              <a:t>On zooming in, the shape becomes more irregular</a:t>
            </a:r>
          </a:p>
          <a:p>
            <a:pPr algn="just"/>
            <a:r>
              <a:rPr lang="en-US" dirty="0">
                <a:solidFill>
                  <a:schemeClr val="bg1"/>
                </a:solidFill>
              </a:rPr>
              <a:t>On zooming out, the shape becomes less irregular</a:t>
            </a:r>
          </a:p>
        </p:txBody>
      </p:sp>
      <p:sp>
        <p:nvSpPr>
          <p:cNvPr id="566276" name="Text Box 4"/>
          <p:cNvSpPr txBox="1">
            <a:spLocks noChangeArrowheads="1"/>
          </p:cNvSpPr>
          <p:nvPr/>
        </p:nvSpPr>
        <p:spPr bwMode="auto">
          <a:xfrm>
            <a:off x="388031" y="1586140"/>
            <a:ext cx="8505144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Typically used to model objects with following properties: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0062247-2A69-40AD-9623-C2DEADBD4891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8E8BC0B-E84A-4282-9FE5-D4E5F6D31EE6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4752047-3E88-4A61-91DC-24A53FCB7E0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641312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66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66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66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66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66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66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66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66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566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566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6275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Fractal Geometry Methods</a:t>
            </a:r>
            <a:r>
              <a:rPr lang="tr-TR" b="1" dirty="0"/>
              <a:t> (cont.)</a:t>
            </a:r>
            <a:endParaRPr lang="en-US" b="1" dirty="0"/>
          </a:p>
        </p:txBody>
      </p:sp>
      <p:sp>
        <p:nvSpPr>
          <p:cNvPr id="567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dirty="0">
                <a:solidFill>
                  <a:schemeClr val="bg1"/>
                </a:solidFill>
              </a:rPr>
              <a:t>A fractal object has two basic characteristics</a:t>
            </a:r>
            <a:endParaRPr lang="tr-TR" dirty="0">
              <a:solidFill>
                <a:schemeClr val="bg1"/>
              </a:solidFill>
            </a:endParaRPr>
          </a:p>
          <a:p>
            <a:pPr algn="just"/>
            <a:endParaRPr lang="en-US" dirty="0">
              <a:solidFill>
                <a:schemeClr val="bg1"/>
              </a:solidFill>
            </a:endParaRPr>
          </a:p>
          <a:p>
            <a:pPr lvl="1" algn="just"/>
            <a:r>
              <a:rPr lang="en-US" dirty="0">
                <a:solidFill>
                  <a:schemeClr val="bg1"/>
                </a:solidFill>
              </a:rPr>
              <a:t>Infinite detail at every point</a:t>
            </a:r>
          </a:p>
          <a:p>
            <a:pPr lvl="2" algn="just"/>
            <a:r>
              <a:rPr lang="en-US" dirty="0">
                <a:solidFill>
                  <a:schemeClr val="bg1"/>
                </a:solidFill>
              </a:rPr>
              <a:t>If we zoom in, we see more detail of the object</a:t>
            </a:r>
          </a:p>
          <a:p>
            <a:pPr lvl="1" algn="just"/>
            <a:endParaRPr lang="tr-TR" dirty="0">
              <a:solidFill>
                <a:schemeClr val="bg1"/>
              </a:solidFill>
            </a:endParaRPr>
          </a:p>
          <a:p>
            <a:pPr lvl="1" algn="just"/>
            <a:r>
              <a:rPr lang="en-US" dirty="0">
                <a:solidFill>
                  <a:schemeClr val="bg1"/>
                </a:solidFill>
              </a:rPr>
              <a:t>Self-similarity between object parts and the overall features of the object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5">
            <a:extLst>
              <a:ext uri="{FF2B5EF4-FFF2-40B4-BE49-F238E27FC236}">
                <a16:creationId xmlns:a16="http://schemas.microsoft.com/office/drawing/2014/main" id="{6A20CA78-B30C-4CC5-8D5D-E477B177E775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6">
            <a:extLst>
              <a:ext uri="{FF2B5EF4-FFF2-40B4-BE49-F238E27FC236}">
                <a16:creationId xmlns:a16="http://schemas.microsoft.com/office/drawing/2014/main" id="{ADEAB6E6-185A-439E-97B3-437E9488FDBE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06EA9D6-32FA-4151-BB54-E1258EDCE48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1863541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67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67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67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67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67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67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67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67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7299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Fractal Generation Procedures</a:t>
            </a:r>
          </a:p>
        </p:txBody>
      </p:sp>
      <p:sp>
        <p:nvSpPr>
          <p:cNvPr id="568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dirty="0">
                <a:solidFill>
                  <a:schemeClr val="bg1"/>
                </a:solidFill>
              </a:rPr>
              <a:t>A fractal object is generated by repeatedly applying a specified transformation function to points within a region of space</a:t>
            </a:r>
          </a:p>
          <a:p>
            <a:pPr algn="just"/>
            <a:r>
              <a:rPr lang="en-US" dirty="0">
                <a:solidFill>
                  <a:schemeClr val="bg1"/>
                </a:solidFill>
              </a:rPr>
              <a:t>If</a:t>
            </a:r>
            <a:r>
              <a:rPr lang="en-US" dirty="0"/>
              <a:t> </a:t>
            </a:r>
            <a:r>
              <a:rPr lang="en-US" b="1" i="1" dirty="0">
                <a:solidFill>
                  <a:schemeClr val="bg1"/>
                </a:solidFill>
              </a:rPr>
              <a:t>P</a:t>
            </a:r>
            <a:r>
              <a:rPr lang="en-US" i="1" baseline="-25000" dirty="0">
                <a:solidFill>
                  <a:schemeClr val="bg1"/>
                </a:solidFill>
              </a:rPr>
              <a:t>0</a:t>
            </a:r>
            <a:r>
              <a:rPr lang="en-US" i="1" dirty="0">
                <a:solidFill>
                  <a:schemeClr val="bg1"/>
                </a:solidFill>
              </a:rPr>
              <a:t>=(x</a:t>
            </a:r>
            <a:r>
              <a:rPr lang="en-US" i="1" baseline="-25000" dirty="0">
                <a:solidFill>
                  <a:schemeClr val="bg1"/>
                </a:solidFill>
              </a:rPr>
              <a:t>0</a:t>
            </a:r>
            <a:r>
              <a:rPr lang="en-US" i="1" dirty="0">
                <a:solidFill>
                  <a:schemeClr val="bg1"/>
                </a:solidFill>
              </a:rPr>
              <a:t>,y</a:t>
            </a:r>
            <a:r>
              <a:rPr lang="en-US" i="1" baseline="-25000" dirty="0">
                <a:solidFill>
                  <a:schemeClr val="bg1"/>
                </a:solidFill>
              </a:rPr>
              <a:t>0</a:t>
            </a:r>
            <a:r>
              <a:rPr lang="en-US" i="1" dirty="0">
                <a:solidFill>
                  <a:schemeClr val="bg1"/>
                </a:solidFill>
              </a:rPr>
              <a:t>,z</a:t>
            </a:r>
            <a:r>
              <a:rPr lang="en-US" i="1" baseline="-25000" dirty="0">
                <a:solidFill>
                  <a:schemeClr val="bg1"/>
                </a:solidFill>
              </a:rPr>
              <a:t>0</a:t>
            </a:r>
            <a:r>
              <a:rPr lang="en-US" i="1" dirty="0">
                <a:solidFill>
                  <a:schemeClr val="bg1"/>
                </a:solidFill>
              </a:rPr>
              <a:t>) </a:t>
            </a:r>
            <a:r>
              <a:rPr lang="en-US" dirty="0">
                <a:solidFill>
                  <a:schemeClr val="bg1"/>
                </a:solidFill>
              </a:rPr>
              <a:t>then</a:t>
            </a:r>
          </a:p>
          <a:p>
            <a:pPr lvl="1" algn="just"/>
            <a:r>
              <a:rPr lang="en-US" b="1" i="1" dirty="0">
                <a:solidFill>
                  <a:schemeClr val="bg1"/>
                </a:solidFill>
              </a:rPr>
              <a:t>P</a:t>
            </a:r>
            <a:r>
              <a:rPr lang="en-US" i="1" baseline="-25000" dirty="0">
                <a:solidFill>
                  <a:schemeClr val="bg1"/>
                </a:solidFill>
              </a:rPr>
              <a:t>1</a:t>
            </a:r>
            <a:r>
              <a:rPr lang="en-US" i="1" dirty="0">
                <a:solidFill>
                  <a:schemeClr val="bg1"/>
                </a:solidFill>
              </a:rPr>
              <a:t>=F(</a:t>
            </a:r>
            <a:r>
              <a:rPr lang="en-US" b="1" i="1" dirty="0">
                <a:solidFill>
                  <a:schemeClr val="bg1"/>
                </a:solidFill>
              </a:rPr>
              <a:t>P</a:t>
            </a:r>
            <a:r>
              <a:rPr lang="en-US" i="1" baseline="-25000" dirty="0">
                <a:solidFill>
                  <a:schemeClr val="bg1"/>
                </a:solidFill>
              </a:rPr>
              <a:t>0 </a:t>
            </a:r>
            <a:r>
              <a:rPr lang="en-US" i="1" dirty="0">
                <a:solidFill>
                  <a:schemeClr val="bg1"/>
                </a:solidFill>
              </a:rPr>
              <a:t>)</a:t>
            </a:r>
            <a:r>
              <a:rPr lang="en-US" dirty="0">
                <a:solidFill>
                  <a:schemeClr val="bg1"/>
                </a:solidFill>
              </a:rPr>
              <a:t>,	 </a:t>
            </a:r>
            <a:r>
              <a:rPr lang="en-US" b="1" i="1" dirty="0">
                <a:solidFill>
                  <a:schemeClr val="bg1"/>
                </a:solidFill>
              </a:rPr>
              <a:t>P</a:t>
            </a:r>
            <a:r>
              <a:rPr lang="en-US" i="1" baseline="-25000" dirty="0">
                <a:solidFill>
                  <a:schemeClr val="bg1"/>
                </a:solidFill>
              </a:rPr>
              <a:t>2</a:t>
            </a:r>
            <a:r>
              <a:rPr lang="en-US" i="1" dirty="0">
                <a:solidFill>
                  <a:schemeClr val="bg1"/>
                </a:solidFill>
              </a:rPr>
              <a:t>=F(</a:t>
            </a:r>
            <a:r>
              <a:rPr lang="en-US" b="1" i="1" dirty="0">
                <a:solidFill>
                  <a:schemeClr val="bg1"/>
                </a:solidFill>
              </a:rPr>
              <a:t>P</a:t>
            </a:r>
            <a:r>
              <a:rPr lang="en-US" i="1" baseline="-25000" dirty="0">
                <a:solidFill>
                  <a:schemeClr val="bg1"/>
                </a:solidFill>
              </a:rPr>
              <a:t>1 </a:t>
            </a:r>
            <a:r>
              <a:rPr lang="en-US" i="1" dirty="0">
                <a:solidFill>
                  <a:schemeClr val="bg1"/>
                </a:solidFill>
              </a:rPr>
              <a:t>)</a:t>
            </a:r>
            <a:r>
              <a:rPr lang="en-US" dirty="0">
                <a:solidFill>
                  <a:schemeClr val="bg1"/>
                </a:solidFill>
              </a:rPr>
              <a:t>, 	 </a:t>
            </a:r>
            <a:r>
              <a:rPr lang="en-US" b="1" i="1" dirty="0">
                <a:solidFill>
                  <a:schemeClr val="bg1"/>
                </a:solidFill>
              </a:rPr>
              <a:t>P</a:t>
            </a:r>
            <a:r>
              <a:rPr lang="en-US" i="1" baseline="-25000" dirty="0">
                <a:solidFill>
                  <a:schemeClr val="bg1"/>
                </a:solidFill>
              </a:rPr>
              <a:t>3</a:t>
            </a:r>
            <a:r>
              <a:rPr lang="en-US" i="1" dirty="0">
                <a:solidFill>
                  <a:schemeClr val="bg1"/>
                </a:solidFill>
              </a:rPr>
              <a:t>=F(</a:t>
            </a:r>
            <a:r>
              <a:rPr lang="en-US" b="1" i="1" dirty="0">
                <a:solidFill>
                  <a:schemeClr val="bg1"/>
                </a:solidFill>
              </a:rPr>
              <a:t>P</a:t>
            </a:r>
            <a:r>
              <a:rPr lang="en-US" i="1" baseline="-25000" dirty="0">
                <a:solidFill>
                  <a:schemeClr val="bg1"/>
                </a:solidFill>
              </a:rPr>
              <a:t>2 </a:t>
            </a:r>
            <a:r>
              <a:rPr lang="en-US" i="1" dirty="0">
                <a:solidFill>
                  <a:schemeClr val="bg1"/>
                </a:solidFill>
              </a:rPr>
              <a:t>)</a:t>
            </a:r>
            <a:r>
              <a:rPr lang="en-US" dirty="0">
                <a:solidFill>
                  <a:schemeClr val="bg1"/>
                </a:solidFill>
              </a:rPr>
              <a:t>, 	…</a:t>
            </a:r>
          </a:p>
          <a:p>
            <a:pPr algn="just"/>
            <a:r>
              <a:rPr lang="en-US" dirty="0">
                <a:solidFill>
                  <a:schemeClr val="bg1"/>
                </a:solidFill>
              </a:rPr>
              <a:t>Transformation function can be applied to points or to a set of primitives such as lines, curves, color areas or surfaces</a:t>
            </a:r>
          </a:p>
          <a:p>
            <a:pPr lvl="1" algn="just"/>
            <a:endParaRPr lang="en-US" dirty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5">
            <a:extLst>
              <a:ext uri="{FF2B5EF4-FFF2-40B4-BE49-F238E27FC236}">
                <a16:creationId xmlns:a16="http://schemas.microsoft.com/office/drawing/2014/main" id="{15C077CC-1029-42A2-8D16-8EC01695785C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6">
            <a:extLst>
              <a:ext uri="{FF2B5EF4-FFF2-40B4-BE49-F238E27FC236}">
                <a16:creationId xmlns:a16="http://schemas.microsoft.com/office/drawing/2014/main" id="{C5542399-3C35-45DC-8FA4-F65F446A2139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9D60841-748E-4708-9423-B639857A572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151858364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KOCH CURVE- One of the Simplest Examples</a:t>
            </a:r>
          </a:p>
        </p:txBody>
      </p:sp>
      <p:sp>
        <p:nvSpPr>
          <p:cNvPr id="569347" name="Text Box 3"/>
          <p:cNvSpPr txBox="1">
            <a:spLocks noChangeArrowheads="1"/>
          </p:cNvSpPr>
          <p:nvPr/>
        </p:nvSpPr>
        <p:spPr bwMode="auto">
          <a:xfrm>
            <a:off x="609600" y="2209800"/>
            <a:ext cx="7407275" cy="350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Fractals start with an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initiator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, which is a given geometric shape, and iteratively apply a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generator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, which is a pattern.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KOCH curve initiator is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KOCH curve generator is </a:t>
            </a:r>
          </a:p>
        </p:txBody>
      </p:sp>
      <p:sp>
        <p:nvSpPr>
          <p:cNvPr id="569348" name="Line 4"/>
          <p:cNvSpPr>
            <a:spLocks noChangeShapeType="1"/>
          </p:cNvSpPr>
          <p:nvPr/>
        </p:nvSpPr>
        <p:spPr bwMode="auto">
          <a:xfrm>
            <a:off x="1981200" y="22098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69349" name="AutoShape 5"/>
          <p:cNvSpPr>
            <a:spLocks noChangeArrowheads="1"/>
          </p:cNvSpPr>
          <p:nvPr/>
        </p:nvSpPr>
        <p:spPr bwMode="auto">
          <a:xfrm>
            <a:off x="5943600" y="3429000"/>
            <a:ext cx="1371600" cy="1143000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69350" name="Line 6"/>
          <p:cNvSpPr>
            <a:spLocks noChangeShapeType="1"/>
          </p:cNvSpPr>
          <p:nvPr/>
        </p:nvSpPr>
        <p:spPr bwMode="auto">
          <a:xfrm>
            <a:off x="5638800" y="5638800"/>
            <a:ext cx="609600" cy="0"/>
          </a:xfrm>
          <a:prstGeom prst="line">
            <a:avLst/>
          </a:prstGeom>
          <a:ln>
            <a:headEnd/>
            <a:tailEnd/>
          </a:ln>
          <a:ex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69351" name="Line 7"/>
          <p:cNvSpPr>
            <a:spLocks noChangeShapeType="1"/>
          </p:cNvSpPr>
          <p:nvPr/>
        </p:nvSpPr>
        <p:spPr bwMode="auto">
          <a:xfrm flipV="1">
            <a:off x="6248400" y="5105400"/>
            <a:ext cx="381000" cy="533400"/>
          </a:xfrm>
          <a:prstGeom prst="line">
            <a:avLst/>
          </a:prstGeom>
          <a:ln>
            <a:headEnd/>
            <a:tailEnd/>
          </a:ln>
          <a:ex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69352" name="Line 8"/>
          <p:cNvSpPr>
            <a:spLocks noChangeShapeType="1"/>
          </p:cNvSpPr>
          <p:nvPr/>
        </p:nvSpPr>
        <p:spPr bwMode="auto">
          <a:xfrm>
            <a:off x="6629400" y="5105400"/>
            <a:ext cx="304800" cy="533400"/>
          </a:xfrm>
          <a:prstGeom prst="line">
            <a:avLst/>
          </a:prstGeom>
          <a:ln>
            <a:headEnd/>
            <a:tailEnd/>
          </a:ln>
          <a:ex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69353" name="Line 9"/>
          <p:cNvSpPr>
            <a:spLocks noChangeShapeType="1"/>
          </p:cNvSpPr>
          <p:nvPr/>
        </p:nvSpPr>
        <p:spPr bwMode="auto">
          <a:xfrm>
            <a:off x="6934200" y="5638800"/>
            <a:ext cx="533400" cy="0"/>
          </a:xfrm>
          <a:prstGeom prst="line">
            <a:avLst/>
          </a:prstGeom>
          <a:ln>
            <a:headEnd/>
            <a:tailEnd/>
          </a:ln>
          <a:ex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054956E-300C-4FCF-A866-B685CC19D644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11" name="Grafik 5">
            <a:extLst>
              <a:ext uri="{FF2B5EF4-FFF2-40B4-BE49-F238E27FC236}">
                <a16:creationId xmlns:a16="http://schemas.microsoft.com/office/drawing/2014/main" id="{18D184E3-302D-43E9-8510-3481778F4F83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2" name="Grafik 6">
            <a:extLst>
              <a:ext uri="{FF2B5EF4-FFF2-40B4-BE49-F238E27FC236}">
                <a16:creationId xmlns:a16="http://schemas.microsoft.com/office/drawing/2014/main" id="{214D8626-2553-410D-85F7-4ACCDC448884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B61BDEB-B1BA-427E-9B36-B21FED3BE32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214928864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37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485775"/>
          </a:xfrm>
        </p:spPr>
        <p:txBody>
          <a:bodyPr/>
          <a:lstStyle/>
          <a:p>
            <a:r>
              <a:rPr lang="en-US" sz="4000" b="1" dirty="0"/>
              <a:t>KOCH curve</a:t>
            </a:r>
          </a:p>
        </p:txBody>
      </p:sp>
      <p:pic>
        <p:nvPicPr>
          <p:cNvPr id="5703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4825" y="914400"/>
            <a:ext cx="8134713" cy="5843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5">
            <a:extLst>
              <a:ext uri="{FF2B5EF4-FFF2-40B4-BE49-F238E27FC236}">
                <a16:creationId xmlns:a16="http://schemas.microsoft.com/office/drawing/2014/main" id="{A0C08174-EB9D-4902-9007-18F6056E0C6B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6">
            <a:extLst>
              <a:ext uri="{FF2B5EF4-FFF2-40B4-BE49-F238E27FC236}">
                <a16:creationId xmlns:a16="http://schemas.microsoft.com/office/drawing/2014/main" id="{FAB6EC4F-B490-4158-A310-63E8E2C18674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E836944-EC8F-4725-A3A2-9F18550E999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54724265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3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5438"/>
            <a:ext cx="7772400" cy="923925"/>
          </a:xfrm>
        </p:spPr>
        <p:txBody>
          <a:bodyPr/>
          <a:lstStyle/>
          <a:p>
            <a:r>
              <a:rPr lang="en-US" b="1" dirty="0"/>
              <a:t>Koch Curve</a:t>
            </a:r>
          </a:p>
        </p:txBody>
      </p:sp>
      <p:pic>
        <p:nvPicPr>
          <p:cNvPr id="571395" name="Picture 3" descr="KochCurv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219200"/>
            <a:ext cx="65532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1396" name="Text Box 4"/>
          <p:cNvSpPr txBox="1">
            <a:spLocks noChangeArrowheads="1"/>
          </p:cNvSpPr>
          <p:nvPr/>
        </p:nvSpPr>
        <p:spPr bwMode="auto">
          <a:xfrm>
            <a:off x="974725" y="5314950"/>
            <a:ext cx="794385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At level k, the length is (4/3)</a:t>
            </a:r>
            <a:r>
              <a:rPr kumimoji="0" lang="en-US" sz="2800" b="0" i="0" u="none" strike="noStrike" kern="1200" cap="none" spc="0" normalizeH="0" baseline="3000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k 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so in the limit, the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length of the curve approaches infinity.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054956E-300C-4FCF-A866-B685CC19D644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1DC7B98-C31C-4A32-9BF5-FADA73ABA676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761CCD9B-0793-4828-8C14-25A5CE9A8C43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F846494-5911-46E1-90FE-4C96273D038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316142252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KOCH CURVE- One of the Simplest Examples</a:t>
            </a:r>
            <a:r>
              <a:rPr lang="tr-TR" sz="4000" b="1" dirty="0"/>
              <a:t> (cont.)</a:t>
            </a:r>
            <a:endParaRPr lang="en-US" sz="4000" b="1" dirty="0"/>
          </a:p>
        </p:txBody>
      </p:sp>
      <p:sp>
        <p:nvSpPr>
          <p:cNvPr id="572419" name="Text Box 3"/>
          <p:cNvSpPr txBox="1">
            <a:spLocks noChangeArrowheads="1"/>
          </p:cNvSpPr>
          <p:nvPr/>
        </p:nvSpPr>
        <p:spPr bwMode="auto">
          <a:xfrm>
            <a:off x="669925" y="1895475"/>
            <a:ext cx="74072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Step 0:    length = 1, s = 1/3</a:t>
            </a:r>
          </a:p>
        </p:txBody>
      </p:sp>
      <p:sp>
        <p:nvSpPr>
          <p:cNvPr id="572420" name="Line 4"/>
          <p:cNvSpPr>
            <a:spLocks noChangeShapeType="1"/>
          </p:cNvSpPr>
          <p:nvPr/>
        </p:nvSpPr>
        <p:spPr bwMode="auto">
          <a:xfrm>
            <a:off x="1981200" y="22098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72421" name="Line 5"/>
          <p:cNvSpPr>
            <a:spLocks noChangeShapeType="1"/>
          </p:cNvSpPr>
          <p:nvPr/>
        </p:nvSpPr>
        <p:spPr bwMode="auto">
          <a:xfrm>
            <a:off x="6553200" y="2209800"/>
            <a:ext cx="1371600" cy="0"/>
          </a:xfrm>
          <a:prstGeom prst="line">
            <a:avLst/>
          </a:prstGeom>
          <a:ln>
            <a:headEnd/>
            <a:tailEnd/>
          </a:ln>
          <a:ex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72422" name="Text Box 6"/>
          <p:cNvSpPr txBox="1">
            <a:spLocks noChangeArrowheads="1"/>
          </p:cNvSpPr>
          <p:nvPr/>
        </p:nvSpPr>
        <p:spPr bwMode="auto">
          <a:xfrm>
            <a:off x="762000" y="2633663"/>
            <a:ext cx="443217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Step 1:   length = 4/3, s = 1/9</a:t>
            </a:r>
          </a:p>
        </p:txBody>
      </p:sp>
      <p:sp>
        <p:nvSpPr>
          <p:cNvPr id="572423" name="Line 7"/>
          <p:cNvSpPr>
            <a:spLocks noChangeShapeType="1"/>
          </p:cNvSpPr>
          <p:nvPr/>
        </p:nvSpPr>
        <p:spPr bwMode="auto">
          <a:xfrm>
            <a:off x="6618288" y="2873375"/>
            <a:ext cx="457200" cy="0"/>
          </a:xfrm>
          <a:prstGeom prst="line">
            <a:avLst/>
          </a:prstGeom>
          <a:ln>
            <a:headEnd/>
            <a:tailEnd/>
          </a:ln>
          <a:ex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72424" name="Line 8"/>
          <p:cNvSpPr>
            <a:spLocks noChangeShapeType="1"/>
          </p:cNvSpPr>
          <p:nvPr/>
        </p:nvSpPr>
        <p:spPr bwMode="auto">
          <a:xfrm>
            <a:off x="7596188" y="2852738"/>
            <a:ext cx="457200" cy="0"/>
          </a:xfrm>
          <a:prstGeom prst="line">
            <a:avLst/>
          </a:prstGeom>
          <a:ln>
            <a:headEnd/>
            <a:tailEnd/>
          </a:ln>
          <a:ex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72425" name="Line 9"/>
          <p:cNvSpPr>
            <a:spLocks noChangeShapeType="1"/>
          </p:cNvSpPr>
          <p:nvPr/>
        </p:nvSpPr>
        <p:spPr bwMode="auto">
          <a:xfrm flipV="1">
            <a:off x="7075488" y="2492375"/>
            <a:ext cx="304800" cy="381000"/>
          </a:xfrm>
          <a:prstGeom prst="line">
            <a:avLst/>
          </a:prstGeom>
          <a:ln>
            <a:headEnd/>
            <a:tailEnd/>
          </a:ln>
          <a:ex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72426" name="Line 10"/>
          <p:cNvSpPr>
            <a:spLocks noChangeShapeType="1"/>
          </p:cNvSpPr>
          <p:nvPr/>
        </p:nvSpPr>
        <p:spPr bwMode="auto">
          <a:xfrm>
            <a:off x="7380288" y="2492375"/>
            <a:ext cx="228600" cy="381000"/>
          </a:xfrm>
          <a:prstGeom prst="line">
            <a:avLst/>
          </a:prstGeom>
          <a:ln>
            <a:headEnd/>
            <a:tailEnd/>
          </a:ln>
          <a:ex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72427" name="Text Box 11"/>
          <p:cNvSpPr txBox="1">
            <a:spLocks noChangeArrowheads="1"/>
          </p:cNvSpPr>
          <p:nvPr/>
        </p:nvSpPr>
        <p:spPr bwMode="auto">
          <a:xfrm>
            <a:off x="533400" y="3074988"/>
            <a:ext cx="6978650" cy="2227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Scaling factor s is applied.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CCCC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aramond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This continues iteratively, where at each level, the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segments are divided into thirds and the same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pattern is repeated.</a:t>
            </a:r>
          </a:p>
        </p:txBody>
      </p:sp>
      <p:sp>
        <p:nvSpPr>
          <p:cNvPr id="572428" name="Text Box 12"/>
          <p:cNvSpPr txBox="1">
            <a:spLocks noChangeArrowheads="1"/>
          </p:cNvSpPr>
          <p:nvPr/>
        </p:nvSpPr>
        <p:spPr bwMode="auto">
          <a:xfrm>
            <a:off x="457200" y="5437188"/>
            <a:ext cx="6917599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The definition of the curve requires that this be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repeated forever.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054956E-300C-4FCF-A866-B685CC19D644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14" name="Grafik 5">
            <a:extLst>
              <a:ext uri="{FF2B5EF4-FFF2-40B4-BE49-F238E27FC236}">
                <a16:creationId xmlns:a16="http://schemas.microsoft.com/office/drawing/2014/main" id="{178C2654-1118-41B1-993C-13297FE37457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5" name="Grafik 6">
            <a:extLst>
              <a:ext uri="{FF2B5EF4-FFF2-40B4-BE49-F238E27FC236}">
                <a16:creationId xmlns:a16="http://schemas.microsoft.com/office/drawing/2014/main" id="{72875F15-A552-4F13-93A5-364374B929B5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24A54CD-002C-4086-9834-74B53C06D3B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62344032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4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485775"/>
          </a:xfrm>
        </p:spPr>
        <p:txBody>
          <a:bodyPr/>
          <a:lstStyle/>
          <a:p>
            <a:r>
              <a:rPr lang="en-US" sz="4000" b="1"/>
              <a:t>KOCH curve</a:t>
            </a:r>
          </a:p>
        </p:txBody>
      </p:sp>
      <p:pic>
        <p:nvPicPr>
          <p:cNvPr id="573444" name="Picture 4" descr="AADGHHX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887765"/>
            <a:ext cx="8064500" cy="5656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5">
            <a:extLst>
              <a:ext uri="{FF2B5EF4-FFF2-40B4-BE49-F238E27FC236}">
                <a16:creationId xmlns:a16="http://schemas.microsoft.com/office/drawing/2014/main" id="{17A7BDB0-0CE1-4C34-97C3-4F6C94E9D58B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6">
            <a:extLst>
              <a:ext uri="{FF2B5EF4-FFF2-40B4-BE49-F238E27FC236}">
                <a16:creationId xmlns:a16="http://schemas.microsoft.com/office/drawing/2014/main" id="{A69BADCB-AAF6-47E1-BAF6-9E1BED6BCF70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9AA3C79-B073-4C74-8CB6-7F9B4A4BA22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307280480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Self Squaring Fractals</a:t>
            </a:r>
          </a:p>
        </p:txBody>
      </p:sp>
      <p:sp>
        <p:nvSpPr>
          <p:cNvPr id="576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Another method for generating fractals is to repeatedly apply a transformation function to points in complex space</a:t>
            </a:r>
          </a:p>
          <a:p>
            <a:pPr algn="just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A complex number can be represented as 		</a:t>
            </a:r>
            <a:r>
              <a:rPr lang="en-US" i="1" dirty="0">
                <a:solidFill>
                  <a:schemeClr val="bg1"/>
                </a:solidFill>
              </a:rPr>
              <a:t>z = x + </a:t>
            </a:r>
            <a:r>
              <a:rPr lang="en-US" i="1" dirty="0" err="1">
                <a:solidFill>
                  <a:schemeClr val="bg1"/>
                </a:solidFill>
              </a:rPr>
              <a:t>iy</a:t>
            </a:r>
            <a:r>
              <a:rPr lang="en-US" i="1"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where </a:t>
            </a:r>
            <a:r>
              <a:rPr lang="en-US" i="1" dirty="0">
                <a:solidFill>
                  <a:schemeClr val="bg1"/>
                </a:solidFill>
              </a:rPr>
              <a:t>x</a:t>
            </a:r>
            <a:r>
              <a:rPr lang="en-US" dirty="0">
                <a:solidFill>
                  <a:schemeClr val="bg1"/>
                </a:solidFill>
              </a:rPr>
              <a:t> and </a:t>
            </a:r>
            <a:r>
              <a:rPr lang="en-US" i="1" dirty="0">
                <a:solidFill>
                  <a:schemeClr val="bg1"/>
                </a:solidFill>
              </a:rPr>
              <a:t>y</a:t>
            </a:r>
            <a:r>
              <a:rPr lang="en-US" dirty="0">
                <a:solidFill>
                  <a:schemeClr val="bg1"/>
                </a:solidFill>
              </a:rPr>
              <a:t> are real numbers and </a:t>
            </a:r>
            <a:r>
              <a:rPr lang="en-US" i="1" dirty="0">
                <a:solidFill>
                  <a:schemeClr val="bg1"/>
                </a:solidFill>
              </a:rPr>
              <a:t>i</a:t>
            </a:r>
            <a:r>
              <a:rPr lang="en-US" i="1" baseline="30000" dirty="0">
                <a:solidFill>
                  <a:schemeClr val="bg1"/>
                </a:solidFill>
              </a:rPr>
              <a:t>2</a:t>
            </a:r>
            <a:r>
              <a:rPr lang="en-US" i="1" dirty="0">
                <a:solidFill>
                  <a:schemeClr val="bg1"/>
                </a:solidFill>
              </a:rPr>
              <a:t> = -1</a:t>
            </a:r>
          </a:p>
          <a:p>
            <a:pPr algn="just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A function rich in fractals is the squaring transformation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n-US" i="1" dirty="0">
                <a:solidFill>
                  <a:schemeClr val="bg1"/>
                </a:solidFill>
              </a:rPr>
              <a:t>z’=f(z) = </a:t>
            </a:r>
            <a:r>
              <a:rPr lang="en-US" i="1" dirty="0" err="1">
                <a:solidFill>
                  <a:schemeClr val="bg1"/>
                </a:solidFill>
                <a:effectLst/>
              </a:rPr>
              <a:t>λ</a:t>
            </a:r>
            <a:r>
              <a:rPr lang="en-US" i="1" dirty="0" err="1">
                <a:solidFill>
                  <a:schemeClr val="bg1"/>
                </a:solidFill>
              </a:rPr>
              <a:t>z</a:t>
            </a:r>
            <a:r>
              <a:rPr lang="en-US" i="1" dirty="0">
                <a:solidFill>
                  <a:schemeClr val="bg1"/>
                </a:solidFill>
              </a:rPr>
              <a:t> (1 - z)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5">
            <a:extLst>
              <a:ext uri="{FF2B5EF4-FFF2-40B4-BE49-F238E27FC236}">
                <a16:creationId xmlns:a16="http://schemas.microsoft.com/office/drawing/2014/main" id="{F6F63752-98A9-4BED-B0B7-6A584FF3267E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6">
            <a:extLst>
              <a:ext uri="{FF2B5EF4-FFF2-40B4-BE49-F238E27FC236}">
                <a16:creationId xmlns:a16="http://schemas.microsoft.com/office/drawing/2014/main" id="{32CFD935-6890-4CD2-BCE2-A3B032B10E1A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7EF51B1-C7D6-4183-BBCF-DD5B57ED37D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2334441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76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76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76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76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76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76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76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76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6515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Self Squaring Fractals</a:t>
            </a:r>
          </a:p>
        </p:txBody>
      </p:sp>
      <p:pic>
        <p:nvPicPr>
          <p:cNvPr id="57549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77988"/>
            <a:ext cx="4510088" cy="4703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549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4550" y="1700213"/>
            <a:ext cx="4489450" cy="4681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75494" name="Rectangle 6"/>
          <p:cNvSpPr>
            <a:spLocks noChangeArrowheads="1"/>
          </p:cNvSpPr>
          <p:nvPr/>
        </p:nvSpPr>
        <p:spPr bwMode="auto">
          <a:xfrm>
            <a:off x="5393495" y="6319078"/>
            <a:ext cx="29514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ch23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SelfSquareFractal.cpp</a:t>
            </a:r>
          </a:p>
        </p:txBody>
      </p:sp>
      <p:sp>
        <p:nvSpPr>
          <p:cNvPr id="575495" name="Rectangle 7"/>
          <p:cNvSpPr>
            <a:spLocks noChangeArrowheads="1"/>
          </p:cNvSpPr>
          <p:nvPr/>
        </p:nvSpPr>
        <p:spPr bwMode="auto">
          <a:xfrm>
            <a:off x="2058988" y="1196975"/>
            <a:ext cx="7048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λ = 3</a:t>
            </a:r>
          </a:p>
        </p:txBody>
      </p:sp>
      <p:sp>
        <p:nvSpPr>
          <p:cNvPr id="575496" name="Rectangle 8"/>
          <p:cNvSpPr>
            <a:spLocks noChangeArrowheads="1"/>
          </p:cNvSpPr>
          <p:nvPr/>
        </p:nvSpPr>
        <p:spPr bwMode="auto">
          <a:xfrm>
            <a:off x="5275263" y="1196975"/>
            <a:ext cx="1044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λ = 2 +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i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9" name="Grafik 5">
            <a:extLst>
              <a:ext uri="{FF2B5EF4-FFF2-40B4-BE49-F238E27FC236}">
                <a16:creationId xmlns:a16="http://schemas.microsoft.com/office/drawing/2014/main" id="{634FC110-3BD9-493A-851A-0F86775B9EC0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0" name="Grafik 6">
            <a:extLst>
              <a:ext uri="{FF2B5EF4-FFF2-40B4-BE49-F238E27FC236}">
                <a16:creationId xmlns:a16="http://schemas.microsoft.com/office/drawing/2014/main" id="{A0DE47BC-D04F-454C-9950-DCE4C39E7160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FCAD47B-2131-4488-A997-B4A0D0435F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77476599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Mandelbrot Set</a:t>
            </a:r>
          </a:p>
        </p:txBody>
      </p:sp>
      <p:sp>
        <p:nvSpPr>
          <p:cNvPr id="577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dirty="0">
                <a:solidFill>
                  <a:schemeClr val="bg1"/>
                </a:solidFill>
              </a:rPr>
              <a:t>Squaring functions were difficult to analyze without the aid of a computer</a:t>
            </a:r>
          </a:p>
          <a:p>
            <a:pPr algn="just"/>
            <a:r>
              <a:rPr lang="en-US" dirty="0">
                <a:solidFill>
                  <a:schemeClr val="bg1"/>
                </a:solidFill>
              </a:rPr>
              <a:t>Using more sophisticated computer graphics techniques, Benoit Mandelbrot studied this function and found the set of points known as Mandelbrot set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5">
            <a:extLst>
              <a:ext uri="{FF2B5EF4-FFF2-40B4-BE49-F238E27FC236}">
                <a16:creationId xmlns:a16="http://schemas.microsoft.com/office/drawing/2014/main" id="{CA9BE3A6-B9F3-4D90-957F-C86E3266112C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6">
            <a:extLst>
              <a:ext uri="{FF2B5EF4-FFF2-40B4-BE49-F238E27FC236}">
                <a16:creationId xmlns:a16="http://schemas.microsoft.com/office/drawing/2014/main" id="{F803DFB7-D5B9-4AB5-9EFE-B553494562C1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08992BA-6A51-4C91-AB06-26A1ABCA9D0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2006369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77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77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77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77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7539" grpId="0" build="p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Mandelbrot Set (cont.)</a:t>
            </a:r>
            <a:endParaRPr lang="en-US" b="1" dirty="0"/>
          </a:p>
        </p:txBody>
      </p:sp>
      <p:pic>
        <p:nvPicPr>
          <p:cNvPr id="57446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616" y="1341438"/>
            <a:ext cx="4838700" cy="508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74469" name="Rectangle 5"/>
          <p:cNvSpPr>
            <a:spLocks noChangeArrowheads="1"/>
          </p:cNvSpPr>
          <p:nvPr/>
        </p:nvSpPr>
        <p:spPr bwMode="auto">
          <a:xfrm>
            <a:off x="6263862" y="5830810"/>
            <a:ext cx="263886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ch23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MandelbrotSet.cpp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E16019-109D-4631-9569-2231AAE0214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A1DEFED-D4EE-4D5B-A108-AD643328F525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A8C5A5BA-A8D8-4956-B92C-AD90DF175D0D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0E4C8B0-20B1-4C62-BAF1-85EC9927EB1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225815607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8562" name="Picture 2" descr="quaternion3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90600"/>
            <a:ext cx="3595688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8563" name="Picture 3" descr="quaternion3d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990600"/>
            <a:ext cx="4114800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8564" name="Text Box 4"/>
          <p:cNvSpPr txBox="1">
            <a:spLocks noChangeArrowheads="1"/>
          </p:cNvSpPr>
          <p:nvPr/>
        </p:nvSpPr>
        <p:spPr bwMode="auto">
          <a:xfrm>
            <a:off x="457200" y="4648200"/>
            <a:ext cx="84582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Quaternion generated Julian Sets in 3D space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685800" y="228600"/>
            <a:ext cx="7772400" cy="8382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OTHER FRACTAL IMAGES</a:t>
            </a:r>
          </a:p>
        </p:txBody>
      </p:sp>
      <p:pic>
        <p:nvPicPr>
          <p:cNvPr id="7" name="Grafik 5">
            <a:extLst>
              <a:ext uri="{FF2B5EF4-FFF2-40B4-BE49-F238E27FC236}">
                <a16:creationId xmlns:a16="http://schemas.microsoft.com/office/drawing/2014/main" id="{79AB98C1-8881-4F6D-AD8A-5EA9946D2BF0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8" name="Grafik 6">
            <a:extLst>
              <a:ext uri="{FF2B5EF4-FFF2-40B4-BE49-F238E27FC236}">
                <a16:creationId xmlns:a16="http://schemas.microsoft.com/office/drawing/2014/main" id="{5B26AA5B-B715-4768-A55D-E00B4153FF41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F97D309-F9D3-40EF-BEA8-8BE096770E0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107771784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9586" name="Picture 2" descr="drag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66800"/>
            <a:ext cx="373380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9587" name="Text Box 3"/>
          <p:cNvSpPr txBox="1">
            <a:spLocks noChangeArrowheads="1"/>
          </p:cNvSpPr>
          <p:nvPr/>
        </p:nvSpPr>
        <p:spPr bwMode="auto">
          <a:xfrm>
            <a:off x="3505200" y="5181600"/>
            <a:ext cx="50292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Various colorings of dragon curves</a:t>
            </a:r>
          </a:p>
        </p:txBody>
      </p:sp>
      <p:pic>
        <p:nvPicPr>
          <p:cNvPr id="579588" name="Picture 4" descr="JuliaS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600" y="1222829"/>
            <a:ext cx="4038600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9589" name="Picture 5" descr="fern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143" y="4549775"/>
            <a:ext cx="24384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81000" y="228600"/>
            <a:ext cx="8458200" cy="8382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OTHER FRACTAL IMAGES</a:t>
            </a:r>
            <a:r>
              <a:rPr kumimoji="0" lang="tr-TR" sz="4000" b="1" i="0" u="none" strike="noStrike" kern="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(cont.)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8" name="Grafik 5">
            <a:extLst>
              <a:ext uri="{FF2B5EF4-FFF2-40B4-BE49-F238E27FC236}">
                <a16:creationId xmlns:a16="http://schemas.microsoft.com/office/drawing/2014/main" id="{F6A04612-161E-42A5-9913-940857F522BF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9" name="Grafik 6">
            <a:extLst>
              <a:ext uri="{FF2B5EF4-FFF2-40B4-BE49-F238E27FC236}">
                <a16:creationId xmlns:a16="http://schemas.microsoft.com/office/drawing/2014/main" id="{997EDB3C-6C6F-4A0C-B3ED-3FABBF1C2EC3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0235136-0476-45E3-A4F4-2B49ED1E078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422812021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610" name="Rectangle 2"/>
          <p:cNvSpPr>
            <a:spLocks noGrp="1" noChangeArrowheads="1"/>
          </p:cNvSpPr>
          <p:nvPr>
            <p:ph type="title"/>
          </p:nvPr>
        </p:nvSpPr>
        <p:spPr>
          <a:xfrm>
            <a:off x="441325" y="228600"/>
            <a:ext cx="8521699" cy="838200"/>
          </a:xfrm>
        </p:spPr>
        <p:txBody>
          <a:bodyPr/>
          <a:lstStyle/>
          <a:p>
            <a:r>
              <a:rPr lang="en-US" sz="4000" b="1" dirty="0"/>
              <a:t>OTHER FRACTAL IMAGES</a:t>
            </a:r>
            <a:r>
              <a:rPr lang="tr-TR" sz="4000" b="1" dirty="0"/>
              <a:t> (cont.)</a:t>
            </a:r>
            <a:endParaRPr lang="en-US" sz="4000" b="1" dirty="0"/>
          </a:p>
        </p:txBody>
      </p:sp>
      <p:pic>
        <p:nvPicPr>
          <p:cNvPr id="580611" name="Picture 3" descr="fractal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727200"/>
            <a:ext cx="41148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0612" name="Picture 4" descr="fractal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599" y="1759857"/>
            <a:ext cx="4162425" cy="3114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0613" name="Text Box 5"/>
          <p:cNvSpPr txBox="1">
            <a:spLocks noChangeArrowheads="1"/>
          </p:cNvSpPr>
          <p:nvPr/>
        </p:nvSpPr>
        <p:spPr bwMode="auto">
          <a:xfrm>
            <a:off x="441325" y="4800600"/>
            <a:ext cx="8397875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Each is produced by following a fractal generating algorithm and selecting colors to represent points with certain properties.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CCCC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054956E-300C-4FCF-A866-B685CC19D644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5">
            <a:extLst>
              <a:ext uri="{FF2B5EF4-FFF2-40B4-BE49-F238E27FC236}">
                <a16:creationId xmlns:a16="http://schemas.microsoft.com/office/drawing/2014/main" id="{8C4A11D9-9FE0-4767-9A91-B60EDF7DC3F5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8" name="Grafik 6">
            <a:extLst>
              <a:ext uri="{FF2B5EF4-FFF2-40B4-BE49-F238E27FC236}">
                <a16:creationId xmlns:a16="http://schemas.microsoft.com/office/drawing/2014/main" id="{FBEB4947-A11A-416D-A721-A8DD50BEF79F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9BDC0D4-298E-4541-AF27-36F5A373EFB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405455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0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0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80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80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0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0613" grpId="0" autoUpdateAnimBg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1634" name="Picture 2" descr="smallfer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14400"/>
            <a:ext cx="2686050" cy="2990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1635" name="Picture 3" descr="tre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838200"/>
            <a:ext cx="21336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1636" name="Text Box 4"/>
          <p:cNvSpPr txBox="1">
            <a:spLocks noChangeArrowheads="1"/>
          </p:cNvSpPr>
          <p:nvPr/>
        </p:nvSpPr>
        <p:spPr bwMode="auto">
          <a:xfrm>
            <a:off x="250825" y="4495800"/>
            <a:ext cx="75977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Trees and bushes generated by fractals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41325" y="228600"/>
            <a:ext cx="8521699" cy="8382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OTHER FRACTAL IMAGES</a:t>
            </a:r>
            <a:r>
              <a:rPr kumimoji="0" lang="tr-TR" sz="4000" b="1" i="0" u="none" strike="noStrike" kern="0" cap="none" spc="0" normalizeH="0" baseline="0" noProof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(cont.)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7" name="Grafik 5">
            <a:extLst>
              <a:ext uri="{FF2B5EF4-FFF2-40B4-BE49-F238E27FC236}">
                <a16:creationId xmlns:a16="http://schemas.microsoft.com/office/drawing/2014/main" id="{94D1199B-5BAD-4E1D-A5B8-92B2C5DDC03F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8" name="Grafik 6">
            <a:extLst>
              <a:ext uri="{FF2B5EF4-FFF2-40B4-BE49-F238E27FC236}">
                <a16:creationId xmlns:a16="http://schemas.microsoft.com/office/drawing/2014/main" id="{D65A340F-E3DF-4E30-9ADD-BA500CD495BD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7F62F90-74DA-4B05-B4FA-C3ACCDD206E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252337467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65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686800" cy="914400"/>
          </a:xfrm>
        </p:spPr>
        <p:txBody>
          <a:bodyPr/>
          <a:lstStyle/>
          <a:p>
            <a:r>
              <a:rPr lang="en-US" sz="3600" b="1" dirty="0"/>
              <a:t>OTHER MODIFICATIONS PRODUCE</a:t>
            </a:r>
            <a:endParaRPr lang="en-US" sz="3600" dirty="0"/>
          </a:p>
        </p:txBody>
      </p:sp>
      <p:pic>
        <p:nvPicPr>
          <p:cNvPr id="582659" name="Picture 3" descr="fer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6800"/>
            <a:ext cx="52578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2660" name="Picture 4" descr="tre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895600"/>
            <a:ext cx="502920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054956E-300C-4FCF-A866-B685CC19D644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3013FE8-D677-4094-9939-E967D6300F4E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0D18A8F6-94D7-4515-B97D-F5FBC6E3D25B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59538CE-B955-4233-ACB0-48CBFF79DBE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73245024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 Fractal Texture Mapped Onto A Sphere</a:t>
            </a:r>
          </a:p>
        </p:txBody>
      </p:sp>
      <p:pic>
        <p:nvPicPr>
          <p:cNvPr id="583683" name="Picture 3" descr="plan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895475"/>
            <a:ext cx="5029200" cy="412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054956E-300C-4FCF-A866-B685CC19D644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5">
            <a:extLst>
              <a:ext uri="{FF2B5EF4-FFF2-40B4-BE49-F238E27FC236}">
                <a16:creationId xmlns:a16="http://schemas.microsoft.com/office/drawing/2014/main" id="{B86ABD4D-828F-4A97-B528-5AC665373A6E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6">
            <a:extLst>
              <a:ext uri="{FF2B5EF4-FFF2-40B4-BE49-F238E27FC236}">
                <a16:creationId xmlns:a16="http://schemas.microsoft.com/office/drawing/2014/main" id="{17488676-3517-4435-906B-AD000929A4C3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8DC933F-EE5A-4F23-BA3A-29C4E7990B9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173179440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7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7813"/>
            <a:ext cx="9144000" cy="484187"/>
          </a:xfrm>
        </p:spPr>
        <p:txBody>
          <a:bodyPr/>
          <a:lstStyle/>
          <a:p>
            <a:r>
              <a:rPr lang="en-US" sz="2800" b="1" dirty="0"/>
              <a:t>and, some interesting fractals in stereo-depth formats ...</a:t>
            </a:r>
          </a:p>
        </p:txBody>
      </p:sp>
      <p:pic>
        <p:nvPicPr>
          <p:cNvPr id="584707" name="Picture 3" descr="fract0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143000"/>
            <a:ext cx="86106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054956E-300C-4FCF-A866-B685CC19D644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Grafik 5">
            <a:extLst>
              <a:ext uri="{FF2B5EF4-FFF2-40B4-BE49-F238E27FC236}">
                <a16:creationId xmlns:a16="http://schemas.microsoft.com/office/drawing/2014/main" id="{2F441ED7-6BC0-4CD1-B946-3DDD182E4631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6" name="Grafik 6">
            <a:extLst>
              <a:ext uri="{FF2B5EF4-FFF2-40B4-BE49-F238E27FC236}">
                <a16:creationId xmlns:a16="http://schemas.microsoft.com/office/drawing/2014/main" id="{E1C7F30E-748B-4E14-BE15-9DC7B7F55B21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A2BB807-F026-44F7-961F-91C83D9314A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89852090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5730" name="Picture 2" descr="fract0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57200"/>
            <a:ext cx="8686800" cy="61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4" name="Grafik 5">
            <a:extLst>
              <a:ext uri="{FF2B5EF4-FFF2-40B4-BE49-F238E27FC236}">
                <a16:creationId xmlns:a16="http://schemas.microsoft.com/office/drawing/2014/main" id="{70B31296-0094-40EB-8438-D8A2271DCC61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5" name="Grafik 6">
            <a:extLst>
              <a:ext uri="{FF2B5EF4-FFF2-40B4-BE49-F238E27FC236}">
                <a16:creationId xmlns:a16="http://schemas.microsoft.com/office/drawing/2014/main" id="{655408BD-791F-43BE-B1AF-9041D842474B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1F100E1-8B70-4883-B189-12B25E387B3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158303280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6754" name="Picture 2" descr="fract0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1000"/>
            <a:ext cx="8534400" cy="624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4" name="Grafik 5">
            <a:extLst>
              <a:ext uri="{FF2B5EF4-FFF2-40B4-BE49-F238E27FC236}">
                <a16:creationId xmlns:a16="http://schemas.microsoft.com/office/drawing/2014/main" id="{374D9B59-60BD-4368-B837-BD453F64A74D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5" name="Grafik 6">
            <a:extLst>
              <a:ext uri="{FF2B5EF4-FFF2-40B4-BE49-F238E27FC236}">
                <a16:creationId xmlns:a16="http://schemas.microsoft.com/office/drawing/2014/main" id="{57740C99-1445-4C57-9BD5-85381D557299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500DCF8-F800-4F15-9DD6-46F02A042D1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324758298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7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228600"/>
            <a:ext cx="8229600" cy="1139825"/>
          </a:xfrm>
        </p:spPr>
        <p:txBody>
          <a:bodyPr/>
          <a:lstStyle/>
          <a:p>
            <a:r>
              <a:rPr lang="en-US" sz="3600" b="1" dirty="0"/>
              <a:t>Stereo-depth views at</a:t>
            </a:r>
            <a:br>
              <a:rPr lang="en-US" sz="3600" b="1" dirty="0"/>
            </a:br>
            <a:r>
              <a:rPr lang="en-US" sz="3200" b="1" dirty="0">
                <a:hlinkClick r:id="rId2"/>
              </a:rPr>
              <a:t>this excellent fractal gallery</a:t>
            </a:r>
            <a:endParaRPr lang="en-US" sz="3200" b="1" dirty="0"/>
          </a:p>
        </p:txBody>
      </p:sp>
      <p:pic>
        <p:nvPicPr>
          <p:cNvPr id="587779" name="Picture 3" descr="fract0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76400"/>
            <a:ext cx="2605088" cy="1554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7780" name="Text Box 4"/>
          <p:cNvSpPr txBox="1">
            <a:spLocks noChangeArrowheads="1"/>
          </p:cNvSpPr>
          <p:nvPr/>
        </p:nvSpPr>
        <p:spPr bwMode="auto">
          <a:xfrm>
            <a:off x="3276600" y="1905000"/>
            <a:ext cx="5638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Basis for orange stereo-depth view</a:t>
            </a:r>
          </a:p>
        </p:txBody>
      </p:sp>
      <p:pic>
        <p:nvPicPr>
          <p:cNvPr id="587781" name="Picture 5" descr="fract00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505200"/>
            <a:ext cx="25908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7782" name="Text Box 6"/>
          <p:cNvSpPr txBox="1">
            <a:spLocks noChangeArrowheads="1"/>
          </p:cNvSpPr>
          <p:nvPr/>
        </p:nvSpPr>
        <p:spPr bwMode="auto">
          <a:xfrm>
            <a:off x="3352800" y="3733800"/>
            <a:ext cx="487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Basis for purple stereo-depth view</a:t>
            </a:r>
          </a:p>
        </p:txBody>
      </p:sp>
      <p:pic>
        <p:nvPicPr>
          <p:cNvPr id="587783" name="Picture 7" descr="fract00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105400"/>
            <a:ext cx="2514600" cy="1493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7784" name="Text Box 8"/>
          <p:cNvSpPr txBox="1">
            <a:spLocks noChangeArrowheads="1"/>
          </p:cNvSpPr>
          <p:nvPr/>
        </p:nvSpPr>
        <p:spPr bwMode="auto">
          <a:xfrm>
            <a:off x="3429000" y="5334000"/>
            <a:ext cx="5410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Basis for green stereo-depth view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654BC2-F888-44AB-98D5-27617C40A2D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10" name="Grafik 5">
            <a:extLst>
              <a:ext uri="{FF2B5EF4-FFF2-40B4-BE49-F238E27FC236}">
                <a16:creationId xmlns:a16="http://schemas.microsoft.com/office/drawing/2014/main" id="{C770CA76-D08E-4488-8BBB-EE660F38247A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1" name="Grafik 6">
            <a:extLst>
              <a:ext uri="{FF2B5EF4-FFF2-40B4-BE49-F238E27FC236}">
                <a16:creationId xmlns:a16="http://schemas.microsoft.com/office/drawing/2014/main" id="{06560D87-E1E5-4412-ADA9-7789ACAC8D48}"/>
              </a:ext>
            </a:extLst>
          </p:cNvPr>
          <p:cNvPicPr/>
          <p:nvPr/>
        </p:nvPicPr>
        <p:blipFill>
          <a:blip r:embed="rId7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67926FA-097D-4107-9D71-B6C173F9816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3D Object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210499046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" name="CustomShape 1"/>
          <p:cNvSpPr/>
          <p:nvPr/>
        </p:nvSpPr>
        <p:spPr>
          <a:xfrm>
            <a:off x="457200" y="277920"/>
            <a:ext cx="8228880" cy="1139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de-DE" sz="4200" b="0" strike="noStrike" spc="-1">
                <a:solidFill>
                  <a:srgbClr val="0B0506"/>
                </a:solidFill>
                <a:latin typeface="Arial"/>
              </a:rPr>
              <a:t>References</a:t>
            </a:r>
            <a:endParaRPr lang="de-DE" sz="4200" b="0" strike="noStrike" spc="-1">
              <a:latin typeface="Arial"/>
            </a:endParaRPr>
          </a:p>
        </p:txBody>
      </p:sp>
      <p:sp>
        <p:nvSpPr>
          <p:cNvPr id="1434" name="CustomShape 2"/>
          <p:cNvSpPr/>
          <p:nvPr/>
        </p:nvSpPr>
        <p:spPr>
          <a:xfrm>
            <a:off x="228600" y="1203840"/>
            <a:ext cx="8762400" cy="5577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343080" indent="-342360" algn="just">
              <a:lnSpc>
                <a:spcPct val="100000"/>
              </a:lnSpc>
              <a:spcBef>
                <a:spcPts val="561"/>
              </a:spcBef>
              <a:buClr>
                <a:srgbClr val="3366CC"/>
              </a:buClr>
              <a:buSzPct val="65000"/>
              <a:buFont typeface="Wingdings" charset="2"/>
              <a:buChar char=""/>
            </a:pPr>
            <a:r>
              <a:rPr lang="de-DE" sz="2800" b="0" strike="noStrike" spc="-1" dirty="0">
                <a:solidFill>
                  <a:srgbClr val="003399"/>
                </a:solidFill>
                <a:latin typeface="Arial"/>
              </a:rPr>
              <a:t>Donald Hearn, M. Pauline Baker, Warren R. </a:t>
            </a:r>
            <a:r>
              <a:rPr lang="de-DE" sz="2800" b="0" strike="noStrike" spc="-1" dirty="0" err="1">
                <a:solidFill>
                  <a:srgbClr val="003399"/>
                </a:solidFill>
                <a:latin typeface="Arial"/>
              </a:rPr>
              <a:t>Carithers</a:t>
            </a:r>
            <a:r>
              <a:rPr lang="de-DE" sz="2800" b="0" strike="noStrike" spc="-1" dirty="0">
                <a:solidFill>
                  <a:srgbClr val="003399"/>
                </a:solidFill>
                <a:latin typeface="Arial"/>
              </a:rPr>
              <a:t>, “Computer Graphics </a:t>
            </a:r>
            <a:r>
              <a:rPr lang="de-DE" sz="2800" b="0" strike="noStrike" spc="-1" dirty="0" err="1">
                <a:solidFill>
                  <a:srgbClr val="003399"/>
                </a:solidFill>
                <a:latin typeface="Arial"/>
              </a:rPr>
              <a:t>with</a:t>
            </a:r>
            <a:r>
              <a:rPr lang="de-DE" sz="2800" b="0" strike="noStrike" spc="-1" dirty="0">
                <a:solidFill>
                  <a:srgbClr val="003399"/>
                </a:solidFill>
                <a:latin typeface="Arial"/>
              </a:rPr>
              <a:t> OpenGL, 4th Edition”; Pearson, 2011</a:t>
            </a:r>
            <a:endParaRPr lang="de-DE" sz="2800" b="0" strike="noStrike" spc="-1" dirty="0">
              <a:latin typeface="Arial"/>
            </a:endParaRPr>
          </a:p>
          <a:p>
            <a:pPr marL="343080" indent="-342360" algn="just">
              <a:lnSpc>
                <a:spcPct val="100000"/>
              </a:lnSpc>
              <a:spcBef>
                <a:spcPts val="561"/>
              </a:spcBef>
              <a:buClr>
                <a:srgbClr val="3366CC"/>
              </a:buClr>
              <a:buSzPct val="65000"/>
              <a:buFont typeface="Wingdings" charset="2"/>
              <a:buChar char=""/>
            </a:pPr>
            <a:r>
              <a:rPr lang="de-DE" sz="2800" b="0" strike="noStrike" spc="-1" dirty="0" err="1">
                <a:solidFill>
                  <a:srgbClr val="003399"/>
                </a:solidFill>
                <a:latin typeface="Arial"/>
              </a:rPr>
              <a:t>Sumanta</a:t>
            </a:r>
            <a:r>
              <a:rPr lang="de-DE" sz="2800" b="0" strike="noStrike" spc="-1" dirty="0">
                <a:solidFill>
                  <a:srgbClr val="003399"/>
                </a:solidFill>
                <a:latin typeface="Arial"/>
              </a:rPr>
              <a:t> Guha, “Computer Graphics Through OpenGL: </a:t>
            </a:r>
            <a:r>
              <a:rPr lang="de-DE" sz="2800" b="0" strike="noStrike" spc="-1" dirty="0" err="1">
                <a:solidFill>
                  <a:srgbClr val="003399"/>
                </a:solidFill>
                <a:latin typeface="Arial"/>
              </a:rPr>
              <a:t>From</a:t>
            </a:r>
            <a:r>
              <a:rPr lang="de-DE" sz="2800" b="0" strike="noStrike" spc="-1" dirty="0">
                <a:solidFill>
                  <a:srgbClr val="003399"/>
                </a:solidFill>
                <a:latin typeface="Arial"/>
              </a:rPr>
              <a:t> Theory </a:t>
            </a:r>
            <a:r>
              <a:rPr lang="de-DE" sz="2800" b="0" strike="noStrike" spc="-1" dirty="0" err="1">
                <a:solidFill>
                  <a:srgbClr val="003399"/>
                </a:solidFill>
                <a:latin typeface="Arial"/>
              </a:rPr>
              <a:t>to</a:t>
            </a:r>
            <a:r>
              <a:rPr lang="de-DE" sz="2800" b="0" strike="noStrike" spc="-1" dirty="0">
                <a:solidFill>
                  <a:srgbClr val="003399"/>
                </a:solidFill>
                <a:latin typeface="Arial"/>
              </a:rPr>
              <a:t> Experiments”, CRC Press, 2010</a:t>
            </a:r>
            <a:endParaRPr lang="de-DE" sz="2800" b="0" strike="noStrike" spc="-1" dirty="0">
              <a:latin typeface="Arial"/>
            </a:endParaRPr>
          </a:p>
          <a:p>
            <a:pPr marL="343080" indent="-342360" algn="just">
              <a:lnSpc>
                <a:spcPct val="100000"/>
              </a:lnSpc>
              <a:spcBef>
                <a:spcPts val="581"/>
              </a:spcBef>
              <a:buClr>
                <a:srgbClr val="3366CC"/>
              </a:buClr>
              <a:buSzPct val="65000"/>
              <a:buFont typeface="Wingdings" charset="2"/>
              <a:buChar char=""/>
            </a:pPr>
            <a:r>
              <a:rPr lang="de-DE" sz="2900" b="0" strike="noStrike" spc="-1" dirty="0">
                <a:solidFill>
                  <a:srgbClr val="003399"/>
                </a:solidFill>
                <a:latin typeface="Arial"/>
              </a:rPr>
              <a:t>Edward Angel, “Interactive Computer Graphics. A Top-Down Approach </a:t>
            </a:r>
            <a:r>
              <a:rPr lang="de-DE" sz="2900" b="0" strike="noStrike" spc="-1" dirty="0" err="1">
                <a:solidFill>
                  <a:srgbClr val="003399"/>
                </a:solidFill>
                <a:latin typeface="Arial"/>
              </a:rPr>
              <a:t>Using</a:t>
            </a:r>
            <a:r>
              <a:rPr lang="de-DE" sz="2900" b="0" strike="noStrike" spc="-1" dirty="0">
                <a:solidFill>
                  <a:srgbClr val="003399"/>
                </a:solidFill>
                <a:latin typeface="Arial"/>
              </a:rPr>
              <a:t> OpenGL”, Addison-Wesley, 2005</a:t>
            </a:r>
            <a:endParaRPr lang="de-DE" sz="2900" b="0" strike="noStrike" spc="-1" dirty="0">
              <a:latin typeface="Arial"/>
            </a:endParaRPr>
          </a:p>
        </p:txBody>
      </p:sp>
      <p:sp>
        <p:nvSpPr>
          <p:cNvPr id="1435" name="CustomShape 3"/>
          <p:cNvSpPr/>
          <p:nvPr/>
        </p:nvSpPr>
        <p:spPr>
          <a:xfrm>
            <a:off x="8381880" y="6356520"/>
            <a:ext cx="76140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0D925B17-792F-4A37-814B-2B19E8163974}" type="slidenum">
              <a:rPr lang="de-DE" sz="1200" b="0" strike="noStrike" spc="-1">
                <a:solidFill>
                  <a:srgbClr val="6699FF"/>
                </a:solidFill>
                <a:latin typeface="Arial"/>
              </a:rPr>
              <a:t>75</a:t>
            </a:fld>
            <a:endParaRPr lang="de-DE" sz="1200" b="0" strike="noStrike" spc="-1">
              <a:latin typeface="Arial"/>
            </a:endParaRPr>
          </a:p>
        </p:txBody>
      </p:sp>
      <p:pic>
        <p:nvPicPr>
          <p:cNvPr id="1436" name="Grafik 5"/>
          <p:cNvPicPr/>
          <p:nvPr/>
        </p:nvPicPr>
        <p:blipFill>
          <a:blip r:embed="rId2"/>
          <a:stretch/>
        </p:blipFill>
        <p:spPr>
          <a:xfrm>
            <a:off x="8522640" y="0"/>
            <a:ext cx="620640" cy="620640"/>
          </a:xfrm>
          <a:prstGeom prst="rect">
            <a:avLst/>
          </a:prstGeom>
          <a:ln>
            <a:noFill/>
          </a:ln>
        </p:spPr>
      </p:pic>
      <p:pic>
        <p:nvPicPr>
          <p:cNvPr id="1437" name="Grafik 6"/>
          <p:cNvPicPr/>
          <p:nvPr/>
        </p:nvPicPr>
        <p:blipFill>
          <a:blip r:embed="rId3"/>
          <a:stretch/>
        </p:blipFill>
        <p:spPr>
          <a:xfrm>
            <a:off x="0" y="0"/>
            <a:ext cx="564120" cy="564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Edge">
  <a:themeElements>
    <a:clrScheme name="1_Edge 2">
      <a:dk1>
        <a:srgbClr val="333333"/>
      </a:dk1>
      <a:lt1>
        <a:srgbClr val="CCCCFF"/>
      </a:lt1>
      <a:dk2>
        <a:srgbClr val="0B0506"/>
      </a:dk2>
      <a:lt2>
        <a:srgbClr val="FFFFFF"/>
      </a:lt2>
      <a:accent1>
        <a:srgbClr val="3366CC"/>
      </a:accent1>
      <a:accent2>
        <a:srgbClr val="3333CC"/>
      </a:accent2>
      <a:accent3>
        <a:srgbClr val="AAAAAA"/>
      </a:accent3>
      <a:accent4>
        <a:srgbClr val="AEAEDA"/>
      </a:accent4>
      <a:accent5>
        <a:srgbClr val="ADB8E2"/>
      </a:accent5>
      <a:accent6>
        <a:srgbClr val="2D2DB9"/>
      </a:accent6>
      <a:hlink>
        <a:srgbClr val="808080"/>
      </a:hlink>
      <a:folHlink>
        <a:srgbClr val="666633"/>
      </a:folHlink>
    </a:clrScheme>
    <a:fontScheme name="1_Edg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10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11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00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2911</Words>
  <Application>Microsoft Office PowerPoint</Application>
  <PresentationFormat>Bildschirmpräsentation (4:3)</PresentationFormat>
  <Paragraphs>496</Paragraphs>
  <Slides>75</Slides>
  <Notes>1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3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75</vt:i4>
      </vt:variant>
    </vt:vector>
  </HeadingPairs>
  <TitlesOfParts>
    <vt:vector size="87" baseType="lpstr">
      <vt:lpstr>Arial</vt:lpstr>
      <vt:lpstr>Arial Black</vt:lpstr>
      <vt:lpstr>Garamond</vt:lpstr>
      <vt:lpstr>Symbol</vt:lpstr>
      <vt:lpstr>Tahoma</vt:lpstr>
      <vt:lpstr>Times New Roman</vt:lpstr>
      <vt:lpstr>Verdana</vt:lpstr>
      <vt:lpstr>Wingdings</vt:lpstr>
      <vt:lpstr>Office Theme</vt:lpstr>
      <vt:lpstr>Office Theme</vt:lpstr>
      <vt:lpstr>2_Edge</vt:lpstr>
      <vt:lpstr>Formel</vt:lpstr>
      <vt:lpstr>PowerPoint-Präsentation</vt:lpstr>
      <vt:lpstr>Objectives</vt:lpstr>
      <vt:lpstr>3D Object Representations</vt:lpstr>
      <vt:lpstr>3D Object Representations (cont.)</vt:lpstr>
      <vt:lpstr>Predefined Objects</vt:lpstr>
      <vt:lpstr>Polyhedra</vt:lpstr>
      <vt:lpstr>Generating Polyhedra in OpenGL</vt:lpstr>
      <vt:lpstr>Generating Polyhedra in OpenGL (cont.)</vt:lpstr>
      <vt:lpstr>Generating Polyhedra in OpenGL (cont.)</vt:lpstr>
      <vt:lpstr>The Regular Polyhedron Functions</vt:lpstr>
      <vt:lpstr>The Platonic Solids</vt:lpstr>
      <vt:lpstr>GLUT Library of Polyhedron Functions</vt:lpstr>
      <vt:lpstr>GLUT Library of Polyhedron Functions (cont.)</vt:lpstr>
      <vt:lpstr>glutWireTetrahedron()   and glutWireCube(1.0)</vt:lpstr>
      <vt:lpstr>glutWireOctahedron() and glutWireDodecahedron()</vt:lpstr>
      <vt:lpstr>glutWireIcosahedron()</vt:lpstr>
      <vt:lpstr>Quadric Surfaces</vt:lpstr>
      <vt:lpstr>Quadric Surfaces (cont.)</vt:lpstr>
      <vt:lpstr>GLUT Quadric Functions – for Solids, Substitute Solid for Wire</vt:lpstr>
      <vt:lpstr>GLUT Quadric Functions</vt:lpstr>
      <vt:lpstr>GLU Quadric-Surface Functions</vt:lpstr>
      <vt:lpstr>GLU Quadric-Surface Functions (cont.)</vt:lpstr>
      <vt:lpstr>GLU Quadric-Surface Functions (cont.)</vt:lpstr>
      <vt:lpstr>GLU Quadric-Surface Functions (cont.)</vt:lpstr>
      <vt:lpstr>WHY IS THE TEAPOT POPULAR?</vt:lpstr>
      <vt:lpstr>The Utah Teapot</vt:lpstr>
      <vt:lpstr>Many Versions of Teapots</vt:lpstr>
      <vt:lpstr>%^$@ Teapot!</vt:lpstr>
      <vt:lpstr>Wireframe</vt:lpstr>
      <vt:lpstr>Faceted Shading</vt:lpstr>
      <vt:lpstr>Textured and Rotating</vt:lpstr>
      <vt:lpstr>Multiple Teapots of Various Materials</vt:lpstr>
      <vt:lpstr>Spline Representations</vt:lpstr>
      <vt:lpstr>Spline Representations (cont.)</vt:lpstr>
      <vt:lpstr>Bézier Spline Curves</vt:lpstr>
      <vt:lpstr>Bézier Curve Equations</vt:lpstr>
      <vt:lpstr>Bézier Curve Equations (cont.)</vt:lpstr>
      <vt:lpstr>Bézier Spline Curves</vt:lpstr>
      <vt:lpstr>Bézier Spline Curves (cont.)</vt:lpstr>
      <vt:lpstr>Bézier Spline Curves (cont.)</vt:lpstr>
      <vt:lpstr>Bézier Surfaces</vt:lpstr>
      <vt:lpstr>Bézier Surfaces (cont.)</vt:lpstr>
      <vt:lpstr>Bézier Surfaces (cont.)</vt:lpstr>
      <vt:lpstr>OpenGL Approximation Spline Functions</vt:lpstr>
      <vt:lpstr>OpenGL Bézier-Spline Curve Functions</vt:lpstr>
      <vt:lpstr>OpenGL Bézier-Spline Curve Functions (cont.)</vt:lpstr>
      <vt:lpstr>Example OpenGL Code</vt:lpstr>
      <vt:lpstr>Example OpenGL Code (cont.)</vt:lpstr>
      <vt:lpstr>OpenGL Bézier-Spline Surface Functions </vt:lpstr>
      <vt:lpstr>Example OpenGL Code</vt:lpstr>
      <vt:lpstr>Example OpenGL Code (cont.)</vt:lpstr>
      <vt:lpstr>Fractal Geometry Methods</vt:lpstr>
      <vt:lpstr>Fractal Geometry Methods (cont)</vt:lpstr>
      <vt:lpstr>Fractal Geometry Methods (cont.)</vt:lpstr>
      <vt:lpstr>Fractal Generation Procedures</vt:lpstr>
      <vt:lpstr>KOCH CURVE- One of the Simplest Examples</vt:lpstr>
      <vt:lpstr>KOCH curve</vt:lpstr>
      <vt:lpstr>Koch Curve</vt:lpstr>
      <vt:lpstr>KOCH CURVE- One of the Simplest Examples (cont.)</vt:lpstr>
      <vt:lpstr>KOCH curve</vt:lpstr>
      <vt:lpstr>Self Squaring Fractals</vt:lpstr>
      <vt:lpstr>Self Squaring Fractals</vt:lpstr>
      <vt:lpstr>Mandelbrot Set</vt:lpstr>
      <vt:lpstr>Mandelbrot Set (cont.)</vt:lpstr>
      <vt:lpstr>PowerPoint-Präsentation</vt:lpstr>
      <vt:lpstr>PowerPoint-Präsentation</vt:lpstr>
      <vt:lpstr>OTHER FRACTAL IMAGES (cont.)</vt:lpstr>
      <vt:lpstr>PowerPoint-Präsentation</vt:lpstr>
      <vt:lpstr>OTHER MODIFICATIONS PRODUCE</vt:lpstr>
      <vt:lpstr>A Fractal Texture Mapped Onto A Sphere</vt:lpstr>
      <vt:lpstr>and, some interesting fractals in stereo-depth formats ...</vt:lpstr>
      <vt:lpstr>PowerPoint-Präsentation</vt:lpstr>
      <vt:lpstr>PowerPoint-Präsentation</vt:lpstr>
      <vt:lpstr>Stereo-depth views at this excellent fractal gallery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Mohmaed</dc:creator>
  <dc:description/>
  <cp:lastModifiedBy>Samsun</cp:lastModifiedBy>
  <cp:revision>526</cp:revision>
  <dcterms:created xsi:type="dcterms:W3CDTF">2006-08-16T00:00:00Z</dcterms:created>
  <dcterms:modified xsi:type="dcterms:W3CDTF">2018-12-18T08:15:06Z</dcterms:modified>
  <dc:language>de-DE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1</vt:i4>
  </property>
  <property fmtid="{D5CDD505-2E9C-101B-9397-08002B2CF9AE}" pid="8" name="PresentationFormat">
    <vt:lpwstr>Bildschirmpräsentation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149</vt:i4>
  </property>
</Properties>
</file>