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648" r:id="rId2"/>
    <p:sldId id="806" r:id="rId3"/>
    <p:sldId id="1046" r:id="rId4"/>
    <p:sldId id="1047" r:id="rId5"/>
    <p:sldId id="1048" r:id="rId6"/>
    <p:sldId id="1049" r:id="rId7"/>
    <p:sldId id="1050" r:id="rId8"/>
    <p:sldId id="1051" r:id="rId9"/>
    <p:sldId id="1052" r:id="rId10"/>
    <p:sldId id="1053" r:id="rId11"/>
    <p:sldId id="1054" r:id="rId12"/>
    <p:sldId id="1055" r:id="rId13"/>
    <p:sldId id="1056" r:id="rId14"/>
    <p:sldId id="1057" r:id="rId15"/>
    <p:sldId id="1058" r:id="rId16"/>
    <p:sldId id="1059" r:id="rId17"/>
    <p:sldId id="1060" r:id="rId18"/>
    <p:sldId id="1061" r:id="rId19"/>
    <p:sldId id="1062" r:id="rId20"/>
    <p:sldId id="1063" r:id="rId21"/>
    <p:sldId id="1064" r:id="rId22"/>
    <p:sldId id="1065" r:id="rId23"/>
    <p:sldId id="1066" r:id="rId24"/>
    <p:sldId id="1067" r:id="rId25"/>
    <p:sldId id="1068" r:id="rId26"/>
    <p:sldId id="1069" r:id="rId27"/>
    <p:sldId id="1070" r:id="rId28"/>
    <p:sldId id="797" r:id="rId29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#10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Universal Design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839200" cy="53340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the principles of universal design</a:t>
            </a:r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Appreciate the need of designing for multiple senses</a:t>
            </a:r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Differentiate between multiple approaches 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Speech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Typewriting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Handwriting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Touch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Gestures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6858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de-DE" smtClean="0"/>
              <a:t>universal design principles</a:t>
            </a:r>
            <a:r>
              <a:rPr lang="en-GB" altLang="de-DE" sz="2000" smtClean="0"/>
              <a:t> </a:t>
            </a:r>
            <a:r>
              <a:rPr lang="en-GB" altLang="de-DE" sz="2400" smtClean="0"/>
              <a:t/>
            </a:r>
            <a:br>
              <a:rPr lang="en-GB" altLang="de-DE" sz="2400" smtClean="0"/>
            </a:br>
            <a:r>
              <a:rPr lang="en-GB" altLang="de-DE" sz="2400" smtClean="0"/>
              <a:t>          </a:t>
            </a:r>
            <a:r>
              <a:rPr lang="en-GB" altLang="de-DE" smtClean="0"/>
              <a:t>                     </a:t>
            </a:r>
            <a:r>
              <a:rPr lang="en-GB" altLang="de-DE" sz="2400" smtClean="0"/>
              <a:t>- NCS</a:t>
            </a:r>
            <a:r>
              <a:rPr lang="tr-TR" altLang="de-DE" sz="2400" smtClean="0"/>
              <a:t>U </a:t>
            </a:r>
            <a:br>
              <a:rPr lang="tr-TR" altLang="de-DE" sz="2400" smtClean="0"/>
            </a:br>
            <a:r>
              <a:rPr lang="tr-TR" altLang="de-DE" sz="2400" smtClean="0"/>
              <a:t>			</a:t>
            </a:r>
            <a:r>
              <a:rPr lang="tr-TR" altLang="de-DE" sz="1900" smtClean="0"/>
              <a:t>(North Carolina State University)</a:t>
            </a:r>
            <a:endParaRPr lang="en-GB" altLang="de-DE" sz="19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equitable use</a:t>
            </a:r>
          </a:p>
          <a:p>
            <a:pPr eaLnBrk="1" hangingPunct="1"/>
            <a:r>
              <a:rPr lang="en-GB" altLang="de-DE" smtClean="0"/>
              <a:t>flexibility in use</a:t>
            </a:r>
          </a:p>
          <a:p>
            <a:pPr eaLnBrk="1" hangingPunct="1"/>
            <a:r>
              <a:rPr lang="en-GB" altLang="de-DE" smtClean="0"/>
              <a:t>simple and intuitive to use</a:t>
            </a:r>
          </a:p>
          <a:p>
            <a:pPr eaLnBrk="1" hangingPunct="1"/>
            <a:r>
              <a:rPr lang="en-GB" altLang="de-DE" smtClean="0"/>
              <a:t>perceptible information</a:t>
            </a:r>
          </a:p>
          <a:p>
            <a:pPr eaLnBrk="1" hangingPunct="1"/>
            <a:r>
              <a:rPr lang="en-GB" altLang="de-DE" smtClean="0"/>
              <a:t>tolerance for error</a:t>
            </a:r>
          </a:p>
          <a:p>
            <a:pPr eaLnBrk="1" hangingPunct="1"/>
            <a:r>
              <a:rPr lang="en-GB" altLang="de-DE" smtClean="0"/>
              <a:t>low physical effort</a:t>
            </a:r>
          </a:p>
          <a:p>
            <a:pPr eaLnBrk="1" hangingPunct="1"/>
            <a:r>
              <a:rPr lang="en-GB" altLang="de-DE" smtClean="0"/>
              <a:t>size and space for approach and use</a:t>
            </a:r>
          </a:p>
          <a:p>
            <a:pPr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42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Multi-Sensory Systems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z="2000" smtClean="0">
                <a:cs typeface="Times New Roman" panose="02020603050405020304" pitchFamily="18" charset="0"/>
              </a:rPr>
              <a:t>More than one sensory channel in interaction</a:t>
            </a:r>
          </a:p>
          <a:p>
            <a:pPr lvl="1" eaLnBrk="1" hangingPunct="1"/>
            <a:r>
              <a:rPr lang="en-US" altLang="de-DE" sz="1800" smtClean="0">
                <a:cs typeface="Times New Roman" panose="02020603050405020304" pitchFamily="18" charset="0"/>
              </a:rPr>
              <a:t>e.g. sounds, text, hypertext, animation, video, gestures, vision</a:t>
            </a:r>
          </a:p>
          <a:p>
            <a:pPr eaLnBrk="1" hangingPunct="1"/>
            <a:r>
              <a:rPr lang="en-US" altLang="de-DE" sz="2000" smtClean="0">
                <a:cs typeface="Times New Roman" panose="02020603050405020304" pitchFamily="18" charset="0"/>
              </a:rPr>
              <a:t>Used in a range of applications:</a:t>
            </a:r>
          </a:p>
          <a:p>
            <a:pPr lvl="1" eaLnBrk="1" hangingPunct="1"/>
            <a:r>
              <a:rPr lang="en-US" altLang="de-DE" sz="1800" smtClean="0">
                <a:cs typeface="Times New Roman" panose="02020603050405020304" pitchFamily="18" charset="0"/>
              </a:rPr>
              <a:t>particularly good for users with special needs, and</a:t>
            </a:r>
            <a:r>
              <a:rPr lang="en-GB" altLang="de-DE" sz="1800" smtClean="0">
                <a:cs typeface="Times New Roman" panose="02020603050405020304" pitchFamily="18" charset="0"/>
              </a:rPr>
              <a:t> </a:t>
            </a:r>
            <a:r>
              <a:rPr lang="en-US" altLang="de-DE" sz="1800" smtClean="0">
                <a:cs typeface="Times New Roman" panose="02020603050405020304" pitchFamily="18" charset="0"/>
              </a:rPr>
              <a:t>virtual reality</a:t>
            </a:r>
          </a:p>
          <a:p>
            <a:pPr eaLnBrk="1" hangingPunct="1"/>
            <a:r>
              <a:rPr lang="en-US" altLang="de-DE" sz="1800" smtClean="0">
                <a:cs typeface="Times New Roman" panose="02020603050405020304" pitchFamily="18" charset="0"/>
              </a:rPr>
              <a:t> </a:t>
            </a:r>
            <a:r>
              <a:rPr lang="en-US" altLang="de-DE" sz="2000" smtClean="0">
                <a:cs typeface="Times New Roman" panose="02020603050405020304" pitchFamily="18" charset="0"/>
              </a:rPr>
              <a:t>Will cover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de-DE" sz="1800" smtClean="0">
                <a:cs typeface="Times New Roman" panose="02020603050405020304" pitchFamily="18" charset="0"/>
              </a:rPr>
              <a:t>general terminology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de-DE" sz="1800" smtClean="0">
                <a:cs typeface="Times New Roman" panose="02020603050405020304" pitchFamily="18" charset="0"/>
              </a:rPr>
              <a:t>speech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de-DE" sz="1800" smtClean="0">
                <a:cs typeface="Times New Roman" panose="02020603050405020304" pitchFamily="18" charset="0"/>
              </a:rPr>
              <a:t>non-speech sounds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de-DE" sz="1800" smtClean="0">
                <a:cs typeface="Times New Roman" panose="02020603050405020304" pitchFamily="18" charset="0"/>
              </a:rPr>
              <a:t>handwriting</a:t>
            </a:r>
          </a:p>
          <a:p>
            <a:pPr eaLnBrk="1" hangingPunct="1"/>
            <a:r>
              <a:rPr lang="en-US" altLang="de-DE" sz="2000" smtClean="0">
                <a:cs typeface="Times New Roman" panose="02020603050405020304" pitchFamily="18" charset="0"/>
              </a:rPr>
              <a:t>considering applications as well as principles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68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Usable Senses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The 5 senses (sight, sound, touch, taste and smell) are used by us every day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600" smtClean="0"/>
              <a:t>each is important on its own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600" smtClean="0"/>
              <a:t>together, they provide a fuller interaction with the natural world</a:t>
            </a:r>
          </a:p>
          <a:p>
            <a:pPr eaLnBrk="1" hangingPunct="1">
              <a:lnSpc>
                <a:spcPct val="90000"/>
              </a:lnSpc>
            </a:pPr>
            <a:endParaRPr lang="en-GB" altLang="de-DE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Computers rarely offer such a rich interaction</a:t>
            </a:r>
          </a:p>
          <a:p>
            <a:pPr eaLnBrk="1" hangingPunct="1">
              <a:lnSpc>
                <a:spcPct val="90000"/>
              </a:lnSpc>
            </a:pPr>
            <a:endParaRPr lang="en-GB" altLang="de-DE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Can we use all the available senses?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ideally, yes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practically – no</a:t>
            </a:r>
          </a:p>
          <a:p>
            <a:pPr eaLnBrk="1" hangingPunct="1">
              <a:lnSpc>
                <a:spcPct val="90000"/>
              </a:lnSpc>
            </a:pPr>
            <a:endParaRPr lang="en-GB" altLang="de-DE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We can use	• sight  • sound  • touch (sometimes)</a:t>
            </a:r>
          </a:p>
          <a:p>
            <a:pPr eaLnBrk="1" hangingPunct="1">
              <a:lnSpc>
                <a:spcPct val="90000"/>
              </a:lnSpc>
            </a:pPr>
            <a:endParaRPr lang="en-GB" altLang="de-DE" sz="1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We cannot (yet) use    • taste  • smell</a:t>
            </a:r>
          </a:p>
          <a:p>
            <a:pPr eaLnBrk="1" hangingPunct="1">
              <a:lnSpc>
                <a:spcPct val="90000"/>
              </a:lnSpc>
            </a:pPr>
            <a:endParaRPr lang="en-GB" altLang="de-DE" sz="20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0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Multi-modal vs. Multi-media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Multi-modal systems</a:t>
            </a:r>
          </a:p>
          <a:p>
            <a:pPr lvl="1" eaLnBrk="1" hangingPunct="1"/>
            <a:r>
              <a:rPr lang="en-GB" altLang="de-DE" sz="2000" smtClean="0"/>
              <a:t>use more than one sense (or mode ) of interaction</a:t>
            </a:r>
          </a:p>
          <a:p>
            <a:pPr lvl="2" eaLnBrk="1" hangingPunct="1">
              <a:buFontTx/>
              <a:buNone/>
            </a:pPr>
            <a:r>
              <a:rPr lang="en-GB" altLang="de-DE" sz="1800" smtClean="0"/>
              <a:t>	</a:t>
            </a:r>
            <a:r>
              <a:rPr lang="en-GB" altLang="de-DE" sz="1600" smtClean="0"/>
              <a:t>e.g. visual and aural senses: a text processor may speak the words as well as echoing them to the screen</a:t>
            </a:r>
            <a:endParaRPr lang="en-GB" altLang="de-DE" sz="1800" smtClean="0"/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Multi-media systems</a:t>
            </a:r>
          </a:p>
          <a:p>
            <a:pPr lvl="1" eaLnBrk="1" hangingPunct="1"/>
            <a:r>
              <a:rPr lang="en-GB" altLang="de-DE" sz="2000" smtClean="0"/>
              <a:t>use a number of different media to communicate information</a:t>
            </a:r>
          </a:p>
          <a:p>
            <a:pPr lvl="2" eaLnBrk="1" hangingPunct="1">
              <a:buFontTx/>
              <a:buNone/>
            </a:pPr>
            <a:r>
              <a:rPr lang="en-GB" altLang="de-DE" sz="1800" smtClean="0"/>
              <a:t>	</a:t>
            </a:r>
            <a:r>
              <a:rPr lang="en-GB" altLang="de-DE" sz="1600" smtClean="0"/>
              <a:t>e.g. a computer-based teaching system:may use video, animation, text and still images: different media all using the visual mode of interaction; may also use sounds, both speech and non-speech: two more media, now using a different mode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4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Speech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de-DE" smtClean="0"/>
          </a:p>
          <a:p>
            <a:pPr eaLnBrk="1" hangingPunct="1">
              <a:buFontTx/>
              <a:buNone/>
            </a:pPr>
            <a:r>
              <a:rPr lang="en-GB" altLang="de-DE" smtClean="0"/>
              <a:t>	Human beings have a great and natural mastery of speech</a:t>
            </a:r>
          </a:p>
          <a:p>
            <a:pPr lvl="1" eaLnBrk="1" hangingPunct="1"/>
            <a:endParaRPr lang="en-GB" altLang="de-DE" smtClean="0"/>
          </a:p>
          <a:p>
            <a:pPr lvl="1" eaLnBrk="1" hangingPunct="1"/>
            <a:r>
              <a:rPr lang="en-GB" altLang="de-DE" smtClean="0"/>
              <a:t>makes it difficult to appreciate the complexities</a:t>
            </a:r>
          </a:p>
          <a:p>
            <a:pPr lvl="1" eaLnBrk="1" hangingPunct="1">
              <a:buFontTx/>
              <a:buNone/>
            </a:pPr>
            <a:r>
              <a:rPr lang="en-GB" altLang="de-DE" smtClean="0"/>
              <a:t>but</a:t>
            </a:r>
          </a:p>
          <a:p>
            <a:pPr lvl="1" eaLnBrk="1" hangingPunct="1"/>
            <a:r>
              <a:rPr lang="en-GB" altLang="de-DE" smtClean="0"/>
              <a:t>it’s an easy medium for communication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9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Structure of Speech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phonemes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40 of them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basic atomic units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sound slightly different depending on the context they are in, these larger units are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allophones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all the sounds in the language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between 120 and 130 of them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these are formed into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morphemes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smallest unit of language that has meaning.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58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Speech (</a:t>
            </a:r>
            <a:r>
              <a:rPr lang="en-GB" altLang="de-DE" dirty="0" smtClean="0"/>
              <a:t>cont.)</a:t>
            </a:r>
            <a:endParaRPr lang="en-GB" altLang="de-DE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400" smtClean="0"/>
              <a:t>Other terminology:</a:t>
            </a:r>
          </a:p>
          <a:p>
            <a:pPr eaLnBrk="1" hangingPunct="1">
              <a:buFontTx/>
              <a:buNone/>
            </a:pPr>
            <a:r>
              <a:rPr lang="en-GB" altLang="de-DE" sz="2400" smtClean="0"/>
              <a:t>• prosody</a:t>
            </a:r>
          </a:p>
          <a:p>
            <a:pPr lvl="1" eaLnBrk="1" hangingPunct="1"/>
            <a:r>
              <a:rPr lang="en-GB" altLang="de-DE" sz="2000" smtClean="0"/>
              <a:t>alteration in tone and quality</a:t>
            </a:r>
          </a:p>
          <a:p>
            <a:pPr lvl="1" eaLnBrk="1" hangingPunct="1"/>
            <a:r>
              <a:rPr lang="en-GB" altLang="de-DE" sz="2000" smtClean="0"/>
              <a:t>variations in emphasis, stress, pauses and pitch</a:t>
            </a:r>
          </a:p>
          <a:p>
            <a:pPr lvl="1" eaLnBrk="1" hangingPunct="1"/>
            <a:r>
              <a:rPr lang="en-GB" altLang="de-DE" sz="2000" smtClean="0"/>
              <a:t>impart more meaning to sentences.</a:t>
            </a:r>
          </a:p>
          <a:p>
            <a:pPr eaLnBrk="1" hangingPunct="1">
              <a:buFontTx/>
              <a:buNone/>
            </a:pPr>
            <a:r>
              <a:rPr lang="en-GB" altLang="de-DE" sz="2400" smtClean="0"/>
              <a:t>• co-articulation</a:t>
            </a:r>
          </a:p>
          <a:p>
            <a:pPr lvl="1" eaLnBrk="1" hangingPunct="1"/>
            <a:r>
              <a:rPr lang="en-GB" altLang="de-DE" sz="2000" smtClean="0"/>
              <a:t>the effect of context on the sound</a:t>
            </a:r>
          </a:p>
          <a:p>
            <a:pPr lvl="1" eaLnBrk="1" hangingPunct="1"/>
            <a:r>
              <a:rPr lang="en-GB" altLang="de-DE" sz="2000" smtClean="0"/>
              <a:t>transforms the phonemes into allophones</a:t>
            </a:r>
          </a:p>
          <a:p>
            <a:pPr eaLnBrk="1" hangingPunct="1">
              <a:buFontTx/>
              <a:buNone/>
            </a:pPr>
            <a:r>
              <a:rPr lang="en-GB" altLang="de-DE" sz="2400" smtClean="0"/>
              <a:t>• syntax – </a:t>
            </a:r>
            <a:r>
              <a:rPr lang="en-GB" altLang="de-DE" sz="2000" smtClean="0"/>
              <a:t>structure of sentences</a:t>
            </a:r>
            <a:endParaRPr lang="en-GB" altLang="de-DE" sz="2400" smtClean="0"/>
          </a:p>
          <a:p>
            <a:pPr eaLnBrk="1" hangingPunct="1">
              <a:buFontTx/>
              <a:buNone/>
            </a:pPr>
            <a:r>
              <a:rPr lang="en-GB" altLang="de-DE" sz="2400" smtClean="0"/>
              <a:t>• semantics – </a:t>
            </a:r>
            <a:r>
              <a:rPr lang="en-GB" altLang="de-DE" sz="2000" smtClean="0"/>
              <a:t>meaning of sentences</a:t>
            </a: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70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Speech Recognition Problems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000" smtClean="0"/>
              <a:t>Different people speak differently:</a:t>
            </a:r>
          </a:p>
          <a:p>
            <a:pPr lvl="1" eaLnBrk="1" hangingPunct="1"/>
            <a:r>
              <a:rPr lang="en-GB" altLang="de-DE" sz="1800" smtClean="0"/>
              <a:t>accent, intonation, stress, idiom, volume, etc.</a:t>
            </a:r>
          </a:p>
          <a:p>
            <a:pPr eaLnBrk="1" hangingPunct="1">
              <a:spcBef>
                <a:spcPct val="40000"/>
              </a:spcBef>
            </a:pPr>
            <a:r>
              <a:rPr lang="en-GB" altLang="de-DE" sz="2000" smtClean="0"/>
              <a:t>The syntax of semantically similar sentences may vary.</a:t>
            </a:r>
          </a:p>
          <a:p>
            <a:pPr eaLnBrk="1" hangingPunct="1">
              <a:spcBef>
                <a:spcPct val="40000"/>
              </a:spcBef>
            </a:pPr>
            <a:r>
              <a:rPr lang="en-GB" altLang="de-DE" sz="2000" smtClean="0"/>
              <a:t>Background noises can interfere.</a:t>
            </a:r>
          </a:p>
          <a:p>
            <a:pPr eaLnBrk="1" hangingPunct="1">
              <a:spcBef>
                <a:spcPct val="40000"/>
              </a:spcBef>
            </a:pPr>
            <a:r>
              <a:rPr lang="en-GB" altLang="de-DE" sz="2000" smtClean="0"/>
              <a:t>People often “ummm.....” and “errr.....”</a:t>
            </a:r>
          </a:p>
          <a:p>
            <a:pPr eaLnBrk="1" hangingPunct="1">
              <a:spcBef>
                <a:spcPct val="40000"/>
              </a:spcBef>
            </a:pPr>
            <a:r>
              <a:rPr lang="en-GB" altLang="de-DE" sz="2000" smtClean="0"/>
              <a:t>Words not enough - semantics needed as well</a:t>
            </a:r>
          </a:p>
          <a:p>
            <a:pPr lvl="1" eaLnBrk="1" hangingPunct="1"/>
            <a:r>
              <a:rPr lang="en-GB" altLang="de-DE" sz="1800" smtClean="0"/>
              <a:t>requires intelligence to understand a sentence</a:t>
            </a:r>
          </a:p>
          <a:p>
            <a:pPr lvl="1" eaLnBrk="1" hangingPunct="1"/>
            <a:r>
              <a:rPr lang="en-GB" altLang="de-DE" sz="1800" smtClean="0"/>
              <a:t>context of the utterance often has to be known</a:t>
            </a:r>
          </a:p>
          <a:p>
            <a:pPr lvl="1" eaLnBrk="1" hangingPunct="1"/>
            <a:r>
              <a:rPr lang="en-GB" altLang="de-DE" sz="1800" smtClean="0"/>
              <a:t>also information about the subject and speaker</a:t>
            </a:r>
          </a:p>
          <a:p>
            <a:pPr eaLnBrk="1" hangingPunct="1">
              <a:buFontTx/>
              <a:buNone/>
            </a:pPr>
            <a:r>
              <a:rPr lang="en-GB" altLang="de-DE" sz="1800" smtClean="0"/>
              <a:t>	</a:t>
            </a:r>
            <a:r>
              <a:rPr lang="en-GB" altLang="de-DE" sz="1600" smtClean="0"/>
              <a:t>e.g.  even if  “Errr.... I, um, don’t like this” is recognised, it is a fairly useless piece of information on it’s own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56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The Phonetic Typewriter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Developed for Finnish </a:t>
            </a:r>
            <a:r>
              <a:rPr lang="en-GB" altLang="de-DE" sz="1600" smtClean="0"/>
              <a:t>(a phonetic language, written as it is said)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altLang="de-DE" sz="2000" smtClean="0"/>
              <a:t>Trained on one speaker, will generalise to others.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altLang="de-DE" sz="2000" smtClean="0"/>
              <a:t>A neural network is trained to cluster together similar sounds, which are then labelled with the corresponding character.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altLang="de-DE" sz="2000" smtClean="0"/>
              <a:t>When recognising speech, the sounds uttered are allocated to the closest corresponding output, and the character for that output is printed.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600" smtClean="0"/>
              <a:t>requires large dictionary of minor variations to correct general mechanism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600" smtClean="0"/>
              <a:t>noticeably poorer performance on speakers it has not been trained 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75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z="2800" b="1" smtClean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The Phonetic Typewriter</a:t>
            </a:r>
            <a:r>
              <a:rPr lang="en-GB" altLang="de-DE" sz="2800" b="1" smtClean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(ctd)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1066800" y="1905000"/>
          <a:ext cx="7010400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icture" r:id="rId3" imgW="3200400" imgH="2000250" progId="Word.Picture.8">
                  <p:embed/>
                </p:oleObj>
              </mc:Choice>
              <mc:Fallback>
                <p:oleObj name="Picture" r:id="rId3" imgW="3200400" imgH="2000250" progId="Word.Picture.8">
                  <p:embed/>
                  <p:pic>
                    <p:nvPicPr>
                      <p:cNvPr id="122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05000"/>
                        <a:ext cx="7010400" cy="438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15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Speech Recognition: useful?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Single user or limited vocabulary systems  </a:t>
            </a:r>
            <a:br>
              <a:rPr lang="en-GB" altLang="de-DE" sz="2400" dirty="0" smtClean="0"/>
            </a:br>
            <a:r>
              <a:rPr lang="en-GB" altLang="de-DE" sz="2400" dirty="0" smtClean="0"/>
              <a:t>	</a:t>
            </a:r>
            <a:r>
              <a:rPr lang="en-GB" altLang="de-DE" sz="2000" dirty="0" smtClean="0"/>
              <a:t>e.g. computer dictation</a:t>
            </a:r>
            <a:endParaRPr lang="en-GB" alt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Open use, limited vocabulary systems can work satisfactorily</a:t>
            </a:r>
            <a:br>
              <a:rPr lang="en-GB" altLang="de-DE" sz="2400" dirty="0" smtClean="0"/>
            </a:br>
            <a:r>
              <a:rPr lang="en-GB" altLang="de-DE" sz="2400" dirty="0" smtClean="0"/>
              <a:t>	</a:t>
            </a:r>
            <a:r>
              <a:rPr lang="en-GB" altLang="de-DE" sz="2000" dirty="0" smtClean="0"/>
              <a:t>e.g. some voice activated telephone systems</a:t>
            </a:r>
            <a:endParaRPr lang="en-GB" altLang="de-DE" sz="2400" dirty="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general user, wide vocabulary systems …</a:t>
            </a:r>
            <a:br>
              <a:rPr lang="en-GB" altLang="de-DE" sz="2400" dirty="0" smtClean="0"/>
            </a:br>
            <a:r>
              <a:rPr lang="en-GB" altLang="de-DE" sz="2400" dirty="0" smtClean="0"/>
              <a:t>… still a problem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Great potential, however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dirty="0" smtClean="0"/>
              <a:t>when users hands are already occupied</a:t>
            </a:r>
            <a:br>
              <a:rPr lang="en-GB" altLang="de-DE" sz="2000" dirty="0" smtClean="0"/>
            </a:br>
            <a:r>
              <a:rPr lang="en-GB" altLang="de-DE" sz="2000" dirty="0" smtClean="0"/>
              <a:t>		</a:t>
            </a:r>
            <a:r>
              <a:rPr lang="en-GB" altLang="de-DE" sz="1800" dirty="0" smtClean="0"/>
              <a:t>e.g. driving, manufacturing</a:t>
            </a:r>
            <a:endParaRPr lang="en-GB" altLang="de-DE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dirty="0" smtClean="0"/>
              <a:t>for users with physical disabilities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dirty="0" smtClean="0"/>
              <a:t>lightweight, mobile devices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304800" y="2065725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304800" y="2820506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304800" y="3511672"/>
            <a:ext cx="457200" cy="457200"/>
          </a:xfrm>
          <a:prstGeom prst="smileyFace">
            <a:avLst>
              <a:gd name="adj" fmla="val -4653"/>
            </a:avLst>
          </a:prstGeom>
          <a:solidFill>
            <a:schemeClr val="folHlink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Speech Synthesis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000" smtClean="0"/>
              <a:t>The generation of speech</a:t>
            </a:r>
          </a:p>
          <a:p>
            <a:pPr eaLnBrk="1" hangingPunct="1"/>
            <a:endParaRPr lang="en-GB" altLang="de-DE" sz="9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Useful</a:t>
            </a:r>
          </a:p>
          <a:p>
            <a:pPr lvl="1" eaLnBrk="1" hangingPunct="1"/>
            <a:r>
              <a:rPr lang="en-GB" altLang="de-DE" sz="1800" smtClean="0"/>
              <a:t>natural and familiar way of receiving information</a:t>
            </a:r>
          </a:p>
          <a:p>
            <a:pPr eaLnBrk="1" hangingPunct="1">
              <a:buFontTx/>
              <a:buNone/>
            </a:pPr>
            <a:r>
              <a:rPr lang="en-GB" altLang="de-DE" sz="2000" smtClean="0"/>
              <a:t>Problems </a:t>
            </a:r>
          </a:p>
          <a:p>
            <a:pPr lvl="1" eaLnBrk="1" hangingPunct="1"/>
            <a:r>
              <a:rPr lang="en-GB" altLang="de-DE" sz="1800" smtClean="0"/>
              <a:t>similar to recognition: prosody particularly</a:t>
            </a:r>
          </a:p>
          <a:p>
            <a:pPr eaLnBrk="1" hangingPunct="1"/>
            <a:endParaRPr lang="en-GB" altLang="de-DE" sz="9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Additional problems</a:t>
            </a:r>
          </a:p>
          <a:p>
            <a:pPr lvl="1" eaLnBrk="1" hangingPunct="1"/>
            <a:r>
              <a:rPr lang="en-GB" altLang="de-DE" sz="1800" smtClean="0"/>
              <a:t>intrusive - needs headphones, or creates noise in the workplace</a:t>
            </a:r>
          </a:p>
          <a:p>
            <a:pPr lvl="1" eaLnBrk="1" hangingPunct="1"/>
            <a:r>
              <a:rPr lang="en-GB" altLang="de-DE" sz="1800" smtClean="0"/>
              <a:t>transient - harder to review and browse</a:t>
            </a:r>
          </a:p>
          <a:p>
            <a:pPr eaLnBrk="1" hangingPunct="1"/>
            <a:endParaRPr lang="en-GB" altLang="de-DE" sz="9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94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Speech Synthesis: useful?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000" smtClean="0"/>
              <a:t>Successful in certain constrained applications</a:t>
            </a:r>
            <a:br>
              <a:rPr lang="en-GB" altLang="de-DE" sz="2000" smtClean="0"/>
            </a:br>
            <a:r>
              <a:rPr lang="en-GB" altLang="de-DE" sz="2000" smtClean="0"/>
              <a:t>when the user:</a:t>
            </a:r>
          </a:p>
          <a:p>
            <a:pPr lvl="1" eaLnBrk="1" hangingPunct="1"/>
            <a:r>
              <a:rPr lang="en-GB" altLang="de-DE" sz="1800" smtClean="0"/>
              <a:t>is particularly motivated to overcome problems</a:t>
            </a:r>
          </a:p>
          <a:p>
            <a:pPr lvl="1" eaLnBrk="1" hangingPunct="1"/>
            <a:r>
              <a:rPr lang="en-GB" altLang="de-DE" sz="1800" smtClean="0"/>
              <a:t>has few alternatives</a:t>
            </a:r>
          </a:p>
          <a:p>
            <a:pPr eaLnBrk="1" hangingPunct="1"/>
            <a:endParaRPr lang="en-GB" altLang="de-DE" sz="10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Examples:</a:t>
            </a:r>
          </a:p>
          <a:p>
            <a:pPr eaLnBrk="1" hangingPunct="1"/>
            <a:r>
              <a:rPr lang="en-GB" altLang="de-DE" sz="2000" smtClean="0"/>
              <a:t>screen readers</a:t>
            </a:r>
          </a:p>
          <a:p>
            <a:pPr lvl="1" eaLnBrk="1" hangingPunct="1"/>
            <a:r>
              <a:rPr lang="en-GB" altLang="de-DE" sz="1800" smtClean="0"/>
              <a:t>read the textual display to the user</a:t>
            </a:r>
            <a:br>
              <a:rPr lang="en-GB" altLang="de-DE" sz="1800" smtClean="0"/>
            </a:br>
            <a:r>
              <a:rPr lang="en-GB" altLang="de-DE" sz="1800" smtClean="0"/>
              <a:t>		utilised by visually impaired people</a:t>
            </a:r>
          </a:p>
          <a:p>
            <a:pPr eaLnBrk="1" hangingPunct="1"/>
            <a:r>
              <a:rPr lang="en-GB" altLang="de-DE" sz="2000" smtClean="0"/>
              <a:t>warning signals</a:t>
            </a:r>
          </a:p>
          <a:p>
            <a:pPr lvl="1" eaLnBrk="1" hangingPunct="1"/>
            <a:r>
              <a:rPr lang="en-GB" altLang="de-DE" sz="1800" smtClean="0"/>
              <a:t>spoken information sometimes presented to pilots whose visual and haptic skills are already fully occupied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46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3200" smtClean="0"/>
              <a:t>Non-Speech Sounds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de-DE" sz="2400" smtClean="0"/>
              <a:t>boings, bangs, squeaks, clicks etc.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commonly used for warnings and alarms</a:t>
            </a:r>
          </a:p>
          <a:p>
            <a:pPr eaLnBrk="1" hangingPunct="1"/>
            <a:endParaRPr lang="en-GB" altLang="de-DE" sz="1000" smtClean="0"/>
          </a:p>
          <a:p>
            <a:pPr eaLnBrk="1" hangingPunct="1"/>
            <a:r>
              <a:rPr lang="en-GB" altLang="de-DE" sz="2400" smtClean="0"/>
              <a:t>Evidence to show they are useful</a:t>
            </a:r>
          </a:p>
          <a:p>
            <a:pPr lvl="1" eaLnBrk="1" hangingPunct="1"/>
            <a:r>
              <a:rPr lang="en-GB" altLang="de-DE" sz="2000" smtClean="0"/>
              <a:t>fewer typing mistakes with key clicks</a:t>
            </a:r>
          </a:p>
          <a:p>
            <a:pPr lvl="1" eaLnBrk="1" hangingPunct="1"/>
            <a:r>
              <a:rPr lang="en-GB" altLang="de-DE" sz="2000" smtClean="0"/>
              <a:t>video games harder without sound</a:t>
            </a:r>
          </a:p>
          <a:p>
            <a:pPr eaLnBrk="1" hangingPunct="1"/>
            <a:endParaRPr lang="en-GB" altLang="de-DE" sz="1000" smtClean="0"/>
          </a:p>
          <a:p>
            <a:pPr eaLnBrk="1" hangingPunct="1"/>
            <a:r>
              <a:rPr lang="en-GB" altLang="de-DE" sz="2400" smtClean="0"/>
              <a:t>Language/culture independent, unlike speech</a:t>
            </a:r>
            <a:endParaRPr lang="en-GB" altLang="de-DE" smtClean="0"/>
          </a:p>
          <a:p>
            <a:pPr eaLnBrk="1" hangingPunct="1"/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38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3200" smtClean="0"/>
              <a:t>Non-Speech Sounds: useful?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Dual mode displays: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information presented along two different sensory channels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redundant presentation of information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resolution of ambiguity in one mode through information in another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Sound good for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transient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background status information</a:t>
            </a:r>
          </a:p>
          <a:p>
            <a:pPr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1600" smtClean="0"/>
              <a:t>	</a:t>
            </a:r>
            <a:r>
              <a:rPr lang="en-GB" altLang="de-DE" sz="1800" smtClean="0"/>
              <a:t>e.g. Sound can be used as a redundant mode in the Apple Macintosh; almost any user action (file selection, window active, disk insert, search error, copy complete, etc.) can have a different sound associated with it.</a:t>
            </a: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endParaRPr lang="en-GB" altLang="de-DE" sz="20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67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Auditory Icons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Use natural sounds to represent different types of object or action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Natural sounds have associated semantics which can be mapped onto similar meanings in the interaction</a:t>
            </a:r>
            <a:br>
              <a:rPr lang="en-GB" altLang="de-DE" sz="2000" smtClean="0"/>
            </a:br>
            <a:r>
              <a:rPr lang="en-GB" altLang="de-DE" sz="2000" smtClean="0"/>
              <a:t>	</a:t>
            </a:r>
            <a:r>
              <a:rPr lang="en-GB" altLang="de-DE" sz="1600" smtClean="0"/>
              <a:t>e.g. throwing something away</a:t>
            </a:r>
            <a:br>
              <a:rPr lang="en-GB" altLang="de-DE" sz="1600" smtClean="0"/>
            </a:br>
            <a:r>
              <a:rPr lang="en-GB" altLang="de-DE" sz="1600" smtClean="0"/>
              <a:t>			~ the sound of smashing glass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Problem: not all things have associated meanings</a:t>
            </a:r>
            <a:br>
              <a:rPr lang="en-GB" altLang="de-DE" sz="2000" smtClean="0"/>
            </a:br>
            <a:r>
              <a:rPr lang="en-GB" altLang="de-DE" sz="2000" smtClean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Additional information can also be presented: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muffled sounds if object is obscured or action is in the background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use of stereo allows positional information to be added</a:t>
            </a:r>
          </a:p>
          <a:p>
            <a:pPr eaLnBrk="1" hangingPunct="1">
              <a:lnSpc>
                <a:spcPct val="90000"/>
              </a:lnSpc>
            </a:pPr>
            <a:endParaRPr lang="en-GB" altLang="de-DE" sz="20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78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SonicFinder for the Macintosh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items and actions on the desktop have associated sounds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folders have a papery noise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moving files – dragging sound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copying – a problem … </a:t>
            </a:r>
            <a:br>
              <a:rPr lang="en-GB" altLang="de-DE" sz="2400" smtClean="0"/>
            </a:br>
            <a:r>
              <a:rPr lang="en-GB" altLang="de-DE" sz="2400" smtClean="0"/>
              <a:t>	</a:t>
            </a:r>
            <a:r>
              <a:rPr lang="en-GB" altLang="de-DE" sz="2000" smtClean="0"/>
              <a:t>sound of a liquid being poured into a receptacle</a:t>
            </a:r>
            <a:br>
              <a:rPr lang="en-GB" altLang="de-DE" sz="2000" smtClean="0"/>
            </a:br>
            <a:r>
              <a:rPr lang="en-GB" altLang="de-DE" sz="2000" smtClean="0"/>
              <a:t>	rising pitch indicates the progress of the copy</a:t>
            </a:r>
            <a:endParaRPr lang="en-GB" altLang="de-DE" sz="2400" smtClean="0"/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big files have louder sound than smaller ones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45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Earcons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048000"/>
          </a:xfrm>
        </p:spPr>
        <p:txBody>
          <a:bodyPr/>
          <a:lstStyle/>
          <a:p>
            <a:pPr eaLnBrk="1" hangingPunct="1"/>
            <a:r>
              <a:rPr lang="en-GB" altLang="de-DE" sz="2400" smtClean="0"/>
              <a:t>Synthetic sounds used to convey information</a:t>
            </a:r>
          </a:p>
          <a:p>
            <a:pPr eaLnBrk="1" hangingPunct="1"/>
            <a:r>
              <a:rPr lang="en-GB" altLang="de-DE" sz="2400" smtClean="0"/>
              <a:t>Structured combinations of notes (motives ) represent actions and objects</a:t>
            </a:r>
          </a:p>
          <a:p>
            <a:pPr eaLnBrk="1" hangingPunct="1"/>
            <a:r>
              <a:rPr lang="en-GB" altLang="de-DE" sz="2400" smtClean="0"/>
              <a:t>Motives combined to provide rich information</a:t>
            </a:r>
          </a:p>
          <a:p>
            <a:pPr lvl="1" eaLnBrk="1" hangingPunct="1"/>
            <a:r>
              <a:rPr lang="en-GB" altLang="de-DE" sz="2000" smtClean="0"/>
              <a:t>compound earcons</a:t>
            </a:r>
          </a:p>
          <a:p>
            <a:pPr lvl="1" eaLnBrk="1" hangingPunct="1"/>
            <a:r>
              <a:rPr lang="en-GB" altLang="de-DE" sz="2000" smtClean="0"/>
              <a:t>multiple motives combined to make one more complicated earcon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876800"/>
            <a:ext cx="3343275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029200"/>
            <a:ext cx="3386138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6" name="AutoShape 7"/>
          <p:cNvSpPr>
            <a:spLocks noChangeArrowheads="1"/>
          </p:cNvSpPr>
          <p:nvPr/>
        </p:nvSpPr>
        <p:spPr bwMode="auto">
          <a:xfrm>
            <a:off x="4419600" y="5334000"/>
            <a:ext cx="838200" cy="304800"/>
          </a:xfrm>
          <a:prstGeom prst="rightArrow">
            <a:avLst>
              <a:gd name="adj1" fmla="val 50000"/>
              <a:gd name="adj2" fmla="val 687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86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Earcons (ctd)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family earcons</a:t>
            </a:r>
          </a:p>
          <a:p>
            <a:pPr lvl="1" eaLnBrk="1" hangingPunct="1">
              <a:buFontTx/>
              <a:buNone/>
            </a:pPr>
            <a:r>
              <a:rPr lang="en-GB" altLang="de-DE" sz="2000" smtClean="0"/>
              <a:t>	similar types of earcons represent similar classes of action or similar objects: the family of “errors” would contain syntax and operating system errors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Earcons easily grouped and refined due to compositional and hierarchical nature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Harder to associate with the interface task since there is no natural mapping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786063" y="4355280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786063" y="5666722"/>
            <a:ext cx="457200" cy="457200"/>
          </a:xfrm>
          <a:prstGeom prst="smileyFace">
            <a:avLst>
              <a:gd name="adj" fmla="val -4653"/>
            </a:avLst>
          </a:prstGeom>
          <a:solidFill>
            <a:schemeClr val="folHlink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57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touch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haptic interaction </a:t>
            </a:r>
          </a:p>
          <a:p>
            <a:pPr lvl="1" eaLnBrk="1" hangingPunct="1"/>
            <a:r>
              <a:rPr lang="en-GB" altLang="de-DE" sz="2000" smtClean="0"/>
              <a:t>cutaneous perception</a:t>
            </a:r>
            <a:endParaRPr lang="en-GB" altLang="de-DE" smtClean="0"/>
          </a:p>
          <a:p>
            <a:pPr lvl="2" eaLnBrk="1" hangingPunct="1"/>
            <a:r>
              <a:rPr lang="en-GB" altLang="de-DE" sz="1800" smtClean="0"/>
              <a:t>tactile sensation; vibrations on the skin</a:t>
            </a:r>
          </a:p>
          <a:p>
            <a:pPr lvl="1" eaLnBrk="1" hangingPunct="1"/>
            <a:r>
              <a:rPr lang="en-GB" altLang="de-DE" sz="2000" smtClean="0"/>
              <a:t>kinesthetics</a:t>
            </a:r>
            <a:endParaRPr lang="en-GB" altLang="de-DE" smtClean="0"/>
          </a:p>
          <a:p>
            <a:pPr lvl="2" eaLnBrk="1" hangingPunct="1"/>
            <a:r>
              <a:rPr lang="en-GB" altLang="de-DE" sz="1800" smtClean="0"/>
              <a:t>movement and position; force feedback</a:t>
            </a:r>
          </a:p>
          <a:p>
            <a:pPr eaLnBrk="1" hangingPunct="1"/>
            <a:r>
              <a:rPr lang="en-GB" altLang="de-DE" sz="2400" smtClean="0"/>
              <a:t>information on shape, texture, resistance, temperature, comparative spatial factors</a:t>
            </a:r>
          </a:p>
          <a:p>
            <a:pPr eaLnBrk="1" hangingPunct="1"/>
            <a:r>
              <a:rPr lang="en-GB" altLang="de-DE" sz="2400" smtClean="0"/>
              <a:t>example technologies</a:t>
            </a:r>
          </a:p>
          <a:p>
            <a:pPr lvl="1" eaLnBrk="1" hangingPunct="1"/>
            <a:r>
              <a:rPr lang="en-GB" altLang="de-DE" sz="2000" smtClean="0"/>
              <a:t>electronic braille displays</a:t>
            </a:r>
          </a:p>
          <a:p>
            <a:pPr lvl="1" eaLnBrk="1" hangingPunct="1"/>
            <a:r>
              <a:rPr lang="en-GB" altLang="de-DE" sz="2000" smtClean="0"/>
              <a:t>force feedback devices e.g. Phantom</a:t>
            </a:r>
          </a:p>
          <a:p>
            <a:pPr lvl="2" eaLnBrk="1" hangingPunct="1"/>
            <a:r>
              <a:rPr lang="en-GB" altLang="de-DE" smtClean="0"/>
              <a:t>resistance, texture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60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Handwriting recognition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	</a:t>
            </a:r>
            <a:r>
              <a:rPr lang="en-GB" altLang="de-DE" sz="2000" smtClean="0"/>
              <a:t>Handwriting is another communication mechanism which we are used to in day-to-day life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Technology</a:t>
            </a:r>
            <a:endParaRPr lang="en-GB" altLang="de-DE" sz="2400" smtClean="0"/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Handwriting consists of complex strokes and spaces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Captured by digitising tablet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strokes transformed to sequence of dots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large tablets available 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suitable for digitising maps and technical drawings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smaller devices, some incorporating thin screens to display the information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PDAs such as Palm Pilot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tablet PCs</a:t>
            </a:r>
          </a:p>
          <a:p>
            <a:pPr lvl="1" eaLnBrk="1" hangingPunct="1">
              <a:lnSpc>
                <a:spcPct val="90000"/>
              </a:lnSpc>
            </a:pPr>
            <a:endParaRPr lang="en-GB" altLang="de-DE" sz="2000" smtClean="0"/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31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Handwriting recognition (</a:t>
            </a:r>
            <a:r>
              <a:rPr lang="en-GB" altLang="de-DE" dirty="0" smtClean="0"/>
              <a:t>cont.)</a:t>
            </a:r>
            <a:endParaRPr lang="en-GB" altLang="de-DE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Problems</a:t>
            </a:r>
          </a:p>
          <a:p>
            <a:pPr lvl="1" eaLnBrk="1" hangingPunct="1"/>
            <a:r>
              <a:rPr lang="en-GB" altLang="de-DE" sz="2000" smtClean="0"/>
              <a:t>personal differences in letter formation</a:t>
            </a:r>
          </a:p>
          <a:p>
            <a:pPr lvl="1" eaLnBrk="1" hangingPunct="1"/>
            <a:r>
              <a:rPr lang="en-GB" altLang="de-DE" sz="2000" smtClean="0"/>
              <a:t>co-articulation effects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Breakthroughs:</a:t>
            </a:r>
          </a:p>
          <a:p>
            <a:pPr lvl="1" eaLnBrk="1" hangingPunct="1"/>
            <a:r>
              <a:rPr lang="en-GB" altLang="de-DE" sz="2000" smtClean="0"/>
              <a:t>stroke not just bitmap</a:t>
            </a:r>
          </a:p>
          <a:p>
            <a:pPr lvl="1" eaLnBrk="1" hangingPunct="1"/>
            <a:r>
              <a:rPr lang="en-GB" altLang="de-DE" sz="2000" smtClean="0"/>
              <a:t>special ‘alphabet’  –  </a:t>
            </a:r>
            <a:r>
              <a:rPr lang="en-GB" altLang="de-DE" sz="1800" smtClean="0"/>
              <a:t>Graffeti on PalmOS</a:t>
            </a:r>
            <a:endParaRPr lang="en-GB" altLang="de-DE" sz="2000" smtClean="0"/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Current state:</a:t>
            </a:r>
          </a:p>
          <a:p>
            <a:pPr lvl="1" eaLnBrk="1" hangingPunct="1"/>
            <a:r>
              <a:rPr lang="en-GB" altLang="de-DE" sz="2000" smtClean="0"/>
              <a:t>usable – even without training</a:t>
            </a:r>
          </a:p>
          <a:p>
            <a:pPr lvl="1" eaLnBrk="1" hangingPunct="1"/>
            <a:r>
              <a:rPr lang="en-GB" altLang="de-DE" sz="2000" smtClean="0"/>
              <a:t>but many prefer keyboards!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21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gesture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de-DE" sz="2400" smtClean="0"/>
              <a:t>applications</a:t>
            </a:r>
          </a:p>
          <a:p>
            <a:pPr lvl="1" eaLnBrk="1" hangingPunct="1"/>
            <a:r>
              <a:rPr lang="en-GB" altLang="de-DE" sz="2000" smtClean="0"/>
              <a:t>gestural input - e.g. “put that there”</a:t>
            </a:r>
          </a:p>
          <a:p>
            <a:pPr lvl="1" eaLnBrk="1" hangingPunct="1"/>
            <a:r>
              <a:rPr lang="en-GB" altLang="de-DE" sz="2000" smtClean="0"/>
              <a:t>sign language</a:t>
            </a:r>
          </a:p>
          <a:p>
            <a:pPr eaLnBrk="1" hangingPunct="1"/>
            <a:r>
              <a:rPr lang="en-GB" altLang="de-DE" sz="2400" smtClean="0"/>
              <a:t>technology</a:t>
            </a:r>
          </a:p>
          <a:p>
            <a:pPr lvl="1" eaLnBrk="1" hangingPunct="1"/>
            <a:r>
              <a:rPr lang="en-GB" altLang="de-DE" sz="2000" smtClean="0"/>
              <a:t>data glove</a:t>
            </a:r>
          </a:p>
          <a:p>
            <a:pPr lvl="1" eaLnBrk="1" hangingPunct="1"/>
            <a:r>
              <a:rPr lang="en-GB" altLang="de-DE" sz="2000" smtClean="0"/>
              <a:t>position sensing devices e.g MIT Media Room</a:t>
            </a:r>
          </a:p>
          <a:p>
            <a:pPr eaLnBrk="1" hangingPunct="1"/>
            <a:r>
              <a:rPr lang="en-GB" altLang="de-DE" sz="2400" smtClean="0"/>
              <a:t>benefits</a:t>
            </a:r>
          </a:p>
          <a:p>
            <a:pPr lvl="1" eaLnBrk="1" hangingPunct="1"/>
            <a:r>
              <a:rPr lang="en-GB" altLang="de-DE" sz="2000" smtClean="0"/>
              <a:t>natural form of interaction - pointing</a:t>
            </a:r>
          </a:p>
          <a:p>
            <a:pPr lvl="1" eaLnBrk="1" hangingPunct="1"/>
            <a:r>
              <a:rPr lang="en-GB" altLang="de-DE" sz="2000" smtClean="0"/>
              <a:t>enhance communication between signing and non-signing users</a:t>
            </a:r>
          </a:p>
          <a:p>
            <a:pPr eaLnBrk="1" hangingPunct="1"/>
            <a:r>
              <a:rPr lang="en-GB" altLang="de-DE" sz="2400" smtClean="0"/>
              <a:t>problems</a:t>
            </a:r>
          </a:p>
          <a:p>
            <a:pPr lvl="1" eaLnBrk="1" hangingPunct="1"/>
            <a:r>
              <a:rPr lang="en-GB" altLang="de-DE" sz="2000" smtClean="0"/>
              <a:t>user dependent, variable and issues of coarticulation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07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Users with disabilities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visual impairment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screen readers, SonicFinder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hearing impairment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text communication, gesture, captions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physical impairment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speech I/O, eyegaze, gesture, predictive systems (e.g. Reactive keyboard)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speech impairment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speech synthesis, text communication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dyslexia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speech input, output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autism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communication, education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02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… plus …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age groups</a:t>
            </a:r>
            <a:endParaRPr lang="en-GB" altLang="de-DE" smtClean="0"/>
          </a:p>
          <a:p>
            <a:pPr lvl="1" eaLnBrk="1" hangingPunct="1"/>
            <a:r>
              <a:rPr lang="en-GB" altLang="de-DE" sz="2000" smtClean="0"/>
              <a:t>older people e.g. disability aids, memory aids, communication tools to prevent social isolation</a:t>
            </a:r>
            <a:r>
              <a:rPr lang="en-GB" altLang="de-DE" smtClean="0"/>
              <a:t> </a:t>
            </a:r>
          </a:p>
          <a:p>
            <a:pPr lvl="1" eaLnBrk="1" hangingPunct="1"/>
            <a:r>
              <a:rPr lang="en-GB" altLang="de-DE" sz="2000" smtClean="0"/>
              <a:t>children e.g. appropriate input/output devices, involvement in design process</a:t>
            </a:r>
            <a:endParaRPr lang="en-GB" altLang="de-DE" smtClean="0"/>
          </a:p>
          <a:p>
            <a:pPr eaLnBrk="1" hangingPunct="1"/>
            <a:r>
              <a:rPr lang="en-GB" altLang="de-DE" sz="2400" smtClean="0"/>
              <a:t>cultural differences</a:t>
            </a:r>
            <a:endParaRPr lang="en-GB" altLang="de-DE" smtClean="0"/>
          </a:p>
          <a:p>
            <a:pPr lvl="1" eaLnBrk="1" hangingPunct="1"/>
            <a:r>
              <a:rPr lang="en-GB" altLang="de-DE" sz="2000" smtClean="0"/>
              <a:t>influence of nationality, generation, gender, race, sexuality, class, religion, political persuasion etc. on interpretation of interface features</a:t>
            </a:r>
          </a:p>
          <a:p>
            <a:pPr lvl="1" eaLnBrk="1" hangingPunct="1"/>
            <a:r>
              <a:rPr lang="en-GB" altLang="de-DE" sz="2000" smtClean="0"/>
              <a:t>e.g. interpretation and acceptability of language, cultural symbols, gesture and colour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42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86800" cy="21336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</a:t>
            </a:r>
            <a:r>
              <a:rPr lang="en-US" sz="2800" dirty="0" smtClean="0"/>
              <a:t>0-13-046109-1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1002</Words>
  <Application>Microsoft Office PowerPoint</Application>
  <PresentationFormat>Bildschirmpräsentation (4:3)</PresentationFormat>
  <Paragraphs>249</Paragraphs>
  <Slides>28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7" baseType="lpstr">
      <vt:lpstr>Arial</vt:lpstr>
      <vt:lpstr>Calibri</vt:lpstr>
      <vt:lpstr>Constantia</vt:lpstr>
      <vt:lpstr>Times</vt:lpstr>
      <vt:lpstr>Times New Roman</vt:lpstr>
      <vt:lpstr>Wingdings</vt:lpstr>
      <vt:lpstr>Wingdings 2</vt:lpstr>
      <vt:lpstr>Flow</vt:lpstr>
      <vt:lpstr>Picture</vt:lpstr>
      <vt:lpstr>PowerPoint-Präsentation</vt:lpstr>
      <vt:lpstr>Learning Objectives</vt:lpstr>
      <vt:lpstr>universal design principles                                 - NCSU     (North Carolina State University)</vt:lpstr>
      <vt:lpstr>Multi-Sensory Systems</vt:lpstr>
      <vt:lpstr>Usable Senses</vt:lpstr>
      <vt:lpstr>Multi-modal vs. Multi-media</vt:lpstr>
      <vt:lpstr>Speech</vt:lpstr>
      <vt:lpstr>Structure of Speech</vt:lpstr>
      <vt:lpstr>Speech (cont.)</vt:lpstr>
      <vt:lpstr>Speech Recognition Problems</vt:lpstr>
      <vt:lpstr>The Phonetic Typewriter</vt:lpstr>
      <vt:lpstr>The Phonetic Typewriter (ctd)</vt:lpstr>
      <vt:lpstr>Speech Recognition: useful?</vt:lpstr>
      <vt:lpstr>Speech Synthesis</vt:lpstr>
      <vt:lpstr>Speech Synthesis: useful?</vt:lpstr>
      <vt:lpstr>Non-Speech Sounds</vt:lpstr>
      <vt:lpstr>Non-Speech Sounds: useful?</vt:lpstr>
      <vt:lpstr>Auditory Icons</vt:lpstr>
      <vt:lpstr>SonicFinder for the Macintosh</vt:lpstr>
      <vt:lpstr>Earcons</vt:lpstr>
      <vt:lpstr>Earcons (ctd)</vt:lpstr>
      <vt:lpstr>touch</vt:lpstr>
      <vt:lpstr>Handwriting recognition</vt:lpstr>
      <vt:lpstr>Handwriting recognition (cont.)</vt:lpstr>
      <vt:lpstr>gesture</vt:lpstr>
      <vt:lpstr>Users with disabilities</vt:lpstr>
      <vt:lpstr>… plus …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545</cp:revision>
  <dcterms:created xsi:type="dcterms:W3CDTF">2006-08-16T00:00:00Z</dcterms:created>
  <dcterms:modified xsi:type="dcterms:W3CDTF">2018-05-21T11:41:22Z</dcterms:modified>
</cp:coreProperties>
</file>