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4" r:id="rId2"/>
    <p:sldMasterId id="2147483686" r:id="rId3"/>
    <p:sldMasterId id="2147483700" r:id="rId4"/>
    <p:sldMasterId id="2147483712" r:id="rId5"/>
    <p:sldMasterId id="2147483724" r:id="rId6"/>
    <p:sldMasterId id="2147483736" r:id="rId7"/>
    <p:sldMasterId id="2147483748" r:id="rId8"/>
    <p:sldMasterId id="2147483760" r:id="rId9"/>
  </p:sldMasterIdLst>
  <p:notesMasterIdLst>
    <p:notesMasterId r:id="rId290"/>
  </p:notesMasterIdLst>
  <p:sldIdLst>
    <p:sldId id="530" r:id="rId10"/>
    <p:sldId id="1272" r:id="rId11"/>
    <p:sldId id="1273" r:id="rId12"/>
    <p:sldId id="1274" r:id="rId13"/>
    <p:sldId id="1275" r:id="rId14"/>
    <p:sldId id="1276" r:id="rId15"/>
    <p:sldId id="1277" r:id="rId16"/>
    <p:sldId id="1278" r:id="rId17"/>
    <p:sldId id="1279" r:id="rId18"/>
    <p:sldId id="1280" r:id="rId19"/>
    <p:sldId id="1281" r:id="rId20"/>
    <p:sldId id="1282" r:id="rId21"/>
    <p:sldId id="1283" r:id="rId22"/>
    <p:sldId id="1284" r:id="rId23"/>
    <p:sldId id="1285" r:id="rId24"/>
    <p:sldId id="1286" r:id="rId25"/>
    <p:sldId id="1287" r:id="rId26"/>
    <p:sldId id="1288" r:id="rId27"/>
    <p:sldId id="1289" r:id="rId28"/>
    <p:sldId id="1290" r:id="rId29"/>
    <p:sldId id="1291" r:id="rId30"/>
    <p:sldId id="1292" r:id="rId31"/>
    <p:sldId id="1293" r:id="rId32"/>
    <p:sldId id="1294" r:id="rId33"/>
    <p:sldId id="1295" r:id="rId34"/>
    <p:sldId id="1296" r:id="rId35"/>
    <p:sldId id="1297" r:id="rId36"/>
    <p:sldId id="1298" r:id="rId37"/>
    <p:sldId id="1299" r:id="rId38"/>
    <p:sldId id="1300" r:id="rId39"/>
    <p:sldId id="1301" r:id="rId40"/>
    <p:sldId id="1302" r:id="rId41"/>
    <p:sldId id="1303" r:id="rId42"/>
    <p:sldId id="1304" r:id="rId43"/>
    <p:sldId id="1305" r:id="rId44"/>
    <p:sldId id="1306" r:id="rId45"/>
    <p:sldId id="1307" r:id="rId46"/>
    <p:sldId id="1308" r:id="rId47"/>
    <p:sldId id="1309" r:id="rId48"/>
    <p:sldId id="1310" r:id="rId49"/>
    <p:sldId id="1311" r:id="rId50"/>
    <p:sldId id="1312" r:id="rId51"/>
    <p:sldId id="1313" r:id="rId52"/>
    <p:sldId id="1314" r:id="rId53"/>
    <p:sldId id="1315" r:id="rId54"/>
    <p:sldId id="1316" r:id="rId55"/>
    <p:sldId id="1317" r:id="rId56"/>
    <p:sldId id="1318" r:id="rId57"/>
    <p:sldId id="1319" r:id="rId58"/>
    <p:sldId id="1320" r:id="rId59"/>
    <p:sldId id="1321" r:id="rId60"/>
    <p:sldId id="1322" r:id="rId61"/>
    <p:sldId id="1323" r:id="rId62"/>
    <p:sldId id="1324" r:id="rId63"/>
    <p:sldId id="1325" r:id="rId64"/>
    <p:sldId id="1326" r:id="rId65"/>
    <p:sldId id="1327" r:id="rId66"/>
    <p:sldId id="1328" r:id="rId67"/>
    <p:sldId id="1329" r:id="rId68"/>
    <p:sldId id="1330" r:id="rId69"/>
    <p:sldId id="1331" r:id="rId70"/>
    <p:sldId id="1332" r:id="rId71"/>
    <p:sldId id="1333" r:id="rId72"/>
    <p:sldId id="1334" r:id="rId73"/>
    <p:sldId id="1335" r:id="rId74"/>
    <p:sldId id="1336" r:id="rId75"/>
    <p:sldId id="1337" r:id="rId76"/>
    <p:sldId id="1338" r:id="rId77"/>
    <p:sldId id="1339" r:id="rId78"/>
    <p:sldId id="1340" r:id="rId79"/>
    <p:sldId id="1341" r:id="rId80"/>
    <p:sldId id="1342" r:id="rId81"/>
    <p:sldId id="1343" r:id="rId82"/>
    <p:sldId id="1344" r:id="rId83"/>
    <p:sldId id="1345" r:id="rId84"/>
    <p:sldId id="1346" r:id="rId85"/>
    <p:sldId id="1347" r:id="rId86"/>
    <p:sldId id="1348" r:id="rId87"/>
    <p:sldId id="1349" r:id="rId88"/>
    <p:sldId id="1350" r:id="rId89"/>
    <p:sldId id="1351" r:id="rId90"/>
    <p:sldId id="1352" r:id="rId91"/>
    <p:sldId id="1353" r:id="rId92"/>
    <p:sldId id="1354" r:id="rId93"/>
    <p:sldId id="1355" r:id="rId94"/>
    <p:sldId id="1356" r:id="rId95"/>
    <p:sldId id="1357" r:id="rId96"/>
    <p:sldId id="1358" r:id="rId97"/>
    <p:sldId id="1359" r:id="rId98"/>
    <p:sldId id="1360" r:id="rId99"/>
    <p:sldId id="1361" r:id="rId100"/>
    <p:sldId id="1362" r:id="rId101"/>
    <p:sldId id="1363" r:id="rId102"/>
    <p:sldId id="1364" r:id="rId103"/>
    <p:sldId id="1365" r:id="rId104"/>
    <p:sldId id="1366" r:id="rId105"/>
    <p:sldId id="1367" r:id="rId106"/>
    <p:sldId id="1368" r:id="rId107"/>
    <p:sldId id="1369" r:id="rId108"/>
    <p:sldId id="1370" r:id="rId109"/>
    <p:sldId id="1371" r:id="rId110"/>
    <p:sldId id="1372" r:id="rId111"/>
    <p:sldId id="1373" r:id="rId112"/>
    <p:sldId id="1374" r:id="rId113"/>
    <p:sldId id="1375" r:id="rId114"/>
    <p:sldId id="1376" r:id="rId115"/>
    <p:sldId id="1377" r:id="rId116"/>
    <p:sldId id="1378" r:id="rId117"/>
    <p:sldId id="1379" r:id="rId118"/>
    <p:sldId id="1380" r:id="rId119"/>
    <p:sldId id="1381" r:id="rId120"/>
    <p:sldId id="1382" r:id="rId121"/>
    <p:sldId id="1383" r:id="rId122"/>
    <p:sldId id="1384" r:id="rId123"/>
    <p:sldId id="1385" r:id="rId124"/>
    <p:sldId id="1386" r:id="rId125"/>
    <p:sldId id="1387" r:id="rId126"/>
    <p:sldId id="1388" r:id="rId127"/>
    <p:sldId id="1389" r:id="rId128"/>
    <p:sldId id="1390" r:id="rId129"/>
    <p:sldId id="1391" r:id="rId130"/>
    <p:sldId id="1392" r:id="rId131"/>
    <p:sldId id="1393" r:id="rId132"/>
    <p:sldId id="1394" r:id="rId133"/>
    <p:sldId id="1395" r:id="rId134"/>
    <p:sldId id="1396" r:id="rId135"/>
    <p:sldId id="1397" r:id="rId136"/>
    <p:sldId id="1398" r:id="rId137"/>
    <p:sldId id="1399" r:id="rId138"/>
    <p:sldId id="1400" r:id="rId139"/>
    <p:sldId id="1401" r:id="rId140"/>
    <p:sldId id="1402" r:id="rId141"/>
    <p:sldId id="1403" r:id="rId142"/>
    <p:sldId id="1245" r:id="rId143"/>
    <p:sldId id="1404" r:id="rId144"/>
    <p:sldId id="1405" r:id="rId145"/>
    <p:sldId id="1406" r:id="rId146"/>
    <p:sldId id="1407" r:id="rId147"/>
    <p:sldId id="1408" r:id="rId148"/>
    <p:sldId id="1409" r:id="rId149"/>
    <p:sldId id="1410" r:id="rId150"/>
    <p:sldId id="1411" r:id="rId151"/>
    <p:sldId id="1412" r:id="rId152"/>
    <p:sldId id="1413" r:id="rId153"/>
    <p:sldId id="1414" r:id="rId154"/>
    <p:sldId id="1415" r:id="rId155"/>
    <p:sldId id="1416" r:id="rId156"/>
    <p:sldId id="1417" r:id="rId157"/>
    <p:sldId id="1418" r:id="rId158"/>
    <p:sldId id="1419" r:id="rId159"/>
    <p:sldId id="1420" r:id="rId160"/>
    <p:sldId id="1421" r:id="rId161"/>
    <p:sldId id="1422" r:id="rId162"/>
    <p:sldId id="1423" r:id="rId163"/>
    <p:sldId id="1424" r:id="rId164"/>
    <p:sldId id="1425" r:id="rId165"/>
    <p:sldId id="1426" r:id="rId166"/>
    <p:sldId id="1427" r:id="rId167"/>
    <p:sldId id="1428" r:id="rId168"/>
    <p:sldId id="1429" r:id="rId169"/>
    <p:sldId id="1430" r:id="rId170"/>
    <p:sldId id="1431" r:id="rId171"/>
    <p:sldId id="1432" r:id="rId172"/>
    <p:sldId id="1433" r:id="rId173"/>
    <p:sldId id="1434" r:id="rId174"/>
    <p:sldId id="1435" r:id="rId175"/>
    <p:sldId id="1436" r:id="rId176"/>
    <p:sldId id="1437" r:id="rId177"/>
    <p:sldId id="1438" r:id="rId178"/>
    <p:sldId id="1439" r:id="rId179"/>
    <p:sldId id="1440" r:id="rId180"/>
    <p:sldId id="1441" r:id="rId181"/>
    <p:sldId id="1442" r:id="rId182"/>
    <p:sldId id="1443" r:id="rId183"/>
    <p:sldId id="1444" r:id="rId184"/>
    <p:sldId id="1445" r:id="rId185"/>
    <p:sldId id="1446" r:id="rId186"/>
    <p:sldId id="1447" r:id="rId187"/>
    <p:sldId id="1448" r:id="rId188"/>
    <p:sldId id="1449" r:id="rId189"/>
    <p:sldId id="1450" r:id="rId190"/>
    <p:sldId id="1451" r:id="rId191"/>
    <p:sldId id="1452" r:id="rId192"/>
    <p:sldId id="1453" r:id="rId193"/>
    <p:sldId id="1454" r:id="rId194"/>
    <p:sldId id="1455" r:id="rId195"/>
    <p:sldId id="1456" r:id="rId196"/>
    <p:sldId id="1457" r:id="rId197"/>
    <p:sldId id="1458" r:id="rId198"/>
    <p:sldId id="1459" r:id="rId199"/>
    <p:sldId id="1460" r:id="rId200"/>
    <p:sldId id="1461" r:id="rId201"/>
    <p:sldId id="1462" r:id="rId202"/>
    <p:sldId id="1463" r:id="rId203"/>
    <p:sldId id="1464" r:id="rId204"/>
    <p:sldId id="1465" r:id="rId205"/>
    <p:sldId id="1466" r:id="rId206"/>
    <p:sldId id="1467" r:id="rId207"/>
    <p:sldId id="1468" r:id="rId208"/>
    <p:sldId id="1469" r:id="rId209"/>
    <p:sldId id="1470" r:id="rId210"/>
    <p:sldId id="1471" r:id="rId211"/>
    <p:sldId id="1472" r:id="rId212"/>
    <p:sldId id="1473" r:id="rId213"/>
    <p:sldId id="1474" r:id="rId214"/>
    <p:sldId id="1475" r:id="rId215"/>
    <p:sldId id="1476" r:id="rId216"/>
    <p:sldId id="1477" r:id="rId217"/>
    <p:sldId id="1478" r:id="rId218"/>
    <p:sldId id="1479" r:id="rId219"/>
    <p:sldId id="1480" r:id="rId220"/>
    <p:sldId id="1481" r:id="rId221"/>
    <p:sldId id="1482" r:id="rId222"/>
    <p:sldId id="1483" r:id="rId223"/>
    <p:sldId id="1484" r:id="rId224"/>
    <p:sldId id="1485" r:id="rId225"/>
    <p:sldId id="1486" r:id="rId226"/>
    <p:sldId id="1487" r:id="rId227"/>
    <p:sldId id="1488" r:id="rId228"/>
    <p:sldId id="1489" r:id="rId229"/>
    <p:sldId id="1490" r:id="rId230"/>
    <p:sldId id="1491" r:id="rId231"/>
    <p:sldId id="1492" r:id="rId232"/>
    <p:sldId id="1493" r:id="rId233"/>
    <p:sldId id="1494" r:id="rId234"/>
    <p:sldId id="1495" r:id="rId235"/>
    <p:sldId id="1496" r:id="rId236"/>
    <p:sldId id="1497" r:id="rId237"/>
    <p:sldId id="1498" r:id="rId238"/>
    <p:sldId id="1499" r:id="rId239"/>
    <p:sldId id="1500" r:id="rId240"/>
    <p:sldId id="1501" r:id="rId241"/>
    <p:sldId id="1502" r:id="rId242"/>
    <p:sldId id="1503" r:id="rId243"/>
    <p:sldId id="1504" r:id="rId244"/>
    <p:sldId id="1505" r:id="rId245"/>
    <p:sldId id="1506" r:id="rId246"/>
    <p:sldId id="1507" r:id="rId247"/>
    <p:sldId id="1508" r:id="rId248"/>
    <p:sldId id="1509" r:id="rId249"/>
    <p:sldId id="1510" r:id="rId250"/>
    <p:sldId id="1511" r:id="rId251"/>
    <p:sldId id="1512" r:id="rId252"/>
    <p:sldId id="1513" r:id="rId253"/>
    <p:sldId id="1514" r:id="rId254"/>
    <p:sldId id="1515" r:id="rId255"/>
    <p:sldId id="1516" r:id="rId256"/>
    <p:sldId id="1517" r:id="rId257"/>
    <p:sldId id="1518" r:id="rId258"/>
    <p:sldId id="1519" r:id="rId259"/>
    <p:sldId id="1520" r:id="rId260"/>
    <p:sldId id="1521" r:id="rId261"/>
    <p:sldId id="1522" r:id="rId262"/>
    <p:sldId id="1523" r:id="rId263"/>
    <p:sldId id="1524" r:id="rId264"/>
    <p:sldId id="1525" r:id="rId265"/>
    <p:sldId id="1526" r:id="rId266"/>
    <p:sldId id="1527" r:id="rId267"/>
    <p:sldId id="1528" r:id="rId268"/>
    <p:sldId id="1529" r:id="rId269"/>
    <p:sldId id="1530" r:id="rId270"/>
    <p:sldId id="1531" r:id="rId271"/>
    <p:sldId id="1532" r:id="rId272"/>
    <p:sldId id="1533" r:id="rId273"/>
    <p:sldId id="1534" r:id="rId274"/>
    <p:sldId id="1535" r:id="rId275"/>
    <p:sldId id="1536" r:id="rId276"/>
    <p:sldId id="1537" r:id="rId277"/>
    <p:sldId id="1538" r:id="rId278"/>
    <p:sldId id="1539" r:id="rId279"/>
    <p:sldId id="1540" r:id="rId280"/>
    <p:sldId id="1541" r:id="rId281"/>
    <p:sldId id="1542" r:id="rId282"/>
    <p:sldId id="1543" r:id="rId283"/>
    <p:sldId id="1544" r:id="rId284"/>
    <p:sldId id="1545" r:id="rId285"/>
    <p:sldId id="1546" r:id="rId286"/>
    <p:sldId id="1547" r:id="rId287"/>
    <p:sldId id="1548" r:id="rId288"/>
    <p:sldId id="362" r:id="rId28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63" Type="http://schemas.openxmlformats.org/officeDocument/2006/relationships/slide" Target="slides/slide54.xml"/><Relationship Id="rId159" Type="http://schemas.openxmlformats.org/officeDocument/2006/relationships/slide" Target="slides/slide150.xml"/><Relationship Id="rId170" Type="http://schemas.openxmlformats.org/officeDocument/2006/relationships/slide" Target="slides/slide161.xml"/><Relationship Id="rId226" Type="http://schemas.openxmlformats.org/officeDocument/2006/relationships/slide" Target="slides/slide217.xml"/><Relationship Id="rId268" Type="http://schemas.openxmlformats.org/officeDocument/2006/relationships/slide" Target="slides/slide259.xml"/><Relationship Id="rId32" Type="http://schemas.openxmlformats.org/officeDocument/2006/relationships/slide" Target="slides/slide23.xml"/><Relationship Id="rId74" Type="http://schemas.openxmlformats.org/officeDocument/2006/relationships/slide" Target="slides/slide65.xml"/><Relationship Id="rId128" Type="http://schemas.openxmlformats.org/officeDocument/2006/relationships/slide" Target="slides/slide119.xml"/><Relationship Id="rId5" Type="http://schemas.openxmlformats.org/officeDocument/2006/relationships/slideMaster" Target="slideMasters/slideMaster5.xml"/><Relationship Id="rId181" Type="http://schemas.openxmlformats.org/officeDocument/2006/relationships/slide" Target="slides/slide172.xml"/><Relationship Id="rId237" Type="http://schemas.openxmlformats.org/officeDocument/2006/relationships/slide" Target="slides/slide228.xml"/><Relationship Id="rId279" Type="http://schemas.openxmlformats.org/officeDocument/2006/relationships/slide" Target="slides/slide270.xml"/><Relationship Id="rId43" Type="http://schemas.openxmlformats.org/officeDocument/2006/relationships/slide" Target="slides/slide34.xml"/><Relationship Id="rId139" Type="http://schemas.openxmlformats.org/officeDocument/2006/relationships/slide" Target="slides/slide130.xml"/><Relationship Id="rId290" Type="http://schemas.openxmlformats.org/officeDocument/2006/relationships/notesMaster" Target="notesMasters/notesMaster1.xml"/><Relationship Id="rId85" Type="http://schemas.openxmlformats.org/officeDocument/2006/relationships/slide" Target="slides/slide76.xml"/><Relationship Id="rId150" Type="http://schemas.openxmlformats.org/officeDocument/2006/relationships/slide" Target="slides/slide141.xml"/><Relationship Id="rId192" Type="http://schemas.openxmlformats.org/officeDocument/2006/relationships/slide" Target="slides/slide183.xml"/><Relationship Id="rId206" Type="http://schemas.openxmlformats.org/officeDocument/2006/relationships/slide" Target="slides/slide197.xml"/><Relationship Id="rId248" Type="http://schemas.openxmlformats.org/officeDocument/2006/relationships/slide" Target="slides/slide239.xml"/><Relationship Id="rId12" Type="http://schemas.openxmlformats.org/officeDocument/2006/relationships/slide" Target="slides/slide3.xml"/><Relationship Id="rId33" Type="http://schemas.openxmlformats.org/officeDocument/2006/relationships/slide" Target="slides/slide24.xml"/><Relationship Id="rId108" Type="http://schemas.openxmlformats.org/officeDocument/2006/relationships/slide" Target="slides/slide99.xml"/><Relationship Id="rId129" Type="http://schemas.openxmlformats.org/officeDocument/2006/relationships/slide" Target="slides/slide120.xml"/><Relationship Id="rId280" Type="http://schemas.openxmlformats.org/officeDocument/2006/relationships/slide" Target="slides/slide271.xml"/><Relationship Id="rId54" Type="http://schemas.openxmlformats.org/officeDocument/2006/relationships/slide" Target="slides/slide45.xml"/><Relationship Id="rId75" Type="http://schemas.openxmlformats.org/officeDocument/2006/relationships/slide" Target="slides/slide66.xml"/><Relationship Id="rId96" Type="http://schemas.openxmlformats.org/officeDocument/2006/relationships/slide" Target="slides/slide87.xml"/><Relationship Id="rId140" Type="http://schemas.openxmlformats.org/officeDocument/2006/relationships/slide" Target="slides/slide131.xml"/><Relationship Id="rId161" Type="http://schemas.openxmlformats.org/officeDocument/2006/relationships/slide" Target="slides/slide152.xml"/><Relationship Id="rId182" Type="http://schemas.openxmlformats.org/officeDocument/2006/relationships/slide" Target="slides/slide173.xml"/><Relationship Id="rId217" Type="http://schemas.openxmlformats.org/officeDocument/2006/relationships/slide" Target="slides/slide208.xml"/><Relationship Id="rId6" Type="http://schemas.openxmlformats.org/officeDocument/2006/relationships/slideMaster" Target="slideMasters/slideMaster6.xml"/><Relationship Id="rId238" Type="http://schemas.openxmlformats.org/officeDocument/2006/relationships/slide" Target="slides/slide229.xml"/><Relationship Id="rId259" Type="http://schemas.openxmlformats.org/officeDocument/2006/relationships/slide" Target="slides/slide250.xml"/><Relationship Id="rId23" Type="http://schemas.openxmlformats.org/officeDocument/2006/relationships/slide" Target="slides/slide14.xml"/><Relationship Id="rId119" Type="http://schemas.openxmlformats.org/officeDocument/2006/relationships/slide" Target="slides/slide110.xml"/><Relationship Id="rId270" Type="http://schemas.openxmlformats.org/officeDocument/2006/relationships/slide" Target="slides/slide261.xml"/><Relationship Id="rId291" Type="http://schemas.openxmlformats.org/officeDocument/2006/relationships/presProps" Target="presProps.xml"/><Relationship Id="rId44" Type="http://schemas.openxmlformats.org/officeDocument/2006/relationships/slide" Target="slides/slide35.xml"/><Relationship Id="rId65" Type="http://schemas.openxmlformats.org/officeDocument/2006/relationships/slide" Target="slides/slide56.xml"/><Relationship Id="rId86" Type="http://schemas.openxmlformats.org/officeDocument/2006/relationships/slide" Target="slides/slide77.xml"/><Relationship Id="rId130" Type="http://schemas.openxmlformats.org/officeDocument/2006/relationships/slide" Target="slides/slide121.xml"/><Relationship Id="rId151" Type="http://schemas.openxmlformats.org/officeDocument/2006/relationships/slide" Target="slides/slide142.xml"/><Relationship Id="rId172" Type="http://schemas.openxmlformats.org/officeDocument/2006/relationships/slide" Target="slides/slide163.xml"/><Relationship Id="rId193" Type="http://schemas.openxmlformats.org/officeDocument/2006/relationships/slide" Target="slides/slide184.xml"/><Relationship Id="rId207" Type="http://schemas.openxmlformats.org/officeDocument/2006/relationships/slide" Target="slides/slide198.xml"/><Relationship Id="rId228" Type="http://schemas.openxmlformats.org/officeDocument/2006/relationships/slide" Target="slides/slide219.xml"/><Relationship Id="rId249" Type="http://schemas.openxmlformats.org/officeDocument/2006/relationships/slide" Target="slides/slide240.xml"/><Relationship Id="rId13" Type="http://schemas.openxmlformats.org/officeDocument/2006/relationships/slide" Target="slides/slide4.xml"/><Relationship Id="rId109" Type="http://schemas.openxmlformats.org/officeDocument/2006/relationships/slide" Target="slides/slide100.xml"/><Relationship Id="rId260" Type="http://schemas.openxmlformats.org/officeDocument/2006/relationships/slide" Target="slides/slide251.xml"/><Relationship Id="rId281" Type="http://schemas.openxmlformats.org/officeDocument/2006/relationships/slide" Target="slides/slide272.xml"/><Relationship Id="rId34" Type="http://schemas.openxmlformats.org/officeDocument/2006/relationships/slide" Target="slides/slide25.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20" Type="http://schemas.openxmlformats.org/officeDocument/2006/relationships/slide" Target="slides/slide111.xml"/><Relationship Id="rId141" Type="http://schemas.openxmlformats.org/officeDocument/2006/relationships/slide" Target="slides/slide132.xml"/><Relationship Id="rId7" Type="http://schemas.openxmlformats.org/officeDocument/2006/relationships/slideMaster" Target="slideMasters/slideMaster7.xml"/><Relationship Id="rId162" Type="http://schemas.openxmlformats.org/officeDocument/2006/relationships/slide" Target="slides/slide153.xml"/><Relationship Id="rId183" Type="http://schemas.openxmlformats.org/officeDocument/2006/relationships/slide" Target="slides/slide174.xml"/><Relationship Id="rId218" Type="http://schemas.openxmlformats.org/officeDocument/2006/relationships/slide" Target="slides/slide209.xml"/><Relationship Id="rId239" Type="http://schemas.openxmlformats.org/officeDocument/2006/relationships/slide" Target="slides/slide230.xml"/><Relationship Id="rId250" Type="http://schemas.openxmlformats.org/officeDocument/2006/relationships/slide" Target="slides/slide241.xml"/><Relationship Id="rId271" Type="http://schemas.openxmlformats.org/officeDocument/2006/relationships/slide" Target="slides/slide262.xml"/><Relationship Id="rId292" Type="http://schemas.openxmlformats.org/officeDocument/2006/relationships/viewProps" Target="viewProps.xml"/><Relationship Id="rId24" Type="http://schemas.openxmlformats.org/officeDocument/2006/relationships/slide" Target="slides/slide15.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31" Type="http://schemas.openxmlformats.org/officeDocument/2006/relationships/slide" Target="slides/slide122.xml"/><Relationship Id="rId152" Type="http://schemas.openxmlformats.org/officeDocument/2006/relationships/slide" Target="slides/slide143.xml"/><Relationship Id="rId173" Type="http://schemas.openxmlformats.org/officeDocument/2006/relationships/slide" Target="slides/slide164.xml"/><Relationship Id="rId194" Type="http://schemas.openxmlformats.org/officeDocument/2006/relationships/slide" Target="slides/slide185.xml"/><Relationship Id="rId208" Type="http://schemas.openxmlformats.org/officeDocument/2006/relationships/slide" Target="slides/slide199.xml"/><Relationship Id="rId229" Type="http://schemas.openxmlformats.org/officeDocument/2006/relationships/slide" Target="slides/slide220.xml"/><Relationship Id="rId240" Type="http://schemas.openxmlformats.org/officeDocument/2006/relationships/slide" Target="slides/slide231.xml"/><Relationship Id="rId261" Type="http://schemas.openxmlformats.org/officeDocument/2006/relationships/slide" Target="slides/slide252.xml"/><Relationship Id="rId14" Type="http://schemas.openxmlformats.org/officeDocument/2006/relationships/slide" Target="slides/slide5.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282" Type="http://schemas.openxmlformats.org/officeDocument/2006/relationships/slide" Target="slides/slide273.xml"/><Relationship Id="rId8" Type="http://schemas.openxmlformats.org/officeDocument/2006/relationships/slideMaster" Target="slideMasters/slideMaster8.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184" Type="http://schemas.openxmlformats.org/officeDocument/2006/relationships/slide" Target="slides/slide175.xml"/><Relationship Id="rId219" Type="http://schemas.openxmlformats.org/officeDocument/2006/relationships/slide" Target="slides/slide210.xml"/><Relationship Id="rId230" Type="http://schemas.openxmlformats.org/officeDocument/2006/relationships/slide" Target="slides/slide221.xml"/><Relationship Id="rId251" Type="http://schemas.openxmlformats.org/officeDocument/2006/relationships/slide" Target="slides/slide242.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72" Type="http://schemas.openxmlformats.org/officeDocument/2006/relationships/slide" Target="slides/slide263.xml"/><Relationship Id="rId293" Type="http://schemas.openxmlformats.org/officeDocument/2006/relationships/theme" Target="theme/theme1.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95" Type="http://schemas.openxmlformats.org/officeDocument/2006/relationships/slide" Target="slides/slide186.xml"/><Relationship Id="rId209" Type="http://schemas.openxmlformats.org/officeDocument/2006/relationships/slide" Target="slides/slide200.xml"/><Relationship Id="rId220" Type="http://schemas.openxmlformats.org/officeDocument/2006/relationships/slide" Target="slides/slide211.xml"/><Relationship Id="rId241" Type="http://schemas.openxmlformats.org/officeDocument/2006/relationships/slide" Target="slides/slide232.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262" Type="http://schemas.openxmlformats.org/officeDocument/2006/relationships/slide" Target="slides/slide253.xml"/><Relationship Id="rId283" Type="http://schemas.openxmlformats.org/officeDocument/2006/relationships/slide" Target="slides/slide274.xml"/><Relationship Id="rId78" Type="http://schemas.openxmlformats.org/officeDocument/2006/relationships/slide" Target="slides/slide69.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64" Type="http://schemas.openxmlformats.org/officeDocument/2006/relationships/slide" Target="slides/slide155.xml"/><Relationship Id="rId185" Type="http://schemas.openxmlformats.org/officeDocument/2006/relationships/slide" Target="slides/slide176.xml"/><Relationship Id="rId9" Type="http://schemas.openxmlformats.org/officeDocument/2006/relationships/slideMaster" Target="slideMasters/slideMaster9.xml"/><Relationship Id="rId210" Type="http://schemas.openxmlformats.org/officeDocument/2006/relationships/slide" Target="slides/slide201.xml"/><Relationship Id="rId26" Type="http://schemas.openxmlformats.org/officeDocument/2006/relationships/slide" Target="slides/slide17.xml"/><Relationship Id="rId231" Type="http://schemas.openxmlformats.org/officeDocument/2006/relationships/slide" Target="slides/slide222.xml"/><Relationship Id="rId252" Type="http://schemas.openxmlformats.org/officeDocument/2006/relationships/slide" Target="slides/slide243.xml"/><Relationship Id="rId273" Type="http://schemas.openxmlformats.org/officeDocument/2006/relationships/slide" Target="slides/slide264.xml"/><Relationship Id="rId294" Type="http://schemas.openxmlformats.org/officeDocument/2006/relationships/tableStyles" Target="tableStyles.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54" Type="http://schemas.openxmlformats.org/officeDocument/2006/relationships/slide" Target="slides/slide145.xml"/><Relationship Id="rId175" Type="http://schemas.openxmlformats.org/officeDocument/2006/relationships/slide" Target="slides/slide166.xml"/><Relationship Id="rId196" Type="http://schemas.openxmlformats.org/officeDocument/2006/relationships/slide" Target="slides/slide187.xml"/><Relationship Id="rId200" Type="http://schemas.openxmlformats.org/officeDocument/2006/relationships/slide" Target="slides/slide191.xml"/><Relationship Id="rId16" Type="http://schemas.openxmlformats.org/officeDocument/2006/relationships/slide" Target="slides/slide7.xml"/><Relationship Id="rId221" Type="http://schemas.openxmlformats.org/officeDocument/2006/relationships/slide" Target="slides/slide212.xml"/><Relationship Id="rId242" Type="http://schemas.openxmlformats.org/officeDocument/2006/relationships/slide" Target="slides/slide233.xml"/><Relationship Id="rId263" Type="http://schemas.openxmlformats.org/officeDocument/2006/relationships/slide" Target="slides/slide254.xml"/><Relationship Id="rId284" Type="http://schemas.openxmlformats.org/officeDocument/2006/relationships/slide" Target="slides/slide275.xml"/><Relationship Id="rId37" Type="http://schemas.openxmlformats.org/officeDocument/2006/relationships/slide" Target="slides/slide28.xml"/><Relationship Id="rId58" Type="http://schemas.openxmlformats.org/officeDocument/2006/relationships/slide" Target="slides/slide49.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44" Type="http://schemas.openxmlformats.org/officeDocument/2006/relationships/slide" Target="slides/slide135.xml"/><Relationship Id="rId90" Type="http://schemas.openxmlformats.org/officeDocument/2006/relationships/slide" Target="slides/slide81.xml"/><Relationship Id="rId165" Type="http://schemas.openxmlformats.org/officeDocument/2006/relationships/slide" Target="slides/slide156.xml"/><Relationship Id="rId186" Type="http://schemas.openxmlformats.org/officeDocument/2006/relationships/slide" Target="slides/slide177.xml"/><Relationship Id="rId211" Type="http://schemas.openxmlformats.org/officeDocument/2006/relationships/slide" Target="slides/slide202.xml"/><Relationship Id="rId232" Type="http://schemas.openxmlformats.org/officeDocument/2006/relationships/slide" Target="slides/slide223.xml"/><Relationship Id="rId253" Type="http://schemas.openxmlformats.org/officeDocument/2006/relationships/slide" Target="slides/slide244.xml"/><Relationship Id="rId274" Type="http://schemas.openxmlformats.org/officeDocument/2006/relationships/slide" Target="slides/slide265.xml"/><Relationship Id="rId27" Type="http://schemas.openxmlformats.org/officeDocument/2006/relationships/slide" Target="slides/slide18.xml"/><Relationship Id="rId48" Type="http://schemas.openxmlformats.org/officeDocument/2006/relationships/slide" Target="slides/slide39.xml"/><Relationship Id="rId69" Type="http://schemas.openxmlformats.org/officeDocument/2006/relationships/slide" Target="slides/slide60.xml"/><Relationship Id="rId113" Type="http://schemas.openxmlformats.org/officeDocument/2006/relationships/slide" Target="slides/slide104.xml"/><Relationship Id="rId134" Type="http://schemas.openxmlformats.org/officeDocument/2006/relationships/slide" Target="slides/slide125.xml"/><Relationship Id="rId80" Type="http://schemas.openxmlformats.org/officeDocument/2006/relationships/slide" Target="slides/slide71.xml"/><Relationship Id="rId155" Type="http://schemas.openxmlformats.org/officeDocument/2006/relationships/slide" Target="slides/slide146.xml"/><Relationship Id="rId176" Type="http://schemas.openxmlformats.org/officeDocument/2006/relationships/slide" Target="slides/slide167.xml"/><Relationship Id="rId197" Type="http://schemas.openxmlformats.org/officeDocument/2006/relationships/slide" Target="slides/slide188.xml"/><Relationship Id="rId201" Type="http://schemas.openxmlformats.org/officeDocument/2006/relationships/slide" Target="slides/slide192.xml"/><Relationship Id="rId222" Type="http://schemas.openxmlformats.org/officeDocument/2006/relationships/slide" Target="slides/slide213.xml"/><Relationship Id="rId243" Type="http://schemas.openxmlformats.org/officeDocument/2006/relationships/slide" Target="slides/slide234.xml"/><Relationship Id="rId264" Type="http://schemas.openxmlformats.org/officeDocument/2006/relationships/slide" Target="slides/slide255.xml"/><Relationship Id="rId285" Type="http://schemas.openxmlformats.org/officeDocument/2006/relationships/slide" Target="slides/slide276.xml"/><Relationship Id="rId17" Type="http://schemas.openxmlformats.org/officeDocument/2006/relationships/slide" Target="slides/slide8.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24" Type="http://schemas.openxmlformats.org/officeDocument/2006/relationships/slide" Target="slides/slide115.xml"/><Relationship Id="rId70" Type="http://schemas.openxmlformats.org/officeDocument/2006/relationships/slide" Target="slides/slide61.xml"/><Relationship Id="rId91" Type="http://schemas.openxmlformats.org/officeDocument/2006/relationships/slide" Target="slides/slide82.xml"/><Relationship Id="rId145" Type="http://schemas.openxmlformats.org/officeDocument/2006/relationships/slide" Target="slides/slide136.xml"/><Relationship Id="rId166" Type="http://schemas.openxmlformats.org/officeDocument/2006/relationships/slide" Target="slides/slide157.xml"/><Relationship Id="rId187" Type="http://schemas.openxmlformats.org/officeDocument/2006/relationships/slide" Target="slides/slide178.xml"/><Relationship Id="rId1" Type="http://schemas.openxmlformats.org/officeDocument/2006/relationships/slideMaster" Target="slideMasters/slideMaster1.xml"/><Relationship Id="rId212" Type="http://schemas.openxmlformats.org/officeDocument/2006/relationships/slide" Target="slides/slide203.xml"/><Relationship Id="rId233" Type="http://schemas.openxmlformats.org/officeDocument/2006/relationships/slide" Target="slides/slide224.xml"/><Relationship Id="rId254" Type="http://schemas.openxmlformats.org/officeDocument/2006/relationships/slide" Target="slides/slide245.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275" Type="http://schemas.openxmlformats.org/officeDocument/2006/relationships/slide" Target="slides/slide266.xml"/><Relationship Id="rId60" Type="http://schemas.openxmlformats.org/officeDocument/2006/relationships/slide" Target="slides/slide51.xml"/><Relationship Id="rId81" Type="http://schemas.openxmlformats.org/officeDocument/2006/relationships/slide" Target="slides/slide72.xml"/><Relationship Id="rId135" Type="http://schemas.openxmlformats.org/officeDocument/2006/relationships/slide" Target="slides/slide126.xml"/><Relationship Id="rId156" Type="http://schemas.openxmlformats.org/officeDocument/2006/relationships/slide" Target="slides/slide147.xml"/><Relationship Id="rId177" Type="http://schemas.openxmlformats.org/officeDocument/2006/relationships/slide" Target="slides/slide168.xml"/><Relationship Id="rId198" Type="http://schemas.openxmlformats.org/officeDocument/2006/relationships/slide" Target="slides/slide189.xml"/><Relationship Id="rId202" Type="http://schemas.openxmlformats.org/officeDocument/2006/relationships/slide" Target="slides/slide193.xml"/><Relationship Id="rId223" Type="http://schemas.openxmlformats.org/officeDocument/2006/relationships/slide" Target="slides/slide214.xml"/><Relationship Id="rId244" Type="http://schemas.openxmlformats.org/officeDocument/2006/relationships/slide" Target="slides/slide235.xml"/><Relationship Id="rId18" Type="http://schemas.openxmlformats.org/officeDocument/2006/relationships/slide" Target="slides/slide9.xml"/><Relationship Id="rId39" Type="http://schemas.openxmlformats.org/officeDocument/2006/relationships/slide" Target="slides/slide30.xml"/><Relationship Id="rId265" Type="http://schemas.openxmlformats.org/officeDocument/2006/relationships/slide" Target="slides/slide256.xml"/><Relationship Id="rId286" Type="http://schemas.openxmlformats.org/officeDocument/2006/relationships/slide" Target="slides/slide277.xml"/><Relationship Id="rId50" Type="http://schemas.openxmlformats.org/officeDocument/2006/relationships/slide" Target="slides/slide41.xml"/><Relationship Id="rId104" Type="http://schemas.openxmlformats.org/officeDocument/2006/relationships/slide" Target="slides/slide95.xml"/><Relationship Id="rId125" Type="http://schemas.openxmlformats.org/officeDocument/2006/relationships/slide" Target="slides/slide116.xml"/><Relationship Id="rId146" Type="http://schemas.openxmlformats.org/officeDocument/2006/relationships/slide" Target="slides/slide137.xml"/><Relationship Id="rId167" Type="http://schemas.openxmlformats.org/officeDocument/2006/relationships/slide" Target="slides/slide158.xml"/><Relationship Id="rId188" Type="http://schemas.openxmlformats.org/officeDocument/2006/relationships/slide" Target="slides/slide179.xml"/><Relationship Id="rId71" Type="http://schemas.openxmlformats.org/officeDocument/2006/relationships/slide" Target="slides/slide62.xml"/><Relationship Id="rId92" Type="http://schemas.openxmlformats.org/officeDocument/2006/relationships/slide" Target="slides/slide83.xml"/><Relationship Id="rId213" Type="http://schemas.openxmlformats.org/officeDocument/2006/relationships/slide" Target="slides/slide204.xml"/><Relationship Id="rId234" Type="http://schemas.openxmlformats.org/officeDocument/2006/relationships/slide" Target="slides/slide225.xml"/><Relationship Id="rId2" Type="http://schemas.openxmlformats.org/officeDocument/2006/relationships/slideMaster" Target="slideMasters/slideMaster2.xml"/><Relationship Id="rId29" Type="http://schemas.openxmlformats.org/officeDocument/2006/relationships/slide" Target="slides/slide20.xml"/><Relationship Id="rId255" Type="http://schemas.openxmlformats.org/officeDocument/2006/relationships/slide" Target="slides/slide246.xml"/><Relationship Id="rId276" Type="http://schemas.openxmlformats.org/officeDocument/2006/relationships/slide" Target="slides/slide267.xml"/><Relationship Id="rId40" Type="http://schemas.openxmlformats.org/officeDocument/2006/relationships/slide" Target="slides/slide31.xml"/><Relationship Id="rId115" Type="http://schemas.openxmlformats.org/officeDocument/2006/relationships/slide" Target="slides/slide106.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slide" Target="slides/slide169.xml"/><Relationship Id="rId61" Type="http://schemas.openxmlformats.org/officeDocument/2006/relationships/slide" Target="slides/slide52.xml"/><Relationship Id="rId82" Type="http://schemas.openxmlformats.org/officeDocument/2006/relationships/slide" Target="slides/slide73.xml"/><Relationship Id="rId199" Type="http://schemas.openxmlformats.org/officeDocument/2006/relationships/slide" Target="slides/slide190.xml"/><Relationship Id="rId203" Type="http://schemas.openxmlformats.org/officeDocument/2006/relationships/slide" Target="slides/slide194.xml"/><Relationship Id="rId19" Type="http://schemas.openxmlformats.org/officeDocument/2006/relationships/slide" Target="slides/slide10.xml"/><Relationship Id="rId224" Type="http://schemas.openxmlformats.org/officeDocument/2006/relationships/slide" Target="slides/slide215.xml"/><Relationship Id="rId245" Type="http://schemas.openxmlformats.org/officeDocument/2006/relationships/slide" Target="slides/slide236.xml"/><Relationship Id="rId266" Type="http://schemas.openxmlformats.org/officeDocument/2006/relationships/slide" Target="slides/slide257.xml"/><Relationship Id="rId287" Type="http://schemas.openxmlformats.org/officeDocument/2006/relationships/slide" Target="slides/slide278.xml"/><Relationship Id="rId30" Type="http://schemas.openxmlformats.org/officeDocument/2006/relationships/slide" Target="slides/slide2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189" Type="http://schemas.openxmlformats.org/officeDocument/2006/relationships/slide" Target="slides/slide180.xml"/><Relationship Id="rId3" Type="http://schemas.openxmlformats.org/officeDocument/2006/relationships/slideMaster" Target="slideMasters/slideMaster3.xml"/><Relationship Id="rId214" Type="http://schemas.openxmlformats.org/officeDocument/2006/relationships/slide" Target="slides/slide205.xml"/><Relationship Id="rId235" Type="http://schemas.openxmlformats.org/officeDocument/2006/relationships/slide" Target="slides/slide226.xml"/><Relationship Id="rId256" Type="http://schemas.openxmlformats.org/officeDocument/2006/relationships/slide" Target="slides/slide247.xml"/><Relationship Id="rId277" Type="http://schemas.openxmlformats.org/officeDocument/2006/relationships/slide" Target="slides/slide26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179" Type="http://schemas.openxmlformats.org/officeDocument/2006/relationships/slide" Target="slides/slide170.xml"/><Relationship Id="rId190" Type="http://schemas.openxmlformats.org/officeDocument/2006/relationships/slide" Target="slides/slide181.xml"/><Relationship Id="rId204" Type="http://schemas.openxmlformats.org/officeDocument/2006/relationships/slide" Target="slides/slide195.xml"/><Relationship Id="rId225" Type="http://schemas.openxmlformats.org/officeDocument/2006/relationships/slide" Target="slides/slide216.xml"/><Relationship Id="rId246" Type="http://schemas.openxmlformats.org/officeDocument/2006/relationships/slide" Target="slides/slide237.xml"/><Relationship Id="rId267" Type="http://schemas.openxmlformats.org/officeDocument/2006/relationships/slide" Target="slides/slide258.xml"/><Relationship Id="rId288" Type="http://schemas.openxmlformats.org/officeDocument/2006/relationships/slide" Target="slides/slide279.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94" Type="http://schemas.openxmlformats.org/officeDocument/2006/relationships/slide" Target="slides/slide85.xml"/><Relationship Id="rId148" Type="http://schemas.openxmlformats.org/officeDocument/2006/relationships/slide" Target="slides/slide139.xml"/><Relationship Id="rId169" Type="http://schemas.openxmlformats.org/officeDocument/2006/relationships/slide" Target="slides/slide160.xml"/><Relationship Id="rId4" Type="http://schemas.openxmlformats.org/officeDocument/2006/relationships/slideMaster" Target="slideMasters/slideMaster4.xml"/><Relationship Id="rId180" Type="http://schemas.openxmlformats.org/officeDocument/2006/relationships/slide" Target="slides/slide171.xml"/><Relationship Id="rId215" Type="http://schemas.openxmlformats.org/officeDocument/2006/relationships/slide" Target="slides/slide206.xml"/><Relationship Id="rId236" Type="http://schemas.openxmlformats.org/officeDocument/2006/relationships/slide" Target="slides/slide227.xml"/><Relationship Id="rId257" Type="http://schemas.openxmlformats.org/officeDocument/2006/relationships/slide" Target="slides/slide248.xml"/><Relationship Id="rId278" Type="http://schemas.openxmlformats.org/officeDocument/2006/relationships/slide" Target="slides/slide269.xml"/><Relationship Id="rId42" Type="http://schemas.openxmlformats.org/officeDocument/2006/relationships/slide" Target="slides/slide33.xml"/><Relationship Id="rId84" Type="http://schemas.openxmlformats.org/officeDocument/2006/relationships/slide" Target="slides/slide75.xml"/><Relationship Id="rId138" Type="http://schemas.openxmlformats.org/officeDocument/2006/relationships/slide" Target="slides/slide129.xml"/><Relationship Id="rId191" Type="http://schemas.openxmlformats.org/officeDocument/2006/relationships/slide" Target="slides/slide182.xml"/><Relationship Id="rId205" Type="http://schemas.openxmlformats.org/officeDocument/2006/relationships/slide" Target="slides/slide196.xml"/><Relationship Id="rId247" Type="http://schemas.openxmlformats.org/officeDocument/2006/relationships/slide" Target="slides/slide238.xml"/><Relationship Id="rId107" Type="http://schemas.openxmlformats.org/officeDocument/2006/relationships/slide" Target="slides/slide98.xml"/><Relationship Id="rId289" Type="http://schemas.openxmlformats.org/officeDocument/2006/relationships/slide" Target="slides/slide280.xml"/><Relationship Id="rId11" Type="http://schemas.openxmlformats.org/officeDocument/2006/relationships/slide" Target="slides/slide2.xml"/><Relationship Id="rId53" Type="http://schemas.openxmlformats.org/officeDocument/2006/relationships/slide" Target="slides/slide44.xml"/><Relationship Id="rId149" Type="http://schemas.openxmlformats.org/officeDocument/2006/relationships/slide" Target="slides/slide140.xml"/><Relationship Id="rId95" Type="http://schemas.openxmlformats.org/officeDocument/2006/relationships/slide" Target="slides/slide86.xml"/><Relationship Id="rId160" Type="http://schemas.openxmlformats.org/officeDocument/2006/relationships/slide" Target="slides/slide151.xml"/><Relationship Id="rId216" Type="http://schemas.openxmlformats.org/officeDocument/2006/relationships/slide" Target="slides/slide207.xml"/><Relationship Id="rId258" Type="http://schemas.openxmlformats.org/officeDocument/2006/relationships/slide" Target="slides/slide249.xml"/><Relationship Id="rId22" Type="http://schemas.openxmlformats.org/officeDocument/2006/relationships/slide" Target="slides/slide13.xml"/><Relationship Id="rId64" Type="http://schemas.openxmlformats.org/officeDocument/2006/relationships/slide" Target="slides/slide55.xml"/><Relationship Id="rId118" Type="http://schemas.openxmlformats.org/officeDocument/2006/relationships/slide" Target="slides/slide109.xml"/><Relationship Id="rId171" Type="http://schemas.openxmlformats.org/officeDocument/2006/relationships/slide" Target="slides/slide162.xml"/><Relationship Id="rId227" Type="http://schemas.openxmlformats.org/officeDocument/2006/relationships/slide" Target="slides/slide218.xml"/><Relationship Id="rId269" Type="http://schemas.openxmlformats.org/officeDocument/2006/relationships/slide" Target="slides/slide26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5/5/2017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3DA4F-BB24-491E-AD5D-C3A3ED552495}" type="slidenum">
              <a:rPr lang="en-CA" altLang="de-DE"/>
              <a:pPr/>
              <a:t>3</a:t>
            </a:fld>
            <a:endParaRPr lang="en-CA" altLang="de-DE"/>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94057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75C48-771C-4CC8-BDEE-84899626981C}" type="slidenum">
              <a:rPr lang="en-CA" altLang="de-DE"/>
              <a:pPr/>
              <a:t>4</a:t>
            </a:fld>
            <a:endParaRPr lang="en-CA" altLang="de-DE"/>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3278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80E584-1C44-4022-9350-EF53FD900B2C}" type="slidenum">
              <a:rPr lang="en-CA" altLang="de-DE"/>
              <a:pPr/>
              <a:t>5</a:t>
            </a:fld>
            <a:endParaRPr lang="en-CA" altLang="de-DE"/>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3462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972AA0-C27F-4290-A12E-843ABF32A05D}" type="slidenum">
              <a:rPr lang="en-CA" altLang="de-DE"/>
              <a:pPr/>
              <a:t>6</a:t>
            </a:fld>
            <a:endParaRPr lang="en-CA" altLang="de-DE"/>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5124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4E6115-7909-4805-B884-4F4C03FACABA}" type="slidenum">
              <a:rPr lang="en-CA" altLang="de-DE"/>
              <a:pPr/>
              <a:t>7</a:t>
            </a:fld>
            <a:endParaRPr lang="en-CA" altLang="de-DE"/>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2421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960772-12E0-415F-B4A3-7DBABE525CEA}" type="slidenum">
              <a:rPr lang="en-CA" altLang="de-DE"/>
              <a:pPr/>
              <a:t>8</a:t>
            </a:fld>
            <a:endParaRPr lang="en-CA" altLang="de-DE"/>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4944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625A2-7713-4FED-9D31-5D4D8F7F374A}" type="slidenum">
              <a:rPr lang="en-CA" altLang="de-DE"/>
              <a:pPr/>
              <a:t>9</a:t>
            </a:fld>
            <a:endParaRPr lang="en-CA" altLang="de-DE"/>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93584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3A2C0-07D0-461C-A51A-E38AF6B304F8}" type="slidenum">
              <a:rPr lang="en-CA" altLang="de-DE"/>
              <a:pPr/>
              <a:t>10</a:t>
            </a:fld>
            <a:endParaRPr lang="en-CA" altLang="de-DE"/>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65014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79C70E-B26E-4336-9CD6-F714BDB934D7}" type="slidenum">
              <a:rPr lang="en-CA" altLang="de-DE"/>
              <a:pPr/>
              <a:t>11</a:t>
            </a:fld>
            <a:endParaRPr lang="en-CA" altLang="de-DE"/>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09273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5F17C-366F-4829-965A-43ED040B3CEC}" type="slidenum">
              <a:rPr lang="en-CA" altLang="de-DE"/>
              <a:pPr/>
              <a:t>12</a:t>
            </a:fld>
            <a:endParaRPr lang="en-CA" altLang="de-DE"/>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94406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1913B-5223-4986-88AB-7CE8E0546DBE}" type="slidenum">
              <a:rPr lang="en-CA" altLang="de-DE"/>
              <a:pPr/>
              <a:t>13</a:t>
            </a:fld>
            <a:endParaRPr lang="en-CA" altLang="de-DE"/>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73168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41AD8-E839-43DD-B195-EF485F29A1C9}" type="slidenum">
              <a:rPr lang="en-CA" altLang="de-DE"/>
              <a:pPr/>
              <a:t>14</a:t>
            </a:fld>
            <a:endParaRPr lang="en-CA" altLang="de-DE"/>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92840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69B8F8-622E-4B50-AF1A-CA0DEB7D7639}" type="slidenum">
              <a:rPr lang="en-CA" altLang="de-DE"/>
              <a:pPr/>
              <a:t>15</a:t>
            </a:fld>
            <a:endParaRPr lang="en-CA" altLang="de-DE"/>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3559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C33C27-9D79-4F5B-A2E0-A9E180D22EE6}" type="slidenum">
              <a:rPr lang="en-CA" altLang="de-DE"/>
              <a:pPr/>
              <a:t>16</a:t>
            </a:fld>
            <a:endParaRPr lang="en-CA" altLang="de-DE"/>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27553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BCDA5D-C5D0-41DB-A637-4916D9CFE735}" type="slidenum">
              <a:rPr lang="en-CA" altLang="de-DE"/>
              <a:pPr/>
              <a:t>17</a:t>
            </a:fld>
            <a:endParaRPr lang="en-CA" altLang="de-DE"/>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71948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7D1D60-1854-412F-93E5-3776E3187454}" type="slidenum">
              <a:rPr lang="en-CA" altLang="de-DE"/>
              <a:pPr/>
              <a:t>18</a:t>
            </a:fld>
            <a:endParaRPr lang="en-CA" altLang="de-DE"/>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53786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73C904-BADE-41FF-9CBC-123F860B76C4}" type="slidenum">
              <a:rPr lang="en-CA" altLang="de-DE"/>
              <a:pPr/>
              <a:t>19</a:t>
            </a:fld>
            <a:endParaRPr lang="en-CA" altLang="de-DE"/>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21169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7EE363-28B3-45DC-B82B-EF4EDDD394F6}" type="slidenum">
              <a:rPr lang="en-CA" altLang="de-DE"/>
              <a:pPr/>
              <a:t>20</a:t>
            </a:fld>
            <a:endParaRPr lang="en-CA" altLang="de-DE"/>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42115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FB3A9-94D1-4CF7-BF3B-D21ADE2BA5A2}" type="slidenum">
              <a:rPr lang="en-CA" altLang="de-DE"/>
              <a:pPr/>
              <a:t>22</a:t>
            </a:fld>
            <a:endParaRPr lang="en-CA" altLang="de-DE"/>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9842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D39F69-416A-4F0D-9759-89042E01F828}" type="slidenum">
              <a:rPr lang="en-CA" altLang="de-DE"/>
              <a:pPr/>
              <a:t>23</a:t>
            </a:fld>
            <a:endParaRPr lang="en-CA" altLang="de-DE"/>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17006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47273F-55A7-4726-81BC-30458131BCB3}" type="slidenum">
              <a:rPr lang="en-CA" altLang="de-DE"/>
              <a:pPr/>
              <a:t>24</a:t>
            </a:fld>
            <a:endParaRPr lang="en-CA" altLang="de-DE"/>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60783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F7DFB-E5AA-49CD-A1A0-A6D642A4C10A}" type="slidenum">
              <a:rPr lang="en-CA" altLang="de-DE"/>
              <a:pPr/>
              <a:t>25</a:t>
            </a:fld>
            <a:endParaRPr lang="en-CA" altLang="de-DE"/>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25060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25E67A-857F-49DC-9CBE-33A4349CA8A4}" type="slidenum">
              <a:rPr lang="en-CA" altLang="de-DE"/>
              <a:pPr/>
              <a:t>26</a:t>
            </a:fld>
            <a:endParaRPr lang="en-CA" altLang="de-DE"/>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043299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E968A-10C1-4C7D-BA2A-B98893DF3073}" type="slidenum">
              <a:rPr lang="en-CA" altLang="de-DE"/>
              <a:pPr/>
              <a:t>27</a:t>
            </a:fld>
            <a:endParaRPr lang="en-CA" altLang="de-DE"/>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42342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A0B2A-5798-4A0B-A758-FA79A6DA9131}" type="slidenum">
              <a:rPr lang="en-CA" altLang="de-DE"/>
              <a:pPr/>
              <a:t>28</a:t>
            </a:fld>
            <a:endParaRPr lang="en-CA" altLang="de-DE"/>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750061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9F1710-EF0D-48E0-BCF6-F27EAA875605}" type="slidenum">
              <a:rPr lang="en-CA" altLang="de-DE"/>
              <a:pPr/>
              <a:t>29</a:t>
            </a:fld>
            <a:endParaRPr lang="en-CA" altLang="de-DE"/>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21714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3F1BA9-10D9-4A89-A472-823F117D01EF}" type="slidenum">
              <a:rPr lang="en-CA" altLang="de-DE"/>
              <a:pPr/>
              <a:t>30</a:t>
            </a:fld>
            <a:endParaRPr lang="en-CA" altLang="de-DE"/>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50171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EF8B5-AA9F-4167-AF41-DAA1247EAEFA}" type="slidenum">
              <a:rPr lang="en-CA" altLang="de-DE"/>
              <a:pPr/>
              <a:t>31</a:t>
            </a:fld>
            <a:endParaRPr lang="en-CA" altLang="de-DE"/>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75909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166E79-505C-4193-A291-91F331240225}" type="slidenum">
              <a:rPr lang="en-CA" altLang="de-DE"/>
              <a:pPr/>
              <a:t>32</a:t>
            </a:fld>
            <a:endParaRPr lang="en-CA" altLang="de-DE"/>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81198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3BB55-1F80-499E-B5E7-93A6CE3171C2}" type="slidenum">
              <a:rPr lang="en-CA" altLang="de-DE"/>
              <a:pPr/>
              <a:t>33</a:t>
            </a:fld>
            <a:endParaRPr lang="en-CA" altLang="de-DE"/>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86688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CB4667-8F9E-4136-9ECB-EDC69027FEEF}" type="slidenum">
              <a:rPr lang="en-CA" altLang="de-DE"/>
              <a:pPr/>
              <a:t>34</a:t>
            </a:fld>
            <a:endParaRPr lang="en-CA" altLang="de-DE"/>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90651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E52C96-5592-4879-94D7-21CAFE30CD2C}" type="slidenum">
              <a:rPr lang="en-CA" altLang="de-DE"/>
              <a:pPr/>
              <a:t>35</a:t>
            </a:fld>
            <a:endParaRPr lang="en-CA" altLang="de-DE"/>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90477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12E236-2992-4F1C-B8A5-90B5FD06ADC2}" type="slidenum">
              <a:rPr lang="en-CA" altLang="de-DE"/>
              <a:pPr/>
              <a:t>36</a:t>
            </a:fld>
            <a:endParaRPr lang="en-CA" altLang="de-DE"/>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666222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0D82CC-A8E5-4F97-B415-F9D2C7E3DA57}" type="slidenum">
              <a:rPr lang="en-CA" altLang="de-DE"/>
              <a:pPr/>
              <a:t>37</a:t>
            </a:fld>
            <a:endParaRPr lang="en-CA" altLang="de-DE"/>
          </a:p>
        </p:txBody>
      </p:sp>
      <p:sp>
        <p:nvSpPr>
          <p:cNvPr id="744450" name="Rectangle 2"/>
          <p:cNvSpPr>
            <a:spLocks noGrp="1" noRot="1" noChangeAspect="1"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76935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18507E-F444-4DFC-8D3F-B45BEC572FDD}" type="slidenum">
              <a:rPr lang="en-CA" altLang="de-DE"/>
              <a:pPr/>
              <a:t>38</a:t>
            </a:fld>
            <a:endParaRPr lang="en-CA" altLang="de-DE"/>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577180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5B273D-341F-4D1E-BF87-DF6988258B29}" type="slidenum">
              <a:rPr lang="en-CA" altLang="de-DE"/>
              <a:pPr/>
              <a:t>39</a:t>
            </a:fld>
            <a:endParaRPr lang="en-CA" altLang="de-DE"/>
          </a:p>
        </p:txBody>
      </p:sp>
      <p:sp>
        <p:nvSpPr>
          <p:cNvPr id="748546" name="Rectangle 2"/>
          <p:cNvSpPr>
            <a:spLocks noGrp="1" noRot="1" noChangeAspect="1" noChangeArrowheads="1" noTextEdit="1"/>
          </p:cNvSpPr>
          <p:nvPr>
            <p:ph type="sldImg"/>
          </p:nvPr>
        </p:nvSpPr>
        <p:spPr>
          <a:ln/>
        </p:spPr>
      </p:sp>
      <p:sp>
        <p:nvSpPr>
          <p:cNvPr id="7485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91301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508401-5424-4129-8C63-FD48070BE6D0}" type="slidenum">
              <a:rPr lang="en-CA" altLang="de-DE"/>
              <a:pPr/>
              <a:t>40</a:t>
            </a:fld>
            <a:endParaRPr lang="en-CA" altLang="de-DE"/>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14913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DA0D48-802C-4D8C-89D8-978DEB6A107C}" type="slidenum">
              <a:rPr lang="en-CA" altLang="de-DE"/>
              <a:pPr/>
              <a:t>41</a:t>
            </a:fld>
            <a:endParaRPr lang="en-CA" altLang="de-DE"/>
          </a:p>
        </p:txBody>
      </p:sp>
      <p:sp>
        <p:nvSpPr>
          <p:cNvPr id="754690" name="Rectangle 2"/>
          <p:cNvSpPr>
            <a:spLocks noGrp="1" noRot="1" noChangeAspect="1" noChangeArrowheads="1" noTextEdit="1"/>
          </p:cNvSpPr>
          <p:nvPr>
            <p:ph type="sldImg"/>
          </p:nvPr>
        </p:nvSpPr>
        <p:spPr>
          <a:ln/>
        </p:spPr>
      </p:sp>
      <p:sp>
        <p:nvSpPr>
          <p:cNvPr id="7546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78481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B459F1-EEE1-4430-B285-85501B007AF2}" type="slidenum">
              <a:rPr lang="en-CA" altLang="de-DE"/>
              <a:pPr/>
              <a:t>42</a:t>
            </a:fld>
            <a:endParaRPr lang="en-CA" altLang="de-DE"/>
          </a:p>
        </p:txBody>
      </p:sp>
      <p:sp>
        <p:nvSpPr>
          <p:cNvPr id="756738" name="Rectangle 2"/>
          <p:cNvSpPr>
            <a:spLocks noGrp="1" noRot="1" noChangeAspect="1" noChangeArrowheads="1" noTextEdit="1"/>
          </p:cNvSpPr>
          <p:nvPr>
            <p:ph type="sldImg"/>
          </p:nvPr>
        </p:nvSpPr>
        <p:spPr>
          <a:ln/>
        </p:spPr>
      </p:sp>
      <p:sp>
        <p:nvSpPr>
          <p:cNvPr id="7567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788466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E34CE2-7815-4837-86CE-4F8CA758356F}" type="slidenum">
              <a:rPr lang="en-CA" altLang="de-DE"/>
              <a:pPr/>
              <a:t>43</a:t>
            </a:fld>
            <a:endParaRPr lang="en-CA" altLang="de-DE"/>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635064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384AD2-8899-4254-9869-A16345B2431A}" type="slidenum">
              <a:rPr lang="en-CA" altLang="de-DE"/>
              <a:pPr/>
              <a:t>45</a:t>
            </a:fld>
            <a:endParaRPr lang="en-CA" altLang="de-DE"/>
          </a:p>
        </p:txBody>
      </p:sp>
      <p:sp>
        <p:nvSpPr>
          <p:cNvPr id="762882" name="Rectangle 2"/>
          <p:cNvSpPr>
            <a:spLocks noGrp="1" noRot="1" noChangeAspect="1" noChangeArrowheads="1" noTextEdit="1"/>
          </p:cNvSpPr>
          <p:nvPr>
            <p:ph type="sldImg"/>
          </p:nvPr>
        </p:nvSpPr>
        <p:spPr>
          <a:ln/>
        </p:spPr>
      </p:sp>
      <p:sp>
        <p:nvSpPr>
          <p:cNvPr id="7628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486142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8CC902-B476-4424-80DE-D4F9DBEEC56A}" type="slidenum">
              <a:rPr lang="en-CA" altLang="de-DE"/>
              <a:pPr/>
              <a:t>46</a:t>
            </a:fld>
            <a:endParaRPr lang="en-CA" altLang="de-DE"/>
          </a:p>
        </p:txBody>
      </p:sp>
      <p:sp>
        <p:nvSpPr>
          <p:cNvPr id="764930" name="Rectangle 2"/>
          <p:cNvSpPr>
            <a:spLocks noGrp="1" noRot="1" noChangeAspect="1" noChangeArrowheads="1" noTextEdit="1"/>
          </p:cNvSpPr>
          <p:nvPr>
            <p:ph type="sldImg"/>
          </p:nvPr>
        </p:nvSpPr>
        <p:spPr>
          <a:ln/>
        </p:spPr>
      </p:sp>
      <p:sp>
        <p:nvSpPr>
          <p:cNvPr id="7649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239142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B7D33F-1F92-4833-AD32-4AA14E5B28F0}" type="slidenum">
              <a:rPr lang="en-CA" altLang="de-DE"/>
              <a:pPr/>
              <a:t>47</a:t>
            </a:fld>
            <a:endParaRPr lang="en-CA" altLang="de-DE"/>
          </a:p>
        </p:txBody>
      </p:sp>
      <p:sp>
        <p:nvSpPr>
          <p:cNvPr id="766978" name="Rectangle 2"/>
          <p:cNvSpPr>
            <a:spLocks noGrp="1" noRot="1" noChangeAspect="1" noChangeArrowheads="1" noTextEdit="1"/>
          </p:cNvSpPr>
          <p:nvPr>
            <p:ph type="sldImg"/>
          </p:nvPr>
        </p:nvSpPr>
        <p:spPr>
          <a:ln/>
        </p:spPr>
      </p:sp>
      <p:sp>
        <p:nvSpPr>
          <p:cNvPr id="7669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025370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42C06-BE16-4771-BF82-DD39FA9097A9}" type="slidenum">
              <a:rPr lang="en-CA" altLang="de-DE"/>
              <a:pPr/>
              <a:t>48</a:t>
            </a:fld>
            <a:endParaRPr lang="en-CA" altLang="de-DE"/>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71110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FFB208-E7DA-44F6-8EE6-8D8BF60871FD}" type="slidenum">
              <a:rPr lang="en-CA" altLang="de-DE"/>
              <a:pPr/>
              <a:t>49</a:t>
            </a:fld>
            <a:endParaRPr lang="en-CA" altLang="de-DE"/>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406081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1B05D2-FC7C-4807-B8D8-1712082E61E5}" type="slidenum">
              <a:rPr lang="en-CA" altLang="de-DE"/>
              <a:pPr/>
              <a:t>50</a:t>
            </a:fld>
            <a:endParaRPr lang="en-CA" altLang="de-DE"/>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340555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95BD0-C19C-4BA5-81FB-10BDC3B989C5}" type="slidenum">
              <a:rPr lang="en-CA" altLang="de-DE"/>
              <a:pPr/>
              <a:t>51</a:t>
            </a:fld>
            <a:endParaRPr lang="en-CA" altLang="de-DE"/>
          </a:p>
        </p:txBody>
      </p:sp>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31820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C771BA-3E1B-4ABC-954C-F84B00A9369A}" type="slidenum">
              <a:rPr lang="en-CA" altLang="de-DE"/>
              <a:pPr/>
              <a:t>52</a:t>
            </a:fld>
            <a:endParaRPr lang="en-CA" altLang="de-DE"/>
          </a:p>
        </p:txBody>
      </p:sp>
      <p:sp>
        <p:nvSpPr>
          <p:cNvPr id="779266" name="Rectangle 2"/>
          <p:cNvSpPr>
            <a:spLocks noGrp="1" noRot="1" noChangeAspect="1" noChangeArrowheads="1" noTextEdit="1"/>
          </p:cNvSpPr>
          <p:nvPr>
            <p:ph type="sldImg"/>
          </p:nvPr>
        </p:nvSpPr>
        <p:spPr>
          <a:ln/>
        </p:spPr>
      </p:sp>
      <p:sp>
        <p:nvSpPr>
          <p:cNvPr id="7792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066377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756AB2-6E0C-424D-8CA1-98F88B300E0B}" type="slidenum">
              <a:rPr lang="en-CA" altLang="de-DE"/>
              <a:pPr/>
              <a:t>53</a:t>
            </a:fld>
            <a:endParaRPr lang="en-CA" altLang="de-DE"/>
          </a:p>
        </p:txBody>
      </p:sp>
      <p:sp>
        <p:nvSpPr>
          <p:cNvPr id="781314" name="Rectangle 2"/>
          <p:cNvSpPr>
            <a:spLocks noGrp="1" noRot="1" noChangeAspect="1" noChangeArrowheads="1" noTextEdit="1"/>
          </p:cNvSpPr>
          <p:nvPr>
            <p:ph type="sldImg"/>
          </p:nvPr>
        </p:nvSpPr>
        <p:spPr>
          <a:ln/>
        </p:spPr>
      </p:sp>
      <p:sp>
        <p:nvSpPr>
          <p:cNvPr id="7813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688922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D7257E-A6AC-4E7B-89C9-C9C0E786D1DB}" type="slidenum">
              <a:rPr lang="en-CA" altLang="de-DE"/>
              <a:pPr/>
              <a:t>54</a:t>
            </a:fld>
            <a:endParaRPr lang="en-CA" altLang="de-DE"/>
          </a:p>
        </p:txBody>
      </p:sp>
      <p:sp>
        <p:nvSpPr>
          <p:cNvPr id="783362" name="Rectangle 2"/>
          <p:cNvSpPr>
            <a:spLocks noGrp="1" noRot="1" noChangeAspect="1" noChangeArrowheads="1" noTextEdit="1"/>
          </p:cNvSpPr>
          <p:nvPr>
            <p:ph type="sldImg"/>
          </p:nvPr>
        </p:nvSpPr>
        <p:spPr>
          <a:ln/>
        </p:spPr>
      </p:sp>
      <p:sp>
        <p:nvSpPr>
          <p:cNvPr id="7833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167616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121901-30AF-462B-8007-A7360A487358}" type="slidenum">
              <a:rPr lang="en-CA" altLang="de-DE"/>
              <a:pPr/>
              <a:t>55</a:t>
            </a:fld>
            <a:endParaRPr lang="en-CA" altLang="de-DE"/>
          </a:p>
        </p:txBody>
      </p:sp>
      <p:sp>
        <p:nvSpPr>
          <p:cNvPr id="785410" name="Rectangle 2"/>
          <p:cNvSpPr>
            <a:spLocks noGrp="1" noRot="1" noChangeAspect="1" noChangeArrowheads="1" noTextEdit="1"/>
          </p:cNvSpPr>
          <p:nvPr>
            <p:ph type="sldImg"/>
          </p:nvPr>
        </p:nvSpPr>
        <p:spPr>
          <a:ln/>
        </p:spPr>
      </p:sp>
      <p:sp>
        <p:nvSpPr>
          <p:cNvPr id="7854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99872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8EB27-21CF-4788-BFE1-4D09BE5FEF43}" type="slidenum">
              <a:rPr lang="en-CA" altLang="de-DE"/>
              <a:pPr/>
              <a:t>56</a:t>
            </a:fld>
            <a:endParaRPr lang="en-CA" altLang="de-DE"/>
          </a:p>
        </p:txBody>
      </p:sp>
      <p:sp>
        <p:nvSpPr>
          <p:cNvPr id="787458" name="Rectangle 2"/>
          <p:cNvSpPr>
            <a:spLocks noGrp="1" noRot="1" noChangeAspect="1" noChangeArrowheads="1" noTextEdit="1"/>
          </p:cNvSpPr>
          <p:nvPr>
            <p:ph type="sldImg"/>
          </p:nvPr>
        </p:nvSpPr>
        <p:spPr>
          <a:ln/>
        </p:spPr>
      </p:sp>
      <p:sp>
        <p:nvSpPr>
          <p:cNvPr id="7874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614556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C2459-CB9C-49B2-826A-59906BEC9CD9}" type="slidenum">
              <a:rPr lang="en-CA" altLang="de-DE"/>
              <a:pPr/>
              <a:t>57</a:t>
            </a:fld>
            <a:endParaRPr lang="en-CA" altLang="de-DE"/>
          </a:p>
        </p:txBody>
      </p:sp>
      <p:sp>
        <p:nvSpPr>
          <p:cNvPr id="789506" name="Rectangle 2"/>
          <p:cNvSpPr>
            <a:spLocks noGrp="1" noRot="1" noChangeAspect="1" noChangeArrowheads="1" noTextEdit="1"/>
          </p:cNvSpPr>
          <p:nvPr>
            <p:ph type="sldImg"/>
          </p:nvPr>
        </p:nvSpPr>
        <p:spPr>
          <a:ln/>
        </p:spPr>
      </p:sp>
      <p:sp>
        <p:nvSpPr>
          <p:cNvPr id="7895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732176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6BA39B-A890-443E-8478-46E99E12D0A9}" type="slidenum">
              <a:rPr lang="en-CA" altLang="de-DE"/>
              <a:pPr/>
              <a:t>58</a:t>
            </a:fld>
            <a:endParaRPr lang="en-CA" altLang="de-DE"/>
          </a:p>
        </p:txBody>
      </p:sp>
      <p:sp>
        <p:nvSpPr>
          <p:cNvPr id="791554" name="Rectangle 2"/>
          <p:cNvSpPr>
            <a:spLocks noGrp="1" noRot="1" noChangeAspect="1" noChangeArrowheads="1" noTextEdit="1"/>
          </p:cNvSpPr>
          <p:nvPr>
            <p:ph type="sldImg"/>
          </p:nvPr>
        </p:nvSpPr>
        <p:spPr>
          <a:ln/>
        </p:spPr>
      </p:sp>
      <p:sp>
        <p:nvSpPr>
          <p:cNvPr id="7915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780610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8B26E9-169B-4C18-B208-DAA933017A71}" type="slidenum">
              <a:rPr lang="en-CA" altLang="de-DE"/>
              <a:pPr/>
              <a:t>59</a:t>
            </a:fld>
            <a:endParaRPr lang="en-CA" altLang="de-DE"/>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69843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F8B070-5A1B-4B72-8B41-D41765A73216}" type="slidenum">
              <a:rPr lang="en-CA" altLang="de-DE"/>
              <a:pPr/>
              <a:t>60</a:t>
            </a:fld>
            <a:endParaRPr lang="en-CA" altLang="de-DE"/>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288893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6441DA-C9FC-4309-8E72-55ADA04AD5A6}" type="slidenum">
              <a:rPr lang="en-CA" altLang="de-DE"/>
              <a:pPr/>
              <a:t>61</a:t>
            </a:fld>
            <a:endParaRPr lang="en-CA" altLang="de-DE"/>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818542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CF3653-F9ED-4468-B869-8FEAE063EA72}" type="slidenum">
              <a:rPr lang="en-CA" altLang="de-DE"/>
              <a:pPr/>
              <a:t>62</a:t>
            </a:fld>
            <a:endParaRPr lang="en-CA" altLang="de-DE"/>
          </a:p>
        </p:txBody>
      </p:sp>
      <p:sp>
        <p:nvSpPr>
          <p:cNvPr id="799746" name="Rectangle 2"/>
          <p:cNvSpPr>
            <a:spLocks noGrp="1" noRot="1" noChangeAspect="1" noChangeArrowheads="1" noTextEdit="1"/>
          </p:cNvSpPr>
          <p:nvPr>
            <p:ph type="sldImg"/>
          </p:nvPr>
        </p:nvSpPr>
        <p:spPr>
          <a:ln/>
        </p:spPr>
      </p:sp>
      <p:sp>
        <p:nvSpPr>
          <p:cNvPr id="7997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096532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79B8F0-EB5F-4F73-8674-0195D7A2399E}" type="slidenum">
              <a:rPr lang="en-CA" altLang="de-DE"/>
              <a:pPr/>
              <a:t>63</a:t>
            </a:fld>
            <a:endParaRPr lang="en-CA" altLang="de-DE"/>
          </a:p>
        </p:txBody>
      </p:sp>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163807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41F8A9-6D50-45B8-B9F3-6B71AC5A4B38}" type="slidenum">
              <a:rPr lang="en-CA" altLang="de-DE"/>
              <a:pPr/>
              <a:t>64</a:t>
            </a:fld>
            <a:endParaRPr lang="en-CA" altLang="de-DE"/>
          </a:p>
        </p:txBody>
      </p:sp>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82152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62497-326B-4737-A98D-1367D9A4DCF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2544341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E88D4DF-272D-4195-986F-E854B138E8B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883203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B0E42-0624-4A14-82D9-E90BCF0957A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26556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D1773F9-FC5E-43A2-944D-A0A71F9F266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37151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A17A6A-3C8C-445E-9B87-70892783FD5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851049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58FF70A-D6F3-44C0-80BB-E53E9A0E6A8C}"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576230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62C833B-504A-4A72-8E1B-06E0D36C0A9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086132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44C4C58-0DE6-4F67-AF5E-6BEFF58A5F8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36681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0220F6A-7303-4850-8D3E-A0A44062ADB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373043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A5A74E9-2407-45D5-8CB5-2C76AB93779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09986" name="Rectangle 2"/>
          <p:cNvSpPr>
            <a:spLocks noGrp="1" noRot="1" noChangeAspect="1" noChangeArrowheads="1" noTextEdit="1"/>
          </p:cNvSpPr>
          <p:nvPr>
            <p:ph type="sldImg"/>
          </p:nvPr>
        </p:nvSpPr>
        <p:spPr>
          <a:ln/>
        </p:spPr>
      </p:sp>
      <p:sp>
        <p:nvSpPr>
          <p:cNvPr id="8099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107052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E93EB43-C6DF-4A4C-B534-D49F175836F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645021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BD6148-E260-456E-88D2-48C4755D162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123141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BF298C-6A11-4B84-95B6-C7D0A7707AC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12034" name="Rectangle 2"/>
          <p:cNvSpPr>
            <a:spLocks noGrp="1" noRot="1" noChangeAspect="1" noChangeArrowheads="1" noTextEdit="1"/>
          </p:cNvSpPr>
          <p:nvPr>
            <p:ph type="sldImg"/>
          </p:nvPr>
        </p:nvSpPr>
        <p:spPr>
          <a:ln/>
        </p:spPr>
      </p:sp>
      <p:sp>
        <p:nvSpPr>
          <p:cNvPr id="8120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76047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046CB4-6224-47B6-9829-2C2A9A17E23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104145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7A3D62-3B3C-4702-B616-4FCB5D83E5E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425522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1DDF675-FDF0-44F0-8107-705AC620371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140112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F13C39-FAD9-4A36-B309-FA414B6FDD4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927093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A39360-C97A-4016-9077-53EAB91D956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457572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D073FCD-ED05-47A4-BBE8-26CA604E588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8598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2EC86F-1D71-4A12-B356-127A82EC9CD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018923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52AE0A5-80FA-4DF6-9A8B-7726010A560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360389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E99CD0D-4520-418A-BF0C-72A8E58EE6C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318952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D7F681C-D117-4117-8C93-94B0A39C4EF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116523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10FD236-85F4-4065-A192-B05E19DD8CD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8311107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FB0C34-7D01-413D-A195-97A994EA3B78}"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2381236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1CFDAC4-2F2C-4C01-AD97-5745D2F8A94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087175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30DC16-F368-4E4C-A8DD-1EF048620F3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6264411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6F63FD-8A3F-459C-BE9A-76EE22731ED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910342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9D62AF-4A91-4A16-BE82-31A7473F33B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447762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675820-A53B-453F-BC7A-919CFBD7999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956812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898FF3-1EF5-4315-8831-7D4F61060E1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277650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CE372B-0E5B-4A16-A833-CF67C8B3E47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098253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008B58-43CB-4138-AC47-7017A97F0F2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265602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0268CF-D15F-4F68-9B4A-6C82A622EF7C}"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9352402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B4C0F57-52DF-4562-A7C4-90515825F18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069386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FF22E2-9ECD-4A6B-B340-31011EEAF02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4450" name="Rectangle 2"/>
          <p:cNvSpPr>
            <a:spLocks noGrp="1" noRot="1" noChangeAspect="1"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688637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DDCDE5-0A5D-40CD-B128-9CC028AC151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5181688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609B800-86E5-453B-8B35-2FDB90798CB8}"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8546" name="Rectangle 2"/>
          <p:cNvSpPr>
            <a:spLocks noGrp="1" noRot="1" noChangeAspect="1" noChangeArrowheads="1" noTextEdit="1"/>
          </p:cNvSpPr>
          <p:nvPr>
            <p:ph type="sldImg"/>
          </p:nvPr>
        </p:nvSpPr>
        <p:spPr>
          <a:ln/>
        </p:spPr>
      </p:sp>
      <p:sp>
        <p:nvSpPr>
          <p:cNvPr id="7485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5635675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C26080-5912-426D-BE9A-2DA50B3A2E7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110778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BB285F-44C3-433A-AD4C-2192A3AF2A9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885225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D4B960-7525-4FD7-95CC-9483F792491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4690" name="Rectangle 2"/>
          <p:cNvSpPr>
            <a:spLocks noGrp="1" noRot="1" noChangeAspect="1" noChangeArrowheads="1" noTextEdit="1"/>
          </p:cNvSpPr>
          <p:nvPr>
            <p:ph type="sldImg"/>
          </p:nvPr>
        </p:nvSpPr>
        <p:spPr>
          <a:ln/>
        </p:spPr>
      </p:sp>
      <p:sp>
        <p:nvSpPr>
          <p:cNvPr id="7546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040242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B52087-1B22-45F4-8AAA-3B59533375B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6738" name="Rectangle 2"/>
          <p:cNvSpPr>
            <a:spLocks noGrp="1" noRot="1" noChangeAspect="1" noChangeArrowheads="1" noTextEdit="1"/>
          </p:cNvSpPr>
          <p:nvPr>
            <p:ph type="sldImg"/>
          </p:nvPr>
        </p:nvSpPr>
        <p:spPr>
          <a:ln/>
        </p:spPr>
      </p:sp>
      <p:sp>
        <p:nvSpPr>
          <p:cNvPr id="7567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4636984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376AF63-276B-41FC-98E1-8E39BBCAF37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6538681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74E68A0-C312-4FF8-B025-F1A3AAF54DD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60834" name="Rectangle 2"/>
          <p:cNvSpPr>
            <a:spLocks noGrp="1" noRot="1" noChangeAspect="1" noChangeArrowheads="1" noTextEdit="1"/>
          </p:cNvSpPr>
          <p:nvPr>
            <p:ph type="sldImg"/>
          </p:nvPr>
        </p:nvSpPr>
        <p:spPr>
          <a:ln/>
        </p:spPr>
      </p:sp>
      <p:sp>
        <p:nvSpPr>
          <p:cNvPr id="7608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98628180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8E51108-07E0-40D1-9639-F01880C661B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62882" name="Rectangle 2"/>
          <p:cNvSpPr>
            <a:spLocks noGrp="1" noRot="1" noChangeAspect="1" noChangeArrowheads="1" noTextEdit="1"/>
          </p:cNvSpPr>
          <p:nvPr>
            <p:ph type="sldImg"/>
          </p:nvPr>
        </p:nvSpPr>
        <p:spPr>
          <a:ln/>
        </p:spPr>
      </p:sp>
      <p:sp>
        <p:nvSpPr>
          <p:cNvPr id="7628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39479838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EC43D8-9628-436B-96F9-04062FAD171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64930" name="Rectangle 2"/>
          <p:cNvSpPr>
            <a:spLocks noGrp="1" noRot="1" noChangeAspect="1" noChangeArrowheads="1" noTextEdit="1"/>
          </p:cNvSpPr>
          <p:nvPr>
            <p:ph type="sldImg"/>
          </p:nvPr>
        </p:nvSpPr>
        <p:spPr>
          <a:ln/>
        </p:spPr>
      </p:sp>
      <p:sp>
        <p:nvSpPr>
          <p:cNvPr id="7649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8386038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80759CC-ACF1-4AFB-9C32-7272352292A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66978" name="Rectangle 2"/>
          <p:cNvSpPr>
            <a:spLocks noGrp="1" noRot="1" noChangeAspect="1" noChangeArrowheads="1" noTextEdit="1"/>
          </p:cNvSpPr>
          <p:nvPr>
            <p:ph type="sldImg"/>
          </p:nvPr>
        </p:nvSpPr>
        <p:spPr>
          <a:ln/>
        </p:spPr>
      </p:sp>
      <p:sp>
        <p:nvSpPr>
          <p:cNvPr id="7669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4795898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41A5D92-85AB-4CD2-B39C-B700D544019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69026" name="Rectangle 2"/>
          <p:cNvSpPr>
            <a:spLocks noGrp="1" noRot="1" noChangeAspect="1" noChangeArrowheads="1" noTextEdit="1"/>
          </p:cNvSpPr>
          <p:nvPr>
            <p:ph type="sldImg"/>
          </p:nvPr>
        </p:nvSpPr>
        <p:spPr>
          <a:ln/>
        </p:spPr>
      </p:sp>
      <p:sp>
        <p:nvSpPr>
          <p:cNvPr id="7690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546190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3AA619-EC4A-40F2-8A83-E919D9745FA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8464167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90E9F3-696D-4455-923F-1532971FC83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1367953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A5A142-E1ED-42DC-8562-B3AF4405C4C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75170" name="Rectangle 2"/>
          <p:cNvSpPr>
            <a:spLocks noGrp="1" noRot="1" noChangeAspect="1" noChangeArrowheads="1" noTextEdit="1"/>
          </p:cNvSpPr>
          <p:nvPr>
            <p:ph type="sldImg"/>
          </p:nvPr>
        </p:nvSpPr>
        <p:spPr>
          <a:ln/>
        </p:spPr>
      </p:sp>
      <p:sp>
        <p:nvSpPr>
          <p:cNvPr id="7751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01109324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C9ADB46-F530-4F65-BA45-DEF9CB961C4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504831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B5BE96-5F6F-44BB-A0F5-BF05E1BB029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79266" name="Rectangle 2"/>
          <p:cNvSpPr>
            <a:spLocks noGrp="1" noRot="1" noChangeAspect="1" noChangeArrowheads="1" noTextEdit="1"/>
          </p:cNvSpPr>
          <p:nvPr>
            <p:ph type="sldImg"/>
          </p:nvPr>
        </p:nvSpPr>
        <p:spPr>
          <a:ln/>
        </p:spPr>
      </p:sp>
      <p:sp>
        <p:nvSpPr>
          <p:cNvPr id="7792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3291670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FFC263-413A-469A-A812-16F984CA6A0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81314" name="Rectangle 2"/>
          <p:cNvSpPr>
            <a:spLocks noGrp="1" noRot="1" noChangeAspect="1" noChangeArrowheads="1" noTextEdit="1"/>
          </p:cNvSpPr>
          <p:nvPr>
            <p:ph type="sldImg"/>
          </p:nvPr>
        </p:nvSpPr>
        <p:spPr>
          <a:ln/>
        </p:spPr>
      </p:sp>
      <p:sp>
        <p:nvSpPr>
          <p:cNvPr id="7813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160362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01631D-A3E9-4033-B61A-8F525CA8378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83362" name="Rectangle 2"/>
          <p:cNvSpPr>
            <a:spLocks noGrp="1" noRot="1" noChangeAspect="1" noChangeArrowheads="1" noTextEdit="1"/>
          </p:cNvSpPr>
          <p:nvPr>
            <p:ph type="sldImg"/>
          </p:nvPr>
        </p:nvSpPr>
        <p:spPr>
          <a:ln/>
        </p:spPr>
      </p:sp>
      <p:sp>
        <p:nvSpPr>
          <p:cNvPr id="7833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4206046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22DD9F-03F2-4739-B810-062C6C4A843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85410" name="Rectangle 2"/>
          <p:cNvSpPr>
            <a:spLocks noGrp="1" noRot="1" noChangeAspect="1" noChangeArrowheads="1" noTextEdit="1"/>
          </p:cNvSpPr>
          <p:nvPr>
            <p:ph type="sldImg"/>
          </p:nvPr>
        </p:nvSpPr>
        <p:spPr>
          <a:ln/>
        </p:spPr>
      </p:sp>
      <p:sp>
        <p:nvSpPr>
          <p:cNvPr id="7854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0395677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7A34369-5854-49F3-A7D0-C5DE1446296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14082" name="Rectangle 2"/>
          <p:cNvSpPr>
            <a:spLocks noGrp="1" noRot="1" noChangeAspect="1" noChangeArrowheads="1" noTextEdit="1"/>
          </p:cNvSpPr>
          <p:nvPr>
            <p:ph type="sldImg"/>
          </p:nvPr>
        </p:nvSpPr>
        <p:spPr>
          <a:ln/>
        </p:spPr>
      </p:sp>
      <p:sp>
        <p:nvSpPr>
          <p:cNvPr id="8140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9751520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F2E9FA5-CD3B-43F6-B23C-5EF9DE207F3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87458" name="Rectangle 2"/>
          <p:cNvSpPr>
            <a:spLocks noGrp="1" noRot="1" noChangeAspect="1" noChangeArrowheads="1" noTextEdit="1"/>
          </p:cNvSpPr>
          <p:nvPr>
            <p:ph type="sldImg"/>
          </p:nvPr>
        </p:nvSpPr>
        <p:spPr>
          <a:ln/>
        </p:spPr>
      </p:sp>
      <p:sp>
        <p:nvSpPr>
          <p:cNvPr id="7874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0904855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911C53E-F887-4738-9404-16BC7711B1A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89506" name="Rectangle 2"/>
          <p:cNvSpPr>
            <a:spLocks noGrp="1" noRot="1" noChangeAspect="1" noChangeArrowheads="1" noTextEdit="1"/>
          </p:cNvSpPr>
          <p:nvPr>
            <p:ph type="sldImg"/>
          </p:nvPr>
        </p:nvSpPr>
        <p:spPr>
          <a:ln/>
        </p:spPr>
      </p:sp>
      <p:sp>
        <p:nvSpPr>
          <p:cNvPr id="7895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3935663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B0BDD3-D955-4E5D-A40C-671F6963513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91554" name="Rectangle 2"/>
          <p:cNvSpPr>
            <a:spLocks noGrp="1" noRot="1" noChangeAspect="1" noChangeArrowheads="1" noTextEdit="1"/>
          </p:cNvSpPr>
          <p:nvPr>
            <p:ph type="sldImg"/>
          </p:nvPr>
        </p:nvSpPr>
        <p:spPr>
          <a:ln/>
        </p:spPr>
      </p:sp>
      <p:sp>
        <p:nvSpPr>
          <p:cNvPr id="7915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0809527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3C7AA5-3240-44E3-A3E8-F0B09B832DA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6979735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381051-E865-4CD1-88F6-E7562C3B125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2961604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9C6568A-3A35-482B-B9C9-EA1BB46A32F0}"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16130" name="Rectangle 2"/>
          <p:cNvSpPr>
            <a:spLocks noGrp="1" noRot="1" noChangeAspect="1" noChangeArrowheads="1" noTextEdit="1"/>
          </p:cNvSpPr>
          <p:nvPr>
            <p:ph type="sldImg"/>
          </p:nvPr>
        </p:nvSpPr>
        <p:spPr>
          <a:ln/>
        </p:spPr>
      </p:sp>
      <p:sp>
        <p:nvSpPr>
          <p:cNvPr id="8161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4381550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A9EADEA-AB67-41FC-AF6C-EE9525FA272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99746" name="Rectangle 2"/>
          <p:cNvSpPr>
            <a:spLocks noGrp="1" noRot="1" noChangeAspect="1" noChangeArrowheads="1" noTextEdit="1"/>
          </p:cNvSpPr>
          <p:nvPr>
            <p:ph type="sldImg"/>
          </p:nvPr>
        </p:nvSpPr>
        <p:spPr>
          <a:ln/>
        </p:spPr>
      </p:sp>
      <p:sp>
        <p:nvSpPr>
          <p:cNvPr id="7997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6844481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AFDBB8B-7979-49E5-B65D-2A002D42891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504244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90C929B-0300-4283-B745-CF3F8E0ACD6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5983440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2880A2-5E6C-4DF1-9FF1-F8B410BEBCD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18178" name="Rectangle 2"/>
          <p:cNvSpPr>
            <a:spLocks noGrp="1" noRot="1" noChangeAspect="1" noChangeArrowheads="1" noTextEdit="1"/>
          </p:cNvSpPr>
          <p:nvPr>
            <p:ph type="sldImg"/>
          </p:nvPr>
        </p:nvSpPr>
        <p:spPr>
          <a:ln/>
        </p:spPr>
      </p:sp>
      <p:sp>
        <p:nvSpPr>
          <p:cNvPr id="8181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3184597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63212E-BF7C-4AF9-8F23-8BEAD734B5D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566284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73E0EB-15D7-4F69-9C47-D89B5A2482F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99157964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6241540-5E83-433B-AF04-B2E6DFB5666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7050139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DF0CFF-8158-4C7F-B766-B34787D617F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9787094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28A9C3-8351-498A-B5DD-808C39F6402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75593343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8E4811-B8AC-4621-AF1E-15FBAFC651C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4239988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9922E4-2366-4A72-8775-3EE5E8DAC63D}"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0277814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75294C-EE1A-4365-B239-27F92557ACA1}"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5000650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BC7127C-28CC-4F39-87C2-3AFAFE08720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7106" name="Rectangle 2"/>
          <p:cNvSpPr>
            <a:spLocks noGrp="1" noRot="1" noChangeAspect="1"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0989630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F0821D6-558C-4C89-AFB9-EB242CE374F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014750309"/>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F4E0F0-DBAB-499F-9BB5-FCB1172744C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1691853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42D18C6-D81A-4353-A2FD-3CE0AFC63C3E}"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9232181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0464127-A62D-4472-BFB3-A910871734B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273339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7C346-6968-4315-90D4-E7213052676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6804113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0C649D2-46CB-4C46-97AD-E1995486C3E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616239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10C8482-7385-43D2-93BF-D1B27C37861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2777273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D70DE1-F131-408E-8DE8-C34A7CEB148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7286223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DA2391B-1B34-46D1-8B9A-278C762ECDE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702039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9E371AA-3BCC-4A2D-964A-A35155B67D9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086112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A05838-BA15-4465-B6A2-CE8217B0BA1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7216034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B50B81-757E-4661-BD29-2DEF1BE900D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08700564"/>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CE180D1-B2B3-4699-9616-878B871295B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6867764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82669CB-F19C-48D9-8F0F-98BF83AB1F2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8397545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751B4B-04F1-4D52-AF3D-5DE5BE2EE9C7}"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26417390"/>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98B024B-7BC8-48DB-9907-4D7EF7A146A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7602252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9596C54-8E73-4692-BC69-F1295402D8E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6636032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87D477-F00E-4D1B-BBA7-FECF8967BB2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129764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A2DF157-DAEB-4CE1-BA3B-65B8B91252C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15401150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B61545-390F-4BC7-AC17-93662DD1814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528038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E6A061-4D58-4AE8-BA8A-7E39FFEFCEEA}"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2682660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91E369-61D2-4290-A37B-A8D174EBF06F}"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0928723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7A7D71-2052-449B-9899-04F9ADB0CBB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9121169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B82ADA1-5404-4C5C-8140-E55D91C2AE3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894978047"/>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7DD380-663F-42B7-8623-E32F1896A718}"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2357947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D8EFE8-BC64-46A7-A890-A5E2CE04574C}"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0354" name="Rectangle 2"/>
          <p:cNvSpPr>
            <a:spLocks noGrp="1" noRot="1" noChangeAspect="1" noChangeArrowheads="1" noTextEdit="1"/>
          </p:cNvSpPr>
          <p:nvPr>
            <p:ph type="sldImg"/>
          </p:nvPr>
        </p:nvSpPr>
        <p:spPr>
          <a:ln/>
        </p:spPr>
      </p:sp>
      <p:sp>
        <p:nvSpPr>
          <p:cNvPr id="7403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65940426"/>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C2C02E-55F5-4534-A819-F94568599F18}"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237</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2402" name="Rectangle 2"/>
          <p:cNvSpPr>
            <a:spLocks noGrp="1" noRot="1" noChangeAspect="1" noChangeArrowheads="1" noTextEdit="1"/>
          </p:cNvSpPr>
          <p:nvPr>
            <p:ph type="sldImg"/>
          </p:nvPr>
        </p:nvSpPr>
        <p:spPr>
          <a:ln/>
        </p:spPr>
      </p:sp>
      <p:sp>
        <p:nvSpPr>
          <p:cNvPr id="7424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721547"/>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7B9A149-DD64-40EE-AC33-4E6339711A22}"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238</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4450" name="Rectangle 2"/>
          <p:cNvSpPr>
            <a:spLocks noGrp="1" noRot="1" noChangeAspect="1"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7466668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33DB18-6434-40F8-A73A-CB457A3EB739}"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7216722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B9FBEE4-EBE6-4E29-9396-8353E3F4F3F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48546" name="Rectangle 2"/>
          <p:cNvSpPr>
            <a:spLocks noGrp="1" noRot="1" noChangeAspect="1" noChangeArrowheads="1" noTextEdit="1"/>
          </p:cNvSpPr>
          <p:nvPr>
            <p:ph type="sldImg"/>
          </p:nvPr>
        </p:nvSpPr>
        <p:spPr>
          <a:ln/>
        </p:spPr>
      </p:sp>
      <p:sp>
        <p:nvSpPr>
          <p:cNvPr id="7485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34806994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D1AB35-94C1-40AC-B113-D6AEFB433424}"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0594" name="Rectangle 2"/>
          <p:cNvSpPr>
            <a:spLocks noGrp="1" noRot="1" noChangeAspect="1" noChangeArrowheads="1" noTextEdit="1"/>
          </p:cNvSpPr>
          <p:nvPr>
            <p:ph type="sldImg"/>
          </p:nvPr>
        </p:nvSpPr>
        <p:spPr>
          <a:ln/>
        </p:spPr>
      </p:sp>
      <p:sp>
        <p:nvSpPr>
          <p:cNvPr id="7505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68563357"/>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1EE612-DD6C-4E24-9E0C-25E524BC721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242</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2642" name="Rectangle 2"/>
          <p:cNvSpPr>
            <a:spLocks noGrp="1" noRot="1" noChangeAspect="1" noChangeArrowheads="1" noTextEdit="1"/>
          </p:cNvSpPr>
          <p:nvPr>
            <p:ph type="sldImg"/>
          </p:nvPr>
        </p:nvSpPr>
        <p:spPr>
          <a:ln/>
        </p:spPr>
      </p:sp>
      <p:sp>
        <p:nvSpPr>
          <p:cNvPr id="75264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690690330"/>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09B04D-712C-489A-A470-429C5A78EC06}"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4690" name="Rectangle 2"/>
          <p:cNvSpPr>
            <a:spLocks noGrp="1" noRot="1" noChangeAspect="1" noChangeArrowheads="1" noTextEdit="1"/>
          </p:cNvSpPr>
          <p:nvPr>
            <p:ph type="sldImg"/>
          </p:nvPr>
        </p:nvSpPr>
        <p:spPr>
          <a:ln/>
        </p:spPr>
      </p:sp>
      <p:sp>
        <p:nvSpPr>
          <p:cNvPr id="7546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31189889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608833-B889-41AF-899B-7AE9B4430D63}"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6738" name="Rectangle 2"/>
          <p:cNvSpPr>
            <a:spLocks noGrp="1" noRot="1" noChangeAspect="1" noChangeArrowheads="1" noTextEdit="1"/>
          </p:cNvSpPr>
          <p:nvPr>
            <p:ph type="sldImg"/>
          </p:nvPr>
        </p:nvSpPr>
        <p:spPr>
          <a:ln/>
        </p:spPr>
      </p:sp>
      <p:sp>
        <p:nvSpPr>
          <p:cNvPr id="7567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691136074"/>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26865D-6C3E-4AA4-A688-900BBC21095B}"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738291374"/>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53F8F30-63F6-4CF2-898E-E0744174D595}" type="slidenum">
              <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CA" altLang="de-DE" sz="1200" b="0" i="0" u="none" strike="noStrike" kern="1200" cap="none" spc="0" normalizeH="0" baseline="0" noProof="0" smtClean="0">
              <a:ln>
                <a:noFill/>
              </a:ln>
              <a:solidFill>
                <a:srgbClr val="000000"/>
              </a:solidFill>
              <a:effectLst/>
              <a:uLnTx/>
              <a:uFillTx/>
              <a:latin typeface="Tahoma" panose="020B0604030504040204" pitchFamily="34" charset="0"/>
              <a:ea typeface="+mn-ea"/>
              <a:cs typeface="+mn-cs"/>
            </a:endParaRPr>
          </a:p>
        </p:txBody>
      </p:sp>
      <p:sp>
        <p:nvSpPr>
          <p:cNvPr id="802818" name="Rectangle 2"/>
          <p:cNvSpPr>
            <a:spLocks noGrp="1" noRot="1" noChangeAspect="1"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03510943"/>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33B5512-ADCA-42F9-91A3-6462EDA00A7D}"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12002" name="Rectangle 2"/>
          <p:cNvSpPr>
            <a:spLocks noGrp="1" noRot="1" noChangeAspect="1" noChangeArrowheads="1" noTextEdit="1"/>
          </p:cNvSpPr>
          <p:nvPr>
            <p:ph type="sldImg"/>
          </p:nvPr>
        </p:nvSpPr>
        <p:spPr>
          <a:ln/>
        </p:spPr>
      </p:sp>
      <p:sp>
        <p:nvSpPr>
          <p:cNvPr id="5120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76197321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FA44CE-0FF1-4A11-A76B-C469F6BCA0C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0695119"/>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E9D9588-C5C7-4F48-866F-0805F0B8FDE0}"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249</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09956500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6D47AF-FA55-4A54-9945-09C47534518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250</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9389933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5B5B60-B4C4-4ACC-928F-8C2ED178229C}"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5438746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091AB2-E9C1-440B-BAB3-C13A340203E1}"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252</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85804213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A626CB-5055-42E1-A576-23ECCF96084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253</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426422718"/>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663443-7333-4139-9495-B3CF03F3AAFD}"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85058" name="Rectangle 2"/>
          <p:cNvSpPr>
            <a:spLocks noGrp="1" noRot="1" noChangeAspect="1"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55847915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010C6D-AF64-4B56-91BA-B26E2E8E02C0}"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89154" name="Rectangle 2"/>
          <p:cNvSpPr>
            <a:spLocks noGrp="1" noRot="1" noChangeAspect="1"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69065205"/>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E03CBF-D1A6-423D-8762-BA512086EA6B}"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91202" name="Rectangle 2"/>
          <p:cNvSpPr>
            <a:spLocks noGrp="1" noRot="1" noChangeAspect="1"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66531123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5FE217-8F39-4D29-8005-F0E8D3EF5F1F}"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93250" name="Rectangle 2"/>
          <p:cNvSpPr>
            <a:spLocks noGrp="1" noRot="1" noChangeAspect="1"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6267782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D59D9F3-C4C4-4A92-B102-27474D5AB9F6}"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95298" name="Rectangle 2"/>
          <p:cNvSpPr>
            <a:spLocks noGrp="1" noRot="1" noChangeAspect="1"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93921794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7F4EE57-D798-4F87-AE2E-000DE08B5BEA}"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97346" name="Rectangle 2"/>
          <p:cNvSpPr>
            <a:spLocks noGrp="1" noRot="1" noChangeAspect="1"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15462479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A0A21B-FB0E-4F82-96C0-3EE80BEF817F}"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85694428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3B95A8-537E-4868-A127-53B9140DEAC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03490" name="Rectangle 2"/>
          <p:cNvSpPr>
            <a:spLocks noGrp="1" noRot="1" noChangeAspect="1"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21511122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FB7E5EF-5CB6-4148-8BD6-909D4DFBA47C}"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05538" name="Rectangle 2"/>
          <p:cNvSpPr>
            <a:spLocks noGrp="1" noRot="1" noChangeAspect="1" noChangeArrowheads="1" noTextEdit="1"/>
          </p:cNvSpPr>
          <p:nvPr>
            <p:ph type="sldImg"/>
          </p:nvPr>
        </p:nvSpPr>
        <p:spPr>
          <a:ln/>
        </p:spPr>
      </p:sp>
      <p:sp>
        <p:nvSpPr>
          <p:cNvPr id="70553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270578223"/>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DC770E-EC09-47F3-9F66-F2B3D22F445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07586" name="Rectangle 2"/>
          <p:cNvSpPr>
            <a:spLocks noGrp="1" noRot="1" noChangeAspect="1" noChangeArrowheads="1" noTextEdit="1"/>
          </p:cNvSpPr>
          <p:nvPr>
            <p:ph type="sldImg"/>
          </p:nvPr>
        </p:nvSpPr>
        <p:spPr>
          <a:ln/>
        </p:spPr>
      </p:sp>
      <p:sp>
        <p:nvSpPr>
          <p:cNvPr id="70758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858411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BECF76-B092-4561-87BE-6F819D5023CC}"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09634" name="Rectangle 2"/>
          <p:cNvSpPr>
            <a:spLocks noGrp="1" noRot="1" noChangeAspect="1" noChangeArrowheads="1" noTextEdit="1"/>
          </p:cNvSpPr>
          <p:nvPr>
            <p:ph type="sldImg"/>
          </p:nvPr>
        </p:nvSpPr>
        <p:spPr>
          <a:ln/>
        </p:spPr>
      </p:sp>
      <p:sp>
        <p:nvSpPr>
          <p:cNvPr id="70963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70648507"/>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FF3631-4966-4091-BA6C-37DE23F38E7B}"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11682" name="Rectangle 2"/>
          <p:cNvSpPr>
            <a:spLocks noGrp="1" noRot="1" noChangeAspect="1" noChangeArrowheads="1" noTextEdit="1"/>
          </p:cNvSpPr>
          <p:nvPr>
            <p:ph type="sldImg"/>
          </p:nvPr>
        </p:nvSpPr>
        <p:spPr>
          <a:ln/>
        </p:spPr>
      </p:sp>
      <p:sp>
        <p:nvSpPr>
          <p:cNvPr id="71168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2347281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DB1E6A2-B991-46B8-B153-5280241189B1}"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86622635"/>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7144DE-E5C0-4F38-8897-73F851C9C696}"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59228105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F2491A-999A-4876-A93F-15268F01A40D}"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41045964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247060B-4626-458F-A125-4058EBF1413A}"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19874" name="Rectangle 2"/>
          <p:cNvSpPr>
            <a:spLocks noGrp="1" noRot="1" noChangeAspec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4119711614"/>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BCAE84-7E06-48CF-882F-E08E6D622E8D}"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21922" name="Rectangle 2"/>
          <p:cNvSpPr>
            <a:spLocks noGrp="1" noRot="1" noChangeAspect="1" noChangeArrowheads="1" noTextEdit="1"/>
          </p:cNvSpPr>
          <p:nvPr>
            <p:ph type="sldImg"/>
          </p:nvPr>
        </p:nvSpPr>
        <p:spPr>
          <a:ln/>
        </p:spPr>
      </p:sp>
      <p:sp>
        <p:nvSpPr>
          <p:cNvPr id="7219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7678855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81CD2B8-8594-4842-9409-8D827F1462F2}"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271</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23970" name="Rectangle 2"/>
          <p:cNvSpPr>
            <a:spLocks noGrp="1" noRot="1" noChangeAspect="1" noChangeArrowheads="1" noTextEdit="1"/>
          </p:cNvSpPr>
          <p:nvPr>
            <p:ph type="sldImg"/>
          </p:nvPr>
        </p:nvSpPr>
        <p:spPr>
          <a:ln/>
        </p:spPr>
      </p:sp>
      <p:sp>
        <p:nvSpPr>
          <p:cNvPr id="72397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83324444"/>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CC04F-AB58-4EEA-9603-62B0F980236C}"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272</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97817911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1454FEB-0880-48E3-B4B7-1171E5E2E525}"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273</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191688357"/>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FBBD31-95A1-4EBB-9688-0688EED4F326}"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274</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28066" name="Rectangle 2"/>
          <p:cNvSpPr>
            <a:spLocks noGrp="1" noRot="1" noChangeAspect="1" noChangeArrowheads="1" noTextEdit="1"/>
          </p:cNvSpPr>
          <p:nvPr>
            <p:ph type="sldImg"/>
          </p:nvPr>
        </p:nvSpPr>
        <p:spPr>
          <a:ln/>
        </p:spPr>
      </p:sp>
      <p:sp>
        <p:nvSpPr>
          <p:cNvPr id="728067"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2554812826"/>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611DB1D-13CB-4FEB-9AD8-9856669FDEEB}"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275</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69153332"/>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2D0440-4219-4FFB-938F-B362BA7D0118}"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276</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32162" name="Rectangle 2"/>
          <p:cNvSpPr>
            <a:spLocks noGrp="1" noRot="1" noChangeAspect="1" noChangeArrowheads="1" noTextEdit="1"/>
          </p:cNvSpPr>
          <p:nvPr>
            <p:ph type="sldImg"/>
          </p:nvPr>
        </p:nvSpPr>
        <p:spPr>
          <a:ln/>
        </p:spPr>
      </p:sp>
      <p:sp>
        <p:nvSpPr>
          <p:cNvPr id="73216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3718323466"/>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0153A91-BCFE-41F3-A448-5EB60F92777E}"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34210" name="Rectangle 2"/>
          <p:cNvSpPr>
            <a:spLocks noGrp="1" noRot="1" noChangeAspect="1" noChangeArrowheads="1" noTextEdit="1"/>
          </p:cNvSpPr>
          <p:nvPr>
            <p:ph type="sldImg"/>
          </p:nvPr>
        </p:nvSpPr>
        <p:spPr>
          <a:ln/>
        </p:spPr>
      </p:sp>
      <p:sp>
        <p:nvSpPr>
          <p:cNvPr id="734211"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83854104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9EF72A5-DDBB-4809-AB38-F9FED07A03F4}"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278</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36258" name="Rectangle 2"/>
          <p:cNvSpPr>
            <a:spLocks noGrp="1" noRot="1" noChangeAspect="1" noChangeArrowheads="1" noTextEdit="1"/>
          </p:cNvSpPr>
          <p:nvPr>
            <p:ph type="sldImg"/>
          </p:nvPr>
        </p:nvSpPr>
        <p:spPr>
          <a:ln/>
        </p:spPr>
      </p:sp>
      <p:sp>
        <p:nvSpPr>
          <p:cNvPr id="736259"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28749183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1F6B98-FB32-407C-9C9F-BC7B6BE449A7}" type="slidenum">
              <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279</a:t>
            </a:fld>
            <a:endParaRPr kumimoji="0" lang="en-CA" altLang="de-DE"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en-US" altLang="de-DE"/>
          </a:p>
        </p:txBody>
      </p:sp>
    </p:spTree>
    <p:extLst>
      <p:ext uri="{BB962C8B-B14F-4D97-AF65-F5344CB8AC3E}">
        <p14:creationId xmlns:p14="http://schemas.microsoft.com/office/powerpoint/2010/main" val="1407146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1763"/>
            <a:ext cx="8229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11-</a:t>
            </a:r>
            <a:fld id="{3D9CEEC5-E7A0-4BA8-A184-38D3C4622CAA}" type="slidenum">
              <a:rPr lang="en-US" altLang="de-DE"/>
              <a:pPr/>
              <a:t>‹Nr.›</a:t>
            </a:fld>
            <a:endParaRPr lang="en-US" altLang="de-DE"/>
          </a:p>
        </p:txBody>
      </p:sp>
    </p:spTree>
    <p:extLst>
      <p:ext uri="{BB962C8B-B14F-4D97-AF65-F5344CB8AC3E}">
        <p14:creationId xmlns:p14="http://schemas.microsoft.com/office/powerpoint/2010/main" val="4183848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7"/>
          <p:cNvSpPr>
            <a:spLocks noGrp="1" noChangeArrowheads="1"/>
          </p:cNvSpPr>
          <p:nvPr>
            <p:ph type="dt" sz="half" idx="10"/>
          </p:nvPr>
        </p:nvSpPr>
        <p:spPr>
          <a:ln/>
        </p:spPr>
        <p:txBody>
          <a:bodyPr/>
          <a:lstStyle>
            <a:lvl1pPr>
              <a:defRPr/>
            </a:lvl1pPr>
          </a:lstStyle>
          <a:p>
            <a:pPr>
              <a:defRPr/>
            </a:pPr>
            <a:endParaRPr lang="en-US"/>
          </a:p>
        </p:txBody>
      </p:sp>
      <p:sp>
        <p:nvSpPr>
          <p:cNvPr id="6" name="Rectangle 68"/>
          <p:cNvSpPr>
            <a:spLocks noGrp="1" noChangeArrowheads="1"/>
          </p:cNvSpPr>
          <p:nvPr>
            <p:ph type="ftr" sz="quarter" idx="11"/>
          </p:nvPr>
        </p:nvSpPr>
        <p:spPr>
          <a:ln/>
        </p:spPr>
        <p:txBody>
          <a:bodyPr/>
          <a:lstStyle>
            <a:lvl1pPr>
              <a:defRPr/>
            </a:lvl1pPr>
          </a:lstStyle>
          <a:p>
            <a:pPr>
              <a:defRPr/>
            </a:pPr>
            <a:endParaRPr lang="en-US"/>
          </a:p>
        </p:txBody>
      </p:sp>
      <p:sp>
        <p:nvSpPr>
          <p:cNvPr id="7" name="Rectangle 69"/>
          <p:cNvSpPr>
            <a:spLocks noGrp="1" noChangeArrowheads="1"/>
          </p:cNvSpPr>
          <p:nvPr>
            <p:ph type="sldNum" sz="quarter" idx="12"/>
          </p:nvPr>
        </p:nvSpPr>
        <p:spPr>
          <a:ln/>
        </p:spPr>
        <p:txBody>
          <a:bodyPr/>
          <a:lstStyle>
            <a:lvl1pPr>
              <a:defRPr/>
            </a:lvl1pPr>
          </a:lstStyle>
          <a:p>
            <a:r>
              <a:rPr lang="en-US" altLang="de-DE"/>
              <a:t>11-</a:t>
            </a:r>
            <a:fld id="{81BC5CD7-04C2-43A1-A939-2D86E4BEF35F}" type="slidenum">
              <a:rPr lang="en-US" altLang="de-DE"/>
              <a:pPr/>
              <a:t>‹Nr.›</a:t>
            </a:fld>
            <a:endParaRPr lang="en-US" altLang="de-DE"/>
          </a:p>
        </p:txBody>
      </p:sp>
    </p:spTree>
    <p:extLst>
      <p:ext uri="{BB962C8B-B14F-4D97-AF65-F5344CB8AC3E}">
        <p14:creationId xmlns:p14="http://schemas.microsoft.com/office/powerpoint/2010/main" val="1462991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1621130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842818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2961032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727381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551190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860511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832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385142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3873497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647882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560003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386468975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88367826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103667768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239713" y="1600200"/>
            <a:ext cx="4070350"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462463" y="1600200"/>
            <a:ext cx="4071937"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908895905"/>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047293097"/>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45769398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6644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60564816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2825787788"/>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603840574"/>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57950" y="303213"/>
            <a:ext cx="2076450" cy="5868987"/>
          </a:xfr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228600" y="303213"/>
            <a:ext cx="6076950" cy="5868987"/>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056022893"/>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31322872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852718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775399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9638434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6963698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0701211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6753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2986838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2146563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2201747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2895454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3722072290"/>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96707174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3646630285"/>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239713" y="1600200"/>
            <a:ext cx="4070350"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462463" y="1600200"/>
            <a:ext cx="4071937"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482104061"/>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16967261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Tree>
    <p:extLst>
      <p:ext uri="{BB962C8B-B14F-4D97-AF65-F5344CB8AC3E}">
        <p14:creationId xmlns:p14="http://schemas.microsoft.com/office/powerpoint/2010/main" val="42601120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92581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3801494161"/>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3151084772"/>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16339135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57950" y="303213"/>
            <a:ext cx="2076450" cy="5868987"/>
          </a:xfr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228600" y="303213"/>
            <a:ext cx="6076950" cy="5868987"/>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683828517"/>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12924278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idx="1"/>
          </p:nvPr>
        </p:nvSpPr>
        <p:spPr>
          <a:xfrm>
            <a:off x="628650" y="1825625"/>
            <a:ext cx="788670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5483557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267869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62865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648200" y="1825625"/>
            <a:ext cx="3867150" cy="435133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28934087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a:prstGeom prst="rect">
            <a:avLst/>
          </a:prstGeo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40808719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Tree>
    <p:extLst>
      <p:ext uri="{BB962C8B-B14F-4D97-AF65-F5344CB8AC3E}">
        <p14:creationId xmlns:p14="http://schemas.microsoft.com/office/powerpoint/2010/main" val="2837732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01022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21450117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a:prstGeom prst="rect">
            <a:avLst/>
          </a:prstGeom>
        </p:spPr>
        <p:txBody>
          <a:bodyPr anchor="b"/>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1765058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28650" y="365125"/>
            <a:ext cx="7886700" cy="1325563"/>
          </a:xfrm>
          <a:prstGeom prst="rect">
            <a:avLst/>
          </a:prstGeom>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1825625"/>
            <a:ext cx="7886700" cy="43513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434344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5" y="365125"/>
            <a:ext cx="1971675" cy="5811838"/>
          </a:xfrm>
          <a:prstGeom prst="rect">
            <a:avLst/>
          </a:prstGeo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628650" y="365125"/>
            <a:ext cx="5762625" cy="5811838"/>
          </a:xfrm>
          <a:prstGeom prst="rect">
            <a:avLst/>
          </a:prstGeo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5121846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smtClean="0"/>
              <a:t>Titelmasterformat durch Klicken bearbeiten</a:t>
            </a:r>
            <a:endParaRPr lang="tr-T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tr-TR"/>
          </a:p>
        </p:txBody>
      </p:sp>
    </p:spTree>
    <p:extLst>
      <p:ext uri="{BB962C8B-B14F-4D97-AF65-F5344CB8AC3E}">
        <p14:creationId xmlns:p14="http://schemas.microsoft.com/office/powerpoint/2010/main" val="1729252546"/>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4150590663"/>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smtClean="0"/>
              <a:t>Titelmasterformat durch Klicken bearbeiten</a:t>
            </a:r>
            <a:endParaRPr lang="tr-T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Formatvorlagen des Textmasters bearbeiten</a:t>
            </a:r>
          </a:p>
        </p:txBody>
      </p:sp>
    </p:spTree>
    <p:extLst>
      <p:ext uri="{BB962C8B-B14F-4D97-AF65-F5344CB8AC3E}">
        <p14:creationId xmlns:p14="http://schemas.microsoft.com/office/powerpoint/2010/main" val="351626882"/>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Inhaltsplatzhalter 2"/>
          <p:cNvSpPr>
            <a:spLocks noGrp="1"/>
          </p:cNvSpPr>
          <p:nvPr>
            <p:ph sz="half" idx="1"/>
          </p:nvPr>
        </p:nvSpPr>
        <p:spPr>
          <a:xfrm>
            <a:off x="239713" y="1600200"/>
            <a:ext cx="4070350"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Inhaltsplatzhalter 3"/>
          <p:cNvSpPr>
            <a:spLocks noGrp="1"/>
          </p:cNvSpPr>
          <p:nvPr>
            <p:ph sz="half" idx="2"/>
          </p:nvPr>
        </p:nvSpPr>
        <p:spPr>
          <a:xfrm>
            <a:off x="4462463" y="1600200"/>
            <a:ext cx="4071937" cy="4572000"/>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551852991"/>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tr-T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1976308845"/>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Tree>
    <p:extLst>
      <p:ext uri="{BB962C8B-B14F-4D97-AF65-F5344CB8AC3E}">
        <p14:creationId xmlns:p14="http://schemas.microsoft.com/office/powerpoint/2010/main" val="3636289459"/>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989389"/>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3667624311"/>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smtClean="0"/>
              <a:t>Titelmasterformat durch Klicken bearbeiten</a:t>
            </a:r>
            <a:endParaRPr lang="tr-T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Tree>
    <p:extLst>
      <p:ext uri="{BB962C8B-B14F-4D97-AF65-F5344CB8AC3E}">
        <p14:creationId xmlns:p14="http://schemas.microsoft.com/office/powerpoint/2010/main" val="1549013697"/>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tr-TR"/>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454787819"/>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57950" y="303213"/>
            <a:ext cx="2076450" cy="5868987"/>
          </a:xfrm>
        </p:spPr>
        <p:txBody>
          <a:bodyPr vert="eaVert"/>
          <a:lstStyle/>
          <a:p>
            <a:r>
              <a:rPr lang="de-DE" smtClean="0"/>
              <a:t>Titelmasterformat durch Klicken bearbeiten</a:t>
            </a:r>
            <a:endParaRPr lang="tr-TR"/>
          </a:p>
        </p:txBody>
      </p:sp>
      <p:sp>
        <p:nvSpPr>
          <p:cNvPr id="3" name="Vertikaler Textplatzhalter 2"/>
          <p:cNvSpPr>
            <a:spLocks noGrp="1"/>
          </p:cNvSpPr>
          <p:nvPr>
            <p:ph type="body" orient="vert" idx="1"/>
          </p:nvPr>
        </p:nvSpPr>
        <p:spPr>
          <a:xfrm>
            <a:off x="228600" y="303213"/>
            <a:ext cx="6076950" cy="5868987"/>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tr-TR"/>
          </a:p>
        </p:txBody>
      </p:sp>
    </p:spTree>
    <p:extLst>
      <p:ext uri="{BB962C8B-B14F-4D97-AF65-F5344CB8AC3E}">
        <p14:creationId xmlns:p14="http://schemas.microsoft.com/office/powerpoint/2010/main" val="329837260"/>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de-DE"/>
              <a:t>Titelmasterformat durch Klicken bearbeiten</a:t>
            </a:r>
            <a:endParaRPr lang="tr-TR"/>
          </a:p>
        </p:txBody>
      </p:sp>
      <p:sp>
        <p:nvSpPr>
          <p:cNvPr id="3" nam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tr-TR"/>
          </a:p>
        </p:txBody>
      </p:sp>
    </p:spTree>
    <p:extLst>
      <p:ext uri="{BB962C8B-B14F-4D97-AF65-F5344CB8AC3E}">
        <p14:creationId xmlns:p14="http://schemas.microsoft.com/office/powerpoint/2010/main" val="5792038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tr-TR"/>
          </a:p>
        </p:txBody>
      </p:sp>
      <p:sp>
        <p:nvSpPr>
          <p:cNvPr id="3" name=" 2"/>
          <p:cNvSpPr>
            <a:spLocks noGrp="1"/>
          </p:cNvSpPr>
          <p:nvPr>
            <p:ph idx="1"/>
          </p:nvPr>
        </p:nvSpPr>
        <p:spPr>
          <a:xfrm>
            <a:off x="628650" y="1825625"/>
            <a:ext cx="788670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426626115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 1"/>
          <p:cNvSpPr>
            <a:spLocks noGrp="1"/>
          </p:cNvSpPr>
          <p:nvPr>
            <p:ph type="title"/>
          </p:nvPr>
        </p:nvSpPr>
        <p:spPr>
          <a:xfrm>
            <a:off x="623888" y="1709738"/>
            <a:ext cx="7886700" cy="2852737"/>
          </a:xfrm>
          <a:prstGeom prst="rect">
            <a:avLst/>
          </a:prstGeom>
        </p:spPr>
        <p:txBody>
          <a:bodyPr anchor="b"/>
          <a:lstStyle>
            <a:lvl1pPr>
              <a:defRPr sz="6000"/>
            </a:lvl1pPr>
          </a:lstStyle>
          <a:p>
            <a:r>
              <a:rPr lang="de-DE"/>
              <a:t>Titelmasterformat durch Klicken bearbeiten</a:t>
            </a:r>
            <a:endParaRPr lang="tr-TR"/>
          </a:p>
        </p:txBody>
      </p:sp>
      <p:sp>
        <p:nvSpPr>
          <p:cNvPr id="3" name="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Formatvorlagen des Textmasters bearbeiten</a:t>
            </a:r>
          </a:p>
        </p:txBody>
      </p:sp>
    </p:spTree>
    <p:extLst>
      <p:ext uri="{BB962C8B-B14F-4D97-AF65-F5344CB8AC3E}">
        <p14:creationId xmlns:p14="http://schemas.microsoft.com/office/powerpoint/2010/main" val="32322532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tr-TR"/>
          </a:p>
        </p:txBody>
      </p:sp>
      <p:sp>
        <p:nvSpPr>
          <p:cNvPr id="3" name=" 2"/>
          <p:cNvSpPr>
            <a:spLocks noGrp="1"/>
          </p:cNvSpPr>
          <p:nvPr>
            <p:ph sz="half" idx="1"/>
          </p:nvPr>
        </p:nvSpPr>
        <p:spPr>
          <a:xfrm>
            <a:off x="62865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4" name=" 3"/>
          <p:cNvSpPr>
            <a:spLocks noGrp="1"/>
          </p:cNvSpPr>
          <p:nvPr>
            <p:ph sz="half" idx="2"/>
          </p:nvPr>
        </p:nvSpPr>
        <p:spPr>
          <a:xfrm>
            <a:off x="4648200" y="1825625"/>
            <a:ext cx="3867150" cy="435133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15446034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 1"/>
          <p:cNvSpPr>
            <a:spLocks noGrp="1"/>
          </p:cNvSpPr>
          <p:nvPr>
            <p:ph type="title"/>
          </p:nvPr>
        </p:nvSpPr>
        <p:spPr>
          <a:xfrm>
            <a:off x="630238" y="365125"/>
            <a:ext cx="7886700" cy="1325563"/>
          </a:xfrm>
          <a:prstGeom prst="rect">
            <a:avLst/>
          </a:prstGeom>
        </p:spPr>
        <p:txBody>
          <a:bodyPr/>
          <a:lstStyle/>
          <a:p>
            <a:r>
              <a:rPr lang="de-DE"/>
              <a:t>Titelmasterformat durch Klicken bearbeiten</a:t>
            </a:r>
            <a:endParaRPr lang="tr-TR"/>
          </a:p>
        </p:txBody>
      </p:sp>
      <p:sp>
        <p:nvSpPr>
          <p:cNvPr id="3" name="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 3"/>
          <p:cNvSpPr>
            <a:spLocks noGrp="1"/>
          </p:cNvSpPr>
          <p:nvPr>
            <p:ph sz="half" idx="2"/>
          </p:nvPr>
        </p:nvSpPr>
        <p:spPr>
          <a:xfrm>
            <a:off x="630238" y="2505075"/>
            <a:ext cx="3868737"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5" name="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 5"/>
          <p:cNvSpPr>
            <a:spLocks noGrp="1"/>
          </p:cNvSpPr>
          <p:nvPr>
            <p:ph sz="quarter" idx="4"/>
          </p:nvPr>
        </p:nvSpPr>
        <p:spPr>
          <a:xfrm>
            <a:off x="4629150" y="2505075"/>
            <a:ext cx="3887788" cy="3684588"/>
          </a:xfrm>
          <a:prstGeom prst="rect">
            <a:avLst/>
          </a:prstGeo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29809138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tr-TR"/>
          </a:p>
        </p:txBody>
      </p:sp>
    </p:spTree>
    <p:extLst>
      <p:ext uri="{BB962C8B-B14F-4D97-AF65-F5344CB8AC3E}">
        <p14:creationId xmlns:p14="http://schemas.microsoft.com/office/powerpoint/2010/main" val="241055241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51941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endParaRPr lang="tr-TR"/>
          </a:p>
        </p:txBody>
      </p:sp>
      <p:sp>
        <p:nvSpPr>
          <p:cNvPr id="3" name="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4" name="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Tree>
    <p:extLst>
      <p:ext uri="{BB962C8B-B14F-4D97-AF65-F5344CB8AC3E}">
        <p14:creationId xmlns:p14="http://schemas.microsoft.com/office/powerpoint/2010/main" val="26462371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 1"/>
          <p:cNvSpPr>
            <a:spLocks noGrp="1"/>
          </p:cNvSpPr>
          <p:nvPr>
            <p:ph type="title"/>
          </p:nvPr>
        </p:nvSpPr>
        <p:spPr>
          <a:xfrm>
            <a:off x="630238" y="457200"/>
            <a:ext cx="2949575" cy="1600200"/>
          </a:xfrm>
          <a:prstGeom prst="rect">
            <a:avLst/>
          </a:prstGeom>
        </p:spPr>
        <p:txBody>
          <a:bodyPr anchor="b"/>
          <a:lstStyle>
            <a:lvl1pPr>
              <a:defRPr sz="3200"/>
            </a:lvl1pPr>
          </a:lstStyle>
          <a:p>
            <a:r>
              <a:rPr lang="de-DE"/>
              <a:t>Titelmasterformat durch Klicken bearbeiten</a:t>
            </a:r>
            <a:endParaRPr lang="tr-TR"/>
          </a:p>
        </p:txBody>
      </p:sp>
      <p:sp>
        <p:nvSpPr>
          <p:cNvPr id="3" nam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Tree>
    <p:extLst>
      <p:ext uri="{BB962C8B-B14F-4D97-AF65-F5344CB8AC3E}">
        <p14:creationId xmlns:p14="http://schemas.microsoft.com/office/powerpoint/2010/main" val="7700879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 1"/>
          <p:cNvSpPr>
            <a:spLocks noGrp="1"/>
          </p:cNvSpPr>
          <p:nvPr>
            <p:ph type="title"/>
          </p:nvPr>
        </p:nvSpPr>
        <p:spPr>
          <a:xfrm>
            <a:off x="628650" y="365125"/>
            <a:ext cx="7886700" cy="1325563"/>
          </a:xfrm>
          <a:prstGeom prst="rect">
            <a:avLst/>
          </a:prstGeom>
        </p:spPr>
        <p:txBody>
          <a:bodyPr/>
          <a:lstStyle/>
          <a:p>
            <a:r>
              <a:rPr lang="de-DE"/>
              <a:t>Titelmasterformat durch Klicken bearbeiten</a:t>
            </a:r>
            <a:endParaRPr lang="tr-TR"/>
          </a:p>
        </p:txBody>
      </p:sp>
      <p:sp>
        <p:nvSpPr>
          <p:cNvPr id="3" name=" 2"/>
          <p:cNvSpPr>
            <a:spLocks noGrp="1"/>
          </p:cNvSpPr>
          <p:nvPr>
            <p:ph type="body" orient="vert" idx="1"/>
          </p:nvPr>
        </p:nvSpPr>
        <p:spPr>
          <a:xfrm>
            <a:off x="628650" y="1825625"/>
            <a:ext cx="7886700" cy="43513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2318183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 1"/>
          <p:cNvSpPr>
            <a:spLocks noGrp="1"/>
          </p:cNvSpPr>
          <p:nvPr>
            <p:ph type="title" orient="vert"/>
          </p:nvPr>
        </p:nvSpPr>
        <p:spPr>
          <a:xfrm>
            <a:off x="6543675" y="365125"/>
            <a:ext cx="1971675" cy="5811838"/>
          </a:xfrm>
          <a:prstGeom prst="rect">
            <a:avLst/>
          </a:prstGeom>
        </p:spPr>
        <p:txBody>
          <a:bodyPr vert="eaVert"/>
          <a:lstStyle/>
          <a:p>
            <a:r>
              <a:rPr lang="de-DE"/>
              <a:t>Titelmasterformat durch Klicken bearbeiten</a:t>
            </a:r>
            <a:endParaRPr lang="tr-TR"/>
          </a:p>
        </p:txBody>
      </p:sp>
      <p:sp>
        <p:nvSpPr>
          <p:cNvPr id="3" name=" 2"/>
          <p:cNvSpPr>
            <a:spLocks noGrp="1"/>
          </p:cNvSpPr>
          <p:nvPr>
            <p:ph type="body" orient="vert" idx="1"/>
          </p:nvPr>
        </p:nvSpPr>
        <p:spPr>
          <a:xfrm>
            <a:off x="628650" y="365125"/>
            <a:ext cx="5762625" cy="5811838"/>
          </a:xfrm>
          <a:prstGeom prst="rect">
            <a:avLst/>
          </a:prstGeo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190601807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lstStyle>
            <a:lvl1pPr algn="ctr">
              <a:defRPr sz="6000"/>
            </a:lvl1pPr>
          </a:lstStyle>
          <a:p>
            <a:r>
              <a:rPr lang="de-DE"/>
              <a:t>Titelmasterformat durch Klicken bearbeiten</a:t>
            </a:r>
            <a:endParaRPr lang="tr-TR"/>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tr-TR"/>
          </a:p>
        </p:txBody>
      </p:sp>
    </p:spTree>
    <p:extLst>
      <p:ext uri="{BB962C8B-B14F-4D97-AF65-F5344CB8AC3E}">
        <p14:creationId xmlns:p14="http://schemas.microsoft.com/office/powerpoint/2010/main" val="3074233947"/>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tr-T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1593642756"/>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lstStyle>
            <a:lvl1pPr>
              <a:defRPr sz="6000"/>
            </a:lvl1pPr>
          </a:lstStyle>
          <a:p>
            <a:r>
              <a:rPr lang="de-DE"/>
              <a:t>Titelmasterformat durch Klicken bearbeiten</a:t>
            </a:r>
            <a:endParaRPr lang="tr-TR"/>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a:t>Formatvorlagen des Textmasters bearbeiten</a:t>
            </a:r>
          </a:p>
        </p:txBody>
      </p:sp>
    </p:spTree>
    <p:extLst>
      <p:ext uri="{BB962C8B-B14F-4D97-AF65-F5344CB8AC3E}">
        <p14:creationId xmlns:p14="http://schemas.microsoft.com/office/powerpoint/2010/main" val="3724715185"/>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tr-TR"/>
          </a:p>
        </p:txBody>
      </p:sp>
      <p:sp>
        <p:nvSpPr>
          <p:cNvPr id="3" name="Inhaltsplatzhalter 2"/>
          <p:cNvSpPr>
            <a:spLocks noGrp="1"/>
          </p:cNvSpPr>
          <p:nvPr>
            <p:ph sz="half" idx="1"/>
          </p:nvPr>
        </p:nvSpPr>
        <p:spPr>
          <a:xfrm>
            <a:off x="239713" y="1600200"/>
            <a:ext cx="4070350" cy="45720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4" name="Inhaltsplatzhalter 3"/>
          <p:cNvSpPr>
            <a:spLocks noGrp="1"/>
          </p:cNvSpPr>
          <p:nvPr>
            <p:ph sz="half" idx="2"/>
          </p:nvPr>
        </p:nvSpPr>
        <p:spPr>
          <a:xfrm>
            <a:off x="4462463" y="1600200"/>
            <a:ext cx="4071937" cy="45720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3834462394"/>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a:t>Titelmasterformat durch Klicken bearbeiten</a:t>
            </a:r>
            <a:endParaRPr lang="tr-TR"/>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630238" y="2505075"/>
            <a:ext cx="386873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131457637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tr-TR"/>
          </a:p>
        </p:txBody>
      </p:sp>
    </p:spTree>
    <p:extLst>
      <p:ext uri="{BB962C8B-B14F-4D97-AF65-F5344CB8AC3E}">
        <p14:creationId xmlns:p14="http://schemas.microsoft.com/office/powerpoint/2010/main" val="3930487401"/>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7415311"/>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endParaRPr lang="tr-TR"/>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Tree>
    <p:extLst>
      <p:ext uri="{BB962C8B-B14F-4D97-AF65-F5344CB8AC3E}">
        <p14:creationId xmlns:p14="http://schemas.microsoft.com/office/powerpoint/2010/main" val="1758183528"/>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lstStyle>
            <a:lvl1pPr>
              <a:defRPr sz="3200"/>
            </a:lvl1pPr>
          </a:lstStyle>
          <a:p>
            <a:r>
              <a:rPr lang="de-DE"/>
              <a:t>Titelmasterformat durch Klicken bearbeiten</a:t>
            </a:r>
            <a:endParaRPr lang="tr-TR"/>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Tree>
    <p:extLst>
      <p:ext uri="{BB962C8B-B14F-4D97-AF65-F5344CB8AC3E}">
        <p14:creationId xmlns:p14="http://schemas.microsoft.com/office/powerpoint/2010/main" val="3650326770"/>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tr-T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2606520347"/>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457950" y="303213"/>
            <a:ext cx="2076450" cy="5868987"/>
          </a:xfrm>
        </p:spPr>
        <p:txBody>
          <a:bodyPr vert="eaVert"/>
          <a:lstStyle/>
          <a:p>
            <a:r>
              <a:rPr lang="de-DE"/>
              <a:t>Titelmasterformat durch Klicken bearbeiten</a:t>
            </a:r>
            <a:endParaRPr lang="tr-TR"/>
          </a:p>
        </p:txBody>
      </p:sp>
      <p:sp>
        <p:nvSpPr>
          <p:cNvPr id="3" name="Vertikaler Textplatzhalter 2"/>
          <p:cNvSpPr>
            <a:spLocks noGrp="1"/>
          </p:cNvSpPr>
          <p:nvPr>
            <p:ph type="body" orient="vert" idx="1"/>
          </p:nvPr>
        </p:nvSpPr>
        <p:spPr>
          <a:xfrm>
            <a:off x="228600" y="303213"/>
            <a:ext cx="6076950" cy="5868987"/>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tr-TR"/>
          </a:p>
        </p:txBody>
      </p:sp>
    </p:spTree>
    <p:extLst>
      <p:ext uri="{BB962C8B-B14F-4D97-AF65-F5344CB8AC3E}">
        <p14:creationId xmlns:p14="http://schemas.microsoft.com/office/powerpoint/2010/main" val="64956551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5.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6.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4.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5.w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6.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7.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4.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5.w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6.jpe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7.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4.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5.wmf"/></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6.jpe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8" r:id="rId12"/>
    <p:sldLayoutId id="2147483699" r:id="rId13"/>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folHlink"/>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990600" y="6553200"/>
            <a:ext cx="6548438" cy="304800"/>
          </a:xfrm>
          <a:prstGeom prst="rect">
            <a:avLst/>
          </a:prstGeom>
          <a:noFill/>
          <a:ln w="9525">
            <a:noFill/>
            <a:miter lim="800000"/>
            <a:headEnd/>
            <a:tailEnd/>
          </a:ln>
        </p:spPr>
        <p:txBody>
          <a:bodyPr anchor="b"/>
          <a:lstStyle/>
          <a:p>
            <a:pPr eaLnBrk="0" hangingPunct="0">
              <a:spcBef>
                <a:spcPct val="50000"/>
              </a:spcBef>
              <a:defRPr/>
            </a:pPr>
            <a:r>
              <a:rPr lang="en-US" sz="1000" dirty="0">
                <a:latin typeface="Century Gothic" pitchFamily="34" charset="0"/>
                <a:ea typeface="ヒラギノ角ゴ Pro W3" pitchFamily="1" charset="-128"/>
                <a:cs typeface="Arial" charset="0"/>
              </a:rPr>
              <a:t>Copyright © 2011 Pearson Education, Inc. Publishing as Pearson Addison-Wesley</a:t>
            </a:r>
          </a:p>
        </p:txBody>
      </p:sp>
      <p:pic>
        <p:nvPicPr>
          <p:cNvPr id="742403" name="Picture 12" descr="AW 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173788"/>
            <a:ext cx="914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404" name="Picture 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33800" y="228600"/>
            <a:ext cx="5151438"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userDrawn="1"/>
        </p:nvSpPr>
        <p:spPr bwMode="auto">
          <a:xfrm>
            <a:off x="304800" y="1965325"/>
            <a:ext cx="3276600" cy="2225675"/>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a:spcBef>
                <a:spcPct val="50000"/>
              </a:spcBef>
            </a:pPr>
            <a:r>
              <a:rPr lang="en-US" altLang="de-DE" sz="2800" b="1">
                <a:solidFill>
                  <a:srgbClr val="800000"/>
                </a:solidFill>
                <a:latin typeface="Century Gothic" panose="020B0502020202020204" pitchFamily="34" charset="0"/>
                <a:cs typeface="Arial" panose="020B0604020202020204" pitchFamily="34" charset="0"/>
              </a:rPr>
              <a:t>Chapter 18</a:t>
            </a:r>
          </a:p>
          <a:p>
            <a:pPr algn="r">
              <a:spcBef>
                <a:spcPct val="50000"/>
              </a:spcBef>
            </a:pPr>
            <a:r>
              <a:rPr lang="en-US" altLang="de-DE" sz="3200" b="1">
                <a:solidFill>
                  <a:srgbClr val="800000"/>
                </a:solidFill>
                <a:latin typeface="Century Gothic" panose="020B0502020202020204" pitchFamily="34" charset="0"/>
                <a:cs typeface="Arial" panose="020B0604020202020204" pitchFamily="34" charset="0"/>
              </a:rPr>
              <a:t>Indexing Structures for Files</a:t>
            </a:r>
          </a:p>
        </p:txBody>
      </p:sp>
    </p:spTree>
    <p:extLst>
      <p:ext uri="{BB962C8B-B14F-4D97-AF65-F5344CB8AC3E}">
        <p14:creationId xmlns:p14="http://schemas.microsoft.com/office/powerpoint/2010/main" val="215337982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AFFC1"/>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741378" name="Rectangle 2"/>
          <p:cNvSpPr>
            <a:spLocks noGrp="1" noChangeArrowheads="1"/>
          </p:cNvSpPr>
          <p:nvPr>
            <p:ph type="title"/>
          </p:nvPr>
        </p:nvSpPr>
        <p:spPr bwMode="auto">
          <a:xfrm>
            <a:off x="228600" y="303213"/>
            <a:ext cx="7796213" cy="99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smtClean="0"/>
              <a:t>Click to edit Master title style</a:t>
            </a:r>
          </a:p>
        </p:txBody>
      </p:sp>
      <p:sp>
        <p:nvSpPr>
          <p:cNvPr id="741379" name="Rectangle 3"/>
          <p:cNvSpPr>
            <a:spLocks noGrp="1" noChangeArrowheads="1"/>
          </p:cNvSpPr>
          <p:nvPr>
            <p:ph type="body" idx="1"/>
          </p:nvPr>
        </p:nvSpPr>
        <p:spPr bwMode="auto">
          <a:xfrm>
            <a:off x="239713" y="1600200"/>
            <a:ext cx="82946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pic>
        <p:nvPicPr>
          <p:cNvPr id="741380"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1540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9" name="Rectangle 1"/>
          <p:cNvSpPr>
            <a:spLocks noChangeArrowheads="1"/>
          </p:cNvSpPr>
          <p:nvPr userDrawn="1"/>
        </p:nvSpPr>
        <p:spPr bwMode="auto">
          <a:xfrm>
            <a:off x="685800" y="6553200"/>
            <a:ext cx="6548438" cy="304800"/>
          </a:xfrm>
          <a:prstGeom prst="rect">
            <a:avLst/>
          </a:prstGeom>
          <a:noFill/>
          <a:ln w="9525">
            <a:noFill/>
            <a:round/>
            <a:headEnd/>
            <a:tailEnd/>
          </a:ln>
          <a:effectLst/>
        </p:spPr>
        <p:txBody>
          <a:bodyPr lIns="90000" tIns="46800" rIns="90000" bIns="46800" anchor="b"/>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000" dirty="0">
                <a:solidFill>
                  <a:srgbClr val="000000"/>
                </a:solidFill>
                <a:latin typeface="Century Gothic" pitchFamily="34" charset="0"/>
                <a:ea typeface="ヒラギノ角ゴ Pro W3" pitchFamily="1" charset="-128"/>
                <a:cs typeface="Arial" charset="0"/>
              </a:rPr>
              <a:t>Copyright © 2011 Ramez Elmasri and Shamkant Navathe</a:t>
            </a:r>
          </a:p>
        </p:txBody>
      </p:sp>
      <p:pic>
        <p:nvPicPr>
          <p:cNvPr id="741382"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45238"/>
            <a:ext cx="6858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72546869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spd="med"/>
  <p:txStyles>
    <p:titleStyle>
      <a:lvl1pPr algn="l" rtl="0" fontAlgn="base">
        <a:spcBef>
          <a:spcPct val="0"/>
        </a:spcBef>
        <a:spcAft>
          <a:spcPct val="0"/>
        </a:spcAft>
        <a:defRPr sz="3600" kern="1200">
          <a:solidFill>
            <a:srgbClr val="800000"/>
          </a:solidFill>
          <a:latin typeface="+mj-lt"/>
          <a:ea typeface="+mj-ea"/>
          <a:cs typeface="+mj-cs"/>
        </a:defRPr>
      </a:lvl1pPr>
      <a:lvl2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2pPr>
      <a:lvl3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3pPr>
      <a:lvl4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4pPr>
      <a:lvl5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rgbClr val="990033"/>
        </a:buClr>
        <a:buSzPct val="60000"/>
        <a:buFont typeface="Wingdings" panose="05000000000000000000" pitchFamily="2" charset="2"/>
        <a:buChar char="n"/>
        <a:defRPr sz="2800" kern="1200">
          <a:solidFill>
            <a:schemeClr val="tx2"/>
          </a:solidFill>
          <a:latin typeface="+mn-lt"/>
          <a:ea typeface="+mn-ea"/>
          <a:cs typeface="+mn-cs"/>
        </a:defRPr>
      </a:lvl1pPr>
      <a:lvl2pPr marL="742950" indent="-285750" algn="l" rtl="0" fontAlgn="base">
        <a:spcBef>
          <a:spcPct val="20000"/>
        </a:spcBef>
        <a:spcAft>
          <a:spcPct val="0"/>
        </a:spcAft>
        <a:buClr>
          <a:schemeClr val="tx2"/>
        </a:buClr>
        <a:buSzPct val="55000"/>
        <a:buFont typeface="Wingdings" panose="05000000000000000000" pitchFamily="2" charset="2"/>
        <a:buChar char="n"/>
        <a:defRPr sz="2600" kern="1200">
          <a:solidFill>
            <a:srgbClr val="800000"/>
          </a:solidFill>
          <a:latin typeface="+mn-lt"/>
          <a:ea typeface="+mn-ea"/>
          <a:cs typeface="+mn-cs"/>
        </a:defRPr>
      </a:lvl2pPr>
      <a:lvl3pPr marL="1143000" indent="-228600" algn="l" rtl="0" fontAlgn="base">
        <a:spcBef>
          <a:spcPct val="20000"/>
        </a:spcBef>
        <a:spcAft>
          <a:spcPct val="0"/>
        </a:spcAft>
        <a:buClr>
          <a:srgbClr val="990033"/>
        </a:buClr>
        <a:buSzPct val="50000"/>
        <a:buFont typeface="Wingdings" panose="05000000000000000000" pitchFamily="2" charset="2"/>
        <a:buChar char="n"/>
        <a:defRPr sz="2400" kern="1200">
          <a:solidFill>
            <a:schemeClr val="tx2"/>
          </a:solidFill>
          <a:latin typeface="+mn-lt"/>
          <a:ea typeface="+mn-ea"/>
          <a:cs typeface="+mn-cs"/>
        </a:defRPr>
      </a:lvl3pPr>
      <a:lvl4pPr marL="1600200" indent="-228600" algn="l" rtl="0" fontAlgn="base">
        <a:spcBef>
          <a:spcPct val="20000"/>
        </a:spcBef>
        <a:spcAft>
          <a:spcPct val="0"/>
        </a:spcAft>
        <a:buClr>
          <a:schemeClr val="tx2"/>
        </a:buClr>
        <a:buSzPct val="55000"/>
        <a:buFont typeface="Wingdings" panose="05000000000000000000" pitchFamily="2" charset="2"/>
        <a:buChar char="n"/>
        <a:defRPr sz="2000" kern="1200">
          <a:solidFill>
            <a:srgbClr val="800000"/>
          </a:solidFill>
          <a:latin typeface="+mn-lt"/>
          <a:ea typeface="+mn-ea"/>
          <a:cs typeface="+mn-cs"/>
        </a:defRPr>
      </a:lvl4pPr>
      <a:lvl5pPr marL="2057400" indent="-228600" algn="l" rtl="0" fontAlgn="base">
        <a:spcBef>
          <a:spcPct val="20000"/>
        </a:spcBef>
        <a:spcAft>
          <a:spcPct val="0"/>
        </a:spcAft>
        <a:buClr>
          <a:srgbClr val="990033"/>
        </a:buClr>
        <a:buSzPct val="50000"/>
        <a:buFont typeface="Wingdings" panose="05000000000000000000" pitchFamily="2" charset="2"/>
        <a:buChar char="n"/>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folHlink"/>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990600" y="6553200"/>
            <a:ext cx="6548438" cy="304800"/>
          </a:xfrm>
          <a:prstGeom prst="rect">
            <a:avLst/>
          </a:prstGeom>
          <a:noFill/>
          <a:ln w="9525">
            <a:noFill/>
            <a:miter lim="800000"/>
            <a:headEnd/>
            <a:tailEnd/>
          </a:ln>
        </p:spPr>
        <p:txBody>
          <a:bodyPr anchor="b"/>
          <a:lstStyle/>
          <a:p>
            <a:pPr eaLnBrk="0" hangingPunct="0">
              <a:spcBef>
                <a:spcPct val="50000"/>
              </a:spcBef>
              <a:defRPr/>
            </a:pPr>
            <a:r>
              <a:rPr lang="en-US" sz="1000" dirty="0">
                <a:latin typeface="Century Gothic" pitchFamily="34" charset="0"/>
                <a:ea typeface="ヒラギノ角ゴ Pro W3" pitchFamily="1" charset="-128"/>
                <a:cs typeface="Arial" charset="0"/>
              </a:rPr>
              <a:t>Copyright © 2011 Pearson Education, Inc. Publishing as Pearson Addison-Wesley</a:t>
            </a:r>
          </a:p>
        </p:txBody>
      </p:sp>
      <p:pic>
        <p:nvPicPr>
          <p:cNvPr id="823299" name="Picture 12" descr="AW 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173788"/>
            <a:ext cx="914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3300" name="Picture 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33800" y="228600"/>
            <a:ext cx="5151438"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userDrawn="1"/>
        </p:nvSpPr>
        <p:spPr bwMode="auto">
          <a:xfrm>
            <a:off x="228600" y="2057400"/>
            <a:ext cx="3276600" cy="1662113"/>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a:spcBef>
                <a:spcPct val="50000"/>
              </a:spcBef>
            </a:pPr>
            <a:r>
              <a:rPr lang="en-US" altLang="de-DE" sz="2800" b="1">
                <a:solidFill>
                  <a:srgbClr val="800000"/>
                </a:solidFill>
                <a:latin typeface="Century Gothic" panose="020B0502020202020204" pitchFamily="34" charset="0"/>
                <a:cs typeface="Arial" panose="020B0604020202020204" pitchFamily="34" charset="0"/>
              </a:rPr>
              <a:t>Chapter 24</a:t>
            </a:r>
          </a:p>
          <a:p>
            <a:pPr algn="r">
              <a:spcBef>
                <a:spcPct val="50000"/>
              </a:spcBef>
            </a:pPr>
            <a:r>
              <a:rPr lang="en-US" altLang="de-DE" sz="3000" b="1">
                <a:solidFill>
                  <a:srgbClr val="800000"/>
                </a:solidFill>
                <a:latin typeface="Century Gothic" panose="020B0502020202020204" pitchFamily="34" charset="0"/>
                <a:cs typeface="Arial" panose="020B0604020202020204" pitchFamily="34" charset="0"/>
              </a:rPr>
              <a:t>Database Security</a:t>
            </a:r>
          </a:p>
        </p:txBody>
      </p:sp>
    </p:spTree>
    <p:extLst>
      <p:ext uri="{BB962C8B-B14F-4D97-AF65-F5344CB8AC3E}">
        <p14:creationId xmlns:p14="http://schemas.microsoft.com/office/powerpoint/2010/main" val="335234556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AFFC1"/>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bwMode="auto">
          <a:xfrm>
            <a:off x="228600" y="303213"/>
            <a:ext cx="7796213" cy="99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smtClean="0"/>
              <a:t>Click to edit Master title style</a:t>
            </a:r>
          </a:p>
        </p:txBody>
      </p:sp>
      <p:sp>
        <p:nvSpPr>
          <p:cNvPr id="822275" name="Rectangle 3"/>
          <p:cNvSpPr>
            <a:spLocks noGrp="1" noChangeArrowheads="1"/>
          </p:cNvSpPr>
          <p:nvPr>
            <p:ph type="body" idx="1"/>
          </p:nvPr>
        </p:nvSpPr>
        <p:spPr bwMode="auto">
          <a:xfrm>
            <a:off x="239713" y="1600200"/>
            <a:ext cx="82946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pic>
        <p:nvPicPr>
          <p:cNvPr id="82227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1540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9" name="Rectangle 1"/>
          <p:cNvSpPr>
            <a:spLocks noChangeArrowheads="1"/>
          </p:cNvSpPr>
          <p:nvPr userDrawn="1"/>
        </p:nvSpPr>
        <p:spPr bwMode="auto">
          <a:xfrm>
            <a:off x="685800" y="6553200"/>
            <a:ext cx="6548438" cy="304800"/>
          </a:xfrm>
          <a:prstGeom prst="rect">
            <a:avLst/>
          </a:prstGeom>
          <a:noFill/>
          <a:ln w="9525">
            <a:noFill/>
            <a:round/>
            <a:headEnd/>
            <a:tailEnd/>
          </a:ln>
          <a:effectLst/>
        </p:spPr>
        <p:txBody>
          <a:bodyPr lIns="90000" tIns="46800" rIns="90000" bIns="46800" anchor="b"/>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000" dirty="0">
                <a:solidFill>
                  <a:srgbClr val="000000"/>
                </a:solidFill>
                <a:latin typeface="Century Gothic" pitchFamily="34" charset="0"/>
                <a:ea typeface="ヒラギノ角ゴ Pro W3" pitchFamily="1" charset="-128"/>
                <a:cs typeface="Arial" charset="0"/>
              </a:rPr>
              <a:t>Copyright © 2011 Ramez Elmasri and Shamkant Navathe</a:t>
            </a:r>
          </a:p>
        </p:txBody>
      </p:sp>
      <p:pic>
        <p:nvPicPr>
          <p:cNvPr id="822278"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45238"/>
            <a:ext cx="6858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2434780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spd="med"/>
  <p:txStyles>
    <p:titleStyle>
      <a:lvl1pPr algn="l" rtl="0" fontAlgn="base">
        <a:spcBef>
          <a:spcPct val="0"/>
        </a:spcBef>
        <a:spcAft>
          <a:spcPct val="0"/>
        </a:spcAft>
        <a:defRPr sz="3600" kern="1200">
          <a:solidFill>
            <a:srgbClr val="800000"/>
          </a:solidFill>
          <a:latin typeface="+mj-lt"/>
          <a:ea typeface="+mj-ea"/>
          <a:cs typeface="+mj-cs"/>
        </a:defRPr>
      </a:lvl1pPr>
      <a:lvl2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2pPr>
      <a:lvl3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3pPr>
      <a:lvl4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4pPr>
      <a:lvl5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rgbClr val="990033"/>
        </a:buClr>
        <a:buSzPct val="60000"/>
        <a:buFont typeface="Wingdings" panose="05000000000000000000" pitchFamily="2" charset="2"/>
        <a:buChar char="n"/>
        <a:defRPr sz="2800" kern="1200">
          <a:solidFill>
            <a:schemeClr val="tx2"/>
          </a:solidFill>
          <a:latin typeface="+mn-lt"/>
          <a:ea typeface="+mn-ea"/>
          <a:cs typeface="+mn-cs"/>
        </a:defRPr>
      </a:lvl1pPr>
      <a:lvl2pPr marL="742950" indent="-285750" algn="l" rtl="0" fontAlgn="base">
        <a:spcBef>
          <a:spcPct val="20000"/>
        </a:spcBef>
        <a:spcAft>
          <a:spcPct val="0"/>
        </a:spcAft>
        <a:buClr>
          <a:schemeClr val="tx2"/>
        </a:buClr>
        <a:buSzPct val="55000"/>
        <a:buFont typeface="Wingdings" panose="05000000000000000000" pitchFamily="2" charset="2"/>
        <a:buChar char="n"/>
        <a:defRPr sz="2600" kern="1200">
          <a:solidFill>
            <a:srgbClr val="800000"/>
          </a:solidFill>
          <a:latin typeface="+mn-lt"/>
          <a:ea typeface="+mn-ea"/>
          <a:cs typeface="+mn-cs"/>
        </a:defRPr>
      </a:lvl2pPr>
      <a:lvl3pPr marL="1143000" indent="-228600" algn="l" rtl="0" fontAlgn="base">
        <a:spcBef>
          <a:spcPct val="20000"/>
        </a:spcBef>
        <a:spcAft>
          <a:spcPct val="0"/>
        </a:spcAft>
        <a:buClr>
          <a:srgbClr val="990033"/>
        </a:buClr>
        <a:buSzPct val="50000"/>
        <a:buFont typeface="Wingdings" panose="05000000000000000000" pitchFamily="2" charset="2"/>
        <a:buChar char="n"/>
        <a:defRPr sz="2400" kern="1200">
          <a:solidFill>
            <a:schemeClr val="tx2"/>
          </a:solidFill>
          <a:latin typeface="+mn-lt"/>
          <a:ea typeface="+mn-ea"/>
          <a:cs typeface="+mn-cs"/>
        </a:defRPr>
      </a:lvl3pPr>
      <a:lvl4pPr marL="1600200" indent="-228600" algn="l" rtl="0" fontAlgn="base">
        <a:spcBef>
          <a:spcPct val="20000"/>
        </a:spcBef>
        <a:spcAft>
          <a:spcPct val="0"/>
        </a:spcAft>
        <a:buClr>
          <a:schemeClr val="tx2"/>
        </a:buClr>
        <a:buSzPct val="55000"/>
        <a:buFont typeface="Wingdings" panose="05000000000000000000" pitchFamily="2" charset="2"/>
        <a:buChar char="n"/>
        <a:defRPr sz="2000" kern="1200">
          <a:solidFill>
            <a:srgbClr val="800000"/>
          </a:solidFill>
          <a:latin typeface="+mn-lt"/>
          <a:ea typeface="+mn-ea"/>
          <a:cs typeface="+mn-cs"/>
        </a:defRPr>
      </a:lvl4pPr>
      <a:lvl5pPr marL="2057400" indent="-228600" algn="l" rtl="0" fontAlgn="base">
        <a:spcBef>
          <a:spcPct val="20000"/>
        </a:spcBef>
        <a:spcAft>
          <a:spcPct val="0"/>
        </a:spcAft>
        <a:buClr>
          <a:srgbClr val="990033"/>
        </a:buClr>
        <a:buSzPct val="50000"/>
        <a:buFont typeface="Wingdings" panose="05000000000000000000" pitchFamily="2" charset="2"/>
        <a:buChar char="n"/>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folHlink"/>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990600" y="6553200"/>
            <a:ext cx="6548438" cy="304800"/>
          </a:xfrm>
          <a:prstGeom prst="rect">
            <a:avLst/>
          </a:prstGeom>
          <a:noFill/>
          <a:ln w="9525">
            <a:noFill/>
            <a:miter lim="800000"/>
            <a:headEnd/>
            <a:tailEnd/>
          </a:ln>
        </p:spPr>
        <p:txBody>
          <a:bodyPr anchor="b"/>
          <a:lstStyle/>
          <a:p>
            <a:pPr eaLnBrk="0" hangingPunct="0">
              <a:spcBef>
                <a:spcPct val="50000"/>
              </a:spcBef>
              <a:defRPr/>
            </a:pPr>
            <a:r>
              <a:rPr lang="en-US" sz="1000" dirty="0">
                <a:latin typeface="Century Gothic" pitchFamily="34" charset="0"/>
                <a:ea typeface="ヒラギノ角ゴ Pro W3" pitchFamily="1" charset="-128"/>
                <a:cs typeface="Arial" charset="0"/>
              </a:rPr>
              <a:t>Copyright © 2011 Pearson Education, Inc. Publishing as Pearson Addison-Wesley</a:t>
            </a:r>
          </a:p>
        </p:txBody>
      </p:sp>
      <p:pic>
        <p:nvPicPr>
          <p:cNvPr id="805891" name="Picture 12" descr="AW 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173788"/>
            <a:ext cx="914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5892" name="Picture 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33800" y="228600"/>
            <a:ext cx="5151438"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userDrawn="1"/>
        </p:nvSpPr>
        <p:spPr bwMode="auto">
          <a:xfrm>
            <a:off x="0" y="2057400"/>
            <a:ext cx="3733800" cy="1662113"/>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a:spcBef>
                <a:spcPct val="50000"/>
              </a:spcBef>
            </a:pPr>
            <a:r>
              <a:rPr lang="en-US" altLang="de-DE" sz="2800" b="1">
                <a:solidFill>
                  <a:srgbClr val="800000"/>
                </a:solidFill>
                <a:latin typeface="Century Gothic" panose="020B0502020202020204" pitchFamily="34" charset="0"/>
                <a:cs typeface="Arial" panose="020B0604020202020204" pitchFamily="34" charset="0"/>
              </a:rPr>
              <a:t>Chapter 22</a:t>
            </a:r>
          </a:p>
          <a:p>
            <a:pPr algn="r">
              <a:spcBef>
                <a:spcPct val="50000"/>
              </a:spcBef>
            </a:pPr>
            <a:r>
              <a:rPr lang="en-US" altLang="de-DE" sz="3000" b="1">
                <a:solidFill>
                  <a:srgbClr val="800000"/>
                </a:solidFill>
                <a:latin typeface="Century Gothic" panose="020B0502020202020204" pitchFamily="34" charset="0"/>
                <a:cs typeface="Arial" panose="020B0604020202020204" pitchFamily="34" charset="0"/>
              </a:rPr>
              <a:t>Concurrency Control Techniques</a:t>
            </a:r>
          </a:p>
        </p:txBody>
      </p:sp>
    </p:spTree>
    <p:extLst>
      <p:ext uri="{BB962C8B-B14F-4D97-AF65-F5344CB8AC3E}">
        <p14:creationId xmlns:p14="http://schemas.microsoft.com/office/powerpoint/2010/main" val="268250357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AFFC1"/>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804866" name="Rectangle 2"/>
          <p:cNvSpPr>
            <a:spLocks noGrp="1" noChangeArrowheads="1"/>
          </p:cNvSpPr>
          <p:nvPr>
            <p:ph type="title"/>
          </p:nvPr>
        </p:nvSpPr>
        <p:spPr bwMode="auto">
          <a:xfrm>
            <a:off x="228600" y="303213"/>
            <a:ext cx="7796213" cy="99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smtClean="0"/>
              <a:t>Click to edit Master title style</a:t>
            </a:r>
          </a:p>
        </p:txBody>
      </p:sp>
      <p:sp>
        <p:nvSpPr>
          <p:cNvPr id="804867" name="Rectangle 3"/>
          <p:cNvSpPr>
            <a:spLocks noGrp="1" noChangeArrowheads="1"/>
          </p:cNvSpPr>
          <p:nvPr>
            <p:ph type="body" idx="1"/>
          </p:nvPr>
        </p:nvSpPr>
        <p:spPr bwMode="auto">
          <a:xfrm>
            <a:off x="239713" y="1600200"/>
            <a:ext cx="82946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pic>
        <p:nvPicPr>
          <p:cNvPr id="804868"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1540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9" name="Rectangle 1"/>
          <p:cNvSpPr>
            <a:spLocks noChangeArrowheads="1"/>
          </p:cNvSpPr>
          <p:nvPr userDrawn="1"/>
        </p:nvSpPr>
        <p:spPr bwMode="auto">
          <a:xfrm>
            <a:off x="685800" y="6553200"/>
            <a:ext cx="6548438" cy="304800"/>
          </a:xfrm>
          <a:prstGeom prst="rect">
            <a:avLst/>
          </a:prstGeom>
          <a:noFill/>
          <a:ln w="9525">
            <a:noFill/>
            <a:round/>
            <a:headEnd/>
            <a:tailEnd/>
          </a:ln>
          <a:effectLst/>
        </p:spPr>
        <p:txBody>
          <a:bodyPr lIns="90000" tIns="46800" rIns="90000" bIns="46800" anchor="b"/>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000" dirty="0">
                <a:solidFill>
                  <a:srgbClr val="000000"/>
                </a:solidFill>
                <a:latin typeface="Century Gothic" pitchFamily="34" charset="0"/>
                <a:ea typeface="ヒラギノ角ゴ Pro W3" pitchFamily="1" charset="-128"/>
                <a:cs typeface="Arial" charset="0"/>
              </a:rPr>
              <a:t>Copyright © 2011 Ramez Elmasri and Shamkant Navathe</a:t>
            </a:r>
          </a:p>
        </p:txBody>
      </p:sp>
      <p:pic>
        <p:nvPicPr>
          <p:cNvPr id="804870"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45238"/>
            <a:ext cx="6858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92741412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ransition spd="med"/>
  <p:txStyles>
    <p:titleStyle>
      <a:lvl1pPr algn="l" rtl="0" fontAlgn="base">
        <a:spcBef>
          <a:spcPct val="0"/>
        </a:spcBef>
        <a:spcAft>
          <a:spcPct val="0"/>
        </a:spcAft>
        <a:defRPr sz="3600" kern="1200">
          <a:solidFill>
            <a:srgbClr val="800000"/>
          </a:solidFill>
          <a:latin typeface="+mj-lt"/>
          <a:ea typeface="+mj-ea"/>
          <a:cs typeface="+mj-cs"/>
        </a:defRPr>
      </a:lvl1pPr>
      <a:lvl2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2pPr>
      <a:lvl3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3pPr>
      <a:lvl4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4pPr>
      <a:lvl5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rgbClr val="990033"/>
        </a:buClr>
        <a:buSzPct val="60000"/>
        <a:buFont typeface="Wingdings" panose="05000000000000000000" pitchFamily="2" charset="2"/>
        <a:buChar char="n"/>
        <a:defRPr sz="2800" kern="1200">
          <a:solidFill>
            <a:schemeClr val="tx2"/>
          </a:solidFill>
          <a:latin typeface="+mn-lt"/>
          <a:ea typeface="+mn-ea"/>
          <a:cs typeface="+mn-cs"/>
        </a:defRPr>
      </a:lvl1pPr>
      <a:lvl2pPr marL="742950" indent="-285750" algn="l" rtl="0" fontAlgn="base">
        <a:spcBef>
          <a:spcPct val="20000"/>
        </a:spcBef>
        <a:spcAft>
          <a:spcPct val="0"/>
        </a:spcAft>
        <a:buClr>
          <a:schemeClr val="tx2"/>
        </a:buClr>
        <a:buSzPct val="55000"/>
        <a:buFont typeface="Wingdings" panose="05000000000000000000" pitchFamily="2" charset="2"/>
        <a:buChar char="n"/>
        <a:defRPr sz="2600" kern="1200">
          <a:solidFill>
            <a:srgbClr val="800000"/>
          </a:solidFill>
          <a:latin typeface="+mn-lt"/>
          <a:ea typeface="+mn-ea"/>
          <a:cs typeface="+mn-cs"/>
        </a:defRPr>
      </a:lvl2pPr>
      <a:lvl3pPr marL="1143000" indent="-228600" algn="l" rtl="0" fontAlgn="base">
        <a:spcBef>
          <a:spcPct val="20000"/>
        </a:spcBef>
        <a:spcAft>
          <a:spcPct val="0"/>
        </a:spcAft>
        <a:buClr>
          <a:srgbClr val="990033"/>
        </a:buClr>
        <a:buSzPct val="50000"/>
        <a:buFont typeface="Wingdings" panose="05000000000000000000" pitchFamily="2" charset="2"/>
        <a:buChar char="n"/>
        <a:defRPr sz="2400" kern="1200">
          <a:solidFill>
            <a:schemeClr val="tx2"/>
          </a:solidFill>
          <a:latin typeface="+mn-lt"/>
          <a:ea typeface="+mn-ea"/>
          <a:cs typeface="+mn-cs"/>
        </a:defRPr>
      </a:lvl3pPr>
      <a:lvl4pPr marL="1600200" indent="-228600" algn="l" rtl="0" fontAlgn="base">
        <a:spcBef>
          <a:spcPct val="20000"/>
        </a:spcBef>
        <a:spcAft>
          <a:spcPct val="0"/>
        </a:spcAft>
        <a:buClr>
          <a:schemeClr val="tx2"/>
        </a:buClr>
        <a:buSzPct val="55000"/>
        <a:buFont typeface="Wingdings" panose="05000000000000000000" pitchFamily="2" charset="2"/>
        <a:buChar char="n"/>
        <a:defRPr sz="2000" kern="1200">
          <a:solidFill>
            <a:srgbClr val="800000"/>
          </a:solidFill>
          <a:latin typeface="+mn-lt"/>
          <a:ea typeface="+mn-ea"/>
          <a:cs typeface="+mn-cs"/>
        </a:defRPr>
      </a:lvl4pPr>
      <a:lvl5pPr marL="2057400" indent="-228600" algn="l" rtl="0" fontAlgn="base">
        <a:spcBef>
          <a:spcPct val="20000"/>
        </a:spcBef>
        <a:spcAft>
          <a:spcPct val="0"/>
        </a:spcAft>
        <a:buClr>
          <a:srgbClr val="990033"/>
        </a:buClr>
        <a:buSzPct val="50000"/>
        <a:buFont typeface="Wingdings" panose="05000000000000000000" pitchFamily="2" charset="2"/>
        <a:buChar char="n"/>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folHlink"/>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9" name="Rectangle 3"/>
          <p:cNvSpPr>
            <a:spLocks noChangeArrowheads="1"/>
          </p:cNvSpPr>
          <p:nvPr userDrawn="1"/>
        </p:nvSpPr>
        <p:spPr bwMode="auto">
          <a:xfrm>
            <a:off x="990600" y="6553200"/>
            <a:ext cx="6548438" cy="304800"/>
          </a:xfrm>
          <a:prstGeom prst="rect">
            <a:avLst/>
          </a:prstGeom>
          <a:noFill/>
          <a:ln w="9525">
            <a:noFill/>
            <a:miter lim="800000"/>
            <a:headEnd/>
            <a:tailEnd/>
          </a:ln>
        </p:spPr>
        <p:txBody>
          <a:bodyPr anchor="b"/>
          <a:lstStyle/>
          <a:p>
            <a:pPr eaLnBrk="0" hangingPunct="0">
              <a:spcBef>
                <a:spcPct val="50000"/>
              </a:spcBef>
              <a:defRPr/>
            </a:pPr>
            <a:r>
              <a:rPr lang="en-US" sz="1000" dirty="0">
                <a:latin typeface="Century Gothic" pitchFamily="34" charset="0"/>
                <a:ea typeface="ヒラギノ角ゴ Pro W3" pitchFamily="1" charset="-128"/>
                <a:cs typeface="Arial" charset="0"/>
              </a:rPr>
              <a:t>Copyright © 2011 Pearson Education, Inc. Publishing as Pearson Addison-Wesley</a:t>
            </a:r>
          </a:p>
        </p:txBody>
      </p:sp>
      <p:pic>
        <p:nvPicPr>
          <p:cNvPr id="776195" name="Picture 12" descr="AW 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173788"/>
            <a:ext cx="91440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6196" name="Picture 9"/>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33800" y="228600"/>
            <a:ext cx="5151438" cy="632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userDrawn="1"/>
        </p:nvSpPr>
        <p:spPr bwMode="auto">
          <a:xfrm>
            <a:off x="304800" y="2057400"/>
            <a:ext cx="3200400" cy="2119313"/>
          </a:xfrm>
          <a:prstGeom prst="rect">
            <a:avLst/>
          </a:prstGeom>
          <a:noFill/>
          <a:ln w="9525">
            <a:noFill/>
            <a:miter lim="800000"/>
            <a:headEnd/>
            <a:tailEnd/>
          </a:ln>
          <a:effec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fontAlgn="base">
              <a:spcBef>
                <a:spcPct val="0"/>
              </a:spcBef>
              <a:spcAft>
                <a:spcPct val="0"/>
              </a:spcAft>
              <a:defRPr sz="2400">
                <a:solidFill>
                  <a:schemeClr val="tx1"/>
                </a:solidFill>
                <a:latin typeface="Arial" panose="020B0604020202020204" pitchFamily="34" charset="0"/>
              </a:defRPr>
            </a:lvl6pPr>
            <a:lvl7pPr marL="2971800" indent="-228600" fontAlgn="base">
              <a:spcBef>
                <a:spcPct val="0"/>
              </a:spcBef>
              <a:spcAft>
                <a:spcPct val="0"/>
              </a:spcAft>
              <a:defRPr sz="2400">
                <a:solidFill>
                  <a:schemeClr val="tx1"/>
                </a:solidFill>
                <a:latin typeface="Arial" panose="020B0604020202020204" pitchFamily="34" charset="0"/>
              </a:defRPr>
            </a:lvl7pPr>
            <a:lvl8pPr marL="3429000" indent="-228600" fontAlgn="base">
              <a:spcBef>
                <a:spcPct val="0"/>
              </a:spcBef>
              <a:spcAft>
                <a:spcPct val="0"/>
              </a:spcAft>
              <a:defRPr sz="2400">
                <a:solidFill>
                  <a:schemeClr val="tx1"/>
                </a:solidFill>
                <a:latin typeface="Arial" panose="020B0604020202020204" pitchFamily="34" charset="0"/>
              </a:defRPr>
            </a:lvl8pPr>
            <a:lvl9pPr marL="3886200" indent="-228600" fontAlgn="base">
              <a:spcBef>
                <a:spcPct val="0"/>
              </a:spcBef>
              <a:spcAft>
                <a:spcPct val="0"/>
              </a:spcAft>
              <a:defRPr sz="2400">
                <a:solidFill>
                  <a:schemeClr val="tx1"/>
                </a:solidFill>
                <a:latin typeface="Arial" panose="020B0604020202020204" pitchFamily="34" charset="0"/>
              </a:defRPr>
            </a:lvl9pPr>
          </a:lstStyle>
          <a:p>
            <a:pPr algn="r">
              <a:spcBef>
                <a:spcPct val="50000"/>
              </a:spcBef>
            </a:pPr>
            <a:r>
              <a:rPr lang="en-US" altLang="de-DE" sz="2800" b="1">
                <a:solidFill>
                  <a:srgbClr val="800000"/>
                </a:solidFill>
                <a:latin typeface="Century Gothic" panose="020B0502020202020204" pitchFamily="34" charset="0"/>
                <a:cs typeface="Arial" panose="020B0604020202020204" pitchFamily="34" charset="0"/>
              </a:rPr>
              <a:t>Chapter 23</a:t>
            </a:r>
          </a:p>
          <a:p>
            <a:pPr algn="r">
              <a:spcBef>
                <a:spcPct val="50000"/>
              </a:spcBef>
            </a:pPr>
            <a:r>
              <a:rPr lang="en-US" altLang="de-DE" sz="3000" b="1">
                <a:solidFill>
                  <a:srgbClr val="800000"/>
                </a:solidFill>
                <a:latin typeface="Century Gothic" panose="020B0502020202020204" pitchFamily="34" charset="0"/>
                <a:cs typeface="Arial" panose="020B0604020202020204" pitchFamily="34" charset="0"/>
              </a:rPr>
              <a:t>Database Recovery Techniques</a:t>
            </a:r>
          </a:p>
        </p:txBody>
      </p:sp>
    </p:spTree>
    <p:extLst>
      <p:ext uri="{BB962C8B-B14F-4D97-AF65-F5344CB8AC3E}">
        <p14:creationId xmlns:p14="http://schemas.microsoft.com/office/powerpoint/2010/main" val="18684918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EAFFC1"/>
            </a:gs>
            <a:gs pos="100000">
              <a:schemeClr val="bg1"/>
            </a:gs>
          </a:gsLst>
          <a:path path="rect">
            <a:fillToRect r="100000" b="100000"/>
          </a:path>
        </a:gradFill>
        <a:effectLst/>
      </p:bgPr>
    </p:bg>
    <p:spTree>
      <p:nvGrpSpPr>
        <p:cNvPr id="1" name=""/>
        <p:cNvGrpSpPr/>
        <p:nvPr/>
      </p:nvGrpSpPr>
      <p:grpSpPr>
        <a:xfrm>
          <a:off x="0" y="0"/>
          <a:ext cx="0" cy="0"/>
          <a:chOff x="0" y="0"/>
          <a:chExt cx="0" cy="0"/>
        </a:xfrm>
      </p:grpSpPr>
      <p:sp>
        <p:nvSpPr>
          <p:cNvPr id="775170" name="Rectangle 2"/>
          <p:cNvSpPr>
            <a:spLocks noGrp="1" noChangeArrowheads="1"/>
          </p:cNvSpPr>
          <p:nvPr>
            <p:ph type="title"/>
          </p:nvPr>
        </p:nvSpPr>
        <p:spPr bwMode="auto">
          <a:xfrm>
            <a:off x="228600" y="303213"/>
            <a:ext cx="7796213" cy="99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de-DE" smtClean="0"/>
              <a:t>Click to edit Master title style</a:t>
            </a:r>
          </a:p>
        </p:txBody>
      </p:sp>
      <p:sp>
        <p:nvSpPr>
          <p:cNvPr id="775171" name="Rectangle 3"/>
          <p:cNvSpPr>
            <a:spLocks noGrp="1" noChangeArrowheads="1"/>
          </p:cNvSpPr>
          <p:nvPr>
            <p:ph type="body" idx="1"/>
          </p:nvPr>
        </p:nvSpPr>
        <p:spPr bwMode="auto">
          <a:xfrm>
            <a:off x="239713" y="1600200"/>
            <a:ext cx="829468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pic>
        <p:nvPicPr>
          <p:cNvPr id="775172"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1540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9" name="Rectangle 1"/>
          <p:cNvSpPr>
            <a:spLocks noChangeArrowheads="1"/>
          </p:cNvSpPr>
          <p:nvPr userDrawn="1"/>
        </p:nvSpPr>
        <p:spPr bwMode="auto">
          <a:xfrm>
            <a:off x="685800" y="6553200"/>
            <a:ext cx="6548438" cy="304800"/>
          </a:xfrm>
          <a:prstGeom prst="rect">
            <a:avLst/>
          </a:prstGeom>
          <a:noFill/>
          <a:ln w="9525">
            <a:noFill/>
            <a:round/>
            <a:headEnd/>
            <a:tailEnd/>
          </a:ln>
          <a:effectLst/>
        </p:spPr>
        <p:txBody>
          <a:bodyPr lIns="90000" tIns="46800" rIns="90000" bIns="46800" anchor="b"/>
          <a:lstStyle/>
          <a:p>
            <a:pP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1000" dirty="0">
                <a:solidFill>
                  <a:srgbClr val="000000"/>
                </a:solidFill>
                <a:latin typeface="Century Gothic" pitchFamily="34" charset="0"/>
                <a:ea typeface="ヒラギノ角ゴ Pro W3" pitchFamily="1" charset="-128"/>
                <a:cs typeface="Arial" charset="0"/>
              </a:rPr>
              <a:t>Copyright © 2011 Ramez Elmasri and Shamkant Navathe</a:t>
            </a:r>
          </a:p>
        </p:txBody>
      </p:sp>
      <p:pic>
        <p:nvPicPr>
          <p:cNvPr id="775174"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345238"/>
            <a:ext cx="685800"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7332523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spd="med"/>
  <p:txStyles>
    <p:titleStyle>
      <a:lvl1pPr algn="l" rtl="0" fontAlgn="base">
        <a:spcBef>
          <a:spcPct val="0"/>
        </a:spcBef>
        <a:spcAft>
          <a:spcPct val="0"/>
        </a:spcAft>
        <a:defRPr sz="3600" kern="1200">
          <a:solidFill>
            <a:srgbClr val="800000"/>
          </a:solidFill>
          <a:latin typeface="+mj-lt"/>
          <a:ea typeface="+mj-ea"/>
          <a:cs typeface="+mj-cs"/>
        </a:defRPr>
      </a:lvl1pPr>
      <a:lvl2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2pPr>
      <a:lvl3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3pPr>
      <a:lvl4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4pPr>
      <a:lvl5pPr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rgbClr val="990033"/>
        </a:buClr>
        <a:buSzPct val="60000"/>
        <a:buFont typeface="Wingdings" panose="05000000000000000000" pitchFamily="2" charset="2"/>
        <a:buChar char="n"/>
        <a:defRPr sz="2800" kern="1200">
          <a:solidFill>
            <a:schemeClr val="tx2"/>
          </a:solidFill>
          <a:latin typeface="+mn-lt"/>
          <a:ea typeface="+mn-ea"/>
          <a:cs typeface="+mn-cs"/>
        </a:defRPr>
      </a:lvl1pPr>
      <a:lvl2pPr marL="742950" indent="-285750" algn="l" rtl="0" fontAlgn="base">
        <a:spcBef>
          <a:spcPct val="20000"/>
        </a:spcBef>
        <a:spcAft>
          <a:spcPct val="0"/>
        </a:spcAft>
        <a:buClr>
          <a:schemeClr val="tx2"/>
        </a:buClr>
        <a:buSzPct val="55000"/>
        <a:buFont typeface="Wingdings" panose="05000000000000000000" pitchFamily="2" charset="2"/>
        <a:buChar char="n"/>
        <a:defRPr sz="2600" kern="1200">
          <a:solidFill>
            <a:srgbClr val="800000"/>
          </a:solidFill>
          <a:latin typeface="+mn-lt"/>
          <a:ea typeface="+mn-ea"/>
          <a:cs typeface="+mn-cs"/>
        </a:defRPr>
      </a:lvl2pPr>
      <a:lvl3pPr marL="1143000" indent="-228600" algn="l" rtl="0" fontAlgn="base">
        <a:spcBef>
          <a:spcPct val="20000"/>
        </a:spcBef>
        <a:spcAft>
          <a:spcPct val="0"/>
        </a:spcAft>
        <a:buClr>
          <a:srgbClr val="990033"/>
        </a:buClr>
        <a:buSzPct val="50000"/>
        <a:buFont typeface="Wingdings" panose="05000000000000000000" pitchFamily="2" charset="2"/>
        <a:buChar char="n"/>
        <a:defRPr sz="2400" kern="1200">
          <a:solidFill>
            <a:schemeClr val="tx2"/>
          </a:solidFill>
          <a:latin typeface="+mn-lt"/>
          <a:ea typeface="+mn-ea"/>
          <a:cs typeface="+mn-cs"/>
        </a:defRPr>
      </a:lvl3pPr>
      <a:lvl4pPr marL="1600200" indent="-228600" algn="l" rtl="0" fontAlgn="base">
        <a:spcBef>
          <a:spcPct val="20000"/>
        </a:spcBef>
        <a:spcAft>
          <a:spcPct val="0"/>
        </a:spcAft>
        <a:buClr>
          <a:schemeClr val="tx2"/>
        </a:buClr>
        <a:buSzPct val="55000"/>
        <a:buFont typeface="Wingdings" panose="05000000000000000000" pitchFamily="2" charset="2"/>
        <a:buChar char="n"/>
        <a:defRPr sz="2000" kern="1200">
          <a:solidFill>
            <a:srgbClr val="800000"/>
          </a:solidFill>
          <a:latin typeface="+mn-lt"/>
          <a:ea typeface="+mn-ea"/>
          <a:cs typeface="+mn-cs"/>
        </a:defRPr>
      </a:lvl4pPr>
      <a:lvl5pPr marL="2057400" indent="-228600" algn="l" rtl="0" fontAlgn="base">
        <a:spcBef>
          <a:spcPct val="20000"/>
        </a:spcBef>
        <a:spcAft>
          <a:spcPct val="0"/>
        </a:spcAft>
        <a:buClr>
          <a:srgbClr val="990033"/>
        </a:buClr>
        <a:buSzPct val="50000"/>
        <a:buFont typeface="Wingdings" panose="05000000000000000000" pitchFamily="2" charset="2"/>
        <a:buChar char="n"/>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2.wmf"/></Relationships>
</file>

<file path=ppt/slides/_rels/slide2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8.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8.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8.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8.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8.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8.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8.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8.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8.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8.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8.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8.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8.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8.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8.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8.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8.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8.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8.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8.xml"/></Relationships>
</file>

<file path=ppt/slides/_rels/slide16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86.xml"/><Relationship Id="rId1" Type="http://schemas.openxmlformats.org/officeDocument/2006/relationships/slideLayout" Target="../slideLayouts/slideLayout48.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8.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8.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8.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8.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8.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8.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8.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8.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8.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8.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8.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8.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8.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8.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8.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8.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8.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8.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8.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8.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8.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8.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8.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8.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8.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8.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8.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8.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8.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8.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8.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48.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8.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8.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48.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8.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8.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8.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8.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8.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8.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63.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70.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70.xml"/></Relationships>
</file>

<file path=ppt/slides/_rels/slide205.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70.xml"/><Relationship Id="rId1" Type="http://schemas.openxmlformats.org/officeDocument/2006/relationships/vmlDrawing" Target="../drawings/vmlDrawing1.vml"/><Relationship Id="rId5" Type="http://schemas.openxmlformats.org/officeDocument/2006/relationships/image" Target="../media/image27.wmf"/><Relationship Id="rId4" Type="http://schemas.openxmlformats.org/officeDocument/2006/relationships/oleObject" Target="../embeddings/oleObject1.bin"/></Relationships>
</file>

<file path=ppt/slides/_rels/slide206.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70.xml"/><Relationship Id="rId1" Type="http://schemas.openxmlformats.org/officeDocument/2006/relationships/vmlDrawing" Target="../drawings/vmlDrawing2.vml"/><Relationship Id="rId5" Type="http://schemas.openxmlformats.org/officeDocument/2006/relationships/image" Target="../media/image28.wmf"/><Relationship Id="rId4" Type="http://schemas.openxmlformats.org/officeDocument/2006/relationships/oleObject" Target="../embeddings/oleObject2.bin"/></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0.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70.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70.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70.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70.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70.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70.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70.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70.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70.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70.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70.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70.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70.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70.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70.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70.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70.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70.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0.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0.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0.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70.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70.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70.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70.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70.xml"/></Relationships>
</file>

<file path=ppt/slides/_rels/slide234.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70.xml"/><Relationship Id="rId1" Type="http://schemas.openxmlformats.org/officeDocument/2006/relationships/vmlDrawing" Target="../drawings/vmlDrawing3.vml"/><Relationship Id="rId5" Type="http://schemas.openxmlformats.org/officeDocument/2006/relationships/image" Target="../media/image29.wmf"/><Relationship Id="rId4" Type="http://schemas.openxmlformats.org/officeDocument/2006/relationships/oleObject" Target="../embeddings/oleObject3.bin"/></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70.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70.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70.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70.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70.xml"/></Relationships>
</file>

<file path=ppt/slides/_rels/slide240.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70.xml"/><Relationship Id="rId1" Type="http://schemas.openxmlformats.org/officeDocument/2006/relationships/vmlDrawing" Target="../drawings/vmlDrawing4.vml"/><Relationship Id="rId5" Type="http://schemas.openxmlformats.org/officeDocument/2006/relationships/image" Target="../media/image30.wmf"/><Relationship Id="rId4" Type="http://schemas.openxmlformats.org/officeDocument/2006/relationships/oleObject" Target="../embeddings/oleObject4.bin"/></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70.xml"/></Relationships>
</file>

<file path=ppt/slides/_rels/slide242.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70.xml"/><Relationship Id="rId1" Type="http://schemas.openxmlformats.org/officeDocument/2006/relationships/vmlDrawing" Target="../drawings/vmlDrawing5.vml"/><Relationship Id="rId6" Type="http://schemas.openxmlformats.org/officeDocument/2006/relationships/image" Target="../media/image3.jpeg"/><Relationship Id="rId5" Type="http://schemas.openxmlformats.org/officeDocument/2006/relationships/image" Target="../media/image31.wmf"/><Relationship Id="rId4" Type="http://schemas.openxmlformats.org/officeDocument/2006/relationships/oleObject" Target="../embeddings/oleObject5.bin"/></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70.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70.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70.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70.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85.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9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92.xml"/></Relationships>
</file>

<file path=ppt/slides/_rels/slide250.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92.xml"/><Relationship Id="rId1" Type="http://schemas.openxmlformats.org/officeDocument/2006/relationships/vmlDrawing" Target="../drawings/vmlDrawing6.vml"/><Relationship Id="rId5" Type="http://schemas.openxmlformats.org/officeDocument/2006/relationships/image" Target="../media/image32.wmf"/><Relationship Id="rId4" Type="http://schemas.openxmlformats.org/officeDocument/2006/relationships/oleObject" Target="../embeddings/oleObject6.bin"/></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9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92.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92.xml"/></Relationships>
</file>

<file path=ppt/slides/_rels/slide25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80.xml"/><Relationship Id="rId1" Type="http://schemas.openxmlformats.org/officeDocument/2006/relationships/slideLayout" Target="../slideLayouts/slideLayout92.xml"/></Relationships>
</file>

<file path=ppt/slides/_rels/slide255.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181.xml"/><Relationship Id="rId1" Type="http://schemas.openxmlformats.org/officeDocument/2006/relationships/slideLayout" Target="../slideLayouts/slideLayout9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9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92.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92.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9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92.xml"/></Relationships>
</file>

<file path=ppt/slides/_rels/slide26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7.xml"/><Relationship Id="rId1" Type="http://schemas.openxmlformats.org/officeDocument/2006/relationships/slideLayout" Target="../slideLayouts/slideLayout92.xml"/></Relationships>
</file>

<file path=ppt/slides/_rels/slide262.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88.xml"/><Relationship Id="rId1" Type="http://schemas.openxmlformats.org/officeDocument/2006/relationships/slideLayout" Target="../slideLayouts/slideLayout9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92.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9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9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92.xml"/></Relationships>
</file>

<file path=ppt/slides/_rels/slide267.xml.rels><?xml version="1.0" encoding="UTF-8" standalone="yes"?>
<Relationships xmlns="http://schemas.openxmlformats.org/package/2006/relationships"><Relationship Id="rId3" Type="http://schemas.openxmlformats.org/officeDocument/2006/relationships/notesSlide" Target="../notesSlides/notesSlide193.xml"/><Relationship Id="rId2" Type="http://schemas.openxmlformats.org/officeDocument/2006/relationships/slideLayout" Target="../slideLayouts/slideLayout92.xml"/><Relationship Id="rId1" Type="http://schemas.openxmlformats.org/officeDocument/2006/relationships/vmlDrawing" Target="../drawings/vmlDrawing7.vml"/><Relationship Id="rId5" Type="http://schemas.openxmlformats.org/officeDocument/2006/relationships/image" Target="../media/image37.wmf"/><Relationship Id="rId4" Type="http://schemas.openxmlformats.org/officeDocument/2006/relationships/oleObject" Target="../embeddings/oleObject7.bin"/></Relationships>
</file>

<file path=ppt/slides/_rels/slide268.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194.xml"/><Relationship Id="rId1" Type="http://schemas.openxmlformats.org/officeDocument/2006/relationships/slideLayout" Target="../slideLayouts/slideLayout92.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9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92.xml"/></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92.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92.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92.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92.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92.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92.xml"/></Relationships>
</file>

<file path=ppt/slides/_rels/slide277.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03.xml"/><Relationship Id="rId1" Type="http://schemas.openxmlformats.org/officeDocument/2006/relationships/slideLayout" Target="../slideLayouts/slideLayout92.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92.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9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eaLnBrk="1" hangingPunct="1">
              <a:buFont typeface="Wingdings 2" panose="05020102010507070707" pitchFamily="18" charset="2"/>
              <a:buNone/>
            </a:pPr>
            <a:r>
              <a:rPr lang="de-DE" altLang="de-DE" sz="2400" dirty="0" err="1" smtClean="0">
                <a:solidFill>
                  <a:srgbClr val="000000"/>
                </a:solidFill>
                <a:latin typeface="Times New Roman" panose="02020603050405020304" pitchFamily="18" charset="0"/>
                <a:cs typeface="Times New Roman" panose="02020603050405020304" pitchFamily="18" charset="0"/>
              </a:rPr>
              <a:t>Lecture</a:t>
            </a:r>
            <a:r>
              <a:rPr lang="de-DE" altLang="de-DE" sz="2400" dirty="0" smtClean="0">
                <a:solidFill>
                  <a:srgbClr val="000000"/>
                </a:solidFill>
                <a:latin typeface="Times New Roman" panose="02020603050405020304" pitchFamily="18" charset="0"/>
                <a:cs typeface="Times New Roman" panose="02020603050405020304" pitchFamily="18" charset="0"/>
              </a:rPr>
              <a:t> </a:t>
            </a:r>
            <a:r>
              <a:rPr lang="de-DE" altLang="de-DE" sz="2400" dirty="0" err="1" smtClean="0">
                <a:solidFill>
                  <a:srgbClr val="000000"/>
                </a:solidFill>
                <a:latin typeface="Times New Roman" panose="02020603050405020304" pitchFamily="18" charset="0"/>
                <a:cs typeface="Times New Roman" panose="02020603050405020304" pitchFamily="18" charset="0"/>
              </a:rPr>
              <a:t>Slides</a:t>
            </a:r>
            <a:r>
              <a:rPr lang="de-DE" altLang="de-DE" sz="2400" dirty="0" smtClean="0">
                <a:solidFill>
                  <a:srgbClr val="000000"/>
                </a:solidFill>
                <a:latin typeface="Times New Roman" panose="02020603050405020304" pitchFamily="18" charset="0"/>
                <a:cs typeface="Times New Roman" panose="02020603050405020304" pitchFamily="18" charset="0"/>
              </a:rPr>
              <a:t> </a:t>
            </a:r>
            <a:r>
              <a:rPr lang="de-DE" altLang="de-DE" sz="2400" dirty="0" err="1" smtClean="0">
                <a:solidFill>
                  <a:srgbClr val="000000"/>
                </a:solidFill>
                <a:latin typeface="Times New Roman" panose="02020603050405020304" pitchFamily="18" charset="0"/>
                <a:cs typeface="Times New Roman" panose="02020603050405020304" pitchFamily="18" charset="0"/>
              </a:rPr>
              <a:t>of</a:t>
            </a:r>
            <a:r>
              <a:rPr lang="de-DE" altLang="de-DE" sz="2400" dirty="0" smtClean="0">
                <a:solidFill>
                  <a:srgbClr val="000000"/>
                </a:solidFill>
                <a:latin typeface="Times New Roman" panose="02020603050405020304" pitchFamily="18" charset="0"/>
                <a:cs typeface="Times New Roman" panose="02020603050405020304" pitchFamily="18" charset="0"/>
              </a:rPr>
              <a:t> </a:t>
            </a:r>
            <a:r>
              <a:rPr lang="de-DE" altLang="de-DE" sz="2400" dirty="0" err="1" smtClean="0">
                <a:solidFill>
                  <a:srgbClr val="000000"/>
                </a:solidFill>
                <a:latin typeface="Times New Roman" panose="02020603050405020304" pitchFamily="18" charset="0"/>
                <a:cs typeface="Times New Roman" panose="02020603050405020304" pitchFamily="18" charset="0"/>
              </a:rPr>
              <a:t>Elmasri</a:t>
            </a:r>
            <a:r>
              <a:rPr lang="de-DE" altLang="de-DE" sz="2400" dirty="0" smtClean="0">
                <a:solidFill>
                  <a:srgbClr val="000000"/>
                </a:solidFill>
                <a:latin typeface="Times New Roman" panose="02020603050405020304" pitchFamily="18" charset="0"/>
                <a:cs typeface="Times New Roman" panose="02020603050405020304" pitchFamily="18" charset="0"/>
              </a:rPr>
              <a:t> &amp; </a:t>
            </a:r>
            <a:r>
              <a:rPr lang="de-DE" altLang="de-DE" sz="2400" dirty="0" err="1" smtClean="0">
                <a:solidFill>
                  <a:srgbClr val="000000"/>
                </a:solidFill>
                <a:latin typeface="Times New Roman" panose="02020603050405020304" pitchFamily="18" charset="0"/>
                <a:cs typeface="Times New Roman" panose="02020603050405020304" pitchFamily="18" charset="0"/>
              </a:rPr>
              <a:t>Gillenson</a:t>
            </a:r>
            <a:r>
              <a:rPr lang="de-DE" altLang="de-DE" sz="2400" dirty="0" smtClean="0">
                <a:solidFill>
                  <a:srgbClr val="000000"/>
                </a:solidFill>
                <a:latin typeface="Times New Roman" panose="02020603050405020304" pitchFamily="18" charset="0"/>
                <a:cs typeface="Times New Roman" panose="02020603050405020304" pitchFamily="18" charset="0"/>
              </a:rPr>
              <a:t> (</a:t>
            </a:r>
            <a:r>
              <a:rPr lang="de-DE" altLang="de-DE" sz="2400" dirty="0" err="1" smtClean="0">
                <a:solidFill>
                  <a:srgbClr val="000000"/>
                </a:solidFill>
                <a:latin typeface="Times New Roman" panose="02020603050405020304" pitchFamily="18" charset="0"/>
                <a:cs typeface="Times New Roman" panose="02020603050405020304" pitchFamily="18" charset="0"/>
              </a:rPr>
              <a:t>without</a:t>
            </a:r>
            <a:r>
              <a:rPr lang="de-DE" altLang="de-DE" sz="2400" dirty="0" smtClean="0">
                <a:solidFill>
                  <a:srgbClr val="000000"/>
                </a:solidFill>
                <a:latin typeface="Times New Roman" panose="02020603050405020304" pitchFamily="18" charset="0"/>
                <a:cs typeface="Times New Roman" panose="02020603050405020304" pitchFamily="18" charset="0"/>
              </a:rPr>
              <a:t> </a:t>
            </a:r>
            <a:r>
              <a:rPr lang="de-DE" altLang="de-DE" sz="2400" dirty="0" err="1" smtClean="0">
                <a:solidFill>
                  <a:srgbClr val="000000"/>
                </a:solidFill>
                <a:latin typeface="Times New Roman" panose="02020603050405020304" pitchFamily="18" charset="0"/>
                <a:cs typeface="Times New Roman" panose="02020603050405020304" pitchFamily="18" charset="0"/>
              </a:rPr>
              <a:t>revision</a:t>
            </a:r>
            <a:r>
              <a:rPr lang="de-DE" altLang="de-DE" sz="2400">
                <a:solidFill>
                  <a:srgbClr val="000000"/>
                </a:solidFill>
                <a:latin typeface="Times New Roman" panose="02020603050405020304" pitchFamily="18" charset="0"/>
                <a:cs typeface="Times New Roman" panose="02020603050405020304" pitchFamily="18" charset="0"/>
              </a:rPr>
              <a:t>)</a:t>
            </a:r>
            <a:endParaRPr lang="en-US" altLang="de-DE" sz="2400"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CSE202 Database Management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10</a:t>
            </a:r>
            <a:endParaRPr lang="tr-TR" sz="2900" dirty="0">
              <a:solidFill>
                <a:prstClr val="black"/>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smtClean="0"/>
              <a:t>Part 1</a:t>
            </a:r>
            <a:r>
              <a:rPr lang="de-DE" sz="4000" dirty="0"/>
              <a:t/>
            </a:r>
            <a:br>
              <a:rPr lang="de-DE" sz="4000" dirty="0"/>
            </a:br>
            <a:r>
              <a:rPr lang="de-DE" sz="4000" dirty="0" smtClean="0"/>
              <a:t>Query Processing &amp; </a:t>
            </a:r>
            <a:r>
              <a:rPr lang="de-DE" sz="4000" dirty="0" err="1" smtClean="0"/>
              <a:t>Optimization</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913304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8" name="Rectangle 6"/>
          <p:cNvSpPr>
            <a:spLocks noGrp="1" noChangeArrowheads="1"/>
          </p:cNvSpPr>
          <p:nvPr>
            <p:ph type="title"/>
          </p:nvPr>
        </p:nvSpPr>
        <p:spPr/>
        <p:txBody>
          <a:bodyPr/>
          <a:lstStyle/>
          <a:p>
            <a:r>
              <a:rPr lang="en-US" altLang="de-DE" sz="3200"/>
              <a:t>0. Introduction to Query Processing (1)</a:t>
            </a:r>
          </a:p>
        </p:txBody>
      </p:sp>
      <p:sp>
        <p:nvSpPr>
          <p:cNvPr id="673799" name="Rectangle 7"/>
          <p:cNvSpPr>
            <a:spLocks noGrp="1" noChangeArrowheads="1"/>
          </p:cNvSpPr>
          <p:nvPr>
            <p:ph type="body" idx="1"/>
          </p:nvPr>
        </p:nvSpPr>
        <p:spPr/>
        <p:txBody>
          <a:bodyPr/>
          <a:lstStyle/>
          <a:p>
            <a:r>
              <a:rPr lang="en-US" altLang="de-DE" b="1"/>
              <a:t>Query optimization</a:t>
            </a:r>
            <a:r>
              <a:rPr lang="en-US" altLang="de-DE"/>
              <a:t>:</a:t>
            </a:r>
          </a:p>
          <a:p>
            <a:pPr lvl="1"/>
            <a:r>
              <a:rPr lang="en-US" altLang="de-DE"/>
              <a:t>The process of choosing a suitable execution strategy for processing a query.</a:t>
            </a:r>
          </a:p>
          <a:p>
            <a:r>
              <a:rPr lang="en-US" altLang="de-DE"/>
              <a:t>Two internal representations of a query:</a:t>
            </a:r>
          </a:p>
          <a:p>
            <a:pPr lvl="1"/>
            <a:r>
              <a:rPr lang="en-US" altLang="de-DE" b="1"/>
              <a:t>Query Tree</a:t>
            </a:r>
          </a:p>
          <a:p>
            <a:pPr lvl="1"/>
            <a:r>
              <a:rPr lang="en-US" altLang="de-DE" b="1"/>
              <a:t>Query Graph</a:t>
            </a:r>
          </a:p>
        </p:txBody>
      </p:sp>
    </p:spTree>
    <p:extLst>
      <p:ext uri="{BB962C8B-B14F-4D97-AF65-F5344CB8AC3E}">
        <p14:creationId xmlns:p14="http://schemas.microsoft.com/office/powerpoint/2010/main" val="1874845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8" name="Rectangle 8"/>
          <p:cNvSpPr>
            <a:spLocks noGrp="1" noChangeArrowheads="1"/>
          </p:cNvSpPr>
          <p:nvPr>
            <p:ph type="title"/>
          </p:nvPr>
        </p:nvSpPr>
        <p:spPr>
          <a:xfrm>
            <a:off x="228600" y="303213"/>
            <a:ext cx="7796213" cy="611187"/>
          </a:xfrm>
        </p:spPr>
        <p:txBody>
          <a:bodyPr/>
          <a:lstStyle/>
          <a:p>
            <a:r>
              <a:rPr lang="en-US" altLang="de-DE" sz="3200"/>
              <a:t>Introduction to Query Processing (2)</a:t>
            </a:r>
          </a:p>
        </p:txBody>
      </p:sp>
      <p:pic>
        <p:nvPicPr>
          <p:cNvPr id="67585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066800"/>
            <a:ext cx="8229600" cy="509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835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4" name="Rectangle 6"/>
          <p:cNvSpPr>
            <a:spLocks noGrp="1" noChangeArrowheads="1"/>
          </p:cNvSpPr>
          <p:nvPr>
            <p:ph type="title"/>
          </p:nvPr>
        </p:nvSpPr>
        <p:spPr/>
        <p:txBody>
          <a:bodyPr>
            <a:normAutofit fontScale="90000"/>
          </a:bodyPr>
          <a:lstStyle/>
          <a:p>
            <a:r>
              <a:rPr lang="en-US" altLang="de-DE" sz="3200"/>
              <a:t>1. Translating SQL Queries into Relational Algebra (1)</a:t>
            </a:r>
          </a:p>
        </p:txBody>
      </p:sp>
      <p:sp>
        <p:nvSpPr>
          <p:cNvPr id="677895" name="Rectangle 7"/>
          <p:cNvSpPr>
            <a:spLocks noGrp="1" noChangeArrowheads="1"/>
          </p:cNvSpPr>
          <p:nvPr>
            <p:ph type="body" idx="1"/>
          </p:nvPr>
        </p:nvSpPr>
        <p:spPr/>
        <p:txBody>
          <a:bodyPr/>
          <a:lstStyle/>
          <a:p>
            <a:pPr>
              <a:lnSpc>
                <a:spcPct val="90000"/>
              </a:lnSpc>
            </a:pPr>
            <a:r>
              <a:rPr lang="en-US" altLang="de-DE" b="1"/>
              <a:t>Query block</a:t>
            </a:r>
            <a:r>
              <a:rPr lang="en-US" altLang="de-DE"/>
              <a:t>: </a:t>
            </a:r>
          </a:p>
          <a:p>
            <a:pPr lvl="1">
              <a:lnSpc>
                <a:spcPct val="90000"/>
              </a:lnSpc>
            </a:pPr>
            <a:r>
              <a:rPr lang="en-US" altLang="de-DE"/>
              <a:t>The basic unit that can be translated into the algebraic operators and optimized.</a:t>
            </a:r>
          </a:p>
          <a:p>
            <a:pPr>
              <a:lnSpc>
                <a:spcPct val="90000"/>
              </a:lnSpc>
            </a:pPr>
            <a:r>
              <a:rPr lang="en-US" altLang="de-DE"/>
              <a:t>A query block contains a single SELECT-FROM-WHERE expression, as well as GROUP BY and HAVING clause if these are part of the block.</a:t>
            </a:r>
          </a:p>
          <a:p>
            <a:pPr>
              <a:lnSpc>
                <a:spcPct val="90000"/>
              </a:lnSpc>
            </a:pPr>
            <a:r>
              <a:rPr lang="en-US" altLang="de-DE" b="1"/>
              <a:t>Nested queries</a:t>
            </a:r>
            <a:r>
              <a:rPr lang="en-US" altLang="de-DE"/>
              <a:t> within a query are identified as separate query blocks.</a:t>
            </a:r>
          </a:p>
          <a:p>
            <a:pPr>
              <a:lnSpc>
                <a:spcPct val="90000"/>
              </a:lnSpc>
            </a:pPr>
            <a:r>
              <a:rPr lang="en-US" altLang="de-DE"/>
              <a:t>Aggregate operators in SQL must be included in the extended algebra.</a:t>
            </a:r>
          </a:p>
        </p:txBody>
      </p:sp>
    </p:spTree>
    <p:extLst>
      <p:ext uri="{BB962C8B-B14F-4D97-AF65-F5344CB8AC3E}">
        <p14:creationId xmlns:p14="http://schemas.microsoft.com/office/powerpoint/2010/main" val="125358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53" name="Rectangle 17"/>
          <p:cNvSpPr>
            <a:spLocks noGrp="1" noChangeArrowheads="1"/>
          </p:cNvSpPr>
          <p:nvPr>
            <p:ph type="title"/>
          </p:nvPr>
        </p:nvSpPr>
        <p:spPr>
          <a:xfrm>
            <a:off x="228600" y="152400"/>
            <a:ext cx="7796213" cy="992188"/>
          </a:xfrm>
        </p:spPr>
        <p:txBody>
          <a:bodyPr>
            <a:normAutofit fontScale="90000"/>
          </a:bodyPr>
          <a:lstStyle/>
          <a:p>
            <a:r>
              <a:rPr lang="en-US" altLang="de-DE" sz="3200"/>
              <a:t>Translating SQL Queries into Relational Algebra (2)</a:t>
            </a:r>
          </a:p>
        </p:txBody>
      </p:sp>
      <p:sp>
        <p:nvSpPr>
          <p:cNvPr id="679954" name="Rectangle 18"/>
          <p:cNvSpPr>
            <a:spLocks noGrp="1" noChangeArrowheads="1"/>
          </p:cNvSpPr>
          <p:nvPr>
            <p:ph type="body" idx="1"/>
          </p:nvPr>
        </p:nvSpPr>
        <p:spPr>
          <a:xfrm>
            <a:off x="762000" y="1525588"/>
            <a:ext cx="7912100" cy="1676400"/>
          </a:xfrm>
          <a:ln>
            <a:solidFill>
              <a:schemeClr val="tx1"/>
            </a:solidFill>
            <a:miter lim="800000"/>
            <a:headEnd/>
            <a:tailEnd/>
          </a:ln>
        </p:spPr>
        <p:txBody>
          <a:bodyPr>
            <a:normAutofit lnSpcReduction="10000"/>
          </a:bodyPr>
          <a:lstStyle/>
          <a:p>
            <a:pPr marL="0" indent="0">
              <a:lnSpc>
                <a:spcPct val="90000"/>
              </a:lnSpc>
              <a:buClr>
                <a:srgbClr val="FF0000"/>
              </a:buClr>
              <a:buSzTx/>
              <a:buFont typeface="Wingdings" panose="05000000000000000000" pitchFamily="2" charset="2"/>
              <a:buNone/>
            </a:pPr>
            <a:r>
              <a:rPr lang="en-US" altLang="de-DE" sz="2000" b="1" dirty="0">
                <a:solidFill>
                  <a:schemeClr val="bg2"/>
                </a:solidFill>
                <a:latin typeface="Times New Roman" panose="02020603050405020304" pitchFamily="18" charset="0"/>
              </a:rPr>
              <a:t>SELECT</a:t>
            </a:r>
            <a:r>
              <a:rPr lang="en-US" altLang="de-DE" sz="2000" dirty="0">
                <a:solidFill>
                  <a:schemeClr val="bg2"/>
                </a:solidFill>
                <a:latin typeface="Times New Roman" panose="02020603050405020304" pitchFamily="18" charset="0"/>
              </a:rPr>
              <a:t> 	LNAME, FNAME</a:t>
            </a:r>
          </a:p>
          <a:p>
            <a:pPr marL="0" indent="0">
              <a:lnSpc>
                <a:spcPct val="90000"/>
              </a:lnSpc>
              <a:buClr>
                <a:srgbClr val="FF0000"/>
              </a:buClr>
              <a:buSzTx/>
              <a:buFont typeface="Wingdings" panose="05000000000000000000" pitchFamily="2" charset="2"/>
              <a:buNone/>
            </a:pPr>
            <a:r>
              <a:rPr lang="en-US" altLang="de-DE" sz="2000" b="1" dirty="0">
                <a:solidFill>
                  <a:schemeClr val="bg2"/>
                </a:solidFill>
                <a:latin typeface="Times New Roman" panose="02020603050405020304" pitchFamily="18" charset="0"/>
              </a:rPr>
              <a:t>FROM</a:t>
            </a:r>
            <a:r>
              <a:rPr lang="en-US" altLang="de-DE" sz="2000" dirty="0">
                <a:solidFill>
                  <a:schemeClr val="bg2"/>
                </a:solidFill>
                <a:latin typeface="Times New Roman" panose="02020603050405020304" pitchFamily="18" charset="0"/>
              </a:rPr>
              <a:t> 		EMPLOYEE</a:t>
            </a:r>
          </a:p>
          <a:p>
            <a:pPr marL="0" indent="0">
              <a:lnSpc>
                <a:spcPct val="90000"/>
              </a:lnSpc>
              <a:buClr>
                <a:srgbClr val="FF0000"/>
              </a:buClr>
              <a:buSzTx/>
              <a:buFont typeface="Wingdings" panose="05000000000000000000" pitchFamily="2" charset="2"/>
              <a:buNone/>
            </a:pPr>
            <a:r>
              <a:rPr lang="en-US" altLang="de-DE" sz="2000" b="1" dirty="0">
                <a:solidFill>
                  <a:schemeClr val="bg2"/>
                </a:solidFill>
                <a:latin typeface="Times New Roman" panose="02020603050405020304" pitchFamily="18" charset="0"/>
              </a:rPr>
              <a:t>WHERE</a:t>
            </a:r>
            <a:r>
              <a:rPr lang="en-US" altLang="de-DE" sz="2000" dirty="0">
                <a:solidFill>
                  <a:schemeClr val="bg2"/>
                </a:solidFill>
                <a:latin typeface="Times New Roman" panose="02020603050405020304" pitchFamily="18" charset="0"/>
              </a:rPr>
              <a:t> 	SALARY &gt; (	</a:t>
            </a:r>
            <a:r>
              <a:rPr lang="en-US" altLang="de-DE" sz="2000" b="1" dirty="0">
                <a:solidFill>
                  <a:schemeClr val="bg2"/>
                </a:solidFill>
                <a:latin typeface="Times New Roman" panose="02020603050405020304" pitchFamily="18" charset="0"/>
              </a:rPr>
              <a:t>SELECT</a:t>
            </a:r>
            <a:r>
              <a:rPr lang="en-US" altLang="de-DE" sz="2000" dirty="0">
                <a:solidFill>
                  <a:schemeClr val="bg2"/>
                </a:solidFill>
                <a:latin typeface="Times New Roman" panose="02020603050405020304" pitchFamily="18" charset="0"/>
              </a:rPr>
              <a:t> 	MAX (SALARY)</a:t>
            </a:r>
          </a:p>
          <a:p>
            <a:pPr marL="0" indent="0">
              <a:lnSpc>
                <a:spcPct val="90000"/>
              </a:lnSpc>
              <a:buClr>
                <a:srgbClr val="FF0000"/>
              </a:buClr>
              <a:buSzTx/>
              <a:buFont typeface="Wingdings" panose="05000000000000000000" pitchFamily="2" charset="2"/>
              <a:buNone/>
            </a:pPr>
            <a:r>
              <a:rPr lang="en-US" altLang="de-DE" sz="2000" dirty="0">
                <a:solidFill>
                  <a:schemeClr val="bg2"/>
                </a:solidFill>
                <a:latin typeface="Times New Roman" panose="02020603050405020304" pitchFamily="18" charset="0"/>
              </a:rPr>
              <a:t>				</a:t>
            </a:r>
            <a:r>
              <a:rPr lang="en-US" altLang="de-DE" sz="2000" b="1" dirty="0">
                <a:solidFill>
                  <a:schemeClr val="bg2"/>
                </a:solidFill>
                <a:latin typeface="Times New Roman" panose="02020603050405020304" pitchFamily="18" charset="0"/>
              </a:rPr>
              <a:t>FROM</a:t>
            </a:r>
            <a:r>
              <a:rPr lang="en-US" altLang="de-DE" sz="2000" dirty="0">
                <a:solidFill>
                  <a:schemeClr val="bg2"/>
                </a:solidFill>
                <a:latin typeface="Times New Roman" panose="02020603050405020304" pitchFamily="18" charset="0"/>
              </a:rPr>
              <a:t>		EMPLOYEE</a:t>
            </a:r>
          </a:p>
          <a:p>
            <a:pPr marL="0" indent="0">
              <a:lnSpc>
                <a:spcPct val="90000"/>
              </a:lnSpc>
              <a:buClr>
                <a:srgbClr val="FF0000"/>
              </a:buClr>
              <a:buSzTx/>
              <a:buFont typeface="Wingdings" panose="05000000000000000000" pitchFamily="2" charset="2"/>
              <a:buNone/>
            </a:pPr>
            <a:r>
              <a:rPr lang="en-US" altLang="de-DE" sz="2000" dirty="0">
                <a:solidFill>
                  <a:schemeClr val="bg2"/>
                </a:solidFill>
                <a:latin typeface="Times New Roman" panose="02020603050405020304" pitchFamily="18" charset="0"/>
              </a:rPr>
              <a:t>				</a:t>
            </a:r>
            <a:r>
              <a:rPr lang="en-US" altLang="de-DE" sz="2000" b="1" dirty="0">
                <a:solidFill>
                  <a:schemeClr val="bg2"/>
                </a:solidFill>
                <a:latin typeface="Times New Roman" panose="02020603050405020304" pitchFamily="18" charset="0"/>
              </a:rPr>
              <a:t>WHERE</a:t>
            </a:r>
            <a:r>
              <a:rPr lang="en-US" altLang="de-DE" sz="2000" dirty="0">
                <a:solidFill>
                  <a:schemeClr val="bg2"/>
                </a:solidFill>
                <a:latin typeface="Times New Roman" panose="02020603050405020304" pitchFamily="18" charset="0"/>
              </a:rPr>
              <a:t> 	DNO = 5);</a:t>
            </a:r>
          </a:p>
        </p:txBody>
      </p:sp>
      <p:sp>
        <p:nvSpPr>
          <p:cNvPr id="679940" name="Text Box 4"/>
          <p:cNvSpPr txBox="1">
            <a:spLocks noChangeArrowheads="1"/>
          </p:cNvSpPr>
          <p:nvPr/>
        </p:nvSpPr>
        <p:spPr bwMode="auto">
          <a:xfrm>
            <a:off x="4813300" y="4141788"/>
            <a:ext cx="4025900" cy="1046162"/>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SELECT</a:t>
            </a:r>
            <a:r>
              <a:rPr lang="en-US" altLang="de-DE" sz="2000">
                <a:solidFill>
                  <a:schemeClr val="bg2"/>
                </a:solidFill>
                <a:latin typeface="Times New Roman" panose="02020603050405020304" pitchFamily="18" charset="0"/>
              </a:rPr>
              <a:t>	MAX (SALARY)</a:t>
            </a:r>
          </a:p>
          <a:p>
            <a:pPr>
              <a:lnSpc>
                <a:spcPct val="90000"/>
              </a:lnSpc>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FROM</a:t>
            </a:r>
            <a:r>
              <a:rPr lang="en-US" altLang="de-DE" sz="2000">
                <a:solidFill>
                  <a:schemeClr val="bg2"/>
                </a:solidFill>
                <a:latin typeface="Times New Roman" panose="02020603050405020304" pitchFamily="18" charset="0"/>
              </a:rPr>
              <a:t>		EMPLOYEE</a:t>
            </a:r>
          </a:p>
          <a:p>
            <a:pPr>
              <a:lnSpc>
                <a:spcPct val="90000"/>
              </a:lnSpc>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WHERE</a:t>
            </a:r>
            <a:r>
              <a:rPr lang="en-US" altLang="de-DE" sz="2000">
                <a:solidFill>
                  <a:schemeClr val="bg2"/>
                </a:solidFill>
                <a:latin typeface="Times New Roman" panose="02020603050405020304" pitchFamily="18" charset="0"/>
              </a:rPr>
              <a:t> 	DNO = 5</a:t>
            </a:r>
          </a:p>
        </p:txBody>
      </p:sp>
      <p:sp>
        <p:nvSpPr>
          <p:cNvPr id="679941" name="Text Box 5"/>
          <p:cNvSpPr txBox="1">
            <a:spLocks noChangeArrowheads="1"/>
          </p:cNvSpPr>
          <p:nvPr/>
        </p:nvSpPr>
        <p:spPr bwMode="auto">
          <a:xfrm>
            <a:off x="520700" y="3989388"/>
            <a:ext cx="4140200" cy="1136650"/>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SELECT</a:t>
            </a:r>
            <a:r>
              <a:rPr lang="en-US" altLang="de-DE" sz="2000">
                <a:solidFill>
                  <a:schemeClr val="bg2"/>
                </a:solidFill>
                <a:latin typeface="Times New Roman" panose="02020603050405020304" pitchFamily="18" charset="0"/>
              </a:rPr>
              <a:t> 	LNAME, FNAME</a:t>
            </a:r>
          </a:p>
          <a:p>
            <a:pPr>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FROM</a:t>
            </a:r>
            <a:r>
              <a:rPr lang="en-US" altLang="de-DE" sz="2000">
                <a:solidFill>
                  <a:schemeClr val="bg2"/>
                </a:solidFill>
                <a:latin typeface="Times New Roman" panose="02020603050405020304" pitchFamily="18" charset="0"/>
              </a:rPr>
              <a:t> 		EMPLOYEE</a:t>
            </a:r>
          </a:p>
          <a:p>
            <a:pPr>
              <a:spcBef>
                <a:spcPct val="20000"/>
              </a:spcBef>
              <a:buClr>
                <a:srgbClr val="FF0000"/>
              </a:buClr>
              <a:buFont typeface="Wingdings" panose="05000000000000000000" pitchFamily="2" charset="2"/>
              <a:buNone/>
            </a:pPr>
            <a:r>
              <a:rPr lang="en-US" altLang="de-DE" sz="2000" b="1">
                <a:solidFill>
                  <a:schemeClr val="bg2"/>
                </a:solidFill>
                <a:latin typeface="Times New Roman" panose="02020603050405020304" pitchFamily="18" charset="0"/>
              </a:rPr>
              <a:t>WHERE</a:t>
            </a:r>
            <a:r>
              <a:rPr lang="en-US" altLang="de-DE" sz="2000">
                <a:solidFill>
                  <a:schemeClr val="bg2"/>
                </a:solidFill>
                <a:latin typeface="Times New Roman" panose="02020603050405020304" pitchFamily="18" charset="0"/>
              </a:rPr>
              <a:t> 	SALARY &gt; C</a:t>
            </a:r>
          </a:p>
        </p:txBody>
      </p:sp>
      <p:sp>
        <p:nvSpPr>
          <p:cNvPr id="679942" name="Line 6"/>
          <p:cNvSpPr>
            <a:spLocks noChangeShapeType="1"/>
          </p:cNvSpPr>
          <p:nvPr/>
        </p:nvSpPr>
        <p:spPr bwMode="auto">
          <a:xfrm>
            <a:off x="4660900" y="3341688"/>
            <a:ext cx="1588" cy="2413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679943" name="Line 7"/>
          <p:cNvSpPr>
            <a:spLocks noChangeShapeType="1"/>
          </p:cNvSpPr>
          <p:nvPr/>
        </p:nvSpPr>
        <p:spPr bwMode="auto">
          <a:xfrm>
            <a:off x="2501900" y="3582988"/>
            <a:ext cx="4191000" cy="1587"/>
          </a:xfrm>
          <a:prstGeom prst="line">
            <a:avLst/>
          </a:prstGeom>
          <a:noFill/>
          <a:ln w="9525">
            <a:solidFill>
              <a:schemeClr val="bg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679944" name="Line 8"/>
          <p:cNvSpPr>
            <a:spLocks noChangeShapeType="1"/>
          </p:cNvSpPr>
          <p:nvPr/>
        </p:nvSpPr>
        <p:spPr bwMode="auto">
          <a:xfrm>
            <a:off x="4660900" y="3341688"/>
            <a:ext cx="1588" cy="241300"/>
          </a:xfrm>
          <a:prstGeom prst="line">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679945" name="Line 9"/>
          <p:cNvSpPr>
            <a:spLocks noChangeShapeType="1"/>
          </p:cNvSpPr>
          <p:nvPr/>
        </p:nvSpPr>
        <p:spPr bwMode="auto">
          <a:xfrm>
            <a:off x="2501900" y="3582988"/>
            <a:ext cx="1588" cy="406400"/>
          </a:xfrm>
          <a:prstGeom prst="line">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679946" name="Line 10"/>
          <p:cNvSpPr>
            <a:spLocks noChangeShapeType="1"/>
          </p:cNvSpPr>
          <p:nvPr/>
        </p:nvSpPr>
        <p:spPr bwMode="auto">
          <a:xfrm>
            <a:off x="6692900" y="3582988"/>
            <a:ext cx="1588" cy="406400"/>
          </a:xfrm>
          <a:prstGeom prst="line">
            <a:avLst/>
          </a:prstGeom>
          <a:noFill/>
          <a:ln w="9525">
            <a:solidFill>
              <a:schemeClr val="bg2"/>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679947" name="Text Box 11"/>
          <p:cNvSpPr txBox="1">
            <a:spLocks noChangeArrowheads="1"/>
          </p:cNvSpPr>
          <p:nvPr/>
        </p:nvSpPr>
        <p:spPr bwMode="auto">
          <a:xfrm>
            <a:off x="368300" y="5538788"/>
            <a:ext cx="4292600" cy="46672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de-DE">
                <a:solidFill>
                  <a:schemeClr val="bg2"/>
                </a:solidFill>
                <a:latin typeface="Lucida Grande" pitchFamily="1" charset="0"/>
                <a:cs typeface="Times New Roman" panose="02020603050405020304" pitchFamily="18" charset="0"/>
              </a:rPr>
              <a:t>π</a:t>
            </a:r>
            <a:r>
              <a:rPr lang="en-US" altLang="de-DE" sz="1800" baseline="-25000">
                <a:solidFill>
                  <a:schemeClr val="bg2"/>
                </a:solidFill>
                <a:latin typeface="Times New Roman" panose="02020603050405020304" pitchFamily="18" charset="0"/>
              </a:rPr>
              <a:t>LNAME, FNAME</a:t>
            </a:r>
            <a:r>
              <a:rPr lang="en-US" altLang="de-DE" sz="2000" baseline="-25000">
                <a:solidFill>
                  <a:schemeClr val="bg2"/>
                </a:solidFill>
                <a:latin typeface="Times New Roman" panose="02020603050405020304" pitchFamily="18" charset="0"/>
              </a:rPr>
              <a:t> </a:t>
            </a:r>
            <a:r>
              <a:rPr lang="en-US" altLang="de-DE" sz="2000">
                <a:solidFill>
                  <a:schemeClr val="bg2"/>
                </a:solidFill>
                <a:latin typeface="Times New Roman" panose="02020603050405020304" pitchFamily="18" charset="0"/>
              </a:rPr>
              <a:t>(</a:t>
            </a:r>
            <a:r>
              <a:rPr lang="en-US" altLang="de-DE">
                <a:solidFill>
                  <a:schemeClr val="bg2"/>
                </a:solidFill>
                <a:latin typeface="Lucida Grande" pitchFamily="1" charset="0"/>
                <a:cs typeface="Times New Roman" panose="02020603050405020304" pitchFamily="18" charset="0"/>
              </a:rPr>
              <a:t>σ</a:t>
            </a:r>
            <a:r>
              <a:rPr lang="en-US" altLang="de-DE" sz="1800" baseline="-25000">
                <a:solidFill>
                  <a:schemeClr val="bg2"/>
                </a:solidFill>
                <a:latin typeface="Times New Roman" panose="02020603050405020304" pitchFamily="18" charset="0"/>
                <a:cs typeface="Times New Roman" panose="02020603050405020304" pitchFamily="18" charset="0"/>
              </a:rPr>
              <a:t>SALARY&gt;C</a:t>
            </a:r>
            <a:r>
              <a:rPr lang="en-US" altLang="de-DE" sz="2000">
                <a:solidFill>
                  <a:schemeClr val="bg2"/>
                </a:solidFill>
                <a:latin typeface="Times New Roman" panose="02020603050405020304" pitchFamily="18" charset="0"/>
                <a:cs typeface="Times New Roman" panose="02020603050405020304" pitchFamily="18" charset="0"/>
              </a:rPr>
              <a:t>(EMPLOYEE))</a:t>
            </a:r>
            <a:endParaRPr lang="en-US" altLang="de-DE" sz="2000" baseline="-25000">
              <a:solidFill>
                <a:schemeClr val="bg2"/>
              </a:solidFill>
              <a:latin typeface="Times New Roman" panose="02020603050405020304" pitchFamily="18" charset="0"/>
            </a:endParaRPr>
          </a:p>
        </p:txBody>
      </p:sp>
      <p:sp>
        <p:nvSpPr>
          <p:cNvPr id="679948" name="Text Box 12"/>
          <p:cNvSpPr txBox="1">
            <a:spLocks noChangeArrowheads="1"/>
          </p:cNvSpPr>
          <p:nvPr/>
        </p:nvSpPr>
        <p:spPr bwMode="auto">
          <a:xfrm>
            <a:off x="4813300" y="5538788"/>
            <a:ext cx="3860800" cy="466725"/>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de-DE" sz="2000">
                <a:solidFill>
                  <a:schemeClr val="bg2"/>
                </a:solidFill>
              </a:rPr>
              <a:t>ℱ</a:t>
            </a:r>
            <a:r>
              <a:rPr lang="en-US" altLang="de-DE" sz="1800" baseline="-25000">
                <a:solidFill>
                  <a:schemeClr val="bg2"/>
                </a:solidFill>
                <a:latin typeface="Times New Roman" panose="02020603050405020304" pitchFamily="18" charset="0"/>
              </a:rPr>
              <a:t>MAX SALARY</a:t>
            </a:r>
            <a:r>
              <a:rPr lang="en-US" altLang="de-DE" sz="2000" baseline="-25000">
                <a:solidFill>
                  <a:schemeClr val="bg2"/>
                </a:solidFill>
                <a:latin typeface="Times New Roman" panose="02020603050405020304" pitchFamily="18" charset="0"/>
              </a:rPr>
              <a:t> </a:t>
            </a:r>
            <a:r>
              <a:rPr lang="en-US" altLang="de-DE" sz="2000">
                <a:solidFill>
                  <a:schemeClr val="bg2"/>
                </a:solidFill>
                <a:latin typeface="Times New Roman" panose="02020603050405020304" pitchFamily="18" charset="0"/>
              </a:rPr>
              <a:t>(</a:t>
            </a:r>
            <a:r>
              <a:rPr lang="en-US" altLang="de-DE">
                <a:solidFill>
                  <a:schemeClr val="bg2"/>
                </a:solidFill>
                <a:latin typeface="Lucida Grande" pitchFamily="1" charset="0"/>
                <a:cs typeface="Times New Roman" panose="02020603050405020304" pitchFamily="18" charset="0"/>
              </a:rPr>
              <a:t>σ</a:t>
            </a:r>
            <a:r>
              <a:rPr lang="en-US" altLang="de-DE" sz="1800" baseline="-25000">
                <a:solidFill>
                  <a:schemeClr val="bg2"/>
                </a:solidFill>
                <a:latin typeface="Times New Roman" panose="02020603050405020304" pitchFamily="18" charset="0"/>
                <a:cs typeface="Times New Roman" panose="02020603050405020304" pitchFamily="18" charset="0"/>
              </a:rPr>
              <a:t>DNO=5 </a:t>
            </a:r>
            <a:r>
              <a:rPr lang="en-US" altLang="de-DE" sz="2000">
                <a:solidFill>
                  <a:schemeClr val="bg2"/>
                </a:solidFill>
                <a:latin typeface="Times New Roman" panose="02020603050405020304" pitchFamily="18" charset="0"/>
                <a:cs typeface="Times New Roman" panose="02020603050405020304" pitchFamily="18" charset="0"/>
              </a:rPr>
              <a:t>(EMPLOYEE))</a:t>
            </a:r>
          </a:p>
        </p:txBody>
      </p:sp>
      <p:sp>
        <p:nvSpPr>
          <p:cNvPr id="679949" name="AutoShape 13"/>
          <p:cNvSpPr>
            <a:spLocks noChangeArrowheads="1"/>
          </p:cNvSpPr>
          <p:nvPr/>
        </p:nvSpPr>
        <p:spPr bwMode="auto">
          <a:xfrm>
            <a:off x="2330450" y="5126038"/>
            <a:ext cx="342900" cy="412750"/>
          </a:xfrm>
          <a:prstGeom prst="downArrow">
            <a:avLst>
              <a:gd name="adj1" fmla="val 50000"/>
              <a:gd name="adj2" fmla="val 30093"/>
            </a:avLst>
          </a:prstGeom>
          <a:noFill/>
          <a:ln w="9525">
            <a:solidFill>
              <a:schemeClr val="bg2"/>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de-DE">
              <a:solidFill>
                <a:schemeClr val="bg2"/>
              </a:solidFill>
              <a:latin typeface="Times New Roman" panose="02020603050405020304" pitchFamily="18" charset="0"/>
            </a:endParaRPr>
          </a:p>
        </p:txBody>
      </p:sp>
      <p:sp>
        <p:nvSpPr>
          <p:cNvPr id="679950" name="AutoShape 14"/>
          <p:cNvSpPr>
            <a:spLocks noChangeArrowheads="1"/>
          </p:cNvSpPr>
          <p:nvPr/>
        </p:nvSpPr>
        <p:spPr bwMode="auto">
          <a:xfrm>
            <a:off x="6521450" y="5072063"/>
            <a:ext cx="342900" cy="466725"/>
          </a:xfrm>
          <a:prstGeom prst="downArrow">
            <a:avLst>
              <a:gd name="adj1" fmla="val 50000"/>
              <a:gd name="adj2" fmla="val 34028"/>
            </a:avLst>
          </a:prstGeom>
          <a:noFill/>
          <a:ln w="9525">
            <a:solidFill>
              <a:schemeClr val="bg2"/>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de-DE">
              <a:solidFill>
                <a:schemeClr val="bg2"/>
              </a:solidFill>
              <a:latin typeface="Times New Roman" panose="02020603050405020304" pitchFamily="18" charset="0"/>
            </a:endParaRPr>
          </a:p>
        </p:txBody>
      </p:sp>
    </p:spTree>
    <p:extLst>
      <p:ext uri="{BB962C8B-B14F-4D97-AF65-F5344CB8AC3E}">
        <p14:creationId xmlns:p14="http://schemas.microsoft.com/office/powerpoint/2010/main" val="1112707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0" name="Rectangle 6"/>
          <p:cNvSpPr>
            <a:spLocks noGrp="1" noChangeArrowheads="1"/>
          </p:cNvSpPr>
          <p:nvPr>
            <p:ph type="title"/>
          </p:nvPr>
        </p:nvSpPr>
        <p:spPr/>
        <p:txBody>
          <a:bodyPr/>
          <a:lstStyle/>
          <a:p>
            <a:r>
              <a:rPr lang="en-US" altLang="de-DE"/>
              <a:t>2. Algorithms for External Sorting (1)</a:t>
            </a:r>
          </a:p>
        </p:txBody>
      </p:sp>
      <p:sp>
        <p:nvSpPr>
          <p:cNvPr id="681991" name="Rectangle 7"/>
          <p:cNvSpPr>
            <a:spLocks noGrp="1" noChangeArrowheads="1"/>
          </p:cNvSpPr>
          <p:nvPr>
            <p:ph type="body" idx="1"/>
          </p:nvPr>
        </p:nvSpPr>
        <p:spPr/>
        <p:txBody>
          <a:bodyPr/>
          <a:lstStyle/>
          <a:p>
            <a:pPr>
              <a:lnSpc>
                <a:spcPct val="80000"/>
              </a:lnSpc>
            </a:pPr>
            <a:r>
              <a:rPr lang="en-US" altLang="de-DE" sz="2400" b="1"/>
              <a:t>External sorting</a:t>
            </a:r>
            <a:r>
              <a:rPr lang="en-US" altLang="de-DE" sz="2400"/>
              <a:t>:</a:t>
            </a:r>
          </a:p>
          <a:p>
            <a:pPr lvl="1">
              <a:lnSpc>
                <a:spcPct val="80000"/>
              </a:lnSpc>
            </a:pPr>
            <a:r>
              <a:rPr lang="en-US" altLang="de-DE" sz="2200"/>
              <a:t>Refers to sorting algorithms that are suitable for large files of records stored on disk that do not fit entirely in main memory, such as most database files.</a:t>
            </a:r>
          </a:p>
          <a:p>
            <a:pPr>
              <a:lnSpc>
                <a:spcPct val="80000"/>
              </a:lnSpc>
            </a:pPr>
            <a:r>
              <a:rPr lang="en-US" altLang="de-DE" sz="2400" b="1"/>
              <a:t>Sort-Merge strategy</a:t>
            </a:r>
            <a:r>
              <a:rPr lang="en-US" altLang="de-DE" sz="2400"/>
              <a:t>:</a:t>
            </a:r>
          </a:p>
          <a:p>
            <a:pPr lvl="1">
              <a:lnSpc>
                <a:spcPct val="80000"/>
              </a:lnSpc>
            </a:pPr>
            <a:r>
              <a:rPr lang="en-US" altLang="de-DE" sz="2200"/>
              <a:t>Starts by sorting small subfiles (</a:t>
            </a:r>
            <a:r>
              <a:rPr lang="en-US" altLang="de-DE" sz="2200" b="1"/>
              <a:t>runs</a:t>
            </a:r>
            <a:r>
              <a:rPr lang="en-US" altLang="de-DE" sz="2200"/>
              <a:t>) of the main file and then merges the sorted runs, creating larger sorted subfiles that are merged in turn.</a:t>
            </a:r>
          </a:p>
          <a:p>
            <a:pPr lvl="1">
              <a:lnSpc>
                <a:spcPct val="80000"/>
              </a:lnSpc>
            </a:pPr>
            <a:r>
              <a:rPr lang="en-US" altLang="de-DE" sz="2200"/>
              <a:t>Sorting phase: n</a:t>
            </a:r>
            <a:r>
              <a:rPr lang="en-US" altLang="de-DE" sz="2200" baseline="-25000"/>
              <a:t>R</a:t>
            </a:r>
            <a:r>
              <a:rPr lang="en-US" altLang="de-DE" sz="2200"/>
              <a:t> = </a:t>
            </a:r>
            <a:r>
              <a:rPr lang="en-US" altLang="de-DE" sz="2200">
                <a:sym typeface="Symbol" panose="05050102010706020507" pitchFamily="18" charset="2"/>
              </a:rPr>
              <a:t></a:t>
            </a:r>
            <a:r>
              <a:rPr lang="en-US" altLang="de-DE" sz="2200"/>
              <a:t>(b/n</a:t>
            </a:r>
            <a:r>
              <a:rPr lang="en-US" altLang="de-DE" sz="2200" baseline="-25000"/>
              <a:t>B</a:t>
            </a:r>
            <a:r>
              <a:rPr lang="en-US" altLang="de-DE" sz="2200"/>
              <a:t>)</a:t>
            </a:r>
            <a:r>
              <a:rPr lang="en-US" altLang="de-DE" sz="2200">
                <a:sym typeface="Symbol" panose="05050102010706020507" pitchFamily="18" charset="2"/>
              </a:rPr>
              <a:t></a:t>
            </a:r>
            <a:r>
              <a:rPr lang="en-US" altLang="de-DE" sz="2200"/>
              <a:t> </a:t>
            </a:r>
          </a:p>
          <a:p>
            <a:pPr lvl="1">
              <a:lnSpc>
                <a:spcPct val="80000"/>
              </a:lnSpc>
            </a:pPr>
            <a:r>
              <a:rPr lang="en-US" altLang="de-DE" sz="2200"/>
              <a:t>Merging phase: d</a:t>
            </a:r>
            <a:r>
              <a:rPr lang="en-US" altLang="de-DE" sz="2200" baseline="-25000"/>
              <a:t>M</a:t>
            </a:r>
            <a:r>
              <a:rPr lang="en-US" altLang="de-DE" sz="2200"/>
              <a:t> = Min (n</a:t>
            </a:r>
            <a:r>
              <a:rPr lang="en-US" altLang="de-DE" sz="2200" baseline="-25000"/>
              <a:t>B</a:t>
            </a:r>
            <a:r>
              <a:rPr lang="en-US" altLang="de-DE" sz="2200"/>
              <a:t>-1, n</a:t>
            </a:r>
            <a:r>
              <a:rPr lang="en-US" altLang="de-DE" sz="2200" baseline="-25000"/>
              <a:t>R</a:t>
            </a:r>
            <a:r>
              <a:rPr lang="en-US" altLang="de-DE" sz="2200"/>
              <a:t>); n</a:t>
            </a:r>
            <a:r>
              <a:rPr lang="en-US" altLang="de-DE" sz="2200" baseline="-25000"/>
              <a:t>P</a:t>
            </a:r>
            <a:r>
              <a:rPr lang="en-US" altLang="de-DE" sz="2200"/>
              <a:t> = </a:t>
            </a:r>
            <a:r>
              <a:rPr lang="en-US" altLang="de-DE" sz="2200">
                <a:sym typeface="Symbol" panose="05050102010706020507" pitchFamily="18" charset="2"/>
              </a:rPr>
              <a:t></a:t>
            </a:r>
            <a:r>
              <a:rPr lang="en-US" altLang="de-DE" sz="2200"/>
              <a:t>(log</a:t>
            </a:r>
            <a:r>
              <a:rPr lang="en-US" altLang="de-DE" sz="2200" baseline="-25000"/>
              <a:t>dM</a:t>
            </a:r>
            <a:r>
              <a:rPr lang="en-US" altLang="de-DE" sz="2200"/>
              <a:t>(n</a:t>
            </a:r>
            <a:r>
              <a:rPr lang="en-US" altLang="de-DE" sz="2200" baseline="-25000"/>
              <a:t>R</a:t>
            </a:r>
            <a:r>
              <a:rPr lang="en-US" altLang="de-DE" sz="2200"/>
              <a:t>))</a:t>
            </a:r>
            <a:r>
              <a:rPr lang="en-US" altLang="de-DE" sz="2200">
                <a:sym typeface="Symbol" panose="05050102010706020507" pitchFamily="18" charset="2"/>
              </a:rPr>
              <a:t></a:t>
            </a:r>
            <a:endParaRPr lang="en-US" altLang="de-DE" sz="2200"/>
          </a:p>
          <a:p>
            <a:pPr lvl="1">
              <a:lnSpc>
                <a:spcPct val="80000"/>
              </a:lnSpc>
            </a:pPr>
            <a:r>
              <a:rPr lang="en-US" altLang="de-DE" sz="2200"/>
              <a:t>n</a:t>
            </a:r>
            <a:r>
              <a:rPr lang="en-US" altLang="de-DE" sz="2200" baseline="-25000"/>
              <a:t>R</a:t>
            </a:r>
            <a:r>
              <a:rPr lang="en-US" altLang="de-DE" sz="2200"/>
              <a:t>: number of initial runs; b: number of file blocks; </a:t>
            </a:r>
          </a:p>
          <a:p>
            <a:pPr lvl="1">
              <a:lnSpc>
                <a:spcPct val="80000"/>
              </a:lnSpc>
            </a:pPr>
            <a:r>
              <a:rPr lang="en-US" altLang="de-DE" sz="2200"/>
              <a:t>n</a:t>
            </a:r>
            <a:r>
              <a:rPr lang="en-US" altLang="de-DE" sz="2200" baseline="-25000"/>
              <a:t>B</a:t>
            </a:r>
            <a:r>
              <a:rPr lang="en-US" altLang="de-DE" sz="2200"/>
              <a:t>: available buffer space; d</a:t>
            </a:r>
            <a:r>
              <a:rPr lang="en-US" altLang="de-DE" sz="2200" baseline="-25000"/>
              <a:t>M</a:t>
            </a:r>
            <a:r>
              <a:rPr lang="en-US" altLang="de-DE" sz="2200"/>
              <a:t>: degree of merging;</a:t>
            </a:r>
          </a:p>
          <a:p>
            <a:pPr lvl="1">
              <a:lnSpc>
                <a:spcPct val="80000"/>
              </a:lnSpc>
            </a:pPr>
            <a:r>
              <a:rPr lang="en-US" altLang="de-DE" sz="2200"/>
              <a:t>n</a:t>
            </a:r>
            <a:r>
              <a:rPr lang="en-US" altLang="de-DE" sz="2200" baseline="-25000"/>
              <a:t>P</a:t>
            </a:r>
            <a:r>
              <a:rPr lang="en-US" altLang="de-DE" sz="2200"/>
              <a:t>: number of passes. </a:t>
            </a:r>
          </a:p>
        </p:txBody>
      </p:sp>
    </p:spTree>
    <p:extLst>
      <p:ext uri="{BB962C8B-B14F-4D97-AF65-F5344CB8AC3E}">
        <p14:creationId xmlns:p14="http://schemas.microsoft.com/office/powerpoint/2010/main" val="1735400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40" name="Rectangle 8"/>
          <p:cNvSpPr>
            <a:spLocks noGrp="1" noChangeArrowheads="1"/>
          </p:cNvSpPr>
          <p:nvPr>
            <p:ph type="title"/>
          </p:nvPr>
        </p:nvSpPr>
        <p:spPr>
          <a:xfrm>
            <a:off x="228600" y="0"/>
            <a:ext cx="2660650" cy="2057400"/>
          </a:xfrm>
        </p:spPr>
        <p:txBody>
          <a:bodyPr/>
          <a:lstStyle/>
          <a:p>
            <a:r>
              <a:rPr lang="en-US" altLang="de-DE" sz="3200"/>
              <a:t>Algorithms for External Sorting (2)</a:t>
            </a:r>
          </a:p>
        </p:txBody>
      </p:sp>
      <p:pic>
        <p:nvPicPr>
          <p:cNvPr id="68404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9250" y="0"/>
            <a:ext cx="5948363"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75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6" name="Rectangle 6"/>
          <p:cNvSpPr>
            <a:spLocks noGrp="1" noChangeArrowheads="1"/>
          </p:cNvSpPr>
          <p:nvPr>
            <p:ph type="title"/>
          </p:nvPr>
        </p:nvSpPr>
        <p:spPr/>
        <p:txBody>
          <a:bodyPr>
            <a:normAutofit fontScale="90000"/>
          </a:bodyPr>
          <a:lstStyle/>
          <a:p>
            <a:r>
              <a:rPr lang="en-US" altLang="de-DE" sz="3200"/>
              <a:t>3. Algorithms for SELECT and JOIN Operations (1)</a:t>
            </a:r>
          </a:p>
        </p:txBody>
      </p:sp>
      <p:sp>
        <p:nvSpPr>
          <p:cNvPr id="686087" name="Rectangle 7"/>
          <p:cNvSpPr>
            <a:spLocks noGrp="1" noChangeArrowheads="1"/>
          </p:cNvSpPr>
          <p:nvPr>
            <p:ph type="body" idx="1"/>
          </p:nvPr>
        </p:nvSpPr>
        <p:spPr/>
        <p:txBody>
          <a:bodyPr/>
          <a:lstStyle/>
          <a:p>
            <a:r>
              <a:rPr lang="en-US" altLang="de-DE" sz="2400"/>
              <a:t>Implementing the SELECT Operation</a:t>
            </a:r>
          </a:p>
          <a:p>
            <a:endParaRPr lang="en-US" altLang="de-DE" sz="2400"/>
          </a:p>
          <a:p>
            <a:r>
              <a:rPr lang="en-US" altLang="de-DE" sz="2400"/>
              <a:t>Examples:</a:t>
            </a:r>
          </a:p>
          <a:p>
            <a:pPr lvl="1"/>
            <a:r>
              <a:rPr lang="en-US" altLang="de-DE" sz="2200">
                <a:cs typeface="Times New Roman" panose="02020603050405020304" pitchFamily="18" charset="0"/>
              </a:rPr>
              <a:t>(OP1): </a:t>
            </a:r>
            <a:r>
              <a:rPr lang="en-US" altLang="de-DE" sz="2200">
                <a:latin typeface="Symbol" panose="05050102010706020507" pitchFamily="18" charset="2"/>
                <a:cs typeface="Times New Roman" panose="02020603050405020304" pitchFamily="18" charset="0"/>
              </a:rPr>
              <a:t>s</a:t>
            </a:r>
            <a:r>
              <a:rPr lang="en-US" altLang="de-DE" sz="2200">
                <a:cs typeface="Times New Roman" panose="02020603050405020304" pitchFamily="18" charset="0"/>
              </a:rPr>
              <a:t> </a:t>
            </a:r>
            <a:r>
              <a:rPr lang="en-US" altLang="de-DE" sz="2200" baseline="-25000">
                <a:cs typeface="Times New Roman" panose="02020603050405020304" pitchFamily="18" charset="0"/>
              </a:rPr>
              <a:t>SSN='123456789' </a:t>
            </a:r>
            <a:r>
              <a:rPr lang="en-US" altLang="de-DE" sz="2200">
                <a:cs typeface="Times New Roman" panose="02020603050405020304" pitchFamily="18" charset="0"/>
              </a:rPr>
              <a:t>(EMPLOYEE)</a:t>
            </a:r>
          </a:p>
          <a:p>
            <a:pPr lvl="1"/>
            <a:r>
              <a:rPr lang="en-US" altLang="de-DE" sz="2200">
                <a:cs typeface="Times New Roman" panose="02020603050405020304" pitchFamily="18" charset="0"/>
              </a:rPr>
              <a:t>(OP2): </a:t>
            </a:r>
            <a:r>
              <a:rPr lang="en-US" altLang="de-DE" sz="2200">
                <a:latin typeface="Symbol" panose="05050102010706020507" pitchFamily="18" charset="2"/>
                <a:cs typeface="Times New Roman" panose="02020603050405020304" pitchFamily="18" charset="0"/>
              </a:rPr>
              <a:t>s</a:t>
            </a:r>
            <a:r>
              <a:rPr lang="en-US" altLang="de-DE" sz="2200">
                <a:cs typeface="Times New Roman" panose="02020603050405020304" pitchFamily="18" charset="0"/>
              </a:rPr>
              <a:t> </a:t>
            </a:r>
            <a:r>
              <a:rPr lang="en-US" altLang="de-DE" sz="2200" baseline="-25000">
                <a:cs typeface="Times New Roman" panose="02020603050405020304" pitchFamily="18" charset="0"/>
              </a:rPr>
              <a:t>DNUMBER&gt;5</a:t>
            </a:r>
            <a:r>
              <a:rPr lang="en-US" altLang="de-DE" sz="2200">
                <a:cs typeface="Times New Roman" panose="02020603050405020304" pitchFamily="18" charset="0"/>
              </a:rPr>
              <a:t>(DEPARTMENT)</a:t>
            </a:r>
          </a:p>
          <a:p>
            <a:pPr lvl="1"/>
            <a:r>
              <a:rPr lang="en-US" altLang="de-DE" sz="2200">
                <a:cs typeface="Times New Roman" panose="02020603050405020304" pitchFamily="18" charset="0"/>
              </a:rPr>
              <a:t>(OP3): </a:t>
            </a:r>
            <a:r>
              <a:rPr lang="en-US" altLang="de-DE" sz="2200">
                <a:latin typeface="Symbol" panose="05050102010706020507" pitchFamily="18" charset="2"/>
                <a:cs typeface="Times New Roman" panose="02020603050405020304" pitchFamily="18" charset="0"/>
              </a:rPr>
              <a:t>s</a:t>
            </a:r>
            <a:r>
              <a:rPr lang="en-US" altLang="de-DE" sz="2200">
                <a:cs typeface="Times New Roman" panose="02020603050405020304" pitchFamily="18" charset="0"/>
              </a:rPr>
              <a:t> </a:t>
            </a:r>
            <a:r>
              <a:rPr lang="en-US" altLang="de-DE" sz="2200" baseline="-25000">
                <a:cs typeface="Times New Roman" panose="02020603050405020304" pitchFamily="18" charset="0"/>
              </a:rPr>
              <a:t>DNO=5</a:t>
            </a:r>
            <a:r>
              <a:rPr lang="en-US" altLang="de-DE" sz="2200">
                <a:cs typeface="Times New Roman" panose="02020603050405020304" pitchFamily="18" charset="0"/>
              </a:rPr>
              <a:t>(EMPLOYEE)</a:t>
            </a:r>
          </a:p>
          <a:p>
            <a:pPr lvl="1"/>
            <a:r>
              <a:rPr lang="en-US" altLang="de-DE" sz="2200">
                <a:cs typeface="Times New Roman" panose="02020603050405020304" pitchFamily="18" charset="0"/>
              </a:rPr>
              <a:t>(OP4): </a:t>
            </a:r>
            <a:r>
              <a:rPr lang="en-US" altLang="de-DE" sz="2200">
                <a:latin typeface="Symbol" panose="05050102010706020507" pitchFamily="18" charset="2"/>
                <a:cs typeface="Times New Roman" panose="02020603050405020304" pitchFamily="18" charset="0"/>
              </a:rPr>
              <a:t>s</a:t>
            </a:r>
            <a:r>
              <a:rPr lang="en-US" altLang="de-DE" sz="2200">
                <a:cs typeface="Times New Roman" panose="02020603050405020304" pitchFamily="18" charset="0"/>
              </a:rPr>
              <a:t> </a:t>
            </a:r>
            <a:r>
              <a:rPr lang="en-US" altLang="de-DE" sz="2200" baseline="-25000">
                <a:cs typeface="Times New Roman" panose="02020603050405020304" pitchFamily="18" charset="0"/>
              </a:rPr>
              <a:t>DNO=5 AND SALARY&gt;30000 AND SEX=F</a:t>
            </a:r>
            <a:r>
              <a:rPr lang="en-US" altLang="de-DE" sz="2200">
                <a:cs typeface="Times New Roman" panose="02020603050405020304" pitchFamily="18" charset="0"/>
              </a:rPr>
              <a:t>(EMPLOYEE)</a:t>
            </a:r>
          </a:p>
          <a:p>
            <a:pPr lvl="1"/>
            <a:r>
              <a:rPr lang="en-US" altLang="de-DE" sz="2200">
                <a:cs typeface="Times New Roman" panose="02020603050405020304" pitchFamily="18" charset="0"/>
              </a:rPr>
              <a:t>(OP5): </a:t>
            </a:r>
            <a:r>
              <a:rPr lang="en-US" altLang="de-DE" sz="2200">
                <a:latin typeface="Symbol" panose="05050102010706020507" pitchFamily="18" charset="2"/>
                <a:cs typeface="Times New Roman" panose="02020603050405020304" pitchFamily="18" charset="0"/>
              </a:rPr>
              <a:t>s</a:t>
            </a:r>
            <a:r>
              <a:rPr lang="en-US" altLang="de-DE" sz="2200">
                <a:cs typeface="Times New Roman" panose="02020603050405020304" pitchFamily="18" charset="0"/>
              </a:rPr>
              <a:t> </a:t>
            </a:r>
            <a:r>
              <a:rPr lang="en-US" altLang="de-DE" sz="2200" baseline="-25000">
                <a:cs typeface="Times New Roman" panose="02020603050405020304" pitchFamily="18" charset="0"/>
              </a:rPr>
              <a:t>ESSN=123456789 AND PNO=10</a:t>
            </a:r>
            <a:r>
              <a:rPr lang="en-US" altLang="de-DE" sz="2200">
                <a:cs typeface="Times New Roman" panose="02020603050405020304" pitchFamily="18" charset="0"/>
              </a:rPr>
              <a:t>(WORKS_ON)</a:t>
            </a:r>
            <a:endParaRPr lang="en-US" altLang="de-DE" sz="2200"/>
          </a:p>
        </p:txBody>
      </p:sp>
    </p:spTree>
    <p:extLst>
      <p:ext uri="{BB962C8B-B14F-4D97-AF65-F5344CB8AC3E}">
        <p14:creationId xmlns:p14="http://schemas.microsoft.com/office/powerpoint/2010/main" val="1964869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4" name="Rectangle 6"/>
          <p:cNvSpPr>
            <a:spLocks noGrp="1" noChangeArrowheads="1"/>
          </p:cNvSpPr>
          <p:nvPr>
            <p:ph type="title"/>
          </p:nvPr>
        </p:nvSpPr>
        <p:spPr/>
        <p:txBody>
          <a:bodyPr/>
          <a:lstStyle/>
          <a:p>
            <a:r>
              <a:rPr lang="en-US" altLang="de-DE" sz="3200"/>
              <a:t>Algorithms for SELECT and JOIN Operations (2)</a:t>
            </a:r>
          </a:p>
        </p:txBody>
      </p:sp>
      <p:sp>
        <p:nvSpPr>
          <p:cNvPr id="688135" name="Rectangle 7"/>
          <p:cNvSpPr>
            <a:spLocks noGrp="1" noChangeArrowheads="1"/>
          </p:cNvSpPr>
          <p:nvPr>
            <p:ph type="body" idx="1"/>
          </p:nvPr>
        </p:nvSpPr>
        <p:spPr/>
        <p:txBody>
          <a:bodyPr/>
          <a:lstStyle/>
          <a:p>
            <a:pPr>
              <a:lnSpc>
                <a:spcPct val="80000"/>
              </a:lnSpc>
            </a:pPr>
            <a:r>
              <a:rPr lang="en-US" altLang="de-DE" sz="2400"/>
              <a:t>Implementing the SELECT Operation (contd.):</a:t>
            </a:r>
          </a:p>
          <a:p>
            <a:pPr>
              <a:lnSpc>
                <a:spcPct val="80000"/>
              </a:lnSpc>
            </a:pPr>
            <a:r>
              <a:rPr lang="en-US" altLang="de-DE" sz="2400"/>
              <a:t>Search Methods for Simple Selection:</a:t>
            </a:r>
          </a:p>
          <a:p>
            <a:pPr lvl="1">
              <a:lnSpc>
                <a:spcPct val="80000"/>
              </a:lnSpc>
            </a:pPr>
            <a:r>
              <a:rPr lang="en-US" altLang="de-DE" sz="2200"/>
              <a:t>S1 </a:t>
            </a:r>
            <a:r>
              <a:rPr lang="en-US" altLang="de-DE" sz="2200" b="1"/>
              <a:t>Linear search</a:t>
            </a:r>
            <a:r>
              <a:rPr lang="en-US" altLang="de-DE" sz="2200"/>
              <a:t> (brute force):</a:t>
            </a:r>
          </a:p>
          <a:p>
            <a:pPr lvl="2">
              <a:lnSpc>
                <a:spcPct val="80000"/>
              </a:lnSpc>
            </a:pPr>
            <a:r>
              <a:rPr lang="en-US" altLang="de-DE" sz="2000"/>
              <a:t>Retrieve every record in the file, and test whether its attribute values satisfy the selection condition.</a:t>
            </a:r>
          </a:p>
          <a:p>
            <a:pPr lvl="1">
              <a:lnSpc>
                <a:spcPct val="80000"/>
              </a:lnSpc>
            </a:pPr>
            <a:r>
              <a:rPr lang="en-US" altLang="de-DE" sz="2200"/>
              <a:t>S2 </a:t>
            </a:r>
            <a:r>
              <a:rPr lang="en-US" altLang="de-DE" sz="2200" b="1"/>
              <a:t>Binary search</a:t>
            </a:r>
            <a:r>
              <a:rPr lang="en-US" altLang="de-DE" sz="2200"/>
              <a:t>:</a:t>
            </a:r>
          </a:p>
          <a:p>
            <a:pPr lvl="2">
              <a:lnSpc>
                <a:spcPct val="80000"/>
              </a:lnSpc>
            </a:pPr>
            <a:r>
              <a:rPr lang="en-US" altLang="de-DE" sz="2000"/>
              <a:t>If the selection condition involves an equality comparison on a key attribute on which the file is ordered, binary search (which is more efficient than linear search) can be used. (See OP1).</a:t>
            </a:r>
          </a:p>
          <a:p>
            <a:pPr lvl="1">
              <a:lnSpc>
                <a:spcPct val="80000"/>
              </a:lnSpc>
            </a:pPr>
            <a:r>
              <a:rPr lang="en-US" altLang="de-DE" sz="2200"/>
              <a:t>S3 </a:t>
            </a:r>
            <a:r>
              <a:rPr lang="en-US" altLang="de-DE" sz="2200" b="1"/>
              <a:t>Using a primary index or hash key to retrieve a single record</a:t>
            </a:r>
            <a:r>
              <a:rPr lang="en-US" altLang="de-DE" sz="2200"/>
              <a:t>:</a:t>
            </a:r>
          </a:p>
          <a:p>
            <a:pPr lvl="2">
              <a:lnSpc>
                <a:spcPct val="80000"/>
              </a:lnSpc>
            </a:pPr>
            <a:r>
              <a:rPr lang="en-US" altLang="de-DE" sz="2000"/>
              <a:t>If the selection condition involves an equality comparison on a key attribute with a primary index (or a hash key), use the primary index (or the hash key) to retrieve the record. </a:t>
            </a:r>
          </a:p>
        </p:txBody>
      </p:sp>
    </p:spTree>
    <p:extLst>
      <p:ext uri="{BB962C8B-B14F-4D97-AF65-F5344CB8AC3E}">
        <p14:creationId xmlns:p14="http://schemas.microsoft.com/office/powerpoint/2010/main" val="2959618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2" name="Rectangle 6"/>
          <p:cNvSpPr>
            <a:spLocks noGrp="1" noChangeArrowheads="1"/>
          </p:cNvSpPr>
          <p:nvPr>
            <p:ph type="title"/>
          </p:nvPr>
        </p:nvSpPr>
        <p:spPr/>
        <p:txBody>
          <a:bodyPr/>
          <a:lstStyle/>
          <a:p>
            <a:r>
              <a:rPr lang="en-US" altLang="de-DE" sz="3200"/>
              <a:t>Algorithms for SELECT and JOIN Operations (3)</a:t>
            </a:r>
          </a:p>
        </p:txBody>
      </p:sp>
      <p:sp>
        <p:nvSpPr>
          <p:cNvPr id="690183" name="Rectangle 7"/>
          <p:cNvSpPr>
            <a:spLocks noGrp="1" noChangeArrowheads="1"/>
          </p:cNvSpPr>
          <p:nvPr>
            <p:ph type="body" idx="1"/>
          </p:nvPr>
        </p:nvSpPr>
        <p:spPr/>
        <p:txBody>
          <a:bodyPr/>
          <a:lstStyle/>
          <a:p>
            <a:pPr>
              <a:lnSpc>
                <a:spcPct val="80000"/>
              </a:lnSpc>
            </a:pPr>
            <a:r>
              <a:rPr lang="en-US" altLang="de-DE" sz="2000"/>
              <a:t>Implementing the SELECT Operation (contd.):</a:t>
            </a:r>
          </a:p>
          <a:p>
            <a:pPr>
              <a:lnSpc>
                <a:spcPct val="80000"/>
              </a:lnSpc>
            </a:pPr>
            <a:r>
              <a:rPr lang="en-US" altLang="de-DE" sz="2000"/>
              <a:t>Search Methods for Simple Selection:</a:t>
            </a:r>
          </a:p>
          <a:p>
            <a:pPr lvl="1">
              <a:lnSpc>
                <a:spcPct val="80000"/>
              </a:lnSpc>
            </a:pPr>
            <a:r>
              <a:rPr lang="en-US" altLang="de-DE" sz="2000"/>
              <a:t>S4 </a:t>
            </a:r>
            <a:r>
              <a:rPr lang="en-US" altLang="de-DE" sz="2000" b="1"/>
              <a:t>Using a primary index to retrieve multiple records</a:t>
            </a:r>
            <a:r>
              <a:rPr lang="en-US" altLang="de-DE" sz="2000"/>
              <a:t>:</a:t>
            </a:r>
          </a:p>
          <a:p>
            <a:pPr lvl="2">
              <a:lnSpc>
                <a:spcPct val="80000"/>
              </a:lnSpc>
            </a:pPr>
            <a:r>
              <a:rPr lang="en-US" altLang="de-DE" sz="1800"/>
              <a:t>If the comparison condition is &gt;, ≥, &lt;, or ≤ on a key field with a primary index, use the index to find the record satisfying the corresponding equality condition, then retrieve all subsequent records in the (ordered) file. </a:t>
            </a:r>
          </a:p>
          <a:p>
            <a:pPr lvl="1">
              <a:lnSpc>
                <a:spcPct val="80000"/>
              </a:lnSpc>
            </a:pPr>
            <a:r>
              <a:rPr lang="en-US" altLang="de-DE" sz="2000"/>
              <a:t>S5 </a:t>
            </a:r>
            <a:r>
              <a:rPr lang="en-US" altLang="de-DE" sz="2000" b="1"/>
              <a:t>Using a clustering index to retrieve multiple records</a:t>
            </a:r>
            <a:r>
              <a:rPr lang="en-US" altLang="de-DE" sz="2000"/>
              <a:t>:</a:t>
            </a:r>
          </a:p>
          <a:p>
            <a:pPr lvl="2">
              <a:lnSpc>
                <a:spcPct val="80000"/>
              </a:lnSpc>
            </a:pPr>
            <a:r>
              <a:rPr lang="en-US" altLang="de-DE" sz="1800"/>
              <a:t>If the selection condition involves an equality comparison on a non-key attribute with a clustering index, use the clustering index to retrieve all the records satisfying the selection condition.</a:t>
            </a:r>
          </a:p>
          <a:p>
            <a:pPr lvl="1">
              <a:lnSpc>
                <a:spcPct val="80000"/>
              </a:lnSpc>
            </a:pPr>
            <a:r>
              <a:rPr lang="en-US" altLang="de-DE" sz="2000"/>
              <a:t>S6 </a:t>
            </a:r>
            <a:r>
              <a:rPr lang="en-US" altLang="de-DE" sz="2000" b="1"/>
              <a:t>Using a secondary (B+-tree) index</a:t>
            </a:r>
            <a:r>
              <a:rPr lang="en-US" altLang="de-DE" sz="2000"/>
              <a:t>:</a:t>
            </a:r>
          </a:p>
          <a:p>
            <a:pPr lvl="2">
              <a:lnSpc>
                <a:spcPct val="80000"/>
              </a:lnSpc>
            </a:pPr>
            <a:r>
              <a:rPr lang="en-US" altLang="de-DE" sz="1800"/>
              <a:t>On an equality comparison, this search method can be used to retrieve a single record if the indexing field has unique values (is a key) or to retrieve multiple records if the indexing field is not a key.</a:t>
            </a:r>
          </a:p>
          <a:p>
            <a:pPr lvl="2">
              <a:lnSpc>
                <a:spcPct val="80000"/>
              </a:lnSpc>
            </a:pPr>
            <a:r>
              <a:rPr lang="en-US" altLang="de-DE" sz="1800"/>
              <a:t>In addition, it can be used to retrieve records on conditions involving &gt;,&gt;=, &lt;, or &lt;=. (FOR RANGE QUERIES) </a:t>
            </a:r>
          </a:p>
        </p:txBody>
      </p:sp>
    </p:spTree>
    <p:extLst>
      <p:ext uri="{BB962C8B-B14F-4D97-AF65-F5344CB8AC3E}">
        <p14:creationId xmlns:p14="http://schemas.microsoft.com/office/powerpoint/2010/main" val="1483696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30" name="Rectangle 6"/>
          <p:cNvSpPr>
            <a:spLocks noGrp="1" noChangeArrowheads="1"/>
          </p:cNvSpPr>
          <p:nvPr>
            <p:ph type="title"/>
          </p:nvPr>
        </p:nvSpPr>
        <p:spPr/>
        <p:txBody>
          <a:bodyPr/>
          <a:lstStyle/>
          <a:p>
            <a:r>
              <a:rPr lang="en-US" altLang="de-DE" sz="3200"/>
              <a:t>Algorithms for SELECT and JOIN Operations (4)</a:t>
            </a:r>
          </a:p>
        </p:txBody>
      </p:sp>
      <p:sp>
        <p:nvSpPr>
          <p:cNvPr id="692231" name="Rectangle 7"/>
          <p:cNvSpPr>
            <a:spLocks noGrp="1" noChangeArrowheads="1"/>
          </p:cNvSpPr>
          <p:nvPr>
            <p:ph type="body" idx="1"/>
          </p:nvPr>
        </p:nvSpPr>
        <p:spPr/>
        <p:txBody>
          <a:bodyPr/>
          <a:lstStyle/>
          <a:p>
            <a:pPr>
              <a:lnSpc>
                <a:spcPct val="90000"/>
              </a:lnSpc>
            </a:pPr>
            <a:r>
              <a:rPr lang="en-US" altLang="de-DE" sz="2400"/>
              <a:t>Implementing the SELECT Operation (contd.):</a:t>
            </a:r>
          </a:p>
          <a:p>
            <a:pPr>
              <a:lnSpc>
                <a:spcPct val="90000"/>
              </a:lnSpc>
            </a:pPr>
            <a:r>
              <a:rPr lang="en-US" altLang="de-DE" sz="2400"/>
              <a:t>Search Methods for Simple Selection:</a:t>
            </a:r>
          </a:p>
          <a:p>
            <a:pPr lvl="1">
              <a:lnSpc>
                <a:spcPct val="90000"/>
              </a:lnSpc>
            </a:pPr>
            <a:r>
              <a:rPr lang="en-US" altLang="de-DE" sz="2200"/>
              <a:t>S7 </a:t>
            </a:r>
            <a:r>
              <a:rPr lang="en-US" altLang="de-DE" sz="2200" b="1"/>
              <a:t>Conjunctive selection</a:t>
            </a:r>
            <a:r>
              <a:rPr lang="en-US" altLang="de-DE" sz="2200"/>
              <a:t>:</a:t>
            </a:r>
          </a:p>
          <a:p>
            <a:pPr lvl="2">
              <a:lnSpc>
                <a:spcPct val="90000"/>
              </a:lnSpc>
            </a:pPr>
            <a:r>
              <a:rPr lang="en-US" altLang="de-DE" sz="2000"/>
              <a:t>If an attribute involved in any single simple condition in the conjunctive condition has an access path that permits the use of one of the methods S2 to S6, use that condition to retrieve the records and then check whether each retrieved record satisfies the remaining simple conditions in the conjunctive condition.</a:t>
            </a:r>
          </a:p>
          <a:p>
            <a:pPr lvl="1">
              <a:lnSpc>
                <a:spcPct val="90000"/>
              </a:lnSpc>
            </a:pPr>
            <a:r>
              <a:rPr lang="en-US" altLang="de-DE" sz="2200"/>
              <a:t>S8 </a:t>
            </a:r>
            <a:r>
              <a:rPr lang="en-US" altLang="de-DE" sz="2200" b="1"/>
              <a:t>Conjunctive selection using a composite index</a:t>
            </a:r>
          </a:p>
          <a:p>
            <a:pPr lvl="2">
              <a:lnSpc>
                <a:spcPct val="90000"/>
              </a:lnSpc>
            </a:pPr>
            <a:r>
              <a:rPr lang="en-US" altLang="de-DE" sz="2000"/>
              <a:t>If two or more attributes are involved in equality conditions in the conjunctive condition and a composite index (or hash structure) exists on the combined field, we can use the index directly.</a:t>
            </a:r>
          </a:p>
        </p:txBody>
      </p:sp>
    </p:spTree>
    <p:extLst>
      <p:ext uri="{BB962C8B-B14F-4D97-AF65-F5344CB8AC3E}">
        <p14:creationId xmlns:p14="http://schemas.microsoft.com/office/powerpoint/2010/main" val="1768489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8" name="Rectangle 6"/>
          <p:cNvSpPr>
            <a:spLocks noGrp="1" noChangeArrowheads="1"/>
          </p:cNvSpPr>
          <p:nvPr>
            <p:ph type="title"/>
          </p:nvPr>
        </p:nvSpPr>
        <p:spPr/>
        <p:txBody>
          <a:bodyPr/>
          <a:lstStyle/>
          <a:p>
            <a:r>
              <a:rPr lang="en-US" altLang="de-DE" sz="3200"/>
              <a:t>Algorithms for SELECT and JOIN Operations (5)</a:t>
            </a:r>
          </a:p>
        </p:txBody>
      </p:sp>
      <p:sp>
        <p:nvSpPr>
          <p:cNvPr id="694279" name="Rectangle 7"/>
          <p:cNvSpPr>
            <a:spLocks noGrp="1" noChangeArrowheads="1"/>
          </p:cNvSpPr>
          <p:nvPr>
            <p:ph type="body" idx="1"/>
          </p:nvPr>
        </p:nvSpPr>
        <p:spPr/>
        <p:txBody>
          <a:bodyPr/>
          <a:lstStyle/>
          <a:p>
            <a:pPr>
              <a:lnSpc>
                <a:spcPct val="80000"/>
              </a:lnSpc>
            </a:pPr>
            <a:r>
              <a:rPr lang="en-US" altLang="de-DE" sz="2400"/>
              <a:t>Implementing the SELECT Operation (contd.):</a:t>
            </a:r>
          </a:p>
          <a:p>
            <a:pPr>
              <a:lnSpc>
                <a:spcPct val="80000"/>
              </a:lnSpc>
            </a:pPr>
            <a:r>
              <a:rPr lang="en-US" altLang="de-DE" sz="2400"/>
              <a:t>Search Methods for Complex Selection:</a:t>
            </a:r>
          </a:p>
          <a:p>
            <a:pPr lvl="1">
              <a:lnSpc>
                <a:spcPct val="80000"/>
              </a:lnSpc>
            </a:pPr>
            <a:r>
              <a:rPr lang="en-US" altLang="de-DE" sz="2200"/>
              <a:t>S9 </a:t>
            </a:r>
            <a:r>
              <a:rPr lang="en-US" altLang="de-DE" sz="2200" b="1"/>
              <a:t>Conjunctive selection by intersection of record pointers</a:t>
            </a:r>
            <a:r>
              <a:rPr lang="en-US" altLang="de-DE" sz="2200"/>
              <a:t>:</a:t>
            </a:r>
          </a:p>
          <a:p>
            <a:pPr lvl="2">
              <a:lnSpc>
                <a:spcPct val="80000"/>
              </a:lnSpc>
            </a:pPr>
            <a:r>
              <a:rPr lang="en-US" altLang="de-DE" sz="2000"/>
              <a:t>This method is possible if secondary indexes are available on all (or some of) the fields involved in equality comparison conditions in the conjunctive condition and if the indexes include record pointers (rather than block pointers).</a:t>
            </a:r>
          </a:p>
          <a:p>
            <a:pPr lvl="2">
              <a:lnSpc>
                <a:spcPct val="80000"/>
              </a:lnSpc>
            </a:pPr>
            <a:r>
              <a:rPr lang="en-US" altLang="de-DE" sz="2000"/>
              <a:t>Each index can be used to retrieve the record pointers that satisfy the individual condition.</a:t>
            </a:r>
          </a:p>
          <a:p>
            <a:pPr lvl="2">
              <a:lnSpc>
                <a:spcPct val="80000"/>
              </a:lnSpc>
            </a:pPr>
            <a:r>
              <a:rPr lang="en-US" altLang="de-DE" sz="2000"/>
              <a:t>The intersection of these sets of record pointers gives the record pointers that satisfy the conjunctive condition, which are then used to retrieve those records directly.</a:t>
            </a:r>
          </a:p>
          <a:p>
            <a:pPr lvl="2">
              <a:lnSpc>
                <a:spcPct val="80000"/>
              </a:lnSpc>
            </a:pPr>
            <a:r>
              <a:rPr lang="en-US" altLang="de-DE" sz="2000"/>
              <a:t>If only some of the conditions have secondary indexes, each retrieved record is further tested to determine whether it satisfies the remaining conditions.   </a:t>
            </a:r>
          </a:p>
        </p:txBody>
      </p:sp>
    </p:spTree>
    <p:extLst>
      <p:ext uri="{BB962C8B-B14F-4D97-AF65-F5344CB8AC3E}">
        <p14:creationId xmlns:p14="http://schemas.microsoft.com/office/powerpoint/2010/main" val="3890563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4" name="Rectangle 6"/>
          <p:cNvSpPr>
            <a:spLocks noGrp="1" noChangeArrowheads="1"/>
          </p:cNvSpPr>
          <p:nvPr>
            <p:ph type="title"/>
          </p:nvPr>
        </p:nvSpPr>
        <p:spPr/>
        <p:txBody>
          <a:bodyPr/>
          <a:lstStyle/>
          <a:p>
            <a:r>
              <a:rPr lang="en-US" altLang="de-DE" sz="3200"/>
              <a:t>Algorithms for SELECT and JOIN Operations (7)</a:t>
            </a:r>
          </a:p>
        </p:txBody>
      </p:sp>
      <p:sp>
        <p:nvSpPr>
          <p:cNvPr id="698375" name="Rectangle 7"/>
          <p:cNvSpPr>
            <a:spLocks noGrp="1" noChangeArrowheads="1"/>
          </p:cNvSpPr>
          <p:nvPr>
            <p:ph type="body" idx="1"/>
          </p:nvPr>
        </p:nvSpPr>
        <p:spPr/>
        <p:txBody>
          <a:bodyPr/>
          <a:lstStyle/>
          <a:p>
            <a:pPr>
              <a:lnSpc>
                <a:spcPct val="90000"/>
              </a:lnSpc>
            </a:pPr>
            <a:r>
              <a:rPr lang="en-US" altLang="de-DE" sz="2400"/>
              <a:t>Implementing the SELECT Operation (contd.):</a:t>
            </a:r>
          </a:p>
          <a:p>
            <a:pPr lvl="1">
              <a:lnSpc>
                <a:spcPct val="90000"/>
              </a:lnSpc>
            </a:pPr>
            <a:r>
              <a:rPr lang="en-US" altLang="de-DE" sz="2200"/>
              <a:t>Whenever a </a:t>
            </a:r>
            <a:r>
              <a:rPr lang="en-US" altLang="de-DE" sz="2200" b="1"/>
              <a:t>single condition</a:t>
            </a:r>
            <a:r>
              <a:rPr lang="en-US" altLang="de-DE" sz="2200"/>
              <a:t> specifies the selection, we can only check whether an access path exists on the attribute involved in that condition.</a:t>
            </a:r>
          </a:p>
          <a:p>
            <a:pPr lvl="2">
              <a:lnSpc>
                <a:spcPct val="90000"/>
              </a:lnSpc>
            </a:pPr>
            <a:r>
              <a:rPr lang="en-US" altLang="de-DE" sz="2000"/>
              <a:t>If an access path exists, the method corresponding to that access path is used; otherwise, the “brute force” linear search approach of method S1 is used. (See OP1, OP2 and OP3)</a:t>
            </a:r>
          </a:p>
          <a:p>
            <a:pPr lvl="1">
              <a:lnSpc>
                <a:spcPct val="90000"/>
              </a:lnSpc>
            </a:pPr>
            <a:r>
              <a:rPr lang="en-US" altLang="de-DE" sz="2200"/>
              <a:t>For </a:t>
            </a:r>
            <a:r>
              <a:rPr lang="en-US" altLang="de-DE" sz="2200" b="1"/>
              <a:t>conjunctive selection conditions</a:t>
            </a:r>
            <a:r>
              <a:rPr lang="en-US" altLang="de-DE" sz="2200"/>
              <a:t>, whenever </a:t>
            </a:r>
            <a:r>
              <a:rPr lang="en-US" altLang="de-DE" sz="2200" i="1"/>
              <a:t>more than one</a:t>
            </a:r>
            <a:r>
              <a:rPr lang="en-US" altLang="de-DE" sz="2200"/>
              <a:t> of the attributes involved in the conditions have an access path, query optimization should be done to choose the access path that </a:t>
            </a:r>
            <a:r>
              <a:rPr lang="en-US" altLang="de-DE" sz="2200" i="1"/>
              <a:t>retrieves the fewest records</a:t>
            </a:r>
            <a:r>
              <a:rPr lang="en-US" altLang="de-DE" sz="2200"/>
              <a:t> in the most efficient way. </a:t>
            </a:r>
          </a:p>
          <a:p>
            <a:pPr lvl="1">
              <a:lnSpc>
                <a:spcPct val="90000"/>
              </a:lnSpc>
            </a:pPr>
            <a:r>
              <a:rPr lang="en-US" altLang="de-DE" sz="2200" b="1"/>
              <a:t>Disjunctive selection conditions</a:t>
            </a:r>
            <a:r>
              <a:rPr lang="en-US" altLang="de-DE" sz="2200"/>
              <a:t>  </a:t>
            </a:r>
          </a:p>
        </p:txBody>
      </p:sp>
    </p:spTree>
    <p:extLst>
      <p:ext uri="{BB962C8B-B14F-4D97-AF65-F5344CB8AC3E}">
        <p14:creationId xmlns:p14="http://schemas.microsoft.com/office/powerpoint/2010/main" val="3735354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47" name="Rectangle 31"/>
          <p:cNvSpPr>
            <a:spLocks noGrp="1" noChangeArrowheads="1"/>
          </p:cNvSpPr>
          <p:nvPr>
            <p:ph type="title"/>
          </p:nvPr>
        </p:nvSpPr>
        <p:spPr/>
        <p:txBody>
          <a:bodyPr/>
          <a:lstStyle/>
          <a:p>
            <a:r>
              <a:rPr lang="en-US" altLang="de-DE" sz="3200"/>
              <a:t>Algorithms for SELECT and JOIN Operations (8)</a:t>
            </a:r>
          </a:p>
        </p:txBody>
      </p:sp>
      <p:sp>
        <p:nvSpPr>
          <p:cNvPr id="700448" name="Rectangle 32"/>
          <p:cNvSpPr>
            <a:spLocks noGrp="1" noChangeArrowheads="1"/>
          </p:cNvSpPr>
          <p:nvPr>
            <p:ph type="body" idx="1"/>
          </p:nvPr>
        </p:nvSpPr>
        <p:spPr/>
        <p:txBody>
          <a:bodyPr/>
          <a:lstStyle/>
          <a:p>
            <a:r>
              <a:rPr lang="en-US" altLang="de-DE"/>
              <a:t>Implementing the JOIN Operation:</a:t>
            </a:r>
          </a:p>
          <a:p>
            <a:pPr lvl="1"/>
            <a:r>
              <a:rPr lang="en-US" altLang="de-DE"/>
              <a:t>Join (EQUIJOIN, NATURAL JOIN)</a:t>
            </a:r>
          </a:p>
          <a:p>
            <a:pPr lvl="2"/>
            <a:r>
              <a:rPr lang="en-US" altLang="de-DE"/>
              <a:t>two–way join: a join on two files</a:t>
            </a:r>
          </a:p>
          <a:p>
            <a:pPr lvl="2"/>
            <a:r>
              <a:rPr lang="en-US" altLang="de-DE"/>
              <a:t>e.g.	 R    </a:t>
            </a:r>
            <a:r>
              <a:rPr lang="en-US" altLang="de-DE" baseline="-25000"/>
              <a:t>A=B</a:t>
            </a:r>
            <a:r>
              <a:rPr lang="en-US" altLang="de-DE"/>
              <a:t> S </a:t>
            </a:r>
          </a:p>
          <a:p>
            <a:pPr lvl="2"/>
            <a:r>
              <a:rPr lang="en-US" altLang="de-DE"/>
              <a:t>multi-way joins: joins involving more than two files. </a:t>
            </a:r>
          </a:p>
          <a:p>
            <a:pPr lvl="2"/>
            <a:r>
              <a:rPr lang="en-US" altLang="de-DE"/>
              <a:t>e.g. R    </a:t>
            </a:r>
            <a:r>
              <a:rPr lang="en-US" altLang="de-DE" baseline="-25000"/>
              <a:t>A=B</a:t>
            </a:r>
            <a:r>
              <a:rPr lang="en-US" altLang="de-DE"/>
              <a:t>   S    </a:t>
            </a:r>
            <a:r>
              <a:rPr lang="en-US" altLang="de-DE" baseline="-25000"/>
              <a:t>C=D</a:t>
            </a:r>
            <a:r>
              <a:rPr lang="en-US" altLang="de-DE"/>
              <a:t> T </a:t>
            </a:r>
          </a:p>
          <a:p>
            <a:r>
              <a:rPr lang="en-US" altLang="de-DE"/>
              <a:t>Examples</a:t>
            </a:r>
          </a:p>
          <a:p>
            <a:pPr lvl="1"/>
            <a:r>
              <a:rPr lang="en-US" altLang="de-DE"/>
              <a:t>(OP6): EMPLOYEE     </a:t>
            </a:r>
            <a:r>
              <a:rPr lang="en-US" altLang="de-DE" sz="2400" baseline="-25000">
                <a:solidFill>
                  <a:schemeClr val="tx2"/>
                </a:solidFill>
              </a:rPr>
              <a:t>DNO=DNUMBER</a:t>
            </a:r>
            <a:r>
              <a:rPr lang="en-US" altLang="de-DE"/>
              <a:t> DEPARTMENT</a:t>
            </a:r>
          </a:p>
          <a:p>
            <a:pPr lvl="1"/>
            <a:r>
              <a:rPr lang="en-US" altLang="de-DE"/>
              <a:t>(OP7): DEPARTMENT     </a:t>
            </a:r>
            <a:r>
              <a:rPr lang="en-US" altLang="de-DE" sz="2000" baseline="-25000">
                <a:solidFill>
                  <a:schemeClr val="tx2"/>
                </a:solidFill>
              </a:rPr>
              <a:t>MGRSSN=SSN</a:t>
            </a:r>
            <a:r>
              <a:rPr lang="en-US" altLang="de-DE"/>
              <a:t> EMPLOYEE </a:t>
            </a:r>
          </a:p>
        </p:txBody>
      </p:sp>
      <p:grpSp>
        <p:nvGrpSpPr>
          <p:cNvPr id="700420" name="Group 4"/>
          <p:cNvGrpSpPr>
            <a:grpSpLocks/>
          </p:cNvGrpSpPr>
          <p:nvPr/>
        </p:nvGrpSpPr>
        <p:grpSpPr bwMode="auto">
          <a:xfrm>
            <a:off x="2514600" y="3178175"/>
            <a:ext cx="219075" cy="174625"/>
            <a:chOff x="377" y="2904"/>
            <a:chExt cx="154" cy="110"/>
          </a:xfrm>
        </p:grpSpPr>
        <p:sp>
          <p:nvSpPr>
            <p:cNvPr id="700421"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2"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3"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4"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00425" name="Group 9"/>
          <p:cNvGrpSpPr>
            <a:grpSpLocks/>
          </p:cNvGrpSpPr>
          <p:nvPr/>
        </p:nvGrpSpPr>
        <p:grpSpPr bwMode="auto">
          <a:xfrm>
            <a:off x="3505200" y="4038600"/>
            <a:ext cx="219075" cy="174625"/>
            <a:chOff x="377" y="2904"/>
            <a:chExt cx="154" cy="110"/>
          </a:xfrm>
        </p:grpSpPr>
        <p:sp>
          <p:nvSpPr>
            <p:cNvPr id="700426"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7"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8"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29"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00430" name="Group 14"/>
          <p:cNvGrpSpPr>
            <a:grpSpLocks/>
          </p:cNvGrpSpPr>
          <p:nvPr/>
        </p:nvGrpSpPr>
        <p:grpSpPr bwMode="auto">
          <a:xfrm>
            <a:off x="2362200" y="4060825"/>
            <a:ext cx="219075" cy="174625"/>
            <a:chOff x="377" y="2904"/>
            <a:chExt cx="154" cy="110"/>
          </a:xfrm>
        </p:grpSpPr>
        <p:sp>
          <p:nvSpPr>
            <p:cNvPr id="700431" name="Line 1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2" name="Line 1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3" name="Line 1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4" name="Line 1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00435" name="Group 19"/>
          <p:cNvGrpSpPr>
            <a:grpSpLocks/>
          </p:cNvGrpSpPr>
          <p:nvPr/>
        </p:nvGrpSpPr>
        <p:grpSpPr bwMode="auto">
          <a:xfrm>
            <a:off x="4572000" y="5387975"/>
            <a:ext cx="219075" cy="174625"/>
            <a:chOff x="377" y="2904"/>
            <a:chExt cx="154" cy="110"/>
          </a:xfrm>
        </p:grpSpPr>
        <p:sp>
          <p:nvSpPr>
            <p:cNvPr id="700436" name="Line 2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7" name="Line 2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8" name="Line 2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39" name="Line 2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00440" name="Group 24"/>
          <p:cNvGrpSpPr>
            <a:grpSpLocks/>
          </p:cNvGrpSpPr>
          <p:nvPr/>
        </p:nvGrpSpPr>
        <p:grpSpPr bwMode="auto">
          <a:xfrm>
            <a:off x="4191000" y="4984750"/>
            <a:ext cx="219075" cy="174625"/>
            <a:chOff x="377" y="2904"/>
            <a:chExt cx="154" cy="110"/>
          </a:xfrm>
        </p:grpSpPr>
        <p:sp>
          <p:nvSpPr>
            <p:cNvPr id="700441" name="Line 2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42" name="Line 2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43" name="Line 2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00444" name="Line 2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2436369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0" name="Rectangle 6"/>
          <p:cNvSpPr>
            <a:spLocks noGrp="1" noChangeArrowheads="1"/>
          </p:cNvSpPr>
          <p:nvPr>
            <p:ph type="title"/>
          </p:nvPr>
        </p:nvSpPr>
        <p:spPr/>
        <p:txBody>
          <a:bodyPr/>
          <a:lstStyle/>
          <a:p>
            <a:r>
              <a:rPr lang="en-US" altLang="de-DE" sz="3200"/>
              <a:t>Algorithms for SELECT and JOIN Operations (9)</a:t>
            </a:r>
          </a:p>
        </p:txBody>
      </p:sp>
      <p:sp>
        <p:nvSpPr>
          <p:cNvPr id="702471" name="Rectangle 7"/>
          <p:cNvSpPr>
            <a:spLocks noGrp="1" noChangeArrowheads="1"/>
          </p:cNvSpPr>
          <p:nvPr>
            <p:ph type="body" idx="1"/>
          </p:nvPr>
        </p:nvSpPr>
        <p:spPr/>
        <p:txBody>
          <a:bodyPr/>
          <a:lstStyle/>
          <a:p>
            <a:r>
              <a:rPr lang="en-US" altLang="de-DE" sz="2400"/>
              <a:t>Implementing the JOIN Operation (contd.):</a:t>
            </a:r>
          </a:p>
          <a:p>
            <a:r>
              <a:rPr lang="en-US" altLang="de-DE" sz="2400"/>
              <a:t>Methods for implementing joins:</a:t>
            </a:r>
          </a:p>
          <a:p>
            <a:pPr lvl="1"/>
            <a:r>
              <a:rPr lang="en-US" altLang="de-DE" sz="2200"/>
              <a:t>J1 </a:t>
            </a:r>
            <a:r>
              <a:rPr lang="en-US" altLang="de-DE" sz="2200" b="1"/>
              <a:t>Nested-loop join</a:t>
            </a:r>
            <a:r>
              <a:rPr lang="en-US" altLang="de-DE" sz="2200"/>
              <a:t> (brute force):</a:t>
            </a:r>
          </a:p>
          <a:p>
            <a:pPr lvl="2"/>
            <a:r>
              <a:rPr lang="en-US" altLang="de-DE" sz="2000"/>
              <a:t>For each record t in R (outer loop), retrieve every record s from S (inner loop) and test whether the two records satisfy the join condition t[A] = s[B].</a:t>
            </a:r>
          </a:p>
          <a:p>
            <a:pPr lvl="1"/>
            <a:r>
              <a:rPr lang="en-US" altLang="de-DE" sz="2200"/>
              <a:t>J2 </a:t>
            </a:r>
            <a:r>
              <a:rPr lang="en-US" altLang="de-DE" sz="2200" b="1"/>
              <a:t>Single-loop join</a:t>
            </a:r>
            <a:r>
              <a:rPr lang="en-US" altLang="de-DE" sz="2200"/>
              <a:t> (Using an access structure to retrieve the matching records):</a:t>
            </a:r>
          </a:p>
          <a:p>
            <a:pPr lvl="2"/>
            <a:r>
              <a:rPr lang="en-US" altLang="de-DE" sz="2000"/>
              <a:t>If an index (or hash key) exists for one of the two join attributes — say, B of S — retrieve each record t in R, one at a time, and then use the access structure to retrieve directly all matching records s from S that satisfy s[B] = t[A].</a:t>
            </a:r>
          </a:p>
        </p:txBody>
      </p:sp>
    </p:spTree>
    <p:extLst>
      <p:ext uri="{BB962C8B-B14F-4D97-AF65-F5344CB8AC3E}">
        <p14:creationId xmlns:p14="http://schemas.microsoft.com/office/powerpoint/2010/main" val="29473335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8" name="Rectangle 6"/>
          <p:cNvSpPr>
            <a:spLocks noGrp="1" noChangeArrowheads="1"/>
          </p:cNvSpPr>
          <p:nvPr>
            <p:ph type="title"/>
          </p:nvPr>
        </p:nvSpPr>
        <p:spPr/>
        <p:txBody>
          <a:bodyPr>
            <a:normAutofit fontScale="90000"/>
          </a:bodyPr>
          <a:lstStyle/>
          <a:p>
            <a:r>
              <a:rPr lang="en-US" altLang="de-DE" sz="3200"/>
              <a:t>Algorithms for SELECT and JOIN Operations (10)</a:t>
            </a:r>
          </a:p>
        </p:txBody>
      </p:sp>
      <p:sp>
        <p:nvSpPr>
          <p:cNvPr id="704519" name="Rectangle 7"/>
          <p:cNvSpPr>
            <a:spLocks noGrp="1" noChangeArrowheads="1"/>
          </p:cNvSpPr>
          <p:nvPr>
            <p:ph type="body" idx="1"/>
          </p:nvPr>
        </p:nvSpPr>
        <p:spPr/>
        <p:txBody>
          <a:bodyPr/>
          <a:lstStyle/>
          <a:p>
            <a:r>
              <a:rPr lang="en-US" altLang="de-DE" sz="2400"/>
              <a:t>Implementing the JOIN Operation (contd.):</a:t>
            </a:r>
          </a:p>
          <a:p>
            <a:r>
              <a:rPr lang="en-US" altLang="de-DE" sz="2400"/>
              <a:t>Methods for implementing joins:</a:t>
            </a:r>
          </a:p>
          <a:p>
            <a:pPr lvl="1"/>
            <a:r>
              <a:rPr lang="en-US" altLang="de-DE" sz="2200"/>
              <a:t>J3 </a:t>
            </a:r>
            <a:r>
              <a:rPr lang="en-US" altLang="de-DE" sz="2200" b="1"/>
              <a:t>Sort-merge join</a:t>
            </a:r>
            <a:r>
              <a:rPr lang="en-US" altLang="de-DE" sz="2200"/>
              <a:t>:</a:t>
            </a:r>
          </a:p>
          <a:p>
            <a:pPr lvl="2"/>
            <a:r>
              <a:rPr lang="en-US" altLang="de-DE" sz="2000"/>
              <a:t>If the records of R and S are </a:t>
            </a:r>
            <a:r>
              <a:rPr lang="en-US" altLang="de-DE" sz="2000" i="1"/>
              <a:t>physically sorted</a:t>
            </a:r>
            <a:r>
              <a:rPr lang="en-US" altLang="de-DE" sz="2000"/>
              <a:t> (</a:t>
            </a:r>
            <a:r>
              <a:rPr lang="en-US" altLang="de-DE" sz="2000" i="1"/>
              <a:t>ordered</a:t>
            </a:r>
            <a:r>
              <a:rPr lang="en-US" altLang="de-DE" sz="2000"/>
              <a:t>) by value of the join attributes A and B, respectively, we can implement the join in the most efficient way possible.</a:t>
            </a:r>
          </a:p>
          <a:p>
            <a:pPr lvl="2"/>
            <a:r>
              <a:rPr lang="en-US" altLang="de-DE" sz="2000"/>
              <a:t>Both files are scanned in order of the join attributes, matching the records that have the same values for A and B.</a:t>
            </a:r>
          </a:p>
          <a:p>
            <a:pPr lvl="2"/>
            <a:r>
              <a:rPr lang="en-US" altLang="de-DE" sz="2000"/>
              <a:t>In this method, the records of each file are scanned only once each for matching with the other file—unless both A and B are non-key attributes, in which case the method needs to be modified slightly. </a:t>
            </a:r>
          </a:p>
        </p:txBody>
      </p:sp>
    </p:spTree>
    <p:extLst>
      <p:ext uri="{BB962C8B-B14F-4D97-AF65-F5344CB8AC3E}">
        <p14:creationId xmlns:p14="http://schemas.microsoft.com/office/powerpoint/2010/main" val="4012957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6" name="Rectangle 6"/>
          <p:cNvSpPr>
            <a:spLocks noGrp="1" noChangeArrowheads="1"/>
          </p:cNvSpPr>
          <p:nvPr>
            <p:ph type="title"/>
          </p:nvPr>
        </p:nvSpPr>
        <p:spPr/>
        <p:txBody>
          <a:bodyPr>
            <a:normAutofit fontScale="90000"/>
          </a:bodyPr>
          <a:lstStyle/>
          <a:p>
            <a:r>
              <a:rPr lang="en-US" altLang="de-DE" sz="3200"/>
              <a:t>Algorithms for SELECT and JOIN Operations (11)</a:t>
            </a:r>
          </a:p>
        </p:txBody>
      </p:sp>
      <p:sp>
        <p:nvSpPr>
          <p:cNvPr id="706567" name="Rectangle 7"/>
          <p:cNvSpPr>
            <a:spLocks noGrp="1" noChangeArrowheads="1"/>
          </p:cNvSpPr>
          <p:nvPr>
            <p:ph type="body" idx="1"/>
          </p:nvPr>
        </p:nvSpPr>
        <p:spPr/>
        <p:txBody>
          <a:bodyPr/>
          <a:lstStyle/>
          <a:p>
            <a:pPr>
              <a:lnSpc>
                <a:spcPct val="90000"/>
              </a:lnSpc>
            </a:pPr>
            <a:r>
              <a:rPr lang="en-US" altLang="de-DE"/>
              <a:t>Implementing the JOIN Operation (contd.):</a:t>
            </a:r>
          </a:p>
          <a:p>
            <a:pPr>
              <a:lnSpc>
                <a:spcPct val="90000"/>
              </a:lnSpc>
            </a:pPr>
            <a:r>
              <a:rPr lang="en-US" altLang="de-DE"/>
              <a:t>Methods for implementing joins:</a:t>
            </a:r>
          </a:p>
          <a:p>
            <a:pPr lvl="1">
              <a:lnSpc>
                <a:spcPct val="90000"/>
              </a:lnSpc>
            </a:pPr>
            <a:r>
              <a:rPr lang="en-US" altLang="de-DE"/>
              <a:t>J4 </a:t>
            </a:r>
            <a:r>
              <a:rPr lang="en-US" altLang="de-DE" b="1"/>
              <a:t>Hash-join</a:t>
            </a:r>
            <a:r>
              <a:rPr lang="en-US" altLang="de-DE"/>
              <a:t>:</a:t>
            </a:r>
          </a:p>
          <a:p>
            <a:pPr lvl="2">
              <a:lnSpc>
                <a:spcPct val="90000"/>
              </a:lnSpc>
            </a:pPr>
            <a:r>
              <a:rPr lang="en-US" altLang="de-DE"/>
              <a:t>The records of files R and S are both hashed to the </a:t>
            </a:r>
            <a:r>
              <a:rPr lang="en-US" altLang="de-DE" i="1"/>
              <a:t>same hash file</a:t>
            </a:r>
            <a:r>
              <a:rPr lang="en-US" altLang="de-DE"/>
              <a:t>, using the </a:t>
            </a:r>
            <a:r>
              <a:rPr lang="en-US" altLang="de-DE" i="1"/>
              <a:t>same hashing function</a:t>
            </a:r>
            <a:r>
              <a:rPr lang="en-US" altLang="de-DE"/>
              <a:t> on the join attributes A of R and B of S as hash keys.</a:t>
            </a:r>
          </a:p>
          <a:p>
            <a:pPr lvl="2">
              <a:lnSpc>
                <a:spcPct val="90000"/>
              </a:lnSpc>
            </a:pPr>
            <a:r>
              <a:rPr lang="en-US" altLang="de-DE"/>
              <a:t>A single pass through the file with fewer records (say, R) hashes its records to the hash file buckets.</a:t>
            </a:r>
          </a:p>
          <a:p>
            <a:pPr lvl="2">
              <a:lnSpc>
                <a:spcPct val="90000"/>
              </a:lnSpc>
            </a:pPr>
            <a:r>
              <a:rPr lang="en-US" altLang="de-DE"/>
              <a:t>A single pass through the other file (S) then hashes each of its records to the appropriate bucket, where the record is combined with all matching records from R. </a:t>
            </a:r>
          </a:p>
        </p:txBody>
      </p:sp>
    </p:spTree>
    <p:extLst>
      <p:ext uri="{BB962C8B-B14F-4D97-AF65-F5344CB8AC3E}">
        <p14:creationId xmlns:p14="http://schemas.microsoft.com/office/powerpoint/2010/main" val="2488396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6" name="Rectangle 8"/>
          <p:cNvSpPr>
            <a:spLocks noGrp="1" noChangeArrowheads="1"/>
          </p:cNvSpPr>
          <p:nvPr>
            <p:ph type="title"/>
          </p:nvPr>
        </p:nvSpPr>
        <p:spPr>
          <a:xfrm>
            <a:off x="0" y="303213"/>
            <a:ext cx="2362200" cy="2135187"/>
          </a:xfrm>
        </p:spPr>
        <p:txBody>
          <a:bodyPr/>
          <a:lstStyle/>
          <a:p>
            <a:r>
              <a:rPr lang="en-US" altLang="de-DE" sz="2600"/>
              <a:t>Algorithms for SELECT and JOIN Operations (12)</a:t>
            </a:r>
          </a:p>
        </p:txBody>
      </p:sp>
      <p:pic>
        <p:nvPicPr>
          <p:cNvPr id="70862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0"/>
            <a:ext cx="6551613" cy="652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5787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7" name="Rectangle 11"/>
          <p:cNvSpPr>
            <a:spLocks noChangeArrowheads="1"/>
          </p:cNvSpPr>
          <p:nvPr/>
        </p:nvSpPr>
        <p:spPr bwMode="auto">
          <a:xfrm>
            <a:off x="0" y="303213"/>
            <a:ext cx="2362200" cy="213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600">
                <a:solidFill>
                  <a:srgbClr val="800000"/>
                </a:solidFill>
                <a:latin typeface="Arial" panose="020B0604020202020204" pitchFamily="34" charset="0"/>
                <a:cs typeface="Arial" panose="020B0604020202020204" pitchFamily="34" charset="0"/>
              </a:defRPr>
            </a:lvl1pPr>
            <a:lvl2pPr>
              <a:defRPr sz="3600">
                <a:solidFill>
                  <a:srgbClr val="800000"/>
                </a:solidFill>
                <a:latin typeface="Arial" panose="020B0604020202020204" pitchFamily="34" charset="0"/>
                <a:cs typeface="Arial" panose="020B0604020202020204" pitchFamily="34" charset="0"/>
              </a:defRPr>
            </a:lvl2pPr>
            <a:lvl3pPr>
              <a:defRPr sz="3600">
                <a:solidFill>
                  <a:srgbClr val="800000"/>
                </a:solidFill>
                <a:latin typeface="Arial" panose="020B0604020202020204" pitchFamily="34" charset="0"/>
                <a:cs typeface="Arial" panose="020B0604020202020204" pitchFamily="34" charset="0"/>
              </a:defRPr>
            </a:lvl3pPr>
            <a:lvl4pPr>
              <a:defRPr sz="3600">
                <a:solidFill>
                  <a:srgbClr val="800000"/>
                </a:solidFill>
                <a:latin typeface="Arial" panose="020B0604020202020204" pitchFamily="34" charset="0"/>
                <a:cs typeface="Arial" panose="020B0604020202020204" pitchFamily="34" charset="0"/>
              </a:defRPr>
            </a:lvl4pPr>
            <a:lvl5pPr>
              <a:defRPr sz="3600">
                <a:solidFill>
                  <a:srgbClr val="800000"/>
                </a:solidFill>
                <a:latin typeface="Arial" panose="020B0604020202020204" pitchFamily="34" charset="0"/>
                <a:cs typeface="Arial" panose="020B0604020202020204" pitchFamily="34" charset="0"/>
              </a:defRPr>
            </a:lvl5pPr>
            <a:lvl6pPr marL="4572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a:lstStyle>
          <a:p>
            <a:r>
              <a:rPr lang="en-US" altLang="de-DE" sz="2600"/>
              <a:t>Algorithms for SELECT and JOIN Operations (13)</a:t>
            </a:r>
          </a:p>
        </p:txBody>
      </p:sp>
      <p:pic>
        <p:nvPicPr>
          <p:cNvPr id="710669"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233363"/>
            <a:ext cx="6705600" cy="289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0670"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3097213"/>
            <a:ext cx="6934200" cy="317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6371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2" name="Rectangle 4"/>
          <p:cNvSpPr>
            <a:spLocks noChangeArrowheads="1"/>
          </p:cNvSpPr>
          <p:nvPr/>
        </p:nvSpPr>
        <p:spPr bwMode="auto">
          <a:xfrm>
            <a:off x="152400" y="0"/>
            <a:ext cx="8534400"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600">
                <a:solidFill>
                  <a:srgbClr val="800000"/>
                </a:solidFill>
                <a:latin typeface="Arial" panose="020B0604020202020204" pitchFamily="34" charset="0"/>
                <a:cs typeface="Arial" panose="020B0604020202020204" pitchFamily="34" charset="0"/>
              </a:defRPr>
            </a:lvl1pPr>
            <a:lvl2pPr>
              <a:defRPr sz="3600">
                <a:solidFill>
                  <a:srgbClr val="800000"/>
                </a:solidFill>
                <a:latin typeface="Arial" panose="020B0604020202020204" pitchFamily="34" charset="0"/>
                <a:cs typeface="Arial" panose="020B0604020202020204" pitchFamily="34" charset="0"/>
              </a:defRPr>
            </a:lvl2pPr>
            <a:lvl3pPr>
              <a:defRPr sz="3600">
                <a:solidFill>
                  <a:srgbClr val="800000"/>
                </a:solidFill>
                <a:latin typeface="Arial" panose="020B0604020202020204" pitchFamily="34" charset="0"/>
                <a:cs typeface="Arial" panose="020B0604020202020204" pitchFamily="34" charset="0"/>
              </a:defRPr>
            </a:lvl3pPr>
            <a:lvl4pPr>
              <a:defRPr sz="3600">
                <a:solidFill>
                  <a:srgbClr val="800000"/>
                </a:solidFill>
                <a:latin typeface="Arial" panose="020B0604020202020204" pitchFamily="34" charset="0"/>
                <a:cs typeface="Arial" panose="020B0604020202020204" pitchFamily="34" charset="0"/>
              </a:defRPr>
            </a:lvl4pPr>
            <a:lvl5pPr>
              <a:defRPr sz="3600">
                <a:solidFill>
                  <a:srgbClr val="800000"/>
                </a:solidFill>
                <a:latin typeface="Arial" panose="020B0604020202020204" pitchFamily="34" charset="0"/>
                <a:cs typeface="Arial" panose="020B0604020202020204" pitchFamily="34" charset="0"/>
              </a:defRPr>
            </a:lvl5pPr>
            <a:lvl6pPr marL="4572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a:lstStyle>
          <a:p>
            <a:r>
              <a:rPr lang="en-US" altLang="de-DE" sz="2600"/>
              <a:t>Algorithms for SELECT and JOIN Operations (cont.)</a:t>
            </a:r>
          </a:p>
        </p:txBody>
      </p:sp>
      <p:pic>
        <p:nvPicPr>
          <p:cNvPr id="8212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819150"/>
            <a:ext cx="7239000" cy="550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5717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0" name="Rectangle 6"/>
          <p:cNvSpPr>
            <a:spLocks noGrp="1" noChangeArrowheads="1"/>
          </p:cNvSpPr>
          <p:nvPr>
            <p:ph type="title"/>
          </p:nvPr>
        </p:nvSpPr>
        <p:spPr/>
        <p:txBody>
          <a:bodyPr>
            <a:normAutofit fontScale="90000"/>
          </a:bodyPr>
          <a:lstStyle/>
          <a:p>
            <a:r>
              <a:rPr lang="en-US" altLang="de-DE" sz="3200"/>
              <a:t>Algorithms for SELECT and JOIN Operations (14)</a:t>
            </a:r>
          </a:p>
        </p:txBody>
      </p:sp>
      <p:sp>
        <p:nvSpPr>
          <p:cNvPr id="712711" name="Rectangle 7"/>
          <p:cNvSpPr>
            <a:spLocks noGrp="1" noChangeArrowheads="1"/>
          </p:cNvSpPr>
          <p:nvPr>
            <p:ph type="body" idx="1"/>
          </p:nvPr>
        </p:nvSpPr>
        <p:spPr/>
        <p:txBody>
          <a:bodyPr/>
          <a:lstStyle/>
          <a:p>
            <a:r>
              <a:rPr lang="en-US" altLang="de-DE"/>
              <a:t>Implementing the JOIN Operation (contd.):</a:t>
            </a:r>
          </a:p>
          <a:p>
            <a:r>
              <a:rPr lang="en-US" altLang="de-DE"/>
              <a:t>Factors affecting JOIN performance</a:t>
            </a:r>
          </a:p>
          <a:p>
            <a:pPr lvl="1"/>
            <a:r>
              <a:rPr lang="en-US" altLang="de-DE"/>
              <a:t>Available buffer space</a:t>
            </a:r>
          </a:p>
          <a:p>
            <a:pPr lvl="1"/>
            <a:r>
              <a:rPr lang="en-US" altLang="de-DE"/>
              <a:t>Join selection factor</a:t>
            </a:r>
          </a:p>
          <a:p>
            <a:pPr lvl="1"/>
            <a:r>
              <a:rPr lang="en-US" altLang="de-DE"/>
              <a:t>Choice of inner VS outer relation</a:t>
            </a:r>
          </a:p>
          <a:p>
            <a:pPr>
              <a:buFont typeface="Wingdings" panose="05000000000000000000" pitchFamily="2" charset="2"/>
              <a:buNone/>
            </a:pPr>
            <a:endParaRPr lang="en-US" altLang="de-DE"/>
          </a:p>
        </p:txBody>
      </p:sp>
    </p:spTree>
    <p:extLst>
      <p:ext uri="{BB962C8B-B14F-4D97-AF65-F5344CB8AC3E}">
        <p14:creationId xmlns:p14="http://schemas.microsoft.com/office/powerpoint/2010/main" val="1954760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8" name="Rectangle 6"/>
          <p:cNvSpPr>
            <a:spLocks noGrp="1" noChangeArrowheads="1"/>
          </p:cNvSpPr>
          <p:nvPr>
            <p:ph type="title"/>
          </p:nvPr>
        </p:nvSpPr>
        <p:spPr/>
        <p:txBody>
          <a:bodyPr>
            <a:normAutofit fontScale="90000"/>
          </a:bodyPr>
          <a:lstStyle/>
          <a:p>
            <a:r>
              <a:rPr lang="en-US" altLang="de-DE" sz="3200"/>
              <a:t>Algorithms for SELECT and JOIN Operations (15)</a:t>
            </a:r>
          </a:p>
        </p:txBody>
      </p:sp>
      <p:sp>
        <p:nvSpPr>
          <p:cNvPr id="714759" name="Rectangle 7"/>
          <p:cNvSpPr>
            <a:spLocks noGrp="1" noChangeArrowheads="1"/>
          </p:cNvSpPr>
          <p:nvPr>
            <p:ph type="body" idx="1"/>
          </p:nvPr>
        </p:nvSpPr>
        <p:spPr/>
        <p:txBody>
          <a:bodyPr/>
          <a:lstStyle/>
          <a:p>
            <a:pPr>
              <a:lnSpc>
                <a:spcPct val="80000"/>
              </a:lnSpc>
            </a:pPr>
            <a:r>
              <a:rPr lang="en-US" altLang="de-DE" sz="2400"/>
              <a:t>Implementing the JOIN Operation (contd.):</a:t>
            </a:r>
          </a:p>
          <a:p>
            <a:pPr>
              <a:lnSpc>
                <a:spcPct val="80000"/>
              </a:lnSpc>
            </a:pPr>
            <a:r>
              <a:rPr lang="en-US" altLang="de-DE" sz="2400"/>
              <a:t>Other types of JOIN algorithms</a:t>
            </a:r>
          </a:p>
          <a:p>
            <a:pPr>
              <a:lnSpc>
                <a:spcPct val="80000"/>
              </a:lnSpc>
            </a:pPr>
            <a:r>
              <a:rPr lang="en-US" altLang="de-DE" sz="2400"/>
              <a:t>Partition hash join</a:t>
            </a:r>
          </a:p>
          <a:p>
            <a:pPr lvl="1">
              <a:lnSpc>
                <a:spcPct val="80000"/>
              </a:lnSpc>
            </a:pPr>
            <a:r>
              <a:rPr lang="en-US" altLang="de-DE" sz="2200"/>
              <a:t>Partitioning phase:</a:t>
            </a:r>
          </a:p>
          <a:p>
            <a:pPr lvl="2">
              <a:lnSpc>
                <a:spcPct val="80000"/>
              </a:lnSpc>
            </a:pPr>
            <a:r>
              <a:rPr lang="en-US" altLang="de-DE" sz="2000"/>
              <a:t>Each file (R and S) is first partitioned into M partitions using a partitioning hash function on the join attributes: </a:t>
            </a:r>
          </a:p>
          <a:p>
            <a:pPr lvl="3">
              <a:lnSpc>
                <a:spcPct val="80000"/>
              </a:lnSpc>
            </a:pPr>
            <a:r>
              <a:rPr lang="en-US" altLang="de-DE" sz="1800"/>
              <a:t>R1 , R2 , R3 ,  ...... Rm  and S1 , S2 , S3 , ...... Sm</a:t>
            </a:r>
          </a:p>
          <a:p>
            <a:pPr lvl="2">
              <a:lnSpc>
                <a:spcPct val="80000"/>
              </a:lnSpc>
            </a:pPr>
            <a:r>
              <a:rPr lang="en-US" altLang="de-DE" sz="2000"/>
              <a:t>Minimum number of in-memory buffers needed for the 	partitioning phase: M+1. </a:t>
            </a:r>
          </a:p>
          <a:p>
            <a:pPr lvl="2">
              <a:lnSpc>
                <a:spcPct val="80000"/>
              </a:lnSpc>
            </a:pPr>
            <a:r>
              <a:rPr lang="en-US" altLang="de-DE" sz="2000"/>
              <a:t>A disk sub-file is created per partition to store the tuples 	for that partition.  </a:t>
            </a:r>
          </a:p>
          <a:p>
            <a:pPr lvl="1">
              <a:lnSpc>
                <a:spcPct val="80000"/>
              </a:lnSpc>
            </a:pPr>
            <a:r>
              <a:rPr lang="en-US" altLang="de-DE" sz="2200"/>
              <a:t>Joining or probing phase:</a:t>
            </a:r>
          </a:p>
          <a:p>
            <a:pPr lvl="2">
              <a:lnSpc>
                <a:spcPct val="80000"/>
              </a:lnSpc>
            </a:pPr>
            <a:r>
              <a:rPr lang="en-US" altLang="de-DE" sz="2000"/>
              <a:t>Involves M iterations, one per partitioned file.</a:t>
            </a:r>
          </a:p>
          <a:p>
            <a:pPr lvl="2">
              <a:lnSpc>
                <a:spcPct val="80000"/>
              </a:lnSpc>
            </a:pPr>
            <a:r>
              <a:rPr lang="en-US" altLang="de-DE" sz="2000"/>
              <a:t>Iteration i involves joining  partitions Ri and Si.</a:t>
            </a:r>
          </a:p>
        </p:txBody>
      </p:sp>
    </p:spTree>
    <p:extLst>
      <p:ext uri="{BB962C8B-B14F-4D97-AF65-F5344CB8AC3E}">
        <p14:creationId xmlns:p14="http://schemas.microsoft.com/office/powerpoint/2010/main" val="1124923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6" name="Rectangle 6"/>
          <p:cNvSpPr>
            <a:spLocks noGrp="1" noChangeArrowheads="1"/>
          </p:cNvSpPr>
          <p:nvPr>
            <p:ph type="title"/>
          </p:nvPr>
        </p:nvSpPr>
        <p:spPr/>
        <p:txBody>
          <a:bodyPr>
            <a:normAutofit fontScale="90000"/>
          </a:bodyPr>
          <a:lstStyle/>
          <a:p>
            <a:r>
              <a:rPr lang="en-US" altLang="de-DE" sz="3200"/>
              <a:t>Algorithms for SELECT and JOIN Operations (16)</a:t>
            </a:r>
          </a:p>
        </p:txBody>
      </p:sp>
      <p:sp>
        <p:nvSpPr>
          <p:cNvPr id="716807" name="Rectangle 7"/>
          <p:cNvSpPr>
            <a:spLocks noGrp="1" noChangeArrowheads="1"/>
          </p:cNvSpPr>
          <p:nvPr>
            <p:ph type="body" idx="1"/>
          </p:nvPr>
        </p:nvSpPr>
        <p:spPr/>
        <p:txBody>
          <a:bodyPr/>
          <a:lstStyle/>
          <a:p>
            <a:pPr marL="533400" indent="-533400"/>
            <a:r>
              <a:rPr lang="en-US" altLang="de-DE"/>
              <a:t>Implementing the JOIN Operation (contd.):</a:t>
            </a:r>
          </a:p>
          <a:p>
            <a:pPr marL="533400" indent="-533400"/>
            <a:r>
              <a:rPr lang="en-US" altLang="de-DE"/>
              <a:t>Partitioned Hash Join Procedure:</a:t>
            </a:r>
          </a:p>
          <a:p>
            <a:pPr marL="952500" lvl="1" indent="-495300"/>
            <a:r>
              <a:rPr lang="en-US" altLang="de-DE"/>
              <a:t>Assume  Ri is smaller than Si.</a:t>
            </a:r>
          </a:p>
          <a:p>
            <a:pPr marL="1371600" lvl="2" indent="-457200">
              <a:buSzTx/>
              <a:buFont typeface="Wingdings" panose="05000000000000000000" pitchFamily="2" charset="2"/>
              <a:buAutoNum type="arabicPeriod"/>
            </a:pPr>
            <a:r>
              <a:rPr lang="en-US" altLang="de-DE"/>
              <a:t>Copy records from Ri  into memory buffers.</a:t>
            </a:r>
          </a:p>
          <a:p>
            <a:pPr marL="1371600" lvl="2" indent="-457200">
              <a:buSzTx/>
              <a:buFont typeface="Wingdings" panose="05000000000000000000" pitchFamily="2" charset="2"/>
              <a:buAutoNum type="arabicPeriod"/>
            </a:pPr>
            <a:r>
              <a:rPr lang="en-US" altLang="de-DE"/>
              <a:t>Read all blocks from Si, one at a time and each record from Si is used to </a:t>
            </a:r>
            <a:r>
              <a:rPr lang="en-US" altLang="de-DE" i="1"/>
              <a:t>probe</a:t>
            </a:r>
            <a:r>
              <a:rPr lang="en-US" altLang="de-DE"/>
              <a:t> for a matching record(s) from partition Si.</a:t>
            </a:r>
          </a:p>
          <a:p>
            <a:pPr marL="1371600" lvl="2" indent="-457200">
              <a:buSzTx/>
              <a:buFont typeface="Wingdings" panose="05000000000000000000" pitchFamily="2" charset="2"/>
              <a:buAutoNum type="arabicPeriod"/>
            </a:pPr>
            <a:r>
              <a:rPr lang="en-US" altLang="de-DE"/>
              <a:t>Write matching record from Ri after joining to the record from Si into the result file.</a:t>
            </a:r>
          </a:p>
        </p:txBody>
      </p:sp>
    </p:spTree>
    <p:extLst>
      <p:ext uri="{BB962C8B-B14F-4D97-AF65-F5344CB8AC3E}">
        <p14:creationId xmlns:p14="http://schemas.microsoft.com/office/powerpoint/2010/main" val="3792501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4" name="Rectangle 6"/>
          <p:cNvSpPr>
            <a:spLocks noGrp="1" noChangeArrowheads="1"/>
          </p:cNvSpPr>
          <p:nvPr>
            <p:ph type="title"/>
          </p:nvPr>
        </p:nvSpPr>
        <p:spPr/>
        <p:txBody>
          <a:bodyPr>
            <a:normAutofit fontScale="90000"/>
          </a:bodyPr>
          <a:lstStyle/>
          <a:p>
            <a:r>
              <a:rPr lang="en-US" altLang="de-DE" sz="3200"/>
              <a:t>Algorithms for SELECT and JOIN Operations (17)</a:t>
            </a:r>
          </a:p>
        </p:txBody>
      </p:sp>
      <p:sp>
        <p:nvSpPr>
          <p:cNvPr id="718855" name="Rectangle 7"/>
          <p:cNvSpPr>
            <a:spLocks noGrp="1" noChangeArrowheads="1"/>
          </p:cNvSpPr>
          <p:nvPr>
            <p:ph type="body" idx="1"/>
          </p:nvPr>
        </p:nvSpPr>
        <p:spPr/>
        <p:txBody>
          <a:bodyPr/>
          <a:lstStyle/>
          <a:p>
            <a:pPr marL="533400" indent="-533400"/>
            <a:r>
              <a:rPr lang="en-US" altLang="de-DE" sz="2400"/>
              <a:t>Implementing the JOIN Operation (contd.):</a:t>
            </a:r>
          </a:p>
          <a:p>
            <a:pPr marL="533400" indent="-533400"/>
            <a:r>
              <a:rPr lang="en-US" altLang="de-DE" sz="2400"/>
              <a:t>Cost analysis of partition hash join:</a:t>
            </a:r>
          </a:p>
          <a:p>
            <a:pPr marL="952500" lvl="1" indent="-495300">
              <a:buSzTx/>
              <a:buFont typeface="Wingdings" panose="05000000000000000000" pitchFamily="2" charset="2"/>
              <a:buAutoNum type="arabicPeriod"/>
            </a:pPr>
            <a:r>
              <a:rPr lang="en-US" altLang="de-DE" sz="2200"/>
              <a:t>Reading and writing each record from R and S during the partitioning phase:</a:t>
            </a:r>
            <a:br>
              <a:rPr lang="en-US" altLang="de-DE" sz="2200"/>
            </a:br>
            <a:r>
              <a:rPr lang="en-US" altLang="de-DE" sz="2200"/>
              <a:t>		(b</a:t>
            </a:r>
            <a:r>
              <a:rPr lang="en-US" altLang="de-DE" sz="2200" baseline="-25000"/>
              <a:t>R</a:t>
            </a:r>
            <a:r>
              <a:rPr lang="en-US" altLang="de-DE" sz="2200"/>
              <a:t>  +  b</a:t>
            </a:r>
            <a:r>
              <a:rPr lang="en-US" altLang="de-DE" sz="2200" baseline="-25000"/>
              <a:t>S</a:t>
            </a:r>
            <a:r>
              <a:rPr lang="en-US" altLang="de-DE" sz="2200"/>
              <a:t>),  (b</a:t>
            </a:r>
            <a:r>
              <a:rPr lang="en-US" altLang="de-DE" sz="2200" baseline="-25000"/>
              <a:t>R</a:t>
            </a:r>
            <a:r>
              <a:rPr lang="en-US" altLang="de-DE" sz="2200"/>
              <a:t>  +  b</a:t>
            </a:r>
            <a:r>
              <a:rPr lang="en-US" altLang="de-DE" sz="2200" baseline="-25000"/>
              <a:t>S</a:t>
            </a:r>
            <a:r>
              <a:rPr lang="en-US" altLang="de-DE" sz="2200"/>
              <a:t>)</a:t>
            </a:r>
          </a:p>
          <a:p>
            <a:pPr marL="952500" lvl="1" indent="-495300">
              <a:buSzTx/>
              <a:buFont typeface="Wingdings" panose="05000000000000000000" pitchFamily="2" charset="2"/>
              <a:buAutoNum type="arabicPeriod"/>
            </a:pPr>
            <a:r>
              <a:rPr lang="en-US" altLang="de-DE" sz="2200"/>
              <a:t>Reading each record during the joining phase:</a:t>
            </a:r>
            <a:br>
              <a:rPr lang="en-US" altLang="de-DE" sz="2200"/>
            </a:br>
            <a:r>
              <a:rPr lang="en-US" altLang="de-DE" sz="2200"/>
              <a:t>		(b</a:t>
            </a:r>
            <a:r>
              <a:rPr lang="en-US" altLang="de-DE" sz="2200" baseline="-25000"/>
              <a:t>R</a:t>
            </a:r>
            <a:r>
              <a:rPr lang="en-US" altLang="de-DE" sz="2200"/>
              <a:t>  +  b</a:t>
            </a:r>
            <a:r>
              <a:rPr lang="en-US" altLang="de-DE" sz="2200" baseline="-25000"/>
              <a:t>S</a:t>
            </a:r>
            <a:r>
              <a:rPr lang="en-US" altLang="de-DE" sz="2200"/>
              <a:t>)</a:t>
            </a:r>
          </a:p>
          <a:p>
            <a:pPr marL="952500" lvl="1" indent="-495300">
              <a:buSzTx/>
              <a:buFont typeface="Wingdings" panose="05000000000000000000" pitchFamily="2" charset="2"/>
              <a:buAutoNum type="arabicPeriod"/>
            </a:pPr>
            <a:r>
              <a:rPr lang="en-US" altLang="de-DE" sz="2200"/>
              <a:t>Writing the result of join:</a:t>
            </a:r>
            <a:br>
              <a:rPr lang="en-US" altLang="de-DE" sz="2200"/>
            </a:br>
            <a:r>
              <a:rPr lang="en-US" altLang="de-DE" sz="2200"/>
              <a:t>		 b</a:t>
            </a:r>
            <a:r>
              <a:rPr lang="en-US" altLang="de-DE" sz="2200" baseline="-25000"/>
              <a:t>RES</a:t>
            </a:r>
            <a:endParaRPr lang="en-US" altLang="de-DE" sz="2200"/>
          </a:p>
          <a:p>
            <a:pPr marL="533400" indent="-533400"/>
            <a:r>
              <a:rPr lang="en-US" altLang="de-DE" sz="2400"/>
              <a:t>Total Cost:</a:t>
            </a:r>
          </a:p>
          <a:p>
            <a:pPr marL="952500" lvl="1" indent="-495300"/>
            <a:r>
              <a:rPr lang="en-US" altLang="de-DE" sz="2200"/>
              <a:t>3* (b</a:t>
            </a:r>
            <a:r>
              <a:rPr lang="en-US" altLang="de-DE" sz="2200" baseline="-25000"/>
              <a:t>R</a:t>
            </a:r>
            <a:r>
              <a:rPr lang="en-US" altLang="de-DE" sz="2200"/>
              <a:t>  +  b</a:t>
            </a:r>
            <a:r>
              <a:rPr lang="en-US" altLang="de-DE" sz="2200" baseline="-25000"/>
              <a:t>S</a:t>
            </a:r>
            <a:r>
              <a:rPr lang="en-US" altLang="de-DE" sz="2200"/>
              <a:t>) + b</a:t>
            </a:r>
            <a:r>
              <a:rPr lang="en-US" altLang="de-DE" sz="2200" baseline="-25000"/>
              <a:t>RES</a:t>
            </a:r>
            <a:endParaRPr lang="en-US" altLang="de-DE" sz="2200"/>
          </a:p>
        </p:txBody>
      </p:sp>
    </p:spTree>
    <p:extLst>
      <p:ext uri="{BB962C8B-B14F-4D97-AF65-F5344CB8AC3E}">
        <p14:creationId xmlns:p14="http://schemas.microsoft.com/office/powerpoint/2010/main" val="1776676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2" name="Rectangle 6"/>
          <p:cNvSpPr>
            <a:spLocks noGrp="1" noChangeArrowheads="1"/>
          </p:cNvSpPr>
          <p:nvPr>
            <p:ph type="title"/>
          </p:nvPr>
        </p:nvSpPr>
        <p:spPr/>
        <p:txBody>
          <a:bodyPr>
            <a:normAutofit fontScale="90000"/>
          </a:bodyPr>
          <a:lstStyle/>
          <a:p>
            <a:r>
              <a:rPr lang="en-US" altLang="de-DE" sz="3200"/>
              <a:t>Algorithms for SELECT and JOIN Operations (18)</a:t>
            </a:r>
          </a:p>
        </p:txBody>
      </p:sp>
      <p:sp>
        <p:nvSpPr>
          <p:cNvPr id="720903" name="Rectangle 7"/>
          <p:cNvSpPr>
            <a:spLocks noGrp="1" noChangeArrowheads="1"/>
          </p:cNvSpPr>
          <p:nvPr>
            <p:ph type="body" idx="1"/>
          </p:nvPr>
        </p:nvSpPr>
        <p:spPr/>
        <p:txBody>
          <a:bodyPr/>
          <a:lstStyle/>
          <a:p>
            <a:pPr>
              <a:lnSpc>
                <a:spcPct val="80000"/>
              </a:lnSpc>
            </a:pPr>
            <a:r>
              <a:rPr lang="en-US" altLang="de-DE" sz="2400"/>
              <a:t>Implementing the JOIN Operation (contd.):</a:t>
            </a:r>
          </a:p>
          <a:p>
            <a:pPr>
              <a:lnSpc>
                <a:spcPct val="80000"/>
              </a:lnSpc>
            </a:pPr>
            <a:r>
              <a:rPr lang="en-US" altLang="de-DE" sz="2400" b="1"/>
              <a:t>Hybrid hash join:</a:t>
            </a:r>
          </a:p>
          <a:p>
            <a:pPr lvl="1">
              <a:lnSpc>
                <a:spcPct val="80000"/>
              </a:lnSpc>
            </a:pPr>
            <a:r>
              <a:rPr lang="en-US" altLang="de-DE" sz="2200"/>
              <a:t>Same as partitioned hash join except: </a:t>
            </a:r>
          </a:p>
          <a:p>
            <a:pPr lvl="2">
              <a:lnSpc>
                <a:spcPct val="80000"/>
              </a:lnSpc>
            </a:pPr>
            <a:r>
              <a:rPr lang="en-US" altLang="de-DE" sz="2000"/>
              <a:t>Joining phase of one of the partitions is included during the partitioning phase. </a:t>
            </a:r>
          </a:p>
          <a:p>
            <a:pPr lvl="1">
              <a:lnSpc>
                <a:spcPct val="80000"/>
              </a:lnSpc>
            </a:pPr>
            <a:r>
              <a:rPr lang="en-US" altLang="de-DE" sz="2200" b="1"/>
              <a:t>Partitioning phase</a:t>
            </a:r>
            <a:r>
              <a:rPr lang="en-US" altLang="de-DE" sz="2200"/>
              <a:t>:</a:t>
            </a:r>
          </a:p>
          <a:p>
            <a:pPr lvl="2">
              <a:lnSpc>
                <a:spcPct val="80000"/>
              </a:lnSpc>
            </a:pPr>
            <a:r>
              <a:rPr lang="en-US" altLang="de-DE" sz="2000"/>
              <a:t>Allocate buffers for smaller relation- one block for each of the M-1 partitions, remaining blocks to partition 1.</a:t>
            </a:r>
          </a:p>
          <a:p>
            <a:pPr lvl="2">
              <a:lnSpc>
                <a:spcPct val="80000"/>
              </a:lnSpc>
            </a:pPr>
            <a:r>
              <a:rPr lang="en-US" altLang="de-DE" sz="2000"/>
              <a:t>Repeat for the larger relation in the pass through S.)</a:t>
            </a:r>
          </a:p>
          <a:p>
            <a:pPr lvl="1">
              <a:lnSpc>
                <a:spcPct val="80000"/>
              </a:lnSpc>
            </a:pPr>
            <a:r>
              <a:rPr lang="en-US" altLang="de-DE" sz="2200" b="1"/>
              <a:t>Joining phase</a:t>
            </a:r>
            <a:r>
              <a:rPr lang="en-US" altLang="de-DE" sz="2200"/>
              <a:t>:</a:t>
            </a:r>
          </a:p>
          <a:p>
            <a:pPr lvl="2">
              <a:lnSpc>
                <a:spcPct val="80000"/>
              </a:lnSpc>
            </a:pPr>
            <a:r>
              <a:rPr lang="en-US" altLang="de-DE" sz="2000"/>
              <a:t>M-1 iterations are needed for the partitions R2 , R3 , R4 ,  ......Rm and S2 , S3 , S4 ,  ......Sm. R1 and S1  are joined during the partitioning of S1, and results of joining R1 and  S1 are already written to the disk by the end of partitioning phase.</a:t>
            </a:r>
          </a:p>
        </p:txBody>
      </p:sp>
    </p:spTree>
    <p:extLst>
      <p:ext uri="{BB962C8B-B14F-4D97-AF65-F5344CB8AC3E}">
        <p14:creationId xmlns:p14="http://schemas.microsoft.com/office/powerpoint/2010/main" val="3986336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51" name="Rectangle 7"/>
          <p:cNvSpPr>
            <a:spLocks noGrp="1" noChangeArrowheads="1"/>
          </p:cNvSpPr>
          <p:nvPr>
            <p:ph type="title"/>
          </p:nvPr>
        </p:nvSpPr>
        <p:spPr/>
        <p:txBody>
          <a:bodyPr>
            <a:normAutofit fontScale="90000"/>
          </a:bodyPr>
          <a:lstStyle/>
          <a:p>
            <a:r>
              <a:rPr lang="en-US" altLang="de-DE" sz="3200"/>
              <a:t>4. Algorithms for PROJECT and SET Operations (1)</a:t>
            </a:r>
          </a:p>
        </p:txBody>
      </p:sp>
      <p:sp>
        <p:nvSpPr>
          <p:cNvPr id="722952" name="Rectangle 8"/>
          <p:cNvSpPr>
            <a:spLocks noGrp="1" noChangeArrowheads="1"/>
          </p:cNvSpPr>
          <p:nvPr>
            <p:ph type="body" idx="1"/>
          </p:nvPr>
        </p:nvSpPr>
        <p:spPr>
          <a:noFill/>
          <a:ln/>
          <a:extLst>
            <a:ext uri="{91240B29-F687-4F45-9708-019B960494DF}">
              <a14:hiddenLine xmlns:a14="http://schemas.microsoft.com/office/drawing/2010/main" w="9525" cap="flat" cmpd="sng" algn="ctr">
                <a:solidFill>
                  <a:srgbClr val="CC0000"/>
                </a:solidFill>
                <a:prstDash val="solid"/>
                <a:miter lim="800000"/>
                <a:headEnd/>
                <a:tailEnd/>
              </a14:hiddenLine>
            </a:ext>
          </a:extLst>
        </p:spPr>
        <p:txBody>
          <a:bodyPr/>
          <a:lstStyle/>
          <a:p>
            <a:pPr marL="457200" indent="-457200">
              <a:lnSpc>
                <a:spcPct val="80000"/>
              </a:lnSpc>
            </a:pPr>
            <a:r>
              <a:rPr lang="en-US" altLang="de-DE" sz="2400">
                <a:cs typeface="Times New Roman" panose="02020603050405020304" pitchFamily="18" charset="0"/>
              </a:rPr>
              <a:t>Algorithm for PROJECT operations (Figure 15.3b)</a:t>
            </a:r>
          </a:p>
          <a:p>
            <a:pPr marL="457200" indent="-457200">
              <a:lnSpc>
                <a:spcPct val="80000"/>
              </a:lnSpc>
              <a:buFont typeface="Wingdings" panose="05000000000000000000" pitchFamily="2" charset="2"/>
              <a:buNone/>
            </a:pPr>
            <a:r>
              <a:rPr lang="en-US" altLang="de-DE" sz="3200" b="1">
                <a:latin typeface="Symbol" panose="05050102010706020507" pitchFamily="18" charset="2"/>
              </a:rPr>
              <a:t>	</a:t>
            </a:r>
            <a:r>
              <a:rPr lang="en-US" altLang="de-DE" sz="2400"/>
              <a:t> </a:t>
            </a:r>
            <a:r>
              <a:rPr lang="en-US" altLang="de-DE" sz="2400" baseline="-25000"/>
              <a:t>&lt;attribute list&gt;</a:t>
            </a:r>
            <a:r>
              <a:rPr lang="en-US" altLang="de-DE" sz="2400"/>
              <a:t>(R)</a:t>
            </a:r>
          </a:p>
          <a:p>
            <a:pPr marL="457200" indent="-457200">
              <a:lnSpc>
                <a:spcPct val="80000"/>
              </a:lnSpc>
              <a:buFont typeface="Wingdings" panose="05000000000000000000" pitchFamily="2" charset="2"/>
              <a:buNone/>
            </a:pPr>
            <a:endParaRPr lang="en-US" altLang="de-DE" sz="2400">
              <a:cs typeface="Times New Roman" panose="02020603050405020304" pitchFamily="18" charset="0"/>
            </a:endParaRPr>
          </a:p>
          <a:p>
            <a:pPr marL="876300" lvl="1" indent="-419100">
              <a:lnSpc>
                <a:spcPct val="80000"/>
              </a:lnSpc>
              <a:buSzTx/>
              <a:buFont typeface="Wingdings" panose="05000000000000000000" pitchFamily="2" charset="2"/>
              <a:buAutoNum type="arabicPeriod"/>
            </a:pPr>
            <a:r>
              <a:rPr lang="en-US" altLang="de-DE" sz="2200">
                <a:cs typeface="Times New Roman" panose="02020603050405020304" pitchFamily="18" charset="0"/>
              </a:rPr>
              <a:t> If &lt;attribute list&gt; has a key of relation R, extract all tuples from R with only the values for the attributes in &lt;attribute list&gt;.</a:t>
            </a:r>
          </a:p>
          <a:p>
            <a:pPr marL="876300" lvl="1" indent="-419100">
              <a:lnSpc>
                <a:spcPct val="80000"/>
              </a:lnSpc>
              <a:buSzTx/>
              <a:buFont typeface="Wingdings" panose="05000000000000000000" pitchFamily="2" charset="2"/>
              <a:buAutoNum type="arabicPeriod"/>
            </a:pPr>
            <a:r>
              <a:rPr lang="en-US" altLang="de-DE" sz="2200">
                <a:cs typeface="Times New Roman" panose="02020603050405020304" pitchFamily="18" charset="0"/>
              </a:rPr>
              <a:t> If &lt;attribute list&gt; does NOT include a key of relation R, duplicated tuples must be removed from the results. </a:t>
            </a:r>
          </a:p>
          <a:p>
            <a:pPr marL="457200" indent="-457200">
              <a:lnSpc>
                <a:spcPct val="80000"/>
              </a:lnSpc>
            </a:pPr>
            <a:endParaRPr lang="en-US" altLang="de-DE" sz="2400">
              <a:cs typeface="Times New Roman" panose="02020603050405020304" pitchFamily="18" charset="0"/>
            </a:endParaRPr>
          </a:p>
          <a:p>
            <a:pPr marL="457200" indent="-457200">
              <a:lnSpc>
                <a:spcPct val="80000"/>
              </a:lnSpc>
            </a:pPr>
            <a:r>
              <a:rPr lang="en-US" altLang="de-DE" sz="2400">
                <a:cs typeface="Times New Roman" panose="02020603050405020304" pitchFamily="18" charset="0"/>
              </a:rPr>
              <a:t>Methods to remove duplicate tuples</a:t>
            </a:r>
          </a:p>
          <a:p>
            <a:pPr marL="876300" lvl="1" indent="-419100">
              <a:lnSpc>
                <a:spcPct val="80000"/>
              </a:lnSpc>
              <a:buSzTx/>
              <a:buFont typeface="Wingdings" panose="05000000000000000000" pitchFamily="2" charset="2"/>
              <a:buAutoNum type="arabicPeriod"/>
            </a:pPr>
            <a:r>
              <a:rPr lang="en-US" altLang="de-DE" sz="2200">
                <a:cs typeface="Times New Roman" panose="02020603050405020304" pitchFamily="18" charset="0"/>
              </a:rPr>
              <a:t> Sorting</a:t>
            </a:r>
          </a:p>
          <a:p>
            <a:pPr marL="876300" lvl="1" indent="-419100">
              <a:lnSpc>
                <a:spcPct val="80000"/>
              </a:lnSpc>
              <a:buSzTx/>
              <a:buFont typeface="Wingdings" panose="05000000000000000000" pitchFamily="2" charset="2"/>
              <a:buAutoNum type="arabicPeriod"/>
            </a:pPr>
            <a:r>
              <a:rPr lang="en-US" altLang="de-DE" sz="2200">
                <a:cs typeface="Times New Roman" panose="02020603050405020304" pitchFamily="18" charset="0"/>
              </a:rPr>
              <a:t> Hashing</a:t>
            </a:r>
          </a:p>
          <a:p>
            <a:pPr marL="457200" indent="-457200">
              <a:lnSpc>
                <a:spcPct val="80000"/>
              </a:lnSpc>
            </a:pPr>
            <a:endParaRPr lang="en-US" altLang="de-DE" sz="2400"/>
          </a:p>
        </p:txBody>
      </p:sp>
      <p:sp>
        <p:nvSpPr>
          <p:cNvPr id="722948" name="Rectangle 4"/>
          <p:cNvSpPr>
            <a:spLocks noChangeArrowheads="1"/>
          </p:cNvSpPr>
          <p:nvPr/>
        </p:nvSpPr>
        <p:spPr bwMode="auto">
          <a:xfrm>
            <a:off x="685800" y="1320800"/>
            <a:ext cx="8242300" cy="497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defRPr sz="2400">
                <a:solidFill>
                  <a:schemeClr val="tx1"/>
                </a:solidFill>
                <a:latin typeface="Arial" panose="020B0604020202020204" pitchFamily="34" charset="0"/>
              </a:defRPr>
            </a:lvl1pPr>
            <a:lvl2pPr marL="990600" indent="-533400">
              <a:defRPr sz="2400">
                <a:solidFill>
                  <a:schemeClr val="tx1"/>
                </a:solidFill>
                <a:latin typeface="Arial" panose="020B0604020202020204" pitchFamily="34" charset="0"/>
              </a:defRPr>
            </a:lvl2pPr>
            <a:lvl3pPr marL="1371600" indent="-457200">
              <a:defRPr sz="2400">
                <a:solidFill>
                  <a:schemeClr val="tx1"/>
                </a:solidFill>
                <a:latin typeface="Arial" panose="020B0604020202020204" pitchFamily="34" charset="0"/>
              </a:defRPr>
            </a:lvl3pPr>
            <a:lvl4pPr marL="1828800" indent="-457200">
              <a:defRPr sz="2400">
                <a:solidFill>
                  <a:schemeClr val="tx1"/>
                </a:solidFill>
                <a:latin typeface="Arial" panose="020B0604020202020204" pitchFamily="34" charset="0"/>
              </a:defRPr>
            </a:lvl4pPr>
            <a:lvl5pPr marL="2286000" indent="-457200">
              <a:defRPr sz="2400">
                <a:solidFill>
                  <a:schemeClr val="tx1"/>
                </a:solidFill>
                <a:latin typeface="Arial" panose="020B0604020202020204" pitchFamily="34" charset="0"/>
              </a:defRPr>
            </a:lvl5pPr>
            <a:lvl6pPr marL="2743200" indent="-457200" fontAlgn="base">
              <a:spcBef>
                <a:spcPct val="0"/>
              </a:spcBef>
              <a:spcAft>
                <a:spcPct val="0"/>
              </a:spcAft>
              <a:defRPr sz="2400">
                <a:solidFill>
                  <a:schemeClr val="tx1"/>
                </a:solidFill>
                <a:latin typeface="Arial" panose="020B0604020202020204" pitchFamily="34" charset="0"/>
              </a:defRPr>
            </a:lvl6pPr>
            <a:lvl7pPr marL="3200400" indent="-457200" fontAlgn="base">
              <a:spcBef>
                <a:spcPct val="0"/>
              </a:spcBef>
              <a:spcAft>
                <a:spcPct val="0"/>
              </a:spcAft>
              <a:defRPr sz="2400">
                <a:solidFill>
                  <a:schemeClr val="tx1"/>
                </a:solidFill>
                <a:latin typeface="Arial" panose="020B0604020202020204" pitchFamily="34" charset="0"/>
              </a:defRPr>
            </a:lvl7pPr>
            <a:lvl8pPr marL="3657600" indent="-457200" fontAlgn="base">
              <a:spcBef>
                <a:spcPct val="0"/>
              </a:spcBef>
              <a:spcAft>
                <a:spcPct val="0"/>
              </a:spcAft>
              <a:defRPr sz="2400">
                <a:solidFill>
                  <a:schemeClr val="tx1"/>
                </a:solidFill>
                <a:latin typeface="Arial" panose="020B0604020202020204" pitchFamily="34" charset="0"/>
              </a:defRPr>
            </a:lvl8pPr>
            <a:lvl9pPr marL="4114800" indent="-457200" fontAlgn="base">
              <a:spcBef>
                <a:spcPct val="0"/>
              </a:spcBef>
              <a:spcAft>
                <a:spcPct val="0"/>
              </a:spcAft>
              <a:defRPr sz="2400">
                <a:solidFill>
                  <a:schemeClr val="tx1"/>
                </a:solidFill>
                <a:latin typeface="Arial" panose="020B0604020202020204" pitchFamily="34" charset="0"/>
              </a:defRPr>
            </a:lvl9pPr>
          </a:lstStyle>
          <a:p>
            <a:pPr>
              <a:lnSpc>
                <a:spcPct val="90000"/>
              </a:lnSpc>
              <a:spcBef>
                <a:spcPct val="20000"/>
              </a:spcBef>
              <a:buClr>
                <a:srgbClr val="FF0000"/>
              </a:buClr>
              <a:buFont typeface="Wingdings" panose="05000000000000000000" pitchFamily="2" charset="2"/>
              <a:buNone/>
            </a:pPr>
            <a:endParaRPr lang="en-US" altLang="de-DE">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2078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001" name="Rectangle 9"/>
          <p:cNvSpPr>
            <a:spLocks noGrp="1" noChangeArrowheads="1"/>
          </p:cNvSpPr>
          <p:nvPr>
            <p:ph type="title"/>
          </p:nvPr>
        </p:nvSpPr>
        <p:spPr/>
        <p:txBody>
          <a:bodyPr/>
          <a:lstStyle/>
          <a:p>
            <a:r>
              <a:rPr lang="en-US" altLang="de-DE" sz="3200"/>
              <a:t>Algorithms for PROJECT and SET Operations (2)</a:t>
            </a:r>
          </a:p>
        </p:txBody>
      </p:sp>
      <p:sp>
        <p:nvSpPr>
          <p:cNvPr id="725002" name="Rectangle 10"/>
          <p:cNvSpPr>
            <a:spLocks noGrp="1" noChangeArrowheads="1"/>
          </p:cNvSpPr>
          <p:nvPr>
            <p:ph type="body" idx="1"/>
          </p:nvPr>
        </p:nvSpPr>
        <p:spPr/>
        <p:txBody>
          <a:bodyPr/>
          <a:lstStyle/>
          <a:p>
            <a:pPr>
              <a:lnSpc>
                <a:spcPct val="80000"/>
              </a:lnSpc>
            </a:pPr>
            <a:r>
              <a:rPr lang="en-US" altLang="de-DE" sz="2400" b="1"/>
              <a:t>Algorithm for SET operations</a:t>
            </a:r>
          </a:p>
          <a:p>
            <a:pPr>
              <a:lnSpc>
                <a:spcPct val="80000"/>
              </a:lnSpc>
            </a:pPr>
            <a:r>
              <a:rPr lang="en-US" altLang="de-DE" sz="2400" b="1"/>
              <a:t>Set operations</a:t>
            </a:r>
            <a:r>
              <a:rPr lang="en-US" altLang="de-DE" sz="2400"/>
              <a:t>:</a:t>
            </a:r>
          </a:p>
          <a:p>
            <a:pPr lvl="1">
              <a:lnSpc>
                <a:spcPct val="80000"/>
              </a:lnSpc>
            </a:pPr>
            <a:r>
              <a:rPr lang="en-US" altLang="de-DE" sz="2200"/>
              <a:t>UNION, INTERSECTION, SET DIFFERENCE and CARTESIAN PRODUCT</a:t>
            </a:r>
          </a:p>
          <a:p>
            <a:pPr>
              <a:lnSpc>
                <a:spcPct val="80000"/>
              </a:lnSpc>
            </a:pPr>
            <a:r>
              <a:rPr lang="en-US" altLang="de-DE" sz="2400" b="1"/>
              <a:t>CARTESIAN PRODUCT</a:t>
            </a:r>
            <a:r>
              <a:rPr lang="en-US" altLang="de-DE" sz="2400"/>
              <a:t> of relations R and S include all possible combinations of  records from R and S. The attribute of the result include all attributes of R and S. </a:t>
            </a:r>
          </a:p>
          <a:p>
            <a:pPr>
              <a:lnSpc>
                <a:spcPct val="80000"/>
              </a:lnSpc>
            </a:pPr>
            <a:r>
              <a:rPr lang="en-US" altLang="de-DE" sz="2400" b="1"/>
              <a:t>Cost analysis</a:t>
            </a:r>
            <a:r>
              <a:rPr lang="en-US" altLang="de-DE" sz="2400"/>
              <a:t> of CARTESIAN PRODUCT </a:t>
            </a:r>
          </a:p>
          <a:p>
            <a:pPr lvl="1">
              <a:lnSpc>
                <a:spcPct val="80000"/>
              </a:lnSpc>
            </a:pPr>
            <a:r>
              <a:rPr lang="en-US" altLang="de-DE" sz="2200"/>
              <a:t>If R has n records and j attributes and S has m records and k attributes, the result relation will have n*m records and j+k attributes.</a:t>
            </a:r>
          </a:p>
          <a:p>
            <a:pPr>
              <a:lnSpc>
                <a:spcPct val="80000"/>
              </a:lnSpc>
            </a:pPr>
            <a:r>
              <a:rPr lang="en-US" altLang="de-DE" sz="2400"/>
              <a:t>CARTESIAN PRODUCT operation is </a:t>
            </a:r>
            <a:r>
              <a:rPr lang="en-US" altLang="de-DE" sz="2400" b="1"/>
              <a:t>very</a:t>
            </a:r>
            <a:r>
              <a:rPr lang="en-US" altLang="de-DE" sz="2400"/>
              <a:t> </a:t>
            </a:r>
            <a:r>
              <a:rPr lang="en-US" altLang="de-DE" sz="2400" b="1"/>
              <a:t>expensive</a:t>
            </a:r>
            <a:r>
              <a:rPr lang="en-US" altLang="de-DE" sz="2400"/>
              <a:t> and should be avoided if possible.</a:t>
            </a:r>
          </a:p>
        </p:txBody>
      </p:sp>
    </p:spTree>
    <p:extLst>
      <p:ext uri="{BB962C8B-B14F-4D97-AF65-F5344CB8AC3E}">
        <p14:creationId xmlns:p14="http://schemas.microsoft.com/office/powerpoint/2010/main" val="196253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3" name="Rectangle 13"/>
          <p:cNvSpPr>
            <a:spLocks noGrp="1" noChangeArrowheads="1"/>
          </p:cNvSpPr>
          <p:nvPr>
            <p:ph type="title"/>
          </p:nvPr>
        </p:nvSpPr>
        <p:spPr/>
        <p:txBody>
          <a:bodyPr/>
          <a:lstStyle/>
          <a:p>
            <a:r>
              <a:rPr lang="en-US" altLang="de-DE" sz="3200"/>
              <a:t>Algorithms for PROJECT and SET Operations (3)</a:t>
            </a:r>
          </a:p>
        </p:txBody>
      </p:sp>
      <p:sp>
        <p:nvSpPr>
          <p:cNvPr id="727054" name="Rectangle 14"/>
          <p:cNvSpPr>
            <a:spLocks noGrp="1" noChangeArrowheads="1"/>
          </p:cNvSpPr>
          <p:nvPr>
            <p:ph type="body" idx="1"/>
          </p:nvPr>
        </p:nvSpPr>
        <p:spPr/>
        <p:txBody>
          <a:bodyPr/>
          <a:lstStyle/>
          <a:p>
            <a:pPr>
              <a:lnSpc>
                <a:spcPct val="80000"/>
              </a:lnSpc>
            </a:pPr>
            <a:r>
              <a:rPr lang="en-US" altLang="de-DE" sz="2400" b="1"/>
              <a:t>Algorithm for SET operations (contd.)</a:t>
            </a:r>
          </a:p>
          <a:p>
            <a:pPr>
              <a:lnSpc>
                <a:spcPct val="80000"/>
              </a:lnSpc>
            </a:pPr>
            <a:r>
              <a:rPr lang="en-US" altLang="de-DE" sz="2400" b="1"/>
              <a:t>UNION</a:t>
            </a:r>
            <a:r>
              <a:rPr lang="en-US" altLang="de-DE" sz="2400"/>
              <a:t> (See Figure 19.3c) </a:t>
            </a:r>
          </a:p>
          <a:p>
            <a:pPr lvl="1">
              <a:lnSpc>
                <a:spcPct val="80000"/>
              </a:lnSpc>
            </a:pPr>
            <a:r>
              <a:rPr lang="en-US" altLang="de-DE" sz="2200"/>
              <a:t>Sort the two relations on the same attributes.</a:t>
            </a:r>
          </a:p>
          <a:p>
            <a:pPr lvl="1">
              <a:lnSpc>
                <a:spcPct val="80000"/>
              </a:lnSpc>
            </a:pPr>
            <a:r>
              <a:rPr lang="en-US" altLang="de-DE" sz="2200"/>
              <a:t>Scan and merge both sorted files concurrently, whenever the same tuple exists in both relations, only one is kept in the merged results.</a:t>
            </a:r>
          </a:p>
          <a:p>
            <a:pPr>
              <a:lnSpc>
                <a:spcPct val="80000"/>
              </a:lnSpc>
            </a:pPr>
            <a:r>
              <a:rPr lang="en-US" altLang="de-DE" sz="2400" b="1"/>
              <a:t>INTERSECTION</a:t>
            </a:r>
            <a:r>
              <a:rPr lang="en-US" altLang="de-DE" sz="2400"/>
              <a:t> (See Figure 19.3d)</a:t>
            </a:r>
          </a:p>
          <a:p>
            <a:pPr lvl="1">
              <a:lnSpc>
                <a:spcPct val="80000"/>
              </a:lnSpc>
            </a:pPr>
            <a:r>
              <a:rPr lang="en-US" altLang="de-DE" sz="2200"/>
              <a:t>Sort the two relations on the same attributes.</a:t>
            </a:r>
          </a:p>
          <a:p>
            <a:pPr lvl="1">
              <a:lnSpc>
                <a:spcPct val="80000"/>
              </a:lnSpc>
            </a:pPr>
            <a:r>
              <a:rPr lang="en-US" altLang="de-DE" sz="2200"/>
              <a:t>Scan and merge both sorted files concurrently, keep in the merged results only those tuples that appear in both relations.</a:t>
            </a:r>
          </a:p>
          <a:p>
            <a:pPr>
              <a:lnSpc>
                <a:spcPct val="80000"/>
              </a:lnSpc>
            </a:pPr>
            <a:r>
              <a:rPr lang="en-US" altLang="de-DE" sz="2400" b="1"/>
              <a:t>SET DIFFERENCE R-S</a:t>
            </a:r>
            <a:r>
              <a:rPr lang="en-US" altLang="de-DE" sz="2400"/>
              <a:t> (See Figure 19.3e)</a:t>
            </a:r>
          </a:p>
          <a:p>
            <a:pPr lvl="1">
              <a:lnSpc>
                <a:spcPct val="80000"/>
              </a:lnSpc>
            </a:pPr>
            <a:r>
              <a:rPr lang="en-US" altLang="de-DE" sz="2200"/>
              <a:t>Keep in the merged results only those tuples that appear in relation R but not in relation S.</a:t>
            </a:r>
          </a:p>
        </p:txBody>
      </p:sp>
    </p:spTree>
    <p:extLst>
      <p:ext uri="{BB962C8B-B14F-4D97-AF65-F5344CB8AC3E}">
        <p14:creationId xmlns:p14="http://schemas.microsoft.com/office/powerpoint/2010/main" val="2930457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7" name="Rectangle 9"/>
          <p:cNvSpPr>
            <a:spLocks noGrp="1" noChangeArrowheads="1"/>
          </p:cNvSpPr>
          <p:nvPr>
            <p:ph type="title"/>
          </p:nvPr>
        </p:nvSpPr>
        <p:spPr/>
        <p:txBody>
          <a:bodyPr>
            <a:normAutofit fontScale="90000"/>
          </a:bodyPr>
          <a:lstStyle/>
          <a:p>
            <a:r>
              <a:rPr lang="en-US" altLang="de-DE" sz="3200"/>
              <a:t>5. Implementing Aggregate Operations and Outer Joins (1)</a:t>
            </a:r>
          </a:p>
        </p:txBody>
      </p:sp>
      <p:sp>
        <p:nvSpPr>
          <p:cNvPr id="729098" name="Rectangle 10"/>
          <p:cNvSpPr>
            <a:spLocks noGrp="1" noChangeArrowheads="1"/>
          </p:cNvSpPr>
          <p:nvPr>
            <p:ph type="body" idx="1"/>
          </p:nvPr>
        </p:nvSpPr>
        <p:spPr/>
        <p:txBody>
          <a:bodyPr/>
          <a:lstStyle/>
          <a:p>
            <a:pPr>
              <a:lnSpc>
                <a:spcPct val="90000"/>
              </a:lnSpc>
            </a:pPr>
            <a:r>
              <a:rPr lang="en-US" altLang="de-DE" sz="2000"/>
              <a:t>Implementing Aggregate Operations:</a:t>
            </a:r>
          </a:p>
          <a:p>
            <a:pPr>
              <a:lnSpc>
                <a:spcPct val="90000"/>
              </a:lnSpc>
            </a:pPr>
            <a:r>
              <a:rPr lang="en-US" altLang="de-DE" sz="2000" b="1"/>
              <a:t>Aggregate operators</a:t>
            </a:r>
            <a:r>
              <a:rPr lang="en-US" altLang="de-DE" sz="2000"/>
              <a:t>:</a:t>
            </a:r>
          </a:p>
          <a:p>
            <a:pPr lvl="1">
              <a:lnSpc>
                <a:spcPct val="90000"/>
              </a:lnSpc>
            </a:pPr>
            <a:r>
              <a:rPr lang="en-US" altLang="de-DE" sz="2000" b="1"/>
              <a:t>MIN, MAX, SUM, COUNT </a:t>
            </a:r>
            <a:r>
              <a:rPr lang="en-US" altLang="de-DE" sz="2000"/>
              <a:t>and</a:t>
            </a:r>
            <a:r>
              <a:rPr lang="en-US" altLang="de-DE" sz="2000" b="1"/>
              <a:t> AVG </a:t>
            </a:r>
          </a:p>
          <a:p>
            <a:pPr>
              <a:lnSpc>
                <a:spcPct val="90000"/>
              </a:lnSpc>
            </a:pPr>
            <a:r>
              <a:rPr lang="en-US" altLang="de-DE" sz="2000"/>
              <a:t>Options to implement aggregate operators:</a:t>
            </a:r>
          </a:p>
          <a:p>
            <a:pPr lvl="1">
              <a:lnSpc>
                <a:spcPct val="90000"/>
              </a:lnSpc>
            </a:pPr>
            <a:r>
              <a:rPr lang="en-US" altLang="de-DE" sz="2000" b="1"/>
              <a:t>Table Scan</a:t>
            </a:r>
          </a:p>
          <a:p>
            <a:pPr lvl="1">
              <a:lnSpc>
                <a:spcPct val="90000"/>
              </a:lnSpc>
            </a:pPr>
            <a:r>
              <a:rPr lang="en-US" altLang="de-DE" sz="2000" b="1"/>
              <a:t>Index</a:t>
            </a:r>
          </a:p>
          <a:p>
            <a:pPr>
              <a:lnSpc>
                <a:spcPct val="90000"/>
              </a:lnSpc>
            </a:pPr>
            <a:r>
              <a:rPr lang="en-US" altLang="de-DE" sz="2000"/>
              <a:t>Example</a:t>
            </a:r>
          </a:p>
          <a:p>
            <a:pPr lvl="1">
              <a:lnSpc>
                <a:spcPct val="90000"/>
              </a:lnSpc>
            </a:pPr>
            <a:r>
              <a:rPr lang="en-US" altLang="de-DE" sz="2000"/>
              <a:t>SELECT 	MAX (SALARY) </a:t>
            </a:r>
          </a:p>
          <a:p>
            <a:pPr lvl="1">
              <a:lnSpc>
                <a:spcPct val="90000"/>
              </a:lnSpc>
            </a:pPr>
            <a:r>
              <a:rPr lang="en-US" altLang="de-DE" sz="2000"/>
              <a:t>FROM 	EMPLOYEE; </a:t>
            </a:r>
          </a:p>
          <a:p>
            <a:pPr>
              <a:lnSpc>
                <a:spcPct val="90000"/>
              </a:lnSpc>
            </a:pPr>
            <a:r>
              <a:rPr lang="en-US" altLang="de-DE" sz="2000"/>
              <a:t>If an (ascending) index on SALARY exists for the employee relation, then the optimizer could decide on traversing the index for the largest value, which would entail following the right most pointer in each index node from the root to a leaf. </a:t>
            </a:r>
          </a:p>
          <a:p>
            <a:pPr>
              <a:lnSpc>
                <a:spcPct val="90000"/>
              </a:lnSpc>
            </a:pPr>
            <a:endParaRPr lang="en-US" altLang="de-DE" sz="2000"/>
          </a:p>
        </p:txBody>
      </p:sp>
    </p:spTree>
    <p:extLst>
      <p:ext uri="{BB962C8B-B14F-4D97-AF65-F5344CB8AC3E}">
        <p14:creationId xmlns:p14="http://schemas.microsoft.com/office/powerpoint/2010/main" val="500723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5" name="Rectangle 9"/>
          <p:cNvSpPr>
            <a:spLocks noGrp="1" noChangeArrowheads="1"/>
          </p:cNvSpPr>
          <p:nvPr>
            <p:ph type="title"/>
          </p:nvPr>
        </p:nvSpPr>
        <p:spPr/>
        <p:txBody>
          <a:bodyPr>
            <a:normAutofit fontScale="90000"/>
          </a:bodyPr>
          <a:lstStyle/>
          <a:p>
            <a:r>
              <a:rPr lang="en-US" altLang="de-DE" sz="3200"/>
              <a:t>Implementing Aggregate Operations and Outer Joins (2)</a:t>
            </a:r>
          </a:p>
        </p:txBody>
      </p:sp>
      <p:sp>
        <p:nvSpPr>
          <p:cNvPr id="731146" name="Rectangle 10"/>
          <p:cNvSpPr>
            <a:spLocks noGrp="1" noChangeArrowheads="1"/>
          </p:cNvSpPr>
          <p:nvPr>
            <p:ph type="body" idx="1"/>
          </p:nvPr>
        </p:nvSpPr>
        <p:spPr/>
        <p:txBody>
          <a:bodyPr/>
          <a:lstStyle/>
          <a:p>
            <a:pPr>
              <a:lnSpc>
                <a:spcPct val="90000"/>
              </a:lnSpc>
            </a:pPr>
            <a:r>
              <a:rPr lang="en-US" altLang="de-DE" sz="2000"/>
              <a:t>Implementing Aggregate Operations (contd.):</a:t>
            </a:r>
          </a:p>
          <a:p>
            <a:pPr>
              <a:lnSpc>
                <a:spcPct val="90000"/>
              </a:lnSpc>
            </a:pPr>
            <a:r>
              <a:rPr lang="en-US" altLang="de-DE" sz="2000" b="1"/>
              <a:t>SUM, COUNT and AVG  </a:t>
            </a:r>
          </a:p>
          <a:p>
            <a:pPr>
              <a:lnSpc>
                <a:spcPct val="90000"/>
              </a:lnSpc>
            </a:pPr>
            <a:r>
              <a:rPr lang="en-US" altLang="de-DE" sz="2000"/>
              <a:t>For a </a:t>
            </a:r>
            <a:r>
              <a:rPr lang="en-US" altLang="de-DE" sz="2000" b="1"/>
              <a:t>dense index</a:t>
            </a:r>
            <a:r>
              <a:rPr lang="en-US" altLang="de-DE" sz="2000"/>
              <a:t> (each record has one index entry):</a:t>
            </a:r>
          </a:p>
          <a:p>
            <a:pPr lvl="1">
              <a:lnSpc>
                <a:spcPct val="90000"/>
              </a:lnSpc>
            </a:pPr>
            <a:r>
              <a:rPr lang="en-US" altLang="de-DE" sz="2000"/>
              <a:t>Apply the associated computation to the values in the index. </a:t>
            </a:r>
          </a:p>
          <a:p>
            <a:pPr>
              <a:lnSpc>
                <a:spcPct val="90000"/>
              </a:lnSpc>
            </a:pPr>
            <a:r>
              <a:rPr lang="en-US" altLang="de-DE" sz="2000"/>
              <a:t>For a </a:t>
            </a:r>
            <a:r>
              <a:rPr lang="en-US" altLang="de-DE" sz="2000" b="1"/>
              <a:t>non-dense index</a:t>
            </a:r>
            <a:r>
              <a:rPr lang="en-US" altLang="de-DE" sz="2000"/>
              <a:t>:</a:t>
            </a:r>
          </a:p>
          <a:p>
            <a:pPr lvl="1">
              <a:lnSpc>
                <a:spcPct val="90000"/>
              </a:lnSpc>
            </a:pPr>
            <a:r>
              <a:rPr lang="en-US" altLang="de-DE" sz="2000"/>
              <a:t>Actual number of records associated with each index entry must be accounted for  </a:t>
            </a:r>
          </a:p>
          <a:p>
            <a:pPr>
              <a:lnSpc>
                <a:spcPct val="90000"/>
              </a:lnSpc>
            </a:pPr>
            <a:r>
              <a:rPr lang="en-US" altLang="de-DE" sz="2000"/>
              <a:t>With </a:t>
            </a:r>
            <a:r>
              <a:rPr lang="en-US" altLang="de-DE" sz="2000" b="1"/>
              <a:t>GROUP BY</a:t>
            </a:r>
            <a:r>
              <a:rPr lang="en-US" altLang="de-DE" sz="2000"/>
              <a:t>: the aggregate operator must be applied  separately to each group of tuples. </a:t>
            </a:r>
          </a:p>
          <a:p>
            <a:pPr lvl="1">
              <a:lnSpc>
                <a:spcPct val="90000"/>
              </a:lnSpc>
            </a:pPr>
            <a:r>
              <a:rPr lang="en-US" altLang="de-DE" sz="2000"/>
              <a:t>Use sorting or hashing on the group attributes to partition the file into the appropriate groups;</a:t>
            </a:r>
          </a:p>
          <a:p>
            <a:pPr lvl="1">
              <a:lnSpc>
                <a:spcPct val="90000"/>
              </a:lnSpc>
            </a:pPr>
            <a:r>
              <a:rPr lang="en-US" altLang="de-DE" sz="2000"/>
              <a:t>Computes the aggregate function for the tuples in each group. </a:t>
            </a:r>
          </a:p>
          <a:p>
            <a:pPr>
              <a:lnSpc>
                <a:spcPct val="90000"/>
              </a:lnSpc>
            </a:pPr>
            <a:r>
              <a:rPr lang="en-US" altLang="de-DE" sz="2000"/>
              <a:t>What if we have </a:t>
            </a:r>
            <a:r>
              <a:rPr lang="en-US" altLang="de-DE" sz="2000" b="1"/>
              <a:t>Clustering index</a:t>
            </a:r>
            <a:r>
              <a:rPr lang="en-US" altLang="de-DE" sz="2000"/>
              <a:t> on the grouping attributes? </a:t>
            </a:r>
          </a:p>
        </p:txBody>
      </p:sp>
    </p:spTree>
    <p:extLst>
      <p:ext uri="{BB962C8B-B14F-4D97-AF65-F5344CB8AC3E}">
        <p14:creationId xmlns:p14="http://schemas.microsoft.com/office/powerpoint/2010/main" val="967230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94" name="Rectangle 10"/>
          <p:cNvSpPr>
            <a:spLocks noGrp="1" noChangeArrowheads="1"/>
          </p:cNvSpPr>
          <p:nvPr>
            <p:ph type="title"/>
          </p:nvPr>
        </p:nvSpPr>
        <p:spPr/>
        <p:txBody>
          <a:bodyPr>
            <a:normAutofit fontScale="90000"/>
          </a:bodyPr>
          <a:lstStyle/>
          <a:p>
            <a:r>
              <a:rPr lang="en-US" altLang="de-DE" sz="3200"/>
              <a:t>Implementing Aggregate Operations and Outer Joins (3)</a:t>
            </a:r>
          </a:p>
        </p:txBody>
      </p:sp>
      <p:sp>
        <p:nvSpPr>
          <p:cNvPr id="733195" name="Rectangle 11"/>
          <p:cNvSpPr>
            <a:spLocks noGrp="1" noChangeArrowheads="1"/>
          </p:cNvSpPr>
          <p:nvPr>
            <p:ph type="body" idx="1"/>
          </p:nvPr>
        </p:nvSpPr>
        <p:spPr/>
        <p:txBody>
          <a:bodyPr/>
          <a:lstStyle/>
          <a:p>
            <a:pPr>
              <a:lnSpc>
                <a:spcPct val="80000"/>
              </a:lnSpc>
            </a:pPr>
            <a:r>
              <a:rPr lang="en-US" altLang="de-DE" sz="1800"/>
              <a:t>Implementing Outer Join:</a:t>
            </a:r>
          </a:p>
          <a:p>
            <a:pPr>
              <a:lnSpc>
                <a:spcPct val="80000"/>
              </a:lnSpc>
            </a:pPr>
            <a:r>
              <a:rPr lang="en-US" altLang="de-DE" sz="1800" b="1"/>
              <a:t>Outer Join Operators</a:t>
            </a:r>
            <a:r>
              <a:rPr lang="en-US" altLang="de-DE" sz="1800"/>
              <a:t>:</a:t>
            </a:r>
          </a:p>
          <a:p>
            <a:pPr lvl="1">
              <a:lnSpc>
                <a:spcPct val="80000"/>
              </a:lnSpc>
            </a:pPr>
            <a:r>
              <a:rPr lang="en-US" altLang="de-DE" sz="1700" b="1"/>
              <a:t>LEFT OUTER JOIN</a:t>
            </a:r>
          </a:p>
          <a:p>
            <a:pPr lvl="1">
              <a:lnSpc>
                <a:spcPct val="80000"/>
              </a:lnSpc>
            </a:pPr>
            <a:r>
              <a:rPr lang="en-US" altLang="de-DE" sz="1700" b="1"/>
              <a:t>RIGHT OUTER JOIN</a:t>
            </a:r>
          </a:p>
          <a:p>
            <a:pPr lvl="1">
              <a:lnSpc>
                <a:spcPct val="80000"/>
              </a:lnSpc>
            </a:pPr>
            <a:r>
              <a:rPr lang="en-US" altLang="de-DE" sz="1700" b="1"/>
              <a:t>FULL OUTER JOIN</a:t>
            </a:r>
            <a:r>
              <a:rPr lang="en-US" altLang="de-DE" sz="1700"/>
              <a:t>.</a:t>
            </a:r>
          </a:p>
          <a:p>
            <a:pPr>
              <a:lnSpc>
                <a:spcPct val="80000"/>
              </a:lnSpc>
            </a:pPr>
            <a:r>
              <a:rPr lang="en-US" altLang="de-DE" sz="1800"/>
              <a:t>The full outer join produces a result which is equivalent to the union of the results of the left and right outer joins. </a:t>
            </a:r>
          </a:p>
          <a:p>
            <a:pPr>
              <a:lnSpc>
                <a:spcPct val="80000"/>
              </a:lnSpc>
            </a:pPr>
            <a:r>
              <a:rPr lang="en-US" altLang="de-DE" sz="1800"/>
              <a:t>Example:</a:t>
            </a:r>
          </a:p>
          <a:p>
            <a:pPr lvl="1">
              <a:lnSpc>
                <a:spcPct val="80000"/>
              </a:lnSpc>
              <a:buFont typeface="Wingdings" panose="05000000000000000000" pitchFamily="2" charset="2"/>
              <a:buNone/>
            </a:pPr>
            <a:r>
              <a:rPr lang="en-US" altLang="de-DE" sz="1700" b="1">
                <a:solidFill>
                  <a:schemeClr val="bg2"/>
                </a:solidFill>
              </a:rPr>
              <a:t>SELECT	</a:t>
            </a:r>
            <a:r>
              <a:rPr lang="en-US" altLang="de-DE" sz="1700">
                <a:solidFill>
                  <a:schemeClr val="bg2"/>
                </a:solidFill>
              </a:rPr>
              <a:t>FNAME, DNAME </a:t>
            </a:r>
          </a:p>
          <a:p>
            <a:pPr lvl="1">
              <a:lnSpc>
                <a:spcPct val="80000"/>
              </a:lnSpc>
              <a:buFont typeface="Wingdings" panose="05000000000000000000" pitchFamily="2" charset="2"/>
              <a:buNone/>
            </a:pPr>
            <a:r>
              <a:rPr lang="en-US" altLang="de-DE" sz="1700" b="1">
                <a:solidFill>
                  <a:schemeClr val="bg2"/>
                </a:solidFill>
              </a:rPr>
              <a:t>FROM	</a:t>
            </a:r>
            <a:r>
              <a:rPr lang="en-US" altLang="de-DE" sz="1700">
                <a:solidFill>
                  <a:schemeClr val="bg2"/>
                </a:solidFill>
              </a:rPr>
              <a:t>(EMPLOYEE </a:t>
            </a:r>
            <a:r>
              <a:rPr lang="en-US" altLang="de-DE" sz="1700" b="1">
                <a:solidFill>
                  <a:schemeClr val="bg2"/>
                </a:solidFill>
              </a:rPr>
              <a:t>LEFT OUTER JOIN</a:t>
            </a:r>
            <a:r>
              <a:rPr lang="en-US" altLang="de-DE" sz="1700">
                <a:solidFill>
                  <a:schemeClr val="bg2"/>
                </a:solidFill>
              </a:rPr>
              <a:t> DEPARTMENT </a:t>
            </a:r>
          </a:p>
          <a:p>
            <a:pPr lvl="1">
              <a:lnSpc>
                <a:spcPct val="80000"/>
              </a:lnSpc>
              <a:buFont typeface="Wingdings" panose="05000000000000000000" pitchFamily="2" charset="2"/>
              <a:buNone/>
            </a:pPr>
            <a:r>
              <a:rPr lang="en-US" altLang="de-DE" sz="1700">
                <a:solidFill>
                  <a:schemeClr val="bg2"/>
                </a:solidFill>
              </a:rPr>
              <a:t>               	</a:t>
            </a:r>
            <a:r>
              <a:rPr lang="en-US" altLang="de-DE" sz="1700" b="1">
                <a:solidFill>
                  <a:schemeClr val="bg2"/>
                </a:solidFill>
              </a:rPr>
              <a:t>ON</a:t>
            </a:r>
            <a:r>
              <a:rPr lang="en-US" altLang="de-DE" sz="1700">
                <a:solidFill>
                  <a:schemeClr val="bg2"/>
                </a:solidFill>
              </a:rPr>
              <a:t> DNO = DNUMBER); </a:t>
            </a:r>
            <a:endParaRPr lang="en-US" altLang="de-DE" sz="1700"/>
          </a:p>
          <a:p>
            <a:pPr>
              <a:lnSpc>
                <a:spcPct val="80000"/>
              </a:lnSpc>
            </a:pPr>
            <a:r>
              <a:rPr lang="en-US" altLang="de-DE" sz="1800"/>
              <a:t>Note: The result of this query is a table of employee names and their associated departments. It is similar to a regular join result, with the exception that if an employee does  not have an associated department, the employee's name will still appear in the resulting table, although the department name would be indicated as null. </a:t>
            </a:r>
          </a:p>
          <a:p>
            <a:pPr>
              <a:lnSpc>
                <a:spcPct val="80000"/>
              </a:lnSpc>
            </a:pPr>
            <a:endParaRPr lang="en-US" altLang="de-DE" sz="1800"/>
          </a:p>
        </p:txBody>
      </p:sp>
      <p:sp>
        <p:nvSpPr>
          <p:cNvPr id="733187" name="Rectangle 3"/>
          <p:cNvSpPr>
            <a:spLocks noChangeArrowheads="1"/>
          </p:cNvSpPr>
          <p:nvPr/>
        </p:nvSpPr>
        <p:spPr bwMode="auto">
          <a:xfrm>
            <a:off x="685800" y="1282700"/>
            <a:ext cx="84582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sz="2400">
                <a:solidFill>
                  <a:schemeClr val="tx1"/>
                </a:solidFill>
                <a:latin typeface="Arial" panose="020B0604020202020204" pitchFamily="34" charset="0"/>
              </a:defRPr>
            </a:lvl1pPr>
            <a:lvl2pPr marL="914400" indent="-457200">
              <a:defRPr sz="2400">
                <a:solidFill>
                  <a:schemeClr val="tx1"/>
                </a:solidFill>
                <a:latin typeface="Arial" panose="020B0604020202020204" pitchFamily="34" charset="0"/>
              </a:defRPr>
            </a:lvl2pPr>
            <a:lvl3pPr marL="1371600" indent="-457200">
              <a:defRPr sz="2400">
                <a:solidFill>
                  <a:schemeClr val="tx1"/>
                </a:solidFill>
                <a:latin typeface="Arial" panose="020B0604020202020204" pitchFamily="34" charset="0"/>
              </a:defRPr>
            </a:lvl3pPr>
            <a:lvl4pPr marL="1828800" indent="-457200">
              <a:defRPr sz="2400">
                <a:solidFill>
                  <a:schemeClr val="tx1"/>
                </a:solidFill>
                <a:latin typeface="Arial" panose="020B0604020202020204" pitchFamily="34" charset="0"/>
              </a:defRPr>
            </a:lvl4pPr>
            <a:lvl5pPr marL="2286000" indent="-457200">
              <a:defRPr sz="2400">
                <a:solidFill>
                  <a:schemeClr val="tx1"/>
                </a:solidFill>
                <a:latin typeface="Arial" panose="020B0604020202020204" pitchFamily="34" charset="0"/>
              </a:defRPr>
            </a:lvl5pPr>
            <a:lvl6pPr marL="2743200" indent="-457200" fontAlgn="base">
              <a:spcBef>
                <a:spcPct val="0"/>
              </a:spcBef>
              <a:spcAft>
                <a:spcPct val="0"/>
              </a:spcAft>
              <a:defRPr sz="2400">
                <a:solidFill>
                  <a:schemeClr val="tx1"/>
                </a:solidFill>
                <a:latin typeface="Arial" panose="020B0604020202020204" pitchFamily="34" charset="0"/>
              </a:defRPr>
            </a:lvl6pPr>
            <a:lvl7pPr marL="3200400" indent="-457200" fontAlgn="base">
              <a:spcBef>
                <a:spcPct val="0"/>
              </a:spcBef>
              <a:spcAft>
                <a:spcPct val="0"/>
              </a:spcAft>
              <a:defRPr sz="2400">
                <a:solidFill>
                  <a:schemeClr val="tx1"/>
                </a:solidFill>
                <a:latin typeface="Arial" panose="020B0604020202020204" pitchFamily="34" charset="0"/>
              </a:defRPr>
            </a:lvl7pPr>
            <a:lvl8pPr marL="3657600" indent="-457200" fontAlgn="base">
              <a:spcBef>
                <a:spcPct val="0"/>
              </a:spcBef>
              <a:spcAft>
                <a:spcPct val="0"/>
              </a:spcAft>
              <a:defRPr sz="2400">
                <a:solidFill>
                  <a:schemeClr val="tx1"/>
                </a:solidFill>
                <a:latin typeface="Arial" panose="020B0604020202020204" pitchFamily="34" charset="0"/>
              </a:defRPr>
            </a:lvl8pPr>
            <a:lvl9pPr marL="4114800" indent="-457200" fontAlgn="base">
              <a:spcBef>
                <a:spcPct val="0"/>
              </a:spcBef>
              <a:spcAft>
                <a:spcPct val="0"/>
              </a:spcAft>
              <a:defRPr sz="2400">
                <a:solidFill>
                  <a:schemeClr val="tx1"/>
                </a:solidFill>
                <a:latin typeface="Arial" panose="020B0604020202020204" pitchFamily="34" charset="0"/>
              </a:defRPr>
            </a:lvl9pPr>
          </a:lstStyle>
          <a:p>
            <a:pPr>
              <a:spcBef>
                <a:spcPct val="20000"/>
              </a:spcBef>
              <a:buClr>
                <a:srgbClr val="FF0000"/>
              </a:buClr>
              <a:buFont typeface="Wingdings" panose="05000000000000000000" pitchFamily="2" charset="2"/>
              <a:buNone/>
            </a:pPr>
            <a:endParaRPr lang="en-US" altLang="de-DE" sz="2000">
              <a:solidFill>
                <a:schemeClr val="bg2"/>
              </a:solidFill>
              <a:latin typeface="New York" charset="0"/>
              <a:cs typeface="Times New Roman" panose="02020603050405020304" pitchFamily="18" charset="0"/>
            </a:endParaRPr>
          </a:p>
        </p:txBody>
      </p:sp>
    </p:spTree>
    <p:extLst>
      <p:ext uri="{BB962C8B-B14F-4D97-AF65-F5344CB8AC3E}">
        <p14:creationId xmlns:p14="http://schemas.microsoft.com/office/powerpoint/2010/main" val="112072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41" name="Rectangle 9"/>
          <p:cNvSpPr>
            <a:spLocks noGrp="1" noChangeArrowheads="1"/>
          </p:cNvSpPr>
          <p:nvPr>
            <p:ph type="title"/>
          </p:nvPr>
        </p:nvSpPr>
        <p:spPr/>
        <p:txBody>
          <a:bodyPr>
            <a:normAutofit fontScale="90000"/>
          </a:bodyPr>
          <a:lstStyle/>
          <a:p>
            <a:r>
              <a:rPr lang="en-US" altLang="de-DE" sz="3200"/>
              <a:t>Implementing Aggregate Operations and Outer Joins (4)</a:t>
            </a:r>
          </a:p>
        </p:txBody>
      </p:sp>
      <p:sp>
        <p:nvSpPr>
          <p:cNvPr id="735242" name="Rectangle 10"/>
          <p:cNvSpPr>
            <a:spLocks noGrp="1" noChangeArrowheads="1"/>
          </p:cNvSpPr>
          <p:nvPr>
            <p:ph type="body" idx="1"/>
          </p:nvPr>
        </p:nvSpPr>
        <p:spPr/>
        <p:txBody>
          <a:bodyPr/>
          <a:lstStyle/>
          <a:p>
            <a:r>
              <a:rPr lang="en-US" altLang="de-DE" sz="2400"/>
              <a:t>Implementing Outer Join (contd.):</a:t>
            </a:r>
          </a:p>
          <a:p>
            <a:r>
              <a:rPr lang="en-US" altLang="de-DE" sz="2400" b="1"/>
              <a:t>Modifying Join Algorithms</a:t>
            </a:r>
            <a:r>
              <a:rPr lang="en-US" altLang="de-DE" sz="2400"/>
              <a:t>:</a:t>
            </a:r>
          </a:p>
          <a:p>
            <a:pPr lvl="1"/>
            <a:r>
              <a:rPr lang="en-US" altLang="de-DE" sz="2200"/>
              <a:t>Nested Loop or Sort-Merge joins can be modified to implement outer join. E.g.,</a:t>
            </a:r>
          </a:p>
          <a:p>
            <a:pPr lvl="2"/>
            <a:r>
              <a:rPr lang="en-US" altLang="de-DE" sz="2000"/>
              <a:t>For left outer join, use the left relation as outer relation and construct result from every tuple in the left relation.</a:t>
            </a:r>
          </a:p>
          <a:p>
            <a:pPr lvl="2"/>
            <a:r>
              <a:rPr lang="en-US" altLang="de-DE" sz="2000"/>
              <a:t>If there is a match, the concatenated tuple is saved in the result.</a:t>
            </a:r>
          </a:p>
          <a:p>
            <a:pPr lvl="2"/>
            <a:r>
              <a:rPr lang="en-US" altLang="de-DE" sz="2000"/>
              <a:t>However, if an outer tuple does not match, then the tuple is still included in the result but is padded with a null value(s). </a:t>
            </a:r>
          </a:p>
        </p:txBody>
      </p:sp>
    </p:spTree>
    <p:extLst>
      <p:ext uri="{BB962C8B-B14F-4D97-AF65-F5344CB8AC3E}">
        <p14:creationId xmlns:p14="http://schemas.microsoft.com/office/powerpoint/2010/main" val="3311887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4" name="Rectangle 14"/>
          <p:cNvSpPr>
            <a:spLocks noGrp="1" noChangeArrowheads="1"/>
          </p:cNvSpPr>
          <p:nvPr>
            <p:ph type="title"/>
          </p:nvPr>
        </p:nvSpPr>
        <p:spPr/>
        <p:txBody>
          <a:bodyPr>
            <a:normAutofit fontScale="90000"/>
          </a:bodyPr>
          <a:lstStyle/>
          <a:p>
            <a:r>
              <a:rPr lang="en-US" altLang="de-DE" sz="3200"/>
              <a:t>Implementing Aggregate Operations and Outer Joins (5)</a:t>
            </a:r>
          </a:p>
        </p:txBody>
      </p:sp>
      <p:sp>
        <p:nvSpPr>
          <p:cNvPr id="737295" name="Rectangle 15"/>
          <p:cNvSpPr>
            <a:spLocks noGrp="1" noChangeArrowheads="1"/>
          </p:cNvSpPr>
          <p:nvPr>
            <p:ph type="body" idx="1"/>
          </p:nvPr>
        </p:nvSpPr>
        <p:spPr/>
        <p:txBody>
          <a:bodyPr/>
          <a:lstStyle/>
          <a:p>
            <a:pPr>
              <a:lnSpc>
                <a:spcPct val="80000"/>
              </a:lnSpc>
            </a:pPr>
            <a:r>
              <a:rPr lang="en-US" altLang="de-DE" sz="2000"/>
              <a:t>Implementing Outer Join (contd.):</a:t>
            </a:r>
          </a:p>
          <a:p>
            <a:pPr>
              <a:lnSpc>
                <a:spcPct val="80000"/>
              </a:lnSpc>
            </a:pPr>
            <a:r>
              <a:rPr lang="en-US" altLang="de-DE" sz="2000"/>
              <a:t>Executing  a  combination of   relational algebra operators. </a:t>
            </a:r>
          </a:p>
          <a:p>
            <a:pPr>
              <a:lnSpc>
                <a:spcPct val="80000"/>
              </a:lnSpc>
            </a:pPr>
            <a:r>
              <a:rPr lang="en-US" altLang="de-DE" sz="2000"/>
              <a:t>Implement the previous left outer join example 	</a:t>
            </a:r>
          </a:p>
          <a:p>
            <a:pPr lvl="1">
              <a:lnSpc>
                <a:spcPct val="80000"/>
              </a:lnSpc>
            </a:pPr>
            <a:r>
              <a:rPr lang="en-US" altLang="de-DE" sz="2000"/>
              <a:t>{Compute the JOIN of the EMPLOYEE and DEPARTMENT tables}</a:t>
            </a:r>
          </a:p>
          <a:p>
            <a:pPr lvl="2">
              <a:lnSpc>
                <a:spcPct val="80000"/>
              </a:lnSpc>
            </a:pPr>
            <a:r>
              <a:rPr lang="en-US" altLang="de-DE" sz="1800"/>
              <a:t>TEMP1</a:t>
            </a:r>
            <a:r>
              <a:rPr lang="en-US" altLang="de-DE" sz="1800">
                <a:sym typeface="Wingdings 3" panose="05040102010807070707" pitchFamily="18" charset="2"/>
              </a:rPr>
              <a:t></a:t>
            </a:r>
            <a:r>
              <a:rPr lang="en-US" altLang="de-DE" sz="2000" b="1">
                <a:latin typeface="Symbol" panose="05050102010706020507" pitchFamily="18" charset="2"/>
              </a:rPr>
              <a:t></a:t>
            </a:r>
            <a:r>
              <a:rPr lang="en-US" altLang="de-DE" sz="1800" baseline="-25000"/>
              <a:t>FNAME,DNAME</a:t>
            </a:r>
            <a:r>
              <a:rPr lang="en-US" altLang="de-DE" sz="1800"/>
              <a:t>(EMPLOYEE      </a:t>
            </a:r>
            <a:r>
              <a:rPr lang="en-US" altLang="de-DE" sz="1800" baseline="-25000"/>
              <a:t>DNO=DNUMBER</a:t>
            </a:r>
            <a:r>
              <a:rPr lang="en-US" altLang="de-DE" sz="1800"/>
              <a:t> DEPARTMENT)  </a:t>
            </a:r>
          </a:p>
          <a:p>
            <a:pPr lvl="1">
              <a:lnSpc>
                <a:spcPct val="80000"/>
              </a:lnSpc>
            </a:pPr>
            <a:r>
              <a:rPr lang="en-US" altLang="de-DE" sz="2000"/>
              <a:t>{Find the EMPLOYEEs that do not appear in the JOIN}</a:t>
            </a:r>
          </a:p>
          <a:p>
            <a:pPr lvl="2">
              <a:lnSpc>
                <a:spcPct val="80000"/>
              </a:lnSpc>
            </a:pPr>
            <a:r>
              <a:rPr lang="en-US" altLang="de-DE" sz="1800"/>
              <a:t>TEMP2 </a:t>
            </a:r>
            <a:r>
              <a:rPr lang="en-US" altLang="de-DE" sz="1800">
                <a:sym typeface="Wingdings 3" panose="05040102010807070707" pitchFamily="18" charset="2"/>
              </a:rPr>
              <a:t> </a:t>
            </a:r>
            <a:r>
              <a:rPr lang="en-US" altLang="de-DE" sz="2000" b="1">
                <a:latin typeface="Symbol" panose="05050102010706020507" pitchFamily="18" charset="2"/>
              </a:rPr>
              <a:t></a:t>
            </a:r>
            <a:r>
              <a:rPr lang="en-US" altLang="de-DE" sz="1800"/>
              <a:t> </a:t>
            </a:r>
            <a:r>
              <a:rPr lang="en-US" altLang="de-DE" sz="1800" baseline="-25000"/>
              <a:t>FNAME</a:t>
            </a:r>
            <a:r>
              <a:rPr lang="en-US" altLang="de-DE" sz="1800"/>
              <a:t> (EMPLOYEE)  - </a:t>
            </a:r>
            <a:r>
              <a:rPr lang="en-US" altLang="de-DE" sz="2000" b="1">
                <a:latin typeface="Symbol" panose="05050102010706020507" pitchFamily="18" charset="2"/>
              </a:rPr>
              <a:t></a:t>
            </a:r>
            <a:r>
              <a:rPr lang="en-US" altLang="de-DE" sz="1800" baseline="-25000"/>
              <a:t>FNAME</a:t>
            </a:r>
            <a:r>
              <a:rPr lang="en-US" altLang="de-DE" sz="1800"/>
              <a:t> (Temp1)</a:t>
            </a:r>
          </a:p>
          <a:p>
            <a:pPr lvl="1">
              <a:lnSpc>
                <a:spcPct val="80000"/>
              </a:lnSpc>
            </a:pPr>
            <a:r>
              <a:rPr lang="en-US" altLang="de-DE" sz="2000"/>
              <a:t>{Pad each tuple in TEMP2 with a null DNAME field} 		</a:t>
            </a:r>
          </a:p>
          <a:p>
            <a:pPr lvl="2">
              <a:lnSpc>
                <a:spcPct val="80000"/>
              </a:lnSpc>
            </a:pPr>
            <a:r>
              <a:rPr lang="en-US" altLang="de-DE" sz="1800"/>
              <a:t>TEMP2 </a:t>
            </a:r>
            <a:r>
              <a:rPr lang="en-US" altLang="de-DE" sz="1800">
                <a:sym typeface="Wingdings 3" panose="05040102010807070707" pitchFamily="18" charset="2"/>
              </a:rPr>
              <a:t></a:t>
            </a:r>
            <a:r>
              <a:rPr lang="en-US" altLang="de-DE" sz="1800"/>
              <a:t>  TEMP2  x   'null' </a:t>
            </a:r>
          </a:p>
          <a:p>
            <a:pPr lvl="1">
              <a:lnSpc>
                <a:spcPct val="80000"/>
              </a:lnSpc>
            </a:pPr>
            <a:r>
              <a:rPr lang="en-US" altLang="de-DE" sz="2000"/>
              <a:t>{UNION  the temporary tables to produce the LEFT OUTER JOIN}                </a:t>
            </a:r>
          </a:p>
          <a:p>
            <a:pPr lvl="2">
              <a:lnSpc>
                <a:spcPct val="80000"/>
              </a:lnSpc>
            </a:pPr>
            <a:r>
              <a:rPr lang="en-US" altLang="de-DE" sz="1800"/>
              <a:t>RESULT  </a:t>
            </a:r>
            <a:r>
              <a:rPr lang="en-US" altLang="de-DE" sz="1800">
                <a:sym typeface="Wingdings 3" panose="05040102010807070707" pitchFamily="18" charset="2"/>
              </a:rPr>
              <a:t></a:t>
            </a:r>
            <a:r>
              <a:rPr lang="en-US" altLang="de-DE" sz="1800"/>
              <a:t> TEMP1 </a:t>
            </a:r>
            <a:r>
              <a:rPr lang="en-US" altLang="de-DE" sz="1800">
                <a:latin typeface="Lucida Grande" pitchFamily="1" charset="0"/>
              </a:rPr>
              <a:t>υ</a:t>
            </a:r>
            <a:r>
              <a:rPr lang="en-US" altLang="de-DE" sz="1800"/>
              <a:t>  TEMP2 </a:t>
            </a:r>
          </a:p>
          <a:p>
            <a:pPr>
              <a:lnSpc>
                <a:spcPct val="80000"/>
              </a:lnSpc>
            </a:pPr>
            <a:r>
              <a:rPr lang="en-US" altLang="de-DE" sz="2000"/>
              <a:t>The cost of the outer join, as computed above, would include the cost of the  associated steps (i.e., join, projections and union).</a:t>
            </a:r>
          </a:p>
        </p:txBody>
      </p:sp>
      <p:grpSp>
        <p:nvGrpSpPr>
          <p:cNvPr id="737284" name="Group 4"/>
          <p:cNvGrpSpPr>
            <a:grpSpLocks/>
          </p:cNvGrpSpPr>
          <p:nvPr/>
        </p:nvGrpSpPr>
        <p:grpSpPr bwMode="auto">
          <a:xfrm>
            <a:off x="5114925" y="3101975"/>
            <a:ext cx="219075" cy="174625"/>
            <a:chOff x="377" y="2904"/>
            <a:chExt cx="154" cy="110"/>
          </a:xfrm>
        </p:grpSpPr>
        <p:sp>
          <p:nvSpPr>
            <p:cNvPr id="737285"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37286"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37287"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37288"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2388868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4" name="Rectangle 6"/>
          <p:cNvSpPr>
            <a:spLocks noGrp="1" noChangeArrowheads="1"/>
          </p:cNvSpPr>
          <p:nvPr>
            <p:ph type="title"/>
          </p:nvPr>
        </p:nvSpPr>
        <p:spPr>
          <a:xfrm>
            <a:off x="228600" y="303213"/>
            <a:ext cx="8534400" cy="687387"/>
          </a:xfrm>
        </p:spPr>
        <p:txBody>
          <a:bodyPr/>
          <a:lstStyle/>
          <a:p>
            <a:r>
              <a:rPr lang="en-US" altLang="de-DE" sz="3200"/>
              <a:t>6. Combining Operations using Pipelining (1)</a:t>
            </a:r>
          </a:p>
        </p:txBody>
      </p:sp>
      <p:sp>
        <p:nvSpPr>
          <p:cNvPr id="739335" name="Rectangle 7"/>
          <p:cNvSpPr>
            <a:spLocks noGrp="1" noChangeArrowheads="1"/>
          </p:cNvSpPr>
          <p:nvPr>
            <p:ph type="body" idx="1"/>
          </p:nvPr>
        </p:nvSpPr>
        <p:spPr/>
        <p:txBody>
          <a:bodyPr/>
          <a:lstStyle/>
          <a:p>
            <a:r>
              <a:rPr lang="en-US" altLang="de-DE" sz="2400"/>
              <a:t>Motivation</a:t>
            </a:r>
          </a:p>
          <a:p>
            <a:pPr lvl="1"/>
            <a:r>
              <a:rPr lang="en-US" altLang="de-DE" sz="2200"/>
              <a:t>A query is mapped into a sequence of operations.</a:t>
            </a:r>
          </a:p>
          <a:p>
            <a:pPr lvl="1"/>
            <a:r>
              <a:rPr lang="en-US" altLang="de-DE" sz="2200"/>
              <a:t>Each execution of an operation produces a temporary result.</a:t>
            </a:r>
          </a:p>
          <a:p>
            <a:pPr lvl="1"/>
            <a:r>
              <a:rPr lang="en-US" altLang="de-DE" sz="2200"/>
              <a:t>Generating and saving temporary files on disk is time consuming and expensive. </a:t>
            </a:r>
          </a:p>
          <a:p>
            <a:r>
              <a:rPr lang="en-US" altLang="de-DE" sz="2400"/>
              <a:t>Alternative: </a:t>
            </a:r>
          </a:p>
          <a:p>
            <a:pPr lvl="1"/>
            <a:r>
              <a:rPr lang="en-US" altLang="de-DE" sz="2200"/>
              <a:t>Avoid constructing temporary results as much as possible.</a:t>
            </a:r>
          </a:p>
          <a:p>
            <a:pPr lvl="1"/>
            <a:r>
              <a:rPr lang="en-US" altLang="de-DE" sz="2200"/>
              <a:t>Pipeline the data through multiple operations - pass the result of a previous operator to the next without waiting to complete the previous operation. </a:t>
            </a:r>
          </a:p>
          <a:p>
            <a:endParaRPr lang="en-US" altLang="de-DE" sz="2400"/>
          </a:p>
        </p:txBody>
      </p:sp>
    </p:spTree>
    <p:extLst>
      <p:ext uri="{BB962C8B-B14F-4D97-AF65-F5344CB8AC3E}">
        <p14:creationId xmlns:p14="http://schemas.microsoft.com/office/powerpoint/2010/main" val="3122604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82" name="Rectangle 6"/>
          <p:cNvSpPr>
            <a:spLocks noGrp="1" noChangeArrowheads="1"/>
          </p:cNvSpPr>
          <p:nvPr>
            <p:ph type="title"/>
          </p:nvPr>
        </p:nvSpPr>
        <p:spPr>
          <a:xfrm>
            <a:off x="228600" y="303213"/>
            <a:ext cx="7796213" cy="611187"/>
          </a:xfrm>
        </p:spPr>
        <p:txBody>
          <a:bodyPr/>
          <a:lstStyle/>
          <a:p>
            <a:r>
              <a:rPr lang="en-US" altLang="de-DE" sz="3200"/>
              <a:t>Combining Operations using Pipelining (2)</a:t>
            </a:r>
          </a:p>
        </p:txBody>
      </p:sp>
      <p:sp>
        <p:nvSpPr>
          <p:cNvPr id="741383" name="Rectangle 7"/>
          <p:cNvSpPr>
            <a:spLocks noGrp="1" noChangeArrowheads="1"/>
          </p:cNvSpPr>
          <p:nvPr>
            <p:ph type="body" idx="1"/>
          </p:nvPr>
        </p:nvSpPr>
        <p:spPr>
          <a:xfrm>
            <a:off x="239713" y="1447800"/>
            <a:ext cx="8294687" cy="4572000"/>
          </a:xfrm>
        </p:spPr>
        <p:txBody>
          <a:bodyPr/>
          <a:lstStyle/>
          <a:p>
            <a:r>
              <a:rPr lang="en-US" altLang="de-DE"/>
              <a:t>Example:</a:t>
            </a:r>
          </a:p>
          <a:p>
            <a:pPr lvl="1"/>
            <a:r>
              <a:rPr lang="en-US" altLang="de-DE"/>
              <a:t>For a 2-way join, combine the 2 selections on the input and one projection on the output with the Join. </a:t>
            </a:r>
          </a:p>
          <a:p>
            <a:r>
              <a:rPr lang="en-US" altLang="de-DE"/>
              <a:t>Dynamic generation of code to allow for multiple operations to be pipelined.</a:t>
            </a:r>
          </a:p>
          <a:p>
            <a:r>
              <a:rPr lang="en-US" altLang="de-DE"/>
              <a:t>Results of a select operation are fed in a "Pipeline" to the join algorithm.  </a:t>
            </a:r>
          </a:p>
          <a:p>
            <a:r>
              <a:rPr lang="en-US" altLang="de-DE"/>
              <a:t>Also known as stream-based processing. </a:t>
            </a:r>
          </a:p>
        </p:txBody>
      </p:sp>
    </p:spTree>
    <p:extLst>
      <p:ext uri="{BB962C8B-B14F-4D97-AF65-F5344CB8AC3E}">
        <p14:creationId xmlns:p14="http://schemas.microsoft.com/office/powerpoint/2010/main" val="1984097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30" name="Rectangle 6"/>
          <p:cNvSpPr>
            <a:spLocks noGrp="1" noChangeArrowheads="1"/>
          </p:cNvSpPr>
          <p:nvPr>
            <p:ph type="title"/>
          </p:nvPr>
        </p:nvSpPr>
        <p:spPr>
          <a:xfrm>
            <a:off x="228600" y="303213"/>
            <a:ext cx="8610600" cy="687387"/>
          </a:xfrm>
        </p:spPr>
        <p:txBody>
          <a:bodyPr/>
          <a:lstStyle/>
          <a:p>
            <a:r>
              <a:rPr lang="en-US" altLang="de-DE" sz="3200"/>
              <a:t>7. Using Heuristics in Query Optimization (1)</a:t>
            </a:r>
          </a:p>
        </p:txBody>
      </p:sp>
      <p:sp>
        <p:nvSpPr>
          <p:cNvPr id="743431" name="Rectangle 7"/>
          <p:cNvSpPr>
            <a:spLocks noGrp="1" noChangeArrowheads="1"/>
          </p:cNvSpPr>
          <p:nvPr>
            <p:ph type="body" idx="1"/>
          </p:nvPr>
        </p:nvSpPr>
        <p:spPr>
          <a:xfrm>
            <a:off x="228600" y="1371600"/>
            <a:ext cx="8294688" cy="4572000"/>
          </a:xfrm>
        </p:spPr>
        <p:txBody>
          <a:bodyPr/>
          <a:lstStyle/>
          <a:p>
            <a:pPr marL="457200" indent="-457200">
              <a:lnSpc>
                <a:spcPct val="90000"/>
              </a:lnSpc>
            </a:pPr>
            <a:r>
              <a:rPr lang="en-US" altLang="de-DE" sz="2400"/>
              <a:t>Process for heuristics optimization</a:t>
            </a:r>
          </a:p>
          <a:p>
            <a:pPr marL="876300" lvl="1" indent="-419100">
              <a:lnSpc>
                <a:spcPct val="90000"/>
              </a:lnSpc>
              <a:buSzTx/>
              <a:buFont typeface="Wingdings" panose="05000000000000000000" pitchFamily="2" charset="2"/>
              <a:buAutoNum type="arabicPeriod"/>
            </a:pPr>
            <a:r>
              <a:rPr lang="en-US" altLang="de-DE" sz="2200"/>
              <a:t>The parser of a high-level query generates an initial internal representation;</a:t>
            </a:r>
          </a:p>
          <a:p>
            <a:pPr marL="876300" lvl="1" indent="-419100">
              <a:lnSpc>
                <a:spcPct val="90000"/>
              </a:lnSpc>
              <a:buSzTx/>
              <a:buFont typeface="Wingdings" panose="05000000000000000000" pitchFamily="2" charset="2"/>
              <a:buAutoNum type="arabicPeriod"/>
            </a:pPr>
            <a:r>
              <a:rPr lang="en-US" altLang="de-DE" sz="2200"/>
              <a:t>Apply heuristics rules to optimize the internal representation.</a:t>
            </a:r>
          </a:p>
          <a:p>
            <a:pPr marL="876300" lvl="1" indent="-419100">
              <a:lnSpc>
                <a:spcPct val="90000"/>
              </a:lnSpc>
              <a:buSzTx/>
              <a:buFont typeface="Wingdings" panose="05000000000000000000" pitchFamily="2" charset="2"/>
              <a:buAutoNum type="arabicPeriod"/>
            </a:pPr>
            <a:r>
              <a:rPr lang="en-US" altLang="de-DE" sz="2200"/>
              <a:t>A query execution plan is generated to execute groups of operations based on the access paths available on the files involved in the query.</a:t>
            </a:r>
          </a:p>
          <a:p>
            <a:pPr marL="457200" indent="-457200">
              <a:lnSpc>
                <a:spcPct val="90000"/>
              </a:lnSpc>
            </a:pPr>
            <a:endParaRPr lang="en-US" altLang="de-DE" sz="2400"/>
          </a:p>
          <a:p>
            <a:pPr marL="457200" indent="-457200">
              <a:lnSpc>
                <a:spcPct val="90000"/>
              </a:lnSpc>
            </a:pPr>
            <a:r>
              <a:rPr lang="en-US" altLang="de-DE" sz="2400"/>
              <a:t>The main heuristic is to apply first the operations that reduce the size of intermediate results. </a:t>
            </a:r>
          </a:p>
          <a:p>
            <a:pPr marL="876300" lvl="1" indent="-419100">
              <a:lnSpc>
                <a:spcPct val="90000"/>
              </a:lnSpc>
            </a:pPr>
            <a:r>
              <a:rPr lang="en-US" altLang="de-DE" sz="2200"/>
              <a:t>E.g., Apply  SELECT and PROJECT operations before applying the JOIN or other binary operations.</a:t>
            </a:r>
          </a:p>
        </p:txBody>
      </p:sp>
    </p:spTree>
    <p:extLst>
      <p:ext uri="{BB962C8B-B14F-4D97-AF65-F5344CB8AC3E}">
        <p14:creationId xmlns:p14="http://schemas.microsoft.com/office/powerpoint/2010/main" val="1625460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8" name="Rectangle 6"/>
          <p:cNvSpPr>
            <a:spLocks noGrp="1" noChangeArrowheads="1"/>
          </p:cNvSpPr>
          <p:nvPr>
            <p:ph type="title"/>
          </p:nvPr>
        </p:nvSpPr>
        <p:spPr/>
        <p:txBody>
          <a:bodyPr/>
          <a:lstStyle/>
          <a:p>
            <a:r>
              <a:rPr lang="en-US" altLang="de-DE" sz="3200"/>
              <a:t>Using Heuristics in Query Optimization (2)</a:t>
            </a:r>
          </a:p>
        </p:txBody>
      </p:sp>
      <p:sp>
        <p:nvSpPr>
          <p:cNvPr id="745479" name="Rectangle 7"/>
          <p:cNvSpPr>
            <a:spLocks noGrp="1" noChangeArrowheads="1"/>
          </p:cNvSpPr>
          <p:nvPr>
            <p:ph type="body" idx="1"/>
          </p:nvPr>
        </p:nvSpPr>
        <p:spPr/>
        <p:txBody>
          <a:bodyPr/>
          <a:lstStyle/>
          <a:p>
            <a:pPr>
              <a:lnSpc>
                <a:spcPct val="80000"/>
              </a:lnSpc>
            </a:pPr>
            <a:r>
              <a:rPr lang="en-US" altLang="de-DE" sz="2400" b="1"/>
              <a:t>Query tree</a:t>
            </a:r>
            <a:r>
              <a:rPr lang="en-US" altLang="de-DE" sz="2400"/>
              <a:t>:</a:t>
            </a:r>
          </a:p>
          <a:p>
            <a:pPr lvl="1">
              <a:lnSpc>
                <a:spcPct val="80000"/>
              </a:lnSpc>
            </a:pPr>
            <a:r>
              <a:rPr lang="en-US" altLang="de-DE" sz="2200"/>
              <a:t>A tree data structure that corresponds to a relational algebra expression. It represents the input relations of the query as </a:t>
            </a:r>
            <a:r>
              <a:rPr lang="en-US" altLang="de-DE" sz="2200" b="1"/>
              <a:t>leaf nodes</a:t>
            </a:r>
            <a:r>
              <a:rPr lang="en-US" altLang="de-DE" sz="2200"/>
              <a:t> of the </a:t>
            </a:r>
            <a:r>
              <a:rPr lang="en-US" altLang="de-DE" sz="2200" b="1"/>
              <a:t>tree</a:t>
            </a:r>
            <a:r>
              <a:rPr lang="en-US" altLang="de-DE" sz="2200"/>
              <a:t>, and represents the relational algebra operations as internal nodes.  </a:t>
            </a:r>
          </a:p>
          <a:p>
            <a:pPr>
              <a:lnSpc>
                <a:spcPct val="80000"/>
              </a:lnSpc>
            </a:pPr>
            <a:r>
              <a:rPr lang="en-US" altLang="de-DE" sz="2400"/>
              <a:t>An execution of the query tree consists of executing an internal node operation whenever its operands are available and then replacing that internal node by the relation that results from executing the operation.</a:t>
            </a:r>
          </a:p>
          <a:p>
            <a:pPr>
              <a:lnSpc>
                <a:spcPct val="80000"/>
              </a:lnSpc>
            </a:pPr>
            <a:r>
              <a:rPr lang="en-US" altLang="de-DE" sz="2400" b="1"/>
              <a:t>Query graph</a:t>
            </a:r>
            <a:r>
              <a:rPr lang="en-US" altLang="de-DE" sz="2400"/>
              <a:t>:</a:t>
            </a:r>
          </a:p>
          <a:p>
            <a:pPr lvl="1">
              <a:lnSpc>
                <a:spcPct val="80000"/>
              </a:lnSpc>
            </a:pPr>
            <a:r>
              <a:rPr lang="en-US" altLang="de-DE" sz="2200"/>
              <a:t>A graph data structure that corresponds to a relational calculus expression. It does </a:t>
            </a:r>
            <a:r>
              <a:rPr lang="en-US" altLang="de-DE" sz="2200" i="1"/>
              <a:t>not</a:t>
            </a:r>
            <a:r>
              <a:rPr lang="en-US" altLang="de-DE" sz="2200"/>
              <a:t> indicate an order on which operations to perform first. There is only a </a:t>
            </a:r>
            <a:r>
              <a:rPr lang="en-US" altLang="de-DE" sz="2200" i="1"/>
              <a:t>single</a:t>
            </a:r>
            <a:r>
              <a:rPr lang="en-US" altLang="de-DE" sz="2200"/>
              <a:t> graph corresponding to each query. </a:t>
            </a:r>
          </a:p>
        </p:txBody>
      </p:sp>
    </p:spTree>
    <p:extLst>
      <p:ext uri="{BB962C8B-B14F-4D97-AF65-F5344CB8AC3E}">
        <p14:creationId xmlns:p14="http://schemas.microsoft.com/office/powerpoint/2010/main" val="2518184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6" name="Rectangle 16"/>
          <p:cNvSpPr>
            <a:spLocks noGrp="1" noChangeArrowheads="1"/>
          </p:cNvSpPr>
          <p:nvPr>
            <p:ph type="title"/>
          </p:nvPr>
        </p:nvSpPr>
        <p:spPr>
          <a:xfrm>
            <a:off x="228600" y="0"/>
            <a:ext cx="7796213" cy="763588"/>
          </a:xfrm>
        </p:spPr>
        <p:txBody>
          <a:bodyPr/>
          <a:lstStyle/>
          <a:p>
            <a:r>
              <a:rPr lang="en-US" altLang="de-DE" sz="3200"/>
              <a:t>Using Heuristics in Query Optimization (3)</a:t>
            </a:r>
          </a:p>
        </p:txBody>
      </p:sp>
      <p:sp>
        <p:nvSpPr>
          <p:cNvPr id="747537" name="Rectangle 17"/>
          <p:cNvSpPr>
            <a:spLocks noGrp="1" noChangeArrowheads="1"/>
          </p:cNvSpPr>
          <p:nvPr>
            <p:ph type="body" idx="1"/>
          </p:nvPr>
        </p:nvSpPr>
        <p:spPr>
          <a:xfrm>
            <a:off x="239713" y="1120775"/>
            <a:ext cx="8294687" cy="4572000"/>
          </a:xfrm>
        </p:spPr>
        <p:txBody>
          <a:bodyPr/>
          <a:lstStyle/>
          <a:p>
            <a:pPr>
              <a:lnSpc>
                <a:spcPct val="80000"/>
              </a:lnSpc>
            </a:pPr>
            <a:r>
              <a:rPr lang="en-US" altLang="de-DE" sz="2000"/>
              <a:t>Example:</a:t>
            </a:r>
          </a:p>
          <a:p>
            <a:pPr lvl="1">
              <a:lnSpc>
                <a:spcPct val="80000"/>
              </a:lnSpc>
            </a:pPr>
            <a:r>
              <a:rPr lang="en-US" altLang="de-DE" sz="2000"/>
              <a:t>For every project located in ‘Stafford’, retrieve the project number, the controlling department number and the department manager’s last name, address and birthdate.</a:t>
            </a:r>
          </a:p>
          <a:p>
            <a:pPr>
              <a:lnSpc>
                <a:spcPct val="80000"/>
              </a:lnSpc>
            </a:pPr>
            <a:r>
              <a:rPr lang="en-US" altLang="de-DE" sz="2000"/>
              <a:t>Relation algebra:</a:t>
            </a:r>
          </a:p>
          <a:p>
            <a:pPr lvl="1">
              <a:lnSpc>
                <a:spcPct val="80000"/>
              </a:lnSpc>
              <a:buFont typeface="Wingdings" panose="05000000000000000000" pitchFamily="2" charset="2"/>
              <a:buNone/>
            </a:pPr>
            <a:r>
              <a:rPr lang="en-US" altLang="de-DE" sz="2400" b="1">
                <a:latin typeface="Symbol" panose="05050102010706020507" pitchFamily="18" charset="2"/>
              </a:rPr>
              <a:t></a:t>
            </a:r>
            <a:r>
              <a:rPr lang="en-US" altLang="de-DE" sz="2000" baseline="-25000"/>
              <a:t>PNUMBER, DNUM, LNAME, ADDRESS, BDATE</a:t>
            </a:r>
            <a:r>
              <a:rPr lang="en-US" altLang="de-DE" sz="2000"/>
              <a:t> (((</a:t>
            </a:r>
            <a:r>
              <a:rPr lang="en-US" altLang="de-DE" sz="2400" b="1">
                <a:latin typeface="Symbol" panose="05050102010706020507" pitchFamily="18" charset="2"/>
              </a:rPr>
              <a:t></a:t>
            </a:r>
            <a:r>
              <a:rPr lang="en-US" altLang="de-DE" sz="2000" baseline="-25000"/>
              <a:t>PLOCATION=‘STAFFORD’</a:t>
            </a:r>
            <a:r>
              <a:rPr lang="en-US" altLang="de-DE" sz="2000"/>
              <a:t>(PROJECT))</a:t>
            </a:r>
            <a:br>
              <a:rPr lang="en-US" altLang="de-DE" sz="2000"/>
            </a:br>
            <a:r>
              <a:rPr lang="en-US" altLang="de-DE" sz="2000"/>
              <a:t>	</a:t>
            </a:r>
            <a:r>
              <a:rPr lang="en-US" altLang="de-DE" sz="2000" baseline="-25000"/>
              <a:t>DNUM=DNUMBER</a:t>
            </a:r>
            <a:r>
              <a:rPr lang="en-US" altLang="de-DE" sz="2000"/>
              <a:t> (DEPARTMENT))    </a:t>
            </a:r>
            <a:r>
              <a:rPr lang="en-US" altLang="de-DE" sz="2000" baseline="-25000"/>
              <a:t>  MGRSSN=SSN</a:t>
            </a:r>
            <a:r>
              <a:rPr lang="en-US" altLang="de-DE" sz="2000"/>
              <a:t> (EMPLOYEE))</a:t>
            </a:r>
          </a:p>
          <a:p>
            <a:pPr>
              <a:lnSpc>
                <a:spcPct val="80000"/>
              </a:lnSpc>
              <a:buFont typeface="Wingdings" panose="05000000000000000000" pitchFamily="2" charset="2"/>
              <a:buNone/>
            </a:pPr>
            <a:r>
              <a:rPr lang="en-US" altLang="de-DE" sz="2000"/>
              <a:t>	</a:t>
            </a:r>
          </a:p>
          <a:p>
            <a:pPr>
              <a:lnSpc>
                <a:spcPct val="80000"/>
              </a:lnSpc>
            </a:pPr>
            <a:r>
              <a:rPr lang="en-US" altLang="de-DE" sz="2000"/>
              <a:t>SQL query:</a:t>
            </a:r>
          </a:p>
          <a:p>
            <a:pPr lvl="1">
              <a:lnSpc>
                <a:spcPct val="80000"/>
              </a:lnSpc>
              <a:buFont typeface="Wingdings" panose="05000000000000000000" pitchFamily="2" charset="2"/>
              <a:buNone/>
            </a:pPr>
            <a:r>
              <a:rPr lang="en-US" altLang="de-DE" sz="2000"/>
              <a:t>Q2: 	SELECT  	P.NUMBER,P.DNUM,E.LNAME,</a:t>
            </a:r>
            <a:br>
              <a:rPr lang="en-US" altLang="de-DE" sz="2000"/>
            </a:br>
            <a:r>
              <a:rPr lang="en-US" altLang="de-DE" sz="2000"/>
              <a:t>				E.ADDRESS, E.BDATE</a:t>
            </a:r>
          </a:p>
          <a:p>
            <a:pPr lvl="1">
              <a:lnSpc>
                <a:spcPct val="80000"/>
              </a:lnSpc>
              <a:buFont typeface="Wingdings" panose="05000000000000000000" pitchFamily="2" charset="2"/>
              <a:buNone/>
            </a:pPr>
            <a:r>
              <a:rPr lang="en-US" altLang="de-DE" sz="2000"/>
              <a:t>			FROM		PROJECT AS P,DEPARTMENT AS D, 					EMPLOYEE AS E</a:t>
            </a:r>
          </a:p>
          <a:p>
            <a:pPr lvl="1">
              <a:lnSpc>
                <a:spcPct val="80000"/>
              </a:lnSpc>
              <a:buFont typeface="Wingdings" panose="05000000000000000000" pitchFamily="2" charset="2"/>
              <a:buNone/>
            </a:pPr>
            <a:r>
              <a:rPr lang="en-US" altLang="de-DE" sz="2000"/>
              <a:t>			WHERE  	P.DNUM=D.DNUMBER AND 					D.MGRSSN=E.SSN AND			  		P.PLOCATION=‘STAFFORD’;</a:t>
            </a:r>
          </a:p>
        </p:txBody>
      </p:sp>
      <p:grpSp>
        <p:nvGrpSpPr>
          <p:cNvPr id="747524" name="Group 4"/>
          <p:cNvGrpSpPr>
            <a:grpSpLocks/>
          </p:cNvGrpSpPr>
          <p:nvPr/>
        </p:nvGrpSpPr>
        <p:grpSpPr bwMode="auto">
          <a:xfrm>
            <a:off x="1000125" y="3406775"/>
            <a:ext cx="219075" cy="174625"/>
            <a:chOff x="377" y="2904"/>
            <a:chExt cx="154" cy="110"/>
          </a:xfrm>
        </p:grpSpPr>
        <p:sp>
          <p:nvSpPr>
            <p:cNvPr id="747525"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26"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27"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28"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47529" name="Group 9"/>
          <p:cNvGrpSpPr>
            <a:grpSpLocks/>
          </p:cNvGrpSpPr>
          <p:nvPr/>
        </p:nvGrpSpPr>
        <p:grpSpPr bwMode="auto">
          <a:xfrm>
            <a:off x="4886325" y="3406775"/>
            <a:ext cx="219075" cy="174625"/>
            <a:chOff x="377" y="2904"/>
            <a:chExt cx="154" cy="110"/>
          </a:xfrm>
        </p:grpSpPr>
        <p:sp>
          <p:nvSpPr>
            <p:cNvPr id="747530"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31"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32"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47533"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2269940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6" name="Rectangle 8"/>
          <p:cNvSpPr>
            <a:spLocks noGrp="1" noChangeArrowheads="1"/>
          </p:cNvSpPr>
          <p:nvPr>
            <p:ph type="title"/>
          </p:nvPr>
        </p:nvSpPr>
        <p:spPr>
          <a:xfrm>
            <a:off x="0" y="0"/>
            <a:ext cx="2057400" cy="2133600"/>
          </a:xfrm>
        </p:spPr>
        <p:txBody>
          <a:bodyPr/>
          <a:lstStyle/>
          <a:p>
            <a:r>
              <a:rPr lang="en-US" altLang="de-DE" sz="2400"/>
              <a:t>Using Heuristics in Query Optimization (4)</a:t>
            </a:r>
          </a:p>
        </p:txBody>
      </p:sp>
      <p:pic>
        <p:nvPicPr>
          <p:cNvPr id="749580"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0"/>
            <a:ext cx="7083425" cy="650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4044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70" name="Rectangle 6"/>
          <p:cNvSpPr>
            <a:spLocks noGrp="1" noChangeArrowheads="1"/>
          </p:cNvSpPr>
          <p:nvPr>
            <p:ph type="title"/>
          </p:nvPr>
        </p:nvSpPr>
        <p:spPr/>
        <p:txBody>
          <a:bodyPr/>
          <a:lstStyle/>
          <a:p>
            <a:r>
              <a:rPr lang="en-US" altLang="de-DE" sz="3200"/>
              <a:t>Using Heuristics in Query Optimization (5)</a:t>
            </a:r>
          </a:p>
        </p:txBody>
      </p:sp>
      <p:sp>
        <p:nvSpPr>
          <p:cNvPr id="753671" name="Rectangle 7"/>
          <p:cNvSpPr>
            <a:spLocks noGrp="1" noChangeArrowheads="1"/>
          </p:cNvSpPr>
          <p:nvPr>
            <p:ph type="body" idx="1"/>
          </p:nvPr>
        </p:nvSpPr>
        <p:spPr/>
        <p:txBody>
          <a:bodyPr/>
          <a:lstStyle/>
          <a:p>
            <a:pPr>
              <a:lnSpc>
                <a:spcPct val="90000"/>
              </a:lnSpc>
            </a:pPr>
            <a:r>
              <a:rPr lang="en-US" altLang="de-DE" sz="2400"/>
              <a:t>Heuristic Optimization of Query Trees:</a:t>
            </a:r>
          </a:p>
          <a:p>
            <a:pPr lvl="1">
              <a:lnSpc>
                <a:spcPct val="90000"/>
              </a:lnSpc>
            </a:pPr>
            <a:r>
              <a:rPr lang="en-US" altLang="de-DE" sz="2200"/>
              <a:t>The same query could correspond to many different relational algebra expressions — and hence many different query trees.</a:t>
            </a:r>
          </a:p>
          <a:p>
            <a:pPr lvl="1">
              <a:lnSpc>
                <a:spcPct val="90000"/>
              </a:lnSpc>
            </a:pPr>
            <a:r>
              <a:rPr lang="en-US" altLang="de-DE" sz="2200"/>
              <a:t>The task of heuristic optimization of query trees is to find a </a:t>
            </a:r>
            <a:r>
              <a:rPr lang="en-US" altLang="de-DE" sz="2200" b="1"/>
              <a:t>final query tree</a:t>
            </a:r>
            <a:r>
              <a:rPr lang="en-US" altLang="de-DE" sz="2200"/>
              <a:t> that is efficient to execute.</a:t>
            </a:r>
          </a:p>
          <a:p>
            <a:pPr>
              <a:lnSpc>
                <a:spcPct val="90000"/>
              </a:lnSpc>
            </a:pPr>
            <a:r>
              <a:rPr lang="en-US" altLang="de-DE" sz="2400"/>
              <a:t>Example:</a:t>
            </a:r>
          </a:p>
          <a:p>
            <a:pPr lvl="1">
              <a:lnSpc>
                <a:spcPct val="90000"/>
              </a:lnSpc>
              <a:buFont typeface="Wingdings" panose="05000000000000000000" pitchFamily="2" charset="2"/>
              <a:buNone/>
            </a:pPr>
            <a:r>
              <a:rPr lang="en-US" altLang="de-DE" sz="2200"/>
              <a:t>Q: 	SELECT 	LNAME</a:t>
            </a:r>
          </a:p>
          <a:p>
            <a:pPr lvl="1">
              <a:lnSpc>
                <a:spcPct val="90000"/>
              </a:lnSpc>
              <a:buFont typeface="Wingdings" panose="05000000000000000000" pitchFamily="2" charset="2"/>
              <a:buNone/>
            </a:pPr>
            <a:r>
              <a:rPr lang="en-US" altLang="de-DE" sz="2200"/>
              <a:t>		FROM 	  	EMPLOYEE, WORKS_ON, PROJECT</a:t>
            </a:r>
          </a:p>
          <a:p>
            <a:pPr lvl="1">
              <a:lnSpc>
                <a:spcPct val="90000"/>
              </a:lnSpc>
              <a:buFont typeface="Wingdings" panose="05000000000000000000" pitchFamily="2" charset="2"/>
              <a:buNone/>
            </a:pPr>
            <a:r>
              <a:rPr lang="en-US" altLang="de-DE" sz="2200"/>
              <a:t>		WHERE  	PNAME = ‘AQUARIUS’ AND  				PNMUBER=PNO AND ESSN=SSN 				AND BDATE &gt; ‘1957-12-31’;</a:t>
            </a:r>
          </a:p>
        </p:txBody>
      </p:sp>
    </p:spTree>
    <p:extLst>
      <p:ext uri="{BB962C8B-B14F-4D97-AF65-F5344CB8AC3E}">
        <p14:creationId xmlns:p14="http://schemas.microsoft.com/office/powerpoint/2010/main" val="305002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20" name="Rectangle 8"/>
          <p:cNvSpPr>
            <a:spLocks noGrp="1" noChangeArrowheads="1"/>
          </p:cNvSpPr>
          <p:nvPr>
            <p:ph type="title"/>
          </p:nvPr>
        </p:nvSpPr>
        <p:spPr>
          <a:xfrm>
            <a:off x="0" y="0"/>
            <a:ext cx="2538413" cy="2135188"/>
          </a:xfrm>
        </p:spPr>
        <p:txBody>
          <a:bodyPr/>
          <a:lstStyle/>
          <a:p>
            <a:r>
              <a:rPr lang="en-US" altLang="de-DE" sz="2600"/>
              <a:t>Using Heuristics in Query Optimization </a:t>
            </a:r>
            <a:br>
              <a:rPr lang="en-US" altLang="de-DE" sz="2600"/>
            </a:br>
            <a:r>
              <a:rPr lang="en-US" altLang="de-DE" sz="2600"/>
              <a:t>(6)</a:t>
            </a:r>
          </a:p>
        </p:txBody>
      </p:sp>
      <p:pic>
        <p:nvPicPr>
          <p:cNvPr id="75572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0"/>
            <a:ext cx="6858000" cy="654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853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228600"/>
            <a:ext cx="6805613" cy="609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7772" name="Rectangle 12"/>
          <p:cNvSpPr>
            <a:spLocks noChangeArrowheads="1"/>
          </p:cNvSpPr>
          <p:nvPr/>
        </p:nvSpPr>
        <p:spPr bwMode="auto">
          <a:xfrm>
            <a:off x="0" y="0"/>
            <a:ext cx="2538413" cy="213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600">
                <a:solidFill>
                  <a:srgbClr val="800000"/>
                </a:solidFill>
                <a:latin typeface="Arial" panose="020B0604020202020204" pitchFamily="34" charset="0"/>
                <a:cs typeface="Arial" panose="020B0604020202020204" pitchFamily="34" charset="0"/>
              </a:defRPr>
            </a:lvl1pPr>
            <a:lvl2pPr>
              <a:defRPr sz="3600">
                <a:solidFill>
                  <a:srgbClr val="800000"/>
                </a:solidFill>
                <a:latin typeface="Arial" panose="020B0604020202020204" pitchFamily="34" charset="0"/>
                <a:cs typeface="Arial" panose="020B0604020202020204" pitchFamily="34" charset="0"/>
              </a:defRPr>
            </a:lvl2pPr>
            <a:lvl3pPr>
              <a:defRPr sz="3600">
                <a:solidFill>
                  <a:srgbClr val="800000"/>
                </a:solidFill>
                <a:latin typeface="Arial" panose="020B0604020202020204" pitchFamily="34" charset="0"/>
                <a:cs typeface="Arial" panose="020B0604020202020204" pitchFamily="34" charset="0"/>
              </a:defRPr>
            </a:lvl3pPr>
            <a:lvl4pPr>
              <a:defRPr sz="3600">
                <a:solidFill>
                  <a:srgbClr val="800000"/>
                </a:solidFill>
                <a:latin typeface="Arial" panose="020B0604020202020204" pitchFamily="34" charset="0"/>
                <a:cs typeface="Arial" panose="020B0604020202020204" pitchFamily="34" charset="0"/>
              </a:defRPr>
            </a:lvl4pPr>
            <a:lvl5pPr>
              <a:defRPr sz="3600">
                <a:solidFill>
                  <a:srgbClr val="800000"/>
                </a:solidFill>
                <a:latin typeface="Arial" panose="020B0604020202020204" pitchFamily="34" charset="0"/>
                <a:cs typeface="Arial" panose="020B0604020202020204" pitchFamily="34" charset="0"/>
              </a:defRPr>
            </a:lvl5pPr>
            <a:lvl6pPr marL="4572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a:lstStyle>
          <a:p>
            <a:r>
              <a:rPr lang="en-US" altLang="de-DE" sz="2600"/>
              <a:t>Using Heuristics in Query Optimization </a:t>
            </a:r>
            <a:br>
              <a:rPr lang="en-US" altLang="de-DE" sz="2600"/>
            </a:br>
            <a:r>
              <a:rPr lang="en-US" altLang="de-DE" sz="2600"/>
              <a:t>(7)</a:t>
            </a:r>
          </a:p>
        </p:txBody>
      </p:sp>
    </p:spTree>
    <p:extLst>
      <p:ext uri="{BB962C8B-B14F-4D97-AF65-F5344CB8AC3E}">
        <p14:creationId xmlns:p14="http://schemas.microsoft.com/office/powerpoint/2010/main" val="2516630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6" name="Rectangle 4"/>
          <p:cNvSpPr>
            <a:spLocks noChangeArrowheads="1"/>
          </p:cNvSpPr>
          <p:nvPr/>
        </p:nvSpPr>
        <p:spPr bwMode="auto">
          <a:xfrm>
            <a:off x="0" y="0"/>
            <a:ext cx="2971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600">
                <a:solidFill>
                  <a:srgbClr val="800000"/>
                </a:solidFill>
                <a:latin typeface="Arial" panose="020B0604020202020204" pitchFamily="34" charset="0"/>
                <a:cs typeface="Arial" panose="020B0604020202020204" pitchFamily="34" charset="0"/>
              </a:defRPr>
            </a:lvl1pPr>
            <a:lvl2pPr>
              <a:defRPr sz="3600">
                <a:solidFill>
                  <a:srgbClr val="800000"/>
                </a:solidFill>
                <a:latin typeface="Arial" panose="020B0604020202020204" pitchFamily="34" charset="0"/>
                <a:cs typeface="Arial" panose="020B0604020202020204" pitchFamily="34" charset="0"/>
              </a:defRPr>
            </a:lvl2pPr>
            <a:lvl3pPr>
              <a:defRPr sz="3600">
                <a:solidFill>
                  <a:srgbClr val="800000"/>
                </a:solidFill>
                <a:latin typeface="Arial" panose="020B0604020202020204" pitchFamily="34" charset="0"/>
                <a:cs typeface="Arial" panose="020B0604020202020204" pitchFamily="34" charset="0"/>
              </a:defRPr>
            </a:lvl3pPr>
            <a:lvl4pPr>
              <a:defRPr sz="3600">
                <a:solidFill>
                  <a:srgbClr val="800000"/>
                </a:solidFill>
                <a:latin typeface="Arial" panose="020B0604020202020204" pitchFamily="34" charset="0"/>
                <a:cs typeface="Arial" panose="020B0604020202020204" pitchFamily="34" charset="0"/>
              </a:defRPr>
            </a:lvl4pPr>
            <a:lvl5pPr>
              <a:defRPr sz="3600">
                <a:solidFill>
                  <a:srgbClr val="800000"/>
                </a:solidFill>
                <a:latin typeface="Arial" panose="020B0604020202020204" pitchFamily="34" charset="0"/>
                <a:cs typeface="Arial" panose="020B0604020202020204" pitchFamily="34" charset="0"/>
              </a:defRPr>
            </a:lvl5pPr>
            <a:lvl6pPr marL="4572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6pPr>
            <a:lvl7pPr marL="9144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7pPr>
            <a:lvl8pPr marL="13716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8pPr>
            <a:lvl9pPr marL="1828800" fontAlgn="base">
              <a:spcBef>
                <a:spcPct val="0"/>
              </a:spcBef>
              <a:spcAft>
                <a:spcPct val="0"/>
              </a:spcAft>
              <a:defRPr sz="3600">
                <a:solidFill>
                  <a:srgbClr val="800000"/>
                </a:solidFill>
                <a:latin typeface="Arial" panose="020B0604020202020204" pitchFamily="34" charset="0"/>
                <a:cs typeface="Arial" panose="020B0604020202020204" pitchFamily="34" charset="0"/>
              </a:defRPr>
            </a:lvl9pPr>
          </a:lstStyle>
          <a:p>
            <a:r>
              <a:rPr lang="en-US" altLang="de-DE" sz="2600"/>
              <a:t>Using Heuristics in Query Optimization (8)</a:t>
            </a:r>
          </a:p>
        </p:txBody>
      </p:sp>
      <p:pic>
        <p:nvPicPr>
          <p:cNvPr id="8222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467600" cy="401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8342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62" name="Rectangle 6"/>
          <p:cNvSpPr>
            <a:spLocks noGrp="1" noChangeArrowheads="1"/>
          </p:cNvSpPr>
          <p:nvPr>
            <p:ph type="title"/>
          </p:nvPr>
        </p:nvSpPr>
        <p:spPr/>
        <p:txBody>
          <a:bodyPr/>
          <a:lstStyle/>
          <a:p>
            <a:r>
              <a:rPr lang="en-US" altLang="de-DE" sz="3200"/>
              <a:t>Using Heuristics in Query Optimization (9)</a:t>
            </a:r>
          </a:p>
        </p:txBody>
      </p:sp>
      <p:sp>
        <p:nvSpPr>
          <p:cNvPr id="761863" name="Rectangle 7"/>
          <p:cNvSpPr>
            <a:spLocks noGrp="1" noChangeArrowheads="1"/>
          </p:cNvSpPr>
          <p:nvPr>
            <p:ph type="body" idx="1"/>
          </p:nvPr>
        </p:nvSpPr>
        <p:spPr/>
        <p:txBody>
          <a:bodyPr/>
          <a:lstStyle/>
          <a:p>
            <a:pPr>
              <a:lnSpc>
                <a:spcPct val="80000"/>
              </a:lnSpc>
            </a:pPr>
            <a:r>
              <a:rPr lang="en-US" altLang="de-DE" sz="2000"/>
              <a:t>General Transformation Rules for Relational Algebra Operations:</a:t>
            </a:r>
          </a:p>
          <a:p>
            <a:pPr>
              <a:lnSpc>
                <a:spcPct val="80000"/>
              </a:lnSpc>
              <a:buFont typeface="Wingdings" panose="05000000000000000000" pitchFamily="2" charset="2"/>
              <a:buNone/>
            </a:pPr>
            <a:r>
              <a:rPr lang="en-US" altLang="de-DE" sz="2000"/>
              <a:t>1. Cascade of </a:t>
            </a:r>
            <a:r>
              <a:rPr lang="en-US" altLang="de-DE" sz="2400">
                <a:latin typeface="Symbol" panose="05050102010706020507" pitchFamily="18" charset="2"/>
              </a:rPr>
              <a:t>s</a:t>
            </a:r>
            <a:r>
              <a:rPr lang="en-US" altLang="de-DE" sz="2000"/>
              <a:t>: A conjunctive selection condition can be broken up into a cascade (sequence) of individual </a:t>
            </a:r>
            <a:r>
              <a:rPr lang="en-US" altLang="de-DE" sz="2400">
                <a:latin typeface="Symbol" panose="05050102010706020507" pitchFamily="18" charset="2"/>
              </a:rPr>
              <a:t>s</a:t>
            </a:r>
            <a:r>
              <a:rPr lang="en-US" altLang="de-DE" sz="2000"/>
              <a:t> operations:</a:t>
            </a:r>
          </a:p>
          <a:p>
            <a:pPr lvl="1">
              <a:lnSpc>
                <a:spcPct val="80000"/>
              </a:lnSpc>
            </a:pPr>
            <a:r>
              <a:rPr lang="en-US" altLang="de-DE" sz="2400">
                <a:latin typeface="Symbol" panose="05050102010706020507" pitchFamily="18" charset="2"/>
              </a:rPr>
              <a:t>s</a:t>
            </a:r>
            <a:r>
              <a:rPr lang="en-US" altLang="de-DE" sz="2000"/>
              <a:t> </a:t>
            </a:r>
            <a:r>
              <a:rPr lang="en-US" altLang="de-DE" sz="2000" baseline="-25000"/>
              <a:t>c1 AND c2 AND ... AND cn</a:t>
            </a:r>
            <a:r>
              <a:rPr lang="en-US" altLang="de-DE" sz="2000"/>
              <a:t>(R) = </a:t>
            </a:r>
            <a:r>
              <a:rPr lang="en-US" altLang="de-DE" sz="2400">
                <a:latin typeface="Symbol" panose="05050102010706020507" pitchFamily="18" charset="2"/>
              </a:rPr>
              <a:t>s</a:t>
            </a:r>
            <a:r>
              <a:rPr lang="en-US" altLang="de-DE" sz="2000" baseline="-25000"/>
              <a:t>c1</a:t>
            </a:r>
            <a:r>
              <a:rPr lang="en-US" altLang="de-DE" sz="2000"/>
              <a:t> (</a:t>
            </a:r>
            <a:r>
              <a:rPr lang="en-US" altLang="de-DE" sz="2400">
                <a:latin typeface="Symbol" panose="05050102010706020507" pitchFamily="18" charset="2"/>
              </a:rPr>
              <a:t>s</a:t>
            </a:r>
            <a:r>
              <a:rPr lang="en-US" altLang="de-DE" sz="2000" baseline="-25000"/>
              <a:t>c2</a:t>
            </a:r>
            <a:r>
              <a:rPr lang="en-US" altLang="de-DE" sz="2000"/>
              <a:t> (...(</a:t>
            </a:r>
            <a:r>
              <a:rPr lang="en-US" altLang="de-DE" sz="2400">
                <a:latin typeface="Symbol" panose="05050102010706020507" pitchFamily="18" charset="2"/>
              </a:rPr>
              <a:t>s</a:t>
            </a:r>
            <a:r>
              <a:rPr lang="en-US" altLang="de-DE" sz="2000" baseline="-25000"/>
              <a:t>cn</a:t>
            </a:r>
            <a:r>
              <a:rPr lang="en-US" altLang="de-DE" sz="2000"/>
              <a:t>(R))...) ) 	</a:t>
            </a:r>
          </a:p>
          <a:p>
            <a:pPr>
              <a:lnSpc>
                <a:spcPct val="80000"/>
              </a:lnSpc>
              <a:buFont typeface="Wingdings" panose="05000000000000000000" pitchFamily="2" charset="2"/>
              <a:buNone/>
            </a:pPr>
            <a:r>
              <a:rPr lang="en-US" altLang="de-DE" sz="2000"/>
              <a:t>2. Commutativity of </a:t>
            </a:r>
            <a:r>
              <a:rPr lang="en-US" altLang="de-DE" sz="2400">
                <a:latin typeface="Symbol" panose="05050102010706020507" pitchFamily="18" charset="2"/>
              </a:rPr>
              <a:t>s</a:t>
            </a:r>
            <a:r>
              <a:rPr lang="en-US" altLang="de-DE" sz="2000"/>
              <a:t>: The </a:t>
            </a:r>
            <a:r>
              <a:rPr lang="en-US" altLang="de-DE" sz="2400">
                <a:latin typeface="Symbol" panose="05050102010706020507" pitchFamily="18" charset="2"/>
              </a:rPr>
              <a:t>s</a:t>
            </a:r>
            <a:r>
              <a:rPr lang="en-US" altLang="de-DE" sz="2000"/>
              <a:t> operation is commutative:</a:t>
            </a:r>
          </a:p>
          <a:p>
            <a:pPr lvl="1">
              <a:lnSpc>
                <a:spcPct val="80000"/>
              </a:lnSpc>
            </a:pPr>
            <a:r>
              <a:rPr lang="en-US" altLang="de-DE" sz="2400">
                <a:latin typeface="Symbol" panose="05050102010706020507" pitchFamily="18" charset="2"/>
              </a:rPr>
              <a:t>s</a:t>
            </a:r>
            <a:r>
              <a:rPr lang="en-US" altLang="de-DE" sz="2000" baseline="-25000"/>
              <a:t>c1</a:t>
            </a:r>
            <a:r>
              <a:rPr lang="en-US" altLang="de-DE" sz="2000"/>
              <a:t> (</a:t>
            </a:r>
            <a:r>
              <a:rPr lang="en-US" altLang="de-DE" sz="2400">
                <a:latin typeface="Symbol" panose="05050102010706020507" pitchFamily="18" charset="2"/>
              </a:rPr>
              <a:t>s</a:t>
            </a:r>
            <a:r>
              <a:rPr lang="en-US" altLang="de-DE" sz="2000" baseline="-25000"/>
              <a:t>c2</a:t>
            </a:r>
            <a:r>
              <a:rPr lang="en-US" altLang="de-DE" sz="2000"/>
              <a:t>(R)) = </a:t>
            </a:r>
            <a:r>
              <a:rPr lang="en-US" altLang="de-DE" sz="2400">
                <a:latin typeface="Symbol" panose="05050102010706020507" pitchFamily="18" charset="2"/>
              </a:rPr>
              <a:t>s</a:t>
            </a:r>
            <a:r>
              <a:rPr lang="en-US" altLang="de-DE" sz="2000" baseline="-25000"/>
              <a:t>c2</a:t>
            </a:r>
            <a:r>
              <a:rPr lang="en-US" altLang="de-DE" sz="2000"/>
              <a:t> (</a:t>
            </a:r>
            <a:r>
              <a:rPr lang="en-US" altLang="de-DE" sz="2400">
                <a:latin typeface="Symbol" panose="05050102010706020507" pitchFamily="18" charset="2"/>
              </a:rPr>
              <a:t>s</a:t>
            </a:r>
            <a:r>
              <a:rPr lang="en-US" altLang="de-DE" sz="2000" baseline="-25000"/>
              <a:t>c1</a:t>
            </a:r>
            <a:r>
              <a:rPr lang="en-US" altLang="de-DE" sz="2000"/>
              <a:t>(R)) </a:t>
            </a:r>
          </a:p>
          <a:p>
            <a:pPr>
              <a:lnSpc>
                <a:spcPct val="80000"/>
              </a:lnSpc>
              <a:buFont typeface="Wingdings" panose="05000000000000000000" pitchFamily="2" charset="2"/>
              <a:buNone/>
            </a:pPr>
            <a:r>
              <a:rPr lang="en-US" altLang="de-DE" sz="2000"/>
              <a:t>3. Cascade of </a:t>
            </a:r>
            <a:r>
              <a:rPr lang="en-US" altLang="de-DE" sz="2400">
                <a:latin typeface="Symbol" panose="05050102010706020507" pitchFamily="18" charset="2"/>
              </a:rPr>
              <a:t>p</a:t>
            </a:r>
            <a:r>
              <a:rPr lang="en-US" altLang="de-DE" sz="2000"/>
              <a:t>: In a cascade (sequence) of </a:t>
            </a:r>
            <a:r>
              <a:rPr lang="en-US" altLang="de-DE" sz="2400">
                <a:latin typeface="Symbol" panose="05050102010706020507" pitchFamily="18" charset="2"/>
              </a:rPr>
              <a:t>p</a:t>
            </a:r>
            <a:r>
              <a:rPr lang="en-US" altLang="de-DE" sz="2000"/>
              <a:t> operations, all but the last one can be ignored: </a:t>
            </a:r>
          </a:p>
          <a:p>
            <a:pPr lvl="1">
              <a:lnSpc>
                <a:spcPct val="80000"/>
              </a:lnSpc>
            </a:pPr>
            <a:r>
              <a:rPr lang="en-US" altLang="de-DE" sz="2400">
                <a:latin typeface="Symbol" panose="05050102010706020507" pitchFamily="18" charset="2"/>
              </a:rPr>
              <a:t>p</a:t>
            </a:r>
            <a:r>
              <a:rPr lang="en-US" altLang="de-DE" sz="2000" baseline="-25000"/>
              <a:t>List1</a:t>
            </a:r>
            <a:r>
              <a:rPr lang="en-US" altLang="de-DE" sz="2000"/>
              <a:t> (</a:t>
            </a:r>
            <a:r>
              <a:rPr lang="en-US" altLang="de-DE" sz="2400">
                <a:latin typeface="Symbol" panose="05050102010706020507" pitchFamily="18" charset="2"/>
              </a:rPr>
              <a:t>p</a:t>
            </a:r>
            <a:r>
              <a:rPr lang="en-US" altLang="de-DE" sz="2000" baseline="-25000"/>
              <a:t>List2</a:t>
            </a:r>
            <a:r>
              <a:rPr lang="en-US" altLang="de-DE" sz="2000"/>
              <a:t> (...(</a:t>
            </a:r>
            <a:r>
              <a:rPr lang="en-US" altLang="de-DE" sz="2400">
                <a:latin typeface="Symbol" panose="05050102010706020507" pitchFamily="18" charset="2"/>
              </a:rPr>
              <a:t>p</a:t>
            </a:r>
            <a:r>
              <a:rPr lang="en-US" altLang="de-DE" sz="2000" baseline="-25000"/>
              <a:t>Listn</a:t>
            </a:r>
            <a:r>
              <a:rPr lang="en-US" altLang="de-DE" sz="2000"/>
              <a:t>(R))...) ) = </a:t>
            </a:r>
            <a:r>
              <a:rPr lang="en-US" altLang="de-DE" sz="2400">
                <a:latin typeface="Symbol" panose="05050102010706020507" pitchFamily="18" charset="2"/>
              </a:rPr>
              <a:t>p</a:t>
            </a:r>
            <a:r>
              <a:rPr lang="en-US" altLang="de-DE" sz="2000" baseline="-25000"/>
              <a:t>List1</a:t>
            </a:r>
            <a:r>
              <a:rPr lang="en-US" altLang="de-DE" sz="2000"/>
              <a:t>(R) </a:t>
            </a:r>
          </a:p>
          <a:p>
            <a:pPr>
              <a:lnSpc>
                <a:spcPct val="80000"/>
              </a:lnSpc>
              <a:buFont typeface="Wingdings" panose="05000000000000000000" pitchFamily="2" charset="2"/>
              <a:buNone/>
            </a:pPr>
            <a:r>
              <a:rPr lang="en-US" altLang="de-DE" sz="2000"/>
              <a:t>4. Commuting </a:t>
            </a:r>
            <a:r>
              <a:rPr lang="en-US" altLang="de-DE" sz="2400">
                <a:latin typeface="Symbol" panose="05050102010706020507" pitchFamily="18" charset="2"/>
              </a:rPr>
              <a:t>s</a:t>
            </a:r>
            <a:r>
              <a:rPr lang="en-US" altLang="de-DE" sz="2000"/>
              <a:t> with </a:t>
            </a:r>
            <a:r>
              <a:rPr lang="en-US" altLang="de-DE" sz="2400">
                <a:latin typeface="Symbol" panose="05050102010706020507" pitchFamily="18" charset="2"/>
              </a:rPr>
              <a:t>p</a:t>
            </a:r>
            <a:r>
              <a:rPr lang="en-US" altLang="de-DE" sz="2000"/>
              <a:t>: If the selection condition c involves only the attributes A1, ..., An in the projection list, the two operations can be commuted:</a:t>
            </a:r>
          </a:p>
          <a:p>
            <a:pPr lvl="1">
              <a:lnSpc>
                <a:spcPct val="80000"/>
              </a:lnSpc>
            </a:pPr>
            <a:r>
              <a:rPr lang="en-US" altLang="de-DE" sz="2400">
                <a:latin typeface="Symbol" panose="05050102010706020507" pitchFamily="18" charset="2"/>
              </a:rPr>
              <a:t>p</a:t>
            </a:r>
            <a:r>
              <a:rPr lang="en-US" altLang="de-DE" sz="2000" baseline="-25000"/>
              <a:t>A1, A2, ..., An</a:t>
            </a:r>
            <a:r>
              <a:rPr lang="en-US" altLang="de-DE" sz="2000"/>
              <a:t> (</a:t>
            </a:r>
            <a:r>
              <a:rPr lang="en-US" altLang="de-DE" sz="2400">
                <a:latin typeface="Symbol" panose="05050102010706020507" pitchFamily="18" charset="2"/>
              </a:rPr>
              <a:t>s</a:t>
            </a:r>
            <a:r>
              <a:rPr lang="en-US" altLang="de-DE" sz="2000" baseline="-25000"/>
              <a:t>c</a:t>
            </a:r>
            <a:r>
              <a:rPr lang="en-US" altLang="de-DE" sz="2000"/>
              <a:t> (R)) = </a:t>
            </a:r>
            <a:r>
              <a:rPr lang="en-US" altLang="de-DE" sz="2400">
                <a:latin typeface="Symbol" panose="05050102010706020507" pitchFamily="18" charset="2"/>
              </a:rPr>
              <a:t>s</a:t>
            </a:r>
            <a:r>
              <a:rPr lang="en-US" altLang="de-DE" sz="2000" baseline="-25000"/>
              <a:t>c</a:t>
            </a:r>
            <a:r>
              <a:rPr lang="en-US" altLang="de-DE" sz="2000"/>
              <a:t> (</a:t>
            </a:r>
            <a:r>
              <a:rPr lang="en-US" altLang="de-DE" sz="2400">
                <a:latin typeface="Symbol" panose="05050102010706020507" pitchFamily="18" charset="2"/>
              </a:rPr>
              <a:t>p</a:t>
            </a:r>
            <a:r>
              <a:rPr lang="en-US" altLang="de-DE" sz="2000" baseline="-25000"/>
              <a:t>A1, A2, ..., An</a:t>
            </a:r>
            <a:r>
              <a:rPr lang="en-US" altLang="de-DE" sz="2000"/>
              <a:t> (R)) </a:t>
            </a:r>
          </a:p>
        </p:txBody>
      </p:sp>
    </p:spTree>
    <p:extLst>
      <p:ext uri="{BB962C8B-B14F-4D97-AF65-F5344CB8AC3E}">
        <p14:creationId xmlns:p14="http://schemas.microsoft.com/office/powerpoint/2010/main" val="3435340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55" name="Rectangle 51"/>
          <p:cNvSpPr>
            <a:spLocks noGrp="1" noChangeArrowheads="1"/>
          </p:cNvSpPr>
          <p:nvPr>
            <p:ph type="title"/>
          </p:nvPr>
        </p:nvSpPr>
        <p:spPr>
          <a:xfrm>
            <a:off x="190500" y="342900"/>
            <a:ext cx="8480425" cy="687388"/>
          </a:xfrm>
        </p:spPr>
        <p:txBody>
          <a:bodyPr/>
          <a:lstStyle/>
          <a:p>
            <a:r>
              <a:rPr lang="en-US" altLang="de-DE" sz="3200"/>
              <a:t>Using Heuristics in Query Optimization (10)</a:t>
            </a:r>
          </a:p>
        </p:txBody>
      </p:sp>
      <p:sp>
        <p:nvSpPr>
          <p:cNvPr id="763956" name="Rectangle 52"/>
          <p:cNvSpPr>
            <a:spLocks noGrp="1" noChangeArrowheads="1"/>
          </p:cNvSpPr>
          <p:nvPr>
            <p:ph type="body" idx="1"/>
          </p:nvPr>
        </p:nvSpPr>
        <p:spPr/>
        <p:txBody>
          <a:bodyPr/>
          <a:lstStyle/>
          <a:p>
            <a:pPr>
              <a:lnSpc>
                <a:spcPct val="90000"/>
              </a:lnSpc>
            </a:pPr>
            <a:r>
              <a:rPr lang="en-US" altLang="de-DE" sz="2000"/>
              <a:t>General Transformation Rules for Relational Algebra Operations (contd.):</a:t>
            </a:r>
          </a:p>
          <a:p>
            <a:pPr>
              <a:lnSpc>
                <a:spcPct val="90000"/>
              </a:lnSpc>
              <a:buFont typeface="Wingdings" panose="05000000000000000000" pitchFamily="2" charset="2"/>
              <a:buNone/>
            </a:pPr>
            <a:r>
              <a:rPr lang="en-US" altLang="de-DE" sz="2000"/>
              <a:t>5. Commutativity of     ( and x ): The     operation is commutative as is the x operation:</a:t>
            </a:r>
          </a:p>
          <a:p>
            <a:pPr lvl="1">
              <a:lnSpc>
                <a:spcPct val="90000"/>
              </a:lnSpc>
            </a:pPr>
            <a:r>
              <a:rPr lang="en-US" altLang="de-DE" sz="2000"/>
              <a:t>R    </a:t>
            </a:r>
            <a:r>
              <a:rPr lang="en-US" altLang="de-DE" sz="2000" baseline="-25000"/>
              <a:t>C</a:t>
            </a:r>
            <a:r>
              <a:rPr lang="en-US" altLang="de-DE" sz="2000"/>
              <a:t> S = S    </a:t>
            </a:r>
            <a:r>
              <a:rPr lang="en-US" altLang="de-DE" sz="2000" baseline="-25000"/>
              <a:t>C</a:t>
            </a:r>
            <a:r>
              <a:rPr lang="en-US" altLang="de-DE" sz="2000"/>
              <a:t> R;  R x  S = S x  R 	</a:t>
            </a:r>
          </a:p>
          <a:p>
            <a:pPr>
              <a:lnSpc>
                <a:spcPct val="90000"/>
              </a:lnSpc>
              <a:buFont typeface="Wingdings" panose="05000000000000000000" pitchFamily="2" charset="2"/>
              <a:buNone/>
            </a:pPr>
            <a:r>
              <a:rPr lang="en-US" altLang="de-DE" sz="2000"/>
              <a:t>6. Commuting </a:t>
            </a:r>
            <a:r>
              <a:rPr lang="en-US" altLang="de-DE" sz="2400">
                <a:latin typeface="Symbol" panose="05050102010706020507" pitchFamily="18" charset="2"/>
              </a:rPr>
              <a:t>s</a:t>
            </a:r>
            <a:r>
              <a:rPr lang="en-US" altLang="de-DE" sz="2000"/>
              <a:t> with     (or x ): If all the attributes in the selection condition c involve only the attributes of one of the relations being joined—say, R—the two operations can be commuted as follows: </a:t>
            </a:r>
          </a:p>
          <a:p>
            <a:pPr lvl="1">
              <a:lnSpc>
                <a:spcPct val="90000"/>
              </a:lnSpc>
            </a:pPr>
            <a:r>
              <a:rPr lang="en-US" altLang="de-DE" sz="2400">
                <a:latin typeface="Symbol" panose="05050102010706020507" pitchFamily="18" charset="2"/>
              </a:rPr>
              <a:t>s</a:t>
            </a:r>
            <a:r>
              <a:rPr lang="en-US" altLang="de-DE" sz="2000" baseline="-25000"/>
              <a:t>c</a:t>
            </a:r>
            <a:r>
              <a:rPr lang="en-US" altLang="de-DE" sz="2000"/>
              <a:t> ( R     S ) =  (</a:t>
            </a:r>
            <a:r>
              <a:rPr lang="en-US" altLang="de-DE" sz="2400">
                <a:latin typeface="Symbol" panose="05050102010706020507" pitchFamily="18" charset="2"/>
              </a:rPr>
              <a:t>s</a:t>
            </a:r>
            <a:r>
              <a:rPr lang="en-US" altLang="de-DE" sz="2000" baseline="-25000"/>
              <a:t>c</a:t>
            </a:r>
            <a:r>
              <a:rPr lang="en-US" altLang="de-DE" sz="2000"/>
              <a:t> (R))     S</a:t>
            </a:r>
          </a:p>
          <a:p>
            <a:pPr>
              <a:lnSpc>
                <a:spcPct val="90000"/>
              </a:lnSpc>
            </a:pPr>
            <a:r>
              <a:rPr lang="en-US" altLang="de-DE" sz="2000"/>
              <a:t>Alternatively, if the selection condition c can be written as (c1 and c2), where condition c1 involves only the attributes of R and condition c2 involves only the attributes of S, the operations commute as follows: </a:t>
            </a:r>
          </a:p>
          <a:p>
            <a:pPr lvl="1">
              <a:lnSpc>
                <a:spcPct val="90000"/>
              </a:lnSpc>
            </a:pPr>
            <a:r>
              <a:rPr lang="en-US" altLang="de-DE" sz="2400">
                <a:latin typeface="Symbol" panose="05050102010706020507" pitchFamily="18" charset="2"/>
              </a:rPr>
              <a:t>s</a:t>
            </a:r>
            <a:r>
              <a:rPr lang="en-US" altLang="de-DE" sz="2000" baseline="-25000"/>
              <a:t>c</a:t>
            </a:r>
            <a:r>
              <a:rPr lang="en-US" altLang="de-DE" sz="2000"/>
              <a:t> ( R     S )  =  (</a:t>
            </a:r>
            <a:r>
              <a:rPr lang="en-US" altLang="de-DE" sz="2400">
                <a:latin typeface="Symbol" panose="05050102010706020507" pitchFamily="18" charset="2"/>
              </a:rPr>
              <a:t>s</a:t>
            </a:r>
            <a:r>
              <a:rPr lang="en-US" altLang="de-DE" sz="2000" baseline="-25000"/>
              <a:t>c1</a:t>
            </a:r>
            <a:r>
              <a:rPr lang="en-US" altLang="de-DE" sz="2000"/>
              <a:t> (R))     (</a:t>
            </a:r>
            <a:r>
              <a:rPr lang="en-US" altLang="de-DE" sz="2400">
                <a:latin typeface="Symbol" panose="05050102010706020507" pitchFamily="18" charset="2"/>
              </a:rPr>
              <a:t>s</a:t>
            </a:r>
            <a:r>
              <a:rPr lang="en-US" altLang="de-DE" sz="2000" baseline="-25000"/>
              <a:t>c2</a:t>
            </a:r>
            <a:r>
              <a:rPr lang="en-US" altLang="de-DE" sz="2000"/>
              <a:t> (S)) </a:t>
            </a:r>
          </a:p>
        </p:txBody>
      </p:sp>
      <p:grpSp>
        <p:nvGrpSpPr>
          <p:cNvPr id="763908" name="Group 4"/>
          <p:cNvGrpSpPr>
            <a:grpSpLocks/>
          </p:cNvGrpSpPr>
          <p:nvPr/>
        </p:nvGrpSpPr>
        <p:grpSpPr bwMode="auto">
          <a:xfrm>
            <a:off x="4419600" y="2263775"/>
            <a:ext cx="219075" cy="174625"/>
            <a:chOff x="377" y="2904"/>
            <a:chExt cx="154" cy="110"/>
          </a:xfrm>
        </p:grpSpPr>
        <p:sp>
          <p:nvSpPr>
            <p:cNvPr id="763909"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0"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1"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2"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13" name="Group 9"/>
          <p:cNvGrpSpPr>
            <a:grpSpLocks/>
          </p:cNvGrpSpPr>
          <p:nvPr/>
        </p:nvGrpSpPr>
        <p:grpSpPr bwMode="auto">
          <a:xfrm>
            <a:off x="2590800" y="2286000"/>
            <a:ext cx="219075" cy="174625"/>
            <a:chOff x="377" y="2904"/>
            <a:chExt cx="154" cy="110"/>
          </a:xfrm>
        </p:grpSpPr>
        <p:sp>
          <p:nvSpPr>
            <p:cNvPr id="763914"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5"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6"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17"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18" name="Group 14"/>
          <p:cNvGrpSpPr>
            <a:grpSpLocks/>
          </p:cNvGrpSpPr>
          <p:nvPr/>
        </p:nvGrpSpPr>
        <p:grpSpPr bwMode="auto">
          <a:xfrm>
            <a:off x="1295400" y="2881313"/>
            <a:ext cx="212725" cy="174625"/>
            <a:chOff x="377" y="2904"/>
            <a:chExt cx="154" cy="110"/>
          </a:xfrm>
        </p:grpSpPr>
        <p:sp>
          <p:nvSpPr>
            <p:cNvPr id="763919" name="Line 1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0" name="Line 1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1" name="Line 1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2" name="Line 1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23" name="Group 19"/>
          <p:cNvGrpSpPr>
            <a:grpSpLocks/>
          </p:cNvGrpSpPr>
          <p:nvPr/>
        </p:nvGrpSpPr>
        <p:grpSpPr bwMode="auto">
          <a:xfrm>
            <a:off x="2438400" y="2873375"/>
            <a:ext cx="219075" cy="174625"/>
            <a:chOff x="377" y="2904"/>
            <a:chExt cx="154" cy="110"/>
          </a:xfrm>
        </p:grpSpPr>
        <p:sp>
          <p:nvSpPr>
            <p:cNvPr id="763924" name="Line 2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5" name="Line 2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6" name="Line 2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27" name="Line 2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28" name="Group 24"/>
          <p:cNvGrpSpPr>
            <a:grpSpLocks/>
          </p:cNvGrpSpPr>
          <p:nvPr/>
        </p:nvGrpSpPr>
        <p:grpSpPr bwMode="auto">
          <a:xfrm>
            <a:off x="2743200" y="3330575"/>
            <a:ext cx="219075" cy="174625"/>
            <a:chOff x="377" y="2904"/>
            <a:chExt cx="154" cy="110"/>
          </a:xfrm>
        </p:grpSpPr>
        <p:sp>
          <p:nvSpPr>
            <p:cNvPr id="763929" name="Line 2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0" name="Line 2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1" name="Line 2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2" name="Line 2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33" name="Group 29"/>
          <p:cNvGrpSpPr>
            <a:grpSpLocks/>
          </p:cNvGrpSpPr>
          <p:nvPr/>
        </p:nvGrpSpPr>
        <p:grpSpPr bwMode="auto">
          <a:xfrm>
            <a:off x="1838325" y="4191000"/>
            <a:ext cx="219075" cy="174625"/>
            <a:chOff x="377" y="2904"/>
            <a:chExt cx="154" cy="110"/>
          </a:xfrm>
        </p:grpSpPr>
        <p:sp>
          <p:nvSpPr>
            <p:cNvPr id="763934" name="Line 3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5" name="Line 3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6" name="Line 3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37" name="Line 3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38" name="Group 34"/>
          <p:cNvGrpSpPr>
            <a:grpSpLocks/>
          </p:cNvGrpSpPr>
          <p:nvPr/>
        </p:nvGrpSpPr>
        <p:grpSpPr bwMode="auto">
          <a:xfrm>
            <a:off x="3733800" y="4191000"/>
            <a:ext cx="219075" cy="174625"/>
            <a:chOff x="377" y="2904"/>
            <a:chExt cx="154" cy="110"/>
          </a:xfrm>
        </p:grpSpPr>
        <p:sp>
          <p:nvSpPr>
            <p:cNvPr id="763939" name="Line 3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0" name="Line 3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1" name="Line 3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2" name="Line 3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43" name="Group 39"/>
          <p:cNvGrpSpPr>
            <a:grpSpLocks/>
          </p:cNvGrpSpPr>
          <p:nvPr/>
        </p:nvGrpSpPr>
        <p:grpSpPr bwMode="auto">
          <a:xfrm>
            <a:off x="3886200" y="5486400"/>
            <a:ext cx="219075" cy="174625"/>
            <a:chOff x="377" y="2904"/>
            <a:chExt cx="154" cy="110"/>
          </a:xfrm>
        </p:grpSpPr>
        <p:sp>
          <p:nvSpPr>
            <p:cNvPr id="763944" name="Line 4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5" name="Line 4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6" name="Line 4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47" name="Line 4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3948" name="Group 44"/>
          <p:cNvGrpSpPr>
            <a:grpSpLocks/>
          </p:cNvGrpSpPr>
          <p:nvPr/>
        </p:nvGrpSpPr>
        <p:grpSpPr bwMode="auto">
          <a:xfrm>
            <a:off x="1828800" y="5486400"/>
            <a:ext cx="219075" cy="174625"/>
            <a:chOff x="377" y="2904"/>
            <a:chExt cx="154" cy="110"/>
          </a:xfrm>
        </p:grpSpPr>
        <p:sp>
          <p:nvSpPr>
            <p:cNvPr id="763949" name="Line 4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50" name="Line 4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51" name="Line 4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3952" name="Line 4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317123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68" name="Rectangle 16"/>
          <p:cNvSpPr>
            <a:spLocks noGrp="1" noChangeArrowheads="1"/>
          </p:cNvSpPr>
          <p:nvPr>
            <p:ph type="title"/>
          </p:nvPr>
        </p:nvSpPr>
        <p:spPr>
          <a:xfrm>
            <a:off x="228600" y="0"/>
            <a:ext cx="8305800" cy="839788"/>
          </a:xfrm>
        </p:spPr>
        <p:txBody>
          <a:bodyPr/>
          <a:lstStyle/>
          <a:p>
            <a:r>
              <a:rPr lang="en-US" altLang="de-DE" sz="3200"/>
              <a:t>Using Heuristics in Query Optimization (11)</a:t>
            </a:r>
          </a:p>
        </p:txBody>
      </p:sp>
      <p:sp>
        <p:nvSpPr>
          <p:cNvPr id="765969" name="Rectangle 17"/>
          <p:cNvSpPr>
            <a:spLocks noGrp="1" noChangeArrowheads="1"/>
          </p:cNvSpPr>
          <p:nvPr>
            <p:ph type="body" idx="1"/>
          </p:nvPr>
        </p:nvSpPr>
        <p:spPr/>
        <p:txBody>
          <a:bodyPr>
            <a:normAutofit lnSpcReduction="10000"/>
          </a:bodyPr>
          <a:lstStyle/>
          <a:p>
            <a:r>
              <a:rPr lang="en-US" altLang="de-DE" sz="2400"/>
              <a:t>General Transformation Rules for Relational Algebra Operations (contd.):</a:t>
            </a:r>
          </a:p>
          <a:p>
            <a:pPr>
              <a:buFont typeface="Wingdings" panose="05000000000000000000" pitchFamily="2" charset="2"/>
              <a:buNone/>
            </a:pPr>
            <a:r>
              <a:rPr lang="en-US" altLang="de-DE" sz="2400"/>
              <a:t>7. Commuting </a:t>
            </a:r>
            <a:r>
              <a:rPr lang="en-US" altLang="de-DE">
                <a:latin typeface="Symbol" panose="05050102010706020507" pitchFamily="18" charset="2"/>
              </a:rPr>
              <a:t>p</a:t>
            </a:r>
            <a:r>
              <a:rPr lang="en-US" altLang="de-DE" sz="2400"/>
              <a:t> with    (or x): Suppose that the projection list is L = {A1, ..., An, B1, ..., Bm}, where A1, ..., An are attributes of R and B1, ..., Bm are attributes of S. If the join condition c involves only attributes in L, the two operations can be commuted as follows: 	</a:t>
            </a:r>
          </a:p>
          <a:p>
            <a:pPr lvl="1"/>
            <a:r>
              <a:rPr lang="en-US" altLang="de-DE">
                <a:latin typeface="Symbol" panose="05050102010706020507" pitchFamily="18" charset="2"/>
              </a:rPr>
              <a:t>p</a:t>
            </a:r>
            <a:r>
              <a:rPr lang="en-US" altLang="de-DE" sz="2200" baseline="-25000"/>
              <a:t>L</a:t>
            </a:r>
            <a:r>
              <a:rPr lang="en-US" altLang="de-DE" sz="2200"/>
              <a:t> ( R    </a:t>
            </a:r>
            <a:r>
              <a:rPr lang="en-US" altLang="de-DE" sz="2200" baseline="-25000"/>
              <a:t>C</a:t>
            </a:r>
            <a:r>
              <a:rPr lang="en-US" altLang="de-DE" sz="2200"/>
              <a:t> S )  = (</a:t>
            </a:r>
            <a:r>
              <a:rPr lang="en-US" altLang="de-DE">
                <a:latin typeface="Symbol" panose="05050102010706020507" pitchFamily="18" charset="2"/>
              </a:rPr>
              <a:t>p</a:t>
            </a:r>
            <a:r>
              <a:rPr lang="en-US" altLang="de-DE" sz="2200" baseline="-25000"/>
              <a:t>A1, ..., An</a:t>
            </a:r>
            <a:r>
              <a:rPr lang="en-US" altLang="de-DE" sz="2200"/>
              <a:t> (R))     </a:t>
            </a:r>
            <a:r>
              <a:rPr lang="en-US" altLang="de-DE" sz="2200" baseline="-25000"/>
              <a:t>C</a:t>
            </a:r>
            <a:r>
              <a:rPr lang="en-US" altLang="de-DE" sz="2200"/>
              <a:t> (</a:t>
            </a:r>
            <a:r>
              <a:rPr lang="en-US" altLang="de-DE">
                <a:latin typeface="Symbol" panose="05050102010706020507" pitchFamily="18" charset="2"/>
              </a:rPr>
              <a:t>p</a:t>
            </a:r>
            <a:r>
              <a:rPr lang="en-US" altLang="de-DE" sz="2200"/>
              <a:t> </a:t>
            </a:r>
            <a:r>
              <a:rPr lang="en-US" altLang="de-DE" sz="2200" baseline="-25000"/>
              <a:t>B1, ..., Bm</a:t>
            </a:r>
            <a:r>
              <a:rPr lang="en-US" altLang="de-DE" sz="2200"/>
              <a:t> (S))</a:t>
            </a:r>
          </a:p>
          <a:p>
            <a:r>
              <a:rPr lang="en-US" altLang="de-DE" sz="2400"/>
              <a:t>If the join condition C contains additional attributes not in L, these must be added to the projection list, and a final </a:t>
            </a:r>
            <a:r>
              <a:rPr lang="en-US" altLang="de-DE">
                <a:latin typeface="Symbol" panose="05050102010706020507" pitchFamily="18" charset="2"/>
              </a:rPr>
              <a:t>p</a:t>
            </a:r>
            <a:r>
              <a:rPr lang="en-US" altLang="de-DE" sz="2400"/>
              <a:t> operation is needed. </a:t>
            </a:r>
          </a:p>
        </p:txBody>
      </p:sp>
      <p:grpSp>
        <p:nvGrpSpPr>
          <p:cNvPr id="765956" name="Group 4"/>
          <p:cNvGrpSpPr>
            <a:grpSpLocks/>
          </p:cNvGrpSpPr>
          <p:nvPr/>
        </p:nvGrpSpPr>
        <p:grpSpPr bwMode="auto">
          <a:xfrm>
            <a:off x="1828800" y="4549775"/>
            <a:ext cx="219075" cy="174625"/>
            <a:chOff x="377" y="2904"/>
            <a:chExt cx="154" cy="110"/>
          </a:xfrm>
        </p:grpSpPr>
        <p:sp>
          <p:nvSpPr>
            <p:cNvPr id="765957"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58"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59"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60"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5961" name="Group 9"/>
          <p:cNvGrpSpPr>
            <a:grpSpLocks/>
          </p:cNvGrpSpPr>
          <p:nvPr/>
        </p:nvGrpSpPr>
        <p:grpSpPr bwMode="auto">
          <a:xfrm>
            <a:off x="4876800" y="4549775"/>
            <a:ext cx="219075" cy="174625"/>
            <a:chOff x="377" y="2904"/>
            <a:chExt cx="154" cy="110"/>
          </a:xfrm>
        </p:grpSpPr>
        <p:sp>
          <p:nvSpPr>
            <p:cNvPr id="765962"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63"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64"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65"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65970" name="Group 18"/>
          <p:cNvGrpSpPr>
            <a:grpSpLocks/>
          </p:cNvGrpSpPr>
          <p:nvPr/>
        </p:nvGrpSpPr>
        <p:grpSpPr bwMode="auto">
          <a:xfrm>
            <a:off x="3200400" y="2644775"/>
            <a:ext cx="219075" cy="174625"/>
            <a:chOff x="377" y="2904"/>
            <a:chExt cx="154" cy="110"/>
          </a:xfrm>
        </p:grpSpPr>
        <p:sp>
          <p:nvSpPr>
            <p:cNvPr id="765971" name="Line 19"/>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72" name="Line 20"/>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73" name="Line 21"/>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5974" name="Line 22"/>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571509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1" name="Rectangle 11"/>
          <p:cNvSpPr>
            <a:spLocks noGrp="1" noChangeArrowheads="1"/>
          </p:cNvSpPr>
          <p:nvPr>
            <p:ph type="title"/>
          </p:nvPr>
        </p:nvSpPr>
        <p:spPr>
          <a:xfrm>
            <a:off x="239713" y="342900"/>
            <a:ext cx="8305800" cy="687388"/>
          </a:xfrm>
        </p:spPr>
        <p:txBody>
          <a:bodyPr/>
          <a:lstStyle/>
          <a:p>
            <a:r>
              <a:rPr lang="en-US" altLang="de-DE" sz="3200"/>
              <a:t>Using Heuristics in Query Optimization (12)</a:t>
            </a:r>
          </a:p>
        </p:txBody>
      </p:sp>
      <p:sp>
        <p:nvSpPr>
          <p:cNvPr id="768012" name="Rectangle 12"/>
          <p:cNvSpPr>
            <a:spLocks noGrp="1" noChangeArrowheads="1"/>
          </p:cNvSpPr>
          <p:nvPr>
            <p:ph type="body" idx="1"/>
          </p:nvPr>
        </p:nvSpPr>
        <p:spPr/>
        <p:txBody>
          <a:bodyPr/>
          <a:lstStyle/>
          <a:p>
            <a:pPr>
              <a:lnSpc>
                <a:spcPct val="80000"/>
              </a:lnSpc>
            </a:pPr>
            <a:r>
              <a:rPr lang="en-US" altLang="de-DE" sz="2400"/>
              <a:t>General Transformation Rules for Relational Algebra Operations (contd.):</a:t>
            </a:r>
          </a:p>
          <a:p>
            <a:pPr>
              <a:lnSpc>
                <a:spcPct val="80000"/>
              </a:lnSpc>
              <a:buFont typeface="Wingdings" panose="05000000000000000000" pitchFamily="2" charset="2"/>
              <a:buNone/>
            </a:pPr>
            <a:r>
              <a:rPr lang="en-US" altLang="de-DE" sz="2400"/>
              <a:t>8. Commutativity of set operations: The set operations </a:t>
            </a:r>
            <a:r>
              <a:rPr lang="en-US" altLang="de-DE" sz="2400">
                <a:latin typeface="Lucida Grande" pitchFamily="1" charset="0"/>
              </a:rPr>
              <a:t>υ</a:t>
            </a:r>
            <a:r>
              <a:rPr lang="en-US" altLang="de-DE" sz="2400"/>
              <a:t> and </a:t>
            </a:r>
            <a:r>
              <a:rPr lang="en-US" altLang="de-DE" sz="2400">
                <a:ea typeface="ヒラギノ角ゴ Pro W3" pitchFamily="1" charset="-128"/>
              </a:rPr>
              <a:t>∩</a:t>
            </a:r>
            <a:r>
              <a:rPr lang="en-US" altLang="de-DE" sz="2400"/>
              <a:t> are commutative but “–” is not. </a:t>
            </a:r>
          </a:p>
          <a:p>
            <a:pPr>
              <a:lnSpc>
                <a:spcPct val="80000"/>
              </a:lnSpc>
              <a:buFont typeface="Wingdings" panose="05000000000000000000" pitchFamily="2" charset="2"/>
              <a:buNone/>
            </a:pPr>
            <a:r>
              <a:rPr lang="en-US" altLang="de-DE" sz="2400"/>
              <a:t>9. Associativity of     , x, </a:t>
            </a:r>
            <a:r>
              <a:rPr lang="en-US" altLang="de-DE" sz="2400">
                <a:latin typeface="Lucida Grande" pitchFamily="1" charset="0"/>
              </a:rPr>
              <a:t>υ</a:t>
            </a:r>
            <a:r>
              <a:rPr lang="en-US" altLang="de-DE" sz="2400"/>
              <a:t>, and </a:t>
            </a:r>
            <a:r>
              <a:rPr lang="en-US" altLang="de-DE" sz="2400">
                <a:ea typeface="ヒラギノ角ゴ Pro W3" pitchFamily="1" charset="-128"/>
              </a:rPr>
              <a:t>∩</a:t>
            </a:r>
            <a:r>
              <a:rPr lang="en-US" altLang="de-DE" sz="2400"/>
              <a:t> : These four operations are individually associative; that is, if </a:t>
            </a:r>
            <a:r>
              <a:rPr lang="en-US" altLang="de-DE" sz="2400">
                <a:latin typeface="Symbol" panose="05050102010706020507" pitchFamily="18" charset="2"/>
              </a:rPr>
              <a:t>q</a:t>
            </a:r>
            <a:r>
              <a:rPr lang="en-US" altLang="de-DE" sz="2400"/>
              <a:t> stands for any one of these four operations (throughout the expression), we have</a:t>
            </a:r>
          </a:p>
          <a:p>
            <a:pPr lvl="1">
              <a:lnSpc>
                <a:spcPct val="80000"/>
              </a:lnSpc>
            </a:pPr>
            <a:r>
              <a:rPr lang="en-US" altLang="de-DE" sz="2200"/>
              <a:t>( R </a:t>
            </a:r>
            <a:r>
              <a:rPr lang="en-US" altLang="de-DE" sz="2200">
                <a:latin typeface="Symbol" panose="05050102010706020507" pitchFamily="18" charset="2"/>
              </a:rPr>
              <a:t>q</a:t>
            </a:r>
            <a:r>
              <a:rPr lang="en-US" altLang="de-DE" sz="2200"/>
              <a:t> S ) </a:t>
            </a:r>
            <a:r>
              <a:rPr lang="en-US" altLang="de-DE" sz="2200">
                <a:latin typeface="Symbol" panose="05050102010706020507" pitchFamily="18" charset="2"/>
              </a:rPr>
              <a:t>q</a:t>
            </a:r>
            <a:r>
              <a:rPr lang="en-US" altLang="de-DE" sz="2200"/>
              <a:t> T  =  R </a:t>
            </a:r>
            <a:r>
              <a:rPr lang="en-US" altLang="de-DE" sz="2200">
                <a:latin typeface="Symbol" panose="05050102010706020507" pitchFamily="18" charset="2"/>
              </a:rPr>
              <a:t>q</a:t>
            </a:r>
            <a:r>
              <a:rPr lang="en-US" altLang="de-DE" sz="2200"/>
              <a:t> ( S </a:t>
            </a:r>
            <a:r>
              <a:rPr lang="en-US" altLang="de-DE" sz="2200">
                <a:latin typeface="Symbol" panose="05050102010706020507" pitchFamily="18" charset="2"/>
              </a:rPr>
              <a:t>q</a:t>
            </a:r>
            <a:r>
              <a:rPr lang="en-US" altLang="de-DE" sz="2200"/>
              <a:t> T ) </a:t>
            </a:r>
          </a:p>
          <a:p>
            <a:pPr>
              <a:lnSpc>
                <a:spcPct val="80000"/>
              </a:lnSpc>
              <a:buFont typeface="Wingdings" panose="05000000000000000000" pitchFamily="2" charset="2"/>
              <a:buNone/>
            </a:pPr>
            <a:r>
              <a:rPr lang="en-US" altLang="de-DE" sz="2400"/>
              <a:t>10. Commuting </a:t>
            </a:r>
            <a:r>
              <a:rPr lang="en-US" altLang="de-DE" sz="2400">
                <a:latin typeface="Symbol" panose="05050102010706020507" pitchFamily="18" charset="2"/>
              </a:rPr>
              <a:t>s</a:t>
            </a:r>
            <a:r>
              <a:rPr lang="en-US" altLang="de-DE" sz="2400"/>
              <a:t> with set operations: The </a:t>
            </a:r>
            <a:r>
              <a:rPr lang="en-US" altLang="de-DE" sz="2400">
                <a:latin typeface="Symbol" panose="05050102010706020507" pitchFamily="18" charset="2"/>
              </a:rPr>
              <a:t>s</a:t>
            </a:r>
            <a:r>
              <a:rPr lang="en-US" altLang="de-DE" sz="2400"/>
              <a:t> operation commutes with </a:t>
            </a:r>
            <a:r>
              <a:rPr lang="en-US" altLang="de-DE" sz="2400">
                <a:latin typeface="Lucida Grande" pitchFamily="1" charset="0"/>
              </a:rPr>
              <a:t>υ</a:t>
            </a:r>
            <a:r>
              <a:rPr lang="en-US" altLang="de-DE" sz="2400"/>
              <a:t> , </a:t>
            </a:r>
            <a:r>
              <a:rPr lang="en-US" altLang="de-DE" sz="2400">
                <a:ea typeface="ヒラギノ角ゴ Pro W3" pitchFamily="1" charset="-128"/>
              </a:rPr>
              <a:t>∩</a:t>
            </a:r>
            <a:r>
              <a:rPr lang="en-US" altLang="de-DE" sz="2400"/>
              <a:t> , and –. If </a:t>
            </a:r>
            <a:r>
              <a:rPr lang="en-US" altLang="de-DE" sz="2400">
                <a:latin typeface="Symbol" panose="05050102010706020507" pitchFamily="18" charset="2"/>
              </a:rPr>
              <a:t>q</a:t>
            </a:r>
            <a:r>
              <a:rPr lang="en-US" altLang="de-DE" sz="2400"/>
              <a:t> stands for any one of these three operations, we have </a:t>
            </a:r>
          </a:p>
          <a:p>
            <a:pPr lvl="1">
              <a:lnSpc>
                <a:spcPct val="80000"/>
              </a:lnSpc>
            </a:pPr>
            <a:r>
              <a:rPr lang="en-US" altLang="de-DE" sz="2200">
                <a:latin typeface="Symbol" panose="05050102010706020507" pitchFamily="18" charset="2"/>
              </a:rPr>
              <a:t>s</a:t>
            </a:r>
            <a:r>
              <a:rPr lang="en-US" altLang="de-DE" sz="2200" baseline="-25000"/>
              <a:t>c</a:t>
            </a:r>
            <a:r>
              <a:rPr lang="en-US" altLang="de-DE" sz="2200"/>
              <a:t> ( R </a:t>
            </a:r>
            <a:r>
              <a:rPr lang="en-US" altLang="de-DE" sz="2200">
                <a:latin typeface="Symbol" panose="05050102010706020507" pitchFamily="18" charset="2"/>
              </a:rPr>
              <a:t>q</a:t>
            </a:r>
            <a:r>
              <a:rPr lang="en-US" altLang="de-DE" sz="2200"/>
              <a:t> S )  =  (</a:t>
            </a:r>
            <a:r>
              <a:rPr lang="en-US" altLang="de-DE" sz="2200">
                <a:latin typeface="Symbol" panose="05050102010706020507" pitchFamily="18" charset="2"/>
              </a:rPr>
              <a:t>s</a:t>
            </a:r>
            <a:r>
              <a:rPr lang="en-US" altLang="de-DE" sz="2200" baseline="-25000"/>
              <a:t>c</a:t>
            </a:r>
            <a:r>
              <a:rPr lang="en-US" altLang="de-DE" sz="2200"/>
              <a:t> (R)) </a:t>
            </a:r>
            <a:r>
              <a:rPr lang="en-US" altLang="de-DE" sz="2200">
                <a:latin typeface="Symbol" panose="05050102010706020507" pitchFamily="18" charset="2"/>
              </a:rPr>
              <a:t>q</a:t>
            </a:r>
            <a:r>
              <a:rPr lang="en-US" altLang="de-DE" sz="2200"/>
              <a:t> (</a:t>
            </a:r>
            <a:r>
              <a:rPr lang="en-US" altLang="de-DE" sz="2200">
                <a:latin typeface="Symbol" panose="05050102010706020507" pitchFamily="18" charset="2"/>
              </a:rPr>
              <a:t>s</a:t>
            </a:r>
            <a:r>
              <a:rPr lang="en-US" altLang="de-DE" sz="2200" baseline="-25000"/>
              <a:t>c</a:t>
            </a:r>
            <a:r>
              <a:rPr lang="en-US" altLang="de-DE" sz="2200"/>
              <a:t> (S)) </a:t>
            </a:r>
          </a:p>
        </p:txBody>
      </p:sp>
      <p:grpSp>
        <p:nvGrpSpPr>
          <p:cNvPr id="768004" name="Group 4"/>
          <p:cNvGrpSpPr>
            <a:grpSpLocks/>
          </p:cNvGrpSpPr>
          <p:nvPr/>
        </p:nvGrpSpPr>
        <p:grpSpPr bwMode="auto">
          <a:xfrm>
            <a:off x="2819400" y="3048000"/>
            <a:ext cx="219075" cy="174625"/>
            <a:chOff x="377" y="2904"/>
            <a:chExt cx="154" cy="110"/>
          </a:xfrm>
        </p:grpSpPr>
        <p:sp>
          <p:nvSpPr>
            <p:cNvPr id="768005"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8006"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8007"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68008"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599237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69" name="Rectangle 21"/>
          <p:cNvSpPr>
            <a:spLocks noGrp="1" noChangeArrowheads="1"/>
          </p:cNvSpPr>
          <p:nvPr>
            <p:ph type="title"/>
          </p:nvPr>
        </p:nvSpPr>
        <p:spPr/>
        <p:txBody>
          <a:bodyPr/>
          <a:lstStyle/>
          <a:p>
            <a:r>
              <a:rPr lang="en-US" altLang="de-DE" sz="3200"/>
              <a:t>Using Heuristics in Query Optimization (13)</a:t>
            </a:r>
          </a:p>
        </p:txBody>
      </p:sp>
      <p:sp>
        <p:nvSpPr>
          <p:cNvPr id="770070" name="Rectangle 22"/>
          <p:cNvSpPr>
            <a:spLocks noGrp="1" noChangeArrowheads="1"/>
          </p:cNvSpPr>
          <p:nvPr>
            <p:ph type="body" idx="1"/>
          </p:nvPr>
        </p:nvSpPr>
        <p:spPr/>
        <p:txBody>
          <a:bodyPr>
            <a:normAutofit lnSpcReduction="10000"/>
          </a:bodyPr>
          <a:lstStyle/>
          <a:p>
            <a:r>
              <a:rPr lang="en-US" altLang="de-DE" sz="2400"/>
              <a:t>General Transformation Rules for Relational Algebra Operations (contd.):</a:t>
            </a:r>
          </a:p>
          <a:p>
            <a:r>
              <a:rPr lang="en-US" altLang="de-DE" sz="2400"/>
              <a:t>The </a:t>
            </a:r>
            <a:r>
              <a:rPr lang="en-US" altLang="de-DE" sz="2400">
                <a:latin typeface="Symbol" panose="05050102010706020507" pitchFamily="18" charset="2"/>
              </a:rPr>
              <a:t>p</a:t>
            </a:r>
            <a:r>
              <a:rPr lang="en-US" altLang="de-DE" sz="2400"/>
              <a:t> operation commutes with </a:t>
            </a:r>
            <a:r>
              <a:rPr lang="en-US" altLang="de-DE" sz="2400">
                <a:latin typeface="Lucida Grande" pitchFamily="1" charset="0"/>
              </a:rPr>
              <a:t>υ</a:t>
            </a:r>
            <a:r>
              <a:rPr lang="en-US" altLang="de-DE" sz="2400"/>
              <a:t>. 					</a:t>
            </a:r>
            <a:r>
              <a:rPr lang="en-US" altLang="de-DE" sz="2400">
                <a:latin typeface="Symbol" panose="05050102010706020507" pitchFamily="18" charset="2"/>
              </a:rPr>
              <a:t>p</a:t>
            </a:r>
            <a:r>
              <a:rPr lang="en-US" altLang="de-DE" sz="2400" baseline="-25000"/>
              <a:t>L</a:t>
            </a:r>
            <a:r>
              <a:rPr lang="en-US" altLang="de-DE" sz="2400"/>
              <a:t> ( R </a:t>
            </a:r>
            <a:r>
              <a:rPr lang="en-US" altLang="de-DE" sz="2400">
                <a:latin typeface="Lucida Grande" pitchFamily="1" charset="0"/>
              </a:rPr>
              <a:t>υ</a:t>
            </a:r>
            <a:r>
              <a:rPr lang="en-US" altLang="de-DE" sz="2400"/>
              <a:t> S )  =  (</a:t>
            </a:r>
            <a:r>
              <a:rPr lang="en-US" altLang="de-DE" sz="2400">
                <a:latin typeface="Symbol" panose="05050102010706020507" pitchFamily="18" charset="2"/>
              </a:rPr>
              <a:t>p</a:t>
            </a:r>
            <a:r>
              <a:rPr lang="en-US" altLang="de-DE" sz="2400" baseline="-25000"/>
              <a:t>L</a:t>
            </a:r>
            <a:r>
              <a:rPr lang="en-US" altLang="de-DE" sz="2400"/>
              <a:t> (R)) </a:t>
            </a:r>
            <a:r>
              <a:rPr lang="en-US" altLang="de-DE" sz="2400">
                <a:latin typeface="Lucida Grande" pitchFamily="1" charset="0"/>
              </a:rPr>
              <a:t>υ</a:t>
            </a:r>
            <a:r>
              <a:rPr lang="en-US" altLang="de-DE" sz="2400"/>
              <a:t> (</a:t>
            </a:r>
            <a:r>
              <a:rPr lang="en-US" altLang="de-DE" sz="2400">
                <a:latin typeface="Symbol" panose="05050102010706020507" pitchFamily="18" charset="2"/>
              </a:rPr>
              <a:t>p</a:t>
            </a:r>
            <a:r>
              <a:rPr lang="en-US" altLang="de-DE" sz="2400" baseline="-25000"/>
              <a:t>L</a:t>
            </a:r>
            <a:r>
              <a:rPr lang="en-US" altLang="de-DE" sz="2400"/>
              <a:t> (S))  </a:t>
            </a:r>
          </a:p>
          <a:p>
            <a:endParaRPr lang="en-US" altLang="de-DE" sz="2400"/>
          </a:p>
          <a:p>
            <a:r>
              <a:rPr lang="en-US" altLang="de-DE" sz="2400"/>
              <a:t>Converting a (</a:t>
            </a:r>
            <a:r>
              <a:rPr lang="en-US" altLang="de-DE" sz="2400">
                <a:latin typeface="Symbol" panose="05050102010706020507" pitchFamily="18" charset="2"/>
              </a:rPr>
              <a:t>s</a:t>
            </a:r>
            <a:r>
              <a:rPr lang="en-US" altLang="de-DE" sz="2400"/>
              <a:t>, x) sequence into    : If the condition c of a </a:t>
            </a:r>
            <a:r>
              <a:rPr lang="en-US" altLang="de-DE" sz="2400">
                <a:latin typeface="Symbol" panose="05050102010706020507" pitchFamily="18" charset="2"/>
              </a:rPr>
              <a:t>s</a:t>
            </a:r>
            <a:r>
              <a:rPr lang="en-US" altLang="de-DE" sz="2400"/>
              <a:t> that follows a  x Corresponds to a join condition, convert the (</a:t>
            </a:r>
            <a:r>
              <a:rPr lang="en-US" altLang="de-DE" sz="2400">
                <a:latin typeface="Symbol" panose="05050102010706020507" pitchFamily="18" charset="2"/>
              </a:rPr>
              <a:t>s</a:t>
            </a:r>
            <a:r>
              <a:rPr lang="en-US" altLang="de-DE" sz="2400"/>
              <a:t>, x) sequence into a      as follows:					 (</a:t>
            </a:r>
            <a:r>
              <a:rPr lang="en-US" altLang="de-DE" sz="2400">
                <a:latin typeface="Symbol" panose="05050102010706020507" pitchFamily="18" charset="2"/>
              </a:rPr>
              <a:t>s</a:t>
            </a:r>
            <a:r>
              <a:rPr lang="en-US" altLang="de-DE" sz="2400" baseline="-25000"/>
              <a:t>C</a:t>
            </a:r>
            <a:r>
              <a:rPr lang="en-US" altLang="de-DE" sz="2400"/>
              <a:t> (R x S))  =  (R    </a:t>
            </a:r>
            <a:r>
              <a:rPr lang="en-US" altLang="de-DE" sz="2400" baseline="-25000"/>
              <a:t>C</a:t>
            </a:r>
            <a:r>
              <a:rPr lang="en-US" altLang="de-DE" sz="2400"/>
              <a:t> S)</a:t>
            </a:r>
          </a:p>
          <a:p>
            <a:endParaRPr lang="en-US" altLang="de-DE" sz="2400"/>
          </a:p>
          <a:p>
            <a:r>
              <a:rPr lang="en-US" altLang="de-DE" sz="2400"/>
              <a:t>Other transformations </a:t>
            </a:r>
          </a:p>
        </p:txBody>
      </p:sp>
      <p:grpSp>
        <p:nvGrpSpPr>
          <p:cNvPr id="770052" name="Group 4"/>
          <p:cNvGrpSpPr>
            <a:grpSpLocks/>
          </p:cNvGrpSpPr>
          <p:nvPr/>
        </p:nvGrpSpPr>
        <p:grpSpPr bwMode="auto">
          <a:xfrm>
            <a:off x="4352925" y="4549775"/>
            <a:ext cx="219075" cy="174625"/>
            <a:chOff x="377" y="2904"/>
            <a:chExt cx="154" cy="110"/>
          </a:xfrm>
        </p:grpSpPr>
        <p:sp>
          <p:nvSpPr>
            <p:cNvPr id="770053"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54"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55"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56"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70057" name="Group 9"/>
          <p:cNvGrpSpPr>
            <a:grpSpLocks/>
          </p:cNvGrpSpPr>
          <p:nvPr/>
        </p:nvGrpSpPr>
        <p:grpSpPr bwMode="auto">
          <a:xfrm>
            <a:off x="5648325" y="4876800"/>
            <a:ext cx="219075" cy="174625"/>
            <a:chOff x="377" y="2904"/>
            <a:chExt cx="154" cy="110"/>
          </a:xfrm>
        </p:grpSpPr>
        <p:sp>
          <p:nvSpPr>
            <p:cNvPr id="770058"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59"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60"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61"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70062" name="Group 14"/>
          <p:cNvGrpSpPr>
            <a:grpSpLocks/>
          </p:cNvGrpSpPr>
          <p:nvPr/>
        </p:nvGrpSpPr>
        <p:grpSpPr bwMode="auto">
          <a:xfrm>
            <a:off x="5245100" y="3863975"/>
            <a:ext cx="219075" cy="174625"/>
            <a:chOff x="377" y="2904"/>
            <a:chExt cx="154" cy="110"/>
          </a:xfrm>
        </p:grpSpPr>
        <p:sp>
          <p:nvSpPr>
            <p:cNvPr id="770063" name="Line 1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64" name="Line 1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65" name="Line 1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70066" name="Line 1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045144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2" name="Rectangle 6"/>
          <p:cNvSpPr>
            <a:spLocks noGrp="1" noChangeArrowheads="1"/>
          </p:cNvSpPr>
          <p:nvPr>
            <p:ph type="title"/>
          </p:nvPr>
        </p:nvSpPr>
        <p:spPr>
          <a:xfrm>
            <a:off x="228600" y="0"/>
            <a:ext cx="8534400" cy="687388"/>
          </a:xfrm>
        </p:spPr>
        <p:txBody>
          <a:bodyPr/>
          <a:lstStyle/>
          <a:p>
            <a:r>
              <a:rPr lang="en-US" altLang="de-DE" sz="3200"/>
              <a:t>Using Heuristics in Query Optimization (14)</a:t>
            </a:r>
          </a:p>
        </p:txBody>
      </p:sp>
      <p:sp>
        <p:nvSpPr>
          <p:cNvPr id="772103" name="Rectangle 7"/>
          <p:cNvSpPr>
            <a:spLocks noGrp="1" noChangeArrowheads="1"/>
          </p:cNvSpPr>
          <p:nvPr>
            <p:ph type="body" idx="1"/>
          </p:nvPr>
        </p:nvSpPr>
        <p:spPr>
          <a:xfrm>
            <a:off x="239713" y="990600"/>
            <a:ext cx="8294687" cy="5105400"/>
          </a:xfrm>
        </p:spPr>
        <p:txBody>
          <a:bodyPr/>
          <a:lstStyle/>
          <a:p>
            <a:pPr marL="381000" indent="-381000">
              <a:lnSpc>
                <a:spcPct val="80000"/>
              </a:lnSpc>
            </a:pPr>
            <a:r>
              <a:rPr lang="en-US" altLang="de-DE" sz="2000"/>
              <a:t>Outline of a Heuristic Algebraic Optimization Algorithm:</a:t>
            </a:r>
          </a:p>
          <a:p>
            <a:pPr marL="381000" indent="-381000">
              <a:lnSpc>
                <a:spcPct val="80000"/>
              </a:lnSpc>
              <a:buSzTx/>
              <a:buFont typeface="Wingdings" panose="05000000000000000000" pitchFamily="2" charset="2"/>
              <a:buAutoNum type="arabicPeriod"/>
            </a:pPr>
            <a:r>
              <a:rPr lang="en-US" altLang="de-DE" sz="2000"/>
              <a:t>Using rule 1, break up any select operations with conjunctive conditions into a cascade of select operations. 	</a:t>
            </a:r>
          </a:p>
          <a:p>
            <a:pPr marL="381000" indent="-381000">
              <a:lnSpc>
                <a:spcPct val="80000"/>
              </a:lnSpc>
              <a:buSzTx/>
              <a:buFont typeface="Wingdings" panose="05000000000000000000" pitchFamily="2" charset="2"/>
              <a:buAutoNum type="arabicPeriod"/>
            </a:pPr>
            <a:r>
              <a:rPr lang="en-US" altLang="de-DE" sz="2000"/>
              <a:t>Using rules 2, 4, 6, and 10 concerning the commutativity of select with other operations, move each select operation as far down the query tree as is permitted by the attributes involved in the select condition. </a:t>
            </a:r>
          </a:p>
          <a:p>
            <a:pPr marL="381000" indent="-381000">
              <a:lnSpc>
                <a:spcPct val="80000"/>
              </a:lnSpc>
              <a:buSzTx/>
              <a:buFont typeface="Wingdings" panose="05000000000000000000" pitchFamily="2" charset="2"/>
              <a:buAutoNum type="arabicPeriod"/>
            </a:pPr>
            <a:r>
              <a:rPr lang="en-US" altLang="de-DE" sz="2000"/>
              <a:t>Using rule 9 concerning associativity of binary operations, rearrange the leaf nodes of the tree so that the leaf node relations with the most restrictive select operations are executed first in the query tree representation. </a:t>
            </a:r>
          </a:p>
          <a:p>
            <a:pPr marL="381000" indent="-381000">
              <a:lnSpc>
                <a:spcPct val="80000"/>
              </a:lnSpc>
              <a:buSzTx/>
              <a:buFont typeface="Wingdings" panose="05000000000000000000" pitchFamily="2" charset="2"/>
              <a:buAutoNum type="arabicPeriod"/>
            </a:pPr>
            <a:r>
              <a:rPr lang="en-US" altLang="de-DE" sz="2000"/>
              <a:t>Using Rule 12, combine a Cartesian product operation with a subsequent select operation in the tree into a join operation. </a:t>
            </a:r>
          </a:p>
          <a:p>
            <a:pPr marL="381000" indent="-381000">
              <a:lnSpc>
                <a:spcPct val="80000"/>
              </a:lnSpc>
              <a:buSzTx/>
              <a:buFont typeface="Wingdings" panose="05000000000000000000" pitchFamily="2" charset="2"/>
              <a:buAutoNum type="arabicPeriod"/>
            </a:pPr>
            <a:r>
              <a:rPr lang="en-US" altLang="de-DE" sz="2000"/>
              <a:t>Using rules 3, 4, 7, and 11 concerning the cascading of project and the commuting of project with other operations, break down and move lists of projection attributes down the tree as far as possible by creating new project operations as needed. 	</a:t>
            </a:r>
          </a:p>
          <a:p>
            <a:pPr marL="381000" indent="-381000">
              <a:lnSpc>
                <a:spcPct val="80000"/>
              </a:lnSpc>
              <a:buSzTx/>
              <a:buFont typeface="Wingdings" panose="05000000000000000000" pitchFamily="2" charset="2"/>
              <a:buAutoNum type="arabicPeriod"/>
            </a:pPr>
            <a:r>
              <a:rPr lang="en-US" altLang="de-DE" sz="2000"/>
              <a:t>Identify subtrees that represent groups of operations that can be executed by a single algorithm. </a:t>
            </a:r>
          </a:p>
          <a:p>
            <a:pPr marL="381000" indent="-381000">
              <a:lnSpc>
                <a:spcPct val="80000"/>
              </a:lnSpc>
              <a:buSzTx/>
              <a:buFont typeface="Wingdings" panose="05000000000000000000" pitchFamily="2" charset="2"/>
              <a:buAutoNum type="arabicPeriod"/>
            </a:pPr>
            <a:endParaRPr lang="en-US" altLang="de-DE" sz="2000"/>
          </a:p>
        </p:txBody>
      </p:sp>
    </p:spTree>
    <p:extLst>
      <p:ext uri="{BB962C8B-B14F-4D97-AF65-F5344CB8AC3E}">
        <p14:creationId xmlns:p14="http://schemas.microsoft.com/office/powerpoint/2010/main" val="2826907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8" name="Rectangle 6"/>
          <p:cNvSpPr>
            <a:spLocks noGrp="1" noChangeArrowheads="1"/>
          </p:cNvSpPr>
          <p:nvPr>
            <p:ph type="title"/>
          </p:nvPr>
        </p:nvSpPr>
        <p:spPr/>
        <p:txBody>
          <a:bodyPr/>
          <a:lstStyle/>
          <a:p>
            <a:r>
              <a:rPr lang="en-US" altLang="de-DE" sz="3200"/>
              <a:t>Using Heuristics in Query Optimization (15)</a:t>
            </a:r>
          </a:p>
        </p:txBody>
      </p:sp>
      <p:sp>
        <p:nvSpPr>
          <p:cNvPr id="776199" name="Rectangle 7"/>
          <p:cNvSpPr>
            <a:spLocks noGrp="1" noChangeArrowheads="1"/>
          </p:cNvSpPr>
          <p:nvPr>
            <p:ph type="body" idx="1"/>
          </p:nvPr>
        </p:nvSpPr>
        <p:spPr/>
        <p:txBody>
          <a:bodyPr/>
          <a:lstStyle/>
          <a:p>
            <a:pPr marL="457200" indent="-457200">
              <a:lnSpc>
                <a:spcPct val="90000"/>
              </a:lnSpc>
            </a:pPr>
            <a:r>
              <a:rPr lang="en-US" altLang="de-DE" sz="2400"/>
              <a:t>Summary of Heuristics for Algebraic Optimization: </a:t>
            </a:r>
          </a:p>
          <a:p>
            <a:pPr marL="876300" lvl="1" indent="-419100">
              <a:lnSpc>
                <a:spcPct val="90000"/>
              </a:lnSpc>
              <a:buSzTx/>
              <a:buFont typeface="Wingdings" panose="05000000000000000000" pitchFamily="2" charset="2"/>
              <a:buAutoNum type="arabicPeriod"/>
            </a:pPr>
            <a:r>
              <a:rPr lang="en-US" altLang="de-DE" sz="2200"/>
              <a:t>The main heuristic is to apply first the operations that reduce the size of intermediate results. </a:t>
            </a:r>
          </a:p>
          <a:p>
            <a:pPr marL="876300" lvl="1" indent="-419100">
              <a:lnSpc>
                <a:spcPct val="90000"/>
              </a:lnSpc>
              <a:buSzTx/>
              <a:buFont typeface="Wingdings" panose="05000000000000000000" pitchFamily="2" charset="2"/>
              <a:buAutoNum type="arabicPeriod"/>
            </a:pPr>
            <a:r>
              <a:rPr lang="en-US" altLang="de-DE" sz="2200"/>
              <a:t>Perform select operations as early as possible to reduce the number of tuples and perform project operations as early as possible to reduce the number of attributes. (This is done by moving select and project operations as far down the tree as possible.)</a:t>
            </a:r>
          </a:p>
          <a:p>
            <a:pPr marL="876300" lvl="1" indent="-419100">
              <a:lnSpc>
                <a:spcPct val="90000"/>
              </a:lnSpc>
              <a:buSzTx/>
              <a:buFont typeface="Wingdings" panose="05000000000000000000" pitchFamily="2" charset="2"/>
              <a:buAutoNum type="arabicPeriod"/>
            </a:pPr>
            <a:r>
              <a:rPr lang="en-US" altLang="de-DE" sz="2200"/>
              <a:t>The select and join operations that are most restrictive should be executed before other similar operations. (This is done by reordering the leaf nodes of the tree among themselves and adjusting the rest of the tree appropriately.)  </a:t>
            </a:r>
          </a:p>
        </p:txBody>
      </p:sp>
    </p:spTree>
    <p:extLst>
      <p:ext uri="{BB962C8B-B14F-4D97-AF65-F5344CB8AC3E}">
        <p14:creationId xmlns:p14="http://schemas.microsoft.com/office/powerpoint/2010/main" val="3978351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6" name="Rectangle 6"/>
          <p:cNvSpPr>
            <a:spLocks noGrp="1" noChangeArrowheads="1"/>
          </p:cNvSpPr>
          <p:nvPr>
            <p:ph type="title"/>
          </p:nvPr>
        </p:nvSpPr>
        <p:spPr/>
        <p:txBody>
          <a:bodyPr/>
          <a:lstStyle/>
          <a:p>
            <a:r>
              <a:rPr lang="en-US" altLang="de-DE" sz="3200"/>
              <a:t>Using Heuristics in Query Optimization (16)</a:t>
            </a:r>
          </a:p>
        </p:txBody>
      </p:sp>
      <p:sp>
        <p:nvSpPr>
          <p:cNvPr id="778247" name="Rectangle 7"/>
          <p:cNvSpPr>
            <a:spLocks noGrp="1" noChangeArrowheads="1"/>
          </p:cNvSpPr>
          <p:nvPr>
            <p:ph type="body" idx="1"/>
          </p:nvPr>
        </p:nvSpPr>
        <p:spPr/>
        <p:txBody>
          <a:bodyPr/>
          <a:lstStyle/>
          <a:p>
            <a:r>
              <a:rPr lang="en-US" altLang="de-DE" sz="2400"/>
              <a:t>Query Execution Plans </a:t>
            </a:r>
          </a:p>
          <a:p>
            <a:pPr lvl="1"/>
            <a:r>
              <a:rPr lang="en-US" altLang="de-DE" sz="2200"/>
              <a:t>An execution plan for a relational algebra query consists of a combination of the relational algebra query tree and information about the access methods  to be used for each relation as well as the methods to be used in computing the relational operators stored in the tree.</a:t>
            </a:r>
          </a:p>
          <a:p>
            <a:pPr lvl="1"/>
            <a:r>
              <a:rPr lang="en-US" altLang="de-DE" sz="2200" b="1"/>
              <a:t>Materialized evaluation</a:t>
            </a:r>
            <a:r>
              <a:rPr lang="en-US" altLang="de-DE" sz="2200"/>
              <a:t>: the result of an operation is stored as a temporary relation.</a:t>
            </a:r>
          </a:p>
          <a:p>
            <a:pPr lvl="1"/>
            <a:r>
              <a:rPr lang="en-US" altLang="de-DE" sz="2200" b="1"/>
              <a:t>Pipelined evaluation</a:t>
            </a:r>
            <a:r>
              <a:rPr lang="en-US" altLang="de-DE" sz="2200"/>
              <a:t>: as the result of an operator is  produced, it is forwarded to the next operator in sequence.     </a:t>
            </a:r>
          </a:p>
        </p:txBody>
      </p:sp>
    </p:spTree>
    <p:extLst>
      <p:ext uri="{BB962C8B-B14F-4D97-AF65-F5344CB8AC3E}">
        <p14:creationId xmlns:p14="http://schemas.microsoft.com/office/powerpoint/2010/main" val="3830015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4" name="Rectangle 6"/>
          <p:cNvSpPr>
            <a:spLocks noGrp="1" noChangeArrowheads="1"/>
          </p:cNvSpPr>
          <p:nvPr>
            <p:ph type="title"/>
          </p:nvPr>
        </p:nvSpPr>
        <p:spPr/>
        <p:txBody>
          <a:bodyPr>
            <a:normAutofit fontScale="90000"/>
          </a:bodyPr>
          <a:lstStyle/>
          <a:p>
            <a:r>
              <a:rPr lang="en-US" altLang="de-DE" sz="3200"/>
              <a:t>8. Using Selectivity and Cost Estimates in Query Optimization (1)</a:t>
            </a:r>
          </a:p>
        </p:txBody>
      </p:sp>
      <p:sp>
        <p:nvSpPr>
          <p:cNvPr id="780295" name="Rectangle 7"/>
          <p:cNvSpPr>
            <a:spLocks noGrp="1" noChangeArrowheads="1"/>
          </p:cNvSpPr>
          <p:nvPr>
            <p:ph type="body" idx="1"/>
          </p:nvPr>
        </p:nvSpPr>
        <p:spPr/>
        <p:txBody>
          <a:bodyPr/>
          <a:lstStyle/>
          <a:p>
            <a:r>
              <a:rPr lang="en-US" altLang="de-DE" b="1"/>
              <a:t>Cost-based query optimization</a:t>
            </a:r>
            <a:r>
              <a:rPr lang="en-US" altLang="de-DE"/>
              <a:t>:</a:t>
            </a:r>
          </a:p>
          <a:p>
            <a:pPr lvl="1"/>
            <a:r>
              <a:rPr lang="en-US" altLang="de-DE"/>
              <a:t>Estimate and compare the costs of executing a query using different execution strategies and choose the strategy with the lowest cost estimate. </a:t>
            </a:r>
          </a:p>
          <a:p>
            <a:pPr lvl="1"/>
            <a:r>
              <a:rPr lang="en-US" altLang="de-DE"/>
              <a:t>(Compare to heuristic query optimization)</a:t>
            </a:r>
          </a:p>
          <a:p>
            <a:endParaRPr lang="en-US" altLang="de-DE"/>
          </a:p>
          <a:p>
            <a:r>
              <a:rPr lang="en-US" altLang="de-DE"/>
              <a:t>Issues </a:t>
            </a:r>
          </a:p>
          <a:p>
            <a:pPr lvl="1"/>
            <a:r>
              <a:rPr lang="en-US" altLang="de-DE"/>
              <a:t>Cost function</a:t>
            </a:r>
          </a:p>
          <a:p>
            <a:pPr lvl="1"/>
            <a:r>
              <a:rPr lang="en-US" altLang="de-DE"/>
              <a:t>Number of execution strategies to be considered</a:t>
            </a:r>
          </a:p>
        </p:txBody>
      </p:sp>
    </p:spTree>
    <p:extLst>
      <p:ext uri="{BB962C8B-B14F-4D97-AF65-F5344CB8AC3E}">
        <p14:creationId xmlns:p14="http://schemas.microsoft.com/office/powerpoint/2010/main" val="952385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2" name="Rectangle 6"/>
          <p:cNvSpPr>
            <a:spLocks noGrp="1" noChangeArrowheads="1"/>
          </p:cNvSpPr>
          <p:nvPr>
            <p:ph type="title"/>
          </p:nvPr>
        </p:nvSpPr>
        <p:spPr/>
        <p:txBody>
          <a:bodyPr>
            <a:normAutofit fontScale="90000"/>
          </a:bodyPr>
          <a:lstStyle/>
          <a:p>
            <a:r>
              <a:rPr lang="en-US" altLang="de-DE" sz="3200"/>
              <a:t>Using Selectivity and Cost Estimates in Query Optimization (2)</a:t>
            </a:r>
          </a:p>
        </p:txBody>
      </p:sp>
      <p:sp>
        <p:nvSpPr>
          <p:cNvPr id="782343" name="Rectangle 7"/>
          <p:cNvSpPr>
            <a:spLocks noGrp="1" noChangeArrowheads="1"/>
          </p:cNvSpPr>
          <p:nvPr>
            <p:ph type="body" idx="1"/>
          </p:nvPr>
        </p:nvSpPr>
        <p:spPr/>
        <p:txBody>
          <a:bodyPr/>
          <a:lstStyle/>
          <a:p>
            <a:pPr marL="533400" indent="-533400"/>
            <a:r>
              <a:rPr lang="en-US" altLang="de-DE"/>
              <a:t>Cost Components for Query Execution</a:t>
            </a:r>
          </a:p>
          <a:p>
            <a:pPr marL="952500" lvl="1" indent="-495300">
              <a:buSzTx/>
              <a:buFont typeface="Wingdings" panose="05000000000000000000" pitchFamily="2" charset="2"/>
              <a:buAutoNum type="arabicPeriod"/>
            </a:pPr>
            <a:r>
              <a:rPr lang="en-US" altLang="de-DE"/>
              <a:t>Access cost to secondary storage</a:t>
            </a:r>
          </a:p>
          <a:p>
            <a:pPr marL="952500" lvl="1" indent="-495300">
              <a:buSzTx/>
              <a:buFont typeface="Wingdings" panose="05000000000000000000" pitchFamily="2" charset="2"/>
              <a:buAutoNum type="arabicPeriod"/>
            </a:pPr>
            <a:r>
              <a:rPr lang="en-US" altLang="de-DE"/>
              <a:t>Storage cost</a:t>
            </a:r>
          </a:p>
          <a:p>
            <a:pPr marL="952500" lvl="1" indent="-495300">
              <a:buSzTx/>
              <a:buFont typeface="Wingdings" panose="05000000000000000000" pitchFamily="2" charset="2"/>
              <a:buAutoNum type="arabicPeriod"/>
            </a:pPr>
            <a:r>
              <a:rPr lang="en-US" altLang="de-DE"/>
              <a:t>Computation cost</a:t>
            </a:r>
          </a:p>
          <a:p>
            <a:pPr marL="952500" lvl="1" indent="-495300">
              <a:buSzTx/>
              <a:buFont typeface="Wingdings" panose="05000000000000000000" pitchFamily="2" charset="2"/>
              <a:buAutoNum type="arabicPeriod"/>
            </a:pPr>
            <a:r>
              <a:rPr lang="en-US" altLang="de-DE"/>
              <a:t>Memory usage cost</a:t>
            </a:r>
          </a:p>
          <a:p>
            <a:pPr marL="952500" lvl="1" indent="-495300">
              <a:buSzTx/>
              <a:buFont typeface="Wingdings" panose="05000000000000000000" pitchFamily="2" charset="2"/>
              <a:buAutoNum type="arabicPeriod"/>
            </a:pPr>
            <a:r>
              <a:rPr lang="en-US" altLang="de-DE"/>
              <a:t>Communication cost</a:t>
            </a:r>
          </a:p>
          <a:p>
            <a:pPr marL="533400" indent="-533400"/>
            <a:endParaRPr lang="en-US" altLang="de-DE"/>
          </a:p>
          <a:p>
            <a:pPr marL="533400" indent="-533400"/>
            <a:r>
              <a:rPr lang="en-US" altLang="de-DE"/>
              <a:t>Note: Different database systems may focus on different cost components.</a:t>
            </a:r>
          </a:p>
        </p:txBody>
      </p:sp>
    </p:spTree>
    <p:extLst>
      <p:ext uri="{BB962C8B-B14F-4D97-AF65-F5344CB8AC3E}">
        <p14:creationId xmlns:p14="http://schemas.microsoft.com/office/powerpoint/2010/main" val="1219062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90" name="Rectangle 6"/>
          <p:cNvSpPr>
            <a:spLocks noGrp="1" noChangeArrowheads="1"/>
          </p:cNvSpPr>
          <p:nvPr>
            <p:ph type="title"/>
          </p:nvPr>
        </p:nvSpPr>
        <p:spPr/>
        <p:txBody>
          <a:bodyPr>
            <a:normAutofit fontScale="90000"/>
          </a:bodyPr>
          <a:lstStyle/>
          <a:p>
            <a:r>
              <a:rPr lang="en-US" altLang="de-DE" sz="3200"/>
              <a:t>Using Selectivity and Cost Estimates in Query Optimization (3)</a:t>
            </a:r>
          </a:p>
        </p:txBody>
      </p:sp>
      <p:sp>
        <p:nvSpPr>
          <p:cNvPr id="784391" name="Rectangle 7"/>
          <p:cNvSpPr>
            <a:spLocks noGrp="1" noChangeArrowheads="1"/>
          </p:cNvSpPr>
          <p:nvPr>
            <p:ph type="body" idx="1"/>
          </p:nvPr>
        </p:nvSpPr>
        <p:spPr/>
        <p:txBody>
          <a:bodyPr>
            <a:normAutofit lnSpcReduction="10000"/>
          </a:bodyPr>
          <a:lstStyle/>
          <a:p>
            <a:r>
              <a:rPr lang="en-US" altLang="de-DE" sz="2400"/>
              <a:t>Catalog Information Used in Cost Functions</a:t>
            </a:r>
          </a:p>
          <a:p>
            <a:pPr lvl="1"/>
            <a:r>
              <a:rPr lang="en-US" altLang="de-DE" sz="2200"/>
              <a:t>Information about the size of a file </a:t>
            </a:r>
          </a:p>
          <a:p>
            <a:pPr lvl="2"/>
            <a:r>
              <a:rPr lang="en-US" altLang="de-DE" sz="2000"/>
              <a:t>number of records (tuples) (r), </a:t>
            </a:r>
          </a:p>
          <a:p>
            <a:pPr lvl="2"/>
            <a:r>
              <a:rPr lang="en-US" altLang="de-DE" sz="2000"/>
              <a:t>record size (R), </a:t>
            </a:r>
          </a:p>
          <a:p>
            <a:pPr lvl="2"/>
            <a:r>
              <a:rPr lang="en-US" altLang="de-DE" sz="2000"/>
              <a:t>number of blocks (b) </a:t>
            </a:r>
          </a:p>
          <a:p>
            <a:pPr lvl="2"/>
            <a:r>
              <a:rPr lang="en-US" altLang="de-DE" sz="2000"/>
              <a:t>blocking factor (bfr) </a:t>
            </a:r>
          </a:p>
          <a:p>
            <a:pPr lvl="1"/>
            <a:r>
              <a:rPr lang="en-US" altLang="de-DE" sz="2200"/>
              <a:t>Information about indexes and indexing attributes of a file</a:t>
            </a:r>
          </a:p>
          <a:p>
            <a:pPr lvl="2"/>
            <a:r>
              <a:rPr lang="en-US" altLang="de-DE" sz="2000"/>
              <a:t>Number of levels (x) of each multilevel index</a:t>
            </a:r>
          </a:p>
          <a:p>
            <a:pPr lvl="2"/>
            <a:r>
              <a:rPr lang="en-US" altLang="de-DE" sz="2000"/>
              <a:t>Number of first-level index blocks (bI1)</a:t>
            </a:r>
          </a:p>
          <a:p>
            <a:pPr lvl="2"/>
            <a:r>
              <a:rPr lang="en-US" altLang="de-DE" sz="2000"/>
              <a:t>Number of distinct values (d) of an attribute</a:t>
            </a:r>
          </a:p>
          <a:p>
            <a:pPr lvl="2"/>
            <a:r>
              <a:rPr lang="en-US" altLang="de-DE" sz="2000"/>
              <a:t>Selectivity (sl) of an attribute</a:t>
            </a:r>
          </a:p>
          <a:p>
            <a:pPr lvl="2"/>
            <a:r>
              <a:rPr lang="en-US" altLang="de-DE" sz="2000"/>
              <a:t>Selection cardinality (s) of an attribute. (s = sl * r)</a:t>
            </a:r>
          </a:p>
          <a:p>
            <a:endParaRPr lang="en-US" altLang="de-DE" sz="2400"/>
          </a:p>
        </p:txBody>
      </p:sp>
    </p:spTree>
    <p:extLst>
      <p:ext uri="{BB962C8B-B14F-4D97-AF65-F5344CB8AC3E}">
        <p14:creationId xmlns:p14="http://schemas.microsoft.com/office/powerpoint/2010/main" val="1731999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8" name="Rectangle 6"/>
          <p:cNvSpPr>
            <a:spLocks noGrp="1" noChangeArrowheads="1"/>
          </p:cNvSpPr>
          <p:nvPr>
            <p:ph type="title"/>
          </p:nvPr>
        </p:nvSpPr>
        <p:spPr/>
        <p:txBody>
          <a:bodyPr>
            <a:normAutofit fontScale="90000"/>
          </a:bodyPr>
          <a:lstStyle/>
          <a:p>
            <a:r>
              <a:rPr lang="en-US" altLang="de-DE" sz="3200"/>
              <a:t>Using Selectivity and Cost Estimates in Query Optimization (4)</a:t>
            </a:r>
          </a:p>
        </p:txBody>
      </p:sp>
      <p:sp>
        <p:nvSpPr>
          <p:cNvPr id="786439" name="Rectangle 7"/>
          <p:cNvSpPr>
            <a:spLocks noGrp="1" noChangeArrowheads="1"/>
          </p:cNvSpPr>
          <p:nvPr>
            <p:ph type="body" idx="1"/>
          </p:nvPr>
        </p:nvSpPr>
        <p:spPr/>
        <p:txBody>
          <a:bodyPr/>
          <a:lstStyle/>
          <a:p>
            <a:pPr>
              <a:lnSpc>
                <a:spcPct val="80000"/>
              </a:lnSpc>
            </a:pPr>
            <a:r>
              <a:rPr lang="en-US" altLang="de-DE" sz="2400"/>
              <a:t>Examples of Cost Functions for SELECT</a:t>
            </a:r>
          </a:p>
          <a:p>
            <a:pPr>
              <a:lnSpc>
                <a:spcPct val="80000"/>
              </a:lnSpc>
            </a:pPr>
            <a:r>
              <a:rPr lang="en-US" altLang="de-DE" sz="2400"/>
              <a:t>S1. Linear search (brute force) approach </a:t>
            </a:r>
          </a:p>
          <a:p>
            <a:pPr lvl="1">
              <a:lnSpc>
                <a:spcPct val="80000"/>
              </a:lnSpc>
            </a:pPr>
            <a:r>
              <a:rPr lang="en-US" altLang="de-DE" sz="2200"/>
              <a:t>C</a:t>
            </a:r>
            <a:r>
              <a:rPr lang="en-US" altLang="de-DE" sz="2200" baseline="-25000"/>
              <a:t>S1a</a:t>
            </a:r>
            <a:r>
              <a:rPr lang="en-US" altLang="de-DE" sz="2200"/>
              <a:t> = b; </a:t>
            </a:r>
          </a:p>
          <a:p>
            <a:pPr lvl="1">
              <a:lnSpc>
                <a:spcPct val="80000"/>
              </a:lnSpc>
            </a:pPr>
            <a:r>
              <a:rPr lang="en-US" altLang="de-DE" sz="2200"/>
              <a:t>For an equality condition on a key, C</a:t>
            </a:r>
            <a:r>
              <a:rPr lang="en-US" altLang="de-DE" sz="2200" baseline="-25000"/>
              <a:t>S1a</a:t>
            </a:r>
            <a:r>
              <a:rPr lang="en-US" altLang="de-DE" sz="2200"/>
              <a:t> = (b/2) if the record is found; otherwise C</a:t>
            </a:r>
            <a:r>
              <a:rPr lang="en-US" altLang="de-DE" sz="2200" baseline="-25000"/>
              <a:t>S1a</a:t>
            </a:r>
            <a:r>
              <a:rPr lang="en-US" altLang="de-DE" sz="2200"/>
              <a:t> = b.</a:t>
            </a:r>
          </a:p>
          <a:p>
            <a:pPr>
              <a:lnSpc>
                <a:spcPct val="80000"/>
              </a:lnSpc>
            </a:pPr>
            <a:r>
              <a:rPr lang="en-US" altLang="de-DE" sz="2400"/>
              <a:t>S2. Binary search:</a:t>
            </a:r>
          </a:p>
          <a:p>
            <a:pPr lvl="1">
              <a:lnSpc>
                <a:spcPct val="80000"/>
              </a:lnSpc>
            </a:pPr>
            <a:r>
              <a:rPr lang="en-US" altLang="de-DE" sz="2200"/>
              <a:t>C</a:t>
            </a:r>
            <a:r>
              <a:rPr lang="en-US" altLang="de-DE" sz="2200" baseline="-25000"/>
              <a:t>S2</a:t>
            </a:r>
            <a:r>
              <a:rPr lang="en-US" altLang="de-DE" sz="2200"/>
              <a:t> = log</a:t>
            </a:r>
            <a:r>
              <a:rPr lang="en-US" altLang="de-DE" sz="2200" baseline="-25000"/>
              <a:t>2</a:t>
            </a:r>
            <a:r>
              <a:rPr lang="en-US" altLang="de-DE" sz="2200"/>
              <a:t>b + (s/bfr)</a:t>
            </a:r>
            <a:r>
              <a:rPr lang="en-US" altLang="de-DE" sz="2200">
                <a:sym typeface="Symbol" panose="05050102010706020507" pitchFamily="18" charset="2"/>
              </a:rPr>
              <a:t> </a:t>
            </a:r>
            <a:r>
              <a:rPr lang="en-US" altLang="de-DE" sz="2200"/>
              <a:t>–1</a:t>
            </a:r>
          </a:p>
          <a:p>
            <a:pPr lvl="1">
              <a:lnSpc>
                <a:spcPct val="80000"/>
              </a:lnSpc>
            </a:pPr>
            <a:r>
              <a:rPr lang="en-US" altLang="de-DE" sz="2200"/>
              <a:t>For an equality condition on a unique (key) attribute, C</a:t>
            </a:r>
            <a:r>
              <a:rPr lang="en-US" altLang="de-DE" sz="2200" baseline="-25000"/>
              <a:t>S2</a:t>
            </a:r>
            <a:r>
              <a:rPr lang="en-US" altLang="de-DE" sz="2200"/>
              <a:t> =log</a:t>
            </a:r>
            <a:r>
              <a:rPr lang="en-US" altLang="de-DE" sz="2200" baseline="-25000"/>
              <a:t>2</a:t>
            </a:r>
            <a:r>
              <a:rPr lang="en-US" altLang="de-DE" sz="2200"/>
              <a:t>b</a:t>
            </a:r>
          </a:p>
          <a:p>
            <a:pPr>
              <a:lnSpc>
                <a:spcPct val="80000"/>
              </a:lnSpc>
            </a:pPr>
            <a:r>
              <a:rPr lang="en-US" altLang="de-DE" sz="2400"/>
              <a:t>S3. Using a primary index (S3a) or hash key (S3b) to retrieve a single record</a:t>
            </a:r>
          </a:p>
          <a:p>
            <a:pPr lvl="1">
              <a:lnSpc>
                <a:spcPct val="80000"/>
              </a:lnSpc>
            </a:pPr>
            <a:r>
              <a:rPr lang="en-US" altLang="de-DE" sz="2200"/>
              <a:t>C</a:t>
            </a:r>
            <a:r>
              <a:rPr lang="en-US" altLang="de-DE" sz="2200" baseline="-25000"/>
              <a:t>S3a</a:t>
            </a:r>
            <a:r>
              <a:rPr lang="en-US" altLang="de-DE" sz="2200"/>
              <a:t> = x + 1;  C</a:t>
            </a:r>
            <a:r>
              <a:rPr lang="en-US" altLang="de-DE" sz="2200" baseline="-25000"/>
              <a:t>S3b</a:t>
            </a:r>
            <a:r>
              <a:rPr lang="en-US" altLang="de-DE" sz="2200"/>
              <a:t> = 1 for static or linear hashing;</a:t>
            </a:r>
          </a:p>
          <a:p>
            <a:pPr lvl="1">
              <a:lnSpc>
                <a:spcPct val="80000"/>
              </a:lnSpc>
            </a:pPr>
            <a:r>
              <a:rPr lang="en-US" altLang="de-DE" sz="2200"/>
              <a:t>C</a:t>
            </a:r>
            <a:r>
              <a:rPr lang="en-US" altLang="de-DE" sz="2200" baseline="-25000"/>
              <a:t>S3b</a:t>
            </a:r>
            <a:r>
              <a:rPr lang="en-US" altLang="de-DE" sz="2200"/>
              <a:t> = 1 for extendible hashing;</a:t>
            </a:r>
          </a:p>
        </p:txBody>
      </p:sp>
    </p:spTree>
    <p:extLst>
      <p:ext uri="{BB962C8B-B14F-4D97-AF65-F5344CB8AC3E}">
        <p14:creationId xmlns:p14="http://schemas.microsoft.com/office/powerpoint/2010/main" val="2441791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6" name="Rectangle 6"/>
          <p:cNvSpPr>
            <a:spLocks noGrp="1" noChangeArrowheads="1"/>
          </p:cNvSpPr>
          <p:nvPr>
            <p:ph type="title"/>
          </p:nvPr>
        </p:nvSpPr>
        <p:spPr/>
        <p:txBody>
          <a:bodyPr>
            <a:normAutofit fontScale="90000"/>
          </a:bodyPr>
          <a:lstStyle/>
          <a:p>
            <a:r>
              <a:rPr lang="en-US" altLang="de-DE" sz="3200"/>
              <a:t>Using Selectivity and Cost Estimates in Query Optimization (5)</a:t>
            </a:r>
          </a:p>
        </p:txBody>
      </p:sp>
      <p:sp>
        <p:nvSpPr>
          <p:cNvPr id="788487" name="Rectangle 7"/>
          <p:cNvSpPr>
            <a:spLocks noGrp="1" noChangeArrowheads="1"/>
          </p:cNvSpPr>
          <p:nvPr>
            <p:ph type="body" idx="1"/>
          </p:nvPr>
        </p:nvSpPr>
        <p:spPr/>
        <p:txBody>
          <a:bodyPr/>
          <a:lstStyle/>
          <a:p>
            <a:r>
              <a:rPr lang="en-US" altLang="de-DE" sz="2400"/>
              <a:t>Examples of Cost Functions for SELECT (contd.)</a:t>
            </a:r>
          </a:p>
          <a:p>
            <a:r>
              <a:rPr lang="en-US" altLang="de-DE" sz="2400"/>
              <a:t>S4. Using an ordering index to retrieve multiple records: </a:t>
            </a:r>
          </a:p>
          <a:p>
            <a:pPr lvl="1"/>
            <a:r>
              <a:rPr lang="en-US" altLang="de-DE" sz="2200"/>
              <a:t>For the comparison condition on a key field with an ordering index, C</a:t>
            </a:r>
            <a:r>
              <a:rPr lang="en-US" altLang="de-DE" sz="2200" baseline="-25000"/>
              <a:t>S4</a:t>
            </a:r>
            <a:r>
              <a:rPr lang="en-US" altLang="de-DE" sz="2200"/>
              <a:t> = x + (b/2) </a:t>
            </a:r>
          </a:p>
          <a:p>
            <a:r>
              <a:rPr lang="en-US" altLang="de-DE" sz="2400"/>
              <a:t>S5. Using a clustering index to retrieve multiple records:</a:t>
            </a:r>
          </a:p>
          <a:p>
            <a:pPr lvl="1"/>
            <a:r>
              <a:rPr lang="en-US" altLang="de-DE" sz="2200"/>
              <a:t>C</a:t>
            </a:r>
            <a:r>
              <a:rPr lang="en-US" altLang="de-DE" sz="2200" baseline="-25000"/>
              <a:t>S5</a:t>
            </a:r>
            <a:r>
              <a:rPr lang="en-US" altLang="de-DE" sz="2200"/>
              <a:t> = x + </a:t>
            </a:r>
            <a:r>
              <a:rPr lang="en-US" altLang="de-DE" sz="2200">
                <a:ea typeface="ヒラギノ角ゴ Pro W3" pitchFamily="1" charset="-128"/>
                <a:sym typeface="Marlett" pitchFamily="2" charset="2"/>
              </a:rPr>
              <a:t>┌</a:t>
            </a:r>
            <a:r>
              <a:rPr lang="en-US" altLang="de-DE" sz="2200"/>
              <a:t> (s/bfr) </a:t>
            </a:r>
            <a:r>
              <a:rPr lang="en-US" altLang="de-DE" sz="2200">
                <a:ea typeface="ヒラギノ角ゴ Pro W3" pitchFamily="1" charset="-128"/>
                <a:sym typeface="Marlett" pitchFamily="2" charset="2"/>
              </a:rPr>
              <a:t>┐</a:t>
            </a:r>
            <a:endParaRPr lang="en-US" altLang="de-DE" sz="2200"/>
          </a:p>
          <a:p>
            <a:r>
              <a:rPr lang="en-US" altLang="de-DE" sz="2400"/>
              <a:t>S6. Using a secondary (B+-tree) index:</a:t>
            </a:r>
          </a:p>
          <a:p>
            <a:pPr lvl="1"/>
            <a:r>
              <a:rPr lang="en-US" altLang="de-DE" sz="2200"/>
              <a:t>For an equality comparison, C</a:t>
            </a:r>
            <a:r>
              <a:rPr lang="en-US" altLang="de-DE" sz="2200" baseline="-25000"/>
              <a:t>S6a</a:t>
            </a:r>
            <a:r>
              <a:rPr lang="en-US" altLang="de-DE" sz="2200"/>
              <a:t> = x + s;  </a:t>
            </a:r>
          </a:p>
          <a:p>
            <a:pPr lvl="1"/>
            <a:r>
              <a:rPr lang="en-US" altLang="de-DE" sz="2200"/>
              <a:t>For an comparison condition such as &gt;, &lt;, &gt;=, or &lt;=, </a:t>
            </a:r>
          </a:p>
          <a:p>
            <a:pPr lvl="1"/>
            <a:r>
              <a:rPr lang="en-US" altLang="de-DE" sz="2200"/>
              <a:t>C</a:t>
            </a:r>
            <a:r>
              <a:rPr lang="en-US" altLang="de-DE" sz="2200" baseline="-25000"/>
              <a:t>S6a</a:t>
            </a:r>
            <a:r>
              <a:rPr lang="en-US" altLang="de-DE" sz="2200"/>
              <a:t> = x + (b</a:t>
            </a:r>
            <a:r>
              <a:rPr lang="en-US" altLang="de-DE" sz="2200" baseline="-25000"/>
              <a:t>I1</a:t>
            </a:r>
            <a:r>
              <a:rPr lang="en-US" altLang="de-DE" sz="2200"/>
              <a:t>/2) + (r/2)</a:t>
            </a:r>
          </a:p>
        </p:txBody>
      </p:sp>
    </p:spTree>
    <p:extLst>
      <p:ext uri="{BB962C8B-B14F-4D97-AF65-F5344CB8AC3E}">
        <p14:creationId xmlns:p14="http://schemas.microsoft.com/office/powerpoint/2010/main" val="3856236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4" name="Rectangle 6"/>
          <p:cNvSpPr>
            <a:spLocks noGrp="1" noChangeArrowheads="1"/>
          </p:cNvSpPr>
          <p:nvPr>
            <p:ph type="title"/>
          </p:nvPr>
        </p:nvSpPr>
        <p:spPr/>
        <p:txBody>
          <a:bodyPr>
            <a:normAutofit fontScale="90000"/>
          </a:bodyPr>
          <a:lstStyle/>
          <a:p>
            <a:r>
              <a:rPr lang="en-US" altLang="de-DE" sz="3200"/>
              <a:t>Using Selectivity and Cost Estimates in Query Optimization (6)</a:t>
            </a:r>
          </a:p>
        </p:txBody>
      </p:sp>
      <p:sp>
        <p:nvSpPr>
          <p:cNvPr id="790535" name="Rectangle 7"/>
          <p:cNvSpPr>
            <a:spLocks noGrp="1" noChangeArrowheads="1"/>
          </p:cNvSpPr>
          <p:nvPr>
            <p:ph type="body" idx="1"/>
          </p:nvPr>
        </p:nvSpPr>
        <p:spPr/>
        <p:txBody>
          <a:bodyPr/>
          <a:lstStyle/>
          <a:p>
            <a:r>
              <a:rPr lang="en-US" altLang="de-DE" sz="2400"/>
              <a:t>Examples of Cost Functions for SELECT (contd.)</a:t>
            </a:r>
          </a:p>
          <a:p>
            <a:r>
              <a:rPr lang="en-US" altLang="de-DE" sz="2400"/>
              <a:t>S7. Conjunctive selection: </a:t>
            </a:r>
          </a:p>
          <a:p>
            <a:pPr lvl="1"/>
            <a:r>
              <a:rPr lang="en-US" altLang="de-DE" sz="2200"/>
              <a:t>Use either S1 or one of the methods S2 to S6 to solve. </a:t>
            </a:r>
          </a:p>
          <a:p>
            <a:pPr lvl="1"/>
            <a:r>
              <a:rPr lang="en-US" altLang="de-DE" sz="2200"/>
              <a:t>For the latter case, use one condition to retrieve the records and then check in the memory buffer whether each retrieved record satisfies the remaining conditions in the conjunction.</a:t>
            </a:r>
          </a:p>
          <a:p>
            <a:r>
              <a:rPr lang="en-US" altLang="de-DE" sz="2400"/>
              <a:t>S8. Conjunctive selection using a composite index:</a:t>
            </a:r>
          </a:p>
          <a:p>
            <a:pPr lvl="1"/>
            <a:r>
              <a:rPr lang="en-US" altLang="de-DE" sz="2200"/>
              <a:t>Same as S3a, S5 or S6a, depending on the type of index.</a:t>
            </a:r>
          </a:p>
          <a:p>
            <a:endParaRPr lang="en-US" altLang="de-DE" sz="2400"/>
          </a:p>
          <a:p>
            <a:r>
              <a:rPr lang="en-US" altLang="de-DE" sz="2400"/>
              <a:t>Examples of using the cost functions.</a:t>
            </a:r>
          </a:p>
        </p:txBody>
      </p:sp>
    </p:spTree>
    <p:extLst>
      <p:ext uri="{BB962C8B-B14F-4D97-AF65-F5344CB8AC3E}">
        <p14:creationId xmlns:p14="http://schemas.microsoft.com/office/powerpoint/2010/main" val="1248862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97" name="Rectangle 21"/>
          <p:cNvSpPr>
            <a:spLocks noGrp="1" noChangeArrowheads="1"/>
          </p:cNvSpPr>
          <p:nvPr>
            <p:ph type="title"/>
          </p:nvPr>
        </p:nvSpPr>
        <p:spPr/>
        <p:txBody>
          <a:bodyPr>
            <a:normAutofit fontScale="90000"/>
          </a:bodyPr>
          <a:lstStyle/>
          <a:p>
            <a:r>
              <a:rPr lang="en-US" altLang="de-DE" sz="3200"/>
              <a:t>Using Selectivity and Cost Estimates in Query Optimization (7)</a:t>
            </a:r>
          </a:p>
        </p:txBody>
      </p:sp>
      <p:sp>
        <p:nvSpPr>
          <p:cNvPr id="792598" name="Rectangle 22"/>
          <p:cNvSpPr>
            <a:spLocks noGrp="1" noChangeArrowheads="1"/>
          </p:cNvSpPr>
          <p:nvPr>
            <p:ph type="body" idx="1"/>
          </p:nvPr>
        </p:nvSpPr>
        <p:spPr/>
        <p:txBody>
          <a:bodyPr/>
          <a:lstStyle/>
          <a:p>
            <a:r>
              <a:rPr lang="en-US" altLang="de-DE"/>
              <a:t>Examples of Cost Functions for JOIN</a:t>
            </a:r>
          </a:p>
          <a:p>
            <a:pPr lvl="1"/>
            <a:r>
              <a:rPr lang="en-US" altLang="de-DE"/>
              <a:t>Join selectivity (js)</a:t>
            </a:r>
          </a:p>
          <a:p>
            <a:pPr lvl="1"/>
            <a:r>
              <a:rPr lang="en-US" altLang="de-DE"/>
              <a:t>js = | (R     </a:t>
            </a:r>
            <a:r>
              <a:rPr lang="en-US" altLang="de-DE" baseline="-25000"/>
              <a:t>C</a:t>
            </a:r>
            <a:r>
              <a:rPr lang="en-US" altLang="de-DE"/>
              <a:t> S) | / | R x  S | = | (R    </a:t>
            </a:r>
            <a:r>
              <a:rPr lang="en-US" altLang="de-DE" baseline="-25000"/>
              <a:t>C</a:t>
            </a:r>
            <a:r>
              <a:rPr lang="en-US" altLang="de-DE"/>
              <a:t> S) | / (|R| * |S |)</a:t>
            </a:r>
          </a:p>
          <a:p>
            <a:pPr lvl="2"/>
            <a:r>
              <a:rPr lang="en-US" altLang="de-DE"/>
              <a:t>If condition C does not exist, js = 1;</a:t>
            </a:r>
          </a:p>
          <a:p>
            <a:pPr lvl="2"/>
            <a:r>
              <a:rPr lang="en-US" altLang="de-DE"/>
              <a:t>If no tuples from the relations satisfy condition C, js = 0;</a:t>
            </a:r>
          </a:p>
          <a:p>
            <a:pPr lvl="2"/>
            <a:r>
              <a:rPr lang="en-US" altLang="de-DE"/>
              <a:t>Usually, 0 &lt;= js &lt;= 1;</a:t>
            </a:r>
          </a:p>
          <a:p>
            <a:r>
              <a:rPr lang="en-US" altLang="de-DE"/>
              <a:t>Size of the result file after join operation</a:t>
            </a:r>
          </a:p>
          <a:p>
            <a:pPr lvl="1"/>
            <a:r>
              <a:rPr lang="en-US" altLang="de-DE"/>
              <a:t>| (R     </a:t>
            </a:r>
            <a:r>
              <a:rPr lang="en-US" altLang="de-DE" baseline="-25000"/>
              <a:t>C</a:t>
            </a:r>
            <a:r>
              <a:rPr lang="en-US" altLang="de-DE"/>
              <a:t> S) |  = js * |R| * |S |</a:t>
            </a:r>
          </a:p>
        </p:txBody>
      </p:sp>
      <p:grpSp>
        <p:nvGrpSpPr>
          <p:cNvPr id="792580" name="Group 4"/>
          <p:cNvGrpSpPr>
            <a:grpSpLocks/>
          </p:cNvGrpSpPr>
          <p:nvPr/>
        </p:nvGrpSpPr>
        <p:grpSpPr bwMode="auto">
          <a:xfrm>
            <a:off x="1752600" y="5845175"/>
            <a:ext cx="219075" cy="174625"/>
            <a:chOff x="377" y="2904"/>
            <a:chExt cx="154" cy="110"/>
          </a:xfrm>
        </p:grpSpPr>
        <p:sp>
          <p:nvSpPr>
            <p:cNvPr id="792581" name="Line 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2" name="Line 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3" name="Line 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4" name="Line 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92585" name="Group 9"/>
          <p:cNvGrpSpPr>
            <a:grpSpLocks/>
          </p:cNvGrpSpPr>
          <p:nvPr/>
        </p:nvGrpSpPr>
        <p:grpSpPr bwMode="auto">
          <a:xfrm>
            <a:off x="5953125" y="2720975"/>
            <a:ext cx="219075" cy="174625"/>
            <a:chOff x="377" y="2904"/>
            <a:chExt cx="154" cy="110"/>
          </a:xfrm>
        </p:grpSpPr>
        <p:sp>
          <p:nvSpPr>
            <p:cNvPr id="792586" name="Line 10"/>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7" name="Line 11"/>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8" name="Line 12"/>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89" name="Line 13"/>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792590" name="Group 14"/>
          <p:cNvGrpSpPr>
            <a:grpSpLocks/>
          </p:cNvGrpSpPr>
          <p:nvPr/>
        </p:nvGrpSpPr>
        <p:grpSpPr bwMode="auto">
          <a:xfrm>
            <a:off x="2371725" y="2720975"/>
            <a:ext cx="219075" cy="174625"/>
            <a:chOff x="377" y="2904"/>
            <a:chExt cx="154" cy="110"/>
          </a:xfrm>
        </p:grpSpPr>
        <p:sp>
          <p:nvSpPr>
            <p:cNvPr id="792591" name="Line 15"/>
            <p:cNvSpPr>
              <a:spLocks noChangeShapeType="1"/>
            </p:cNvSpPr>
            <p:nvPr/>
          </p:nvSpPr>
          <p:spPr bwMode="auto">
            <a:xfrm>
              <a:off x="381"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92" name="Line 16"/>
            <p:cNvSpPr>
              <a:spLocks noChangeShapeType="1"/>
            </p:cNvSpPr>
            <p:nvPr/>
          </p:nvSpPr>
          <p:spPr bwMode="auto">
            <a:xfrm>
              <a:off x="527" y="2904"/>
              <a:ext cx="0"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93" name="Line 17"/>
            <p:cNvSpPr>
              <a:spLocks noChangeShapeType="1"/>
            </p:cNvSpPr>
            <p:nvPr/>
          </p:nvSpPr>
          <p:spPr bwMode="auto">
            <a:xfrm>
              <a:off x="385" y="2904"/>
              <a:ext cx="138"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792594" name="Line 18"/>
            <p:cNvSpPr>
              <a:spLocks noChangeShapeType="1"/>
            </p:cNvSpPr>
            <p:nvPr/>
          </p:nvSpPr>
          <p:spPr bwMode="auto">
            <a:xfrm flipH="1">
              <a:off x="377" y="2904"/>
              <a:ext cx="154" cy="110"/>
            </a:xfrm>
            <a:prstGeom prst="line">
              <a:avLst/>
            </a:prstGeom>
            <a:noFill/>
            <a:ln w="158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734065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30" name="Rectangle 6"/>
          <p:cNvSpPr>
            <a:spLocks noGrp="1" noChangeArrowheads="1"/>
          </p:cNvSpPr>
          <p:nvPr>
            <p:ph type="title"/>
          </p:nvPr>
        </p:nvSpPr>
        <p:spPr/>
        <p:txBody>
          <a:bodyPr>
            <a:normAutofit fontScale="90000"/>
          </a:bodyPr>
          <a:lstStyle/>
          <a:p>
            <a:r>
              <a:rPr lang="en-US" altLang="de-DE" sz="3200"/>
              <a:t>Using Selectivity and Cost Estimates in Query Optimization (8)</a:t>
            </a:r>
          </a:p>
        </p:txBody>
      </p:sp>
      <p:sp>
        <p:nvSpPr>
          <p:cNvPr id="794631" name="Rectangle 7"/>
          <p:cNvSpPr>
            <a:spLocks noGrp="1" noChangeArrowheads="1"/>
          </p:cNvSpPr>
          <p:nvPr>
            <p:ph type="body" idx="1"/>
          </p:nvPr>
        </p:nvSpPr>
        <p:spPr/>
        <p:txBody>
          <a:bodyPr/>
          <a:lstStyle/>
          <a:p>
            <a:r>
              <a:rPr lang="en-US" altLang="de-DE" sz="2400"/>
              <a:t>Examples of Cost Functions for JOIN (contd.)</a:t>
            </a:r>
          </a:p>
          <a:p>
            <a:r>
              <a:rPr lang="en-US" altLang="de-DE" sz="2400"/>
              <a:t>J1. Nested-loop join:</a:t>
            </a:r>
          </a:p>
          <a:p>
            <a:pPr lvl="1"/>
            <a:r>
              <a:rPr lang="en-US" altLang="de-DE" sz="2200"/>
              <a:t>C</a:t>
            </a:r>
            <a:r>
              <a:rPr lang="en-US" altLang="de-DE" sz="2200" baseline="-25000"/>
              <a:t>J1</a:t>
            </a:r>
            <a:r>
              <a:rPr lang="en-US" altLang="de-DE" sz="2200"/>
              <a:t> = b</a:t>
            </a:r>
            <a:r>
              <a:rPr lang="en-US" altLang="de-DE" sz="2200" baseline="-25000"/>
              <a:t>R</a:t>
            </a:r>
            <a:r>
              <a:rPr lang="en-US" altLang="de-DE" sz="2200"/>
              <a:t> + (b</a:t>
            </a:r>
            <a:r>
              <a:rPr lang="en-US" altLang="de-DE" sz="2200" baseline="-25000"/>
              <a:t>R</a:t>
            </a:r>
            <a:r>
              <a:rPr lang="en-US" altLang="de-DE" sz="2200"/>
              <a:t>*b</a:t>
            </a:r>
            <a:r>
              <a:rPr lang="en-US" altLang="de-DE" sz="2200" baseline="-25000"/>
              <a:t>S</a:t>
            </a:r>
            <a:r>
              <a:rPr lang="en-US" altLang="de-DE" sz="2200"/>
              <a:t>) + ((js* |R|* |S|)/bfr</a:t>
            </a:r>
            <a:r>
              <a:rPr lang="en-US" altLang="de-DE" sz="2200" baseline="-25000"/>
              <a:t>RS</a:t>
            </a:r>
            <a:r>
              <a:rPr lang="en-US" altLang="de-DE" sz="2200"/>
              <a:t>)</a:t>
            </a:r>
          </a:p>
          <a:p>
            <a:pPr lvl="1"/>
            <a:r>
              <a:rPr lang="en-US" altLang="de-DE" sz="2200"/>
              <a:t>(Use R for outer loop)</a:t>
            </a:r>
          </a:p>
          <a:p>
            <a:r>
              <a:rPr lang="en-US" altLang="de-DE" sz="2400"/>
              <a:t>J2. Single-loop join (using an access structure to retrieve the matching record(s))</a:t>
            </a:r>
          </a:p>
          <a:p>
            <a:pPr lvl="1"/>
            <a:r>
              <a:rPr lang="en-US" altLang="de-DE" sz="2200"/>
              <a:t>If  an index exists for the join attribute B of S with index levels x</a:t>
            </a:r>
            <a:r>
              <a:rPr lang="en-US" altLang="de-DE" sz="2200" baseline="-25000"/>
              <a:t>B</a:t>
            </a:r>
            <a:r>
              <a:rPr lang="en-US" altLang="de-DE" sz="2200"/>
              <a:t>, we can retrieve each record s in R and then use the index to retrieve all the matching records t from S that satisfy t[B] = s[A].</a:t>
            </a:r>
          </a:p>
          <a:p>
            <a:pPr lvl="1"/>
            <a:r>
              <a:rPr lang="en-US" altLang="de-DE" sz="2200"/>
              <a:t>The cost depends on the type of index. </a:t>
            </a:r>
          </a:p>
        </p:txBody>
      </p:sp>
    </p:spTree>
    <p:extLst>
      <p:ext uri="{BB962C8B-B14F-4D97-AF65-F5344CB8AC3E}">
        <p14:creationId xmlns:p14="http://schemas.microsoft.com/office/powerpoint/2010/main" val="2589125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8" name="Rectangle 6"/>
          <p:cNvSpPr>
            <a:spLocks noGrp="1" noChangeArrowheads="1"/>
          </p:cNvSpPr>
          <p:nvPr>
            <p:ph type="title"/>
          </p:nvPr>
        </p:nvSpPr>
        <p:spPr/>
        <p:txBody>
          <a:bodyPr>
            <a:normAutofit fontScale="90000"/>
          </a:bodyPr>
          <a:lstStyle/>
          <a:p>
            <a:r>
              <a:rPr lang="en-US" altLang="de-DE" sz="3200"/>
              <a:t>Using Selectivity and Cost Estimates in Query Optimization (9)</a:t>
            </a:r>
          </a:p>
        </p:txBody>
      </p:sp>
      <p:sp>
        <p:nvSpPr>
          <p:cNvPr id="796679" name="Rectangle 7"/>
          <p:cNvSpPr>
            <a:spLocks noGrp="1" noChangeArrowheads="1"/>
          </p:cNvSpPr>
          <p:nvPr>
            <p:ph type="body" idx="1"/>
          </p:nvPr>
        </p:nvSpPr>
        <p:spPr/>
        <p:txBody>
          <a:bodyPr/>
          <a:lstStyle/>
          <a:p>
            <a:pPr>
              <a:lnSpc>
                <a:spcPct val="80000"/>
              </a:lnSpc>
            </a:pPr>
            <a:r>
              <a:rPr lang="en-US" altLang="de-DE" sz="2400"/>
              <a:t>Examples of Cost Functions for JOIN (contd.)</a:t>
            </a:r>
          </a:p>
          <a:p>
            <a:pPr>
              <a:lnSpc>
                <a:spcPct val="80000"/>
              </a:lnSpc>
            </a:pPr>
            <a:r>
              <a:rPr lang="en-US" altLang="de-DE" sz="2400"/>
              <a:t>J2. Single-loop join (contd.)</a:t>
            </a:r>
          </a:p>
          <a:p>
            <a:pPr lvl="1">
              <a:lnSpc>
                <a:spcPct val="80000"/>
              </a:lnSpc>
            </a:pPr>
            <a:r>
              <a:rPr lang="en-US" altLang="de-DE" sz="2200"/>
              <a:t>For a secondary index, </a:t>
            </a:r>
          </a:p>
          <a:p>
            <a:pPr lvl="2">
              <a:lnSpc>
                <a:spcPct val="80000"/>
              </a:lnSpc>
            </a:pPr>
            <a:r>
              <a:rPr lang="en-US" altLang="de-DE" sz="2000"/>
              <a:t>C</a:t>
            </a:r>
            <a:r>
              <a:rPr lang="en-US" altLang="de-DE" sz="2000" baseline="-25000"/>
              <a:t>J2a</a:t>
            </a:r>
            <a:r>
              <a:rPr lang="en-US" altLang="de-DE" sz="2000"/>
              <a:t> =  b</a:t>
            </a:r>
            <a:r>
              <a:rPr lang="en-US" altLang="de-DE" sz="2000" baseline="-25000"/>
              <a:t>R</a:t>
            </a:r>
            <a:r>
              <a:rPr lang="en-US" altLang="de-DE" sz="2000"/>
              <a:t> + (|R| * (x</a:t>
            </a:r>
            <a:r>
              <a:rPr lang="en-US" altLang="de-DE" sz="2000" baseline="-25000"/>
              <a:t>B</a:t>
            </a:r>
            <a:r>
              <a:rPr lang="en-US" altLang="de-DE" sz="2000"/>
              <a:t> + s</a:t>
            </a:r>
            <a:r>
              <a:rPr lang="en-US" altLang="de-DE" sz="2000" baseline="-25000"/>
              <a:t>B</a:t>
            </a:r>
            <a:r>
              <a:rPr lang="en-US" altLang="de-DE" sz="2000"/>
              <a:t>)) + ((js* |R|* |S|)/bfr</a:t>
            </a:r>
            <a:r>
              <a:rPr lang="en-US" altLang="de-DE" sz="2000" baseline="-25000"/>
              <a:t>RS</a:t>
            </a:r>
            <a:r>
              <a:rPr lang="en-US" altLang="de-DE" sz="2000"/>
              <a:t>);</a:t>
            </a:r>
          </a:p>
          <a:p>
            <a:pPr lvl="1">
              <a:lnSpc>
                <a:spcPct val="80000"/>
              </a:lnSpc>
            </a:pPr>
            <a:r>
              <a:rPr lang="en-US" altLang="de-DE" sz="2200"/>
              <a:t>For a clustering index,</a:t>
            </a:r>
          </a:p>
          <a:p>
            <a:pPr lvl="2">
              <a:lnSpc>
                <a:spcPct val="80000"/>
              </a:lnSpc>
            </a:pPr>
            <a:r>
              <a:rPr lang="en-US" altLang="de-DE" sz="2000"/>
              <a:t>C</a:t>
            </a:r>
            <a:r>
              <a:rPr lang="en-US" altLang="de-DE" sz="2000" baseline="-25000"/>
              <a:t>J2b</a:t>
            </a:r>
            <a:r>
              <a:rPr lang="en-US" altLang="de-DE" sz="2000"/>
              <a:t> =  b</a:t>
            </a:r>
            <a:r>
              <a:rPr lang="en-US" altLang="de-DE" sz="2000" baseline="-25000"/>
              <a:t>R</a:t>
            </a:r>
            <a:r>
              <a:rPr lang="en-US" altLang="de-DE" sz="2000"/>
              <a:t> + (|R| * (x</a:t>
            </a:r>
            <a:r>
              <a:rPr lang="en-US" altLang="de-DE" sz="2000" baseline="-25000"/>
              <a:t>B</a:t>
            </a:r>
            <a:r>
              <a:rPr lang="en-US" altLang="de-DE" sz="2000"/>
              <a:t> + (s</a:t>
            </a:r>
            <a:r>
              <a:rPr lang="en-US" altLang="de-DE" sz="2000" baseline="-25000"/>
              <a:t>B</a:t>
            </a:r>
            <a:r>
              <a:rPr lang="en-US" altLang="de-DE" sz="2000"/>
              <a:t>/bfr</a:t>
            </a:r>
            <a:r>
              <a:rPr lang="en-US" altLang="de-DE" sz="2000" baseline="-25000"/>
              <a:t>B</a:t>
            </a:r>
            <a:r>
              <a:rPr lang="en-US" altLang="de-DE" sz="2000"/>
              <a:t>))) + ((js* |R|* |S|)/bfr</a:t>
            </a:r>
            <a:r>
              <a:rPr lang="en-US" altLang="de-DE" sz="2000" baseline="-25000"/>
              <a:t>RS</a:t>
            </a:r>
            <a:r>
              <a:rPr lang="en-US" altLang="de-DE" sz="2000"/>
              <a:t>);</a:t>
            </a:r>
          </a:p>
          <a:p>
            <a:pPr lvl="1">
              <a:lnSpc>
                <a:spcPct val="80000"/>
              </a:lnSpc>
            </a:pPr>
            <a:r>
              <a:rPr lang="en-US" altLang="de-DE" sz="2200"/>
              <a:t>For a primary index,</a:t>
            </a:r>
          </a:p>
          <a:p>
            <a:pPr lvl="2">
              <a:lnSpc>
                <a:spcPct val="80000"/>
              </a:lnSpc>
            </a:pPr>
            <a:r>
              <a:rPr lang="en-US" altLang="de-DE" sz="2000"/>
              <a:t>C</a:t>
            </a:r>
            <a:r>
              <a:rPr lang="en-US" altLang="de-DE" sz="2000" baseline="-25000"/>
              <a:t>J2c</a:t>
            </a:r>
            <a:r>
              <a:rPr lang="en-US" altLang="de-DE" sz="2000"/>
              <a:t> =  b</a:t>
            </a:r>
            <a:r>
              <a:rPr lang="en-US" altLang="de-DE" sz="2000" baseline="-25000"/>
              <a:t>R</a:t>
            </a:r>
            <a:r>
              <a:rPr lang="en-US" altLang="de-DE" sz="2000"/>
              <a:t> + (|R| * (x</a:t>
            </a:r>
            <a:r>
              <a:rPr lang="en-US" altLang="de-DE" sz="2000" baseline="-25000"/>
              <a:t>B</a:t>
            </a:r>
            <a:r>
              <a:rPr lang="en-US" altLang="de-DE" sz="2000"/>
              <a:t> + 1)) + ((js* |R|* |S|)/bfr</a:t>
            </a:r>
            <a:r>
              <a:rPr lang="en-US" altLang="de-DE" sz="2000" baseline="-25000"/>
              <a:t>RS</a:t>
            </a:r>
            <a:r>
              <a:rPr lang="en-US" altLang="de-DE" sz="2000"/>
              <a:t>);</a:t>
            </a:r>
          </a:p>
          <a:p>
            <a:pPr lvl="1">
              <a:lnSpc>
                <a:spcPct val="80000"/>
              </a:lnSpc>
            </a:pPr>
            <a:r>
              <a:rPr lang="en-US" altLang="de-DE" sz="2200"/>
              <a:t>If a hash key exists for one of the two join attributes — B of S</a:t>
            </a:r>
          </a:p>
          <a:p>
            <a:pPr lvl="2">
              <a:lnSpc>
                <a:spcPct val="80000"/>
              </a:lnSpc>
            </a:pPr>
            <a:r>
              <a:rPr lang="en-US" altLang="de-DE" sz="2000"/>
              <a:t>C</a:t>
            </a:r>
            <a:r>
              <a:rPr lang="en-US" altLang="de-DE" sz="2000" baseline="-25000"/>
              <a:t>J2d</a:t>
            </a:r>
            <a:r>
              <a:rPr lang="en-US" altLang="de-DE" sz="2000"/>
              <a:t> =  b</a:t>
            </a:r>
            <a:r>
              <a:rPr lang="en-US" altLang="de-DE" sz="2000" baseline="-25000"/>
              <a:t>R</a:t>
            </a:r>
            <a:r>
              <a:rPr lang="en-US" altLang="de-DE" sz="2000"/>
              <a:t> + (|R| * h) + ((js* |R|* |S|)/bfr</a:t>
            </a:r>
            <a:r>
              <a:rPr lang="en-US" altLang="de-DE" sz="2000" baseline="-25000"/>
              <a:t>RS</a:t>
            </a:r>
            <a:r>
              <a:rPr lang="en-US" altLang="de-DE" sz="2000"/>
              <a:t>);</a:t>
            </a:r>
          </a:p>
          <a:p>
            <a:pPr>
              <a:lnSpc>
                <a:spcPct val="80000"/>
              </a:lnSpc>
            </a:pPr>
            <a:r>
              <a:rPr lang="en-US" altLang="de-DE" sz="2400"/>
              <a:t>J3. Sort-merge join:</a:t>
            </a:r>
          </a:p>
          <a:p>
            <a:pPr lvl="2">
              <a:lnSpc>
                <a:spcPct val="80000"/>
              </a:lnSpc>
            </a:pPr>
            <a:r>
              <a:rPr lang="en-US" altLang="de-DE" sz="2000"/>
              <a:t>C</a:t>
            </a:r>
            <a:r>
              <a:rPr lang="en-US" altLang="de-DE" sz="1800" baseline="-25000"/>
              <a:t>J3a</a:t>
            </a:r>
            <a:r>
              <a:rPr lang="en-US" altLang="de-DE" sz="2000"/>
              <a:t> =  C</a:t>
            </a:r>
            <a:r>
              <a:rPr lang="en-US" altLang="de-DE" sz="1800" baseline="-25000"/>
              <a:t>S</a:t>
            </a:r>
            <a:r>
              <a:rPr lang="en-US" altLang="de-DE" sz="2000"/>
              <a:t> + b</a:t>
            </a:r>
            <a:r>
              <a:rPr lang="en-US" altLang="de-DE" sz="1800" baseline="-25000"/>
              <a:t>R</a:t>
            </a:r>
            <a:r>
              <a:rPr lang="en-US" altLang="de-DE" sz="2000"/>
              <a:t> + b</a:t>
            </a:r>
            <a:r>
              <a:rPr lang="en-US" altLang="de-DE" sz="1800" baseline="-25000"/>
              <a:t>S</a:t>
            </a:r>
            <a:r>
              <a:rPr lang="en-US" altLang="de-DE" sz="2000"/>
              <a:t> + ((js* |R|* |S|)/bfr</a:t>
            </a:r>
            <a:r>
              <a:rPr lang="en-US" altLang="de-DE" sz="1800" baseline="-25000"/>
              <a:t>RS</a:t>
            </a:r>
            <a:r>
              <a:rPr lang="en-US" altLang="de-DE" sz="2000"/>
              <a:t>); 	</a:t>
            </a:r>
          </a:p>
          <a:p>
            <a:pPr lvl="2">
              <a:lnSpc>
                <a:spcPct val="80000"/>
              </a:lnSpc>
            </a:pPr>
            <a:r>
              <a:rPr lang="en-US" altLang="de-DE" sz="2000"/>
              <a:t>(CS: Cost for sorting files)</a:t>
            </a:r>
          </a:p>
        </p:txBody>
      </p:sp>
    </p:spTree>
    <p:extLst>
      <p:ext uri="{BB962C8B-B14F-4D97-AF65-F5344CB8AC3E}">
        <p14:creationId xmlns:p14="http://schemas.microsoft.com/office/powerpoint/2010/main" val="2044436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6" name="Rectangle 6"/>
          <p:cNvSpPr>
            <a:spLocks noGrp="1" noChangeArrowheads="1"/>
          </p:cNvSpPr>
          <p:nvPr>
            <p:ph type="title"/>
          </p:nvPr>
        </p:nvSpPr>
        <p:spPr/>
        <p:txBody>
          <a:bodyPr>
            <a:normAutofit fontScale="90000"/>
          </a:bodyPr>
          <a:lstStyle/>
          <a:p>
            <a:r>
              <a:rPr lang="en-US" altLang="de-DE" sz="3200"/>
              <a:t>Using Selectivity and Cost Estimates in Query Optimization (10)</a:t>
            </a:r>
          </a:p>
        </p:txBody>
      </p:sp>
      <p:sp>
        <p:nvSpPr>
          <p:cNvPr id="798727" name="Rectangle 7"/>
          <p:cNvSpPr>
            <a:spLocks noGrp="1" noChangeArrowheads="1"/>
          </p:cNvSpPr>
          <p:nvPr>
            <p:ph type="body" idx="1"/>
          </p:nvPr>
        </p:nvSpPr>
        <p:spPr/>
        <p:txBody>
          <a:bodyPr>
            <a:normAutofit lnSpcReduction="10000"/>
          </a:bodyPr>
          <a:lstStyle/>
          <a:p>
            <a:pPr>
              <a:lnSpc>
                <a:spcPct val="90000"/>
              </a:lnSpc>
            </a:pPr>
            <a:r>
              <a:rPr lang="en-US" altLang="de-DE" sz="2400" b="1"/>
              <a:t>Multiple Relation Queries and Join Ordering</a:t>
            </a:r>
          </a:p>
          <a:p>
            <a:pPr lvl="1">
              <a:lnSpc>
                <a:spcPct val="90000"/>
              </a:lnSpc>
            </a:pPr>
            <a:r>
              <a:rPr lang="en-US" altLang="de-DE" sz="2200"/>
              <a:t>A query joining n relations will have n-1 join operations, and hence can have a large number of different join orders when we apply the algebraic transformation rules. </a:t>
            </a:r>
          </a:p>
          <a:p>
            <a:pPr lvl="1">
              <a:lnSpc>
                <a:spcPct val="90000"/>
              </a:lnSpc>
            </a:pPr>
            <a:r>
              <a:rPr lang="en-US" altLang="de-DE" sz="2200"/>
              <a:t>Current query optimizers typically limit the structure of a (join) query tree to that of left-deep (or right-deep) trees.</a:t>
            </a:r>
          </a:p>
          <a:p>
            <a:pPr>
              <a:lnSpc>
                <a:spcPct val="90000"/>
              </a:lnSpc>
            </a:pPr>
            <a:endParaRPr lang="en-US" altLang="de-DE" sz="2400"/>
          </a:p>
          <a:p>
            <a:pPr>
              <a:lnSpc>
                <a:spcPct val="90000"/>
              </a:lnSpc>
            </a:pPr>
            <a:r>
              <a:rPr lang="en-US" altLang="de-DE" sz="2400" b="1"/>
              <a:t>Left-deep tree</a:t>
            </a:r>
            <a:r>
              <a:rPr lang="en-US" altLang="de-DE" sz="2400"/>
              <a:t>:</a:t>
            </a:r>
          </a:p>
          <a:p>
            <a:pPr lvl="1">
              <a:lnSpc>
                <a:spcPct val="90000"/>
              </a:lnSpc>
            </a:pPr>
            <a:r>
              <a:rPr lang="en-US" altLang="de-DE" sz="2200"/>
              <a:t>A binary tree where the right child of each non-leaf node is always a base relation.</a:t>
            </a:r>
          </a:p>
          <a:p>
            <a:pPr lvl="2">
              <a:lnSpc>
                <a:spcPct val="90000"/>
              </a:lnSpc>
            </a:pPr>
            <a:r>
              <a:rPr lang="en-US" altLang="de-DE" sz="2000"/>
              <a:t>Amenable to pipelining</a:t>
            </a:r>
          </a:p>
          <a:p>
            <a:pPr lvl="2">
              <a:lnSpc>
                <a:spcPct val="90000"/>
              </a:lnSpc>
            </a:pPr>
            <a:r>
              <a:rPr lang="en-US" altLang="de-DE" sz="2000"/>
              <a:t>Could utilize any access paths on the base relation (the right child) when executing the join.</a:t>
            </a:r>
          </a:p>
        </p:txBody>
      </p:sp>
    </p:spTree>
    <p:extLst>
      <p:ext uri="{BB962C8B-B14F-4D97-AF65-F5344CB8AC3E}">
        <p14:creationId xmlns:p14="http://schemas.microsoft.com/office/powerpoint/2010/main" val="3136776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4" name="Rectangle 6"/>
          <p:cNvSpPr>
            <a:spLocks noGrp="1" noChangeArrowheads="1"/>
          </p:cNvSpPr>
          <p:nvPr>
            <p:ph type="title"/>
          </p:nvPr>
        </p:nvSpPr>
        <p:spPr/>
        <p:txBody>
          <a:bodyPr/>
          <a:lstStyle/>
          <a:p>
            <a:r>
              <a:rPr lang="en-US" altLang="de-DE" sz="3200"/>
              <a:t>9. Overview of Query Optimization in Oracle</a:t>
            </a:r>
          </a:p>
        </p:txBody>
      </p:sp>
      <p:sp>
        <p:nvSpPr>
          <p:cNvPr id="800775" name="Rectangle 7"/>
          <p:cNvSpPr>
            <a:spLocks noGrp="1" noChangeArrowheads="1"/>
          </p:cNvSpPr>
          <p:nvPr>
            <p:ph type="body" idx="1"/>
          </p:nvPr>
        </p:nvSpPr>
        <p:spPr/>
        <p:txBody>
          <a:bodyPr/>
          <a:lstStyle/>
          <a:p>
            <a:pPr>
              <a:lnSpc>
                <a:spcPct val="90000"/>
              </a:lnSpc>
            </a:pPr>
            <a:r>
              <a:rPr lang="en-US" altLang="de-DE" sz="2400"/>
              <a:t>Oracle DBMS V8</a:t>
            </a:r>
          </a:p>
          <a:p>
            <a:pPr lvl="1">
              <a:lnSpc>
                <a:spcPct val="90000"/>
              </a:lnSpc>
            </a:pPr>
            <a:r>
              <a:rPr lang="en-US" altLang="de-DE" sz="2200" b="1"/>
              <a:t>Rule-based query optimization</a:t>
            </a:r>
            <a:r>
              <a:rPr lang="en-US" altLang="de-DE" sz="2200"/>
              <a:t>: the optimizer chooses execution plans based on heuristically ranked operations. </a:t>
            </a:r>
          </a:p>
          <a:p>
            <a:pPr lvl="2">
              <a:lnSpc>
                <a:spcPct val="90000"/>
              </a:lnSpc>
            </a:pPr>
            <a:r>
              <a:rPr lang="en-US" altLang="de-DE" sz="2000"/>
              <a:t>(Currently it is being phased out) </a:t>
            </a:r>
          </a:p>
          <a:p>
            <a:pPr lvl="1">
              <a:lnSpc>
                <a:spcPct val="90000"/>
              </a:lnSpc>
            </a:pPr>
            <a:r>
              <a:rPr lang="en-US" altLang="de-DE" sz="2200" b="1"/>
              <a:t>Cost-based query optimization</a:t>
            </a:r>
            <a:r>
              <a:rPr lang="en-US" altLang="de-DE" sz="2200"/>
              <a:t>: the optimizer examines alternative access paths and operator algorithms and chooses the execution plan with lowest estimate cost.</a:t>
            </a:r>
          </a:p>
          <a:p>
            <a:pPr lvl="2">
              <a:lnSpc>
                <a:spcPct val="90000"/>
              </a:lnSpc>
            </a:pPr>
            <a:r>
              <a:rPr lang="en-US" altLang="de-DE" sz="2000"/>
              <a:t>The query cost is calculated based on the estimated usage of resources such as I/O, CPU and memory needed.</a:t>
            </a:r>
          </a:p>
          <a:p>
            <a:pPr lvl="1">
              <a:lnSpc>
                <a:spcPct val="90000"/>
              </a:lnSpc>
            </a:pPr>
            <a:r>
              <a:rPr lang="en-US" altLang="de-DE" sz="2200"/>
              <a:t>Application developers could specify hints to the ORACLE query optimizer.</a:t>
            </a:r>
          </a:p>
          <a:p>
            <a:pPr lvl="1">
              <a:lnSpc>
                <a:spcPct val="90000"/>
              </a:lnSpc>
            </a:pPr>
            <a:r>
              <a:rPr lang="en-US" altLang="de-DE" sz="2200"/>
              <a:t>The idea is that an application developer might know more information about the data.</a:t>
            </a:r>
          </a:p>
        </p:txBody>
      </p:sp>
    </p:spTree>
    <p:extLst>
      <p:ext uri="{BB962C8B-B14F-4D97-AF65-F5344CB8AC3E}">
        <p14:creationId xmlns:p14="http://schemas.microsoft.com/office/powerpoint/2010/main" val="2199214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22" name="Rectangle 6"/>
          <p:cNvSpPr>
            <a:spLocks noGrp="1" noChangeArrowheads="1"/>
          </p:cNvSpPr>
          <p:nvPr>
            <p:ph type="title"/>
          </p:nvPr>
        </p:nvSpPr>
        <p:spPr/>
        <p:txBody>
          <a:bodyPr/>
          <a:lstStyle/>
          <a:p>
            <a:r>
              <a:rPr lang="en-US" altLang="de-DE"/>
              <a:t>10. Semantic Query Optimization</a:t>
            </a:r>
          </a:p>
        </p:txBody>
      </p:sp>
      <p:sp>
        <p:nvSpPr>
          <p:cNvPr id="802823" name="Rectangle 7"/>
          <p:cNvSpPr>
            <a:spLocks noGrp="1" noChangeArrowheads="1"/>
          </p:cNvSpPr>
          <p:nvPr>
            <p:ph type="body" idx="1"/>
          </p:nvPr>
        </p:nvSpPr>
        <p:spPr/>
        <p:txBody>
          <a:bodyPr/>
          <a:lstStyle/>
          <a:p>
            <a:pPr>
              <a:lnSpc>
                <a:spcPct val="80000"/>
              </a:lnSpc>
            </a:pPr>
            <a:r>
              <a:rPr lang="en-US" altLang="de-DE" sz="2000" b="1"/>
              <a:t>Semantic Query Optimization</a:t>
            </a:r>
            <a:r>
              <a:rPr lang="en-US" altLang="de-DE" sz="2000"/>
              <a:t>:</a:t>
            </a:r>
          </a:p>
          <a:p>
            <a:pPr lvl="1">
              <a:lnSpc>
                <a:spcPct val="80000"/>
              </a:lnSpc>
            </a:pPr>
            <a:r>
              <a:rPr lang="en-US" altLang="de-DE" sz="2000"/>
              <a:t>Uses constraints specified on the database schema in order to modify one query into another query that is more efficient to execute. </a:t>
            </a:r>
          </a:p>
          <a:p>
            <a:pPr>
              <a:lnSpc>
                <a:spcPct val="80000"/>
              </a:lnSpc>
            </a:pPr>
            <a:r>
              <a:rPr lang="en-US" altLang="de-DE" sz="2000"/>
              <a:t>Consider the following SQL query,</a:t>
            </a:r>
          </a:p>
          <a:p>
            <a:pPr>
              <a:lnSpc>
                <a:spcPct val="80000"/>
              </a:lnSpc>
              <a:buFont typeface="Wingdings" panose="05000000000000000000" pitchFamily="2" charset="2"/>
              <a:buNone/>
            </a:pPr>
            <a:r>
              <a:rPr lang="en-US" altLang="de-DE" sz="2000"/>
              <a:t>	SELECT	E.LNAME, M.LNAME</a:t>
            </a:r>
          </a:p>
          <a:p>
            <a:pPr>
              <a:lnSpc>
                <a:spcPct val="80000"/>
              </a:lnSpc>
              <a:buFont typeface="Wingdings" panose="05000000000000000000" pitchFamily="2" charset="2"/>
              <a:buNone/>
            </a:pPr>
            <a:r>
              <a:rPr lang="en-US" altLang="de-DE" sz="2000"/>
              <a:t>	FROM	EMPLOYEE E M</a:t>
            </a:r>
          </a:p>
          <a:p>
            <a:pPr>
              <a:lnSpc>
                <a:spcPct val="80000"/>
              </a:lnSpc>
              <a:buFont typeface="Wingdings" panose="05000000000000000000" pitchFamily="2" charset="2"/>
              <a:buNone/>
            </a:pPr>
            <a:r>
              <a:rPr lang="en-US" altLang="de-DE" sz="2000"/>
              <a:t>	WHERE	E.SUPERSSN=M.SSN AND E.SALARY&gt;M.SALARY </a:t>
            </a:r>
          </a:p>
          <a:p>
            <a:pPr>
              <a:lnSpc>
                <a:spcPct val="80000"/>
              </a:lnSpc>
            </a:pPr>
            <a:r>
              <a:rPr lang="en-US" altLang="de-DE" sz="2000"/>
              <a:t>Explanation:</a:t>
            </a:r>
          </a:p>
          <a:p>
            <a:pPr lvl="1">
              <a:lnSpc>
                <a:spcPct val="80000"/>
              </a:lnSpc>
            </a:pPr>
            <a:r>
              <a:rPr lang="en-US" altLang="de-DE" sz="2000"/>
              <a:t>Suppose that we had a constraint on the database schema that stated that no employee can earn more than his or her direct supervisor. If the semantic query optimizer checks for the existence of this constraint, it need not execute the query at all because it knows that the result of the query will be empty. Techniques known as theorem proving can be used for this purpose. </a:t>
            </a:r>
          </a:p>
        </p:txBody>
      </p:sp>
    </p:spTree>
    <p:extLst>
      <p:ext uri="{BB962C8B-B14F-4D97-AF65-F5344CB8AC3E}">
        <p14:creationId xmlns:p14="http://schemas.microsoft.com/office/powerpoint/2010/main" val="2330530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fontScale="90000"/>
          </a:bodyPr>
          <a:lstStyle/>
          <a:p>
            <a:r>
              <a:rPr lang="de-DE" sz="4000" dirty="0" smtClean="0"/>
              <a:t>Part 2</a:t>
            </a:r>
            <a:r>
              <a:rPr lang="de-DE" sz="4000" dirty="0"/>
              <a:t/>
            </a:r>
            <a:br>
              <a:rPr lang="de-DE" sz="4000" dirty="0"/>
            </a:br>
            <a:r>
              <a:rPr lang="de-DE" sz="4000" dirty="0" smtClean="0"/>
              <a:t>DB Control </a:t>
            </a:r>
            <a:r>
              <a:rPr lang="de-DE" sz="4000" dirty="0" err="1" smtClean="0"/>
              <a:t>Issues</a:t>
            </a:r>
            <a:r>
              <a:rPr lang="de-DE" sz="4000" dirty="0" smtClean="0"/>
              <a:t>: Security, Backup </a:t>
            </a:r>
            <a:r>
              <a:rPr lang="de-DE" sz="4000" dirty="0" err="1" smtClean="0"/>
              <a:t>and</a:t>
            </a:r>
            <a:r>
              <a:rPr lang="de-DE" sz="4000" dirty="0" smtClean="0"/>
              <a:t> </a:t>
            </a:r>
            <a:r>
              <a:rPr lang="de-DE" sz="4000" dirty="0" err="1" smtClean="0"/>
              <a:t>Recovery</a:t>
            </a:r>
            <a:r>
              <a:rPr lang="de-DE" sz="4000" dirty="0" smtClean="0"/>
              <a:t>, </a:t>
            </a:r>
            <a:r>
              <a:rPr lang="de-DE" sz="4000" dirty="0" err="1" smtClean="0"/>
              <a:t>Concurrency</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65</a:t>
            </a:fld>
            <a:endParaRPr lang="en-US" dirty="0"/>
          </a:p>
        </p:txBody>
      </p:sp>
    </p:spTree>
    <p:extLst>
      <p:ext uri="{BB962C8B-B14F-4D97-AF65-F5344CB8AC3E}">
        <p14:creationId xmlns:p14="http://schemas.microsoft.com/office/powerpoint/2010/main" val="6688271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C8DB03EA-85AF-4BB5-993E-4E47D2D6C31A}" type="slidenum">
              <a:rPr lang="en-US" altLang="de-DE" sz="1000">
                <a:latin typeface="Arial" panose="020B0604020202020204" pitchFamily="34" charset="0"/>
              </a:rPr>
              <a:pPr/>
              <a:t>66</a:t>
            </a:fld>
            <a:endParaRPr lang="en-US" altLang="de-DE" sz="1000">
              <a:latin typeface="Arial" panose="020B0604020202020204" pitchFamily="34" charset="0"/>
            </a:endParaRPr>
          </a:p>
        </p:txBody>
      </p:sp>
      <p:sp>
        <p:nvSpPr>
          <p:cNvPr id="48130" name="Rectangle 2"/>
          <p:cNvSpPr>
            <a:spLocks noGrp="1" noChangeArrowheads="1"/>
          </p:cNvSpPr>
          <p:nvPr>
            <p:ph type="title"/>
          </p:nvPr>
        </p:nvSpPr>
        <p:spPr/>
        <p:txBody>
          <a:bodyPr/>
          <a:lstStyle/>
          <a:p>
            <a:pPr eaLnBrk="1" hangingPunct="1">
              <a:defRPr/>
            </a:pPr>
            <a:r>
              <a:rPr lang="en-US" smtClean="0"/>
              <a:t>Chapter Objectives</a:t>
            </a:r>
          </a:p>
        </p:txBody>
      </p:sp>
      <p:sp>
        <p:nvSpPr>
          <p:cNvPr id="48131" name="Rectangle 3"/>
          <p:cNvSpPr>
            <a:spLocks noGrp="1" noChangeArrowheads="1"/>
          </p:cNvSpPr>
          <p:nvPr>
            <p:ph type="body" idx="1"/>
          </p:nvPr>
        </p:nvSpPr>
        <p:spPr/>
        <p:txBody>
          <a:bodyPr/>
          <a:lstStyle/>
          <a:p>
            <a:pPr eaLnBrk="1" hangingPunct="1">
              <a:buFont typeface="Symbol" charset="2"/>
              <a:buChar char="¨"/>
              <a:defRPr/>
            </a:pPr>
            <a:r>
              <a:rPr lang="en-US" smtClean="0"/>
              <a:t>List the major data control issues handled by database management systems. </a:t>
            </a:r>
          </a:p>
          <a:p>
            <a:pPr eaLnBrk="1" hangingPunct="1">
              <a:buFont typeface="Symbol" charset="2"/>
              <a:buChar char="¨"/>
              <a:defRPr/>
            </a:pPr>
            <a:endParaRPr lang="en-US" smtClean="0"/>
          </a:p>
          <a:p>
            <a:pPr eaLnBrk="1" hangingPunct="1">
              <a:buFont typeface="Symbol" charset="2"/>
              <a:buChar char="¨"/>
              <a:defRPr/>
            </a:pPr>
            <a:r>
              <a:rPr lang="en-US" smtClean="0"/>
              <a:t>List and describe the types of data security breaches. </a:t>
            </a:r>
          </a:p>
          <a:p>
            <a:pPr eaLnBrk="1" hangingPunct="1">
              <a:buFont typeface="Symbol" charset="2"/>
              <a:buChar char="¨"/>
              <a:defRPr/>
            </a:pPr>
            <a:endParaRPr lang="en-US" smtClean="0"/>
          </a:p>
          <a:p>
            <a:pPr eaLnBrk="1" hangingPunct="1">
              <a:buFont typeface="Symbol" charset="2"/>
              <a:buChar char="¨"/>
              <a:defRPr/>
            </a:pPr>
            <a:r>
              <a:rPr lang="en-US" smtClean="0"/>
              <a:t>List and describe the types of data security measures. </a:t>
            </a:r>
          </a:p>
        </p:txBody>
      </p:sp>
    </p:spTree>
    <p:extLst>
      <p:ext uri="{BB962C8B-B14F-4D97-AF65-F5344CB8AC3E}">
        <p14:creationId xmlns:p14="http://schemas.microsoft.com/office/powerpoint/2010/main" val="13169250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DAC0A207-F20C-48C9-9775-1027DC93CD14}" type="slidenum">
              <a:rPr lang="en-US" altLang="de-DE" sz="1000">
                <a:latin typeface="Arial" panose="020B0604020202020204" pitchFamily="34" charset="0"/>
              </a:rPr>
              <a:pPr/>
              <a:t>67</a:t>
            </a:fld>
            <a:endParaRPr lang="en-US" altLang="de-DE" sz="1000">
              <a:latin typeface="Arial" panose="020B0604020202020204" pitchFamily="34" charset="0"/>
            </a:endParaRPr>
          </a:p>
        </p:txBody>
      </p:sp>
      <p:sp>
        <p:nvSpPr>
          <p:cNvPr id="49154" name="Rectangle 2"/>
          <p:cNvSpPr>
            <a:spLocks noGrp="1" noChangeArrowheads="1"/>
          </p:cNvSpPr>
          <p:nvPr>
            <p:ph type="title"/>
          </p:nvPr>
        </p:nvSpPr>
        <p:spPr/>
        <p:txBody>
          <a:bodyPr/>
          <a:lstStyle/>
          <a:p>
            <a:pPr eaLnBrk="1" hangingPunct="1">
              <a:defRPr/>
            </a:pPr>
            <a:r>
              <a:rPr lang="en-US" smtClean="0"/>
              <a:t>Chapter Objectives</a:t>
            </a:r>
          </a:p>
        </p:txBody>
      </p:sp>
      <p:sp>
        <p:nvSpPr>
          <p:cNvPr id="49155" name="Rectangle 3"/>
          <p:cNvSpPr>
            <a:spLocks noGrp="1" noChangeArrowheads="1"/>
          </p:cNvSpPr>
          <p:nvPr>
            <p:ph type="body" idx="1"/>
          </p:nvPr>
        </p:nvSpPr>
        <p:spPr/>
        <p:txBody>
          <a:bodyPr/>
          <a:lstStyle/>
          <a:p>
            <a:pPr eaLnBrk="1" hangingPunct="1">
              <a:buFont typeface="Symbol" charset="2"/>
              <a:buChar char="¨"/>
              <a:defRPr/>
            </a:pPr>
            <a:r>
              <a:rPr lang="en-US" smtClean="0"/>
              <a:t>Describe the concept of backup and recovery. </a:t>
            </a:r>
          </a:p>
          <a:p>
            <a:pPr eaLnBrk="1" hangingPunct="1">
              <a:buFont typeface="Symbol" charset="2"/>
              <a:buChar char="¨"/>
              <a:defRPr/>
            </a:pPr>
            <a:endParaRPr lang="en-US" smtClean="0"/>
          </a:p>
          <a:p>
            <a:pPr eaLnBrk="1" hangingPunct="1">
              <a:buFont typeface="Symbol" charset="2"/>
              <a:buChar char="¨"/>
              <a:defRPr/>
            </a:pPr>
            <a:r>
              <a:rPr lang="en-US" smtClean="0"/>
              <a:t>Describe the major backup and recovery techniques. </a:t>
            </a:r>
          </a:p>
          <a:p>
            <a:pPr eaLnBrk="1" hangingPunct="1">
              <a:buFont typeface="Symbol" charset="2"/>
              <a:buChar char="¨"/>
              <a:defRPr/>
            </a:pPr>
            <a:endParaRPr lang="en-US" smtClean="0"/>
          </a:p>
          <a:p>
            <a:pPr eaLnBrk="1" hangingPunct="1">
              <a:buFont typeface="Symbol" charset="2"/>
              <a:buChar char="¨"/>
              <a:defRPr/>
            </a:pPr>
            <a:r>
              <a:rPr lang="en-US" smtClean="0"/>
              <a:t>Explain the problem of disaster recovery. </a:t>
            </a:r>
          </a:p>
        </p:txBody>
      </p:sp>
    </p:spTree>
    <p:extLst>
      <p:ext uri="{BB962C8B-B14F-4D97-AF65-F5344CB8AC3E}">
        <p14:creationId xmlns:p14="http://schemas.microsoft.com/office/powerpoint/2010/main" val="1535759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1A768C5E-ACF0-4763-80D1-F464C81DCAC4}" type="slidenum">
              <a:rPr lang="en-US" altLang="de-DE" sz="1000">
                <a:latin typeface="Arial" panose="020B0604020202020204" pitchFamily="34" charset="0"/>
              </a:rPr>
              <a:pPr/>
              <a:t>68</a:t>
            </a:fld>
            <a:endParaRPr lang="en-US" altLang="de-DE" sz="1000">
              <a:latin typeface="Arial" panose="020B0604020202020204" pitchFamily="34" charset="0"/>
            </a:endParaRPr>
          </a:p>
        </p:txBody>
      </p:sp>
      <p:sp>
        <p:nvSpPr>
          <p:cNvPr id="50178" name="Rectangle 2"/>
          <p:cNvSpPr>
            <a:spLocks noGrp="1" noChangeArrowheads="1"/>
          </p:cNvSpPr>
          <p:nvPr>
            <p:ph type="title"/>
          </p:nvPr>
        </p:nvSpPr>
        <p:spPr/>
        <p:txBody>
          <a:bodyPr/>
          <a:lstStyle/>
          <a:p>
            <a:pPr eaLnBrk="1" hangingPunct="1">
              <a:defRPr/>
            </a:pPr>
            <a:r>
              <a:rPr lang="en-US" smtClean="0"/>
              <a:t>Chapter Objectives</a:t>
            </a:r>
          </a:p>
        </p:txBody>
      </p:sp>
      <p:sp>
        <p:nvSpPr>
          <p:cNvPr id="50179" name="Rectangle 3"/>
          <p:cNvSpPr>
            <a:spLocks noGrp="1" noChangeArrowheads="1"/>
          </p:cNvSpPr>
          <p:nvPr>
            <p:ph type="body" idx="1"/>
          </p:nvPr>
        </p:nvSpPr>
        <p:spPr/>
        <p:txBody>
          <a:bodyPr/>
          <a:lstStyle/>
          <a:p>
            <a:pPr eaLnBrk="1" hangingPunct="1">
              <a:buFont typeface="Symbol" charset="2"/>
              <a:buChar char="¨"/>
              <a:defRPr/>
            </a:pPr>
            <a:r>
              <a:rPr lang="en-US" smtClean="0"/>
              <a:t>Describe the concept of concurrency control. </a:t>
            </a:r>
          </a:p>
          <a:p>
            <a:pPr eaLnBrk="1" hangingPunct="1">
              <a:buFont typeface="Symbol" charset="2"/>
              <a:buChar char="¨"/>
              <a:defRPr/>
            </a:pPr>
            <a:endParaRPr lang="en-US" smtClean="0"/>
          </a:p>
          <a:p>
            <a:pPr eaLnBrk="1" hangingPunct="1">
              <a:buFont typeface="Symbol" charset="2"/>
              <a:buChar char="¨"/>
              <a:defRPr/>
            </a:pPr>
            <a:r>
              <a:rPr lang="en-US" smtClean="0"/>
              <a:t>Describe such concurrency control issues and measures as the lost update problem, locks and deadlock, and versioning. </a:t>
            </a:r>
          </a:p>
        </p:txBody>
      </p:sp>
    </p:spTree>
    <p:extLst>
      <p:ext uri="{BB962C8B-B14F-4D97-AF65-F5344CB8AC3E}">
        <p14:creationId xmlns:p14="http://schemas.microsoft.com/office/powerpoint/2010/main" val="32269754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4ED2E02-7856-4650-B634-6C635E60FEF5}" type="slidenum">
              <a:rPr lang="en-US" altLang="de-DE" sz="1000">
                <a:latin typeface="Arial" panose="020B0604020202020204" pitchFamily="34" charset="0"/>
              </a:rPr>
              <a:pPr/>
              <a:t>69</a:t>
            </a:fld>
            <a:endParaRPr lang="en-US" altLang="de-DE" sz="1000">
              <a:latin typeface="Arial" panose="020B0604020202020204" pitchFamily="34" charset="0"/>
            </a:endParaRPr>
          </a:p>
        </p:txBody>
      </p:sp>
      <p:sp>
        <p:nvSpPr>
          <p:cNvPr id="128002" name="Rectangle 2"/>
          <p:cNvSpPr>
            <a:spLocks noGrp="1" noChangeArrowheads="1"/>
          </p:cNvSpPr>
          <p:nvPr>
            <p:ph type="title"/>
          </p:nvPr>
        </p:nvSpPr>
        <p:spPr/>
        <p:txBody>
          <a:bodyPr/>
          <a:lstStyle/>
          <a:p>
            <a:pPr eaLnBrk="1" hangingPunct="1">
              <a:defRPr/>
            </a:pPr>
            <a:r>
              <a:rPr lang="en-US" smtClean="0"/>
              <a:t>Database Control Issues</a:t>
            </a:r>
          </a:p>
        </p:txBody>
      </p:sp>
      <p:sp>
        <p:nvSpPr>
          <p:cNvPr id="128003" name="Rectangle 3"/>
          <p:cNvSpPr>
            <a:spLocks noGrp="1" noChangeArrowheads="1"/>
          </p:cNvSpPr>
          <p:nvPr>
            <p:ph type="body" idx="1"/>
          </p:nvPr>
        </p:nvSpPr>
        <p:spPr>
          <a:xfrm>
            <a:off x="457200" y="1524000"/>
            <a:ext cx="8229600" cy="4530725"/>
          </a:xfrm>
        </p:spPr>
        <p:txBody>
          <a:bodyPr/>
          <a:lstStyle/>
          <a:p>
            <a:pPr eaLnBrk="1" hangingPunct="1">
              <a:lnSpc>
                <a:spcPct val="90000"/>
              </a:lnSpc>
              <a:buFont typeface="Symbol" charset="2"/>
              <a:buChar char="¨"/>
              <a:defRPr/>
            </a:pPr>
            <a:r>
              <a:rPr lang="en-US" sz="2400" smtClean="0"/>
              <a:t>Different corporate resources have different management requirements.</a:t>
            </a:r>
          </a:p>
          <a:p>
            <a:pPr lvl="1" eaLnBrk="1" hangingPunct="1">
              <a:lnSpc>
                <a:spcPct val="90000"/>
              </a:lnSpc>
              <a:buFont typeface="Symbol" charset="2"/>
              <a:buChar char="ª"/>
              <a:defRPr/>
            </a:pPr>
            <a:r>
              <a:rPr lang="en-US" sz="2000" smtClean="0"/>
              <a:t>Money must be protected from theft</a:t>
            </a:r>
          </a:p>
          <a:p>
            <a:pPr lvl="1" eaLnBrk="1" hangingPunct="1">
              <a:lnSpc>
                <a:spcPct val="90000"/>
              </a:lnSpc>
              <a:buFont typeface="Symbol" charset="2"/>
              <a:buChar char="ª"/>
              <a:defRPr/>
            </a:pPr>
            <a:r>
              <a:rPr lang="en-US" sz="2000" smtClean="0"/>
              <a:t>Equipment must be secured against misuse</a:t>
            </a:r>
          </a:p>
          <a:p>
            <a:pPr lvl="1" eaLnBrk="1" hangingPunct="1">
              <a:lnSpc>
                <a:spcPct val="90000"/>
              </a:lnSpc>
              <a:buFont typeface="Symbol" charset="2"/>
              <a:buChar char="ª"/>
              <a:defRPr/>
            </a:pPr>
            <a:r>
              <a:rPr lang="en-US" sz="2000" smtClean="0"/>
              <a:t>Buildings may require security guards</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Data is a corporate resource and has its own peculiar concerns, which we call database control issues.</a:t>
            </a:r>
          </a:p>
          <a:p>
            <a:pPr lvl="1" eaLnBrk="1" hangingPunct="1">
              <a:lnSpc>
                <a:spcPct val="90000"/>
              </a:lnSpc>
              <a:buFont typeface="Symbol" charset="2"/>
              <a:buChar char="ª"/>
              <a:defRPr/>
            </a:pPr>
            <a:r>
              <a:rPr lang="en-US" sz="2000" smtClean="0"/>
              <a:t>Data security</a:t>
            </a:r>
          </a:p>
          <a:p>
            <a:pPr lvl="1" eaLnBrk="1" hangingPunct="1">
              <a:lnSpc>
                <a:spcPct val="90000"/>
              </a:lnSpc>
              <a:buFont typeface="Symbol" charset="2"/>
              <a:buChar char="ª"/>
              <a:defRPr/>
            </a:pPr>
            <a:r>
              <a:rPr lang="en-US" sz="2000" smtClean="0"/>
              <a:t>Backup and recovery</a:t>
            </a:r>
          </a:p>
          <a:p>
            <a:pPr lvl="1" eaLnBrk="1" hangingPunct="1">
              <a:lnSpc>
                <a:spcPct val="90000"/>
              </a:lnSpc>
              <a:buFont typeface="Symbol" charset="2"/>
              <a:buChar char="ª"/>
              <a:defRPr/>
            </a:pPr>
            <a:r>
              <a:rPr lang="en-US" sz="2000" smtClean="0"/>
              <a:t>Concurrency control</a:t>
            </a:r>
          </a:p>
          <a:p>
            <a:pPr lvl="1" eaLnBrk="1" hangingPunct="1">
              <a:lnSpc>
                <a:spcPct val="90000"/>
              </a:lnSpc>
              <a:buFont typeface="Symbol" charset="2"/>
              <a:buNone/>
              <a:defRPr/>
            </a:pPr>
            <a:endParaRPr lang="en-US" sz="2000" smtClean="0"/>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endParaRPr lang="en-US" sz="2400" smtClean="0"/>
          </a:p>
        </p:txBody>
      </p:sp>
    </p:spTree>
    <p:extLst>
      <p:ext uri="{BB962C8B-B14F-4D97-AF65-F5344CB8AC3E}">
        <p14:creationId xmlns:p14="http://schemas.microsoft.com/office/powerpoint/2010/main" val="35262341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723F8EDF-C14A-4FCE-9C50-C4A13A09E559}" type="slidenum">
              <a:rPr lang="en-US" altLang="de-DE" sz="1000">
                <a:latin typeface="Arial" panose="020B0604020202020204" pitchFamily="34" charset="0"/>
              </a:rPr>
              <a:pPr/>
              <a:t>70</a:t>
            </a:fld>
            <a:endParaRPr lang="en-US" altLang="de-DE" sz="1000">
              <a:latin typeface="Arial" panose="020B0604020202020204" pitchFamily="34" charset="0"/>
            </a:endParaRPr>
          </a:p>
        </p:txBody>
      </p:sp>
      <p:sp>
        <p:nvSpPr>
          <p:cNvPr id="52226" name="Rectangle 2"/>
          <p:cNvSpPr>
            <a:spLocks noGrp="1" noChangeArrowheads="1"/>
          </p:cNvSpPr>
          <p:nvPr>
            <p:ph type="title"/>
          </p:nvPr>
        </p:nvSpPr>
        <p:spPr/>
        <p:txBody>
          <a:bodyPr/>
          <a:lstStyle/>
          <a:p>
            <a:pPr eaLnBrk="1" hangingPunct="1">
              <a:defRPr/>
            </a:pPr>
            <a:r>
              <a:rPr lang="en-US" smtClean="0"/>
              <a:t>Database Control Issues</a:t>
            </a:r>
          </a:p>
        </p:txBody>
      </p:sp>
      <p:sp>
        <p:nvSpPr>
          <p:cNvPr id="5222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Data Security - protecting the data from theft, from malicious destruction, from unauthorized updating, etc.</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Backup and Recovery - having procedures in place to recreate data that has been lost, for any reason.</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Concurrency Control - problems that can occur when two or more transactions or users attempt to update a piece of data simultaneously.</a:t>
            </a:r>
          </a:p>
        </p:txBody>
      </p:sp>
    </p:spTree>
    <p:extLst>
      <p:ext uri="{BB962C8B-B14F-4D97-AF65-F5344CB8AC3E}">
        <p14:creationId xmlns:p14="http://schemas.microsoft.com/office/powerpoint/2010/main" val="19431527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B09AE590-5E81-4FE9-A533-8E6F6686BBF7}" type="slidenum">
              <a:rPr lang="en-US" altLang="de-DE" sz="1000">
                <a:latin typeface="Arial" panose="020B0604020202020204" pitchFamily="34" charset="0"/>
              </a:rPr>
              <a:pPr/>
              <a:t>71</a:t>
            </a:fld>
            <a:endParaRPr lang="en-US" altLang="de-DE" sz="1000">
              <a:latin typeface="Arial" panose="020B0604020202020204" pitchFamily="34" charset="0"/>
            </a:endParaRPr>
          </a:p>
        </p:txBody>
      </p:sp>
      <p:sp>
        <p:nvSpPr>
          <p:cNvPr id="53250" name="Rectangle 2"/>
          <p:cNvSpPr>
            <a:spLocks noGrp="1" noChangeArrowheads="1"/>
          </p:cNvSpPr>
          <p:nvPr>
            <p:ph type="title"/>
          </p:nvPr>
        </p:nvSpPr>
        <p:spPr/>
        <p:txBody>
          <a:bodyPr/>
          <a:lstStyle/>
          <a:p>
            <a:pPr eaLnBrk="1" hangingPunct="1">
              <a:defRPr/>
            </a:pPr>
            <a:r>
              <a:rPr lang="en-US" smtClean="0"/>
              <a:t>The Importance of Data Security</a:t>
            </a:r>
          </a:p>
        </p:txBody>
      </p:sp>
      <p:sp>
        <p:nvSpPr>
          <p:cNvPr id="53251" name="Rectangle 3"/>
          <p:cNvSpPr>
            <a:spLocks noGrp="1" noChangeArrowheads="1"/>
          </p:cNvSpPr>
          <p:nvPr>
            <p:ph type="body" idx="1"/>
          </p:nvPr>
        </p:nvSpPr>
        <p:spPr/>
        <p:txBody>
          <a:bodyPr/>
          <a:lstStyle/>
          <a:p>
            <a:pPr eaLnBrk="1" hangingPunct="1">
              <a:buFont typeface="Symbol" charset="2"/>
              <a:buChar char="¨"/>
              <a:defRPr/>
            </a:pPr>
            <a:r>
              <a:rPr lang="en-US" sz="2800" smtClean="0"/>
              <a:t>Good data security is absolutely critical to every company and organization.</a:t>
            </a:r>
          </a:p>
          <a:p>
            <a:pPr eaLnBrk="1" hangingPunct="1">
              <a:buFont typeface="Symbol" charset="2"/>
              <a:buChar char="¨"/>
              <a:defRPr/>
            </a:pPr>
            <a:endParaRPr lang="en-US" sz="2800" smtClean="0"/>
          </a:p>
          <a:p>
            <a:pPr eaLnBrk="1" hangingPunct="1">
              <a:buFont typeface="Symbol" charset="2"/>
              <a:buChar char="¨"/>
              <a:defRPr/>
            </a:pPr>
            <a:r>
              <a:rPr lang="en-US" sz="2800" smtClean="0"/>
              <a:t>A data security breach can dramatically affect a company’s ability to continue normal functioning.</a:t>
            </a:r>
          </a:p>
          <a:p>
            <a:pPr eaLnBrk="1" hangingPunct="1">
              <a:buFont typeface="Symbol" charset="2"/>
              <a:buChar char="¨"/>
              <a:defRPr/>
            </a:pPr>
            <a:endParaRPr lang="en-US" sz="2800" smtClean="0"/>
          </a:p>
          <a:p>
            <a:pPr eaLnBrk="1" hangingPunct="1">
              <a:buFont typeface="Symbol" charset="2"/>
              <a:buChar char="¨"/>
              <a:defRPr/>
            </a:pPr>
            <a:r>
              <a:rPr lang="en-US" sz="2800" smtClean="0"/>
              <a:t>Customer data, which, for example, can be financial, medical, or legal in nature, must be carefully guarded.</a:t>
            </a:r>
          </a:p>
        </p:txBody>
      </p:sp>
    </p:spTree>
    <p:extLst>
      <p:ext uri="{BB962C8B-B14F-4D97-AF65-F5344CB8AC3E}">
        <p14:creationId xmlns:p14="http://schemas.microsoft.com/office/powerpoint/2010/main" val="2389811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B5F232DD-C74C-487F-B587-3EE473C693CA}" type="slidenum">
              <a:rPr lang="en-US" altLang="de-DE" sz="1000">
                <a:latin typeface="Arial" panose="020B0604020202020204" pitchFamily="34" charset="0"/>
              </a:rPr>
              <a:pPr/>
              <a:t>72</a:t>
            </a:fld>
            <a:endParaRPr lang="en-US" altLang="de-DE" sz="1000">
              <a:latin typeface="Arial" panose="020B0604020202020204" pitchFamily="34" charset="0"/>
            </a:endParaRPr>
          </a:p>
        </p:txBody>
      </p:sp>
      <p:sp>
        <p:nvSpPr>
          <p:cNvPr id="54274" name="Rectangle 2"/>
          <p:cNvSpPr>
            <a:spLocks noGrp="1" noChangeArrowheads="1"/>
          </p:cNvSpPr>
          <p:nvPr>
            <p:ph type="title"/>
          </p:nvPr>
        </p:nvSpPr>
        <p:spPr/>
        <p:txBody>
          <a:bodyPr/>
          <a:lstStyle/>
          <a:p>
            <a:pPr eaLnBrk="1" hangingPunct="1">
              <a:defRPr/>
            </a:pPr>
            <a:r>
              <a:rPr lang="en-US" smtClean="0"/>
              <a:t>Types of Data Security Breaches</a:t>
            </a:r>
          </a:p>
        </p:txBody>
      </p:sp>
      <p:sp>
        <p:nvSpPr>
          <p:cNvPr id="54275"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Unauthorized Data Access - someone obtains data that she is not authorized to see.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Unauthorized Data or Program Modification - someone changes the value of stored data that they are not entitled to change.</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Malicious Mischief - someone can corrupt or even erase some of a company’s data; hardware can be damaged, making data unusable.</a:t>
            </a:r>
          </a:p>
        </p:txBody>
      </p:sp>
    </p:spTree>
    <p:extLst>
      <p:ext uri="{BB962C8B-B14F-4D97-AF65-F5344CB8AC3E}">
        <p14:creationId xmlns:p14="http://schemas.microsoft.com/office/powerpoint/2010/main" val="17168350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430227D8-CF58-4B8F-A249-8C6BD66CEB9D}" type="slidenum">
              <a:rPr lang="en-US" altLang="de-DE" sz="1000">
                <a:latin typeface="Arial" panose="020B0604020202020204" pitchFamily="34" charset="0"/>
              </a:rPr>
              <a:pPr/>
              <a:t>73</a:t>
            </a:fld>
            <a:endParaRPr lang="en-US" altLang="de-DE" sz="1000">
              <a:latin typeface="Arial" panose="020B0604020202020204" pitchFamily="34" charset="0"/>
            </a:endParaRPr>
          </a:p>
        </p:txBody>
      </p:sp>
      <p:sp>
        <p:nvSpPr>
          <p:cNvPr id="55298" name="Rectangle 2"/>
          <p:cNvSpPr>
            <a:spLocks noGrp="1" noChangeArrowheads="1"/>
          </p:cNvSpPr>
          <p:nvPr>
            <p:ph type="title"/>
          </p:nvPr>
        </p:nvSpPr>
        <p:spPr/>
        <p:txBody>
          <a:bodyPr/>
          <a:lstStyle/>
          <a:p>
            <a:pPr eaLnBrk="1" hangingPunct="1">
              <a:defRPr/>
            </a:pPr>
            <a:r>
              <a:rPr lang="en-US" smtClean="0"/>
              <a:t>Methods of Breaching Data Security</a:t>
            </a:r>
          </a:p>
        </p:txBody>
      </p:sp>
      <p:pic>
        <p:nvPicPr>
          <p:cNvPr id="11268" name="Picture 6" descr="c12f001.jpg                                                    0000C651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600200"/>
            <a:ext cx="7089775" cy="4786313"/>
          </a:xfrm>
        </p:spPr>
      </p:pic>
    </p:spTree>
    <p:extLst>
      <p:ext uri="{BB962C8B-B14F-4D97-AF65-F5344CB8AC3E}">
        <p14:creationId xmlns:p14="http://schemas.microsoft.com/office/powerpoint/2010/main" val="10585237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D19B2BBA-702B-45AA-B795-C51EC8127FA4}" type="slidenum">
              <a:rPr lang="en-US" altLang="de-DE" sz="1000">
                <a:latin typeface="Arial" panose="020B0604020202020204" pitchFamily="34" charset="0"/>
              </a:rPr>
              <a:pPr/>
              <a:t>74</a:t>
            </a:fld>
            <a:endParaRPr lang="en-US" altLang="de-DE" sz="1000">
              <a:latin typeface="Arial" panose="020B0604020202020204" pitchFamily="34" charset="0"/>
            </a:endParaRPr>
          </a:p>
        </p:txBody>
      </p:sp>
      <p:sp>
        <p:nvSpPr>
          <p:cNvPr id="57346" name="Rectangle 2"/>
          <p:cNvSpPr>
            <a:spLocks noGrp="1" noChangeArrowheads="1"/>
          </p:cNvSpPr>
          <p:nvPr>
            <p:ph type="title"/>
          </p:nvPr>
        </p:nvSpPr>
        <p:spPr/>
        <p:txBody>
          <a:bodyPr/>
          <a:lstStyle/>
          <a:p>
            <a:pPr eaLnBrk="1" hangingPunct="1">
              <a:defRPr/>
            </a:pPr>
            <a:r>
              <a:rPr lang="en-US" smtClean="0"/>
              <a:t>Methods of Breaching Data Security</a:t>
            </a:r>
          </a:p>
        </p:txBody>
      </p:sp>
      <p:sp>
        <p:nvSpPr>
          <p:cNvPr id="57347" name="Rectangle 3"/>
          <p:cNvSpPr>
            <a:spLocks noGrp="1" noChangeArrowheads="1"/>
          </p:cNvSpPr>
          <p:nvPr>
            <p:ph type="body" idx="1"/>
          </p:nvPr>
        </p:nvSpPr>
        <p:spPr>
          <a:xfrm>
            <a:off x="457200" y="1752600"/>
            <a:ext cx="8229600" cy="4378325"/>
          </a:xfrm>
        </p:spPr>
        <p:txBody>
          <a:bodyPr/>
          <a:lstStyle/>
          <a:p>
            <a:pPr eaLnBrk="1" hangingPunct="1">
              <a:buFont typeface="Symbol" charset="2"/>
              <a:buChar char="¨"/>
              <a:defRPr/>
            </a:pPr>
            <a:r>
              <a:rPr lang="en-US" smtClean="0"/>
              <a:t>Unauthorized Computer Access</a:t>
            </a:r>
          </a:p>
          <a:p>
            <a:pPr eaLnBrk="1" hangingPunct="1">
              <a:buFont typeface="Symbol" charset="2"/>
              <a:buChar char="¨"/>
              <a:defRPr/>
            </a:pPr>
            <a:r>
              <a:rPr lang="en-US" smtClean="0"/>
              <a:t>Intercepting Data Communications</a:t>
            </a:r>
          </a:p>
          <a:p>
            <a:pPr eaLnBrk="1" hangingPunct="1">
              <a:buFont typeface="Symbol" charset="2"/>
              <a:buChar char="¨"/>
              <a:defRPr/>
            </a:pPr>
            <a:r>
              <a:rPr lang="en-US" smtClean="0"/>
              <a:t>Stealing Disks or Computers</a:t>
            </a:r>
          </a:p>
          <a:p>
            <a:pPr eaLnBrk="1" hangingPunct="1">
              <a:buFont typeface="Symbol" charset="2"/>
              <a:buChar char="¨"/>
              <a:defRPr/>
            </a:pPr>
            <a:r>
              <a:rPr lang="en-US" smtClean="0"/>
              <a:t>Computer Viruses</a:t>
            </a:r>
          </a:p>
          <a:p>
            <a:pPr eaLnBrk="1" hangingPunct="1">
              <a:buFont typeface="Symbol" charset="2"/>
              <a:buChar char="¨"/>
              <a:defRPr/>
            </a:pPr>
            <a:r>
              <a:rPr lang="en-US" smtClean="0"/>
              <a:t>Damaging Computer Hardware</a:t>
            </a:r>
          </a:p>
        </p:txBody>
      </p:sp>
    </p:spTree>
    <p:extLst>
      <p:ext uri="{BB962C8B-B14F-4D97-AF65-F5344CB8AC3E}">
        <p14:creationId xmlns:p14="http://schemas.microsoft.com/office/powerpoint/2010/main" val="2025670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B5A4565F-F333-44F5-8D5A-00F8D842DA25}" type="slidenum">
              <a:rPr lang="en-US" altLang="de-DE" sz="1000">
                <a:latin typeface="Arial" panose="020B0604020202020204" pitchFamily="34" charset="0"/>
              </a:rPr>
              <a:pPr/>
              <a:t>75</a:t>
            </a:fld>
            <a:endParaRPr lang="en-US" altLang="de-DE" sz="1000">
              <a:latin typeface="Arial" panose="020B0604020202020204" pitchFamily="34" charset="0"/>
            </a:endParaRPr>
          </a:p>
        </p:txBody>
      </p:sp>
      <p:sp>
        <p:nvSpPr>
          <p:cNvPr id="59394" name="Rectangle 2"/>
          <p:cNvSpPr>
            <a:spLocks noGrp="1" noChangeArrowheads="1"/>
          </p:cNvSpPr>
          <p:nvPr>
            <p:ph type="title"/>
          </p:nvPr>
        </p:nvSpPr>
        <p:spPr/>
        <p:txBody>
          <a:bodyPr/>
          <a:lstStyle/>
          <a:p>
            <a:pPr eaLnBrk="1" hangingPunct="1">
              <a:defRPr/>
            </a:pPr>
            <a:r>
              <a:rPr lang="en-US" smtClean="0"/>
              <a:t>Unauthorized Computer Access</a:t>
            </a:r>
          </a:p>
        </p:txBody>
      </p:sp>
      <p:sp>
        <p:nvSpPr>
          <p:cNvPr id="59395" name="Rectangle 3"/>
          <p:cNvSpPr>
            <a:spLocks noGrp="1" noChangeArrowheads="1"/>
          </p:cNvSpPr>
          <p:nvPr>
            <p:ph type="body" idx="1"/>
          </p:nvPr>
        </p:nvSpPr>
        <p:spPr/>
        <p:txBody>
          <a:bodyPr/>
          <a:lstStyle/>
          <a:p>
            <a:pPr eaLnBrk="1" hangingPunct="1">
              <a:buFont typeface="Symbol" charset="2"/>
              <a:buChar char="¨"/>
              <a:defRPr/>
            </a:pPr>
            <a:r>
              <a:rPr lang="en-US" sz="2800" smtClean="0"/>
              <a:t>By “hacking” or gaining access from outside of the company.</a:t>
            </a:r>
          </a:p>
          <a:p>
            <a:pPr lvl="1" eaLnBrk="1" hangingPunct="1">
              <a:buFont typeface="Symbol" charset="2"/>
              <a:buChar char="ª"/>
              <a:defRPr/>
            </a:pPr>
            <a:r>
              <a:rPr lang="en-US" sz="2400" smtClean="0"/>
              <a:t>Some hackers are software experts.</a:t>
            </a:r>
          </a:p>
          <a:p>
            <a:pPr lvl="1" eaLnBrk="1" hangingPunct="1">
              <a:buFont typeface="Symbol" charset="2"/>
              <a:buChar char="ª"/>
              <a:defRPr/>
            </a:pPr>
            <a:r>
              <a:rPr lang="en-US" sz="2400" smtClean="0"/>
              <a:t>Some hackers have stolen identification names and passwords and can enter a computer looking like legitimate users.</a:t>
            </a:r>
          </a:p>
          <a:p>
            <a:pPr lvl="1" eaLnBrk="1" hangingPunct="1">
              <a:buFont typeface="Symbol" charset="2"/>
              <a:buChar char="ª"/>
              <a:defRPr/>
            </a:pPr>
            <a:endParaRPr lang="en-US" sz="2400" smtClean="0"/>
          </a:p>
          <a:p>
            <a:pPr eaLnBrk="1" hangingPunct="1">
              <a:buFont typeface="Symbol" charset="2"/>
              <a:buChar char="¨"/>
              <a:defRPr/>
            </a:pPr>
            <a:r>
              <a:rPr lang="en-US" sz="2800" smtClean="0"/>
              <a:t>Legitimate users, e.g., employees stealing data</a:t>
            </a:r>
          </a:p>
          <a:p>
            <a:pPr eaLnBrk="1" hangingPunct="1">
              <a:buFont typeface="Symbol" charset="2"/>
              <a:buChar char="¨"/>
              <a:defRPr/>
            </a:pPr>
            <a:endParaRPr lang="en-US" sz="2800" smtClean="0"/>
          </a:p>
        </p:txBody>
      </p:sp>
    </p:spTree>
    <p:extLst>
      <p:ext uri="{BB962C8B-B14F-4D97-AF65-F5344CB8AC3E}">
        <p14:creationId xmlns:p14="http://schemas.microsoft.com/office/powerpoint/2010/main" val="12802325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FF2A62B-C0B6-4D0C-A6A7-2AA16E921B9F}" type="slidenum">
              <a:rPr lang="en-US" altLang="de-DE" sz="1000">
                <a:latin typeface="Arial" panose="020B0604020202020204" pitchFamily="34" charset="0"/>
              </a:rPr>
              <a:pPr/>
              <a:t>76</a:t>
            </a:fld>
            <a:endParaRPr lang="en-US" altLang="de-DE" sz="1000">
              <a:latin typeface="Arial" panose="020B0604020202020204" pitchFamily="34" charset="0"/>
            </a:endParaRPr>
          </a:p>
        </p:txBody>
      </p:sp>
      <p:sp>
        <p:nvSpPr>
          <p:cNvPr id="129026" name="Rectangle 2"/>
          <p:cNvSpPr>
            <a:spLocks noGrp="1" noChangeArrowheads="1"/>
          </p:cNvSpPr>
          <p:nvPr>
            <p:ph type="title"/>
          </p:nvPr>
        </p:nvSpPr>
        <p:spPr/>
        <p:txBody>
          <a:bodyPr/>
          <a:lstStyle/>
          <a:p>
            <a:pPr eaLnBrk="1" hangingPunct="1">
              <a:defRPr/>
            </a:pPr>
            <a:r>
              <a:rPr lang="en-US" smtClean="0"/>
              <a:t>Intercepting Data Communications</a:t>
            </a:r>
          </a:p>
        </p:txBody>
      </p:sp>
      <p:sp>
        <p:nvSpPr>
          <p:cNvPr id="12902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400" smtClean="0"/>
              <a:t>“Wiretapping”</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Data can be stolen while it is being transmitted.</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Twisted-pair telephone wire or coaxial cable can be tapped.</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Data bounced off satellites may be intercepted.</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Light pulses with fiber-optic transmission cannot be easily tapped.</a:t>
            </a:r>
          </a:p>
          <a:p>
            <a:pPr eaLnBrk="1" hangingPunct="1">
              <a:lnSpc>
                <a:spcPct val="90000"/>
              </a:lnSpc>
              <a:buFont typeface="Symbol" charset="2"/>
              <a:buChar char="¨"/>
              <a:defRPr/>
            </a:pPr>
            <a:endParaRPr lang="en-US" sz="2400" smtClean="0"/>
          </a:p>
        </p:txBody>
      </p:sp>
    </p:spTree>
    <p:extLst>
      <p:ext uri="{BB962C8B-B14F-4D97-AF65-F5344CB8AC3E}">
        <p14:creationId xmlns:p14="http://schemas.microsoft.com/office/powerpoint/2010/main" val="34380537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A8AF969-0CE7-4AA7-85A6-2C82110AFB3E}" type="slidenum">
              <a:rPr lang="en-US" altLang="de-DE" sz="1000">
                <a:latin typeface="Arial" panose="020B0604020202020204" pitchFamily="34" charset="0"/>
              </a:rPr>
              <a:pPr/>
              <a:t>77</a:t>
            </a:fld>
            <a:endParaRPr lang="en-US" altLang="de-DE" sz="1000">
              <a:latin typeface="Arial" panose="020B0604020202020204" pitchFamily="34" charset="0"/>
            </a:endParaRPr>
          </a:p>
        </p:txBody>
      </p:sp>
      <p:sp>
        <p:nvSpPr>
          <p:cNvPr id="60418" name="Rectangle 2"/>
          <p:cNvSpPr>
            <a:spLocks noGrp="1" noChangeArrowheads="1"/>
          </p:cNvSpPr>
          <p:nvPr>
            <p:ph type="title"/>
          </p:nvPr>
        </p:nvSpPr>
        <p:spPr/>
        <p:txBody>
          <a:bodyPr/>
          <a:lstStyle/>
          <a:p>
            <a:pPr eaLnBrk="1" hangingPunct="1">
              <a:defRPr/>
            </a:pPr>
            <a:r>
              <a:rPr lang="en-US" smtClean="0"/>
              <a:t>Stealing Disks or Computers</a:t>
            </a:r>
          </a:p>
        </p:txBody>
      </p:sp>
      <p:sp>
        <p:nvSpPr>
          <p:cNvPr id="60419" name="Rectangle 3"/>
          <p:cNvSpPr>
            <a:spLocks noGrp="1" noChangeArrowheads="1"/>
          </p:cNvSpPr>
          <p:nvPr>
            <p:ph type="body" idx="1"/>
          </p:nvPr>
        </p:nvSpPr>
        <p:spPr/>
        <p:txBody>
          <a:bodyPr/>
          <a:lstStyle/>
          <a:p>
            <a:pPr eaLnBrk="1" hangingPunct="1">
              <a:buFont typeface="Symbol" charset="2"/>
              <a:buChar char="¨"/>
              <a:defRPr/>
            </a:pPr>
            <a:r>
              <a:rPr lang="en-US" dirty="0" smtClean="0"/>
              <a:t>Flash Disks, and CDs all have the potential of being stolen.</a:t>
            </a:r>
          </a:p>
          <a:p>
            <a:pPr eaLnBrk="1" hangingPunct="1">
              <a:buFont typeface="Symbol" charset="2"/>
              <a:buChar char="¨"/>
              <a:defRPr/>
            </a:pPr>
            <a:endParaRPr lang="en-US" dirty="0" smtClean="0"/>
          </a:p>
          <a:p>
            <a:pPr eaLnBrk="1" hangingPunct="1">
              <a:buFont typeface="Symbol" charset="2"/>
              <a:buChar char="¨"/>
              <a:defRPr/>
            </a:pPr>
            <a:r>
              <a:rPr lang="en-US" dirty="0" smtClean="0"/>
              <a:t>Laptop computers can be stolen.</a:t>
            </a:r>
          </a:p>
          <a:p>
            <a:pPr eaLnBrk="1" hangingPunct="1">
              <a:buFont typeface="Symbol" charset="2"/>
              <a:buChar char="¨"/>
              <a:defRPr/>
            </a:pPr>
            <a:endParaRPr lang="en-US" dirty="0" smtClean="0"/>
          </a:p>
          <a:p>
            <a:pPr eaLnBrk="1" hangingPunct="1">
              <a:buFont typeface="Symbol" charset="2"/>
              <a:buChar char="¨"/>
              <a:defRPr/>
            </a:pPr>
            <a:r>
              <a:rPr lang="en-US" dirty="0" smtClean="0"/>
              <a:t>Even desktop computers have been stolen from company offices.</a:t>
            </a:r>
          </a:p>
        </p:txBody>
      </p:sp>
    </p:spTree>
    <p:extLst>
      <p:ext uri="{BB962C8B-B14F-4D97-AF65-F5344CB8AC3E}">
        <p14:creationId xmlns:p14="http://schemas.microsoft.com/office/powerpoint/2010/main" val="14174414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246AC157-3B2D-4C61-B691-D17CFB41886C}" type="slidenum">
              <a:rPr lang="en-US" altLang="de-DE" sz="1000">
                <a:latin typeface="Arial" panose="020B0604020202020204" pitchFamily="34" charset="0"/>
              </a:rPr>
              <a:pPr/>
              <a:t>78</a:t>
            </a:fld>
            <a:endParaRPr lang="en-US" altLang="de-DE" sz="1000">
              <a:latin typeface="Arial" panose="020B0604020202020204" pitchFamily="34" charset="0"/>
            </a:endParaRPr>
          </a:p>
        </p:txBody>
      </p:sp>
      <p:sp>
        <p:nvSpPr>
          <p:cNvPr id="61442" name="Rectangle 2"/>
          <p:cNvSpPr>
            <a:spLocks noGrp="1" noChangeArrowheads="1"/>
          </p:cNvSpPr>
          <p:nvPr>
            <p:ph type="title"/>
          </p:nvPr>
        </p:nvSpPr>
        <p:spPr/>
        <p:txBody>
          <a:bodyPr/>
          <a:lstStyle/>
          <a:p>
            <a:pPr eaLnBrk="1" hangingPunct="1">
              <a:defRPr/>
            </a:pPr>
            <a:r>
              <a:rPr lang="en-US" smtClean="0"/>
              <a:t>Computer Viruses</a:t>
            </a:r>
          </a:p>
        </p:txBody>
      </p:sp>
      <p:sp>
        <p:nvSpPr>
          <p:cNvPr id="61443" name="Rectangle 3"/>
          <p:cNvSpPr>
            <a:spLocks noGrp="1" noChangeArrowheads="1"/>
          </p:cNvSpPr>
          <p:nvPr>
            <p:ph type="body" idx="1"/>
          </p:nvPr>
        </p:nvSpPr>
        <p:spPr/>
        <p:txBody>
          <a:bodyPr/>
          <a:lstStyle/>
          <a:p>
            <a:pPr eaLnBrk="1" hangingPunct="1">
              <a:buFont typeface="Symbol" charset="2"/>
              <a:buChar char="¨"/>
              <a:defRPr/>
            </a:pPr>
            <a:r>
              <a:rPr lang="en-US" smtClean="0"/>
              <a:t>A malicious piece of software that is capable of copying itself and “spreading” from computer to computer on diskettes and through telecommunications lines.</a:t>
            </a:r>
          </a:p>
          <a:p>
            <a:pPr eaLnBrk="1" hangingPunct="1">
              <a:buFont typeface="Symbol" charset="2"/>
              <a:buChar char="¨"/>
              <a:defRPr/>
            </a:pPr>
            <a:endParaRPr lang="en-US" smtClean="0"/>
          </a:p>
          <a:p>
            <a:pPr eaLnBrk="1" hangingPunct="1">
              <a:buFont typeface="Symbol" charset="2"/>
              <a:buChar char="¨"/>
              <a:defRPr/>
            </a:pPr>
            <a:r>
              <a:rPr lang="en-US" smtClean="0"/>
              <a:t>Computer viruses that travel along data communications lines are also called </a:t>
            </a:r>
            <a:r>
              <a:rPr lang="en-US" b="1" smtClean="0"/>
              <a:t>worms</a:t>
            </a:r>
            <a:r>
              <a:rPr lang="en-US" smtClean="0"/>
              <a:t>.</a:t>
            </a:r>
          </a:p>
        </p:txBody>
      </p:sp>
    </p:spTree>
    <p:extLst>
      <p:ext uri="{BB962C8B-B14F-4D97-AF65-F5344CB8AC3E}">
        <p14:creationId xmlns:p14="http://schemas.microsoft.com/office/powerpoint/2010/main" val="41821967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1626D40-5479-4DAE-8BE8-F23F6F1EDCC5}" type="slidenum">
              <a:rPr lang="en-US" altLang="de-DE" sz="1000">
                <a:latin typeface="Arial" panose="020B0604020202020204" pitchFamily="34" charset="0"/>
              </a:rPr>
              <a:pPr/>
              <a:t>79</a:t>
            </a:fld>
            <a:endParaRPr lang="en-US" altLang="de-DE" sz="1000">
              <a:latin typeface="Arial" panose="020B0604020202020204" pitchFamily="34" charset="0"/>
            </a:endParaRPr>
          </a:p>
        </p:txBody>
      </p:sp>
      <p:sp>
        <p:nvSpPr>
          <p:cNvPr id="62466" name="Rectangle 2"/>
          <p:cNvSpPr>
            <a:spLocks noGrp="1" noChangeArrowheads="1"/>
          </p:cNvSpPr>
          <p:nvPr>
            <p:ph type="title"/>
          </p:nvPr>
        </p:nvSpPr>
        <p:spPr/>
        <p:txBody>
          <a:bodyPr/>
          <a:lstStyle/>
          <a:p>
            <a:pPr eaLnBrk="1" hangingPunct="1">
              <a:defRPr/>
            </a:pPr>
            <a:r>
              <a:rPr lang="en-US" smtClean="0"/>
              <a:t>Damaging Computer Hardware</a:t>
            </a:r>
          </a:p>
        </p:txBody>
      </p:sp>
      <p:sp>
        <p:nvSpPr>
          <p:cNvPr id="62467" name="Rectangle 3"/>
          <p:cNvSpPr>
            <a:spLocks noGrp="1" noChangeArrowheads="1"/>
          </p:cNvSpPr>
          <p:nvPr>
            <p:ph type="body" idx="1"/>
          </p:nvPr>
        </p:nvSpPr>
        <p:spPr/>
        <p:txBody>
          <a:bodyPr/>
          <a:lstStyle/>
          <a:p>
            <a:pPr eaLnBrk="1" hangingPunct="1">
              <a:buFont typeface="Symbol" charset="2"/>
              <a:buChar char="¨"/>
              <a:defRPr/>
            </a:pPr>
            <a:r>
              <a:rPr lang="en-US" smtClean="0"/>
              <a:t>Might be either deliberate or accidental.</a:t>
            </a:r>
          </a:p>
          <a:p>
            <a:pPr lvl="1" eaLnBrk="1" hangingPunct="1">
              <a:buFont typeface="Symbol" charset="2"/>
              <a:buChar char="ª"/>
              <a:defRPr/>
            </a:pPr>
            <a:r>
              <a:rPr lang="en-US" smtClean="0"/>
              <a:t>Fires</a:t>
            </a:r>
          </a:p>
          <a:p>
            <a:pPr lvl="1" eaLnBrk="1" hangingPunct="1">
              <a:buFont typeface="Symbol" charset="2"/>
              <a:buChar char="ª"/>
              <a:defRPr/>
            </a:pPr>
            <a:r>
              <a:rPr lang="en-US" smtClean="0"/>
              <a:t>Coffee spills</a:t>
            </a:r>
          </a:p>
          <a:p>
            <a:pPr lvl="1" eaLnBrk="1" hangingPunct="1">
              <a:buFont typeface="Symbol" charset="2"/>
              <a:buChar char="ª"/>
              <a:defRPr/>
            </a:pPr>
            <a:r>
              <a:rPr lang="en-US" smtClean="0"/>
              <a:t>Hurricanes</a:t>
            </a:r>
          </a:p>
          <a:p>
            <a:pPr lvl="1" eaLnBrk="1" hangingPunct="1">
              <a:buFont typeface="Symbol" charset="2"/>
              <a:buChar char="ª"/>
              <a:defRPr/>
            </a:pPr>
            <a:r>
              <a:rPr lang="en-US" smtClean="0"/>
              <a:t>Disgruntled or newly fired employees with hammers or whatever other hard objects were handy.</a:t>
            </a:r>
          </a:p>
          <a:p>
            <a:pPr eaLnBrk="1" hangingPunct="1">
              <a:buFont typeface="Symbol" charset="2"/>
              <a:buChar char="¨"/>
              <a:defRPr/>
            </a:pPr>
            <a:endParaRPr lang="en-US" smtClean="0"/>
          </a:p>
        </p:txBody>
      </p:sp>
    </p:spTree>
    <p:extLst>
      <p:ext uri="{BB962C8B-B14F-4D97-AF65-F5344CB8AC3E}">
        <p14:creationId xmlns:p14="http://schemas.microsoft.com/office/powerpoint/2010/main" val="41108500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AB0814EC-9486-4077-B8B6-551E400A0A2C}" type="slidenum">
              <a:rPr lang="en-US" altLang="de-DE" sz="1000">
                <a:latin typeface="Arial" panose="020B0604020202020204" pitchFamily="34" charset="0"/>
              </a:rPr>
              <a:pPr/>
              <a:t>80</a:t>
            </a:fld>
            <a:endParaRPr lang="en-US" altLang="de-DE" sz="1000">
              <a:latin typeface="Arial" panose="020B0604020202020204" pitchFamily="34" charset="0"/>
            </a:endParaRPr>
          </a:p>
        </p:txBody>
      </p:sp>
      <p:sp>
        <p:nvSpPr>
          <p:cNvPr id="63490" name="Rectangle 2"/>
          <p:cNvSpPr>
            <a:spLocks noGrp="1" noChangeArrowheads="1"/>
          </p:cNvSpPr>
          <p:nvPr>
            <p:ph type="title"/>
          </p:nvPr>
        </p:nvSpPr>
        <p:spPr/>
        <p:txBody>
          <a:bodyPr/>
          <a:lstStyle/>
          <a:p>
            <a:pPr eaLnBrk="1" hangingPunct="1">
              <a:defRPr/>
            </a:pPr>
            <a:r>
              <a:rPr lang="en-US" smtClean="0"/>
              <a:t>Types of Data Security Measures</a:t>
            </a:r>
          </a:p>
        </p:txBody>
      </p:sp>
      <p:pic>
        <p:nvPicPr>
          <p:cNvPr id="18436" name="Picture 6" descr="c12f002.jpg                                                    0000C651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600200"/>
            <a:ext cx="6913563" cy="4811713"/>
          </a:xfrm>
        </p:spPr>
      </p:pic>
    </p:spTree>
    <p:extLst>
      <p:ext uri="{BB962C8B-B14F-4D97-AF65-F5344CB8AC3E}">
        <p14:creationId xmlns:p14="http://schemas.microsoft.com/office/powerpoint/2010/main" val="5883104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2385BF0-4BD1-4470-B535-494CAEB75D35}" type="slidenum">
              <a:rPr lang="en-US" altLang="de-DE" sz="1000">
                <a:latin typeface="Arial" panose="020B0604020202020204" pitchFamily="34" charset="0"/>
              </a:rPr>
              <a:pPr/>
              <a:t>81</a:t>
            </a:fld>
            <a:endParaRPr lang="en-US" altLang="de-DE" sz="1000">
              <a:latin typeface="Arial" panose="020B0604020202020204" pitchFamily="34" charset="0"/>
            </a:endParaRPr>
          </a:p>
        </p:txBody>
      </p:sp>
      <p:sp>
        <p:nvSpPr>
          <p:cNvPr id="65538" name="Rectangle 2"/>
          <p:cNvSpPr>
            <a:spLocks noGrp="1" noChangeArrowheads="1"/>
          </p:cNvSpPr>
          <p:nvPr>
            <p:ph type="title"/>
          </p:nvPr>
        </p:nvSpPr>
        <p:spPr/>
        <p:txBody>
          <a:bodyPr/>
          <a:lstStyle/>
          <a:p>
            <a:pPr eaLnBrk="1" hangingPunct="1">
              <a:defRPr/>
            </a:pPr>
            <a:r>
              <a:rPr lang="en-US" smtClean="0"/>
              <a:t>Physical Security of Company Premises</a:t>
            </a:r>
          </a:p>
        </p:txBody>
      </p:sp>
      <p:sp>
        <p:nvSpPr>
          <p:cNvPr id="65539" name="Rectangle 3"/>
          <p:cNvSpPr>
            <a:spLocks noGrp="1" noChangeArrowheads="1"/>
          </p:cNvSpPr>
          <p:nvPr>
            <p:ph type="body" idx="1"/>
          </p:nvPr>
        </p:nvSpPr>
        <p:spPr/>
        <p:txBody>
          <a:bodyPr/>
          <a:lstStyle/>
          <a:p>
            <a:pPr eaLnBrk="1" hangingPunct="1">
              <a:buFont typeface="Symbol" charset="2"/>
              <a:buChar char="¨"/>
              <a:defRPr/>
            </a:pPr>
            <a:r>
              <a:rPr lang="en-US" smtClean="0"/>
              <a:t>Don’t put the computer in the basement because of the possibility of floods.</a:t>
            </a:r>
          </a:p>
          <a:p>
            <a:pPr eaLnBrk="1" hangingPunct="1">
              <a:buFont typeface="Symbol" charset="2"/>
              <a:buChar char="¨"/>
              <a:defRPr/>
            </a:pPr>
            <a:endParaRPr lang="en-US" smtClean="0"/>
          </a:p>
          <a:p>
            <a:pPr eaLnBrk="1" hangingPunct="1">
              <a:buFont typeface="Symbol" charset="2"/>
              <a:buChar char="¨"/>
              <a:defRPr/>
            </a:pPr>
            <a:r>
              <a:rPr lang="en-US" smtClean="0"/>
              <a:t>Don’t put the computer on the ground floor because of the possibility of a truck driving into the building, accidentally or on purpose.</a:t>
            </a:r>
          </a:p>
        </p:txBody>
      </p:sp>
    </p:spTree>
    <p:extLst>
      <p:ext uri="{BB962C8B-B14F-4D97-AF65-F5344CB8AC3E}">
        <p14:creationId xmlns:p14="http://schemas.microsoft.com/office/powerpoint/2010/main" val="33730423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512B4C6-25F4-4923-8485-BF6B64C570DE}" type="slidenum">
              <a:rPr lang="en-US" altLang="de-DE" sz="1000">
                <a:latin typeface="Arial" panose="020B0604020202020204" pitchFamily="34" charset="0"/>
              </a:rPr>
              <a:pPr/>
              <a:t>82</a:t>
            </a:fld>
            <a:endParaRPr lang="en-US" altLang="de-DE" sz="1000">
              <a:latin typeface="Arial" panose="020B0604020202020204" pitchFamily="34" charset="0"/>
            </a:endParaRPr>
          </a:p>
        </p:txBody>
      </p:sp>
      <p:sp>
        <p:nvSpPr>
          <p:cNvPr id="66562" name="Rectangle 2"/>
          <p:cNvSpPr>
            <a:spLocks noGrp="1" noChangeArrowheads="1"/>
          </p:cNvSpPr>
          <p:nvPr>
            <p:ph type="title"/>
          </p:nvPr>
        </p:nvSpPr>
        <p:spPr/>
        <p:txBody>
          <a:bodyPr/>
          <a:lstStyle/>
          <a:p>
            <a:pPr eaLnBrk="1" hangingPunct="1">
              <a:defRPr/>
            </a:pPr>
            <a:r>
              <a:rPr lang="en-US" smtClean="0"/>
              <a:t>Physical Security of Company Premises</a:t>
            </a:r>
          </a:p>
        </p:txBody>
      </p:sp>
      <p:sp>
        <p:nvSpPr>
          <p:cNvPr id="66563" name="Rectangle 3"/>
          <p:cNvSpPr>
            <a:spLocks noGrp="1" noChangeArrowheads="1"/>
          </p:cNvSpPr>
          <p:nvPr>
            <p:ph type="body" idx="1"/>
          </p:nvPr>
        </p:nvSpPr>
        <p:spPr/>
        <p:txBody>
          <a:bodyPr/>
          <a:lstStyle/>
          <a:p>
            <a:pPr eaLnBrk="1" hangingPunct="1">
              <a:buFont typeface="Symbol" charset="2"/>
              <a:buChar char="¨"/>
              <a:defRPr/>
            </a:pPr>
            <a:r>
              <a:rPr lang="en-US" smtClean="0"/>
              <a:t>Don’t put the computer above the eighth floor because that’s as high as fire truck ladders can reach.</a:t>
            </a:r>
          </a:p>
          <a:p>
            <a:pPr eaLnBrk="1" hangingPunct="1">
              <a:buFont typeface="Symbol" charset="2"/>
              <a:buChar char="¨"/>
              <a:defRPr/>
            </a:pPr>
            <a:endParaRPr lang="en-US" smtClean="0"/>
          </a:p>
          <a:p>
            <a:pPr eaLnBrk="1" hangingPunct="1">
              <a:buFont typeface="Symbol" charset="2"/>
              <a:buChar char="¨"/>
              <a:defRPr/>
            </a:pPr>
            <a:r>
              <a:rPr lang="en-US" smtClean="0"/>
              <a:t>Don’t put the computer on the top floor of the building because it is subject to helicopter landing and attack. </a:t>
            </a:r>
          </a:p>
        </p:txBody>
      </p:sp>
    </p:spTree>
    <p:extLst>
      <p:ext uri="{BB962C8B-B14F-4D97-AF65-F5344CB8AC3E}">
        <p14:creationId xmlns:p14="http://schemas.microsoft.com/office/powerpoint/2010/main" val="42344273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4F2E4ADF-8E96-42AA-8E52-A8C0072CCA65}" type="slidenum">
              <a:rPr lang="en-US" altLang="de-DE" sz="1000">
                <a:latin typeface="Arial" panose="020B0604020202020204" pitchFamily="34" charset="0"/>
              </a:rPr>
              <a:pPr/>
              <a:t>83</a:t>
            </a:fld>
            <a:endParaRPr lang="en-US" altLang="de-DE" sz="1000">
              <a:latin typeface="Arial" panose="020B0604020202020204" pitchFamily="34" charset="0"/>
            </a:endParaRPr>
          </a:p>
        </p:txBody>
      </p:sp>
      <p:sp>
        <p:nvSpPr>
          <p:cNvPr id="67586" name="Rectangle 2"/>
          <p:cNvSpPr>
            <a:spLocks noGrp="1" noChangeArrowheads="1"/>
          </p:cNvSpPr>
          <p:nvPr>
            <p:ph type="title"/>
          </p:nvPr>
        </p:nvSpPr>
        <p:spPr/>
        <p:txBody>
          <a:bodyPr/>
          <a:lstStyle/>
          <a:p>
            <a:pPr eaLnBrk="1" hangingPunct="1">
              <a:defRPr/>
            </a:pPr>
            <a:r>
              <a:rPr lang="en-US" smtClean="0"/>
              <a:t>Physical Security of Company Premises</a:t>
            </a:r>
          </a:p>
        </p:txBody>
      </p:sp>
      <p:sp>
        <p:nvSpPr>
          <p:cNvPr id="67587" name="Rectangle 3"/>
          <p:cNvSpPr>
            <a:spLocks noGrp="1" noChangeArrowheads="1"/>
          </p:cNvSpPr>
          <p:nvPr>
            <p:ph type="body" idx="1"/>
          </p:nvPr>
        </p:nvSpPr>
        <p:spPr/>
        <p:txBody>
          <a:bodyPr/>
          <a:lstStyle/>
          <a:p>
            <a:pPr eaLnBrk="1" hangingPunct="1">
              <a:buFont typeface="Symbol" charset="2"/>
              <a:buChar char="¨"/>
              <a:defRPr/>
            </a:pPr>
            <a:r>
              <a:rPr lang="en-US" smtClean="0"/>
              <a:t>If you occupy at least three floors of the building, don’t put the computer on your topmost floor because its ceiling is another company’s floor, and don’t put the computer on your bottommost floor because its floor is another company’s ceiling.</a:t>
            </a:r>
          </a:p>
        </p:txBody>
      </p:sp>
    </p:spTree>
    <p:extLst>
      <p:ext uri="{BB962C8B-B14F-4D97-AF65-F5344CB8AC3E}">
        <p14:creationId xmlns:p14="http://schemas.microsoft.com/office/powerpoint/2010/main" val="42529621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B4C99B3-4263-4EB9-9D2F-0093AC5E972A}" type="slidenum">
              <a:rPr lang="en-US" altLang="de-DE" sz="1000">
                <a:latin typeface="Arial" panose="020B0604020202020204" pitchFamily="34" charset="0"/>
              </a:rPr>
              <a:pPr/>
              <a:t>84</a:t>
            </a:fld>
            <a:endParaRPr lang="en-US" altLang="de-DE" sz="1000">
              <a:latin typeface="Arial" panose="020B0604020202020204" pitchFamily="34" charset="0"/>
            </a:endParaRPr>
          </a:p>
        </p:txBody>
      </p:sp>
      <p:sp>
        <p:nvSpPr>
          <p:cNvPr id="68610" name="Rectangle 2"/>
          <p:cNvSpPr>
            <a:spLocks noGrp="1" noChangeArrowheads="1"/>
          </p:cNvSpPr>
          <p:nvPr>
            <p:ph type="title"/>
          </p:nvPr>
        </p:nvSpPr>
        <p:spPr/>
        <p:txBody>
          <a:bodyPr/>
          <a:lstStyle/>
          <a:p>
            <a:pPr eaLnBrk="1" hangingPunct="1">
              <a:defRPr/>
            </a:pPr>
            <a:r>
              <a:rPr lang="en-US" smtClean="0"/>
              <a:t>Physical Security of Company Premises</a:t>
            </a:r>
          </a:p>
        </p:txBody>
      </p:sp>
      <p:sp>
        <p:nvSpPr>
          <p:cNvPr id="68611" name="Rectangle 3"/>
          <p:cNvSpPr>
            <a:spLocks noGrp="1" noChangeArrowheads="1"/>
          </p:cNvSpPr>
          <p:nvPr>
            <p:ph type="body" idx="1"/>
          </p:nvPr>
        </p:nvSpPr>
        <p:spPr/>
        <p:txBody>
          <a:bodyPr/>
          <a:lstStyle/>
          <a:p>
            <a:pPr eaLnBrk="1" hangingPunct="1">
              <a:buFont typeface="Symbol" charset="2"/>
              <a:buChar char="¨"/>
              <a:defRPr/>
            </a:pPr>
            <a:r>
              <a:rPr lang="en-US" smtClean="0"/>
              <a:t>Whatever floor you put the computer on, keep it in an interior space away from the windows.</a:t>
            </a:r>
          </a:p>
        </p:txBody>
      </p:sp>
    </p:spTree>
    <p:extLst>
      <p:ext uri="{BB962C8B-B14F-4D97-AF65-F5344CB8AC3E}">
        <p14:creationId xmlns:p14="http://schemas.microsoft.com/office/powerpoint/2010/main" val="19946672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0132E0F-F6F9-417E-B62A-380104192DAE}" type="slidenum">
              <a:rPr lang="en-US" altLang="de-DE" sz="1000">
                <a:latin typeface="Arial" panose="020B0604020202020204" pitchFamily="34" charset="0"/>
              </a:rPr>
              <a:pPr/>
              <a:t>85</a:t>
            </a:fld>
            <a:endParaRPr lang="en-US" altLang="de-DE" sz="1000">
              <a:latin typeface="Arial" panose="020B0604020202020204" pitchFamily="34" charset="0"/>
            </a:endParaRPr>
          </a:p>
        </p:txBody>
      </p:sp>
      <p:sp>
        <p:nvSpPr>
          <p:cNvPr id="69634" name="Rectangle 2"/>
          <p:cNvSpPr>
            <a:spLocks noGrp="1" noChangeArrowheads="1"/>
          </p:cNvSpPr>
          <p:nvPr>
            <p:ph type="title"/>
          </p:nvPr>
        </p:nvSpPr>
        <p:spPr/>
        <p:txBody>
          <a:bodyPr/>
          <a:lstStyle/>
          <a:p>
            <a:pPr eaLnBrk="1" hangingPunct="1">
              <a:defRPr/>
            </a:pPr>
            <a:r>
              <a:rPr lang="en-US" smtClean="0"/>
              <a:t>Physical Security: Limit Access</a:t>
            </a:r>
          </a:p>
        </p:txBody>
      </p:sp>
      <p:sp>
        <p:nvSpPr>
          <p:cNvPr id="69635" name="Rectangle 3"/>
          <p:cNvSpPr>
            <a:spLocks noGrp="1" noChangeArrowheads="1"/>
          </p:cNvSpPr>
          <p:nvPr>
            <p:ph type="body" idx="1"/>
          </p:nvPr>
        </p:nvSpPr>
        <p:spPr/>
        <p:txBody>
          <a:bodyPr/>
          <a:lstStyle/>
          <a:p>
            <a:pPr eaLnBrk="1" hangingPunct="1">
              <a:buFont typeface="Symbol" charset="2"/>
              <a:buChar char="¨"/>
              <a:defRPr/>
            </a:pPr>
            <a:r>
              <a:rPr lang="en-US" smtClean="0"/>
              <a:t>Access should be limited to those people who have a legitimate need to be in the computer room.</a:t>
            </a:r>
          </a:p>
          <a:p>
            <a:pPr eaLnBrk="1" hangingPunct="1">
              <a:buFont typeface="Symbol" charset="2"/>
              <a:buChar char="¨"/>
              <a:defRPr/>
            </a:pPr>
            <a:endParaRPr lang="en-US" smtClean="0"/>
          </a:p>
          <a:p>
            <a:pPr eaLnBrk="1" hangingPunct="1">
              <a:buFont typeface="Symbol" charset="2"/>
              <a:buChar char="¨"/>
              <a:defRPr/>
            </a:pPr>
            <a:r>
              <a:rPr lang="en-US" smtClean="0"/>
              <a:t>Control access to the room.</a:t>
            </a:r>
          </a:p>
        </p:txBody>
      </p:sp>
    </p:spTree>
    <p:extLst>
      <p:ext uri="{BB962C8B-B14F-4D97-AF65-F5344CB8AC3E}">
        <p14:creationId xmlns:p14="http://schemas.microsoft.com/office/powerpoint/2010/main" val="12792466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7B6C550-1AA5-4130-8AA2-510F68AB2682}" type="slidenum">
              <a:rPr lang="en-US" altLang="de-DE" sz="1000">
                <a:latin typeface="Arial" panose="020B0604020202020204" pitchFamily="34" charset="0"/>
              </a:rPr>
              <a:pPr/>
              <a:t>86</a:t>
            </a:fld>
            <a:endParaRPr lang="en-US" altLang="de-DE" sz="1000">
              <a:latin typeface="Arial" panose="020B0604020202020204" pitchFamily="34" charset="0"/>
            </a:endParaRPr>
          </a:p>
        </p:txBody>
      </p:sp>
      <p:sp>
        <p:nvSpPr>
          <p:cNvPr id="126978" name="Rectangle 2"/>
          <p:cNvSpPr>
            <a:spLocks noGrp="1" noChangeArrowheads="1"/>
          </p:cNvSpPr>
          <p:nvPr>
            <p:ph type="title"/>
          </p:nvPr>
        </p:nvSpPr>
        <p:spPr/>
        <p:txBody>
          <a:bodyPr/>
          <a:lstStyle/>
          <a:p>
            <a:pPr eaLnBrk="1" hangingPunct="1">
              <a:defRPr/>
            </a:pPr>
            <a:r>
              <a:rPr lang="en-US" smtClean="0"/>
              <a:t>Physical Security: Access to Room</a:t>
            </a:r>
          </a:p>
        </p:txBody>
      </p:sp>
      <p:sp>
        <p:nvSpPr>
          <p:cNvPr id="12697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400" smtClean="0"/>
              <a:t>Require something people know, such as a secret code to be punched in.</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Require people have something, such as a magnetic stripe card, possibly combined with a secret code.</a:t>
            </a:r>
          </a:p>
          <a:p>
            <a:pPr eaLnBrk="1" hangingPunct="1">
              <a:lnSpc>
                <a:spcPct val="90000"/>
              </a:lnSpc>
              <a:buFont typeface="Symbol" charset="2"/>
              <a:buChar char="¨"/>
              <a:defRPr/>
            </a:pPr>
            <a:endParaRPr lang="en-US" sz="2400" smtClean="0"/>
          </a:p>
          <a:p>
            <a:pPr eaLnBrk="1" hangingPunct="1">
              <a:lnSpc>
                <a:spcPct val="90000"/>
              </a:lnSpc>
              <a:buFont typeface="Symbol" charset="2"/>
              <a:buChar char="¨"/>
              <a:defRPr/>
            </a:pPr>
            <a:r>
              <a:rPr lang="en-US" sz="2400" smtClean="0"/>
              <a:t>Use some human part that can be measured or scanned. These biometric systems can be based on fingerprints, the dimensions and positions of facial features, retinal blood vessel patterns, or voice patterns. </a:t>
            </a:r>
          </a:p>
        </p:txBody>
      </p:sp>
    </p:spTree>
    <p:extLst>
      <p:ext uri="{BB962C8B-B14F-4D97-AF65-F5344CB8AC3E}">
        <p14:creationId xmlns:p14="http://schemas.microsoft.com/office/powerpoint/2010/main" val="7267217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1A83EF2-137E-418C-957A-65B0ABB7319F}" type="slidenum">
              <a:rPr lang="en-US" altLang="de-DE" sz="1000">
                <a:latin typeface="Arial" panose="020B0604020202020204" pitchFamily="34" charset="0"/>
              </a:rPr>
              <a:pPr/>
              <a:t>87</a:t>
            </a:fld>
            <a:endParaRPr lang="en-US" altLang="de-DE" sz="1000">
              <a:latin typeface="Arial" panose="020B0604020202020204" pitchFamily="34" charset="0"/>
            </a:endParaRPr>
          </a:p>
        </p:txBody>
      </p:sp>
      <p:sp>
        <p:nvSpPr>
          <p:cNvPr id="72706" name="Rectangle 2"/>
          <p:cNvSpPr>
            <a:spLocks noGrp="1" noChangeArrowheads="1"/>
          </p:cNvSpPr>
          <p:nvPr>
            <p:ph type="title"/>
          </p:nvPr>
        </p:nvSpPr>
        <p:spPr/>
        <p:txBody>
          <a:bodyPr/>
          <a:lstStyle/>
          <a:p>
            <a:pPr eaLnBrk="1" hangingPunct="1">
              <a:defRPr/>
            </a:pPr>
            <a:r>
              <a:rPr lang="en-US" smtClean="0"/>
              <a:t>Controlled Access to the Computer System</a:t>
            </a:r>
          </a:p>
        </p:txBody>
      </p:sp>
      <p:sp>
        <p:nvSpPr>
          <p:cNvPr id="72707" name="Rectangle 3"/>
          <p:cNvSpPr>
            <a:spLocks noGrp="1" noChangeArrowheads="1"/>
          </p:cNvSpPr>
          <p:nvPr>
            <p:ph type="body" idx="1"/>
          </p:nvPr>
        </p:nvSpPr>
        <p:spPr/>
        <p:txBody>
          <a:bodyPr/>
          <a:lstStyle/>
          <a:p>
            <a:pPr eaLnBrk="1" hangingPunct="1">
              <a:buFont typeface="Symbol" charset="2"/>
              <a:buChar char="¨"/>
              <a:defRPr/>
            </a:pPr>
            <a:r>
              <a:rPr lang="en-US" smtClean="0"/>
              <a:t>First line of defense:</a:t>
            </a:r>
          </a:p>
          <a:p>
            <a:pPr lvl="1" eaLnBrk="1" hangingPunct="1">
              <a:buFont typeface="Symbol" charset="2"/>
              <a:buChar char="ª"/>
              <a:defRPr/>
            </a:pPr>
            <a:r>
              <a:rPr lang="en-US" smtClean="0"/>
              <a:t>Identification tag</a:t>
            </a:r>
          </a:p>
          <a:p>
            <a:pPr lvl="1" eaLnBrk="1" hangingPunct="1">
              <a:buFont typeface="Symbol" charset="2"/>
              <a:buChar char="ª"/>
              <a:defRPr/>
            </a:pPr>
            <a:r>
              <a:rPr lang="en-US" smtClean="0"/>
              <a:t>Password</a:t>
            </a:r>
          </a:p>
        </p:txBody>
      </p:sp>
    </p:spTree>
    <p:extLst>
      <p:ext uri="{BB962C8B-B14F-4D97-AF65-F5344CB8AC3E}">
        <p14:creationId xmlns:p14="http://schemas.microsoft.com/office/powerpoint/2010/main" val="37121954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7E3B6354-57C7-43E3-AA21-BF5BAB375188}" type="slidenum">
              <a:rPr lang="en-US" altLang="de-DE" sz="1000">
                <a:latin typeface="Arial" panose="020B0604020202020204" pitchFamily="34" charset="0"/>
              </a:rPr>
              <a:pPr/>
              <a:t>88</a:t>
            </a:fld>
            <a:endParaRPr lang="en-US" altLang="de-DE" sz="1000">
              <a:latin typeface="Arial" panose="020B0604020202020204" pitchFamily="34" charset="0"/>
            </a:endParaRPr>
          </a:p>
        </p:txBody>
      </p:sp>
      <p:sp>
        <p:nvSpPr>
          <p:cNvPr id="71682" name="Rectangle 2"/>
          <p:cNvSpPr>
            <a:spLocks noGrp="1" noChangeArrowheads="1"/>
          </p:cNvSpPr>
          <p:nvPr>
            <p:ph type="title"/>
          </p:nvPr>
        </p:nvSpPr>
        <p:spPr/>
        <p:txBody>
          <a:bodyPr/>
          <a:lstStyle/>
          <a:p>
            <a:pPr eaLnBrk="1" hangingPunct="1">
              <a:defRPr/>
            </a:pPr>
            <a:r>
              <a:rPr lang="en-US" smtClean="0"/>
              <a:t>Password</a:t>
            </a:r>
          </a:p>
        </p:txBody>
      </p:sp>
      <p:sp>
        <p:nvSpPr>
          <p:cNvPr id="7168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Must be kept secret.</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Must be changed periodically.</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Must not be written down.</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Should not appear on the terminal screen when typed.</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Should be user-created.</a:t>
            </a:r>
          </a:p>
        </p:txBody>
      </p:sp>
    </p:spTree>
    <p:extLst>
      <p:ext uri="{BB962C8B-B14F-4D97-AF65-F5344CB8AC3E}">
        <p14:creationId xmlns:p14="http://schemas.microsoft.com/office/powerpoint/2010/main" val="32500813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7185CD14-2CD8-481A-B827-0A3D1D96EACE}" type="slidenum">
              <a:rPr lang="en-US" altLang="de-DE" sz="1000">
                <a:latin typeface="Arial" panose="020B0604020202020204" pitchFamily="34" charset="0"/>
              </a:rPr>
              <a:pPr/>
              <a:t>89</a:t>
            </a:fld>
            <a:endParaRPr lang="en-US" altLang="de-DE" sz="1000">
              <a:latin typeface="Arial" panose="020B0604020202020204" pitchFamily="34" charset="0"/>
            </a:endParaRPr>
          </a:p>
        </p:txBody>
      </p:sp>
      <p:sp>
        <p:nvSpPr>
          <p:cNvPr id="73730" name="Rectangle 2"/>
          <p:cNvSpPr>
            <a:spLocks noGrp="1" noChangeArrowheads="1"/>
          </p:cNvSpPr>
          <p:nvPr>
            <p:ph type="title"/>
          </p:nvPr>
        </p:nvSpPr>
        <p:spPr/>
        <p:txBody>
          <a:bodyPr/>
          <a:lstStyle/>
          <a:p>
            <a:pPr eaLnBrk="1" hangingPunct="1">
              <a:defRPr/>
            </a:pPr>
            <a:r>
              <a:rPr lang="en-US" smtClean="0"/>
              <a:t>Access to the Database</a:t>
            </a:r>
          </a:p>
        </p:txBody>
      </p:sp>
      <p:sp>
        <p:nvSpPr>
          <p:cNvPr id="73731" name="Rectangle 3"/>
          <p:cNvSpPr>
            <a:spLocks noGrp="1" noChangeArrowheads="1"/>
          </p:cNvSpPr>
          <p:nvPr>
            <p:ph type="body" idx="1"/>
          </p:nvPr>
        </p:nvSpPr>
        <p:spPr/>
        <p:txBody>
          <a:bodyPr/>
          <a:lstStyle/>
          <a:p>
            <a:pPr eaLnBrk="1" hangingPunct="1">
              <a:buFont typeface="Symbol" charset="2"/>
              <a:buChar char="¨"/>
              <a:defRPr/>
            </a:pPr>
            <a:r>
              <a:rPr lang="en-US" sz="2800" smtClean="0"/>
              <a:t>Restrict access to specific data so that only specific people can retrieve or modify it.</a:t>
            </a:r>
          </a:p>
          <a:p>
            <a:pPr eaLnBrk="1" hangingPunct="1">
              <a:buFont typeface="Symbol" charset="2"/>
              <a:buChar char="¨"/>
              <a:defRPr/>
            </a:pPr>
            <a:endParaRPr lang="en-US" sz="2800" smtClean="0"/>
          </a:p>
          <a:p>
            <a:pPr eaLnBrk="1" hangingPunct="1">
              <a:buFont typeface="Symbol" charset="2"/>
              <a:buChar char="¨"/>
              <a:defRPr/>
            </a:pPr>
            <a:r>
              <a:rPr lang="en-US" sz="2800" smtClean="0"/>
              <a:t>Some systems have such controls in the operating system or in other utility software.</a:t>
            </a:r>
          </a:p>
          <a:p>
            <a:pPr eaLnBrk="1" hangingPunct="1">
              <a:buFont typeface="Symbol" charset="2"/>
              <a:buChar char="¨"/>
              <a:defRPr/>
            </a:pPr>
            <a:endParaRPr lang="en-US" sz="2800" smtClean="0"/>
          </a:p>
          <a:p>
            <a:pPr eaLnBrk="1" hangingPunct="1">
              <a:buFont typeface="Symbol" charset="2"/>
              <a:buChar char="¨"/>
              <a:defRPr/>
            </a:pPr>
            <a:r>
              <a:rPr lang="en-US" sz="2800" smtClean="0"/>
              <a:t>An additional layer of passwords may also be introduced.</a:t>
            </a:r>
          </a:p>
        </p:txBody>
      </p:sp>
    </p:spTree>
    <p:extLst>
      <p:ext uri="{BB962C8B-B14F-4D97-AF65-F5344CB8AC3E}">
        <p14:creationId xmlns:p14="http://schemas.microsoft.com/office/powerpoint/2010/main" val="479619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C58513E7-5645-4CEF-A033-7F0B8855F55E}" type="slidenum">
              <a:rPr lang="en-US" altLang="de-DE" sz="1000">
                <a:latin typeface="Arial" panose="020B0604020202020204" pitchFamily="34" charset="0"/>
              </a:rPr>
              <a:pPr/>
              <a:t>90</a:t>
            </a:fld>
            <a:endParaRPr lang="en-US" altLang="de-DE" sz="1000">
              <a:latin typeface="Arial" panose="020B0604020202020204" pitchFamily="34" charset="0"/>
            </a:endParaRPr>
          </a:p>
        </p:txBody>
      </p:sp>
      <p:sp>
        <p:nvSpPr>
          <p:cNvPr id="74754" name="Rectangle 2"/>
          <p:cNvSpPr>
            <a:spLocks noGrp="1" noChangeArrowheads="1"/>
          </p:cNvSpPr>
          <p:nvPr>
            <p:ph type="title"/>
          </p:nvPr>
        </p:nvSpPr>
        <p:spPr/>
        <p:txBody>
          <a:bodyPr/>
          <a:lstStyle/>
          <a:p>
            <a:pPr eaLnBrk="1" hangingPunct="1">
              <a:defRPr/>
            </a:pPr>
            <a:r>
              <a:rPr lang="en-US" smtClean="0"/>
              <a:t>Access to the Database</a:t>
            </a:r>
          </a:p>
        </p:txBody>
      </p:sp>
      <p:sp>
        <p:nvSpPr>
          <p:cNvPr id="74755" name="Rectangle 3"/>
          <p:cNvSpPr>
            <a:spLocks noGrp="1" noChangeArrowheads="1"/>
          </p:cNvSpPr>
          <p:nvPr>
            <p:ph type="body" idx="1"/>
          </p:nvPr>
        </p:nvSpPr>
        <p:spPr/>
        <p:txBody>
          <a:bodyPr/>
          <a:lstStyle/>
          <a:p>
            <a:pPr eaLnBrk="1" hangingPunct="1">
              <a:buFont typeface="Symbol" charset="2"/>
              <a:buChar char="¨"/>
              <a:defRPr/>
            </a:pPr>
            <a:r>
              <a:rPr lang="en-US" dirty="0" smtClean="0"/>
              <a:t>At the DBMS level a user cannot simply access any data he wants to; users have to be given explicit authorization to access data.</a:t>
            </a:r>
          </a:p>
          <a:p>
            <a:pPr eaLnBrk="1" hangingPunct="1">
              <a:buFont typeface="Symbol" charset="2"/>
              <a:buChar char="¨"/>
              <a:defRPr/>
            </a:pPr>
            <a:endParaRPr lang="en-US" dirty="0" smtClean="0"/>
          </a:p>
          <a:p>
            <a:pPr eaLnBrk="1" hangingPunct="1">
              <a:buFont typeface="Symbol" charset="2"/>
              <a:buChar char="¨"/>
              <a:defRPr/>
            </a:pPr>
            <a:r>
              <a:rPr lang="en-US" dirty="0" smtClean="0"/>
              <a:t>Use views (CREATE VIEW)</a:t>
            </a:r>
          </a:p>
          <a:p>
            <a:pPr eaLnBrk="1" hangingPunct="1">
              <a:buFont typeface="Symbol" charset="2"/>
              <a:buChar char="¨"/>
              <a:defRPr/>
            </a:pPr>
            <a:endParaRPr lang="en-US" dirty="0" smtClean="0"/>
          </a:p>
          <a:p>
            <a:pPr eaLnBrk="1" hangingPunct="1">
              <a:buFont typeface="Symbol" charset="2"/>
              <a:buChar char="¨"/>
              <a:defRPr/>
            </a:pPr>
            <a:r>
              <a:rPr lang="en-US" dirty="0" smtClean="0"/>
              <a:t>Use SQL GRANT command.</a:t>
            </a:r>
          </a:p>
        </p:txBody>
      </p:sp>
    </p:spTree>
    <p:extLst>
      <p:ext uri="{BB962C8B-B14F-4D97-AF65-F5344CB8AC3E}">
        <p14:creationId xmlns:p14="http://schemas.microsoft.com/office/powerpoint/2010/main" val="27841355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The SQL GRANT Command</a:t>
            </a:r>
          </a:p>
        </p:txBody>
      </p:sp>
      <p:sp>
        <p:nvSpPr>
          <p:cNvPr id="3" name="Content Placeholder 2"/>
          <p:cNvSpPr>
            <a:spLocks noGrp="1"/>
          </p:cNvSpPr>
          <p:nvPr>
            <p:ph idx="1"/>
          </p:nvPr>
        </p:nvSpPr>
        <p:spPr>
          <a:xfrm>
            <a:off x="152400" y="1600200"/>
            <a:ext cx="8839200" cy="3657600"/>
          </a:xfrm>
        </p:spPr>
        <p:txBody>
          <a:bodyPr/>
          <a:lstStyle/>
          <a:p>
            <a:pPr eaLnBrk="1" hangingPunct="1">
              <a:buFont typeface="Symbol" charset="2"/>
              <a:buChar char="¨"/>
              <a:defRPr/>
            </a:pPr>
            <a:r>
              <a:rPr lang="en-US" dirty="0" smtClean="0"/>
              <a:t>GRANT privileges ON (view or table) </a:t>
            </a:r>
          </a:p>
          <a:p>
            <a:pPr eaLnBrk="1" hangingPunct="1">
              <a:buFont typeface="Symbol" charset="2"/>
              <a:buNone/>
              <a:defRPr/>
            </a:pPr>
            <a:r>
              <a:rPr lang="en-US" dirty="0" smtClean="0"/>
              <a:t>   TO users [ WITH GRANT OPTION].</a:t>
            </a:r>
          </a:p>
          <a:p>
            <a:pPr eaLnBrk="1" hangingPunct="1">
              <a:buFont typeface="Symbol" charset="2"/>
              <a:buNone/>
              <a:defRPr/>
            </a:pPr>
            <a:endParaRPr lang="en-US" dirty="0" smtClean="0"/>
          </a:p>
          <a:p>
            <a:pPr eaLnBrk="1" hangingPunct="1">
              <a:buFont typeface="Symbol" charset="2"/>
              <a:buNone/>
              <a:defRPr/>
            </a:pPr>
            <a:endParaRPr lang="en-US" dirty="0" smtClean="0"/>
          </a:p>
          <a:p>
            <a:pPr eaLnBrk="1" hangingPunct="1">
              <a:buFont typeface="Symbol" charset="2"/>
              <a:buNone/>
              <a:defRPr/>
            </a:pPr>
            <a:r>
              <a:rPr lang="en-US" sz="2900" dirty="0" smtClean="0"/>
              <a:t>  GRANT SELECT ON SALESPERSON TO GLENN;</a:t>
            </a:r>
          </a:p>
        </p:txBody>
      </p:sp>
      <p:sp>
        <p:nvSpPr>
          <p:cNvPr id="4" name="Slide Number Placeholder 3"/>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1377E53-45DE-4C82-B466-5AF6C1FA3130}" type="slidenum">
              <a:rPr lang="en-US" altLang="de-DE" sz="1000">
                <a:latin typeface="Arial" panose="020B0604020202020204" pitchFamily="34" charset="0"/>
              </a:rPr>
              <a:pPr/>
              <a:t>91</a:t>
            </a:fld>
            <a:endParaRPr lang="en-US" altLang="de-DE" sz="1000">
              <a:latin typeface="Arial" panose="020B0604020202020204" pitchFamily="34" charset="0"/>
            </a:endParaRPr>
          </a:p>
        </p:txBody>
      </p:sp>
    </p:spTree>
    <p:extLst>
      <p:ext uri="{BB962C8B-B14F-4D97-AF65-F5344CB8AC3E}">
        <p14:creationId xmlns:p14="http://schemas.microsoft.com/office/powerpoint/2010/main" val="14110009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ABEBE9A-57CA-4040-933F-6FF197E6B73B}" type="slidenum">
              <a:rPr lang="en-US" altLang="de-DE" sz="1000">
                <a:latin typeface="Arial" panose="020B0604020202020204" pitchFamily="34" charset="0"/>
              </a:rPr>
              <a:pPr/>
              <a:t>92</a:t>
            </a:fld>
            <a:endParaRPr lang="en-US" altLang="de-DE" sz="1000">
              <a:latin typeface="Arial" panose="020B0604020202020204" pitchFamily="34" charset="0"/>
            </a:endParaRPr>
          </a:p>
        </p:txBody>
      </p:sp>
      <p:sp>
        <p:nvSpPr>
          <p:cNvPr id="75778" name="Rectangle 2"/>
          <p:cNvSpPr>
            <a:spLocks noGrp="1" noChangeArrowheads="1"/>
          </p:cNvSpPr>
          <p:nvPr>
            <p:ph type="title"/>
          </p:nvPr>
        </p:nvSpPr>
        <p:spPr/>
        <p:txBody>
          <a:bodyPr/>
          <a:lstStyle/>
          <a:p>
            <a:pPr eaLnBrk="1" hangingPunct="1">
              <a:defRPr/>
            </a:pPr>
            <a:r>
              <a:rPr lang="en-US" smtClean="0"/>
              <a:t>Data Encryption</a:t>
            </a:r>
          </a:p>
        </p:txBody>
      </p:sp>
      <p:sp>
        <p:nvSpPr>
          <p:cNvPr id="75779" name="Rectangle 3"/>
          <p:cNvSpPr>
            <a:spLocks noGrp="1" noChangeArrowheads="1"/>
          </p:cNvSpPr>
          <p:nvPr>
            <p:ph type="body" idx="1"/>
          </p:nvPr>
        </p:nvSpPr>
        <p:spPr/>
        <p:txBody>
          <a:bodyPr/>
          <a:lstStyle/>
          <a:p>
            <a:pPr eaLnBrk="1" hangingPunct="1">
              <a:buFont typeface="Symbol" charset="2"/>
              <a:buChar char="¨"/>
              <a:defRPr/>
            </a:pPr>
            <a:r>
              <a:rPr lang="en-US" smtClean="0"/>
              <a:t>Data is changed, bit-by-bit or character-by-character, into a form that looks totally garbled.</a:t>
            </a:r>
          </a:p>
          <a:p>
            <a:pPr eaLnBrk="1" hangingPunct="1">
              <a:buFont typeface="Symbol" charset="2"/>
              <a:buChar char="¨"/>
              <a:defRPr/>
            </a:pPr>
            <a:endParaRPr lang="en-US" smtClean="0"/>
          </a:p>
          <a:p>
            <a:pPr eaLnBrk="1" hangingPunct="1">
              <a:buFont typeface="Symbol" charset="2"/>
              <a:buChar char="¨"/>
              <a:defRPr/>
            </a:pPr>
            <a:r>
              <a:rPr lang="en-US" smtClean="0"/>
              <a:t>Data can be stored, transmitted, etc. encrypted.</a:t>
            </a:r>
          </a:p>
          <a:p>
            <a:pPr eaLnBrk="1" hangingPunct="1">
              <a:buFont typeface="Symbol" charset="2"/>
              <a:buChar char="¨"/>
              <a:defRPr/>
            </a:pPr>
            <a:endParaRPr lang="en-US" smtClean="0"/>
          </a:p>
          <a:p>
            <a:pPr eaLnBrk="1" hangingPunct="1">
              <a:buFont typeface="Symbol" charset="2"/>
              <a:buChar char="¨"/>
              <a:defRPr/>
            </a:pPr>
            <a:r>
              <a:rPr lang="en-US" smtClean="0"/>
              <a:t>To be used, data must be decrypted.</a:t>
            </a:r>
          </a:p>
        </p:txBody>
      </p:sp>
    </p:spTree>
    <p:extLst>
      <p:ext uri="{BB962C8B-B14F-4D97-AF65-F5344CB8AC3E}">
        <p14:creationId xmlns:p14="http://schemas.microsoft.com/office/powerpoint/2010/main" val="6471368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EC046EF-241E-4EF0-A496-5053BFAEE5ED}" type="slidenum">
              <a:rPr lang="en-US" altLang="de-DE" sz="1000">
                <a:latin typeface="Arial" panose="020B0604020202020204" pitchFamily="34" charset="0"/>
              </a:rPr>
              <a:pPr/>
              <a:t>93</a:t>
            </a:fld>
            <a:endParaRPr lang="en-US" altLang="de-DE" sz="1000">
              <a:latin typeface="Arial" panose="020B0604020202020204" pitchFamily="34" charset="0"/>
            </a:endParaRPr>
          </a:p>
        </p:txBody>
      </p:sp>
      <p:sp>
        <p:nvSpPr>
          <p:cNvPr id="76802" name="Rectangle 2"/>
          <p:cNvSpPr>
            <a:spLocks noGrp="1" noChangeArrowheads="1"/>
          </p:cNvSpPr>
          <p:nvPr>
            <p:ph type="title"/>
          </p:nvPr>
        </p:nvSpPr>
        <p:spPr/>
        <p:txBody>
          <a:bodyPr/>
          <a:lstStyle/>
          <a:p>
            <a:pPr eaLnBrk="1" hangingPunct="1">
              <a:defRPr/>
            </a:pPr>
            <a:r>
              <a:rPr lang="en-US" smtClean="0"/>
              <a:t>Data Encryption</a:t>
            </a:r>
          </a:p>
        </p:txBody>
      </p:sp>
      <p:sp>
        <p:nvSpPr>
          <p:cNvPr id="76803" name="Rectangle 3"/>
          <p:cNvSpPr>
            <a:spLocks noGrp="1" noChangeArrowheads="1"/>
          </p:cNvSpPr>
          <p:nvPr>
            <p:ph type="body" idx="1"/>
          </p:nvPr>
        </p:nvSpPr>
        <p:spPr/>
        <p:txBody>
          <a:bodyPr/>
          <a:lstStyle/>
          <a:p>
            <a:pPr eaLnBrk="1" hangingPunct="1">
              <a:buFont typeface="Symbol" charset="2"/>
              <a:buChar char="¨"/>
              <a:defRPr/>
            </a:pPr>
            <a:r>
              <a:rPr lang="en-US" smtClean="0"/>
              <a:t>Encryption generally involves a data conversion algorithm and a secret key.</a:t>
            </a:r>
          </a:p>
          <a:p>
            <a:pPr eaLnBrk="1" hangingPunct="1">
              <a:buFont typeface="Symbol" charset="2"/>
              <a:buChar char="¨"/>
              <a:defRPr/>
            </a:pPr>
            <a:endParaRPr lang="en-US" smtClean="0"/>
          </a:p>
          <a:p>
            <a:pPr eaLnBrk="1" hangingPunct="1">
              <a:buFont typeface="Symbol" charset="2"/>
              <a:buChar char="¨"/>
              <a:defRPr/>
            </a:pPr>
            <a:r>
              <a:rPr lang="en-US" smtClean="0"/>
              <a:t>The recipient must be aware of both the algorithm and the secret key so that it can work the algorithm in reverse and decrypt the data.</a:t>
            </a:r>
          </a:p>
        </p:txBody>
      </p:sp>
    </p:spTree>
    <p:extLst>
      <p:ext uri="{BB962C8B-B14F-4D97-AF65-F5344CB8AC3E}">
        <p14:creationId xmlns:p14="http://schemas.microsoft.com/office/powerpoint/2010/main" val="39448510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CC636191-66D8-4082-A7AC-A129FB80F2AD}" type="slidenum">
              <a:rPr lang="en-US" altLang="de-DE" sz="1000">
                <a:latin typeface="Arial" panose="020B0604020202020204" pitchFamily="34" charset="0"/>
              </a:rPr>
              <a:pPr/>
              <a:t>94</a:t>
            </a:fld>
            <a:endParaRPr lang="en-US" altLang="de-DE" sz="1000">
              <a:latin typeface="Arial" panose="020B0604020202020204" pitchFamily="34" charset="0"/>
            </a:endParaRPr>
          </a:p>
        </p:txBody>
      </p:sp>
      <p:sp>
        <p:nvSpPr>
          <p:cNvPr id="77826" name="Rectangle 2"/>
          <p:cNvSpPr>
            <a:spLocks noGrp="1" noChangeArrowheads="1"/>
          </p:cNvSpPr>
          <p:nvPr>
            <p:ph type="title"/>
          </p:nvPr>
        </p:nvSpPr>
        <p:spPr/>
        <p:txBody>
          <a:bodyPr/>
          <a:lstStyle/>
          <a:p>
            <a:pPr eaLnBrk="1" hangingPunct="1">
              <a:defRPr/>
            </a:pPr>
            <a:r>
              <a:rPr lang="en-US" smtClean="0"/>
              <a:t>Data Encryption Techniques</a:t>
            </a:r>
          </a:p>
        </p:txBody>
      </p:sp>
      <p:sp>
        <p:nvSpPr>
          <p:cNvPr id="77827" name="Rectangle 3"/>
          <p:cNvSpPr>
            <a:spLocks noGrp="1" noChangeArrowheads="1"/>
          </p:cNvSpPr>
          <p:nvPr>
            <p:ph type="body" idx="1"/>
          </p:nvPr>
        </p:nvSpPr>
        <p:spPr/>
        <p:txBody>
          <a:bodyPr/>
          <a:lstStyle/>
          <a:p>
            <a:pPr eaLnBrk="1" hangingPunct="1">
              <a:buFont typeface="Symbol" charset="2"/>
              <a:buChar char="¨"/>
              <a:defRPr/>
            </a:pPr>
            <a:r>
              <a:rPr lang="en-US" smtClean="0"/>
              <a:t>Symmetric or private key encryption</a:t>
            </a:r>
          </a:p>
          <a:p>
            <a:pPr eaLnBrk="1" hangingPunct="1">
              <a:buFont typeface="Symbol" charset="2"/>
              <a:buChar char="¨"/>
              <a:defRPr/>
            </a:pPr>
            <a:endParaRPr lang="en-US" smtClean="0"/>
          </a:p>
          <a:p>
            <a:pPr eaLnBrk="1" hangingPunct="1">
              <a:buFont typeface="Symbol" charset="2"/>
              <a:buChar char="¨"/>
              <a:defRPr/>
            </a:pPr>
            <a:r>
              <a:rPr lang="en-US" smtClean="0"/>
              <a:t>Asymmetric or public key encryption</a:t>
            </a:r>
          </a:p>
        </p:txBody>
      </p:sp>
    </p:spTree>
    <p:extLst>
      <p:ext uri="{BB962C8B-B14F-4D97-AF65-F5344CB8AC3E}">
        <p14:creationId xmlns:p14="http://schemas.microsoft.com/office/powerpoint/2010/main" val="35395395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B544C03-793A-4AED-A0E6-3BAC8DB3F61B}" type="slidenum">
              <a:rPr lang="en-US" altLang="de-DE" sz="1000">
                <a:latin typeface="Arial" panose="020B0604020202020204" pitchFamily="34" charset="0"/>
              </a:rPr>
              <a:pPr/>
              <a:t>95</a:t>
            </a:fld>
            <a:endParaRPr lang="en-US" altLang="de-DE" sz="1000">
              <a:latin typeface="Arial" panose="020B0604020202020204" pitchFamily="34" charset="0"/>
            </a:endParaRPr>
          </a:p>
        </p:txBody>
      </p:sp>
      <p:sp>
        <p:nvSpPr>
          <p:cNvPr id="78850" name="Rectangle 2"/>
          <p:cNvSpPr>
            <a:spLocks noGrp="1" noChangeArrowheads="1"/>
          </p:cNvSpPr>
          <p:nvPr>
            <p:ph type="title"/>
          </p:nvPr>
        </p:nvSpPr>
        <p:spPr/>
        <p:txBody>
          <a:bodyPr/>
          <a:lstStyle/>
          <a:p>
            <a:pPr eaLnBrk="1" hangingPunct="1">
              <a:defRPr/>
            </a:pPr>
            <a:r>
              <a:rPr lang="en-US" smtClean="0"/>
              <a:t>Symmetric Encryption</a:t>
            </a:r>
          </a:p>
        </p:txBody>
      </p:sp>
      <p:sp>
        <p:nvSpPr>
          <p:cNvPr id="78851" name="Rectangle 3"/>
          <p:cNvSpPr>
            <a:spLocks noGrp="1" noChangeArrowheads="1"/>
          </p:cNvSpPr>
          <p:nvPr>
            <p:ph type="body" idx="1"/>
          </p:nvPr>
        </p:nvSpPr>
        <p:spPr/>
        <p:txBody>
          <a:bodyPr/>
          <a:lstStyle/>
          <a:p>
            <a:pPr eaLnBrk="1" hangingPunct="1">
              <a:buFont typeface="Symbol" charset="2"/>
              <a:buChar char="¨"/>
              <a:defRPr/>
            </a:pPr>
            <a:r>
              <a:rPr lang="en-US" smtClean="0"/>
              <a:t>Require the same long bit-by-bit key for encrypting and decrypting the data.</a:t>
            </a:r>
          </a:p>
          <a:p>
            <a:pPr eaLnBrk="1" hangingPunct="1">
              <a:buFont typeface="Symbol" charset="2"/>
              <a:buChar char="¨"/>
              <a:defRPr/>
            </a:pPr>
            <a:endParaRPr lang="en-US" smtClean="0"/>
          </a:p>
          <a:p>
            <a:pPr eaLnBrk="1" hangingPunct="1">
              <a:buFont typeface="Symbol" charset="2"/>
              <a:buChar char="¨"/>
              <a:defRPr/>
            </a:pPr>
            <a:r>
              <a:rPr lang="en-US" smtClean="0"/>
              <a:t>Transmitting the private key may compromise the key.</a:t>
            </a:r>
          </a:p>
          <a:p>
            <a:pPr eaLnBrk="1" hangingPunct="1">
              <a:buFont typeface="Symbol" charset="2"/>
              <a:buChar char="¨"/>
              <a:defRPr/>
            </a:pPr>
            <a:endParaRPr lang="en-US" smtClean="0"/>
          </a:p>
        </p:txBody>
      </p:sp>
    </p:spTree>
    <p:extLst>
      <p:ext uri="{BB962C8B-B14F-4D97-AF65-F5344CB8AC3E}">
        <p14:creationId xmlns:p14="http://schemas.microsoft.com/office/powerpoint/2010/main" val="42479177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852749BE-E273-4095-B58F-971BC06C33E3}" type="slidenum">
              <a:rPr lang="en-US" altLang="de-DE" sz="1000">
                <a:latin typeface="Arial" panose="020B0604020202020204" pitchFamily="34" charset="0"/>
              </a:rPr>
              <a:pPr/>
              <a:t>96</a:t>
            </a:fld>
            <a:endParaRPr lang="en-US" altLang="de-DE" sz="1000">
              <a:latin typeface="Arial" panose="020B0604020202020204" pitchFamily="34" charset="0"/>
            </a:endParaRPr>
          </a:p>
        </p:txBody>
      </p:sp>
      <p:sp>
        <p:nvSpPr>
          <p:cNvPr id="79874" name="Rectangle 2"/>
          <p:cNvSpPr>
            <a:spLocks noGrp="1" noChangeArrowheads="1"/>
          </p:cNvSpPr>
          <p:nvPr>
            <p:ph type="title"/>
          </p:nvPr>
        </p:nvSpPr>
        <p:spPr/>
        <p:txBody>
          <a:bodyPr/>
          <a:lstStyle/>
          <a:p>
            <a:pPr eaLnBrk="1" hangingPunct="1">
              <a:defRPr/>
            </a:pPr>
            <a:r>
              <a:rPr lang="en-US" smtClean="0"/>
              <a:t>Asymmetric Encryption</a:t>
            </a:r>
          </a:p>
        </p:txBody>
      </p:sp>
      <p:sp>
        <p:nvSpPr>
          <p:cNvPr id="79875" name="Rectangle 3"/>
          <p:cNvSpPr>
            <a:spLocks noGrp="1" noChangeArrowheads="1"/>
          </p:cNvSpPr>
          <p:nvPr>
            <p:ph type="body" idx="1"/>
          </p:nvPr>
        </p:nvSpPr>
        <p:spPr/>
        <p:txBody>
          <a:bodyPr/>
          <a:lstStyle/>
          <a:p>
            <a:pPr eaLnBrk="1" hangingPunct="1">
              <a:buFont typeface="Symbol" charset="2"/>
              <a:buChar char="¨"/>
              <a:defRPr/>
            </a:pPr>
            <a:r>
              <a:rPr lang="en-US" smtClean="0"/>
              <a:t>Uses two different keys:</a:t>
            </a:r>
          </a:p>
          <a:p>
            <a:pPr lvl="1" eaLnBrk="1" hangingPunct="1">
              <a:buFont typeface="Symbol" charset="2"/>
              <a:buChar char="ª"/>
              <a:defRPr/>
            </a:pPr>
            <a:r>
              <a:rPr lang="en-US" smtClean="0"/>
              <a:t>Public key - used for encrypting the data</a:t>
            </a:r>
          </a:p>
          <a:p>
            <a:pPr lvl="1" eaLnBrk="1" hangingPunct="1">
              <a:buFont typeface="Symbol" charset="2"/>
              <a:buChar char="ª"/>
              <a:defRPr/>
            </a:pPr>
            <a:r>
              <a:rPr lang="en-US" smtClean="0"/>
              <a:t>Private key - used for decrypting the data</a:t>
            </a:r>
          </a:p>
          <a:p>
            <a:pPr lvl="1" eaLnBrk="1" hangingPunct="1">
              <a:buFont typeface="Symbol" charset="2"/>
              <a:buChar char="ª"/>
              <a:defRPr/>
            </a:pPr>
            <a:endParaRPr lang="en-US" smtClean="0"/>
          </a:p>
          <a:p>
            <a:pPr eaLnBrk="1" hangingPunct="1">
              <a:buFont typeface="Symbol" charset="2"/>
              <a:buChar char="¨"/>
              <a:defRPr/>
            </a:pPr>
            <a:r>
              <a:rPr lang="en-US" smtClean="0"/>
              <a:t>Process tends to be slower than symmetric encryption.</a:t>
            </a:r>
          </a:p>
        </p:txBody>
      </p:sp>
    </p:spTree>
    <p:extLst>
      <p:ext uri="{BB962C8B-B14F-4D97-AF65-F5344CB8AC3E}">
        <p14:creationId xmlns:p14="http://schemas.microsoft.com/office/powerpoint/2010/main" val="18923123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EB09A526-0567-40CE-854B-DA53ADE1DF07}" type="slidenum">
              <a:rPr lang="en-US" altLang="de-DE" sz="1000">
                <a:latin typeface="Arial" panose="020B0604020202020204" pitchFamily="34" charset="0"/>
              </a:rPr>
              <a:pPr/>
              <a:t>97</a:t>
            </a:fld>
            <a:endParaRPr lang="en-US" altLang="de-DE" sz="1000">
              <a:latin typeface="Arial" panose="020B0604020202020204" pitchFamily="34" charset="0"/>
            </a:endParaRPr>
          </a:p>
        </p:txBody>
      </p:sp>
      <p:sp>
        <p:nvSpPr>
          <p:cNvPr id="80898" name="Rectangle 2"/>
          <p:cNvSpPr>
            <a:spLocks noGrp="1" noChangeArrowheads="1"/>
          </p:cNvSpPr>
          <p:nvPr>
            <p:ph type="title"/>
          </p:nvPr>
        </p:nvSpPr>
        <p:spPr/>
        <p:txBody>
          <a:bodyPr/>
          <a:lstStyle/>
          <a:p>
            <a:pPr eaLnBrk="1" hangingPunct="1">
              <a:defRPr/>
            </a:pPr>
            <a:r>
              <a:rPr lang="en-US" smtClean="0"/>
              <a:t>SSL Technology</a:t>
            </a:r>
          </a:p>
        </p:txBody>
      </p:sp>
      <p:sp>
        <p:nvSpPr>
          <p:cNvPr id="80899" name="Rectangle 3"/>
          <p:cNvSpPr>
            <a:spLocks noGrp="1" noChangeArrowheads="1"/>
          </p:cNvSpPr>
          <p:nvPr>
            <p:ph type="body" idx="1"/>
          </p:nvPr>
        </p:nvSpPr>
        <p:spPr/>
        <p:txBody>
          <a:bodyPr/>
          <a:lstStyle/>
          <a:p>
            <a:pPr eaLnBrk="1" hangingPunct="1">
              <a:buFont typeface="Symbol" charset="2"/>
              <a:buChar char="¨"/>
              <a:defRPr/>
            </a:pPr>
            <a:r>
              <a:rPr lang="en-US" smtClean="0"/>
              <a:t>Secure Socket Layer</a:t>
            </a:r>
          </a:p>
          <a:p>
            <a:pPr eaLnBrk="1" hangingPunct="1">
              <a:buFont typeface="Symbol" charset="2"/>
              <a:buChar char="¨"/>
              <a:defRPr/>
            </a:pPr>
            <a:endParaRPr lang="en-US" smtClean="0"/>
          </a:p>
          <a:p>
            <a:pPr eaLnBrk="1" hangingPunct="1">
              <a:buFont typeface="Symbol" charset="2"/>
              <a:buChar char="¨"/>
              <a:defRPr/>
            </a:pPr>
            <a:r>
              <a:rPr lang="en-US" smtClean="0"/>
              <a:t>A combination of private key and public key encryption.</a:t>
            </a:r>
          </a:p>
          <a:p>
            <a:pPr eaLnBrk="1" hangingPunct="1">
              <a:buFont typeface="Symbol" charset="2"/>
              <a:buChar char="¨"/>
              <a:defRPr/>
            </a:pPr>
            <a:endParaRPr lang="en-US" smtClean="0"/>
          </a:p>
          <a:p>
            <a:pPr eaLnBrk="1" hangingPunct="1">
              <a:buFont typeface="Symbol" charset="2"/>
              <a:buChar char="¨"/>
              <a:defRPr/>
            </a:pPr>
            <a:r>
              <a:rPr lang="en-US" smtClean="0"/>
              <a:t>Used on the World Wide Web.</a:t>
            </a:r>
          </a:p>
        </p:txBody>
      </p:sp>
    </p:spTree>
    <p:extLst>
      <p:ext uri="{BB962C8B-B14F-4D97-AF65-F5344CB8AC3E}">
        <p14:creationId xmlns:p14="http://schemas.microsoft.com/office/powerpoint/2010/main" val="35294975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EE5E7AAF-1037-48D6-A9EA-FC1B213363FC}" type="slidenum">
              <a:rPr lang="en-US" altLang="de-DE" sz="1000">
                <a:latin typeface="Arial" panose="020B0604020202020204" pitchFamily="34" charset="0"/>
              </a:rPr>
              <a:pPr/>
              <a:t>98</a:t>
            </a:fld>
            <a:endParaRPr lang="en-US" altLang="de-DE" sz="1000">
              <a:latin typeface="Arial" panose="020B0604020202020204" pitchFamily="34" charset="0"/>
            </a:endParaRPr>
          </a:p>
        </p:txBody>
      </p:sp>
      <p:sp>
        <p:nvSpPr>
          <p:cNvPr id="81922" name="Rectangle 2"/>
          <p:cNvSpPr>
            <a:spLocks noGrp="1" noChangeArrowheads="1"/>
          </p:cNvSpPr>
          <p:nvPr>
            <p:ph type="title"/>
          </p:nvPr>
        </p:nvSpPr>
        <p:spPr/>
        <p:txBody>
          <a:bodyPr/>
          <a:lstStyle/>
          <a:p>
            <a:pPr eaLnBrk="1" hangingPunct="1">
              <a:defRPr/>
            </a:pPr>
            <a:r>
              <a:rPr lang="en-US" smtClean="0"/>
              <a:t>SSL - Usage Example</a:t>
            </a:r>
          </a:p>
        </p:txBody>
      </p:sp>
      <p:sp>
        <p:nvSpPr>
          <p:cNvPr id="81923" name="Rectangle 3"/>
          <p:cNvSpPr>
            <a:spLocks noGrp="1" noChangeArrowheads="1"/>
          </p:cNvSpPr>
          <p:nvPr>
            <p:ph type="body" idx="1"/>
          </p:nvPr>
        </p:nvSpPr>
        <p:spPr/>
        <p:txBody>
          <a:bodyPr/>
          <a:lstStyle/>
          <a:p>
            <a:pPr eaLnBrk="1" hangingPunct="1">
              <a:buFont typeface="Symbol" charset="2"/>
              <a:buChar char="¨"/>
              <a:defRPr/>
            </a:pPr>
            <a:r>
              <a:rPr lang="en-US" smtClean="0"/>
              <a:t>A person at home who wants to buy something from an online store.</a:t>
            </a:r>
          </a:p>
          <a:p>
            <a:pPr eaLnBrk="1" hangingPunct="1">
              <a:buFont typeface="Symbol" charset="2"/>
              <a:buChar char="¨"/>
              <a:defRPr/>
            </a:pPr>
            <a:endParaRPr lang="en-US" smtClean="0"/>
          </a:p>
          <a:p>
            <a:pPr eaLnBrk="1" hangingPunct="1">
              <a:buFont typeface="Symbol" charset="2"/>
              <a:buChar char="¨"/>
              <a:defRPr/>
            </a:pPr>
            <a:r>
              <a:rPr lang="en-US" smtClean="0"/>
              <a:t>Her PC and its WWW browser are the client.</a:t>
            </a:r>
          </a:p>
          <a:p>
            <a:pPr eaLnBrk="1" hangingPunct="1">
              <a:buFont typeface="Symbol" charset="2"/>
              <a:buChar char="¨"/>
              <a:defRPr/>
            </a:pPr>
            <a:endParaRPr lang="en-US" smtClean="0"/>
          </a:p>
          <a:p>
            <a:pPr eaLnBrk="1" hangingPunct="1">
              <a:buFont typeface="Symbol" charset="2"/>
              <a:buChar char="¨"/>
              <a:defRPr/>
            </a:pPr>
            <a:r>
              <a:rPr lang="en-US" smtClean="0"/>
              <a:t>The online store’s computer is the server.</a:t>
            </a:r>
          </a:p>
        </p:txBody>
      </p:sp>
    </p:spTree>
    <p:extLst>
      <p:ext uri="{BB962C8B-B14F-4D97-AF65-F5344CB8AC3E}">
        <p14:creationId xmlns:p14="http://schemas.microsoft.com/office/powerpoint/2010/main" val="28473203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DEEDE53-E535-4E74-8A44-081DC3184EA0}" type="slidenum">
              <a:rPr lang="en-US" altLang="de-DE" sz="1000">
                <a:latin typeface="Arial" panose="020B0604020202020204" pitchFamily="34" charset="0"/>
              </a:rPr>
              <a:pPr/>
              <a:t>99</a:t>
            </a:fld>
            <a:endParaRPr lang="en-US" altLang="de-DE" sz="1000">
              <a:latin typeface="Arial" panose="020B0604020202020204" pitchFamily="34" charset="0"/>
            </a:endParaRPr>
          </a:p>
        </p:txBody>
      </p:sp>
      <p:sp>
        <p:nvSpPr>
          <p:cNvPr id="82946" name="Rectangle 2"/>
          <p:cNvSpPr>
            <a:spLocks noGrp="1" noChangeArrowheads="1"/>
          </p:cNvSpPr>
          <p:nvPr>
            <p:ph type="title"/>
          </p:nvPr>
        </p:nvSpPr>
        <p:spPr/>
        <p:txBody>
          <a:bodyPr/>
          <a:lstStyle/>
          <a:p>
            <a:pPr eaLnBrk="1" hangingPunct="1">
              <a:defRPr/>
            </a:pPr>
            <a:r>
              <a:rPr lang="en-US" smtClean="0"/>
              <a:t>SSL - Usage Example</a:t>
            </a:r>
          </a:p>
        </p:txBody>
      </p:sp>
      <p:sp>
        <p:nvSpPr>
          <p:cNvPr id="82947" name="Rectangle 3"/>
          <p:cNvSpPr>
            <a:spLocks noGrp="1" noChangeArrowheads="1"/>
          </p:cNvSpPr>
          <p:nvPr>
            <p:ph type="body" idx="1"/>
          </p:nvPr>
        </p:nvSpPr>
        <p:spPr/>
        <p:txBody>
          <a:bodyPr/>
          <a:lstStyle/>
          <a:p>
            <a:pPr eaLnBrk="1" hangingPunct="1">
              <a:buFont typeface="Symbol" charset="2"/>
              <a:buChar char="¨"/>
              <a:defRPr/>
            </a:pPr>
            <a:r>
              <a:rPr lang="en-US" smtClean="0"/>
              <a:t>Both sides want to conduct the secure transaction using private key technology.</a:t>
            </a:r>
          </a:p>
          <a:p>
            <a:pPr eaLnBrk="1" hangingPunct="1">
              <a:buFont typeface="Symbol" charset="2"/>
              <a:buChar char="¨"/>
              <a:defRPr/>
            </a:pPr>
            <a:endParaRPr lang="en-US" smtClean="0"/>
          </a:p>
          <a:p>
            <a:pPr eaLnBrk="1" hangingPunct="1">
              <a:buFont typeface="Symbol" charset="2"/>
              <a:buChar char="¨"/>
              <a:defRPr/>
            </a:pPr>
            <a:r>
              <a:rPr lang="en-US" smtClean="0"/>
              <a:t>They have the problem of one side picking a private key and getting it to the other side in a secure manner.</a:t>
            </a:r>
          </a:p>
          <a:p>
            <a:pPr eaLnBrk="1" hangingPunct="1">
              <a:buFont typeface="Symbol" charset="2"/>
              <a:buChar char="¨"/>
              <a:defRPr/>
            </a:pPr>
            <a:endParaRPr lang="en-US" smtClean="0"/>
          </a:p>
          <a:p>
            <a:pPr eaLnBrk="1" hangingPunct="1">
              <a:buFont typeface="Symbol" charset="2"/>
              <a:buChar char="¨"/>
              <a:defRPr/>
            </a:pPr>
            <a:r>
              <a:rPr lang="en-US" smtClean="0"/>
              <a:t>How do they do it?</a:t>
            </a:r>
          </a:p>
        </p:txBody>
      </p:sp>
    </p:spTree>
    <p:extLst>
      <p:ext uri="{BB962C8B-B14F-4D97-AF65-F5344CB8AC3E}">
        <p14:creationId xmlns:p14="http://schemas.microsoft.com/office/powerpoint/2010/main" val="21341220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50414215-C206-41D0-8758-FA782DBFD316}" type="slidenum">
              <a:rPr lang="en-US" altLang="de-DE" sz="1000">
                <a:latin typeface="Arial" panose="020B0604020202020204" pitchFamily="34" charset="0"/>
              </a:rPr>
              <a:pPr/>
              <a:t>100</a:t>
            </a:fld>
            <a:endParaRPr lang="en-US" altLang="de-DE" sz="1000">
              <a:latin typeface="Arial" panose="020B0604020202020204" pitchFamily="34" charset="0"/>
            </a:endParaRPr>
          </a:p>
        </p:txBody>
      </p:sp>
      <p:sp>
        <p:nvSpPr>
          <p:cNvPr id="83970" name="Rectangle 2"/>
          <p:cNvSpPr>
            <a:spLocks noGrp="1" noChangeArrowheads="1"/>
          </p:cNvSpPr>
          <p:nvPr>
            <p:ph type="title"/>
          </p:nvPr>
        </p:nvSpPr>
        <p:spPr/>
        <p:txBody>
          <a:bodyPr/>
          <a:lstStyle/>
          <a:p>
            <a:pPr eaLnBrk="1" hangingPunct="1">
              <a:defRPr/>
            </a:pPr>
            <a:r>
              <a:rPr lang="en-US" smtClean="0"/>
              <a:t>SSL - Usage Example</a:t>
            </a:r>
          </a:p>
        </p:txBody>
      </p:sp>
      <p:sp>
        <p:nvSpPr>
          <p:cNvPr id="83971"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The client contacts the server</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 server sends the client its public key for its public key algorithm.</a:t>
            </a:r>
          </a:p>
          <a:p>
            <a:pPr lvl="1" eaLnBrk="1" hangingPunct="1">
              <a:lnSpc>
                <a:spcPct val="90000"/>
              </a:lnSpc>
              <a:buFont typeface="Symbol" charset="2"/>
              <a:buChar char="ª"/>
              <a:defRPr/>
            </a:pPr>
            <a:r>
              <a:rPr lang="en-US" sz="2400" smtClean="0"/>
              <a:t>No one cares if this public key is stolen.</a:t>
            </a:r>
          </a:p>
          <a:p>
            <a:pPr lvl="1" eaLnBrk="1" hangingPunct="1">
              <a:lnSpc>
                <a:spcPct val="90000"/>
              </a:lnSpc>
              <a:buFont typeface="Symbol" charset="2"/>
              <a:buChar char="ª"/>
              <a:defRPr/>
            </a:pPr>
            <a:endParaRPr lang="en-US" sz="2400" smtClean="0"/>
          </a:p>
          <a:p>
            <a:pPr eaLnBrk="1" hangingPunct="1">
              <a:lnSpc>
                <a:spcPct val="90000"/>
              </a:lnSpc>
              <a:buFont typeface="Symbol" charset="2"/>
              <a:buChar char="¨"/>
              <a:defRPr/>
            </a:pPr>
            <a:r>
              <a:rPr lang="en-US" sz="2800" smtClean="0"/>
              <a:t>The client, using a random number generator, creates a “session key.”</a:t>
            </a:r>
          </a:p>
          <a:p>
            <a:pPr lvl="1" eaLnBrk="1" hangingPunct="1">
              <a:lnSpc>
                <a:spcPct val="90000"/>
              </a:lnSpc>
              <a:buFont typeface="Symbol" charset="2"/>
              <a:buChar char="ª"/>
              <a:defRPr/>
            </a:pPr>
            <a:r>
              <a:rPr lang="en-US" sz="2400" smtClean="0"/>
              <a:t>the key for the private key algorithm with which the secure transaction will be conducted</a:t>
            </a:r>
          </a:p>
        </p:txBody>
      </p:sp>
    </p:spTree>
    <p:extLst>
      <p:ext uri="{BB962C8B-B14F-4D97-AF65-F5344CB8AC3E}">
        <p14:creationId xmlns:p14="http://schemas.microsoft.com/office/powerpoint/2010/main" val="36198802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8E94DB8E-48F5-4059-B41A-D2AB8001B5D4}" type="slidenum">
              <a:rPr lang="en-US" altLang="de-DE" sz="1000">
                <a:latin typeface="Arial" panose="020B0604020202020204" pitchFamily="34" charset="0"/>
              </a:rPr>
              <a:pPr/>
              <a:t>101</a:t>
            </a:fld>
            <a:endParaRPr lang="en-US" altLang="de-DE" sz="1000">
              <a:latin typeface="Arial" panose="020B0604020202020204" pitchFamily="34" charset="0"/>
            </a:endParaRPr>
          </a:p>
        </p:txBody>
      </p:sp>
      <p:sp>
        <p:nvSpPr>
          <p:cNvPr id="84994" name="Rectangle 2"/>
          <p:cNvSpPr>
            <a:spLocks noGrp="1" noChangeArrowheads="1"/>
          </p:cNvSpPr>
          <p:nvPr>
            <p:ph type="title"/>
          </p:nvPr>
        </p:nvSpPr>
        <p:spPr/>
        <p:txBody>
          <a:bodyPr/>
          <a:lstStyle/>
          <a:p>
            <a:pPr eaLnBrk="1" hangingPunct="1">
              <a:defRPr/>
            </a:pPr>
            <a:r>
              <a:rPr lang="en-US" smtClean="0"/>
              <a:t>SSL - Usage Example</a:t>
            </a:r>
          </a:p>
        </p:txBody>
      </p:sp>
      <p:sp>
        <p:nvSpPr>
          <p:cNvPr id="84995" name="Rectangle 3"/>
          <p:cNvSpPr>
            <a:spLocks noGrp="1" noChangeArrowheads="1"/>
          </p:cNvSpPr>
          <p:nvPr>
            <p:ph type="body" idx="1"/>
          </p:nvPr>
        </p:nvSpPr>
        <p:spPr/>
        <p:txBody>
          <a:bodyPr/>
          <a:lstStyle/>
          <a:p>
            <a:pPr eaLnBrk="1" hangingPunct="1">
              <a:buFont typeface="Symbol" charset="2"/>
              <a:buChar char="¨"/>
              <a:defRPr/>
            </a:pPr>
            <a:r>
              <a:rPr lang="en-US" u="sng" smtClean="0"/>
              <a:t>The problem</a:t>
            </a:r>
            <a:r>
              <a:rPr lang="en-US" smtClean="0"/>
              <a:t>: How is the client going to securely transmit the session key it generated to the server, since both must have it to use the private key algorithm for the transaction? </a:t>
            </a:r>
          </a:p>
        </p:txBody>
      </p:sp>
    </p:spTree>
    <p:extLst>
      <p:ext uri="{BB962C8B-B14F-4D97-AF65-F5344CB8AC3E}">
        <p14:creationId xmlns:p14="http://schemas.microsoft.com/office/powerpoint/2010/main" val="24392190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4828031A-525B-4383-A80F-162B97F6F131}" type="slidenum">
              <a:rPr lang="en-US" altLang="de-DE" sz="1000">
                <a:latin typeface="Arial" panose="020B0604020202020204" pitchFamily="34" charset="0"/>
              </a:rPr>
              <a:pPr/>
              <a:t>102</a:t>
            </a:fld>
            <a:endParaRPr lang="en-US" altLang="de-DE" sz="1000">
              <a:latin typeface="Arial" panose="020B0604020202020204" pitchFamily="34" charset="0"/>
            </a:endParaRPr>
          </a:p>
        </p:txBody>
      </p:sp>
      <p:sp>
        <p:nvSpPr>
          <p:cNvPr id="86018" name="Rectangle 2"/>
          <p:cNvSpPr>
            <a:spLocks noGrp="1" noChangeArrowheads="1"/>
          </p:cNvSpPr>
          <p:nvPr>
            <p:ph type="title"/>
          </p:nvPr>
        </p:nvSpPr>
        <p:spPr/>
        <p:txBody>
          <a:bodyPr/>
          <a:lstStyle/>
          <a:p>
            <a:pPr eaLnBrk="1" hangingPunct="1">
              <a:defRPr/>
            </a:pPr>
            <a:r>
              <a:rPr lang="en-US" smtClean="0"/>
              <a:t>SSL - Usage Example</a:t>
            </a:r>
          </a:p>
        </p:txBody>
      </p:sp>
      <p:sp>
        <p:nvSpPr>
          <p:cNvPr id="86019" name="Rectangle 3"/>
          <p:cNvSpPr>
            <a:spLocks noGrp="1" noChangeArrowheads="1"/>
          </p:cNvSpPr>
          <p:nvPr>
            <p:ph type="body" idx="1"/>
          </p:nvPr>
        </p:nvSpPr>
        <p:spPr/>
        <p:txBody>
          <a:bodyPr/>
          <a:lstStyle/>
          <a:p>
            <a:pPr eaLnBrk="1" hangingPunct="1">
              <a:buFont typeface="Symbol" charset="2"/>
              <a:buChar char="¨"/>
              <a:defRPr/>
            </a:pPr>
            <a:r>
              <a:rPr lang="en-US" smtClean="0"/>
              <a:t>The client is going to send the session key to the server securely, using a public key algorithm and the server’s public key.</a:t>
            </a:r>
          </a:p>
          <a:p>
            <a:pPr lvl="1" eaLnBrk="1" hangingPunct="1">
              <a:buFont typeface="Symbol" charset="2"/>
              <a:buChar char="ª"/>
              <a:defRPr/>
            </a:pPr>
            <a:r>
              <a:rPr lang="en-US" smtClean="0"/>
              <a:t>The client encrypts the session key using the server’s public key</a:t>
            </a:r>
          </a:p>
          <a:p>
            <a:pPr lvl="1" eaLnBrk="1" hangingPunct="1">
              <a:buFont typeface="Symbol" charset="2"/>
              <a:buChar char="ª"/>
              <a:defRPr/>
            </a:pPr>
            <a:endParaRPr lang="en-US" smtClean="0"/>
          </a:p>
          <a:p>
            <a:pPr lvl="1" eaLnBrk="1" hangingPunct="1">
              <a:buFont typeface="Symbol" charset="2"/>
              <a:buChar char="ª"/>
              <a:defRPr/>
            </a:pPr>
            <a:r>
              <a:rPr lang="en-US" smtClean="0"/>
              <a:t>The client transmits the encrypted session key to the server with the public key algorithm.</a:t>
            </a:r>
          </a:p>
        </p:txBody>
      </p:sp>
    </p:spTree>
    <p:extLst>
      <p:ext uri="{BB962C8B-B14F-4D97-AF65-F5344CB8AC3E}">
        <p14:creationId xmlns:p14="http://schemas.microsoft.com/office/powerpoint/2010/main" val="32212212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C35973D-20D7-46FA-BA7F-80E7060EC565}" type="slidenum">
              <a:rPr lang="en-US" altLang="de-DE" sz="1000">
                <a:latin typeface="Arial" panose="020B0604020202020204" pitchFamily="34" charset="0"/>
              </a:rPr>
              <a:pPr/>
              <a:t>103</a:t>
            </a:fld>
            <a:endParaRPr lang="en-US" altLang="de-DE" sz="1000">
              <a:latin typeface="Arial" panose="020B0604020202020204" pitchFamily="34" charset="0"/>
            </a:endParaRPr>
          </a:p>
        </p:txBody>
      </p:sp>
      <p:sp>
        <p:nvSpPr>
          <p:cNvPr id="87042" name="Rectangle 2"/>
          <p:cNvSpPr>
            <a:spLocks noGrp="1" noChangeArrowheads="1"/>
          </p:cNvSpPr>
          <p:nvPr>
            <p:ph type="title"/>
          </p:nvPr>
        </p:nvSpPr>
        <p:spPr/>
        <p:txBody>
          <a:bodyPr/>
          <a:lstStyle/>
          <a:p>
            <a:pPr eaLnBrk="1" hangingPunct="1">
              <a:defRPr/>
            </a:pPr>
            <a:r>
              <a:rPr lang="en-US" smtClean="0"/>
              <a:t>SSL - Usage Example</a:t>
            </a:r>
          </a:p>
        </p:txBody>
      </p:sp>
      <p:sp>
        <p:nvSpPr>
          <p:cNvPr id="87043" name="Rectangle 3"/>
          <p:cNvSpPr>
            <a:spLocks noGrp="1" noChangeArrowheads="1"/>
          </p:cNvSpPr>
          <p:nvPr>
            <p:ph type="body" idx="1"/>
          </p:nvPr>
        </p:nvSpPr>
        <p:spPr/>
        <p:txBody>
          <a:bodyPr/>
          <a:lstStyle/>
          <a:p>
            <a:pPr eaLnBrk="1" hangingPunct="1">
              <a:buFont typeface="Symbol" charset="2"/>
              <a:buChar char="¨"/>
              <a:defRPr/>
            </a:pPr>
            <a:r>
              <a:rPr lang="en-US" smtClean="0"/>
              <a:t>Once the session key has been securely transmitted to the server, both the client and the server have it and the secure transaction can proceed using the private key algorithm.</a:t>
            </a:r>
          </a:p>
        </p:txBody>
      </p:sp>
    </p:spTree>
    <p:extLst>
      <p:ext uri="{BB962C8B-B14F-4D97-AF65-F5344CB8AC3E}">
        <p14:creationId xmlns:p14="http://schemas.microsoft.com/office/powerpoint/2010/main" val="11529206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E34ED316-9142-4C56-A8E1-A89250E37022}" type="slidenum">
              <a:rPr lang="en-US" altLang="de-DE" sz="1000">
                <a:latin typeface="Arial" panose="020B0604020202020204" pitchFamily="34" charset="0"/>
              </a:rPr>
              <a:pPr/>
              <a:t>104</a:t>
            </a:fld>
            <a:endParaRPr lang="en-US" altLang="de-DE" sz="1000">
              <a:latin typeface="Arial" panose="020B0604020202020204" pitchFamily="34" charset="0"/>
            </a:endParaRPr>
          </a:p>
        </p:txBody>
      </p:sp>
      <p:sp>
        <p:nvSpPr>
          <p:cNvPr id="88066" name="Rectangle 2"/>
          <p:cNvSpPr>
            <a:spLocks noGrp="1" noChangeArrowheads="1"/>
          </p:cNvSpPr>
          <p:nvPr>
            <p:ph type="title"/>
          </p:nvPr>
        </p:nvSpPr>
        <p:spPr/>
        <p:txBody>
          <a:bodyPr/>
          <a:lstStyle/>
          <a:p>
            <a:pPr eaLnBrk="1" hangingPunct="1">
              <a:defRPr/>
            </a:pPr>
            <a:r>
              <a:rPr lang="en-US" smtClean="0"/>
              <a:t>Antivirus Software</a:t>
            </a:r>
          </a:p>
        </p:txBody>
      </p:sp>
      <p:sp>
        <p:nvSpPr>
          <p:cNvPr id="88067"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Used to combat computer viruses.</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Two basic methods:</a:t>
            </a:r>
          </a:p>
          <a:p>
            <a:pPr lvl="1" eaLnBrk="1" hangingPunct="1">
              <a:lnSpc>
                <a:spcPct val="90000"/>
              </a:lnSpc>
              <a:buFont typeface="Symbol" charset="2"/>
              <a:buChar char="ª"/>
              <a:defRPr/>
            </a:pPr>
            <a:r>
              <a:rPr lang="en-US" smtClean="0"/>
              <a:t>Virus signatures - portions of the virus code that are considered to be unique to it.</a:t>
            </a:r>
          </a:p>
          <a:p>
            <a:pPr lvl="1" eaLnBrk="1" hangingPunct="1">
              <a:lnSpc>
                <a:spcPct val="90000"/>
              </a:lnSpc>
              <a:buFont typeface="Symbol" charset="2"/>
              <a:buChar char="ª"/>
              <a:defRPr/>
            </a:pPr>
            <a:endParaRPr lang="en-US" smtClean="0"/>
          </a:p>
          <a:p>
            <a:pPr lvl="1" eaLnBrk="1" hangingPunct="1">
              <a:lnSpc>
                <a:spcPct val="90000"/>
              </a:lnSpc>
              <a:buFont typeface="Symbol" charset="2"/>
              <a:buChar char="ª"/>
              <a:defRPr/>
            </a:pPr>
            <a:r>
              <a:rPr lang="en-US" smtClean="0"/>
              <a:t>Monitoring - software constantly monitors the computer environment to watch for requests or commands for any unusual activity.</a:t>
            </a:r>
          </a:p>
        </p:txBody>
      </p:sp>
    </p:spTree>
    <p:extLst>
      <p:ext uri="{BB962C8B-B14F-4D97-AF65-F5344CB8AC3E}">
        <p14:creationId xmlns:p14="http://schemas.microsoft.com/office/powerpoint/2010/main" val="31747766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626FEE68-4AC4-4FDE-86CB-8B51E2080BFC}" type="slidenum">
              <a:rPr lang="en-US" altLang="de-DE" sz="1000">
                <a:latin typeface="Arial" panose="020B0604020202020204" pitchFamily="34" charset="0"/>
              </a:rPr>
              <a:pPr/>
              <a:t>105</a:t>
            </a:fld>
            <a:endParaRPr lang="en-US" altLang="de-DE" sz="1000">
              <a:latin typeface="Arial" panose="020B0604020202020204" pitchFamily="34" charset="0"/>
            </a:endParaRPr>
          </a:p>
        </p:txBody>
      </p:sp>
      <p:sp>
        <p:nvSpPr>
          <p:cNvPr id="89090" name="Rectangle 2"/>
          <p:cNvSpPr>
            <a:spLocks noGrp="1" noChangeArrowheads="1"/>
          </p:cNvSpPr>
          <p:nvPr>
            <p:ph type="title"/>
          </p:nvPr>
        </p:nvSpPr>
        <p:spPr/>
        <p:txBody>
          <a:bodyPr/>
          <a:lstStyle/>
          <a:p>
            <a:pPr eaLnBrk="1" hangingPunct="1">
              <a:defRPr/>
            </a:pPr>
            <a:r>
              <a:rPr lang="en-US" smtClean="0"/>
              <a:t>Firewalls</a:t>
            </a:r>
          </a:p>
        </p:txBody>
      </p:sp>
      <p:sp>
        <p:nvSpPr>
          <p:cNvPr id="89091" name="Rectangle 3"/>
          <p:cNvSpPr>
            <a:spLocks noGrp="1" noChangeArrowheads="1"/>
          </p:cNvSpPr>
          <p:nvPr>
            <p:ph type="body" idx="1"/>
          </p:nvPr>
        </p:nvSpPr>
        <p:spPr/>
        <p:txBody>
          <a:bodyPr/>
          <a:lstStyle/>
          <a:p>
            <a:pPr eaLnBrk="1" hangingPunct="1">
              <a:buFont typeface="Symbol" charset="2"/>
              <a:buChar char="¨"/>
              <a:defRPr/>
            </a:pPr>
            <a:r>
              <a:rPr lang="en-US" smtClean="0"/>
              <a:t>Software or a combination of hardware and software that protects a company’s computer and its data against external attack via data communications lines.</a:t>
            </a:r>
          </a:p>
          <a:p>
            <a:pPr eaLnBrk="1" hangingPunct="1">
              <a:buFont typeface="Symbol" charset="2"/>
              <a:buChar char="¨"/>
              <a:defRPr/>
            </a:pPr>
            <a:endParaRPr lang="en-US" smtClean="0"/>
          </a:p>
          <a:p>
            <a:pPr eaLnBrk="1" hangingPunct="1">
              <a:buFont typeface="Symbol" charset="2"/>
              <a:buChar char="¨"/>
              <a:defRPr/>
            </a:pPr>
            <a:r>
              <a:rPr lang="en-US" smtClean="0"/>
              <a:t>Different kinds of firewalls.</a:t>
            </a:r>
          </a:p>
        </p:txBody>
      </p:sp>
    </p:spTree>
    <p:extLst>
      <p:ext uri="{BB962C8B-B14F-4D97-AF65-F5344CB8AC3E}">
        <p14:creationId xmlns:p14="http://schemas.microsoft.com/office/powerpoint/2010/main" val="18939241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B965E26E-CA53-4642-8357-A96211713256}" type="slidenum">
              <a:rPr lang="en-US" altLang="de-DE" sz="1000">
                <a:latin typeface="Arial" panose="020B0604020202020204" pitchFamily="34" charset="0"/>
              </a:rPr>
              <a:pPr/>
              <a:t>106</a:t>
            </a:fld>
            <a:endParaRPr lang="en-US" altLang="de-DE" sz="1000">
              <a:latin typeface="Arial" panose="020B0604020202020204" pitchFamily="34" charset="0"/>
            </a:endParaRPr>
          </a:p>
        </p:txBody>
      </p:sp>
      <p:sp>
        <p:nvSpPr>
          <p:cNvPr id="130050" name="Rectangle 2"/>
          <p:cNvSpPr>
            <a:spLocks noGrp="1" noChangeArrowheads="1"/>
          </p:cNvSpPr>
          <p:nvPr>
            <p:ph type="title"/>
          </p:nvPr>
        </p:nvSpPr>
        <p:spPr/>
        <p:txBody>
          <a:bodyPr/>
          <a:lstStyle/>
          <a:p>
            <a:pPr eaLnBrk="1" hangingPunct="1">
              <a:defRPr/>
            </a:pPr>
            <a:r>
              <a:rPr lang="en-US" smtClean="0"/>
              <a:t>Firewall: Proxy Server</a:t>
            </a:r>
          </a:p>
        </p:txBody>
      </p:sp>
      <p:sp>
        <p:nvSpPr>
          <p:cNvPr id="130051" name="Rectangle 3"/>
          <p:cNvSpPr>
            <a:spLocks noGrp="1" noChangeArrowheads="1"/>
          </p:cNvSpPr>
          <p:nvPr>
            <p:ph type="body" sz="half" idx="2"/>
          </p:nvPr>
        </p:nvSpPr>
        <p:spPr/>
        <p:txBody>
          <a:bodyPr/>
          <a:lstStyle/>
          <a:p>
            <a:pPr eaLnBrk="1" hangingPunct="1">
              <a:lnSpc>
                <a:spcPct val="90000"/>
              </a:lnSpc>
              <a:buFont typeface="Symbol" charset="2"/>
              <a:buChar char="¨"/>
              <a:defRPr/>
            </a:pPr>
            <a:r>
              <a:rPr lang="en-US" sz="2000" smtClean="0"/>
              <a:t>A firewall that is a combination of hardware and software.</a:t>
            </a:r>
          </a:p>
          <a:p>
            <a:pPr eaLnBrk="1" hangingPunct="1">
              <a:lnSpc>
                <a:spcPct val="90000"/>
              </a:lnSpc>
              <a:buFont typeface="Symbol" charset="2"/>
              <a:buChar char="¨"/>
              <a:defRPr/>
            </a:pPr>
            <a:endParaRPr lang="en-US" sz="2000" smtClean="0"/>
          </a:p>
          <a:p>
            <a:pPr eaLnBrk="1" hangingPunct="1">
              <a:lnSpc>
                <a:spcPct val="90000"/>
              </a:lnSpc>
              <a:buFont typeface="Symbol" charset="2"/>
              <a:buChar char="¨"/>
              <a:defRPr/>
            </a:pPr>
            <a:r>
              <a:rPr lang="en-US" sz="2000" smtClean="0"/>
              <a:t>The proxy server takes apart the incoming message, extracts the legitimate pieces of data, reformats the data for the company’s mainframe, and passes the data on to the company’s main computer.</a:t>
            </a:r>
          </a:p>
        </p:txBody>
      </p:sp>
      <p:pic>
        <p:nvPicPr>
          <p:cNvPr id="45061" name="Picture 4" descr="c12f003.jpg                                                    0000C651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82738" y="1600200"/>
            <a:ext cx="5978525" cy="2189163"/>
          </a:xfrm>
        </p:spPr>
      </p:pic>
    </p:spTree>
    <p:extLst>
      <p:ext uri="{BB962C8B-B14F-4D97-AF65-F5344CB8AC3E}">
        <p14:creationId xmlns:p14="http://schemas.microsoft.com/office/powerpoint/2010/main" val="37219776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F4EBC42-ABE8-4646-A44A-5EFE8C333366}" type="slidenum">
              <a:rPr lang="en-US" altLang="de-DE" sz="1000">
                <a:latin typeface="Arial" panose="020B0604020202020204" pitchFamily="34" charset="0"/>
              </a:rPr>
              <a:pPr/>
              <a:t>107</a:t>
            </a:fld>
            <a:endParaRPr lang="en-US" altLang="de-DE" sz="1000">
              <a:latin typeface="Arial" panose="020B0604020202020204" pitchFamily="34" charset="0"/>
            </a:endParaRPr>
          </a:p>
        </p:txBody>
      </p:sp>
      <p:sp>
        <p:nvSpPr>
          <p:cNvPr id="91138" name="Rectangle 2"/>
          <p:cNvSpPr>
            <a:spLocks noGrp="1" noChangeArrowheads="1"/>
          </p:cNvSpPr>
          <p:nvPr>
            <p:ph type="title"/>
          </p:nvPr>
        </p:nvSpPr>
        <p:spPr/>
        <p:txBody>
          <a:bodyPr/>
          <a:lstStyle/>
          <a:p>
            <a:pPr eaLnBrk="1" hangingPunct="1">
              <a:defRPr/>
            </a:pPr>
            <a:r>
              <a:rPr lang="en-US" smtClean="0"/>
              <a:t>Training Employees in Good Security Practices</a:t>
            </a:r>
          </a:p>
        </p:txBody>
      </p:sp>
      <p:sp>
        <p:nvSpPr>
          <p:cNvPr id="91140" name="Rectangle 4"/>
          <p:cNvSpPr>
            <a:spLocks noGrp="1" noChangeArrowheads="1"/>
          </p:cNvSpPr>
          <p:nvPr>
            <p:ph type="body" idx="1"/>
          </p:nvPr>
        </p:nvSpPr>
        <p:spPr/>
        <p:txBody>
          <a:bodyPr/>
          <a:lstStyle/>
          <a:p>
            <a:pPr eaLnBrk="1" hangingPunct="1">
              <a:lnSpc>
                <a:spcPct val="90000"/>
              </a:lnSpc>
              <a:buFont typeface="Symbol" charset="2"/>
              <a:buChar char="¨"/>
              <a:defRPr/>
            </a:pPr>
            <a:r>
              <a:rPr lang="en-US" smtClean="0"/>
              <a:t>Log off your computer or at least lock your office door when you leave your office.</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Don’t write your computer password down anywhere.</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Don’t respond to any unusual requests for information about the computer system from anyone over the telephone. </a:t>
            </a:r>
          </a:p>
        </p:txBody>
      </p:sp>
    </p:spTree>
    <p:extLst>
      <p:ext uri="{BB962C8B-B14F-4D97-AF65-F5344CB8AC3E}">
        <p14:creationId xmlns:p14="http://schemas.microsoft.com/office/powerpoint/2010/main" val="12142192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400739F-98F7-4E70-9EBC-0E9873E90082}" type="slidenum">
              <a:rPr lang="en-US" altLang="de-DE" sz="1000">
                <a:latin typeface="Arial" panose="020B0604020202020204" pitchFamily="34" charset="0"/>
              </a:rPr>
              <a:pPr/>
              <a:t>108</a:t>
            </a:fld>
            <a:endParaRPr lang="en-US" altLang="de-DE" sz="1000">
              <a:latin typeface="Arial" panose="020B0604020202020204" pitchFamily="34" charset="0"/>
            </a:endParaRPr>
          </a:p>
        </p:txBody>
      </p:sp>
      <p:sp>
        <p:nvSpPr>
          <p:cNvPr id="93186" name="Rectangle 2"/>
          <p:cNvSpPr>
            <a:spLocks noGrp="1" noChangeArrowheads="1"/>
          </p:cNvSpPr>
          <p:nvPr>
            <p:ph type="title"/>
          </p:nvPr>
        </p:nvSpPr>
        <p:spPr/>
        <p:txBody>
          <a:bodyPr/>
          <a:lstStyle/>
          <a:p>
            <a:pPr eaLnBrk="1" hangingPunct="1">
              <a:defRPr/>
            </a:pPr>
            <a:r>
              <a:rPr lang="en-US" smtClean="0"/>
              <a:t>Training Employees in Good Security Practices</a:t>
            </a:r>
          </a:p>
        </p:txBody>
      </p:sp>
      <p:sp>
        <p:nvSpPr>
          <p:cNvPr id="93187" name="Rectangle 3"/>
          <p:cNvSpPr>
            <a:spLocks noGrp="1" noChangeArrowheads="1"/>
          </p:cNvSpPr>
          <p:nvPr>
            <p:ph type="body" idx="1"/>
          </p:nvPr>
        </p:nvSpPr>
        <p:spPr/>
        <p:txBody>
          <a:bodyPr/>
          <a:lstStyle/>
          <a:p>
            <a:pPr eaLnBrk="1" hangingPunct="1">
              <a:lnSpc>
                <a:spcPct val="90000"/>
              </a:lnSpc>
              <a:buFont typeface="Symbol" charset="2"/>
              <a:buChar char="¨"/>
              <a:defRPr/>
            </a:pPr>
            <a:r>
              <a:rPr lang="en-US" dirty="0" smtClean="0"/>
              <a:t>Don’t leave flash disks or other storage media lying around your office.</a:t>
            </a:r>
          </a:p>
          <a:p>
            <a:pPr eaLnBrk="1" hangingPunct="1">
              <a:lnSpc>
                <a:spcPct val="90000"/>
              </a:lnSpc>
              <a:buFont typeface="Symbol" charset="2"/>
              <a:buChar char="¨"/>
              <a:defRPr/>
            </a:pPr>
            <a:endParaRPr lang="en-US" dirty="0" smtClean="0"/>
          </a:p>
          <a:p>
            <a:pPr eaLnBrk="1" hangingPunct="1">
              <a:lnSpc>
                <a:spcPct val="90000"/>
              </a:lnSpc>
              <a:buFont typeface="Symbol" charset="2"/>
              <a:buChar char="¨"/>
              <a:defRPr/>
            </a:pPr>
            <a:r>
              <a:rPr lang="en-US" dirty="0" smtClean="0"/>
              <a:t>Don’t take flash disks or other storage media out of the building.</a:t>
            </a:r>
          </a:p>
          <a:p>
            <a:pPr eaLnBrk="1" hangingPunct="1">
              <a:lnSpc>
                <a:spcPct val="90000"/>
              </a:lnSpc>
              <a:buFont typeface="Symbol" charset="2"/>
              <a:buChar char="¨"/>
              <a:defRPr/>
            </a:pPr>
            <a:endParaRPr lang="en-US" dirty="0" smtClean="0"/>
          </a:p>
          <a:p>
            <a:pPr eaLnBrk="1" hangingPunct="1">
              <a:lnSpc>
                <a:spcPct val="90000"/>
              </a:lnSpc>
              <a:buFont typeface="Symbol" charset="2"/>
              <a:buChar char="¨"/>
              <a:defRPr/>
            </a:pPr>
            <a:r>
              <a:rPr lang="en-US" dirty="0" smtClean="0"/>
              <a:t>Don’t assume that a stranger in the building is there legitimately without checking.</a:t>
            </a:r>
          </a:p>
        </p:txBody>
      </p:sp>
    </p:spTree>
    <p:extLst>
      <p:ext uri="{BB962C8B-B14F-4D97-AF65-F5344CB8AC3E}">
        <p14:creationId xmlns:p14="http://schemas.microsoft.com/office/powerpoint/2010/main" val="18510299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5D489B8-18A2-4F0B-8F7D-DF9662525487}" type="slidenum">
              <a:rPr lang="en-US" altLang="de-DE" sz="1000">
                <a:latin typeface="Arial" panose="020B0604020202020204" pitchFamily="34" charset="0"/>
              </a:rPr>
              <a:pPr/>
              <a:t>109</a:t>
            </a:fld>
            <a:endParaRPr lang="en-US" altLang="de-DE" sz="1000">
              <a:latin typeface="Arial" panose="020B0604020202020204" pitchFamily="34" charset="0"/>
            </a:endParaRPr>
          </a:p>
        </p:txBody>
      </p:sp>
      <p:sp>
        <p:nvSpPr>
          <p:cNvPr id="94210" name="Rectangle 2"/>
          <p:cNvSpPr>
            <a:spLocks noGrp="1" noChangeArrowheads="1"/>
          </p:cNvSpPr>
          <p:nvPr>
            <p:ph type="title"/>
          </p:nvPr>
        </p:nvSpPr>
        <p:spPr/>
        <p:txBody>
          <a:bodyPr/>
          <a:lstStyle/>
          <a:p>
            <a:pPr eaLnBrk="1" hangingPunct="1">
              <a:defRPr/>
            </a:pPr>
            <a:r>
              <a:rPr lang="en-US" smtClean="0"/>
              <a:t>Backup and Recovery</a:t>
            </a:r>
          </a:p>
        </p:txBody>
      </p:sp>
      <p:sp>
        <p:nvSpPr>
          <p:cNvPr id="94211" name="Rectangle 3"/>
          <p:cNvSpPr>
            <a:spLocks noGrp="1" noChangeArrowheads="1"/>
          </p:cNvSpPr>
          <p:nvPr>
            <p:ph type="body" idx="1"/>
          </p:nvPr>
        </p:nvSpPr>
        <p:spPr/>
        <p:txBody>
          <a:bodyPr/>
          <a:lstStyle/>
          <a:p>
            <a:pPr eaLnBrk="1" hangingPunct="1">
              <a:buFont typeface="Symbol" charset="2"/>
              <a:buChar char="¨"/>
              <a:defRPr/>
            </a:pPr>
            <a:r>
              <a:rPr lang="en-US" smtClean="0"/>
              <a:t>We have to assume that from time to time something will go wrong with our data, and so we have to have the tools available to correct or reconstruct it.</a:t>
            </a:r>
          </a:p>
        </p:txBody>
      </p:sp>
    </p:spTree>
    <p:extLst>
      <p:ext uri="{BB962C8B-B14F-4D97-AF65-F5344CB8AC3E}">
        <p14:creationId xmlns:p14="http://schemas.microsoft.com/office/powerpoint/2010/main" val="40913242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399CA10E-4D02-4154-B113-4327F28B7765}" type="slidenum">
              <a:rPr lang="en-US" altLang="de-DE" sz="1000">
                <a:latin typeface="Arial" panose="020B0604020202020204" pitchFamily="34" charset="0"/>
              </a:rPr>
              <a:pPr/>
              <a:t>110</a:t>
            </a:fld>
            <a:endParaRPr lang="en-US" altLang="de-DE" sz="1000">
              <a:latin typeface="Arial" panose="020B0604020202020204" pitchFamily="34" charset="0"/>
            </a:endParaRPr>
          </a:p>
        </p:txBody>
      </p:sp>
      <p:sp>
        <p:nvSpPr>
          <p:cNvPr id="95234" name="Rectangle 2"/>
          <p:cNvSpPr>
            <a:spLocks noGrp="1" noChangeArrowheads="1"/>
          </p:cNvSpPr>
          <p:nvPr>
            <p:ph type="title"/>
          </p:nvPr>
        </p:nvSpPr>
        <p:spPr/>
        <p:txBody>
          <a:bodyPr/>
          <a:lstStyle/>
          <a:p>
            <a:pPr eaLnBrk="1" hangingPunct="1">
              <a:defRPr/>
            </a:pPr>
            <a:r>
              <a:rPr lang="en-US" smtClean="0"/>
              <a:t>Backup Copies and Journals</a:t>
            </a:r>
          </a:p>
        </p:txBody>
      </p:sp>
      <p:sp>
        <p:nvSpPr>
          <p:cNvPr id="95235" name="Rectangle 3"/>
          <p:cNvSpPr>
            <a:spLocks noGrp="1" noChangeArrowheads="1"/>
          </p:cNvSpPr>
          <p:nvPr>
            <p:ph type="body" idx="1"/>
          </p:nvPr>
        </p:nvSpPr>
        <p:spPr/>
        <p:txBody>
          <a:bodyPr/>
          <a:lstStyle/>
          <a:p>
            <a:pPr eaLnBrk="1" hangingPunct="1">
              <a:buFont typeface="Symbol" charset="2"/>
              <a:buChar char="¨"/>
              <a:defRPr/>
            </a:pPr>
            <a:r>
              <a:rPr lang="en-US" smtClean="0"/>
              <a:t>Two basic but very important tasks:</a:t>
            </a:r>
          </a:p>
          <a:p>
            <a:pPr lvl="1" eaLnBrk="1" hangingPunct="1">
              <a:buFont typeface="Symbol" charset="2"/>
              <a:buChar char="ª"/>
              <a:defRPr/>
            </a:pPr>
            <a:r>
              <a:rPr lang="en-US" smtClean="0"/>
              <a:t>backing up the database</a:t>
            </a:r>
          </a:p>
          <a:p>
            <a:pPr lvl="1" eaLnBrk="1" hangingPunct="1">
              <a:buFont typeface="Symbol" charset="2"/>
              <a:buChar char="ª"/>
              <a:defRPr/>
            </a:pPr>
            <a:r>
              <a:rPr lang="en-US" smtClean="0"/>
              <a:t>maintaining a journal</a:t>
            </a:r>
          </a:p>
          <a:p>
            <a:pPr eaLnBrk="1" hangingPunct="1">
              <a:buFont typeface="Symbol" charset="2"/>
              <a:buChar char="¨"/>
              <a:defRPr/>
            </a:pPr>
            <a:endParaRPr lang="en-US" smtClean="0"/>
          </a:p>
        </p:txBody>
      </p:sp>
    </p:spTree>
    <p:extLst>
      <p:ext uri="{BB962C8B-B14F-4D97-AF65-F5344CB8AC3E}">
        <p14:creationId xmlns:p14="http://schemas.microsoft.com/office/powerpoint/2010/main" val="23949629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436B4235-5618-406C-AF54-F10A2A2E2FA0}" type="slidenum">
              <a:rPr lang="en-US" altLang="de-DE" sz="1000">
                <a:latin typeface="Arial" panose="020B0604020202020204" pitchFamily="34" charset="0"/>
              </a:rPr>
              <a:pPr/>
              <a:t>111</a:t>
            </a:fld>
            <a:endParaRPr lang="en-US" altLang="de-DE" sz="1000">
              <a:latin typeface="Arial" panose="020B0604020202020204" pitchFamily="34" charset="0"/>
            </a:endParaRPr>
          </a:p>
        </p:txBody>
      </p:sp>
      <p:sp>
        <p:nvSpPr>
          <p:cNvPr id="96258" name="Rectangle 2"/>
          <p:cNvSpPr>
            <a:spLocks noGrp="1" noChangeArrowheads="1"/>
          </p:cNvSpPr>
          <p:nvPr>
            <p:ph type="title"/>
          </p:nvPr>
        </p:nvSpPr>
        <p:spPr>
          <a:xfrm>
            <a:off x="533400" y="0"/>
            <a:ext cx="8229600" cy="1139825"/>
          </a:xfrm>
        </p:spPr>
        <p:txBody>
          <a:bodyPr/>
          <a:lstStyle/>
          <a:p>
            <a:pPr eaLnBrk="1" hangingPunct="1">
              <a:defRPr/>
            </a:pPr>
            <a:r>
              <a:rPr lang="en-US" smtClean="0"/>
              <a:t>Backup</a:t>
            </a:r>
          </a:p>
        </p:txBody>
      </p:sp>
      <p:sp>
        <p:nvSpPr>
          <p:cNvPr id="96259" name="Rectangle 3"/>
          <p:cNvSpPr>
            <a:spLocks noGrp="1" noChangeArrowheads="1"/>
          </p:cNvSpPr>
          <p:nvPr>
            <p:ph type="body" idx="1"/>
          </p:nvPr>
        </p:nvSpPr>
        <p:spPr/>
        <p:txBody>
          <a:bodyPr/>
          <a:lstStyle/>
          <a:p>
            <a:pPr eaLnBrk="1" hangingPunct="1">
              <a:buFont typeface="Symbol" charset="2"/>
              <a:buChar char="¨"/>
              <a:defRPr/>
            </a:pPr>
            <a:r>
              <a:rPr lang="en-US" smtClean="0"/>
              <a:t>On a regularly scheduled basis, a company’s databases must be backed up or copied.</a:t>
            </a:r>
          </a:p>
          <a:p>
            <a:pPr eaLnBrk="1" hangingPunct="1">
              <a:buFont typeface="Symbol" charset="2"/>
              <a:buChar char="¨"/>
              <a:defRPr/>
            </a:pPr>
            <a:endParaRPr lang="en-US" smtClean="0"/>
          </a:p>
          <a:p>
            <a:pPr eaLnBrk="1" hangingPunct="1">
              <a:buFont typeface="Symbol" charset="2"/>
              <a:buChar char="¨"/>
              <a:defRPr/>
            </a:pPr>
            <a:r>
              <a:rPr lang="en-US" smtClean="0"/>
              <a:t>The backup copy must be put in a safe place, away from the original in the computer system.</a:t>
            </a:r>
          </a:p>
        </p:txBody>
      </p:sp>
    </p:spTree>
    <p:extLst>
      <p:ext uri="{BB962C8B-B14F-4D97-AF65-F5344CB8AC3E}">
        <p14:creationId xmlns:p14="http://schemas.microsoft.com/office/powerpoint/2010/main" val="42338981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3BD6230-89EF-4702-A6D3-E8819E1B5E58}" type="slidenum">
              <a:rPr lang="en-US" altLang="de-DE" sz="1000">
                <a:latin typeface="Arial" panose="020B0604020202020204" pitchFamily="34" charset="0"/>
              </a:rPr>
              <a:pPr/>
              <a:t>112</a:t>
            </a:fld>
            <a:endParaRPr lang="en-US" altLang="de-DE" sz="1000">
              <a:latin typeface="Arial" panose="020B0604020202020204" pitchFamily="34" charset="0"/>
            </a:endParaRPr>
          </a:p>
        </p:txBody>
      </p:sp>
      <p:sp>
        <p:nvSpPr>
          <p:cNvPr id="97282" name="Rectangle 2"/>
          <p:cNvSpPr>
            <a:spLocks noGrp="1" noChangeArrowheads="1"/>
          </p:cNvSpPr>
          <p:nvPr>
            <p:ph type="title"/>
          </p:nvPr>
        </p:nvSpPr>
        <p:spPr/>
        <p:txBody>
          <a:bodyPr/>
          <a:lstStyle/>
          <a:p>
            <a:pPr eaLnBrk="1" hangingPunct="1">
              <a:defRPr/>
            </a:pPr>
            <a:r>
              <a:rPr lang="en-US" smtClean="0"/>
              <a:t>Maintaining a Journal</a:t>
            </a:r>
          </a:p>
        </p:txBody>
      </p:sp>
      <p:sp>
        <p:nvSpPr>
          <p:cNvPr id="9728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Tracks all changes that take place in the data.</a:t>
            </a:r>
          </a:p>
          <a:p>
            <a:pPr lvl="1" eaLnBrk="1" hangingPunct="1">
              <a:lnSpc>
                <a:spcPct val="90000"/>
              </a:lnSpc>
              <a:buFont typeface="Symbol" charset="2"/>
              <a:buChar char="ª"/>
              <a:defRPr/>
            </a:pPr>
            <a:r>
              <a:rPr lang="en-US" smtClean="0"/>
              <a:t>Updates to existing records</a:t>
            </a:r>
          </a:p>
          <a:p>
            <a:pPr lvl="1" eaLnBrk="1" hangingPunct="1">
              <a:lnSpc>
                <a:spcPct val="90000"/>
              </a:lnSpc>
              <a:buFont typeface="Symbol" charset="2"/>
              <a:buChar char="ª"/>
              <a:defRPr/>
            </a:pPr>
            <a:r>
              <a:rPr lang="en-US" smtClean="0"/>
              <a:t>Insertion of new records</a:t>
            </a:r>
          </a:p>
          <a:p>
            <a:pPr lvl="1" eaLnBrk="1" hangingPunct="1">
              <a:lnSpc>
                <a:spcPct val="90000"/>
              </a:lnSpc>
              <a:buFont typeface="Symbol" charset="2"/>
              <a:buChar char="ª"/>
              <a:defRPr/>
            </a:pPr>
            <a:r>
              <a:rPr lang="en-US" smtClean="0"/>
              <a:t>Deletion of existing records</a:t>
            </a:r>
          </a:p>
          <a:p>
            <a:pPr lvl="1" eaLnBrk="1" hangingPunct="1">
              <a:lnSpc>
                <a:spcPct val="90000"/>
              </a:lnSpc>
              <a:buFont typeface="Symbol" charset="2"/>
              <a:buChar char="ª"/>
              <a:defRPr/>
            </a:pPr>
            <a:endParaRPr lang="en-US" smtClean="0"/>
          </a:p>
          <a:p>
            <a:pPr eaLnBrk="1" hangingPunct="1">
              <a:lnSpc>
                <a:spcPct val="90000"/>
              </a:lnSpc>
              <a:buFont typeface="Symbol" charset="2"/>
              <a:buChar char="¨"/>
              <a:defRPr/>
            </a:pPr>
            <a:r>
              <a:rPr lang="en-US" smtClean="0"/>
              <a:t>Does not track </a:t>
            </a:r>
            <a:r>
              <a:rPr lang="en-US" i="1" smtClean="0"/>
              <a:t>read</a:t>
            </a:r>
            <a:r>
              <a:rPr lang="en-US" smtClean="0"/>
              <a:t> operations, because they do not change the data.</a:t>
            </a:r>
          </a:p>
          <a:p>
            <a:pPr eaLnBrk="1" hangingPunct="1">
              <a:lnSpc>
                <a:spcPct val="90000"/>
              </a:lnSpc>
              <a:buFont typeface="Symbol" charset="2"/>
              <a:buChar char="¨"/>
              <a:defRPr/>
            </a:pPr>
            <a:endParaRPr lang="en-US" smtClean="0"/>
          </a:p>
        </p:txBody>
      </p:sp>
    </p:spTree>
    <p:extLst>
      <p:ext uri="{BB962C8B-B14F-4D97-AF65-F5344CB8AC3E}">
        <p14:creationId xmlns:p14="http://schemas.microsoft.com/office/powerpoint/2010/main" val="29481764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D28D2B0-A4ED-458C-BAF8-692320128C28}" type="slidenum">
              <a:rPr lang="en-US" altLang="de-DE" sz="1000">
                <a:latin typeface="Arial" panose="020B0604020202020204" pitchFamily="34" charset="0"/>
              </a:rPr>
              <a:pPr/>
              <a:t>113</a:t>
            </a:fld>
            <a:endParaRPr lang="en-US" altLang="de-DE" sz="1000">
              <a:latin typeface="Arial" panose="020B0604020202020204" pitchFamily="34" charset="0"/>
            </a:endParaRPr>
          </a:p>
        </p:txBody>
      </p:sp>
      <p:sp>
        <p:nvSpPr>
          <p:cNvPr id="98308" name="Rectangle 4"/>
          <p:cNvSpPr>
            <a:spLocks noGrp="1" noChangeArrowheads="1"/>
          </p:cNvSpPr>
          <p:nvPr>
            <p:ph type="title"/>
          </p:nvPr>
        </p:nvSpPr>
        <p:spPr/>
        <p:txBody>
          <a:bodyPr/>
          <a:lstStyle/>
          <a:p>
            <a:pPr eaLnBrk="1" hangingPunct="1">
              <a:defRPr/>
            </a:pPr>
            <a:r>
              <a:rPr lang="en-US" smtClean="0"/>
              <a:t>Database Log</a:t>
            </a:r>
          </a:p>
        </p:txBody>
      </p:sp>
      <p:sp>
        <p:nvSpPr>
          <p:cNvPr id="98309" name="Rectangle 5"/>
          <p:cNvSpPr>
            <a:spLocks noGrp="1" noChangeArrowheads="1"/>
          </p:cNvSpPr>
          <p:nvPr>
            <p:ph type="body" idx="1"/>
          </p:nvPr>
        </p:nvSpPr>
        <p:spPr/>
        <p:txBody>
          <a:bodyPr/>
          <a:lstStyle/>
          <a:p>
            <a:pPr eaLnBrk="1" hangingPunct="1">
              <a:buFont typeface="Symbol" charset="2"/>
              <a:buChar char="¨"/>
              <a:defRPr/>
            </a:pPr>
            <a:r>
              <a:rPr lang="en-US" sz="2800" smtClean="0"/>
              <a:t>Started immediately after the data is backup up.</a:t>
            </a:r>
          </a:p>
          <a:p>
            <a:pPr eaLnBrk="1" hangingPunct="1">
              <a:buFont typeface="Symbol" charset="2"/>
              <a:buChar char="¨"/>
              <a:defRPr/>
            </a:pPr>
            <a:endParaRPr lang="en-US" sz="2800" smtClean="0"/>
          </a:p>
          <a:p>
            <a:pPr eaLnBrk="1" hangingPunct="1">
              <a:buFont typeface="Symbol" charset="2"/>
              <a:buChar char="¨"/>
              <a:defRPr/>
            </a:pPr>
            <a:r>
              <a:rPr lang="en-US" sz="2800" smtClean="0"/>
              <a:t>Two types:</a:t>
            </a:r>
          </a:p>
          <a:p>
            <a:pPr lvl="1" eaLnBrk="1" hangingPunct="1">
              <a:buFont typeface="Symbol" charset="2"/>
              <a:buChar char="ª"/>
              <a:defRPr/>
            </a:pPr>
            <a:r>
              <a:rPr lang="en-US" sz="2400" smtClean="0"/>
              <a:t>Change log / before and after image log</a:t>
            </a:r>
          </a:p>
          <a:p>
            <a:pPr lvl="2" eaLnBrk="1" hangingPunct="1">
              <a:defRPr/>
            </a:pPr>
            <a:r>
              <a:rPr lang="en-US" sz="2000" smtClean="0"/>
              <a:t>Records data value before and after a change</a:t>
            </a:r>
          </a:p>
          <a:p>
            <a:pPr lvl="1" eaLnBrk="1" hangingPunct="1">
              <a:buFont typeface="Symbol" charset="2"/>
              <a:buChar char="ª"/>
              <a:defRPr/>
            </a:pPr>
            <a:endParaRPr lang="en-US" sz="2400" smtClean="0"/>
          </a:p>
          <a:p>
            <a:pPr lvl="1" eaLnBrk="1" hangingPunct="1">
              <a:buFont typeface="Symbol" charset="2"/>
              <a:buChar char="ª"/>
              <a:defRPr/>
            </a:pPr>
            <a:r>
              <a:rPr lang="en-US" sz="2400" smtClean="0"/>
              <a:t>Transaction log</a:t>
            </a:r>
          </a:p>
          <a:p>
            <a:pPr lvl="2" eaLnBrk="1" hangingPunct="1">
              <a:defRPr/>
            </a:pPr>
            <a:r>
              <a:rPr lang="en-US" sz="2000" smtClean="0"/>
              <a:t>Keeps a record of the program that changed the data and all of the inputs that the program used.</a:t>
            </a:r>
          </a:p>
        </p:txBody>
      </p:sp>
    </p:spTree>
    <p:extLst>
      <p:ext uri="{BB962C8B-B14F-4D97-AF65-F5344CB8AC3E}">
        <p14:creationId xmlns:p14="http://schemas.microsoft.com/office/powerpoint/2010/main" val="29227847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CD97B22B-7BEE-4432-BC8C-A6B02079488C}" type="slidenum">
              <a:rPr lang="en-US" altLang="de-DE" sz="1000">
                <a:latin typeface="Arial" panose="020B0604020202020204" pitchFamily="34" charset="0"/>
              </a:rPr>
              <a:pPr/>
              <a:t>114</a:t>
            </a:fld>
            <a:endParaRPr lang="en-US" altLang="de-DE" sz="1000">
              <a:latin typeface="Arial" panose="020B0604020202020204" pitchFamily="34" charset="0"/>
            </a:endParaRPr>
          </a:p>
        </p:txBody>
      </p:sp>
      <p:sp>
        <p:nvSpPr>
          <p:cNvPr id="99330" name="Rectangle 2"/>
          <p:cNvSpPr>
            <a:spLocks noGrp="1" noChangeArrowheads="1"/>
          </p:cNvSpPr>
          <p:nvPr>
            <p:ph type="title"/>
          </p:nvPr>
        </p:nvSpPr>
        <p:spPr/>
        <p:txBody>
          <a:bodyPr/>
          <a:lstStyle/>
          <a:p>
            <a:pPr eaLnBrk="1" hangingPunct="1">
              <a:defRPr/>
            </a:pPr>
            <a:r>
              <a:rPr lang="en-US" smtClean="0"/>
              <a:t>(Roll) Forward Recovery</a:t>
            </a:r>
          </a:p>
        </p:txBody>
      </p:sp>
      <p:sp>
        <p:nvSpPr>
          <p:cNvPr id="99331" name="Rectangle 3"/>
          <p:cNvSpPr>
            <a:spLocks noGrp="1" noChangeArrowheads="1"/>
          </p:cNvSpPr>
          <p:nvPr>
            <p:ph type="body" idx="1"/>
          </p:nvPr>
        </p:nvSpPr>
        <p:spPr/>
        <p:txBody>
          <a:bodyPr/>
          <a:lstStyle/>
          <a:p>
            <a:pPr eaLnBrk="1" hangingPunct="1">
              <a:buFont typeface="Symbol" charset="2"/>
              <a:buChar char="¨"/>
              <a:defRPr/>
            </a:pPr>
            <a:r>
              <a:rPr lang="en-US" smtClean="0"/>
              <a:t>Assume a database table has been lost.</a:t>
            </a:r>
          </a:p>
          <a:p>
            <a:pPr eaLnBrk="1" hangingPunct="1">
              <a:buFont typeface="Symbol" charset="2"/>
              <a:buChar char="¨"/>
              <a:defRPr/>
            </a:pPr>
            <a:endParaRPr lang="en-US" smtClean="0"/>
          </a:p>
          <a:p>
            <a:pPr eaLnBrk="1" hangingPunct="1">
              <a:buFont typeface="Symbol" charset="2"/>
              <a:buChar char="¨"/>
              <a:defRPr/>
            </a:pPr>
            <a:r>
              <a:rPr lang="en-US" smtClean="0"/>
              <a:t>To recreate this table:</a:t>
            </a:r>
          </a:p>
          <a:p>
            <a:pPr lvl="1" eaLnBrk="1" hangingPunct="1">
              <a:buFont typeface="Symbol" charset="2"/>
              <a:buChar char="ª"/>
              <a:defRPr/>
            </a:pPr>
            <a:r>
              <a:rPr lang="en-US" smtClean="0"/>
              <a:t>Ready the last backup copy of the table.</a:t>
            </a:r>
          </a:p>
          <a:p>
            <a:pPr lvl="1" eaLnBrk="1" hangingPunct="1">
              <a:buFont typeface="Symbol" charset="2"/>
              <a:buChar char="ª"/>
              <a:defRPr/>
            </a:pPr>
            <a:r>
              <a:rPr lang="en-US" smtClean="0"/>
              <a:t>Ready the log</a:t>
            </a:r>
          </a:p>
          <a:p>
            <a:pPr lvl="1" eaLnBrk="1" hangingPunct="1">
              <a:buFont typeface="Symbol" charset="2"/>
              <a:buChar char="ª"/>
              <a:defRPr/>
            </a:pPr>
            <a:r>
              <a:rPr lang="en-US" smtClean="0"/>
              <a:t>Roll forward in the log, applying the changes that were made to the table since the last backup.</a:t>
            </a:r>
          </a:p>
        </p:txBody>
      </p:sp>
    </p:spTree>
    <p:extLst>
      <p:ext uri="{BB962C8B-B14F-4D97-AF65-F5344CB8AC3E}">
        <p14:creationId xmlns:p14="http://schemas.microsoft.com/office/powerpoint/2010/main" val="9155248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884FCB3-5E40-44D0-97C8-32F451280A22}" type="slidenum">
              <a:rPr lang="en-US" altLang="de-DE" sz="1000">
                <a:latin typeface="Arial" panose="020B0604020202020204" pitchFamily="34" charset="0"/>
              </a:rPr>
              <a:pPr/>
              <a:t>115</a:t>
            </a:fld>
            <a:endParaRPr lang="en-US" altLang="de-DE" sz="1000">
              <a:latin typeface="Arial" panose="020B0604020202020204" pitchFamily="34" charset="0"/>
            </a:endParaRPr>
          </a:p>
        </p:txBody>
      </p:sp>
      <p:sp>
        <p:nvSpPr>
          <p:cNvPr id="101378" name="Rectangle 2"/>
          <p:cNvSpPr>
            <a:spLocks noGrp="1" noChangeArrowheads="1"/>
          </p:cNvSpPr>
          <p:nvPr>
            <p:ph type="title"/>
          </p:nvPr>
        </p:nvSpPr>
        <p:spPr/>
        <p:txBody>
          <a:bodyPr/>
          <a:lstStyle/>
          <a:p>
            <a:pPr eaLnBrk="1" hangingPunct="1">
              <a:defRPr/>
            </a:pPr>
            <a:r>
              <a:rPr lang="en-US" smtClean="0"/>
              <a:t>Forward Recovery</a:t>
            </a:r>
          </a:p>
        </p:txBody>
      </p:sp>
      <p:pic>
        <p:nvPicPr>
          <p:cNvPr id="54276" name="Picture 5" descr="c12f004.jpg                                                    0000C651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70025" y="1600200"/>
            <a:ext cx="6203950" cy="4530725"/>
          </a:xfrm>
        </p:spPr>
      </p:pic>
    </p:spTree>
    <p:extLst>
      <p:ext uri="{BB962C8B-B14F-4D97-AF65-F5344CB8AC3E}">
        <p14:creationId xmlns:p14="http://schemas.microsoft.com/office/powerpoint/2010/main" val="12864850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F6ED7AD-9FCB-4716-8586-178F5359757A}" type="slidenum">
              <a:rPr lang="en-US" altLang="de-DE" sz="1000">
                <a:latin typeface="Arial" panose="020B0604020202020204" pitchFamily="34" charset="0"/>
              </a:rPr>
              <a:pPr/>
              <a:t>116</a:t>
            </a:fld>
            <a:endParaRPr lang="en-US" altLang="de-DE" sz="1000">
              <a:latin typeface="Arial" panose="020B0604020202020204" pitchFamily="34" charset="0"/>
            </a:endParaRPr>
          </a:p>
        </p:txBody>
      </p:sp>
      <p:sp>
        <p:nvSpPr>
          <p:cNvPr id="102402" name="Rectangle 2"/>
          <p:cNvSpPr>
            <a:spLocks noGrp="1" noChangeArrowheads="1"/>
          </p:cNvSpPr>
          <p:nvPr>
            <p:ph type="title"/>
          </p:nvPr>
        </p:nvSpPr>
        <p:spPr/>
        <p:txBody>
          <a:bodyPr/>
          <a:lstStyle/>
          <a:p>
            <a:pPr eaLnBrk="1" hangingPunct="1">
              <a:defRPr/>
            </a:pPr>
            <a:r>
              <a:rPr lang="en-US" smtClean="0"/>
              <a:t>Change Log</a:t>
            </a:r>
          </a:p>
        </p:txBody>
      </p:sp>
      <p:sp>
        <p:nvSpPr>
          <p:cNvPr id="102403" name="Rectangle 3"/>
          <p:cNvSpPr>
            <a:spLocks noGrp="1" noChangeArrowheads="1"/>
          </p:cNvSpPr>
          <p:nvPr>
            <p:ph type="body" idx="1"/>
          </p:nvPr>
        </p:nvSpPr>
        <p:spPr/>
        <p:txBody>
          <a:bodyPr/>
          <a:lstStyle/>
          <a:p>
            <a:pPr eaLnBrk="1" hangingPunct="1">
              <a:buFont typeface="Symbol" charset="2"/>
              <a:buChar char="¨"/>
              <a:defRPr/>
            </a:pPr>
            <a:r>
              <a:rPr lang="en-US" smtClean="0"/>
              <a:t>Only the last one of the changes to the particular piece of data, which shows the value of this piece of data at the point that the table was destroyed, needs to be used in updating the database copy in the roll-forward operation.</a:t>
            </a:r>
          </a:p>
        </p:txBody>
      </p:sp>
    </p:spTree>
    <p:extLst>
      <p:ext uri="{BB962C8B-B14F-4D97-AF65-F5344CB8AC3E}">
        <p14:creationId xmlns:p14="http://schemas.microsoft.com/office/powerpoint/2010/main" val="14974756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179A0821-FBEC-44AD-B7F9-24C1A3F59B7E}" type="slidenum">
              <a:rPr lang="en-US" altLang="de-DE" sz="1000">
                <a:latin typeface="Arial" panose="020B0604020202020204" pitchFamily="34" charset="0"/>
              </a:rPr>
              <a:pPr/>
              <a:t>117</a:t>
            </a:fld>
            <a:endParaRPr lang="en-US" altLang="de-DE" sz="1000">
              <a:latin typeface="Arial" panose="020B0604020202020204" pitchFamily="34" charset="0"/>
            </a:endParaRPr>
          </a:p>
        </p:txBody>
      </p:sp>
      <p:sp>
        <p:nvSpPr>
          <p:cNvPr id="103426" name="Rectangle 2"/>
          <p:cNvSpPr>
            <a:spLocks noGrp="1" noChangeArrowheads="1"/>
          </p:cNvSpPr>
          <p:nvPr>
            <p:ph type="title"/>
          </p:nvPr>
        </p:nvSpPr>
        <p:spPr/>
        <p:txBody>
          <a:bodyPr/>
          <a:lstStyle/>
          <a:p>
            <a:pPr eaLnBrk="1" hangingPunct="1">
              <a:defRPr/>
            </a:pPr>
            <a:r>
              <a:rPr lang="en-US" smtClean="0"/>
              <a:t>Backward Recovery or Rollback</a:t>
            </a:r>
          </a:p>
        </p:txBody>
      </p:sp>
      <p:sp>
        <p:nvSpPr>
          <p:cNvPr id="103427" name="Rectangle 3"/>
          <p:cNvSpPr>
            <a:spLocks noGrp="1" noChangeArrowheads="1"/>
          </p:cNvSpPr>
          <p:nvPr>
            <p:ph type="body" idx="1"/>
          </p:nvPr>
        </p:nvSpPr>
        <p:spPr/>
        <p:txBody>
          <a:bodyPr/>
          <a:lstStyle/>
          <a:p>
            <a:pPr eaLnBrk="1" hangingPunct="1">
              <a:buFont typeface="Symbol" charset="2"/>
              <a:buChar char="¨"/>
              <a:defRPr/>
            </a:pPr>
            <a:r>
              <a:rPr lang="en-US" smtClean="0"/>
              <a:t>Suppose that in the midst of normal operation an error is discovered that involves a piece of recently updated data.</a:t>
            </a:r>
          </a:p>
          <a:p>
            <a:pPr eaLnBrk="1" hangingPunct="1">
              <a:buFont typeface="Symbol" charset="2"/>
              <a:buChar char="¨"/>
              <a:defRPr/>
            </a:pPr>
            <a:endParaRPr lang="en-US" smtClean="0"/>
          </a:p>
          <a:p>
            <a:pPr eaLnBrk="1" hangingPunct="1">
              <a:buFont typeface="Symbol" charset="2"/>
              <a:buChar char="¨"/>
              <a:defRPr/>
            </a:pPr>
            <a:r>
              <a:rPr lang="en-US" smtClean="0"/>
              <a:t>The discovered error, and all other changes that were made to the database since the error was discovered, must be backed out.</a:t>
            </a:r>
          </a:p>
        </p:txBody>
      </p:sp>
    </p:spTree>
    <p:extLst>
      <p:ext uri="{BB962C8B-B14F-4D97-AF65-F5344CB8AC3E}">
        <p14:creationId xmlns:p14="http://schemas.microsoft.com/office/powerpoint/2010/main" val="35141304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64112EBD-288B-4808-A2F2-11EC69AAE1D9}" type="slidenum">
              <a:rPr lang="en-US" altLang="de-DE" sz="1000">
                <a:latin typeface="Arial" panose="020B0604020202020204" pitchFamily="34" charset="0"/>
              </a:rPr>
              <a:pPr/>
              <a:t>118</a:t>
            </a:fld>
            <a:endParaRPr lang="en-US" altLang="de-DE" sz="1000">
              <a:latin typeface="Arial" panose="020B0604020202020204" pitchFamily="34" charset="0"/>
            </a:endParaRPr>
          </a:p>
        </p:txBody>
      </p:sp>
      <p:sp>
        <p:nvSpPr>
          <p:cNvPr id="104450" name="Rectangle 2"/>
          <p:cNvSpPr>
            <a:spLocks noGrp="1" noChangeArrowheads="1"/>
          </p:cNvSpPr>
          <p:nvPr>
            <p:ph type="title"/>
          </p:nvPr>
        </p:nvSpPr>
        <p:spPr/>
        <p:txBody>
          <a:bodyPr/>
          <a:lstStyle/>
          <a:p>
            <a:pPr eaLnBrk="1" hangingPunct="1">
              <a:defRPr/>
            </a:pPr>
            <a:r>
              <a:rPr lang="en-US" smtClean="0"/>
              <a:t>Backward Recovery</a:t>
            </a:r>
          </a:p>
        </p:txBody>
      </p:sp>
      <p:sp>
        <p:nvSpPr>
          <p:cNvPr id="104452" name="Rectangle 4"/>
          <p:cNvSpPr>
            <a:spLocks noGrp="1" noChangeArrowheads="1"/>
          </p:cNvSpPr>
          <p:nvPr>
            <p:ph type="body" sz="half" idx="2"/>
          </p:nvPr>
        </p:nvSpPr>
        <p:spPr>
          <a:xfrm>
            <a:off x="4648200" y="2362200"/>
            <a:ext cx="4038600" cy="3768725"/>
          </a:xfrm>
        </p:spPr>
        <p:txBody>
          <a:bodyPr/>
          <a:lstStyle/>
          <a:p>
            <a:pPr eaLnBrk="1" hangingPunct="1">
              <a:buFont typeface="Symbol" charset="2"/>
              <a:buChar char="¨"/>
              <a:defRPr/>
            </a:pPr>
            <a:r>
              <a:rPr lang="en-US" sz="2800" smtClean="0"/>
              <a:t>Start with the database in its current state.</a:t>
            </a:r>
          </a:p>
          <a:p>
            <a:pPr eaLnBrk="1" hangingPunct="1">
              <a:buFont typeface="Symbol" charset="2"/>
              <a:buChar char="¨"/>
              <a:defRPr/>
            </a:pPr>
            <a:endParaRPr lang="en-US" sz="2800" smtClean="0"/>
          </a:p>
          <a:p>
            <a:pPr eaLnBrk="1" hangingPunct="1">
              <a:buFont typeface="Symbol" charset="2"/>
              <a:buChar char="¨"/>
              <a:defRPr/>
            </a:pPr>
            <a:r>
              <a:rPr lang="en-US" sz="2800" smtClean="0"/>
              <a:t>The log is positioned at the last entry.</a:t>
            </a:r>
          </a:p>
          <a:p>
            <a:pPr eaLnBrk="1" hangingPunct="1">
              <a:buFont typeface="Symbol" charset="2"/>
              <a:buNone/>
              <a:defRPr/>
            </a:pPr>
            <a:endParaRPr lang="en-US" sz="2800" smtClean="0"/>
          </a:p>
        </p:txBody>
      </p:sp>
      <p:pic>
        <p:nvPicPr>
          <p:cNvPr id="57349" name="Picture 6" descr="c12f005.jpg                                                    0000C651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04800" y="2209800"/>
            <a:ext cx="4038600" cy="2949575"/>
          </a:xfrm>
        </p:spPr>
      </p:pic>
    </p:spTree>
    <p:extLst>
      <p:ext uri="{BB962C8B-B14F-4D97-AF65-F5344CB8AC3E}">
        <p14:creationId xmlns:p14="http://schemas.microsoft.com/office/powerpoint/2010/main" val="15484281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8E626176-AF7F-453A-BAA9-2483517D8474}" type="slidenum">
              <a:rPr lang="en-US" altLang="de-DE" sz="1000">
                <a:latin typeface="Arial" panose="020B0604020202020204" pitchFamily="34" charset="0"/>
              </a:rPr>
              <a:pPr/>
              <a:t>119</a:t>
            </a:fld>
            <a:endParaRPr lang="en-US" altLang="de-DE" sz="1000">
              <a:latin typeface="Arial" panose="020B0604020202020204" pitchFamily="34" charset="0"/>
            </a:endParaRPr>
          </a:p>
        </p:txBody>
      </p:sp>
      <p:sp>
        <p:nvSpPr>
          <p:cNvPr id="105474" name="Rectangle 2"/>
          <p:cNvSpPr>
            <a:spLocks noGrp="1" noChangeArrowheads="1"/>
          </p:cNvSpPr>
          <p:nvPr>
            <p:ph type="title"/>
          </p:nvPr>
        </p:nvSpPr>
        <p:spPr/>
        <p:txBody>
          <a:bodyPr/>
          <a:lstStyle/>
          <a:p>
            <a:pPr eaLnBrk="1" hangingPunct="1">
              <a:defRPr/>
            </a:pPr>
            <a:r>
              <a:rPr lang="en-US" smtClean="0"/>
              <a:t>Backward Recovery</a:t>
            </a:r>
          </a:p>
        </p:txBody>
      </p:sp>
      <p:sp>
        <p:nvSpPr>
          <p:cNvPr id="105475" name="Rectangle 3"/>
          <p:cNvSpPr>
            <a:spLocks noGrp="1" noChangeArrowheads="1"/>
          </p:cNvSpPr>
          <p:nvPr>
            <p:ph type="body" sz="half" idx="2"/>
          </p:nvPr>
        </p:nvSpPr>
        <p:spPr/>
        <p:txBody>
          <a:bodyPr/>
          <a:lstStyle/>
          <a:p>
            <a:pPr eaLnBrk="1" hangingPunct="1">
              <a:buFont typeface="Symbol" charset="2"/>
              <a:buChar char="¨"/>
              <a:defRPr/>
            </a:pPr>
            <a:r>
              <a:rPr lang="en-US" sz="2800" smtClean="0"/>
              <a:t>A recovery program proceeds backwards through the log, resetting each updated data value in the database to its “before image,” until it reaches the point where the error was made.</a:t>
            </a:r>
          </a:p>
        </p:txBody>
      </p:sp>
      <p:pic>
        <p:nvPicPr>
          <p:cNvPr id="58373" name="Picture 4" descr="c12f005.jpg                                                    0000C651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04800" y="2209800"/>
            <a:ext cx="4038600" cy="2949575"/>
          </a:xfrm>
        </p:spPr>
      </p:pic>
    </p:spTree>
    <p:extLst>
      <p:ext uri="{BB962C8B-B14F-4D97-AF65-F5344CB8AC3E}">
        <p14:creationId xmlns:p14="http://schemas.microsoft.com/office/powerpoint/2010/main" val="3548879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80CE5FCA-5754-49FA-AAB2-C62E5337D879}" type="slidenum">
              <a:rPr lang="en-US" altLang="de-DE" sz="1000">
                <a:latin typeface="Arial" panose="020B0604020202020204" pitchFamily="34" charset="0"/>
              </a:rPr>
              <a:pPr/>
              <a:t>120</a:t>
            </a:fld>
            <a:endParaRPr lang="en-US" altLang="de-DE" sz="1000">
              <a:latin typeface="Arial" panose="020B0604020202020204" pitchFamily="34" charset="0"/>
            </a:endParaRPr>
          </a:p>
        </p:txBody>
      </p:sp>
      <p:sp>
        <p:nvSpPr>
          <p:cNvPr id="106498" name="Rectangle 2"/>
          <p:cNvSpPr>
            <a:spLocks noGrp="1" noChangeArrowheads="1"/>
          </p:cNvSpPr>
          <p:nvPr>
            <p:ph type="title"/>
          </p:nvPr>
        </p:nvSpPr>
        <p:spPr/>
        <p:txBody>
          <a:bodyPr>
            <a:normAutofit fontScale="90000"/>
          </a:bodyPr>
          <a:lstStyle/>
          <a:p>
            <a:pPr eaLnBrk="1" hangingPunct="1">
              <a:defRPr/>
            </a:pPr>
            <a:r>
              <a:rPr lang="en-US" smtClean="0"/>
              <a:t>Duplicate or Mirrored Databases</a:t>
            </a:r>
          </a:p>
        </p:txBody>
      </p:sp>
      <p:sp>
        <p:nvSpPr>
          <p:cNvPr id="106499" name="Rectangle 3"/>
          <p:cNvSpPr>
            <a:spLocks noGrp="1" noChangeArrowheads="1"/>
          </p:cNvSpPr>
          <p:nvPr>
            <p:ph type="body" sz="half" idx="2"/>
          </p:nvPr>
        </p:nvSpPr>
        <p:spPr>
          <a:xfrm>
            <a:off x="4648200" y="2057400"/>
            <a:ext cx="4038600" cy="4073525"/>
          </a:xfrm>
        </p:spPr>
        <p:txBody>
          <a:bodyPr/>
          <a:lstStyle/>
          <a:p>
            <a:pPr eaLnBrk="1" hangingPunct="1">
              <a:buFont typeface="Symbol" charset="2"/>
              <a:buChar char="¨"/>
              <a:defRPr/>
            </a:pPr>
            <a:r>
              <a:rPr lang="en-US" sz="2800" smtClean="0"/>
              <a:t>Two copies of the entire database are maintained, and both are updated simultaneously.</a:t>
            </a:r>
          </a:p>
          <a:p>
            <a:pPr eaLnBrk="1" hangingPunct="1">
              <a:buFont typeface="Symbol" charset="2"/>
              <a:buChar char="¨"/>
              <a:defRPr/>
            </a:pPr>
            <a:endParaRPr lang="en-US" sz="2800" smtClean="0"/>
          </a:p>
          <a:p>
            <a:pPr eaLnBrk="1" hangingPunct="1">
              <a:buFont typeface="Symbol" charset="2"/>
              <a:buChar char="¨"/>
              <a:defRPr/>
            </a:pPr>
            <a:endParaRPr lang="en-US" sz="2800" smtClean="0"/>
          </a:p>
        </p:txBody>
      </p:sp>
      <p:pic>
        <p:nvPicPr>
          <p:cNvPr id="59397" name="Picture 6" descr="c12f006.jpg                                                    0000C651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035175"/>
            <a:ext cx="4038600" cy="3659188"/>
          </a:xfrm>
        </p:spPr>
      </p:pic>
    </p:spTree>
    <p:extLst>
      <p:ext uri="{BB962C8B-B14F-4D97-AF65-F5344CB8AC3E}">
        <p14:creationId xmlns:p14="http://schemas.microsoft.com/office/powerpoint/2010/main" val="38232900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8E20B0F-AFE4-4D50-BE94-0FCA4B313F24}" type="slidenum">
              <a:rPr lang="en-US" altLang="de-DE" sz="1000">
                <a:latin typeface="Arial" panose="020B0604020202020204" pitchFamily="34" charset="0"/>
              </a:rPr>
              <a:pPr/>
              <a:t>121</a:t>
            </a:fld>
            <a:endParaRPr lang="en-US" altLang="de-DE" sz="1000">
              <a:latin typeface="Arial" panose="020B0604020202020204" pitchFamily="34" charset="0"/>
            </a:endParaRPr>
          </a:p>
        </p:txBody>
      </p:sp>
      <p:sp>
        <p:nvSpPr>
          <p:cNvPr id="109570" name="Rectangle 2"/>
          <p:cNvSpPr>
            <a:spLocks noGrp="1" noChangeArrowheads="1"/>
          </p:cNvSpPr>
          <p:nvPr>
            <p:ph type="title"/>
          </p:nvPr>
        </p:nvSpPr>
        <p:spPr/>
        <p:txBody>
          <a:bodyPr>
            <a:normAutofit fontScale="90000"/>
          </a:bodyPr>
          <a:lstStyle/>
          <a:p>
            <a:pPr eaLnBrk="1" hangingPunct="1">
              <a:defRPr/>
            </a:pPr>
            <a:r>
              <a:rPr lang="en-US" smtClean="0"/>
              <a:t>Duplicate or Mirrored Databases</a:t>
            </a:r>
          </a:p>
        </p:txBody>
      </p:sp>
      <p:sp>
        <p:nvSpPr>
          <p:cNvPr id="109571" name="Rectangle 3"/>
          <p:cNvSpPr>
            <a:spLocks noGrp="1" noChangeArrowheads="1"/>
          </p:cNvSpPr>
          <p:nvPr>
            <p:ph type="body" sz="half" idx="2"/>
          </p:nvPr>
        </p:nvSpPr>
        <p:spPr>
          <a:xfrm>
            <a:off x="4648200" y="1981200"/>
            <a:ext cx="4038600" cy="4149725"/>
          </a:xfrm>
        </p:spPr>
        <p:txBody>
          <a:bodyPr/>
          <a:lstStyle/>
          <a:p>
            <a:pPr eaLnBrk="1" hangingPunct="1">
              <a:buFont typeface="Symbol" charset="2"/>
              <a:buChar char="¨"/>
              <a:defRPr/>
            </a:pPr>
            <a:r>
              <a:rPr lang="en-US" sz="2400" smtClean="0"/>
              <a:t>Advantage: If one system is destroyed, the applications that use the database can just keep on running with the duplicate database.</a:t>
            </a:r>
          </a:p>
          <a:p>
            <a:pPr eaLnBrk="1" hangingPunct="1">
              <a:buFont typeface="Symbol" charset="2"/>
              <a:buChar char="¨"/>
              <a:defRPr/>
            </a:pPr>
            <a:endParaRPr lang="en-US" sz="2400" smtClean="0"/>
          </a:p>
          <a:p>
            <a:pPr eaLnBrk="1" hangingPunct="1">
              <a:buFont typeface="Symbol" charset="2"/>
              <a:buChar char="¨"/>
              <a:defRPr/>
            </a:pPr>
            <a:r>
              <a:rPr lang="en-US" sz="2400" smtClean="0"/>
              <a:t>Disadvantage: This is a relatively expensive proposition.</a:t>
            </a:r>
          </a:p>
        </p:txBody>
      </p:sp>
      <p:pic>
        <p:nvPicPr>
          <p:cNvPr id="60421" name="Picture 4" descr="c12f006.jpg                                                    0000C651Storage                        BC5BC41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57200" y="2035175"/>
            <a:ext cx="4038600" cy="3659188"/>
          </a:xfrm>
        </p:spPr>
      </p:pic>
    </p:spTree>
    <p:extLst>
      <p:ext uri="{BB962C8B-B14F-4D97-AF65-F5344CB8AC3E}">
        <p14:creationId xmlns:p14="http://schemas.microsoft.com/office/powerpoint/2010/main" val="36720602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E6B668F3-E194-4095-B129-CDBF9C213C1C}" type="slidenum">
              <a:rPr lang="en-US" altLang="de-DE" sz="1000">
                <a:latin typeface="Arial" panose="020B0604020202020204" pitchFamily="34" charset="0"/>
              </a:rPr>
              <a:pPr/>
              <a:t>122</a:t>
            </a:fld>
            <a:endParaRPr lang="en-US" altLang="de-DE" sz="1000">
              <a:latin typeface="Arial" panose="020B0604020202020204" pitchFamily="34" charset="0"/>
            </a:endParaRPr>
          </a:p>
        </p:txBody>
      </p:sp>
      <p:sp>
        <p:nvSpPr>
          <p:cNvPr id="110594" name="Rectangle 2"/>
          <p:cNvSpPr>
            <a:spLocks noGrp="1" noChangeArrowheads="1"/>
          </p:cNvSpPr>
          <p:nvPr>
            <p:ph type="title"/>
          </p:nvPr>
        </p:nvSpPr>
        <p:spPr/>
        <p:txBody>
          <a:bodyPr/>
          <a:lstStyle/>
          <a:p>
            <a:pPr eaLnBrk="1" hangingPunct="1">
              <a:defRPr/>
            </a:pPr>
            <a:r>
              <a:rPr lang="en-US" smtClean="0"/>
              <a:t>Disaster Recovery</a:t>
            </a:r>
          </a:p>
        </p:txBody>
      </p:sp>
      <p:sp>
        <p:nvSpPr>
          <p:cNvPr id="110595" name="Rectangle 3"/>
          <p:cNvSpPr>
            <a:spLocks noGrp="1" noChangeArrowheads="1"/>
          </p:cNvSpPr>
          <p:nvPr>
            <p:ph type="body" idx="1"/>
          </p:nvPr>
        </p:nvSpPr>
        <p:spPr/>
        <p:txBody>
          <a:bodyPr/>
          <a:lstStyle/>
          <a:p>
            <a:pPr eaLnBrk="1" hangingPunct="1">
              <a:buFont typeface="Symbol" charset="2"/>
              <a:buChar char="¨"/>
              <a:defRPr/>
            </a:pPr>
            <a:r>
              <a:rPr lang="en-US" smtClean="0"/>
              <a:t>Rebuilding an entire information system or significant parts of one, after a catastrophic natural disaster such as:</a:t>
            </a:r>
          </a:p>
          <a:p>
            <a:pPr lvl="1" eaLnBrk="1" hangingPunct="1">
              <a:buFont typeface="Symbol" charset="2"/>
              <a:buChar char="ª"/>
              <a:defRPr/>
            </a:pPr>
            <a:r>
              <a:rPr lang="en-US" smtClean="0"/>
              <a:t>a hurricane</a:t>
            </a:r>
          </a:p>
          <a:p>
            <a:pPr lvl="1" eaLnBrk="1" hangingPunct="1">
              <a:buFont typeface="Symbol" charset="2"/>
              <a:buChar char="ª"/>
              <a:defRPr/>
            </a:pPr>
            <a:r>
              <a:rPr lang="en-US" smtClean="0"/>
              <a:t>a tornado</a:t>
            </a:r>
          </a:p>
          <a:p>
            <a:pPr lvl="1" eaLnBrk="1" hangingPunct="1">
              <a:buFont typeface="Symbol" charset="2"/>
              <a:buChar char="ª"/>
              <a:defRPr/>
            </a:pPr>
            <a:r>
              <a:rPr lang="en-US" smtClean="0"/>
              <a:t>a earthquake</a:t>
            </a:r>
          </a:p>
          <a:p>
            <a:pPr lvl="1" eaLnBrk="1" hangingPunct="1">
              <a:buFont typeface="Symbol" charset="2"/>
              <a:buChar char="ª"/>
              <a:defRPr/>
            </a:pPr>
            <a:r>
              <a:rPr lang="en-US" smtClean="0"/>
              <a:t>a building collapse</a:t>
            </a:r>
          </a:p>
          <a:p>
            <a:pPr lvl="1" eaLnBrk="1" hangingPunct="1">
              <a:buFont typeface="Symbol" charset="2"/>
              <a:buChar char="ª"/>
              <a:defRPr/>
            </a:pPr>
            <a:r>
              <a:rPr lang="en-US" smtClean="0"/>
              <a:t>a major fire</a:t>
            </a:r>
          </a:p>
        </p:txBody>
      </p:sp>
    </p:spTree>
    <p:extLst>
      <p:ext uri="{BB962C8B-B14F-4D97-AF65-F5344CB8AC3E}">
        <p14:creationId xmlns:p14="http://schemas.microsoft.com/office/powerpoint/2010/main" val="22623653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2A526847-B79F-47C3-B38B-FBB1BBACF2E2}" type="slidenum">
              <a:rPr lang="en-US" altLang="de-DE" sz="1000">
                <a:latin typeface="Arial" panose="020B0604020202020204" pitchFamily="34" charset="0"/>
              </a:rPr>
              <a:pPr/>
              <a:t>123</a:t>
            </a:fld>
            <a:endParaRPr lang="en-US" altLang="de-DE" sz="1000">
              <a:latin typeface="Arial" panose="020B0604020202020204" pitchFamily="34" charset="0"/>
            </a:endParaRPr>
          </a:p>
        </p:txBody>
      </p:sp>
      <p:sp>
        <p:nvSpPr>
          <p:cNvPr id="111618" name="Rectangle 2"/>
          <p:cNvSpPr>
            <a:spLocks noGrp="1" noChangeArrowheads="1"/>
          </p:cNvSpPr>
          <p:nvPr>
            <p:ph type="title"/>
          </p:nvPr>
        </p:nvSpPr>
        <p:spPr/>
        <p:txBody>
          <a:bodyPr/>
          <a:lstStyle/>
          <a:p>
            <a:pPr eaLnBrk="1" hangingPunct="1">
              <a:defRPr/>
            </a:pPr>
            <a:r>
              <a:rPr lang="en-US" smtClean="0"/>
              <a:t>Being Prepared for Disaster Recovery</a:t>
            </a:r>
          </a:p>
        </p:txBody>
      </p:sp>
      <p:sp>
        <p:nvSpPr>
          <p:cNvPr id="111619" name="Rectangle 3"/>
          <p:cNvSpPr>
            <a:spLocks noGrp="1" noChangeArrowheads="1"/>
          </p:cNvSpPr>
          <p:nvPr>
            <p:ph type="body" idx="1"/>
          </p:nvPr>
        </p:nvSpPr>
        <p:spPr/>
        <p:txBody>
          <a:bodyPr/>
          <a:lstStyle/>
          <a:p>
            <a:pPr eaLnBrk="1" hangingPunct="1">
              <a:lnSpc>
                <a:spcPct val="90000"/>
              </a:lnSpc>
              <a:buFont typeface="Symbol" charset="2"/>
              <a:buChar char="¨"/>
              <a:defRPr/>
            </a:pPr>
            <a:r>
              <a:rPr lang="en-US" sz="2800" smtClean="0"/>
              <a:t>Maintain totally mirrored systems (not just databases) in different cities.</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Contract with a company that maintains hardware similar to yours (a hot site) so that you can be up and running again quickly after a disaster.</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Build a computer center that is relatively disaster proof.</a:t>
            </a:r>
          </a:p>
        </p:txBody>
      </p:sp>
    </p:spTree>
    <p:extLst>
      <p:ext uri="{BB962C8B-B14F-4D97-AF65-F5344CB8AC3E}">
        <p14:creationId xmlns:p14="http://schemas.microsoft.com/office/powerpoint/2010/main" val="14577157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F42C10DC-3009-4270-939F-324729BA7CC6}" type="slidenum">
              <a:rPr lang="en-US" altLang="de-DE" sz="1000">
                <a:latin typeface="Arial" panose="020B0604020202020204" pitchFamily="34" charset="0"/>
              </a:rPr>
              <a:pPr/>
              <a:t>124</a:t>
            </a:fld>
            <a:endParaRPr lang="en-US" altLang="de-DE" sz="1000">
              <a:latin typeface="Arial" panose="020B0604020202020204" pitchFamily="34" charset="0"/>
            </a:endParaRPr>
          </a:p>
        </p:txBody>
      </p:sp>
      <p:sp>
        <p:nvSpPr>
          <p:cNvPr id="112642" name="Rectangle 2"/>
          <p:cNvSpPr>
            <a:spLocks noGrp="1" noChangeArrowheads="1"/>
          </p:cNvSpPr>
          <p:nvPr>
            <p:ph type="title"/>
          </p:nvPr>
        </p:nvSpPr>
        <p:spPr/>
        <p:txBody>
          <a:bodyPr/>
          <a:lstStyle/>
          <a:p>
            <a:pPr eaLnBrk="1" hangingPunct="1">
              <a:defRPr/>
            </a:pPr>
            <a:r>
              <a:rPr lang="en-US" smtClean="0"/>
              <a:t>Being Prepared for Disaster Recovery</a:t>
            </a:r>
          </a:p>
        </p:txBody>
      </p:sp>
      <p:sp>
        <p:nvSpPr>
          <p:cNvPr id="112643"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Maintain space (a cold site) with electrical connections, air conditioning, etc., into which new hardware can be moved if need be.</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Make a reciprocal arrangement with another company with hardware similar to yours to aid each other in case one suffers a disaster.</a:t>
            </a:r>
          </a:p>
        </p:txBody>
      </p:sp>
    </p:spTree>
    <p:extLst>
      <p:ext uri="{BB962C8B-B14F-4D97-AF65-F5344CB8AC3E}">
        <p14:creationId xmlns:p14="http://schemas.microsoft.com/office/powerpoint/2010/main" val="244911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D2B36D9F-4307-4F30-83ED-994ABF87876C}" type="slidenum">
              <a:rPr lang="en-US" altLang="de-DE" sz="1000">
                <a:latin typeface="Arial" panose="020B0604020202020204" pitchFamily="34" charset="0"/>
              </a:rPr>
              <a:pPr/>
              <a:t>125</a:t>
            </a:fld>
            <a:endParaRPr lang="en-US" altLang="de-DE" sz="1000">
              <a:latin typeface="Arial" panose="020B0604020202020204" pitchFamily="34" charset="0"/>
            </a:endParaRPr>
          </a:p>
        </p:txBody>
      </p:sp>
      <p:sp>
        <p:nvSpPr>
          <p:cNvPr id="114690" name="Rectangle 2"/>
          <p:cNvSpPr>
            <a:spLocks noGrp="1" noChangeArrowheads="1"/>
          </p:cNvSpPr>
          <p:nvPr>
            <p:ph type="title"/>
          </p:nvPr>
        </p:nvSpPr>
        <p:spPr/>
        <p:txBody>
          <a:bodyPr/>
          <a:lstStyle/>
          <a:p>
            <a:pPr eaLnBrk="1" hangingPunct="1">
              <a:defRPr/>
            </a:pPr>
            <a:r>
              <a:rPr lang="en-US" smtClean="0"/>
              <a:t>Concurrency Control</a:t>
            </a:r>
          </a:p>
        </p:txBody>
      </p:sp>
      <p:sp>
        <p:nvSpPr>
          <p:cNvPr id="114691" name="Rectangle 3"/>
          <p:cNvSpPr>
            <a:spLocks noGrp="1" noChangeArrowheads="1"/>
          </p:cNvSpPr>
          <p:nvPr>
            <p:ph type="body" idx="1"/>
          </p:nvPr>
        </p:nvSpPr>
        <p:spPr/>
        <p:txBody>
          <a:bodyPr/>
          <a:lstStyle/>
          <a:p>
            <a:pPr eaLnBrk="1" hangingPunct="1">
              <a:buFont typeface="Symbol" charset="2"/>
              <a:buChar char="¨"/>
              <a:defRPr/>
            </a:pPr>
            <a:r>
              <a:rPr lang="en-US" smtClean="0"/>
              <a:t>Many people using today’s applications systems will require access to the same data at the same time.</a:t>
            </a:r>
          </a:p>
          <a:p>
            <a:pPr eaLnBrk="1" hangingPunct="1">
              <a:buFont typeface="Symbol" charset="2"/>
              <a:buChar char="¨"/>
              <a:defRPr/>
            </a:pPr>
            <a:endParaRPr lang="en-US" smtClean="0"/>
          </a:p>
          <a:p>
            <a:pPr eaLnBrk="1" hangingPunct="1">
              <a:buFont typeface="Symbol" charset="2"/>
              <a:buChar char="¨"/>
              <a:defRPr/>
            </a:pPr>
            <a:r>
              <a:rPr lang="en-US" smtClean="0"/>
              <a:t>Two or more users attempting to update some data simultaneously will conflict.</a:t>
            </a:r>
          </a:p>
        </p:txBody>
      </p:sp>
    </p:spTree>
    <p:extLst>
      <p:ext uri="{BB962C8B-B14F-4D97-AF65-F5344CB8AC3E}">
        <p14:creationId xmlns:p14="http://schemas.microsoft.com/office/powerpoint/2010/main" val="2874985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8AC74A07-7860-4D8D-926E-8E8FFED3615E}" type="slidenum">
              <a:rPr lang="en-US" altLang="de-DE" sz="1000">
                <a:latin typeface="Arial" panose="020B0604020202020204" pitchFamily="34" charset="0"/>
              </a:rPr>
              <a:pPr/>
              <a:t>126</a:t>
            </a:fld>
            <a:endParaRPr lang="en-US" altLang="de-DE" sz="1000">
              <a:latin typeface="Arial" panose="020B0604020202020204" pitchFamily="34" charset="0"/>
            </a:endParaRPr>
          </a:p>
        </p:txBody>
      </p:sp>
      <p:sp>
        <p:nvSpPr>
          <p:cNvPr id="115714" name="Rectangle 2"/>
          <p:cNvSpPr>
            <a:spLocks noGrp="1" noChangeArrowheads="1"/>
          </p:cNvSpPr>
          <p:nvPr>
            <p:ph type="title"/>
          </p:nvPr>
        </p:nvSpPr>
        <p:spPr/>
        <p:txBody>
          <a:bodyPr/>
          <a:lstStyle/>
          <a:p>
            <a:pPr eaLnBrk="1" hangingPunct="1">
              <a:defRPr/>
            </a:pPr>
            <a:r>
              <a:rPr lang="en-US" smtClean="0"/>
              <a:t>The Lost Update Problem</a:t>
            </a:r>
          </a:p>
        </p:txBody>
      </p:sp>
      <p:pic>
        <p:nvPicPr>
          <p:cNvPr id="65540" name="Picture 7" descr="c12f007.jpg                                                    0000C651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20800" y="1600200"/>
            <a:ext cx="6500813" cy="4530725"/>
          </a:xfrm>
        </p:spPr>
      </p:pic>
    </p:spTree>
    <p:extLst>
      <p:ext uri="{BB962C8B-B14F-4D97-AF65-F5344CB8AC3E}">
        <p14:creationId xmlns:p14="http://schemas.microsoft.com/office/powerpoint/2010/main" val="2272168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A0B45BF5-B46F-4B07-BE22-15A515A8CBCC}" type="slidenum">
              <a:rPr lang="en-US" altLang="de-DE" sz="1000">
                <a:latin typeface="Arial" panose="020B0604020202020204" pitchFamily="34" charset="0"/>
              </a:rPr>
              <a:pPr/>
              <a:t>127</a:t>
            </a:fld>
            <a:endParaRPr lang="en-US" altLang="de-DE" sz="1000">
              <a:latin typeface="Arial" panose="020B0604020202020204" pitchFamily="34" charset="0"/>
            </a:endParaRPr>
          </a:p>
        </p:txBody>
      </p:sp>
      <p:sp>
        <p:nvSpPr>
          <p:cNvPr id="117762" name="Rectangle 2"/>
          <p:cNvSpPr>
            <a:spLocks noGrp="1" noChangeArrowheads="1"/>
          </p:cNvSpPr>
          <p:nvPr>
            <p:ph type="title"/>
          </p:nvPr>
        </p:nvSpPr>
        <p:spPr/>
        <p:txBody>
          <a:bodyPr/>
          <a:lstStyle/>
          <a:p>
            <a:pPr eaLnBrk="1" hangingPunct="1">
              <a:defRPr/>
            </a:pPr>
            <a:r>
              <a:rPr lang="en-US" smtClean="0"/>
              <a:t>Locks and Deadlock</a:t>
            </a:r>
          </a:p>
        </p:txBody>
      </p:sp>
      <p:sp>
        <p:nvSpPr>
          <p:cNvPr id="117764" name="Rectangle 4"/>
          <p:cNvSpPr>
            <a:spLocks noGrp="1" noChangeArrowheads="1"/>
          </p:cNvSpPr>
          <p:nvPr>
            <p:ph type="body" idx="1"/>
          </p:nvPr>
        </p:nvSpPr>
        <p:spPr/>
        <p:txBody>
          <a:bodyPr/>
          <a:lstStyle/>
          <a:p>
            <a:pPr eaLnBrk="1" hangingPunct="1">
              <a:lnSpc>
                <a:spcPct val="90000"/>
              </a:lnSpc>
              <a:buFont typeface="Symbol" charset="2"/>
              <a:buChar char="¨"/>
              <a:defRPr/>
            </a:pPr>
            <a:r>
              <a:rPr lang="en-US" smtClean="0"/>
              <a:t>When a user begins an update operation on a piece of data, the DBMS locks that data. </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Any attempt to begin another update operation on that same piece of data will be blocked, or “locked out,” until the first update operation is completed and its lock on the data is released.</a:t>
            </a:r>
          </a:p>
        </p:txBody>
      </p:sp>
    </p:spTree>
    <p:extLst>
      <p:ext uri="{BB962C8B-B14F-4D97-AF65-F5344CB8AC3E}">
        <p14:creationId xmlns:p14="http://schemas.microsoft.com/office/powerpoint/2010/main" val="15064145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0BA8E7F2-CE6F-4423-923C-57CF85762F7B}" type="slidenum">
              <a:rPr lang="en-US" altLang="de-DE" sz="1000">
                <a:latin typeface="Arial" panose="020B0604020202020204" pitchFamily="34" charset="0"/>
              </a:rPr>
              <a:pPr/>
              <a:t>128</a:t>
            </a:fld>
            <a:endParaRPr lang="en-US" altLang="de-DE" sz="1000">
              <a:latin typeface="Arial" panose="020B0604020202020204" pitchFamily="34" charset="0"/>
            </a:endParaRPr>
          </a:p>
        </p:txBody>
      </p:sp>
      <p:sp>
        <p:nvSpPr>
          <p:cNvPr id="119810" name="Rectangle 2"/>
          <p:cNvSpPr>
            <a:spLocks noGrp="1" noChangeArrowheads="1"/>
          </p:cNvSpPr>
          <p:nvPr>
            <p:ph type="title"/>
          </p:nvPr>
        </p:nvSpPr>
        <p:spPr/>
        <p:txBody>
          <a:bodyPr/>
          <a:lstStyle/>
          <a:p>
            <a:pPr eaLnBrk="1" hangingPunct="1">
              <a:defRPr/>
            </a:pPr>
            <a:r>
              <a:rPr lang="en-US" smtClean="0"/>
              <a:t>Locks</a:t>
            </a:r>
          </a:p>
        </p:txBody>
      </p:sp>
      <p:sp>
        <p:nvSpPr>
          <p:cNvPr id="119811" name="Rectangle 3"/>
          <p:cNvSpPr>
            <a:spLocks noGrp="1" noChangeArrowheads="1"/>
          </p:cNvSpPr>
          <p:nvPr>
            <p:ph type="body" idx="1"/>
          </p:nvPr>
        </p:nvSpPr>
        <p:spPr/>
        <p:txBody>
          <a:bodyPr/>
          <a:lstStyle/>
          <a:p>
            <a:pPr eaLnBrk="1" hangingPunct="1">
              <a:lnSpc>
                <a:spcPct val="90000"/>
              </a:lnSpc>
              <a:buFont typeface="Symbol" charset="2"/>
              <a:buChar char="¨"/>
              <a:defRPr/>
            </a:pPr>
            <a:r>
              <a:rPr lang="en-US" smtClean="0"/>
              <a:t>Prevents the Lost Update Problem.</a:t>
            </a:r>
          </a:p>
          <a:p>
            <a:pPr eaLnBrk="1" hangingPunct="1">
              <a:lnSpc>
                <a:spcPct val="90000"/>
              </a:lnSpc>
              <a:buFont typeface="Symbol" charset="2"/>
              <a:buChar char="¨"/>
              <a:defRPr/>
            </a:pPr>
            <a:endParaRPr lang="en-US" smtClean="0"/>
          </a:p>
          <a:p>
            <a:pPr eaLnBrk="1" hangingPunct="1">
              <a:lnSpc>
                <a:spcPct val="90000"/>
              </a:lnSpc>
              <a:buFont typeface="Symbol" charset="2"/>
              <a:buChar char="¨"/>
              <a:defRPr/>
            </a:pPr>
            <a:r>
              <a:rPr lang="en-US" smtClean="0"/>
              <a:t>Granularity of lock can vary.</a:t>
            </a:r>
          </a:p>
          <a:p>
            <a:pPr lvl="1" eaLnBrk="1" hangingPunct="1">
              <a:lnSpc>
                <a:spcPct val="90000"/>
              </a:lnSpc>
              <a:buFont typeface="Symbol" charset="2"/>
              <a:buChar char="ª"/>
              <a:defRPr/>
            </a:pPr>
            <a:r>
              <a:rPr lang="en-US" smtClean="0"/>
              <a:t>Entire table</a:t>
            </a:r>
          </a:p>
          <a:p>
            <a:pPr lvl="1" eaLnBrk="1" hangingPunct="1">
              <a:lnSpc>
                <a:spcPct val="90000"/>
              </a:lnSpc>
              <a:buFont typeface="Symbol" charset="2"/>
              <a:buChar char="ª"/>
              <a:defRPr/>
            </a:pPr>
            <a:r>
              <a:rPr lang="en-US" smtClean="0"/>
              <a:t>Record level</a:t>
            </a:r>
          </a:p>
          <a:p>
            <a:pPr lvl="1" eaLnBrk="1" hangingPunct="1">
              <a:lnSpc>
                <a:spcPct val="90000"/>
              </a:lnSpc>
              <a:buFont typeface="Symbol" charset="2"/>
              <a:buChar char="ª"/>
              <a:defRPr/>
            </a:pPr>
            <a:r>
              <a:rPr lang="en-US" smtClean="0"/>
              <a:t>Etc.</a:t>
            </a:r>
          </a:p>
          <a:p>
            <a:pPr lvl="1" eaLnBrk="1" hangingPunct="1">
              <a:lnSpc>
                <a:spcPct val="90000"/>
              </a:lnSpc>
              <a:buFont typeface="Symbol" charset="2"/>
              <a:buChar char="ª"/>
              <a:defRPr/>
            </a:pPr>
            <a:endParaRPr lang="en-US" smtClean="0"/>
          </a:p>
        </p:txBody>
      </p:sp>
    </p:spTree>
    <p:extLst>
      <p:ext uri="{BB962C8B-B14F-4D97-AF65-F5344CB8AC3E}">
        <p14:creationId xmlns:p14="http://schemas.microsoft.com/office/powerpoint/2010/main" val="34887371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1F1FFD62-3F69-4A62-A965-25AF52261CF2}" type="slidenum">
              <a:rPr lang="en-US" altLang="de-DE" sz="1000">
                <a:latin typeface="Arial" panose="020B0604020202020204" pitchFamily="34" charset="0"/>
              </a:rPr>
              <a:pPr/>
              <a:t>129</a:t>
            </a:fld>
            <a:endParaRPr lang="en-US" altLang="de-DE" sz="1000">
              <a:latin typeface="Arial" panose="020B0604020202020204" pitchFamily="34" charset="0"/>
            </a:endParaRPr>
          </a:p>
        </p:txBody>
      </p:sp>
      <p:sp>
        <p:nvSpPr>
          <p:cNvPr id="120834" name="Rectangle 2"/>
          <p:cNvSpPr>
            <a:spLocks noGrp="1" noChangeArrowheads="1"/>
          </p:cNvSpPr>
          <p:nvPr>
            <p:ph type="title"/>
          </p:nvPr>
        </p:nvSpPr>
        <p:spPr/>
        <p:txBody>
          <a:bodyPr/>
          <a:lstStyle/>
          <a:p>
            <a:pPr eaLnBrk="1" hangingPunct="1">
              <a:defRPr/>
            </a:pPr>
            <a:r>
              <a:rPr lang="en-US" smtClean="0"/>
              <a:t>Deadlock</a:t>
            </a:r>
          </a:p>
        </p:txBody>
      </p:sp>
      <p:sp>
        <p:nvSpPr>
          <p:cNvPr id="120835" name="Rectangle 3"/>
          <p:cNvSpPr>
            <a:spLocks noGrp="1" noChangeArrowheads="1"/>
          </p:cNvSpPr>
          <p:nvPr>
            <p:ph type="body" idx="1"/>
          </p:nvPr>
        </p:nvSpPr>
        <p:spPr/>
        <p:txBody>
          <a:bodyPr/>
          <a:lstStyle/>
          <a:p>
            <a:pPr eaLnBrk="1" hangingPunct="1">
              <a:buFont typeface="Symbol" charset="2"/>
              <a:buChar char="¨"/>
              <a:defRPr/>
            </a:pPr>
            <a:r>
              <a:rPr lang="en-US" smtClean="0"/>
              <a:t>Two or more transactions must each update the same, multiple pieces of data.</a:t>
            </a:r>
          </a:p>
          <a:p>
            <a:pPr eaLnBrk="1" hangingPunct="1">
              <a:buFont typeface="Symbol" charset="2"/>
              <a:buChar char="¨"/>
              <a:defRPr/>
            </a:pPr>
            <a:endParaRPr lang="en-US" smtClean="0"/>
          </a:p>
          <a:p>
            <a:pPr eaLnBrk="1" hangingPunct="1">
              <a:buFont typeface="Symbol" charset="2"/>
              <a:buChar char="¨"/>
              <a:defRPr/>
            </a:pPr>
            <a:r>
              <a:rPr lang="en-US" smtClean="0"/>
              <a:t>They each wait endlessly for the other to release the data that each has already locked.</a:t>
            </a:r>
          </a:p>
          <a:p>
            <a:pPr eaLnBrk="1" hangingPunct="1">
              <a:buFont typeface="Symbol" charset="2"/>
              <a:buChar char="¨"/>
              <a:defRPr/>
            </a:pPr>
            <a:endParaRPr lang="en-US" smtClean="0"/>
          </a:p>
          <a:p>
            <a:pPr eaLnBrk="1" hangingPunct="1">
              <a:buFont typeface="Symbol" charset="2"/>
              <a:buChar char="¨"/>
              <a:defRPr/>
            </a:pPr>
            <a:r>
              <a:rPr lang="en-US" smtClean="0"/>
              <a:t>Also called the deadly embrace.</a:t>
            </a:r>
          </a:p>
        </p:txBody>
      </p:sp>
    </p:spTree>
    <p:extLst>
      <p:ext uri="{BB962C8B-B14F-4D97-AF65-F5344CB8AC3E}">
        <p14:creationId xmlns:p14="http://schemas.microsoft.com/office/powerpoint/2010/main" val="284877349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1BE6EA35-CE5A-4B91-8325-7BCB385871CF}" type="slidenum">
              <a:rPr lang="en-US" altLang="de-DE" sz="1000">
                <a:latin typeface="Arial" panose="020B0604020202020204" pitchFamily="34" charset="0"/>
              </a:rPr>
              <a:pPr/>
              <a:t>130</a:t>
            </a:fld>
            <a:endParaRPr lang="en-US" altLang="de-DE" sz="1000">
              <a:latin typeface="Arial" panose="020B0604020202020204" pitchFamily="34" charset="0"/>
            </a:endParaRPr>
          </a:p>
        </p:txBody>
      </p:sp>
      <p:sp>
        <p:nvSpPr>
          <p:cNvPr id="121858" name="Rectangle 2"/>
          <p:cNvSpPr>
            <a:spLocks noGrp="1" noChangeArrowheads="1"/>
          </p:cNvSpPr>
          <p:nvPr>
            <p:ph type="title"/>
          </p:nvPr>
        </p:nvSpPr>
        <p:spPr/>
        <p:txBody>
          <a:bodyPr/>
          <a:lstStyle/>
          <a:p>
            <a:pPr eaLnBrk="1" hangingPunct="1">
              <a:defRPr/>
            </a:pPr>
            <a:r>
              <a:rPr lang="en-US" smtClean="0"/>
              <a:t>Deadlock</a:t>
            </a:r>
          </a:p>
        </p:txBody>
      </p:sp>
      <p:pic>
        <p:nvPicPr>
          <p:cNvPr id="69636" name="Picture 5" descr="c12f008.jpg                                                    0000C651Storage                        BC5BC41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93788" y="1600200"/>
            <a:ext cx="6956425" cy="4530725"/>
          </a:xfrm>
        </p:spPr>
      </p:pic>
    </p:spTree>
    <p:extLst>
      <p:ext uri="{BB962C8B-B14F-4D97-AF65-F5344CB8AC3E}">
        <p14:creationId xmlns:p14="http://schemas.microsoft.com/office/powerpoint/2010/main" val="19464858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DF11CA39-F002-41D6-AEF4-0D74FAD9279E}" type="slidenum">
              <a:rPr lang="en-US" altLang="de-DE" sz="1000">
                <a:latin typeface="Arial" panose="020B0604020202020204" pitchFamily="34" charset="0"/>
              </a:rPr>
              <a:pPr/>
              <a:t>131</a:t>
            </a:fld>
            <a:endParaRPr lang="en-US" altLang="de-DE" sz="1000">
              <a:latin typeface="Arial" panose="020B0604020202020204" pitchFamily="34" charset="0"/>
            </a:endParaRPr>
          </a:p>
        </p:txBody>
      </p:sp>
      <p:sp>
        <p:nvSpPr>
          <p:cNvPr id="122882" name="Rectangle 2"/>
          <p:cNvSpPr>
            <a:spLocks noGrp="1" noChangeArrowheads="1"/>
          </p:cNvSpPr>
          <p:nvPr>
            <p:ph type="title"/>
          </p:nvPr>
        </p:nvSpPr>
        <p:spPr/>
        <p:txBody>
          <a:bodyPr/>
          <a:lstStyle/>
          <a:p>
            <a:pPr eaLnBrk="1" hangingPunct="1">
              <a:defRPr/>
            </a:pPr>
            <a:r>
              <a:rPr lang="en-US" smtClean="0"/>
              <a:t>Handling Deadlock</a:t>
            </a:r>
          </a:p>
        </p:txBody>
      </p:sp>
      <p:sp>
        <p:nvSpPr>
          <p:cNvPr id="122884" name="Rectangle 4"/>
          <p:cNvSpPr>
            <a:spLocks noGrp="1" noChangeArrowheads="1"/>
          </p:cNvSpPr>
          <p:nvPr>
            <p:ph type="body" idx="1"/>
          </p:nvPr>
        </p:nvSpPr>
        <p:spPr/>
        <p:txBody>
          <a:bodyPr/>
          <a:lstStyle/>
          <a:p>
            <a:pPr eaLnBrk="1" hangingPunct="1">
              <a:buFont typeface="Symbol" charset="2"/>
              <a:buChar char="¨"/>
              <a:defRPr/>
            </a:pPr>
            <a:r>
              <a:rPr lang="en-US" smtClean="0"/>
              <a:t>Deadlock Prevention</a:t>
            </a:r>
          </a:p>
          <a:p>
            <a:pPr lvl="1" eaLnBrk="1" hangingPunct="1">
              <a:buFont typeface="Symbol" charset="2"/>
              <a:buChar char="ª"/>
              <a:defRPr/>
            </a:pPr>
            <a:r>
              <a:rPr lang="en-US" smtClean="0"/>
              <a:t>Difficult to accomplish</a:t>
            </a:r>
          </a:p>
          <a:p>
            <a:pPr lvl="1" eaLnBrk="1" hangingPunct="1">
              <a:buFont typeface="Symbol" charset="2"/>
              <a:buChar char="ª"/>
              <a:defRPr/>
            </a:pPr>
            <a:endParaRPr lang="en-US" smtClean="0"/>
          </a:p>
          <a:p>
            <a:pPr eaLnBrk="1" hangingPunct="1">
              <a:buFont typeface="Symbol" charset="2"/>
              <a:buChar char="¨"/>
              <a:defRPr/>
            </a:pPr>
            <a:r>
              <a:rPr lang="en-US" smtClean="0"/>
              <a:t>Deadlock Detection</a:t>
            </a:r>
          </a:p>
          <a:p>
            <a:pPr lvl="1" eaLnBrk="1" hangingPunct="1">
              <a:buFont typeface="Symbol" charset="2"/>
              <a:buChar char="ª"/>
              <a:defRPr/>
            </a:pPr>
            <a:r>
              <a:rPr lang="en-US" smtClean="0"/>
              <a:t>Allow deadlock to occur</a:t>
            </a:r>
          </a:p>
          <a:p>
            <a:pPr lvl="1" eaLnBrk="1" hangingPunct="1">
              <a:buFont typeface="Symbol" charset="2"/>
              <a:buChar char="ª"/>
              <a:defRPr/>
            </a:pPr>
            <a:r>
              <a:rPr lang="en-US" smtClean="0"/>
              <a:t>Detect occurrence</a:t>
            </a:r>
          </a:p>
          <a:p>
            <a:pPr lvl="1" eaLnBrk="1" hangingPunct="1">
              <a:buFont typeface="Symbol" charset="2"/>
              <a:buChar char="ª"/>
              <a:defRPr/>
            </a:pPr>
            <a:r>
              <a:rPr lang="en-US" smtClean="0"/>
              <a:t>Abort one of the deadlocked transactions</a:t>
            </a:r>
          </a:p>
        </p:txBody>
      </p:sp>
    </p:spTree>
    <p:extLst>
      <p:ext uri="{BB962C8B-B14F-4D97-AF65-F5344CB8AC3E}">
        <p14:creationId xmlns:p14="http://schemas.microsoft.com/office/powerpoint/2010/main" val="29193307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67357C8C-5EBA-4132-AC94-A6C2FD5DB5CD}" type="slidenum">
              <a:rPr lang="en-US" altLang="de-DE" sz="1000">
                <a:latin typeface="Arial" panose="020B0604020202020204" pitchFamily="34" charset="0"/>
              </a:rPr>
              <a:pPr/>
              <a:t>132</a:t>
            </a:fld>
            <a:endParaRPr lang="en-US" altLang="de-DE" sz="1000">
              <a:latin typeface="Arial" panose="020B0604020202020204" pitchFamily="34" charset="0"/>
            </a:endParaRPr>
          </a:p>
        </p:txBody>
      </p:sp>
      <p:sp>
        <p:nvSpPr>
          <p:cNvPr id="124930" name="Rectangle 2"/>
          <p:cNvSpPr>
            <a:spLocks noGrp="1" noChangeArrowheads="1"/>
          </p:cNvSpPr>
          <p:nvPr>
            <p:ph type="title"/>
          </p:nvPr>
        </p:nvSpPr>
        <p:spPr/>
        <p:txBody>
          <a:bodyPr/>
          <a:lstStyle/>
          <a:p>
            <a:pPr eaLnBrk="1" hangingPunct="1">
              <a:defRPr/>
            </a:pPr>
            <a:r>
              <a:rPr lang="en-US" smtClean="0"/>
              <a:t>Versioning</a:t>
            </a:r>
          </a:p>
        </p:txBody>
      </p:sp>
      <p:sp>
        <p:nvSpPr>
          <p:cNvPr id="124931" name="Rectangle 3"/>
          <p:cNvSpPr>
            <a:spLocks noGrp="1" noChangeArrowheads="1"/>
          </p:cNvSpPr>
          <p:nvPr>
            <p:ph type="body" idx="1"/>
          </p:nvPr>
        </p:nvSpPr>
        <p:spPr/>
        <p:txBody>
          <a:bodyPr>
            <a:normAutofit lnSpcReduction="10000"/>
          </a:bodyPr>
          <a:lstStyle/>
          <a:p>
            <a:pPr eaLnBrk="1" hangingPunct="1">
              <a:lnSpc>
                <a:spcPct val="90000"/>
              </a:lnSpc>
              <a:buFont typeface="Symbol" charset="2"/>
              <a:buChar char="¨"/>
              <a:defRPr/>
            </a:pPr>
            <a:r>
              <a:rPr lang="en-US" sz="2800" smtClean="0"/>
              <a:t>Does not involve locks at all.</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Each transaction is given a copy or “version” of the data that it needs for an update operation.</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Each transaction records its result in its own copy of the data.</a:t>
            </a:r>
          </a:p>
          <a:p>
            <a:pPr eaLnBrk="1" hangingPunct="1">
              <a:lnSpc>
                <a:spcPct val="90000"/>
              </a:lnSpc>
              <a:buFont typeface="Symbol" charset="2"/>
              <a:buChar char="¨"/>
              <a:defRPr/>
            </a:pPr>
            <a:endParaRPr lang="en-US" sz="2800" smtClean="0"/>
          </a:p>
          <a:p>
            <a:pPr eaLnBrk="1" hangingPunct="1">
              <a:lnSpc>
                <a:spcPct val="90000"/>
              </a:lnSpc>
              <a:buFont typeface="Symbol" charset="2"/>
              <a:buChar char="¨"/>
              <a:defRPr/>
            </a:pPr>
            <a:r>
              <a:rPr lang="en-US" sz="2800" smtClean="0"/>
              <a:t>Then each transaction tries to update the actual database with its result.</a:t>
            </a:r>
          </a:p>
        </p:txBody>
      </p:sp>
    </p:spTree>
    <p:extLst>
      <p:ext uri="{BB962C8B-B14F-4D97-AF65-F5344CB8AC3E}">
        <p14:creationId xmlns:p14="http://schemas.microsoft.com/office/powerpoint/2010/main" val="8735679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de-DE" sz="1000">
                <a:latin typeface="Arial" panose="020B0604020202020204" pitchFamily="34" charset="0"/>
              </a:rPr>
              <a:t>11-</a:t>
            </a:r>
            <a:fld id="{9AA4F6A9-F6B0-423B-A66F-4FF4028584D0}" type="slidenum">
              <a:rPr lang="en-US" altLang="de-DE" sz="1000">
                <a:latin typeface="Arial" panose="020B0604020202020204" pitchFamily="34" charset="0"/>
              </a:rPr>
              <a:pPr/>
              <a:t>133</a:t>
            </a:fld>
            <a:endParaRPr lang="en-US" altLang="de-DE" sz="1000">
              <a:latin typeface="Arial" panose="020B0604020202020204" pitchFamily="34" charset="0"/>
            </a:endParaRPr>
          </a:p>
        </p:txBody>
      </p:sp>
      <p:sp>
        <p:nvSpPr>
          <p:cNvPr id="125954" name="Rectangle 2"/>
          <p:cNvSpPr>
            <a:spLocks noGrp="1" noChangeArrowheads="1"/>
          </p:cNvSpPr>
          <p:nvPr>
            <p:ph type="title"/>
          </p:nvPr>
        </p:nvSpPr>
        <p:spPr/>
        <p:txBody>
          <a:bodyPr/>
          <a:lstStyle/>
          <a:p>
            <a:pPr eaLnBrk="1" hangingPunct="1">
              <a:defRPr/>
            </a:pPr>
            <a:r>
              <a:rPr lang="en-US" smtClean="0"/>
              <a:t>Versioning</a:t>
            </a:r>
          </a:p>
        </p:txBody>
      </p:sp>
      <p:sp>
        <p:nvSpPr>
          <p:cNvPr id="125955" name="Rectangle 3"/>
          <p:cNvSpPr>
            <a:spLocks noGrp="1" noChangeArrowheads="1"/>
          </p:cNvSpPr>
          <p:nvPr>
            <p:ph type="body" idx="1"/>
          </p:nvPr>
        </p:nvSpPr>
        <p:spPr/>
        <p:txBody>
          <a:bodyPr/>
          <a:lstStyle/>
          <a:p>
            <a:pPr eaLnBrk="1" hangingPunct="1">
              <a:buFont typeface="Symbol" charset="2"/>
              <a:buChar char="¨"/>
              <a:defRPr/>
            </a:pPr>
            <a:r>
              <a:rPr lang="en-US" smtClean="0"/>
              <a:t>Monitoring software checks to see if there is a conflict between two or more transactions trying to update the same data at the same time.</a:t>
            </a:r>
          </a:p>
          <a:p>
            <a:pPr eaLnBrk="1" hangingPunct="1">
              <a:buFont typeface="Symbol" charset="2"/>
              <a:buChar char="¨"/>
              <a:defRPr/>
            </a:pPr>
            <a:endParaRPr lang="en-US" smtClean="0"/>
          </a:p>
          <a:p>
            <a:pPr eaLnBrk="1" hangingPunct="1">
              <a:buFont typeface="Symbol" charset="2"/>
              <a:buChar char="¨"/>
              <a:defRPr/>
            </a:pPr>
            <a:r>
              <a:rPr lang="en-US" smtClean="0"/>
              <a:t>If there is, the software allows one of the transactions to update the database and makes the other(s) start over again. </a:t>
            </a:r>
          </a:p>
        </p:txBody>
      </p:sp>
    </p:spTree>
    <p:extLst>
      <p:ext uri="{BB962C8B-B14F-4D97-AF65-F5344CB8AC3E}">
        <p14:creationId xmlns:p14="http://schemas.microsoft.com/office/powerpoint/2010/main" val="9596600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382000" cy="1828800"/>
          </a:xfrm>
        </p:spPr>
        <p:txBody>
          <a:bodyPr anchor="ctr">
            <a:normAutofit/>
          </a:bodyPr>
          <a:lstStyle/>
          <a:p>
            <a:r>
              <a:rPr lang="de-DE" sz="4000" dirty="0"/>
              <a:t>Additional </a:t>
            </a:r>
            <a:r>
              <a:rPr lang="de-DE" sz="4000" dirty="0" smtClean="0"/>
              <a:t>Material (</a:t>
            </a:r>
            <a:r>
              <a:rPr lang="de-DE" sz="4000" dirty="0" err="1" smtClean="0"/>
              <a:t>Going</a:t>
            </a:r>
            <a:r>
              <a:rPr lang="de-DE" sz="4000" dirty="0" smtClean="0"/>
              <a:t> </a:t>
            </a:r>
            <a:r>
              <a:rPr lang="de-DE" sz="4000" dirty="0" err="1" smtClean="0"/>
              <a:t>Deeper</a:t>
            </a:r>
            <a:r>
              <a:rPr lang="de-DE" sz="4000" dirty="0" smtClean="0"/>
              <a:t>)</a:t>
            </a:r>
            <a:br>
              <a:rPr lang="de-DE" sz="4000" dirty="0" smtClean="0"/>
            </a:br>
            <a:r>
              <a:rPr lang="de-DE" sz="4000" dirty="0" smtClean="0"/>
              <a:t>Security, </a:t>
            </a:r>
            <a:r>
              <a:rPr lang="de-DE" sz="4000" dirty="0" err="1" smtClean="0"/>
              <a:t>Concurrency</a:t>
            </a:r>
            <a:r>
              <a:rPr lang="de-DE" sz="4000" dirty="0" smtClean="0"/>
              <a:t>, </a:t>
            </a:r>
            <a:r>
              <a:rPr lang="de-DE" sz="4000" dirty="0" err="1" smtClean="0"/>
              <a:t>Recovery</a:t>
            </a:r>
            <a:endParaRPr lang="tr-TR" sz="4000"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134</a:t>
            </a:fld>
            <a:endParaRPr lang="en-US" dirty="0"/>
          </a:p>
        </p:txBody>
      </p:sp>
    </p:spTree>
    <p:extLst>
      <p:ext uri="{BB962C8B-B14F-4D97-AF65-F5344CB8AC3E}">
        <p14:creationId xmlns:p14="http://schemas.microsoft.com/office/powerpoint/2010/main" val="740610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5570029"/>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6" name="Rectangle 6"/>
          <p:cNvSpPr>
            <a:spLocks noGrp="1" noChangeArrowheads="1"/>
          </p:cNvSpPr>
          <p:nvPr>
            <p:ph type="title"/>
          </p:nvPr>
        </p:nvSpPr>
        <p:spPr/>
        <p:txBody>
          <a:bodyPr/>
          <a:lstStyle/>
          <a:p>
            <a:r>
              <a:rPr lang="en-US" altLang="de-DE" sz="3200"/>
              <a:t>1 Introduction to Database Security Issues</a:t>
            </a:r>
          </a:p>
        </p:txBody>
      </p:sp>
      <p:sp>
        <p:nvSpPr>
          <p:cNvPr id="675847" name="Rectangle 7"/>
          <p:cNvSpPr>
            <a:spLocks noGrp="1" noChangeArrowheads="1"/>
          </p:cNvSpPr>
          <p:nvPr>
            <p:ph type="body" idx="1"/>
          </p:nvPr>
        </p:nvSpPr>
        <p:spPr/>
        <p:txBody>
          <a:bodyPr/>
          <a:lstStyle/>
          <a:p>
            <a:r>
              <a:rPr lang="en-US" altLang="de-DE"/>
              <a:t>Types of Security</a:t>
            </a:r>
          </a:p>
          <a:p>
            <a:pPr lvl="1"/>
            <a:r>
              <a:rPr lang="en-US" altLang="de-DE"/>
              <a:t>Legal and ethical issues</a:t>
            </a:r>
          </a:p>
          <a:p>
            <a:pPr lvl="1"/>
            <a:r>
              <a:rPr lang="en-US" altLang="de-DE"/>
              <a:t>Policy issues</a:t>
            </a:r>
          </a:p>
          <a:p>
            <a:pPr lvl="1"/>
            <a:r>
              <a:rPr lang="en-US" altLang="de-DE"/>
              <a:t>System-related issues</a:t>
            </a:r>
          </a:p>
          <a:p>
            <a:pPr lvl="1"/>
            <a:r>
              <a:rPr lang="en-US" altLang="de-DE"/>
              <a:t>The need to identify multiple security levels </a:t>
            </a:r>
          </a:p>
          <a:p>
            <a:endParaRPr lang="en-US" altLang="de-DE"/>
          </a:p>
        </p:txBody>
      </p:sp>
    </p:spTree>
    <p:extLst>
      <p:ext uri="{BB962C8B-B14F-4D97-AF65-F5344CB8AC3E}">
        <p14:creationId xmlns:p14="http://schemas.microsoft.com/office/powerpoint/2010/main" val="4231262650"/>
      </p:ext>
    </p:extLst>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4" name="Rectangle 6"/>
          <p:cNvSpPr>
            <a:spLocks noGrp="1" noChangeArrowheads="1"/>
          </p:cNvSpPr>
          <p:nvPr>
            <p:ph type="title"/>
          </p:nvPr>
        </p:nvSpPr>
        <p:spPr/>
        <p:txBody>
          <a:bodyPr/>
          <a:lstStyle/>
          <a:p>
            <a:r>
              <a:rPr lang="en-US" altLang="de-DE" sz="3200"/>
              <a:t>Introduction to Database Security Issues (2)</a:t>
            </a:r>
          </a:p>
        </p:txBody>
      </p:sp>
      <p:sp>
        <p:nvSpPr>
          <p:cNvPr id="677895" name="Rectangle 7"/>
          <p:cNvSpPr>
            <a:spLocks noGrp="1" noChangeArrowheads="1"/>
          </p:cNvSpPr>
          <p:nvPr>
            <p:ph type="body" idx="1"/>
          </p:nvPr>
        </p:nvSpPr>
        <p:spPr/>
        <p:txBody>
          <a:bodyPr/>
          <a:lstStyle/>
          <a:p>
            <a:r>
              <a:rPr lang="en-US" altLang="de-DE" sz="2400"/>
              <a:t>Threats to databases</a:t>
            </a:r>
          </a:p>
          <a:p>
            <a:pPr lvl="1"/>
            <a:r>
              <a:rPr lang="en-US" altLang="de-DE" sz="2200"/>
              <a:t>Loss of </a:t>
            </a:r>
            <a:r>
              <a:rPr lang="en-US" altLang="de-DE" sz="2200" b="1"/>
              <a:t>integrity</a:t>
            </a:r>
          </a:p>
          <a:p>
            <a:pPr lvl="1"/>
            <a:r>
              <a:rPr lang="en-US" altLang="de-DE" sz="2200"/>
              <a:t>Loss of </a:t>
            </a:r>
            <a:r>
              <a:rPr lang="en-US" altLang="de-DE" sz="2200" b="1"/>
              <a:t>availability</a:t>
            </a:r>
          </a:p>
          <a:p>
            <a:pPr lvl="1"/>
            <a:r>
              <a:rPr lang="en-US" altLang="de-DE" sz="2200"/>
              <a:t>Loss of </a:t>
            </a:r>
            <a:r>
              <a:rPr lang="en-US" altLang="de-DE" sz="2200" b="1"/>
              <a:t>confidentiality</a:t>
            </a:r>
            <a:r>
              <a:rPr lang="en-US" altLang="de-DE" sz="2200"/>
              <a:t>	</a:t>
            </a:r>
          </a:p>
          <a:p>
            <a:endParaRPr lang="en-US" altLang="de-DE" sz="2400"/>
          </a:p>
          <a:p>
            <a:r>
              <a:rPr lang="en-US" altLang="de-DE" sz="2400"/>
              <a:t>To protect databases against these types of threats four kinds of countermeasures can be implemented:</a:t>
            </a:r>
          </a:p>
          <a:p>
            <a:pPr lvl="1"/>
            <a:r>
              <a:rPr lang="en-US" altLang="de-DE" sz="2200" b="1"/>
              <a:t>Access control</a:t>
            </a:r>
          </a:p>
          <a:p>
            <a:pPr lvl="1"/>
            <a:r>
              <a:rPr lang="en-US" altLang="de-DE" sz="2200" b="1"/>
              <a:t>Inference control</a:t>
            </a:r>
          </a:p>
          <a:p>
            <a:pPr lvl="1"/>
            <a:r>
              <a:rPr lang="en-US" altLang="de-DE" sz="2200" b="1"/>
              <a:t>Flow control</a:t>
            </a:r>
          </a:p>
          <a:p>
            <a:pPr lvl="1"/>
            <a:r>
              <a:rPr lang="en-US" altLang="de-DE" sz="2200" b="1"/>
              <a:t>Encryption</a:t>
            </a:r>
          </a:p>
        </p:txBody>
      </p:sp>
    </p:spTree>
    <p:extLst>
      <p:ext uri="{BB962C8B-B14F-4D97-AF65-F5344CB8AC3E}">
        <p14:creationId xmlns:p14="http://schemas.microsoft.com/office/powerpoint/2010/main" val="1864837956"/>
      </p:ext>
    </p:extLst>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42" name="Rectangle 6"/>
          <p:cNvSpPr>
            <a:spLocks noGrp="1" noChangeArrowheads="1"/>
          </p:cNvSpPr>
          <p:nvPr>
            <p:ph type="title"/>
          </p:nvPr>
        </p:nvSpPr>
        <p:spPr/>
        <p:txBody>
          <a:bodyPr/>
          <a:lstStyle/>
          <a:p>
            <a:r>
              <a:rPr lang="en-US" altLang="de-DE" sz="3200"/>
              <a:t>Introduction to Database</a:t>
            </a:r>
            <a:br>
              <a:rPr lang="en-US" altLang="de-DE" sz="3200"/>
            </a:br>
            <a:r>
              <a:rPr lang="en-US" altLang="de-DE" sz="3200"/>
              <a:t>Security Issues (3)</a:t>
            </a:r>
          </a:p>
        </p:txBody>
      </p:sp>
      <p:sp>
        <p:nvSpPr>
          <p:cNvPr id="679943" name="Rectangle 7"/>
          <p:cNvSpPr>
            <a:spLocks noGrp="1" noChangeArrowheads="1"/>
          </p:cNvSpPr>
          <p:nvPr>
            <p:ph type="body" idx="1"/>
          </p:nvPr>
        </p:nvSpPr>
        <p:spPr/>
        <p:txBody>
          <a:bodyPr/>
          <a:lstStyle/>
          <a:p>
            <a:r>
              <a:rPr lang="en-US" altLang="de-DE"/>
              <a:t>A DBMS typically includes a database security and authorization subsystem that is responsible for ensuring the security portions of a database against unauthorized access.</a:t>
            </a:r>
          </a:p>
          <a:p>
            <a:endParaRPr lang="en-US" altLang="de-DE"/>
          </a:p>
          <a:p>
            <a:r>
              <a:rPr lang="en-US" altLang="de-DE"/>
              <a:t>Two types of database security mechanisms:</a:t>
            </a:r>
          </a:p>
          <a:p>
            <a:pPr lvl="1"/>
            <a:r>
              <a:rPr lang="en-US" altLang="de-DE" b="1"/>
              <a:t>Discretionary</a:t>
            </a:r>
            <a:r>
              <a:rPr lang="en-US" altLang="de-DE"/>
              <a:t> security mechanisms</a:t>
            </a:r>
          </a:p>
          <a:p>
            <a:pPr lvl="1"/>
            <a:r>
              <a:rPr lang="en-US" altLang="de-DE" b="1"/>
              <a:t>Mandatory</a:t>
            </a:r>
            <a:r>
              <a:rPr lang="en-US" altLang="de-DE"/>
              <a:t> security mechanisms</a:t>
            </a:r>
          </a:p>
        </p:txBody>
      </p:sp>
    </p:spTree>
    <p:extLst>
      <p:ext uri="{BB962C8B-B14F-4D97-AF65-F5344CB8AC3E}">
        <p14:creationId xmlns:p14="http://schemas.microsoft.com/office/powerpoint/2010/main" val="2026443577"/>
      </p:ext>
    </p:extLst>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0" name="Rectangle 6"/>
          <p:cNvSpPr>
            <a:spLocks noGrp="1" noChangeArrowheads="1"/>
          </p:cNvSpPr>
          <p:nvPr>
            <p:ph type="title"/>
          </p:nvPr>
        </p:nvSpPr>
        <p:spPr/>
        <p:txBody>
          <a:bodyPr/>
          <a:lstStyle/>
          <a:p>
            <a:r>
              <a:rPr lang="en-US" altLang="de-DE" sz="3200"/>
              <a:t>Introduction to Database</a:t>
            </a:r>
            <a:br>
              <a:rPr lang="en-US" altLang="de-DE" sz="3200"/>
            </a:br>
            <a:r>
              <a:rPr lang="en-US" altLang="de-DE" sz="3200"/>
              <a:t>Security Issues (4)</a:t>
            </a:r>
          </a:p>
        </p:txBody>
      </p:sp>
      <p:sp>
        <p:nvSpPr>
          <p:cNvPr id="681991" name="Rectangle 7"/>
          <p:cNvSpPr>
            <a:spLocks noGrp="1" noChangeArrowheads="1"/>
          </p:cNvSpPr>
          <p:nvPr>
            <p:ph type="body" idx="1"/>
          </p:nvPr>
        </p:nvSpPr>
        <p:spPr/>
        <p:txBody>
          <a:bodyPr/>
          <a:lstStyle/>
          <a:p>
            <a:r>
              <a:rPr lang="en-US" altLang="de-DE"/>
              <a:t>The security mechanism of a DBMS must include provisions for restricting access to the database as a whole</a:t>
            </a:r>
          </a:p>
          <a:p>
            <a:pPr lvl="1"/>
            <a:r>
              <a:rPr lang="en-US" altLang="de-DE"/>
              <a:t>This function is called </a:t>
            </a:r>
            <a:r>
              <a:rPr lang="en-US" altLang="de-DE" b="1"/>
              <a:t>access control</a:t>
            </a:r>
            <a:r>
              <a:rPr lang="en-US" altLang="de-DE"/>
              <a:t> and is handled by creating user accounts and passwords to control login process by the DBMS.</a:t>
            </a:r>
          </a:p>
        </p:txBody>
      </p:sp>
    </p:spTree>
    <p:extLst>
      <p:ext uri="{BB962C8B-B14F-4D97-AF65-F5344CB8AC3E}">
        <p14:creationId xmlns:p14="http://schemas.microsoft.com/office/powerpoint/2010/main" val="3638214567"/>
      </p:ext>
    </p:extLst>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8" name="Rectangle 6"/>
          <p:cNvSpPr>
            <a:spLocks noGrp="1" noChangeArrowheads="1"/>
          </p:cNvSpPr>
          <p:nvPr>
            <p:ph type="title"/>
          </p:nvPr>
        </p:nvSpPr>
        <p:spPr/>
        <p:txBody>
          <a:bodyPr/>
          <a:lstStyle/>
          <a:p>
            <a:r>
              <a:rPr lang="en-US" altLang="de-DE" sz="3200"/>
              <a:t>Introduction to Database</a:t>
            </a:r>
            <a:br>
              <a:rPr lang="en-US" altLang="de-DE" sz="3200"/>
            </a:br>
            <a:r>
              <a:rPr lang="en-US" altLang="de-DE" sz="3200"/>
              <a:t>Security Issues (5)</a:t>
            </a:r>
          </a:p>
        </p:txBody>
      </p:sp>
      <p:sp>
        <p:nvSpPr>
          <p:cNvPr id="684039" name="Rectangle 7"/>
          <p:cNvSpPr>
            <a:spLocks noGrp="1" noChangeArrowheads="1"/>
          </p:cNvSpPr>
          <p:nvPr>
            <p:ph type="body" idx="1"/>
          </p:nvPr>
        </p:nvSpPr>
        <p:spPr/>
        <p:txBody>
          <a:bodyPr/>
          <a:lstStyle/>
          <a:p>
            <a:r>
              <a:rPr lang="en-US" altLang="de-DE"/>
              <a:t>The security problem associated with databases is that of controlling the access to a </a:t>
            </a:r>
            <a:r>
              <a:rPr lang="en-US" altLang="de-DE" b="1"/>
              <a:t>statistical database</a:t>
            </a:r>
            <a:r>
              <a:rPr lang="en-US" altLang="de-DE"/>
              <a:t>, which is used to provide statistical information or summaries of values based on various criteria.</a:t>
            </a:r>
          </a:p>
          <a:p>
            <a:endParaRPr lang="en-US" altLang="de-DE"/>
          </a:p>
          <a:p>
            <a:pPr lvl="1"/>
            <a:r>
              <a:rPr lang="en-US" altLang="de-DE"/>
              <a:t>The countermeasures to </a:t>
            </a:r>
            <a:r>
              <a:rPr lang="en-US" altLang="de-DE" b="1"/>
              <a:t>statistical database security</a:t>
            </a:r>
            <a:r>
              <a:rPr lang="en-US" altLang="de-DE"/>
              <a:t> problem is called </a:t>
            </a:r>
            <a:r>
              <a:rPr lang="en-US" altLang="de-DE" b="1"/>
              <a:t>inference control measures</a:t>
            </a:r>
            <a:r>
              <a:rPr lang="en-US" altLang="de-DE"/>
              <a:t>.</a:t>
            </a:r>
          </a:p>
        </p:txBody>
      </p:sp>
    </p:spTree>
    <p:extLst>
      <p:ext uri="{BB962C8B-B14F-4D97-AF65-F5344CB8AC3E}">
        <p14:creationId xmlns:p14="http://schemas.microsoft.com/office/powerpoint/2010/main" val="1368452902"/>
      </p:ext>
    </p:extLst>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6" name="Rectangle 6"/>
          <p:cNvSpPr>
            <a:spLocks noGrp="1" noChangeArrowheads="1"/>
          </p:cNvSpPr>
          <p:nvPr>
            <p:ph type="title"/>
          </p:nvPr>
        </p:nvSpPr>
        <p:spPr/>
        <p:txBody>
          <a:bodyPr/>
          <a:lstStyle/>
          <a:p>
            <a:r>
              <a:rPr lang="en-US" altLang="de-DE" sz="3200"/>
              <a:t>Introduction to Database</a:t>
            </a:r>
            <a:br>
              <a:rPr lang="en-US" altLang="de-DE" sz="3200"/>
            </a:br>
            <a:r>
              <a:rPr lang="en-US" altLang="de-DE" sz="3200"/>
              <a:t>Security Issues (6)</a:t>
            </a:r>
          </a:p>
        </p:txBody>
      </p:sp>
      <p:sp>
        <p:nvSpPr>
          <p:cNvPr id="686087" name="Rectangle 7"/>
          <p:cNvSpPr>
            <a:spLocks noGrp="1" noChangeArrowheads="1"/>
          </p:cNvSpPr>
          <p:nvPr>
            <p:ph type="body" idx="1"/>
          </p:nvPr>
        </p:nvSpPr>
        <p:spPr/>
        <p:txBody>
          <a:bodyPr/>
          <a:lstStyle/>
          <a:p>
            <a:r>
              <a:rPr lang="en-US" altLang="de-DE"/>
              <a:t>Another security is that of </a:t>
            </a:r>
            <a:r>
              <a:rPr lang="en-US" altLang="de-DE" b="1"/>
              <a:t>flow control</a:t>
            </a:r>
            <a:r>
              <a:rPr lang="en-US" altLang="de-DE"/>
              <a:t>, which prevents information from flowing in such a way that it reaches unauthorized users.</a:t>
            </a:r>
          </a:p>
          <a:p>
            <a:endParaRPr lang="en-US" altLang="de-DE"/>
          </a:p>
          <a:p>
            <a:r>
              <a:rPr lang="en-US" altLang="de-DE"/>
              <a:t>Channels that are pathways for information to flow implicitly in ways that violate the security policy of an organization are called </a:t>
            </a:r>
            <a:r>
              <a:rPr lang="en-US" altLang="de-DE" b="1"/>
              <a:t>covert channels</a:t>
            </a:r>
            <a:r>
              <a:rPr lang="en-US" altLang="de-DE"/>
              <a:t>.</a:t>
            </a:r>
          </a:p>
        </p:txBody>
      </p:sp>
    </p:spTree>
    <p:extLst>
      <p:ext uri="{BB962C8B-B14F-4D97-AF65-F5344CB8AC3E}">
        <p14:creationId xmlns:p14="http://schemas.microsoft.com/office/powerpoint/2010/main" val="2141261613"/>
      </p:ext>
    </p:extLst>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4" name="Rectangle 6"/>
          <p:cNvSpPr>
            <a:spLocks noGrp="1" noChangeArrowheads="1"/>
          </p:cNvSpPr>
          <p:nvPr>
            <p:ph type="title"/>
          </p:nvPr>
        </p:nvSpPr>
        <p:spPr/>
        <p:txBody>
          <a:bodyPr/>
          <a:lstStyle/>
          <a:p>
            <a:r>
              <a:rPr lang="en-US" altLang="de-DE" sz="3200"/>
              <a:t>Introduction to Database</a:t>
            </a:r>
            <a:br>
              <a:rPr lang="en-US" altLang="de-DE" sz="3200"/>
            </a:br>
            <a:r>
              <a:rPr lang="en-US" altLang="de-DE" sz="3200"/>
              <a:t>Security Issues (7)</a:t>
            </a:r>
          </a:p>
        </p:txBody>
      </p:sp>
      <p:sp>
        <p:nvSpPr>
          <p:cNvPr id="688135" name="Rectangle 7"/>
          <p:cNvSpPr>
            <a:spLocks noGrp="1" noChangeArrowheads="1"/>
          </p:cNvSpPr>
          <p:nvPr>
            <p:ph type="body" idx="1"/>
          </p:nvPr>
        </p:nvSpPr>
        <p:spPr/>
        <p:txBody>
          <a:bodyPr/>
          <a:lstStyle/>
          <a:p>
            <a:r>
              <a:rPr lang="en-US" altLang="de-DE"/>
              <a:t>A final security issue is </a:t>
            </a:r>
            <a:r>
              <a:rPr lang="en-US" altLang="de-DE" b="1"/>
              <a:t>data encryption</a:t>
            </a:r>
            <a:r>
              <a:rPr lang="en-US" altLang="de-DE"/>
              <a:t>, which is used to protect sensitive data (such as credit card numbers) that is being transmitted via some type communication network.</a:t>
            </a:r>
          </a:p>
          <a:p>
            <a:r>
              <a:rPr lang="en-US" altLang="de-DE"/>
              <a:t>The data is </a:t>
            </a:r>
            <a:r>
              <a:rPr lang="en-US" altLang="de-DE" b="1"/>
              <a:t>encoded</a:t>
            </a:r>
            <a:r>
              <a:rPr lang="en-US" altLang="de-DE"/>
              <a:t> using some </a:t>
            </a:r>
            <a:r>
              <a:rPr lang="en-US" altLang="de-DE" b="1"/>
              <a:t>encoding algorithm</a:t>
            </a:r>
            <a:r>
              <a:rPr lang="en-US" altLang="de-DE"/>
              <a:t>.</a:t>
            </a:r>
          </a:p>
          <a:p>
            <a:pPr lvl="1"/>
            <a:r>
              <a:rPr lang="en-US" altLang="de-DE"/>
              <a:t>An unauthorized user who access encoded data will have difficulty deciphering it, but authorized users are given decoding or decrypting algorithms (or keys) to decipher data.</a:t>
            </a:r>
          </a:p>
        </p:txBody>
      </p:sp>
    </p:spTree>
    <p:extLst>
      <p:ext uri="{BB962C8B-B14F-4D97-AF65-F5344CB8AC3E}">
        <p14:creationId xmlns:p14="http://schemas.microsoft.com/office/powerpoint/2010/main" val="1604323908"/>
      </p:ext>
    </p:extLst>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2" name="Rectangle 6"/>
          <p:cNvSpPr>
            <a:spLocks noGrp="1" noChangeArrowheads="1"/>
          </p:cNvSpPr>
          <p:nvPr>
            <p:ph type="title"/>
          </p:nvPr>
        </p:nvSpPr>
        <p:spPr/>
        <p:txBody>
          <a:bodyPr/>
          <a:lstStyle/>
          <a:p>
            <a:r>
              <a:rPr lang="en-US" altLang="de-DE"/>
              <a:t>1.2 Database Security and the DBA </a:t>
            </a:r>
          </a:p>
        </p:txBody>
      </p:sp>
      <p:sp>
        <p:nvSpPr>
          <p:cNvPr id="690183" name="Rectangle 7"/>
          <p:cNvSpPr>
            <a:spLocks noGrp="1" noChangeArrowheads="1"/>
          </p:cNvSpPr>
          <p:nvPr>
            <p:ph type="body" idx="1"/>
          </p:nvPr>
        </p:nvSpPr>
        <p:spPr/>
        <p:txBody>
          <a:bodyPr/>
          <a:lstStyle/>
          <a:p>
            <a:r>
              <a:rPr lang="en-US" altLang="de-DE"/>
              <a:t>The database administrator (</a:t>
            </a:r>
            <a:r>
              <a:rPr lang="en-US" altLang="de-DE" b="1"/>
              <a:t>DBA</a:t>
            </a:r>
            <a:r>
              <a:rPr lang="en-US" altLang="de-DE"/>
              <a:t>) is the central authority for managing a database system.</a:t>
            </a:r>
          </a:p>
          <a:p>
            <a:pPr lvl="1"/>
            <a:r>
              <a:rPr lang="en-US" altLang="de-DE"/>
              <a:t>The DBA’s responsibilities include</a:t>
            </a:r>
          </a:p>
          <a:p>
            <a:pPr lvl="2"/>
            <a:r>
              <a:rPr lang="en-US" altLang="de-DE"/>
              <a:t>granting privileges to users who need to use the system</a:t>
            </a:r>
          </a:p>
          <a:p>
            <a:pPr lvl="2"/>
            <a:r>
              <a:rPr lang="en-US" altLang="de-DE"/>
              <a:t>classifying users and data in accordance with the policy of the organization</a:t>
            </a:r>
          </a:p>
          <a:p>
            <a:r>
              <a:rPr lang="en-US" altLang="de-DE"/>
              <a:t>The DBA is responsible for the overall security of the database system.</a:t>
            </a:r>
          </a:p>
        </p:txBody>
      </p:sp>
    </p:spTree>
    <p:extLst>
      <p:ext uri="{BB962C8B-B14F-4D97-AF65-F5344CB8AC3E}">
        <p14:creationId xmlns:p14="http://schemas.microsoft.com/office/powerpoint/2010/main" val="3382363026"/>
      </p:ext>
    </p:extLst>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de-DE" sz="3200"/>
              <a:t>1.2 Database Security and the DBA (2)</a:t>
            </a:r>
          </a:p>
        </p:txBody>
      </p:sp>
      <p:sp>
        <p:nvSpPr>
          <p:cNvPr id="808963" name="Rectangle 3"/>
          <p:cNvSpPr>
            <a:spLocks noGrp="1" noChangeArrowheads="1"/>
          </p:cNvSpPr>
          <p:nvPr>
            <p:ph type="body" idx="1"/>
          </p:nvPr>
        </p:nvSpPr>
        <p:spPr/>
        <p:txBody>
          <a:bodyPr/>
          <a:lstStyle/>
          <a:p>
            <a:r>
              <a:rPr lang="en-US" altLang="de-DE" sz="2400"/>
              <a:t>The DBA has a DBA account in the DBMS</a:t>
            </a:r>
          </a:p>
          <a:p>
            <a:pPr lvl="1"/>
            <a:r>
              <a:rPr lang="en-US" altLang="de-DE" sz="2200"/>
              <a:t>Sometimes these are called a system or superuser account</a:t>
            </a:r>
          </a:p>
          <a:p>
            <a:pPr lvl="1"/>
            <a:r>
              <a:rPr lang="en-US" altLang="de-DE" sz="2200"/>
              <a:t>These accounts provide powerful capabilities such as:</a:t>
            </a:r>
          </a:p>
          <a:p>
            <a:pPr lvl="2"/>
            <a:r>
              <a:rPr lang="en-US" altLang="de-DE" sz="2000"/>
              <a:t>1. Account creation</a:t>
            </a:r>
          </a:p>
          <a:p>
            <a:pPr lvl="2"/>
            <a:r>
              <a:rPr lang="en-US" altLang="de-DE" sz="2000"/>
              <a:t>2. Privilege granting</a:t>
            </a:r>
          </a:p>
          <a:p>
            <a:pPr lvl="2"/>
            <a:r>
              <a:rPr lang="en-US" altLang="de-DE" sz="2000"/>
              <a:t>3. Privilege revocation</a:t>
            </a:r>
          </a:p>
          <a:p>
            <a:pPr lvl="2"/>
            <a:r>
              <a:rPr lang="en-US" altLang="de-DE" sz="2000"/>
              <a:t>4. Security level assignment</a:t>
            </a:r>
          </a:p>
          <a:p>
            <a:pPr lvl="1"/>
            <a:r>
              <a:rPr lang="en-US" altLang="de-DE" sz="2200"/>
              <a:t>Action 1 is access control, whereas 2 and 3 are discretionarym and 4 is used to control mandatory authorization</a:t>
            </a:r>
          </a:p>
        </p:txBody>
      </p:sp>
    </p:spTree>
    <p:extLst>
      <p:ext uri="{BB962C8B-B14F-4D97-AF65-F5344CB8AC3E}">
        <p14:creationId xmlns:p14="http://schemas.microsoft.com/office/powerpoint/2010/main" val="4150046749"/>
      </p:ext>
    </p:extLst>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8" name="Rectangle 6"/>
          <p:cNvSpPr>
            <a:spLocks noGrp="1" noChangeArrowheads="1"/>
          </p:cNvSpPr>
          <p:nvPr>
            <p:ph type="title"/>
          </p:nvPr>
        </p:nvSpPr>
        <p:spPr/>
        <p:txBody>
          <a:bodyPr/>
          <a:lstStyle/>
          <a:p>
            <a:r>
              <a:rPr lang="en-US" altLang="de-DE" sz="3200"/>
              <a:t>1.3 Access Protection, User Accounts, and Database Audits</a:t>
            </a:r>
          </a:p>
        </p:txBody>
      </p:sp>
      <p:sp>
        <p:nvSpPr>
          <p:cNvPr id="694279" name="Rectangle 7"/>
          <p:cNvSpPr>
            <a:spLocks noGrp="1" noChangeArrowheads="1"/>
          </p:cNvSpPr>
          <p:nvPr>
            <p:ph type="body" idx="1"/>
          </p:nvPr>
        </p:nvSpPr>
        <p:spPr/>
        <p:txBody>
          <a:bodyPr/>
          <a:lstStyle/>
          <a:p>
            <a:r>
              <a:rPr lang="en-US" altLang="de-DE"/>
              <a:t>Whenever a person or group of person s need to access a database system, the individual or group must first apply for a user account.</a:t>
            </a:r>
          </a:p>
          <a:p>
            <a:pPr lvl="1"/>
            <a:r>
              <a:rPr lang="en-US" altLang="de-DE"/>
              <a:t>The DBA will then create a new </a:t>
            </a:r>
            <a:r>
              <a:rPr lang="en-US" altLang="de-DE" b="1"/>
              <a:t>account id</a:t>
            </a:r>
            <a:r>
              <a:rPr lang="en-US" altLang="de-DE"/>
              <a:t> and </a:t>
            </a:r>
            <a:r>
              <a:rPr lang="en-US" altLang="de-DE" b="1"/>
              <a:t>password</a:t>
            </a:r>
            <a:r>
              <a:rPr lang="en-US" altLang="de-DE"/>
              <a:t> for the user if he/she deems there is a legitimate need to access the database</a:t>
            </a:r>
          </a:p>
          <a:p>
            <a:r>
              <a:rPr lang="en-US" altLang="de-DE"/>
              <a:t>The user must log in to the DBMS by entering account id and password whenever database access is needed.</a:t>
            </a:r>
          </a:p>
        </p:txBody>
      </p:sp>
    </p:spTree>
    <p:extLst>
      <p:ext uri="{BB962C8B-B14F-4D97-AF65-F5344CB8AC3E}">
        <p14:creationId xmlns:p14="http://schemas.microsoft.com/office/powerpoint/2010/main" val="4031754771"/>
      </p:ext>
    </p:extLst>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6" name="Rectangle 6"/>
          <p:cNvSpPr>
            <a:spLocks noGrp="1" noChangeArrowheads="1"/>
          </p:cNvSpPr>
          <p:nvPr>
            <p:ph type="title"/>
          </p:nvPr>
        </p:nvSpPr>
        <p:spPr/>
        <p:txBody>
          <a:bodyPr/>
          <a:lstStyle/>
          <a:p>
            <a:r>
              <a:rPr lang="en-US" altLang="de-DE" sz="3200"/>
              <a:t>1.3 Access Protection, User Accounts, and Database Audits(2)</a:t>
            </a:r>
          </a:p>
        </p:txBody>
      </p:sp>
      <p:sp>
        <p:nvSpPr>
          <p:cNvPr id="696327" name="Rectangle 7"/>
          <p:cNvSpPr>
            <a:spLocks noGrp="1" noChangeArrowheads="1"/>
          </p:cNvSpPr>
          <p:nvPr>
            <p:ph type="body" idx="1"/>
          </p:nvPr>
        </p:nvSpPr>
        <p:spPr/>
        <p:txBody>
          <a:bodyPr/>
          <a:lstStyle/>
          <a:p>
            <a:r>
              <a:rPr lang="en-US" altLang="de-DE"/>
              <a:t>The database system must also keep </a:t>
            </a:r>
            <a:r>
              <a:rPr lang="en-US" altLang="de-DE" b="1"/>
              <a:t>track of all operations</a:t>
            </a:r>
            <a:r>
              <a:rPr lang="en-US" altLang="de-DE"/>
              <a:t> on the database that are applied by a certain user throughout </a:t>
            </a:r>
            <a:r>
              <a:rPr lang="en-US" altLang="de-DE" b="1"/>
              <a:t>each login session</a:t>
            </a:r>
            <a:r>
              <a:rPr lang="en-US" altLang="de-DE"/>
              <a:t>.</a:t>
            </a:r>
          </a:p>
          <a:p>
            <a:pPr lvl="1"/>
            <a:r>
              <a:rPr lang="en-US" altLang="de-DE"/>
              <a:t>To keep a record of all updates applied to the database and of the particular user who applied each update, we can modify </a:t>
            </a:r>
            <a:r>
              <a:rPr lang="en-US" altLang="de-DE" b="1"/>
              <a:t>system log</a:t>
            </a:r>
            <a:r>
              <a:rPr lang="en-US" altLang="de-DE"/>
              <a:t>, which includes an entry for each operation applied to the database that may be required for recovery from a transaction failure or system crash.</a:t>
            </a:r>
          </a:p>
        </p:txBody>
      </p:sp>
    </p:spTree>
    <p:extLst>
      <p:ext uri="{BB962C8B-B14F-4D97-AF65-F5344CB8AC3E}">
        <p14:creationId xmlns:p14="http://schemas.microsoft.com/office/powerpoint/2010/main" val="1041383764"/>
      </p:ext>
    </p:extLst>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ChangeArrowheads="1"/>
          </p:cNvSpPr>
          <p:nvPr>
            <p:ph type="title"/>
          </p:nvPr>
        </p:nvSpPr>
        <p:spPr/>
        <p:txBody>
          <a:bodyPr/>
          <a:lstStyle/>
          <a:p>
            <a:r>
              <a:rPr lang="en-US" altLang="de-DE" sz="3200"/>
              <a:t>1.3 Access Protection, User Accounts, and Database Audits(3)</a:t>
            </a:r>
          </a:p>
        </p:txBody>
      </p:sp>
      <p:sp>
        <p:nvSpPr>
          <p:cNvPr id="811011" name="Rectangle 3"/>
          <p:cNvSpPr>
            <a:spLocks noGrp="1" noChangeArrowheads="1"/>
          </p:cNvSpPr>
          <p:nvPr>
            <p:ph type="body" idx="1"/>
          </p:nvPr>
        </p:nvSpPr>
        <p:spPr/>
        <p:txBody>
          <a:bodyPr/>
          <a:lstStyle/>
          <a:p>
            <a:r>
              <a:rPr lang="en-US" altLang="de-DE"/>
              <a:t>If any tampering with the database is suspected, a </a:t>
            </a:r>
            <a:r>
              <a:rPr lang="en-US" altLang="de-DE" b="1"/>
              <a:t>database audit</a:t>
            </a:r>
            <a:r>
              <a:rPr lang="en-US" altLang="de-DE"/>
              <a:t> is performed</a:t>
            </a:r>
          </a:p>
          <a:p>
            <a:pPr lvl="1"/>
            <a:r>
              <a:rPr lang="en-US" altLang="de-DE"/>
              <a:t>A database audit consists of reviewing the log to examine all accesses and operations applied to the database during a certain time period.</a:t>
            </a:r>
          </a:p>
          <a:p>
            <a:r>
              <a:rPr lang="en-US" altLang="de-DE"/>
              <a:t>A database log that is used mainly for security purposes is sometimes called an </a:t>
            </a:r>
            <a:r>
              <a:rPr lang="en-US" altLang="de-DE" b="1"/>
              <a:t>audit trail</a:t>
            </a:r>
            <a:r>
              <a:rPr lang="en-US" altLang="de-DE"/>
              <a:t>.</a:t>
            </a:r>
          </a:p>
        </p:txBody>
      </p:sp>
    </p:spTree>
    <p:extLst>
      <p:ext uri="{BB962C8B-B14F-4D97-AF65-F5344CB8AC3E}">
        <p14:creationId xmlns:p14="http://schemas.microsoft.com/office/powerpoint/2010/main" val="1254225578"/>
      </p:ext>
    </p:extLst>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4" name="Rectangle 6"/>
          <p:cNvSpPr>
            <a:spLocks noGrp="1" noChangeArrowheads="1"/>
          </p:cNvSpPr>
          <p:nvPr>
            <p:ph type="title"/>
          </p:nvPr>
        </p:nvSpPr>
        <p:spPr/>
        <p:txBody>
          <a:bodyPr/>
          <a:lstStyle/>
          <a:p>
            <a:r>
              <a:rPr lang="en-US" altLang="de-DE"/>
              <a:t>Discretionary Access Control Based on Granting and Revoking Privileges</a:t>
            </a:r>
          </a:p>
        </p:txBody>
      </p:sp>
      <p:sp>
        <p:nvSpPr>
          <p:cNvPr id="698375" name="Rectangle 7"/>
          <p:cNvSpPr>
            <a:spLocks noGrp="1" noChangeArrowheads="1"/>
          </p:cNvSpPr>
          <p:nvPr>
            <p:ph type="body" idx="1"/>
          </p:nvPr>
        </p:nvSpPr>
        <p:spPr/>
        <p:txBody>
          <a:bodyPr/>
          <a:lstStyle/>
          <a:p>
            <a:r>
              <a:rPr lang="en-US" altLang="de-DE"/>
              <a:t>The typical method of enforcing</a:t>
            </a:r>
            <a:r>
              <a:rPr lang="en-US" altLang="de-DE" b="1"/>
              <a:t> discretionary access control </a:t>
            </a:r>
            <a:r>
              <a:rPr lang="en-US" altLang="de-DE"/>
              <a:t>in a database system is based on the </a:t>
            </a:r>
            <a:r>
              <a:rPr lang="en-US" altLang="de-DE" b="1"/>
              <a:t>granting</a:t>
            </a:r>
            <a:r>
              <a:rPr lang="en-US" altLang="de-DE"/>
              <a:t> and </a:t>
            </a:r>
            <a:r>
              <a:rPr lang="en-US" altLang="de-DE" b="1"/>
              <a:t>revoking</a:t>
            </a:r>
            <a:r>
              <a:rPr lang="en-US" altLang="de-DE"/>
              <a:t> </a:t>
            </a:r>
            <a:r>
              <a:rPr lang="en-US" altLang="de-DE" b="1"/>
              <a:t>privileges</a:t>
            </a:r>
            <a:r>
              <a:rPr lang="en-US" altLang="de-DE"/>
              <a:t>.</a:t>
            </a:r>
          </a:p>
        </p:txBody>
      </p:sp>
    </p:spTree>
    <p:extLst>
      <p:ext uri="{BB962C8B-B14F-4D97-AF65-F5344CB8AC3E}">
        <p14:creationId xmlns:p14="http://schemas.microsoft.com/office/powerpoint/2010/main" val="3050290458"/>
      </p:ext>
    </p:extLst>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22" name="Rectangle 6"/>
          <p:cNvSpPr>
            <a:spLocks noGrp="1" noChangeArrowheads="1"/>
          </p:cNvSpPr>
          <p:nvPr>
            <p:ph type="title"/>
          </p:nvPr>
        </p:nvSpPr>
        <p:spPr/>
        <p:txBody>
          <a:bodyPr/>
          <a:lstStyle/>
          <a:p>
            <a:r>
              <a:rPr lang="en-US" altLang="de-DE"/>
              <a:t>2.1Types of Discretionary Privileges</a:t>
            </a:r>
          </a:p>
        </p:txBody>
      </p:sp>
      <p:sp>
        <p:nvSpPr>
          <p:cNvPr id="700423" name="Rectangle 7"/>
          <p:cNvSpPr>
            <a:spLocks noGrp="1" noChangeArrowheads="1"/>
          </p:cNvSpPr>
          <p:nvPr>
            <p:ph type="body" idx="1"/>
          </p:nvPr>
        </p:nvSpPr>
        <p:spPr/>
        <p:txBody>
          <a:bodyPr/>
          <a:lstStyle/>
          <a:p>
            <a:r>
              <a:rPr lang="en-US" altLang="de-DE"/>
              <a:t>The </a:t>
            </a:r>
            <a:r>
              <a:rPr lang="en-US" altLang="de-DE" b="1"/>
              <a:t>account level</a:t>
            </a:r>
            <a:r>
              <a:rPr lang="en-US" altLang="de-DE"/>
              <a:t>:</a:t>
            </a:r>
          </a:p>
          <a:p>
            <a:pPr lvl="1"/>
            <a:r>
              <a:rPr lang="en-US" altLang="de-DE"/>
              <a:t>At this level, the DBA specifies the particular privileges that each account holds independently of the relations in the database.</a:t>
            </a:r>
          </a:p>
          <a:p>
            <a:r>
              <a:rPr lang="en-US" altLang="de-DE"/>
              <a:t>The </a:t>
            </a:r>
            <a:r>
              <a:rPr lang="en-US" altLang="de-DE" b="1"/>
              <a:t>relation level</a:t>
            </a:r>
            <a:r>
              <a:rPr lang="en-US" altLang="de-DE"/>
              <a:t> (or </a:t>
            </a:r>
            <a:r>
              <a:rPr lang="en-US" altLang="de-DE" b="1"/>
              <a:t>table level</a:t>
            </a:r>
            <a:r>
              <a:rPr lang="en-US" altLang="de-DE"/>
              <a:t>):</a:t>
            </a:r>
          </a:p>
          <a:p>
            <a:pPr lvl="1"/>
            <a:r>
              <a:rPr lang="en-US" altLang="de-DE"/>
              <a:t>At this level, the DBA can control the privilege to access each individual relation or view in the database.</a:t>
            </a:r>
          </a:p>
        </p:txBody>
      </p:sp>
    </p:spTree>
    <p:extLst>
      <p:ext uri="{BB962C8B-B14F-4D97-AF65-F5344CB8AC3E}">
        <p14:creationId xmlns:p14="http://schemas.microsoft.com/office/powerpoint/2010/main" val="3101276635"/>
      </p:ext>
    </p:extLst>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0" name="Rectangle 6"/>
          <p:cNvSpPr>
            <a:spLocks noGrp="1" noChangeArrowheads="1"/>
          </p:cNvSpPr>
          <p:nvPr>
            <p:ph type="title"/>
          </p:nvPr>
        </p:nvSpPr>
        <p:spPr/>
        <p:txBody>
          <a:bodyPr/>
          <a:lstStyle/>
          <a:p>
            <a:r>
              <a:rPr lang="en-US" altLang="de-DE" sz="3200"/>
              <a:t>2.1Types of Discretionary Privileges(2)</a:t>
            </a:r>
          </a:p>
        </p:txBody>
      </p:sp>
      <p:sp>
        <p:nvSpPr>
          <p:cNvPr id="702471" name="Rectangle 7"/>
          <p:cNvSpPr>
            <a:spLocks noGrp="1" noChangeArrowheads="1"/>
          </p:cNvSpPr>
          <p:nvPr>
            <p:ph type="body" idx="1"/>
          </p:nvPr>
        </p:nvSpPr>
        <p:spPr/>
        <p:txBody>
          <a:bodyPr/>
          <a:lstStyle/>
          <a:p>
            <a:r>
              <a:rPr lang="en-US" altLang="de-DE" sz="2400"/>
              <a:t>The privileges at the </a:t>
            </a:r>
            <a:r>
              <a:rPr lang="en-US" altLang="de-DE" sz="2400" b="1"/>
              <a:t>account level</a:t>
            </a:r>
            <a:r>
              <a:rPr lang="en-US" altLang="de-DE" sz="2400"/>
              <a:t> apply to the capabilities provided to the account itself and can include</a:t>
            </a:r>
          </a:p>
          <a:p>
            <a:pPr lvl="1"/>
            <a:r>
              <a:rPr lang="en-US" altLang="de-DE" sz="2200"/>
              <a:t>the </a:t>
            </a:r>
            <a:r>
              <a:rPr lang="en-US" altLang="de-DE" sz="2200" b="1"/>
              <a:t>CREATE SCHEMA</a:t>
            </a:r>
            <a:r>
              <a:rPr lang="en-US" altLang="de-DE" sz="2200"/>
              <a:t> or </a:t>
            </a:r>
            <a:r>
              <a:rPr lang="en-US" altLang="de-DE" sz="2200" b="1"/>
              <a:t>CREATE TABLE</a:t>
            </a:r>
            <a:r>
              <a:rPr lang="en-US" altLang="de-DE" sz="2200"/>
              <a:t> privilege, to create a schema or base relation;</a:t>
            </a:r>
          </a:p>
          <a:p>
            <a:pPr lvl="1"/>
            <a:r>
              <a:rPr lang="en-US" altLang="de-DE" sz="2200"/>
              <a:t>the </a:t>
            </a:r>
            <a:r>
              <a:rPr lang="en-US" altLang="de-DE" sz="2200" b="1"/>
              <a:t>CREATE VIEW</a:t>
            </a:r>
            <a:r>
              <a:rPr lang="en-US" altLang="de-DE" sz="2200"/>
              <a:t> privilege;</a:t>
            </a:r>
          </a:p>
          <a:p>
            <a:pPr lvl="1"/>
            <a:r>
              <a:rPr lang="en-US" altLang="de-DE" sz="2200"/>
              <a:t>the </a:t>
            </a:r>
            <a:r>
              <a:rPr lang="en-US" altLang="de-DE" sz="2200" b="1"/>
              <a:t>ALTER</a:t>
            </a:r>
            <a:r>
              <a:rPr lang="en-US" altLang="de-DE" sz="2200"/>
              <a:t> privilege, to apply schema changes such adding or removing attributes from relations;</a:t>
            </a:r>
          </a:p>
          <a:p>
            <a:pPr lvl="1"/>
            <a:r>
              <a:rPr lang="en-US" altLang="de-DE" sz="2200"/>
              <a:t>the </a:t>
            </a:r>
            <a:r>
              <a:rPr lang="en-US" altLang="de-DE" sz="2200" b="1"/>
              <a:t>DROP</a:t>
            </a:r>
            <a:r>
              <a:rPr lang="en-US" altLang="de-DE" sz="2200"/>
              <a:t> privilege, to delete relations or views;</a:t>
            </a:r>
          </a:p>
          <a:p>
            <a:pPr lvl="1"/>
            <a:r>
              <a:rPr lang="en-US" altLang="de-DE" sz="2200"/>
              <a:t>the </a:t>
            </a:r>
            <a:r>
              <a:rPr lang="en-US" altLang="de-DE" sz="2200" b="1"/>
              <a:t>MODIFY</a:t>
            </a:r>
            <a:r>
              <a:rPr lang="en-US" altLang="de-DE" sz="2200"/>
              <a:t> privilege, to insert, delete, or update tuples;</a:t>
            </a:r>
          </a:p>
          <a:p>
            <a:pPr lvl="1"/>
            <a:r>
              <a:rPr lang="en-US" altLang="de-DE" sz="2200"/>
              <a:t>and the </a:t>
            </a:r>
            <a:r>
              <a:rPr lang="en-US" altLang="de-DE" sz="2200" b="1"/>
              <a:t>SELECT</a:t>
            </a:r>
            <a:r>
              <a:rPr lang="en-US" altLang="de-DE" sz="2200"/>
              <a:t> privilege, to retrieve information from the database by using a </a:t>
            </a:r>
            <a:r>
              <a:rPr lang="en-US" altLang="de-DE" sz="2200" b="1"/>
              <a:t>SELECT</a:t>
            </a:r>
            <a:r>
              <a:rPr lang="en-US" altLang="de-DE" sz="2200"/>
              <a:t> query.</a:t>
            </a:r>
          </a:p>
          <a:p>
            <a:endParaRPr lang="en-US" altLang="de-DE" sz="2400"/>
          </a:p>
        </p:txBody>
      </p:sp>
    </p:spTree>
    <p:extLst>
      <p:ext uri="{BB962C8B-B14F-4D97-AF65-F5344CB8AC3E}">
        <p14:creationId xmlns:p14="http://schemas.microsoft.com/office/powerpoint/2010/main" val="3830319759"/>
      </p:ext>
    </p:extLst>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8" name="Rectangle 6"/>
          <p:cNvSpPr>
            <a:spLocks noGrp="1" noChangeArrowheads="1"/>
          </p:cNvSpPr>
          <p:nvPr>
            <p:ph type="title"/>
          </p:nvPr>
        </p:nvSpPr>
        <p:spPr/>
        <p:txBody>
          <a:bodyPr/>
          <a:lstStyle/>
          <a:p>
            <a:r>
              <a:rPr lang="en-US" altLang="de-DE" sz="3200"/>
              <a:t>2.1Types of Discretionary Privileges(3)</a:t>
            </a:r>
          </a:p>
        </p:txBody>
      </p:sp>
      <p:sp>
        <p:nvSpPr>
          <p:cNvPr id="704519" name="Rectangle 7"/>
          <p:cNvSpPr>
            <a:spLocks noGrp="1" noChangeArrowheads="1"/>
          </p:cNvSpPr>
          <p:nvPr>
            <p:ph type="body" idx="1"/>
          </p:nvPr>
        </p:nvSpPr>
        <p:spPr/>
        <p:txBody>
          <a:bodyPr/>
          <a:lstStyle/>
          <a:p>
            <a:pPr>
              <a:lnSpc>
                <a:spcPct val="90000"/>
              </a:lnSpc>
            </a:pPr>
            <a:r>
              <a:rPr lang="en-US" altLang="de-DE" sz="2400"/>
              <a:t>The second level of privileges applies to the </a:t>
            </a:r>
            <a:r>
              <a:rPr lang="en-US" altLang="de-DE" sz="2400" b="1"/>
              <a:t>relation level</a:t>
            </a:r>
          </a:p>
          <a:p>
            <a:pPr lvl="1">
              <a:lnSpc>
                <a:spcPct val="90000"/>
              </a:lnSpc>
            </a:pPr>
            <a:r>
              <a:rPr lang="en-US" altLang="de-DE" sz="2200"/>
              <a:t>This includes </a:t>
            </a:r>
            <a:r>
              <a:rPr lang="en-US" altLang="de-DE" sz="2200" b="1"/>
              <a:t>base relations</a:t>
            </a:r>
            <a:r>
              <a:rPr lang="en-US" altLang="de-DE" sz="2200"/>
              <a:t> and virtual (</a:t>
            </a:r>
            <a:r>
              <a:rPr lang="en-US" altLang="de-DE" sz="2200" b="1"/>
              <a:t>view</a:t>
            </a:r>
            <a:r>
              <a:rPr lang="en-US" altLang="de-DE" sz="2200"/>
              <a:t>) relations.</a:t>
            </a:r>
          </a:p>
          <a:p>
            <a:pPr>
              <a:lnSpc>
                <a:spcPct val="90000"/>
              </a:lnSpc>
            </a:pPr>
            <a:r>
              <a:rPr lang="en-US" altLang="de-DE" sz="2400"/>
              <a:t>The granting and revoking of privileges generally follow an authorization model for discretionary privileges known as the access matrix model where </a:t>
            </a:r>
          </a:p>
          <a:p>
            <a:pPr lvl="1">
              <a:lnSpc>
                <a:spcPct val="90000"/>
              </a:lnSpc>
            </a:pPr>
            <a:r>
              <a:rPr lang="en-US" altLang="de-DE" sz="2200"/>
              <a:t>The </a:t>
            </a:r>
            <a:r>
              <a:rPr lang="en-US" altLang="de-DE" sz="2200" b="1"/>
              <a:t>rows</a:t>
            </a:r>
            <a:r>
              <a:rPr lang="en-US" altLang="de-DE" sz="2200"/>
              <a:t> of a matrix M represents </a:t>
            </a:r>
            <a:r>
              <a:rPr lang="en-US" altLang="de-DE" sz="2200" b="1"/>
              <a:t>subjects</a:t>
            </a:r>
            <a:r>
              <a:rPr lang="en-US" altLang="de-DE" sz="2200"/>
              <a:t> (users, accounts, programs)</a:t>
            </a:r>
          </a:p>
          <a:p>
            <a:pPr lvl="1">
              <a:lnSpc>
                <a:spcPct val="90000"/>
              </a:lnSpc>
            </a:pPr>
            <a:r>
              <a:rPr lang="en-US" altLang="de-DE" sz="2200"/>
              <a:t>The </a:t>
            </a:r>
            <a:r>
              <a:rPr lang="en-US" altLang="de-DE" sz="2200" b="1"/>
              <a:t>columns</a:t>
            </a:r>
            <a:r>
              <a:rPr lang="en-US" altLang="de-DE" sz="2200"/>
              <a:t> represent </a:t>
            </a:r>
            <a:r>
              <a:rPr lang="en-US" altLang="de-DE" sz="2200" b="1"/>
              <a:t>objects</a:t>
            </a:r>
            <a:r>
              <a:rPr lang="en-US" altLang="de-DE" sz="2200"/>
              <a:t> (relations, records, columns, views, operations).</a:t>
            </a:r>
          </a:p>
          <a:p>
            <a:pPr lvl="1">
              <a:lnSpc>
                <a:spcPct val="90000"/>
              </a:lnSpc>
            </a:pPr>
            <a:r>
              <a:rPr lang="en-US" altLang="de-DE" sz="2200"/>
              <a:t>Each position </a:t>
            </a:r>
            <a:r>
              <a:rPr lang="en-US" altLang="de-DE" sz="2200" b="1"/>
              <a:t>M(i,j)</a:t>
            </a:r>
            <a:r>
              <a:rPr lang="en-US" altLang="de-DE" sz="2200"/>
              <a:t> in the matrix represents the types of privileges (read, write, update) that </a:t>
            </a:r>
            <a:r>
              <a:rPr lang="en-US" altLang="de-DE" sz="2200" b="1"/>
              <a:t>subject i</a:t>
            </a:r>
            <a:r>
              <a:rPr lang="en-US" altLang="de-DE" sz="2200"/>
              <a:t> holds on </a:t>
            </a:r>
            <a:r>
              <a:rPr lang="en-US" altLang="de-DE" sz="2200" b="1"/>
              <a:t>object j</a:t>
            </a:r>
            <a:r>
              <a:rPr lang="en-US" altLang="de-DE" sz="2200"/>
              <a:t>.</a:t>
            </a:r>
          </a:p>
        </p:txBody>
      </p:sp>
    </p:spTree>
    <p:extLst>
      <p:ext uri="{BB962C8B-B14F-4D97-AF65-F5344CB8AC3E}">
        <p14:creationId xmlns:p14="http://schemas.microsoft.com/office/powerpoint/2010/main" val="1611739602"/>
      </p:ext>
    </p:extLst>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6" name="Rectangle 6"/>
          <p:cNvSpPr>
            <a:spLocks noGrp="1" noChangeArrowheads="1"/>
          </p:cNvSpPr>
          <p:nvPr>
            <p:ph type="title"/>
          </p:nvPr>
        </p:nvSpPr>
        <p:spPr/>
        <p:txBody>
          <a:bodyPr/>
          <a:lstStyle/>
          <a:p>
            <a:r>
              <a:rPr lang="en-US" altLang="de-DE" sz="3200"/>
              <a:t>2.1Types of Discretionary Privileges(4)</a:t>
            </a:r>
          </a:p>
        </p:txBody>
      </p:sp>
      <p:sp>
        <p:nvSpPr>
          <p:cNvPr id="706567" name="Rectangle 7"/>
          <p:cNvSpPr>
            <a:spLocks noGrp="1" noChangeArrowheads="1"/>
          </p:cNvSpPr>
          <p:nvPr>
            <p:ph type="body" idx="1"/>
          </p:nvPr>
        </p:nvSpPr>
        <p:spPr/>
        <p:txBody>
          <a:bodyPr/>
          <a:lstStyle/>
          <a:p>
            <a:pPr>
              <a:lnSpc>
                <a:spcPct val="90000"/>
              </a:lnSpc>
            </a:pPr>
            <a:r>
              <a:rPr lang="en-US" altLang="de-DE" sz="2400"/>
              <a:t>To control the granting and revoking of relation privileges, each relation R in a database is assigned and </a:t>
            </a:r>
            <a:r>
              <a:rPr lang="en-US" altLang="de-DE" sz="2400" b="1"/>
              <a:t>owner account</a:t>
            </a:r>
            <a:r>
              <a:rPr lang="en-US" altLang="de-DE" sz="2400"/>
              <a:t>, which is typically the account that was used when the relation was created in the first place.</a:t>
            </a:r>
          </a:p>
          <a:p>
            <a:pPr lvl="1">
              <a:lnSpc>
                <a:spcPct val="90000"/>
              </a:lnSpc>
            </a:pPr>
            <a:r>
              <a:rPr lang="en-US" altLang="de-DE" sz="2200"/>
              <a:t>The owner of a relation is given </a:t>
            </a:r>
            <a:r>
              <a:rPr lang="en-US" altLang="de-DE" sz="2200" u="sng"/>
              <a:t>all</a:t>
            </a:r>
            <a:r>
              <a:rPr lang="en-US" altLang="de-DE" sz="2200"/>
              <a:t> privileges on that relation.</a:t>
            </a:r>
          </a:p>
          <a:p>
            <a:pPr lvl="1">
              <a:lnSpc>
                <a:spcPct val="90000"/>
              </a:lnSpc>
            </a:pPr>
            <a:r>
              <a:rPr lang="en-US" altLang="de-DE" sz="2200"/>
              <a:t>In SQL2, the DBA can assign and owner to a whole schema by creating the schema and associating the appropriate authorization identifier with that schema, using the </a:t>
            </a:r>
            <a:r>
              <a:rPr lang="en-US" altLang="de-DE" sz="2200" b="1"/>
              <a:t>CREATE SCHEMA</a:t>
            </a:r>
            <a:r>
              <a:rPr lang="en-US" altLang="de-DE" sz="2200"/>
              <a:t> command.</a:t>
            </a:r>
          </a:p>
          <a:p>
            <a:pPr lvl="1">
              <a:lnSpc>
                <a:spcPct val="90000"/>
              </a:lnSpc>
            </a:pPr>
            <a:r>
              <a:rPr lang="en-US" altLang="de-DE" sz="2200"/>
              <a:t>The owner account holder can </a:t>
            </a:r>
            <a:r>
              <a:rPr lang="en-US" altLang="de-DE" sz="2200" b="1"/>
              <a:t>pass privileges</a:t>
            </a:r>
            <a:r>
              <a:rPr lang="en-US" altLang="de-DE" sz="2200"/>
              <a:t> on any of the owned relation to other users by </a:t>
            </a:r>
            <a:r>
              <a:rPr lang="en-US" altLang="de-DE" sz="2200" b="1"/>
              <a:t>granting</a:t>
            </a:r>
            <a:r>
              <a:rPr lang="en-US" altLang="de-DE" sz="2200"/>
              <a:t> privileges to their accounts.</a:t>
            </a:r>
          </a:p>
        </p:txBody>
      </p:sp>
    </p:spTree>
    <p:extLst>
      <p:ext uri="{BB962C8B-B14F-4D97-AF65-F5344CB8AC3E}">
        <p14:creationId xmlns:p14="http://schemas.microsoft.com/office/powerpoint/2010/main" val="1416576870"/>
      </p:ext>
    </p:extLst>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4" name="Rectangle 6"/>
          <p:cNvSpPr>
            <a:spLocks noGrp="1" noChangeArrowheads="1"/>
          </p:cNvSpPr>
          <p:nvPr>
            <p:ph type="title"/>
          </p:nvPr>
        </p:nvSpPr>
        <p:spPr/>
        <p:txBody>
          <a:bodyPr/>
          <a:lstStyle/>
          <a:p>
            <a:r>
              <a:rPr lang="en-US" altLang="de-DE" sz="3200"/>
              <a:t>2.1Types of Discretionary Privileges(5)</a:t>
            </a:r>
          </a:p>
        </p:txBody>
      </p:sp>
      <p:sp>
        <p:nvSpPr>
          <p:cNvPr id="708615" name="Rectangle 7"/>
          <p:cNvSpPr>
            <a:spLocks noGrp="1" noChangeArrowheads="1"/>
          </p:cNvSpPr>
          <p:nvPr>
            <p:ph type="body" idx="1"/>
          </p:nvPr>
        </p:nvSpPr>
        <p:spPr/>
        <p:txBody>
          <a:bodyPr/>
          <a:lstStyle/>
          <a:p>
            <a:pPr>
              <a:lnSpc>
                <a:spcPct val="90000"/>
              </a:lnSpc>
            </a:pPr>
            <a:r>
              <a:rPr lang="en-US" altLang="de-DE" sz="2400"/>
              <a:t>In SQL the following types of privileges can be granted on each individual relation R:</a:t>
            </a:r>
          </a:p>
          <a:p>
            <a:pPr lvl="1">
              <a:lnSpc>
                <a:spcPct val="90000"/>
              </a:lnSpc>
            </a:pPr>
            <a:r>
              <a:rPr lang="en-US" altLang="de-DE" sz="2200" b="1"/>
              <a:t>SELECT</a:t>
            </a:r>
            <a:r>
              <a:rPr lang="en-US" altLang="de-DE" sz="2200"/>
              <a:t> (retrieval or read) privilege on R:</a:t>
            </a:r>
          </a:p>
          <a:p>
            <a:pPr lvl="2">
              <a:lnSpc>
                <a:spcPct val="90000"/>
              </a:lnSpc>
            </a:pPr>
            <a:r>
              <a:rPr lang="en-US" altLang="de-DE" sz="2000"/>
              <a:t>Gives the account retrieval privilege.</a:t>
            </a:r>
          </a:p>
          <a:p>
            <a:pPr lvl="2">
              <a:lnSpc>
                <a:spcPct val="90000"/>
              </a:lnSpc>
            </a:pPr>
            <a:r>
              <a:rPr lang="en-US" altLang="de-DE" sz="2000"/>
              <a:t>In SQL this gives the account the privilege to use the </a:t>
            </a:r>
            <a:r>
              <a:rPr lang="en-US" altLang="de-DE" sz="2000" b="1"/>
              <a:t>SELECT</a:t>
            </a:r>
            <a:r>
              <a:rPr lang="en-US" altLang="de-DE" sz="2000"/>
              <a:t> statement to retrieve tuples from R.</a:t>
            </a:r>
          </a:p>
          <a:p>
            <a:pPr lvl="1">
              <a:lnSpc>
                <a:spcPct val="90000"/>
              </a:lnSpc>
            </a:pPr>
            <a:r>
              <a:rPr lang="en-US" altLang="de-DE" sz="2200" b="1"/>
              <a:t>MODIFY</a:t>
            </a:r>
            <a:r>
              <a:rPr lang="en-US" altLang="de-DE" sz="2200"/>
              <a:t> privileges on R:</a:t>
            </a:r>
          </a:p>
          <a:p>
            <a:pPr lvl="2">
              <a:lnSpc>
                <a:spcPct val="90000"/>
              </a:lnSpc>
            </a:pPr>
            <a:r>
              <a:rPr lang="en-US" altLang="de-DE" sz="2000"/>
              <a:t>This gives the account the capability to modify tuples of R.</a:t>
            </a:r>
          </a:p>
          <a:p>
            <a:pPr lvl="2">
              <a:lnSpc>
                <a:spcPct val="90000"/>
              </a:lnSpc>
            </a:pPr>
            <a:r>
              <a:rPr lang="en-US" altLang="de-DE" sz="2000"/>
              <a:t>In SQL this privilege is further divided into </a:t>
            </a:r>
            <a:r>
              <a:rPr lang="en-US" altLang="de-DE" sz="2000" b="1"/>
              <a:t>UPDATE</a:t>
            </a:r>
            <a:r>
              <a:rPr lang="en-US" altLang="de-DE" sz="2000"/>
              <a:t>, </a:t>
            </a:r>
            <a:r>
              <a:rPr lang="en-US" altLang="de-DE" sz="2000" b="1"/>
              <a:t>DELETE</a:t>
            </a:r>
            <a:r>
              <a:rPr lang="en-US" altLang="de-DE" sz="2000"/>
              <a:t>, and </a:t>
            </a:r>
            <a:r>
              <a:rPr lang="en-US" altLang="de-DE" sz="2000" b="1"/>
              <a:t>INSERT</a:t>
            </a:r>
            <a:r>
              <a:rPr lang="en-US" altLang="de-DE" sz="2000"/>
              <a:t> privileges to apply the corresponding SQL command to R.</a:t>
            </a:r>
          </a:p>
          <a:p>
            <a:pPr lvl="2">
              <a:lnSpc>
                <a:spcPct val="90000"/>
              </a:lnSpc>
            </a:pPr>
            <a:r>
              <a:rPr lang="en-US" altLang="de-DE" sz="2000"/>
              <a:t>In addition, both the </a:t>
            </a:r>
            <a:r>
              <a:rPr lang="en-US" altLang="de-DE" sz="2000" b="1"/>
              <a:t>INSERT</a:t>
            </a:r>
            <a:r>
              <a:rPr lang="en-US" altLang="de-DE" sz="2000"/>
              <a:t> and </a:t>
            </a:r>
            <a:r>
              <a:rPr lang="en-US" altLang="de-DE" sz="2000" b="1"/>
              <a:t>UPDATE</a:t>
            </a:r>
            <a:r>
              <a:rPr lang="en-US" altLang="de-DE" sz="2000"/>
              <a:t> privileges can specify that only certain attributes can be updated by the account.</a:t>
            </a:r>
          </a:p>
        </p:txBody>
      </p:sp>
    </p:spTree>
    <p:extLst>
      <p:ext uri="{BB962C8B-B14F-4D97-AF65-F5344CB8AC3E}">
        <p14:creationId xmlns:p14="http://schemas.microsoft.com/office/powerpoint/2010/main" val="3051918321"/>
      </p:ext>
    </p:extLst>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2" name="Rectangle 6"/>
          <p:cNvSpPr>
            <a:spLocks noGrp="1" noChangeArrowheads="1"/>
          </p:cNvSpPr>
          <p:nvPr>
            <p:ph type="title"/>
          </p:nvPr>
        </p:nvSpPr>
        <p:spPr/>
        <p:txBody>
          <a:bodyPr/>
          <a:lstStyle/>
          <a:p>
            <a:r>
              <a:rPr lang="en-US" altLang="de-DE" sz="3200"/>
              <a:t>2.1Types of Discretionary Privileges(6)</a:t>
            </a:r>
          </a:p>
        </p:txBody>
      </p:sp>
      <p:sp>
        <p:nvSpPr>
          <p:cNvPr id="710663" name="Rectangle 7"/>
          <p:cNvSpPr>
            <a:spLocks noGrp="1" noChangeArrowheads="1"/>
          </p:cNvSpPr>
          <p:nvPr>
            <p:ph type="body" idx="1"/>
          </p:nvPr>
        </p:nvSpPr>
        <p:spPr/>
        <p:txBody>
          <a:bodyPr/>
          <a:lstStyle/>
          <a:p>
            <a:pPr>
              <a:lnSpc>
                <a:spcPct val="90000"/>
              </a:lnSpc>
            </a:pPr>
            <a:r>
              <a:rPr lang="en-US" altLang="de-DE"/>
              <a:t>In SQL the following types of privileges can be granted on each individual relation R (contd.):</a:t>
            </a:r>
          </a:p>
          <a:p>
            <a:pPr lvl="1">
              <a:lnSpc>
                <a:spcPct val="90000"/>
              </a:lnSpc>
            </a:pPr>
            <a:r>
              <a:rPr lang="en-US" altLang="de-DE" b="1"/>
              <a:t>REFERENCES</a:t>
            </a:r>
            <a:r>
              <a:rPr lang="en-US" altLang="de-DE"/>
              <a:t> privilege on R:</a:t>
            </a:r>
          </a:p>
          <a:p>
            <a:pPr lvl="2">
              <a:lnSpc>
                <a:spcPct val="90000"/>
              </a:lnSpc>
            </a:pPr>
            <a:r>
              <a:rPr lang="en-US" altLang="de-DE"/>
              <a:t>This gives the account the capability to </a:t>
            </a:r>
            <a:r>
              <a:rPr lang="en-US" altLang="de-DE" b="1"/>
              <a:t>reference</a:t>
            </a:r>
            <a:r>
              <a:rPr lang="en-US" altLang="de-DE"/>
              <a:t> relation R when specifying integrity constraints.</a:t>
            </a:r>
          </a:p>
          <a:p>
            <a:pPr lvl="2">
              <a:lnSpc>
                <a:spcPct val="90000"/>
              </a:lnSpc>
            </a:pPr>
            <a:r>
              <a:rPr lang="en-US" altLang="de-DE"/>
              <a:t>The privilege can also be </a:t>
            </a:r>
            <a:r>
              <a:rPr lang="en-US" altLang="de-DE" b="1"/>
              <a:t>restricted</a:t>
            </a:r>
            <a:r>
              <a:rPr lang="en-US" altLang="de-DE"/>
              <a:t> to specific attributes of R.</a:t>
            </a:r>
          </a:p>
          <a:p>
            <a:pPr>
              <a:lnSpc>
                <a:spcPct val="90000"/>
              </a:lnSpc>
            </a:pPr>
            <a:endParaRPr lang="en-US" altLang="de-DE"/>
          </a:p>
          <a:p>
            <a:pPr>
              <a:lnSpc>
                <a:spcPct val="90000"/>
              </a:lnSpc>
            </a:pPr>
            <a:r>
              <a:rPr lang="en-US" altLang="de-DE"/>
              <a:t>Notice that to create a </a:t>
            </a:r>
            <a:r>
              <a:rPr lang="en-US" altLang="de-DE" b="1"/>
              <a:t>view</a:t>
            </a:r>
            <a:r>
              <a:rPr lang="en-US" altLang="de-DE"/>
              <a:t>, the account must have </a:t>
            </a:r>
            <a:r>
              <a:rPr lang="en-US" altLang="de-DE" b="1"/>
              <a:t>SELECT</a:t>
            </a:r>
            <a:r>
              <a:rPr lang="en-US" altLang="de-DE"/>
              <a:t> privilege on all relations involved in the view definition.</a:t>
            </a:r>
          </a:p>
        </p:txBody>
      </p:sp>
    </p:spTree>
    <p:extLst>
      <p:ext uri="{BB962C8B-B14F-4D97-AF65-F5344CB8AC3E}">
        <p14:creationId xmlns:p14="http://schemas.microsoft.com/office/powerpoint/2010/main" val="691009818"/>
      </p:ext>
    </p:extLst>
  </p:cSld>
  <p:clrMapOvr>
    <a:masterClrMapping/>
  </p:clrMapOvr>
  <p:transition spd="me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0" name="Rectangle 6"/>
          <p:cNvSpPr>
            <a:spLocks noGrp="1" noChangeArrowheads="1"/>
          </p:cNvSpPr>
          <p:nvPr>
            <p:ph type="title"/>
          </p:nvPr>
        </p:nvSpPr>
        <p:spPr/>
        <p:txBody>
          <a:bodyPr/>
          <a:lstStyle/>
          <a:p>
            <a:r>
              <a:rPr lang="en-US" altLang="de-DE" sz="3200"/>
              <a:t>2.2 Specifying Privileges Using Views</a:t>
            </a:r>
          </a:p>
        </p:txBody>
      </p:sp>
      <p:sp>
        <p:nvSpPr>
          <p:cNvPr id="712711" name="Rectangle 7"/>
          <p:cNvSpPr>
            <a:spLocks noGrp="1" noChangeArrowheads="1"/>
          </p:cNvSpPr>
          <p:nvPr>
            <p:ph type="body" idx="1"/>
          </p:nvPr>
        </p:nvSpPr>
        <p:spPr/>
        <p:txBody>
          <a:bodyPr/>
          <a:lstStyle/>
          <a:p>
            <a:r>
              <a:rPr lang="en-US" altLang="de-DE" sz="2400"/>
              <a:t>The mechanism of </a:t>
            </a:r>
            <a:r>
              <a:rPr lang="en-US" altLang="de-DE" sz="2400" b="1"/>
              <a:t>views</a:t>
            </a:r>
            <a:r>
              <a:rPr lang="en-US" altLang="de-DE" sz="2400"/>
              <a:t> is an important discretionary authorization mechanism in its own right. For example,</a:t>
            </a:r>
          </a:p>
          <a:p>
            <a:pPr lvl="1"/>
            <a:r>
              <a:rPr lang="en-US" altLang="de-DE" sz="2200"/>
              <a:t>If the owner A of a relation R wants another account B to be able to </a:t>
            </a:r>
            <a:r>
              <a:rPr lang="en-US" altLang="de-DE" sz="2200" u="sng"/>
              <a:t>retrieve only some fields</a:t>
            </a:r>
            <a:r>
              <a:rPr lang="en-US" altLang="de-DE" sz="2200"/>
              <a:t> of R, then  A can create a view V of R that includes </a:t>
            </a:r>
            <a:r>
              <a:rPr lang="en-US" altLang="de-DE" sz="2200" u="sng"/>
              <a:t>only those attributes</a:t>
            </a:r>
            <a:r>
              <a:rPr lang="en-US" altLang="de-DE" sz="2200"/>
              <a:t> and then grant SELECT on V to B.</a:t>
            </a:r>
          </a:p>
          <a:p>
            <a:pPr lvl="1"/>
            <a:r>
              <a:rPr lang="en-US" altLang="de-DE" sz="2200"/>
              <a:t>The same applies to limiting B to retrieving </a:t>
            </a:r>
            <a:r>
              <a:rPr lang="en-US" altLang="de-DE" sz="2200" u="sng"/>
              <a:t>only certain tuples of</a:t>
            </a:r>
            <a:r>
              <a:rPr lang="en-US" altLang="de-DE" sz="2200"/>
              <a:t> R; a view V’ can be created by defining the view by means of a query that selects only those tuples from R that A wants to allow B to access.</a:t>
            </a:r>
          </a:p>
        </p:txBody>
      </p:sp>
    </p:spTree>
    <p:extLst>
      <p:ext uri="{BB962C8B-B14F-4D97-AF65-F5344CB8AC3E}">
        <p14:creationId xmlns:p14="http://schemas.microsoft.com/office/powerpoint/2010/main" val="811168625"/>
      </p:ext>
    </p:extLst>
  </p:cSld>
  <p:clrMapOvr>
    <a:masterClrMapping/>
  </p:clrMapOvr>
  <p:transition spd="me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8" name="Rectangle 6"/>
          <p:cNvSpPr>
            <a:spLocks noGrp="1" noChangeArrowheads="1"/>
          </p:cNvSpPr>
          <p:nvPr>
            <p:ph type="title"/>
          </p:nvPr>
        </p:nvSpPr>
        <p:spPr/>
        <p:txBody>
          <a:bodyPr/>
          <a:lstStyle/>
          <a:p>
            <a:r>
              <a:rPr lang="en-US" altLang="de-DE"/>
              <a:t>2.3 Revoking Privileges</a:t>
            </a:r>
          </a:p>
        </p:txBody>
      </p:sp>
      <p:sp>
        <p:nvSpPr>
          <p:cNvPr id="714759" name="Rectangle 7"/>
          <p:cNvSpPr>
            <a:spLocks noGrp="1" noChangeArrowheads="1"/>
          </p:cNvSpPr>
          <p:nvPr>
            <p:ph type="body" idx="1"/>
          </p:nvPr>
        </p:nvSpPr>
        <p:spPr/>
        <p:txBody>
          <a:bodyPr/>
          <a:lstStyle/>
          <a:p>
            <a:r>
              <a:rPr lang="en-US" altLang="de-DE"/>
              <a:t>In some cases it is desirable to grant a privilege to a user temporarily. For example, </a:t>
            </a:r>
          </a:p>
          <a:p>
            <a:pPr lvl="1"/>
            <a:r>
              <a:rPr lang="en-US" altLang="de-DE"/>
              <a:t>The owner of a relation may want to grant the </a:t>
            </a:r>
            <a:r>
              <a:rPr lang="en-US" altLang="de-DE" b="1"/>
              <a:t>SELECT</a:t>
            </a:r>
            <a:r>
              <a:rPr lang="en-US" altLang="de-DE"/>
              <a:t> privilege to a user for a specific task and then revoke that privilege once the task is completed.</a:t>
            </a:r>
          </a:p>
          <a:p>
            <a:pPr lvl="1"/>
            <a:r>
              <a:rPr lang="en-US" altLang="de-DE"/>
              <a:t>Hence, a mechanism for </a:t>
            </a:r>
            <a:r>
              <a:rPr lang="en-US" altLang="de-DE" b="1"/>
              <a:t>revoking</a:t>
            </a:r>
            <a:r>
              <a:rPr lang="en-US" altLang="de-DE"/>
              <a:t> privileges is needed. In SQL, a </a:t>
            </a:r>
            <a:r>
              <a:rPr lang="en-US" altLang="de-DE" b="1"/>
              <a:t>REVOKE</a:t>
            </a:r>
            <a:r>
              <a:rPr lang="en-US" altLang="de-DE"/>
              <a:t> command is included for the purpose of </a:t>
            </a:r>
            <a:r>
              <a:rPr lang="en-US" altLang="de-DE" b="1"/>
              <a:t>canceling privileges</a:t>
            </a:r>
            <a:r>
              <a:rPr lang="en-US" altLang="de-DE"/>
              <a:t>.</a:t>
            </a:r>
          </a:p>
        </p:txBody>
      </p:sp>
    </p:spTree>
    <p:extLst>
      <p:ext uri="{BB962C8B-B14F-4D97-AF65-F5344CB8AC3E}">
        <p14:creationId xmlns:p14="http://schemas.microsoft.com/office/powerpoint/2010/main" val="2378219017"/>
      </p:ext>
    </p:extLst>
  </p:cSld>
  <p:clrMapOvr>
    <a:masterClrMapping/>
  </p:clrMapOvr>
  <p:transition spd="me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6" name="Rectangle 6"/>
          <p:cNvSpPr>
            <a:spLocks noGrp="1" noChangeArrowheads="1"/>
          </p:cNvSpPr>
          <p:nvPr>
            <p:ph type="title"/>
          </p:nvPr>
        </p:nvSpPr>
        <p:spPr/>
        <p:txBody>
          <a:bodyPr/>
          <a:lstStyle/>
          <a:p>
            <a:r>
              <a:rPr lang="en-US" altLang="de-DE" sz="3200"/>
              <a:t>2.4 Propagation of Privileges using the GRANT OPTION</a:t>
            </a:r>
          </a:p>
        </p:txBody>
      </p:sp>
      <p:sp>
        <p:nvSpPr>
          <p:cNvPr id="716807" name="Rectangle 7"/>
          <p:cNvSpPr>
            <a:spLocks noGrp="1" noChangeArrowheads="1"/>
          </p:cNvSpPr>
          <p:nvPr>
            <p:ph type="body" idx="1"/>
          </p:nvPr>
        </p:nvSpPr>
        <p:spPr/>
        <p:txBody>
          <a:bodyPr/>
          <a:lstStyle/>
          <a:p>
            <a:pPr>
              <a:lnSpc>
                <a:spcPct val="90000"/>
              </a:lnSpc>
            </a:pPr>
            <a:r>
              <a:rPr lang="en-US" altLang="de-DE" sz="2400"/>
              <a:t>Whenever the owner A of a relation R grants a privilege on R to another account B, privilege can be given to B with or without the </a:t>
            </a:r>
            <a:r>
              <a:rPr lang="en-US" altLang="de-DE" sz="2400" b="1"/>
              <a:t>GRANT OPTION</a:t>
            </a:r>
            <a:r>
              <a:rPr lang="en-US" altLang="de-DE" sz="2400"/>
              <a:t>.</a:t>
            </a:r>
          </a:p>
          <a:p>
            <a:pPr>
              <a:lnSpc>
                <a:spcPct val="90000"/>
              </a:lnSpc>
            </a:pPr>
            <a:r>
              <a:rPr lang="en-US" altLang="de-DE" sz="2400"/>
              <a:t>If the </a:t>
            </a:r>
            <a:r>
              <a:rPr lang="en-US" altLang="de-DE" sz="2400" b="1"/>
              <a:t>GRANT OPTION</a:t>
            </a:r>
            <a:r>
              <a:rPr lang="en-US" altLang="de-DE" sz="2400"/>
              <a:t> is given, this means that B can also grant that privilege on R to other accounts. </a:t>
            </a:r>
          </a:p>
          <a:p>
            <a:pPr lvl="1">
              <a:lnSpc>
                <a:spcPct val="90000"/>
              </a:lnSpc>
            </a:pPr>
            <a:r>
              <a:rPr lang="en-US" altLang="de-DE" sz="2200"/>
              <a:t>Suppose that B is given the </a:t>
            </a:r>
            <a:r>
              <a:rPr lang="en-US" altLang="de-DE" sz="2200" b="1"/>
              <a:t>GRANT OPTION</a:t>
            </a:r>
            <a:r>
              <a:rPr lang="en-US" altLang="de-DE" sz="2200"/>
              <a:t> by A and that B then grants the privilege on R to a third account C, also with </a:t>
            </a:r>
            <a:r>
              <a:rPr lang="en-US" altLang="de-DE" sz="2200" b="1"/>
              <a:t>GRANT OPTION</a:t>
            </a:r>
            <a:r>
              <a:rPr lang="en-US" altLang="de-DE" sz="2200"/>
              <a:t>. In this way, privileges on R can </a:t>
            </a:r>
            <a:r>
              <a:rPr lang="en-US" altLang="de-DE" sz="2200" b="1"/>
              <a:t>propagate</a:t>
            </a:r>
            <a:r>
              <a:rPr lang="en-US" altLang="de-DE" sz="2200"/>
              <a:t> to other accounts without the knowledge of the owner of R. </a:t>
            </a:r>
          </a:p>
          <a:p>
            <a:pPr lvl="1">
              <a:lnSpc>
                <a:spcPct val="90000"/>
              </a:lnSpc>
            </a:pPr>
            <a:r>
              <a:rPr lang="en-US" altLang="de-DE" sz="2200"/>
              <a:t>If the owner account </a:t>
            </a:r>
            <a:r>
              <a:rPr lang="en-US" altLang="de-DE" sz="2200" u="sng"/>
              <a:t>A now revokes</a:t>
            </a:r>
            <a:r>
              <a:rPr lang="en-US" altLang="de-DE" sz="2200"/>
              <a:t> the privilege granted to B, </a:t>
            </a:r>
            <a:r>
              <a:rPr lang="en-US" altLang="de-DE" sz="2200" u="sng"/>
              <a:t>all the privileges that B propagated based</a:t>
            </a:r>
            <a:r>
              <a:rPr lang="en-US" altLang="de-DE" sz="2200"/>
              <a:t> on that privilege should automatically </a:t>
            </a:r>
            <a:r>
              <a:rPr lang="en-US" altLang="de-DE" sz="2200" u="sng"/>
              <a:t>be revoked</a:t>
            </a:r>
            <a:r>
              <a:rPr lang="en-US" altLang="de-DE" sz="2200"/>
              <a:t> by the system.</a:t>
            </a:r>
          </a:p>
        </p:txBody>
      </p:sp>
    </p:spTree>
    <p:extLst>
      <p:ext uri="{BB962C8B-B14F-4D97-AF65-F5344CB8AC3E}">
        <p14:creationId xmlns:p14="http://schemas.microsoft.com/office/powerpoint/2010/main" val="1057075970"/>
      </p:ext>
    </p:extLst>
  </p:cSld>
  <p:clrMapOvr>
    <a:masterClrMapping/>
  </p:clrMapOvr>
  <p:transition spd="me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4" name="Rectangle 6"/>
          <p:cNvSpPr>
            <a:spLocks noGrp="1" noChangeArrowheads="1"/>
          </p:cNvSpPr>
          <p:nvPr>
            <p:ph type="title"/>
          </p:nvPr>
        </p:nvSpPr>
        <p:spPr/>
        <p:txBody>
          <a:bodyPr/>
          <a:lstStyle/>
          <a:p>
            <a:r>
              <a:rPr lang="en-US" altLang="de-DE"/>
              <a:t>2.5 An Example</a:t>
            </a:r>
          </a:p>
        </p:txBody>
      </p:sp>
      <p:sp>
        <p:nvSpPr>
          <p:cNvPr id="718855" name="Rectangle 7"/>
          <p:cNvSpPr>
            <a:spLocks noGrp="1" noChangeArrowheads="1"/>
          </p:cNvSpPr>
          <p:nvPr>
            <p:ph type="body" idx="1"/>
          </p:nvPr>
        </p:nvSpPr>
        <p:spPr/>
        <p:txBody>
          <a:bodyPr/>
          <a:lstStyle/>
          <a:p>
            <a:r>
              <a:rPr lang="en-US" altLang="de-DE" sz="2400"/>
              <a:t>Suppose that the DBA creates four accounts</a:t>
            </a:r>
          </a:p>
          <a:p>
            <a:pPr lvl="1"/>
            <a:r>
              <a:rPr lang="en-US" altLang="de-DE" sz="2200"/>
              <a:t>A1, A2, A3, A4</a:t>
            </a:r>
          </a:p>
          <a:p>
            <a:r>
              <a:rPr lang="en-US" altLang="de-DE" sz="2400"/>
              <a:t>and wants only A1 to be able to create base relations. Then the DBA must issue the following GRANT command in SQL</a:t>
            </a:r>
          </a:p>
          <a:p>
            <a:pPr lvl="1">
              <a:buFont typeface="Wingdings" panose="05000000000000000000" pitchFamily="2" charset="2"/>
              <a:buNone/>
            </a:pPr>
            <a:r>
              <a:rPr lang="en-US" altLang="de-DE" b="1">
                <a:latin typeface="Courier New" panose="02070309020205020404" pitchFamily="49" charset="0"/>
              </a:rPr>
              <a:t>GRANT</a:t>
            </a:r>
            <a:r>
              <a:rPr lang="en-US" altLang="de-DE">
                <a:latin typeface="Courier New" panose="02070309020205020404" pitchFamily="49" charset="0"/>
              </a:rPr>
              <a:t> CREATETAB TO A1;</a:t>
            </a:r>
          </a:p>
          <a:p>
            <a:r>
              <a:rPr lang="en-US" altLang="de-DE" sz="2400"/>
              <a:t>In SQL2 the same effect can be accomplished by having the DBA issue a </a:t>
            </a:r>
            <a:r>
              <a:rPr lang="en-US" altLang="de-DE" sz="2400" b="1"/>
              <a:t>CREATE SCHEMA</a:t>
            </a:r>
            <a:r>
              <a:rPr lang="en-US" altLang="de-DE" sz="2400"/>
              <a:t> command as follows:</a:t>
            </a:r>
          </a:p>
          <a:p>
            <a:pPr>
              <a:buFont typeface="Wingdings" panose="05000000000000000000" pitchFamily="2" charset="2"/>
              <a:buNone/>
            </a:pPr>
            <a:r>
              <a:rPr lang="en-US" altLang="de-DE" sz="2600">
                <a:solidFill>
                  <a:srgbClr val="800000"/>
                </a:solidFill>
                <a:latin typeface="Courier New" panose="02070309020205020404" pitchFamily="49" charset="0"/>
              </a:rPr>
              <a:t>	</a:t>
            </a:r>
            <a:r>
              <a:rPr lang="en-US" altLang="de-DE" sz="2600" b="1">
                <a:solidFill>
                  <a:srgbClr val="800000"/>
                </a:solidFill>
                <a:latin typeface="Courier New" panose="02070309020205020404" pitchFamily="49" charset="0"/>
              </a:rPr>
              <a:t>CREATE</a:t>
            </a:r>
            <a:r>
              <a:rPr lang="en-US" altLang="de-DE" sz="2600">
                <a:solidFill>
                  <a:srgbClr val="800000"/>
                </a:solidFill>
                <a:latin typeface="Courier New" panose="02070309020205020404" pitchFamily="49" charset="0"/>
              </a:rPr>
              <a:t> </a:t>
            </a:r>
            <a:r>
              <a:rPr lang="en-US" altLang="de-DE" sz="2600" b="1">
                <a:solidFill>
                  <a:srgbClr val="800000"/>
                </a:solidFill>
                <a:latin typeface="Courier New" panose="02070309020205020404" pitchFamily="49" charset="0"/>
              </a:rPr>
              <a:t>SCHAMA</a:t>
            </a:r>
            <a:r>
              <a:rPr lang="en-US" altLang="de-DE" sz="2600">
                <a:solidFill>
                  <a:srgbClr val="800000"/>
                </a:solidFill>
                <a:latin typeface="Courier New" panose="02070309020205020404" pitchFamily="49" charset="0"/>
              </a:rPr>
              <a:t> EXAMPLE </a:t>
            </a:r>
            <a:r>
              <a:rPr lang="en-US" altLang="de-DE" sz="2600" b="1">
                <a:solidFill>
                  <a:srgbClr val="800000"/>
                </a:solidFill>
                <a:latin typeface="Courier New" panose="02070309020205020404" pitchFamily="49" charset="0"/>
              </a:rPr>
              <a:t>AUTHORIZATION</a:t>
            </a:r>
            <a:r>
              <a:rPr lang="en-US" altLang="de-DE" sz="2600">
                <a:solidFill>
                  <a:srgbClr val="800000"/>
                </a:solidFill>
                <a:latin typeface="Courier New" panose="02070309020205020404" pitchFamily="49" charset="0"/>
              </a:rPr>
              <a:t> A1;</a:t>
            </a:r>
          </a:p>
        </p:txBody>
      </p:sp>
    </p:spTree>
    <p:extLst>
      <p:ext uri="{BB962C8B-B14F-4D97-AF65-F5344CB8AC3E}">
        <p14:creationId xmlns:p14="http://schemas.microsoft.com/office/powerpoint/2010/main" val="3613452223"/>
      </p:ext>
    </p:extLst>
  </p:cSld>
  <p:clrMapOvr>
    <a:masterClrMapping/>
  </p:clrMapOvr>
  <p:transition spd="me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2" name="Rectangle 6"/>
          <p:cNvSpPr>
            <a:spLocks noGrp="1" noChangeArrowheads="1"/>
          </p:cNvSpPr>
          <p:nvPr>
            <p:ph type="title"/>
          </p:nvPr>
        </p:nvSpPr>
        <p:spPr/>
        <p:txBody>
          <a:bodyPr/>
          <a:lstStyle/>
          <a:p>
            <a:r>
              <a:rPr lang="en-US" altLang="de-DE"/>
              <a:t>2.5 An Example (2)</a:t>
            </a:r>
          </a:p>
        </p:txBody>
      </p:sp>
      <p:sp>
        <p:nvSpPr>
          <p:cNvPr id="720903" name="Rectangle 7"/>
          <p:cNvSpPr>
            <a:spLocks noGrp="1" noChangeArrowheads="1"/>
          </p:cNvSpPr>
          <p:nvPr>
            <p:ph type="body" idx="1"/>
          </p:nvPr>
        </p:nvSpPr>
        <p:spPr/>
        <p:txBody>
          <a:bodyPr/>
          <a:lstStyle/>
          <a:p>
            <a:pPr>
              <a:lnSpc>
                <a:spcPct val="90000"/>
              </a:lnSpc>
            </a:pPr>
            <a:r>
              <a:rPr lang="en-US" altLang="de-DE" sz="2400"/>
              <a:t>User account </a:t>
            </a:r>
            <a:r>
              <a:rPr lang="en-US" altLang="de-DE" sz="2400" u="sng"/>
              <a:t>A1 can create tables</a:t>
            </a:r>
            <a:r>
              <a:rPr lang="en-US" altLang="de-DE" sz="2400"/>
              <a:t> under the schema called </a:t>
            </a:r>
            <a:r>
              <a:rPr lang="en-US" altLang="de-DE" sz="2400" b="1"/>
              <a:t>EXAMPLE</a:t>
            </a:r>
            <a:r>
              <a:rPr lang="en-US" altLang="de-DE" sz="2400"/>
              <a:t>.</a:t>
            </a:r>
          </a:p>
          <a:p>
            <a:pPr>
              <a:lnSpc>
                <a:spcPct val="90000"/>
              </a:lnSpc>
            </a:pPr>
            <a:r>
              <a:rPr lang="en-US" altLang="de-DE" sz="2400"/>
              <a:t>Suppose that A1 </a:t>
            </a:r>
            <a:r>
              <a:rPr lang="en-US" altLang="de-DE" sz="2400" b="1"/>
              <a:t>creates</a:t>
            </a:r>
            <a:r>
              <a:rPr lang="en-US" altLang="de-DE" sz="2400"/>
              <a:t> the two base relations </a:t>
            </a:r>
            <a:r>
              <a:rPr lang="en-US" altLang="de-DE" sz="2400" b="1"/>
              <a:t>EMPLOYEE</a:t>
            </a:r>
            <a:r>
              <a:rPr lang="en-US" altLang="de-DE" sz="2400"/>
              <a:t> and </a:t>
            </a:r>
            <a:r>
              <a:rPr lang="en-US" altLang="de-DE" sz="2400" b="1"/>
              <a:t>DEPARTMENT</a:t>
            </a:r>
          </a:p>
          <a:p>
            <a:pPr lvl="1">
              <a:lnSpc>
                <a:spcPct val="90000"/>
              </a:lnSpc>
            </a:pPr>
            <a:r>
              <a:rPr lang="en-US" altLang="de-DE" sz="2200"/>
              <a:t>A1 is then </a:t>
            </a:r>
            <a:r>
              <a:rPr lang="en-US" altLang="de-DE" sz="2200" b="1"/>
              <a:t>owner</a:t>
            </a:r>
            <a:r>
              <a:rPr lang="en-US" altLang="de-DE" sz="2200"/>
              <a:t> of these two relations and hence </a:t>
            </a:r>
            <a:r>
              <a:rPr lang="en-US" altLang="de-DE" sz="2200" u="sng"/>
              <a:t>all the relation privileges</a:t>
            </a:r>
            <a:r>
              <a:rPr lang="en-US" altLang="de-DE" sz="2200"/>
              <a:t> on each of them.</a:t>
            </a:r>
          </a:p>
          <a:p>
            <a:pPr>
              <a:lnSpc>
                <a:spcPct val="90000"/>
              </a:lnSpc>
            </a:pPr>
            <a:r>
              <a:rPr lang="en-US" altLang="de-DE" sz="2400"/>
              <a:t>Suppose that A1 wants to grant A2 the privilege to insert and delete tuples in both of these relations, but A1 does not want A2 to be able to propagate these privileges to additional accounts:</a:t>
            </a:r>
          </a:p>
          <a:p>
            <a:pPr>
              <a:lnSpc>
                <a:spcPct val="90000"/>
              </a:lnSpc>
              <a:buFont typeface="Wingdings" panose="05000000000000000000" pitchFamily="2" charset="2"/>
              <a:buNone/>
            </a:pPr>
            <a:r>
              <a:rPr lang="en-US" altLang="de-DE" sz="2600" b="1">
                <a:solidFill>
                  <a:srgbClr val="800000"/>
                </a:solidFill>
                <a:latin typeface="Courier New" panose="02070309020205020404" pitchFamily="49" charset="0"/>
              </a:rPr>
              <a:t>	GRANT INSERT, DELETE ON</a:t>
            </a:r>
          </a:p>
          <a:p>
            <a:pPr>
              <a:lnSpc>
                <a:spcPct val="90000"/>
              </a:lnSpc>
              <a:buFont typeface="Wingdings" panose="05000000000000000000" pitchFamily="2" charset="2"/>
              <a:buNone/>
            </a:pPr>
            <a:r>
              <a:rPr lang="en-US" altLang="de-DE" sz="2600">
                <a:solidFill>
                  <a:srgbClr val="800000"/>
                </a:solidFill>
                <a:latin typeface="Courier New" panose="02070309020205020404" pitchFamily="49" charset="0"/>
              </a:rPr>
              <a:t>		EMPLOYEE, DEPARTMENT</a:t>
            </a:r>
            <a:r>
              <a:rPr lang="en-US" altLang="de-DE" sz="2600" b="1">
                <a:solidFill>
                  <a:srgbClr val="800000"/>
                </a:solidFill>
                <a:latin typeface="Courier New" panose="02070309020205020404" pitchFamily="49" charset="0"/>
              </a:rPr>
              <a:t> TO A2;</a:t>
            </a:r>
          </a:p>
        </p:txBody>
      </p:sp>
    </p:spTree>
    <p:extLst>
      <p:ext uri="{BB962C8B-B14F-4D97-AF65-F5344CB8AC3E}">
        <p14:creationId xmlns:p14="http://schemas.microsoft.com/office/powerpoint/2010/main" val="834595467"/>
      </p:ext>
    </p:extLst>
  </p:cSld>
  <p:clrMapOvr>
    <a:masterClrMapping/>
  </p:clrMapOvr>
  <p:transition spd="me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79" name="Rectangle 35"/>
          <p:cNvSpPr>
            <a:spLocks noGrp="1" noChangeArrowheads="1"/>
          </p:cNvSpPr>
          <p:nvPr>
            <p:ph type="title"/>
          </p:nvPr>
        </p:nvSpPr>
        <p:spPr/>
        <p:txBody>
          <a:bodyPr/>
          <a:lstStyle/>
          <a:p>
            <a:r>
              <a:rPr lang="en-US" altLang="de-DE"/>
              <a:t>2.5 An Example (3)</a:t>
            </a:r>
          </a:p>
        </p:txBody>
      </p:sp>
      <p:pic>
        <p:nvPicPr>
          <p:cNvPr id="722983" name="Picture 3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133600"/>
            <a:ext cx="8839200" cy="175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0254211"/>
      </p:ext>
    </p:extLst>
  </p:cSld>
  <p:clrMapOvr>
    <a:masterClrMapping/>
  </p:clrMapOvr>
  <p:transition spd="me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8" name="Rectangle 6"/>
          <p:cNvSpPr>
            <a:spLocks noGrp="1" noChangeArrowheads="1"/>
          </p:cNvSpPr>
          <p:nvPr>
            <p:ph type="title"/>
          </p:nvPr>
        </p:nvSpPr>
        <p:spPr/>
        <p:txBody>
          <a:bodyPr/>
          <a:lstStyle/>
          <a:p>
            <a:r>
              <a:rPr lang="en-US" altLang="de-DE"/>
              <a:t>2.5 An Example (4)</a:t>
            </a:r>
          </a:p>
        </p:txBody>
      </p:sp>
      <p:sp>
        <p:nvSpPr>
          <p:cNvPr id="724999" name="Rectangle 7"/>
          <p:cNvSpPr>
            <a:spLocks noGrp="1" noChangeArrowheads="1"/>
          </p:cNvSpPr>
          <p:nvPr>
            <p:ph type="body" idx="1"/>
          </p:nvPr>
        </p:nvSpPr>
        <p:spPr/>
        <p:txBody>
          <a:bodyPr/>
          <a:lstStyle/>
          <a:p>
            <a:pPr>
              <a:lnSpc>
                <a:spcPct val="90000"/>
              </a:lnSpc>
            </a:pPr>
            <a:r>
              <a:rPr lang="en-US" altLang="de-DE" sz="2400"/>
              <a:t>Suppose that A1 wants to allow A3 to retrieve information from either of the two tables and also to be able to propagate the SELECT privilege to other accounts.</a:t>
            </a:r>
          </a:p>
          <a:p>
            <a:pPr>
              <a:lnSpc>
                <a:spcPct val="90000"/>
              </a:lnSpc>
            </a:pPr>
            <a:r>
              <a:rPr lang="en-US" altLang="de-DE" sz="2400"/>
              <a:t>A1 can issue the command:</a:t>
            </a:r>
          </a:p>
          <a:p>
            <a:pPr>
              <a:lnSpc>
                <a:spcPct val="90000"/>
              </a:lnSpc>
              <a:buFont typeface="Wingdings" panose="05000000000000000000" pitchFamily="2" charset="2"/>
              <a:buNone/>
            </a:pPr>
            <a:r>
              <a:rPr lang="en-US" altLang="de-DE" sz="2600" b="1">
                <a:solidFill>
                  <a:srgbClr val="800000"/>
                </a:solidFill>
                <a:latin typeface="Courier New" panose="02070309020205020404" pitchFamily="49" charset="0"/>
              </a:rPr>
              <a:t>	GRANT SELECT ON </a:t>
            </a:r>
            <a:r>
              <a:rPr lang="en-US" altLang="de-DE" sz="2600">
                <a:solidFill>
                  <a:srgbClr val="800000"/>
                </a:solidFill>
                <a:latin typeface="Courier New" panose="02070309020205020404" pitchFamily="49" charset="0"/>
              </a:rPr>
              <a:t>EMPLOYEE, DEPARTMENT</a:t>
            </a:r>
            <a:r>
              <a:rPr lang="en-US" altLang="de-DE" sz="2600" b="1">
                <a:solidFill>
                  <a:srgbClr val="800000"/>
                </a:solidFill>
                <a:latin typeface="Courier New" panose="02070309020205020404" pitchFamily="49" charset="0"/>
              </a:rPr>
              <a:t> </a:t>
            </a:r>
          </a:p>
          <a:p>
            <a:pPr>
              <a:lnSpc>
                <a:spcPct val="90000"/>
              </a:lnSpc>
              <a:buFont typeface="Wingdings" panose="05000000000000000000" pitchFamily="2" charset="2"/>
              <a:buNone/>
            </a:pPr>
            <a:r>
              <a:rPr lang="en-US" altLang="de-DE" sz="2600" b="1">
                <a:solidFill>
                  <a:srgbClr val="800000"/>
                </a:solidFill>
                <a:latin typeface="Courier New" panose="02070309020205020404" pitchFamily="49" charset="0"/>
              </a:rPr>
              <a:t>		TO </a:t>
            </a:r>
            <a:r>
              <a:rPr lang="en-US" altLang="de-DE" sz="2600">
                <a:solidFill>
                  <a:srgbClr val="800000"/>
                </a:solidFill>
                <a:latin typeface="Courier New" panose="02070309020205020404" pitchFamily="49" charset="0"/>
              </a:rPr>
              <a:t>A3</a:t>
            </a:r>
            <a:r>
              <a:rPr lang="en-US" altLang="de-DE" sz="2600" b="1">
                <a:solidFill>
                  <a:srgbClr val="800000"/>
                </a:solidFill>
                <a:latin typeface="Courier New" panose="02070309020205020404" pitchFamily="49" charset="0"/>
              </a:rPr>
              <a:t> WITH GRANT OPTION;</a:t>
            </a:r>
          </a:p>
          <a:p>
            <a:pPr>
              <a:lnSpc>
                <a:spcPct val="90000"/>
              </a:lnSpc>
            </a:pPr>
            <a:r>
              <a:rPr lang="en-US" altLang="de-DE" sz="2400"/>
              <a:t>A3 can grant the </a:t>
            </a:r>
            <a:r>
              <a:rPr lang="en-US" altLang="de-DE" sz="2400" b="1"/>
              <a:t>SELECT</a:t>
            </a:r>
            <a:r>
              <a:rPr lang="en-US" altLang="de-DE" sz="2400"/>
              <a:t> privilege on the </a:t>
            </a:r>
            <a:r>
              <a:rPr lang="en-US" altLang="de-DE" sz="2400" b="1"/>
              <a:t>EMPLOYEE</a:t>
            </a:r>
            <a:r>
              <a:rPr lang="en-US" altLang="de-DE" sz="2400"/>
              <a:t> relation to A4 by issuing:</a:t>
            </a:r>
          </a:p>
          <a:p>
            <a:pPr>
              <a:lnSpc>
                <a:spcPct val="90000"/>
              </a:lnSpc>
              <a:buFont typeface="Wingdings" panose="05000000000000000000" pitchFamily="2" charset="2"/>
              <a:buNone/>
            </a:pPr>
            <a:r>
              <a:rPr lang="en-US" altLang="de-DE" sz="2600">
                <a:solidFill>
                  <a:srgbClr val="800000"/>
                </a:solidFill>
                <a:latin typeface="Courier New" panose="02070309020205020404" pitchFamily="49" charset="0"/>
              </a:rPr>
              <a:t>	</a:t>
            </a:r>
            <a:r>
              <a:rPr lang="en-US" altLang="de-DE" sz="2600" b="1">
                <a:solidFill>
                  <a:srgbClr val="800000"/>
                </a:solidFill>
                <a:latin typeface="Courier New" panose="02070309020205020404" pitchFamily="49" charset="0"/>
              </a:rPr>
              <a:t>GRANT SELECT</a:t>
            </a:r>
            <a:r>
              <a:rPr lang="en-US" altLang="de-DE" sz="2600">
                <a:solidFill>
                  <a:srgbClr val="800000"/>
                </a:solidFill>
                <a:latin typeface="Courier New" panose="02070309020205020404" pitchFamily="49" charset="0"/>
              </a:rPr>
              <a:t> </a:t>
            </a:r>
            <a:r>
              <a:rPr lang="en-US" altLang="de-DE" sz="2600" b="1">
                <a:solidFill>
                  <a:srgbClr val="800000"/>
                </a:solidFill>
                <a:latin typeface="Courier New" panose="02070309020205020404" pitchFamily="49" charset="0"/>
              </a:rPr>
              <a:t>ON</a:t>
            </a:r>
            <a:r>
              <a:rPr lang="en-US" altLang="de-DE" sz="2600">
                <a:solidFill>
                  <a:srgbClr val="800000"/>
                </a:solidFill>
                <a:latin typeface="Courier New" panose="02070309020205020404" pitchFamily="49" charset="0"/>
              </a:rPr>
              <a:t> EMPLOYEE </a:t>
            </a:r>
            <a:r>
              <a:rPr lang="en-US" altLang="de-DE" sz="2600" b="1">
                <a:solidFill>
                  <a:srgbClr val="800000"/>
                </a:solidFill>
                <a:latin typeface="Courier New" panose="02070309020205020404" pitchFamily="49" charset="0"/>
              </a:rPr>
              <a:t>TO</a:t>
            </a:r>
            <a:r>
              <a:rPr lang="en-US" altLang="de-DE" sz="2600">
                <a:solidFill>
                  <a:srgbClr val="800000"/>
                </a:solidFill>
                <a:latin typeface="Courier New" panose="02070309020205020404" pitchFamily="49" charset="0"/>
              </a:rPr>
              <a:t> A4;</a:t>
            </a:r>
          </a:p>
          <a:p>
            <a:pPr lvl="1">
              <a:lnSpc>
                <a:spcPct val="90000"/>
              </a:lnSpc>
            </a:pPr>
            <a:r>
              <a:rPr lang="en-US" altLang="de-DE" sz="2200"/>
              <a:t>Notice that A4 can’t propagate the SELECT privilege because GRANT OPTION was not given to A4</a:t>
            </a:r>
          </a:p>
          <a:p>
            <a:pPr>
              <a:lnSpc>
                <a:spcPct val="90000"/>
              </a:lnSpc>
            </a:pPr>
            <a:endParaRPr lang="en-US" altLang="de-DE" sz="2400"/>
          </a:p>
        </p:txBody>
      </p:sp>
    </p:spTree>
    <p:extLst>
      <p:ext uri="{BB962C8B-B14F-4D97-AF65-F5344CB8AC3E}">
        <p14:creationId xmlns:p14="http://schemas.microsoft.com/office/powerpoint/2010/main" val="1437875475"/>
      </p:ext>
    </p:extLst>
  </p:cSld>
  <p:clrMapOvr>
    <a:masterClrMapping/>
  </p:clrMapOvr>
  <p:transition spd="me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6" name="Rectangle 6"/>
          <p:cNvSpPr>
            <a:spLocks noGrp="1" noChangeArrowheads="1"/>
          </p:cNvSpPr>
          <p:nvPr>
            <p:ph type="title"/>
          </p:nvPr>
        </p:nvSpPr>
        <p:spPr/>
        <p:txBody>
          <a:bodyPr/>
          <a:lstStyle/>
          <a:p>
            <a:r>
              <a:rPr lang="en-US" altLang="de-DE"/>
              <a:t>2.5 An Example (5)</a:t>
            </a:r>
          </a:p>
        </p:txBody>
      </p:sp>
      <p:sp>
        <p:nvSpPr>
          <p:cNvPr id="727047" name="Rectangle 7"/>
          <p:cNvSpPr>
            <a:spLocks noGrp="1" noChangeArrowheads="1"/>
          </p:cNvSpPr>
          <p:nvPr>
            <p:ph type="body" idx="1"/>
          </p:nvPr>
        </p:nvSpPr>
        <p:spPr/>
        <p:txBody>
          <a:bodyPr/>
          <a:lstStyle/>
          <a:p>
            <a:r>
              <a:rPr lang="en-US" altLang="de-DE"/>
              <a:t>Suppose that A1 decides to revoke the SELECT privilege on the EMPLOYEE relation from A3; A1 can issue:</a:t>
            </a:r>
          </a:p>
          <a:p>
            <a:pPr>
              <a:buFont typeface="Wingdings" panose="05000000000000000000" pitchFamily="2" charset="2"/>
              <a:buNone/>
            </a:pPr>
            <a:r>
              <a:rPr lang="en-US" altLang="de-DE" sz="2600" b="1">
                <a:solidFill>
                  <a:srgbClr val="800000"/>
                </a:solidFill>
                <a:latin typeface="Courier New" panose="02070309020205020404" pitchFamily="49" charset="0"/>
              </a:rPr>
              <a:t>	REVOKE SELECT ON </a:t>
            </a:r>
            <a:r>
              <a:rPr lang="en-US" altLang="de-DE" sz="2600">
                <a:solidFill>
                  <a:srgbClr val="800000"/>
                </a:solidFill>
                <a:latin typeface="Courier New" panose="02070309020205020404" pitchFamily="49" charset="0"/>
              </a:rPr>
              <a:t>EMPLOYEE</a:t>
            </a:r>
            <a:r>
              <a:rPr lang="en-US" altLang="de-DE" sz="2600" b="1">
                <a:solidFill>
                  <a:srgbClr val="800000"/>
                </a:solidFill>
                <a:latin typeface="Courier New" panose="02070309020205020404" pitchFamily="49" charset="0"/>
              </a:rPr>
              <a:t> FROM </a:t>
            </a:r>
            <a:r>
              <a:rPr lang="en-US" altLang="de-DE" sz="2600">
                <a:solidFill>
                  <a:srgbClr val="800000"/>
                </a:solidFill>
                <a:latin typeface="Courier New" panose="02070309020205020404" pitchFamily="49" charset="0"/>
              </a:rPr>
              <a:t>A3</a:t>
            </a:r>
            <a:r>
              <a:rPr lang="en-US" altLang="de-DE" sz="2600" b="1">
                <a:solidFill>
                  <a:srgbClr val="800000"/>
                </a:solidFill>
                <a:latin typeface="Courier New" panose="02070309020205020404" pitchFamily="49" charset="0"/>
              </a:rPr>
              <a:t>;</a:t>
            </a:r>
          </a:p>
          <a:p>
            <a:r>
              <a:rPr lang="en-US" altLang="de-DE"/>
              <a:t>The DBMS must now automatically revoke the SELECT privilege on EMPLOYEE from A4, too, because A3 granted that privilege to A4 and A3 does not have the privilege any more.</a:t>
            </a:r>
          </a:p>
        </p:txBody>
      </p:sp>
    </p:spTree>
    <p:extLst>
      <p:ext uri="{BB962C8B-B14F-4D97-AF65-F5344CB8AC3E}">
        <p14:creationId xmlns:p14="http://schemas.microsoft.com/office/powerpoint/2010/main" val="1723817306"/>
      </p:ext>
    </p:extLst>
  </p:cSld>
  <p:clrMapOvr>
    <a:masterClrMapping/>
  </p:clrMapOvr>
  <p:transition spd="me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4" name="Rectangle 6"/>
          <p:cNvSpPr>
            <a:spLocks noGrp="1" noChangeArrowheads="1"/>
          </p:cNvSpPr>
          <p:nvPr>
            <p:ph type="title"/>
          </p:nvPr>
        </p:nvSpPr>
        <p:spPr/>
        <p:txBody>
          <a:bodyPr/>
          <a:lstStyle/>
          <a:p>
            <a:r>
              <a:rPr lang="en-US" altLang="de-DE"/>
              <a:t>2.5 An Example (6)</a:t>
            </a:r>
          </a:p>
        </p:txBody>
      </p:sp>
      <p:sp>
        <p:nvSpPr>
          <p:cNvPr id="729095" name="Rectangle 7"/>
          <p:cNvSpPr>
            <a:spLocks noGrp="1" noChangeArrowheads="1"/>
          </p:cNvSpPr>
          <p:nvPr>
            <p:ph type="body" idx="1"/>
          </p:nvPr>
        </p:nvSpPr>
        <p:spPr/>
        <p:txBody>
          <a:bodyPr/>
          <a:lstStyle/>
          <a:p>
            <a:pPr>
              <a:lnSpc>
                <a:spcPct val="80000"/>
              </a:lnSpc>
            </a:pPr>
            <a:r>
              <a:rPr lang="en-US" altLang="de-DE" sz="2000"/>
              <a:t>Suppose that A1 wants to give back to A3 a limited capability to SELECT from the EMPLOYEE relation and wants to allow A3 to be able to propagate the privilege.</a:t>
            </a:r>
          </a:p>
          <a:p>
            <a:pPr lvl="1">
              <a:lnSpc>
                <a:spcPct val="80000"/>
              </a:lnSpc>
            </a:pPr>
            <a:r>
              <a:rPr lang="en-US" altLang="de-DE" sz="2000"/>
              <a:t>The limitation is to retrieve only the NAME, BDATE, and ADDRESS attributes and only for the tuples with DNO=5.</a:t>
            </a:r>
          </a:p>
          <a:p>
            <a:pPr>
              <a:lnSpc>
                <a:spcPct val="80000"/>
              </a:lnSpc>
            </a:pPr>
            <a:r>
              <a:rPr lang="en-US" altLang="de-DE" sz="2000"/>
              <a:t>A1 then create the view:</a:t>
            </a:r>
          </a:p>
          <a:p>
            <a:pPr lvl="1">
              <a:lnSpc>
                <a:spcPct val="80000"/>
              </a:lnSpc>
              <a:buFont typeface="Wingdings" panose="05000000000000000000" pitchFamily="2" charset="2"/>
              <a:buNone/>
            </a:pPr>
            <a:r>
              <a:rPr lang="en-US" altLang="de-DE" sz="2200" b="1">
                <a:latin typeface="Courier New" panose="02070309020205020404" pitchFamily="49" charset="0"/>
              </a:rPr>
              <a:t>CREATE VIEW </a:t>
            </a:r>
            <a:r>
              <a:rPr lang="en-US" altLang="de-DE" sz="2200">
                <a:latin typeface="Courier New" panose="02070309020205020404" pitchFamily="49" charset="0"/>
              </a:rPr>
              <a:t>A3EMPLOYEE</a:t>
            </a:r>
            <a:r>
              <a:rPr lang="en-US" altLang="de-DE" sz="2200" b="1">
                <a:latin typeface="Courier New" panose="02070309020205020404" pitchFamily="49" charset="0"/>
              </a:rPr>
              <a:t> AS</a:t>
            </a:r>
          </a:p>
          <a:p>
            <a:pPr lvl="1">
              <a:lnSpc>
                <a:spcPct val="80000"/>
              </a:lnSpc>
              <a:buFont typeface="Wingdings" panose="05000000000000000000" pitchFamily="2" charset="2"/>
              <a:buNone/>
            </a:pPr>
            <a:r>
              <a:rPr lang="en-US" altLang="de-DE" sz="2200" b="1">
                <a:latin typeface="Courier New" panose="02070309020205020404" pitchFamily="49" charset="0"/>
              </a:rPr>
              <a:t>	SELECT </a:t>
            </a:r>
            <a:r>
              <a:rPr lang="en-US" altLang="de-DE" sz="2200">
                <a:latin typeface="Courier New" panose="02070309020205020404" pitchFamily="49" charset="0"/>
              </a:rPr>
              <a:t>NAME, BDATE, ADDRESS</a:t>
            </a:r>
          </a:p>
          <a:p>
            <a:pPr lvl="1">
              <a:lnSpc>
                <a:spcPct val="80000"/>
              </a:lnSpc>
              <a:buFont typeface="Wingdings" panose="05000000000000000000" pitchFamily="2" charset="2"/>
              <a:buNone/>
            </a:pPr>
            <a:r>
              <a:rPr lang="en-US" altLang="de-DE" sz="2200" b="1">
                <a:latin typeface="Courier New" panose="02070309020205020404" pitchFamily="49" charset="0"/>
              </a:rPr>
              <a:t>	FROM </a:t>
            </a:r>
            <a:r>
              <a:rPr lang="en-US" altLang="de-DE" sz="2200">
                <a:latin typeface="Courier New" panose="02070309020205020404" pitchFamily="49" charset="0"/>
              </a:rPr>
              <a:t>EMPLOYEE</a:t>
            </a:r>
          </a:p>
          <a:p>
            <a:pPr lvl="1">
              <a:lnSpc>
                <a:spcPct val="80000"/>
              </a:lnSpc>
              <a:buFont typeface="Wingdings" panose="05000000000000000000" pitchFamily="2" charset="2"/>
              <a:buNone/>
            </a:pPr>
            <a:r>
              <a:rPr lang="en-US" altLang="de-DE" sz="2200" b="1">
                <a:latin typeface="Courier New" panose="02070309020205020404" pitchFamily="49" charset="0"/>
              </a:rPr>
              <a:t>	WHERE </a:t>
            </a:r>
            <a:r>
              <a:rPr lang="en-US" altLang="de-DE" sz="2200">
                <a:latin typeface="Courier New" panose="02070309020205020404" pitchFamily="49" charset="0"/>
              </a:rPr>
              <a:t>DNO = 5</a:t>
            </a:r>
            <a:r>
              <a:rPr lang="en-US" altLang="de-DE" sz="2200" b="1">
                <a:latin typeface="Courier New" panose="02070309020205020404" pitchFamily="49" charset="0"/>
              </a:rPr>
              <a:t>;</a:t>
            </a:r>
          </a:p>
          <a:p>
            <a:pPr>
              <a:lnSpc>
                <a:spcPct val="80000"/>
              </a:lnSpc>
            </a:pPr>
            <a:r>
              <a:rPr lang="en-US" altLang="de-DE" sz="2000"/>
              <a:t>After the view is created, A1 can grant </a:t>
            </a:r>
            <a:r>
              <a:rPr lang="en-US" altLang="de-DE" sz="2000" b="1"/>
              <a:t>SELECT</a:t>
            </a:r>
            <a:r>
              <a:rPr lang="en-US" altLang="de-DE" sz="2000"/>
              <a:t> on the view A3EMPLOYEE to A3 as follows:</a:t>
            </a:r>
          </a:p>
          <a:p>
            <a:pPr>
              <a:lnSpc>
                <a:spcPct val="80000"/>
              </a:lnSpc>
              <a:buFont typeface="Wingdings" panose="05000000000000000000" pitchFamily="2" charset="2"/>
              <a:buNone/>
            </a:pPr>
            <a:r>
              <a:rPr lang="en-US" altLang="de-DE" sz="2200" b="1">
                <a:solidFill>
                  <a:srgbClr val="800000"/>
                </a:solidFill>
                <a:latin typeface="Courier New" panose="02070309020205020404" pitchFamily="49" charset="0"/>
              </a:rPr>
              <a:t>	GRANT SELECT ON </a:t>
            </a:r>
            <a:r>
              <a:rPr lang="en-US" altLang="de-DE" sz="2200">
                <a:solidFill>
                  <a:srgbClr val="800000"/>
                </a:solidFill>
                <a:latin typeface="Courier New" panose="02070309020205020404" pitchFamily="49" charset="0"/>
              </a:rPr>
              <a:t>A3EMPLOYEE</a:t>
            </a:r>
            <a:r>
              <a:rPr lang="en-US" altLang="de-DE" sz="2200" b="1">
                <a:solidFill>
                  <a:srgbClr val="800000"/>
                </a:solidFill>
                <a:latin typeface="Courier New" panose="02070309020205020404" pitchFamily="49" charset="0"/>
              </a:rPr>
              <a:t> TO </a:t>
            </a:r>
            <a:r>
              <a:rPr lang="en-US" altLang="de-DE" sz="2200">
                <a:solidFill>
                  <a:srgbClr val="800000"/>
                </a:solidFill>
                <a:latin typeface="Courier New" panose="02070309020205020404" pitchFamily="49" charset="0"/>
              </a:rPr>
              <a:t>A3</a:t>
            </a:r>
          </a:p>
          <a:p>
            <a:pPr>
              <a:lnSpc>
                <a:spcPct val="80000"/>
              </a:lnSpc>
              <a:buFont typeface="Wingdings" panose="05000000000000000000" pitchFamily="2" charset="2"/>
              <a:buNone/>
            </a:pPr>
            <a:r>
              <a:rPr lang="en-US" altLang="de-DE" sz="2200" b="1">
                <a:solidFill>
                  <a:srgbClr val="800000"/>
                </a:solidFill>
                <a:latin typeface="Courier New" panose="02070309020205020404" pitchFamily="49" charset="0"/>
              </a:rPr>
              <a:t>		WITH GRANT OPTION;</a:t>
            </a:r>
          </a:p>
        </p:txBody>
      </p:sp>
    </p:spTree>
    <p:extLst>
      <p:ext uri="{BB962C8B-B14F-4D97-AF65-F5344CB8AC3E}">
        <p14:creationId xmlns:p14="http://schemas.microsoft.com/office/powerpoint/2010/main" val="848772078"/>
      </p:ext>
    </p:extLst>
  </p:cSld>
  <p:clrMapOvr>
    <a:masterClrMapping/>
  </p:clrMapOvr>
  <p:transition spd="me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2" name="Rectangle 6"/>
          <p:cNvSpPr>
            <a:spLocks noGrp="1" noChangeArrowheads="1"/>
          </p:cNvSpPr>
          <p:nvPr>
            <p:ph type="title"/>
          </p:nvPr>
        </p:nvSpPr>
        <p:spPr/>
        <p:txBody>
          <a:bodyPr/>
          <a:lstStyle/>
          <a:p>
            <a:r>
              <a:rPr lang="en-US" altLang="de-DE"/>
              <a:t>2.5 An Example (7)</a:t>
            </a:r>
          </a:p>
        </p:txBody>
      </p:sp>
      <p:sp>
        <p:nvSpPr>
          <p:cNvPr id="731143" name="Rectangle 7"/>
          <p:cNvSpPr>
            <a:spLocks noGrp="1" noChangeArrowheads="1"/>
          </p:cNvSpPr>
          <p:nvPr>
            <p:ph type="body" idx="1"/>
          </p:nvPr>
        </p:nvSpPr>
        <p:spPr/>
        <p:txBody>
          <a:bodyPr/>
          <a:lstStyle/>
          <a:p>
            <a:r>
              <a:rPr lang="en-US" altLang="de-DE" sz="2400"/>
              <a:t>Finally, suppose that A1 wants to allow A4 to update only the SALARY attribute of EMPLOYEE;</a:t>
            </a:r>
          </a:p>
          <a:p>
            <a:r>
              <a:rPr lang="en-US" altLang="de-DE" sz="2400"/>
              <a:t>A1 can issue:</a:t>
            </a:r>
          </a:p>
          <a:p>
            <a:pPr>
              <a:buFont typeface="Wingdings" panose="05000000000000000000" pitchFamily="2" charset="2"/>
              <a:buNone/>
            </a:pPr>
            <a:r>
              <a:rPr lang="en-US" altLang="de-DE" sz="3000" b="1">
                <a:solidFill>
                  <a:srgbClr val="800000"/>
                </a:solidFill>
                <a:latin typeface="Courier New" panose="02070309020205020404" pitchFamily="49" charset="0"/>
              </a:rPr>
              <a:t>	</a:t>
            </a:r>
            <a:r>
              <a:rPr lang="en-US" altLang="de-DE" sz="2600" b="1">
                <a:solidFill>
                  <a:srgbClr val="800000"/>
                </a:solidFill>
                <a:latin typeface="Courier New" panose="02070309020205020404" pitchFamily="49" charset="0"/>
              </a:rPr>
              <a:t>GRANT UPDATE ON </a:t>
            </a:r>
            <a:r>
              <a:rPr lang="en-US" altLang="de-DE" sz="2600">
                <a:solidFill>
                  <a:srgbClr val="800000"/>
                </a:solidFill>
                <a:latin typeface="Courier New" panose="02070309020205020404" pitchFamily="49" charset="0"/>
              </a:rPr>
              <a:t>EMPLOYEE</a:t>
            </a:r>
            <a:r>
              <a:rPr lang="en-US" altLang="de-DE" sz="2600" b="1">
                <a:solidFill>
                  <a:srgbClr val="800000"/>
                </a:solidFill>
                <a:latin typeface="Courier New" panose="02070309020205020404" pitchFamily="49" charset="0"/>
              </a:rPr>
              <a:t> (</a:t>
            </a:r>
            <a:r>
              <a:rPr lang="en-US" altLang="de-DE" sz="2600">
                <a:solidFill>
                  <a:srgbClr val="800000"/>
                </a:solidFill>
                <a:latin typeface="Courier New" panose="02070309020205020404" pitchFamily="49" charset="0"/>
              </a:rPr>
              <a:t>SALARY</a:t>
            </a:r>
            <a:r>
              <a:rPr lang="en-US" altLang="de-DE" sz="2600" b="1">
                <a:solidFill>
                  <a:srgbClr val="800000"/>
                </a:solidFill>
                <a:latin typeface="Courier New" panose="02070309020205020404" pitchFamily="49" charset="0"/>
              </a:rPr>
              <a:t>) TO </a:t>
            </a:r>
            <a:r>
              <a:rPr lang="en-US" altLang="de-DE" sz="2600">
                <a:solidFill>
                  <a:srgbClr val="800000"/>
                </a:solidFill>
                <a:latin typeface="Courier New" panose="02070309020205020404" pitchFamily="49" charset="0"/>
              </a:rPr>
              <a:t>A4</a:t>
            </a:r>
            <a:r>
              <a:rPr lang="en-US" altLang="de-DE" sz="2600" b="1">
                <a:solidFill>
                  <a:srgbClr val="800000"/>
                </a:solidFill>
                <a:latin typeface="Courier New" panose="02070309020205020404" pitchFamily="49" charset="0"/>
              </a:rPr>
              <a:t>;</a:t>
            </a:r>
          </a:p>
          <a:p>
            <a:endParaRPr lang="en-US" altLang="de-DE" sz="2600" b="1">
              <a:solidFill>
                <a:srgbClr val="800000"/>
              </a:solidFill>
              <a:latin typeface="Courier New" panose="02070309020205020404" pitchFamily="49" charset="0"/>
            </a:endParaRPr>
          </a:p>
          <a:p>
            <a:pPr lvl="1"/>
            <a:r>
              <a:rPr lang="en-US" altLang="de-DE" sz="2200"/>
              <a:t>The </a:t>
            </a:r>
            <a:r>
              <a:rPr lang="en-US" altLang="de-DE" sz="2200" b="1"/>
              <a:t>UPDATE</a:t>
            </a:r>
            <a:r>
              <a:rPr lang="en-US" altLang="de-DE" sz="2200"/>
              <a:t> or </a:t>
            </a:r>
            <a:r>
              <a:rPr lang="en-US" altLang="de-DE" sz="2200" b="1"/>
              <a:t>INSERT</a:t>
            </a:r>
            <a:r>
              <a:rPr lang="en-US" altLang="de-DE" sz="2200"/>
              <a:t> privilege can specify particular attributes that may be updated or inserted in a relation.</a:t>
            </a:r>
          </a:p>
          <a:p>
            <a:pPr lvl="1"/>
            <a:r>
              <a:rPr lang="en-US" altLang="de-DE" sz="2200"/>
              <a:t>Other privileges (</a:t>
            </a:r>
            <a:r>
              <a:rPr lang="en-US" altLang="de-DE" sz="2200" b="1"/>
              <a:t>SELECT</a:t>
            </a:r>
            <a:r>
              <a:rPr lang="en-US" altLang="de-DE" sz="2200"/>
              <a:t>, </a:t>
            </a:r>
            <a:r>
              <a:rPr lang="en-US" altLang="de-DE" sz="2200" b="1"/>
              <a:t>DELETE</a:t>
            </a:r>
            <a:r>
              <a:rPr lang="en-US" altLang="de-DE" sz="2200"/>
              <a:t>) are not attribute specific.</a:t>
            </a:r>
          </a:p>
        </p:txBody>
      </p:sp>
    </p:spTree>
    <p:extLst>
      <p:ext uri="{BB962C8B-B14F-4D97-AF65-F5344CB8AC3E}">
        <p14:creationId xmlns:p14="http://schemas.microsoft.com/office/powerpoint/2010/main" val="22069455"/>
      </p:ext>
    </p:extLst>
  </p:cSld>
  <p:clrMapOvr>
    <a:masterClrMapping/>
  </p:clrMapOvr>
  <p:transition spd="me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90" name="Rectangle 6"/>
          <p:cNvSpPr>
            <a:spLocks noGrp="1" noChangeArrowheads="1"/>
          </p:cNvSpPr>
          <p:nvPr>
            <p:ph type="title"/>
          </p:nvPr>
        </p:nvSpPr>
        <p:spPr/>
        <p:txBody>
          <a:bodyPr/>
          <a:lstStyle/>
          <a:p>
            <a:r>
              <a:rPr lang="en-US" altLang="de-DE" sz="3200"/>
              <a:t>2.6 Specifying Limits on Propagation of Privileges</a:t>
            </a:r>
          </a:p>
        </p:txBody>
      </p:sp>
      <p:sp>
        <p:nvSpPr>
          <p:cNvPr id="733191" name="Rectangle 7"/>
          <p:cNvSpPr>
            <a:spLocks noGrp="1" noChangeArrowheads="1"/>
          </p:cNvSpPr>
          <p:nvPr>
            <p:ph type="body" idx="1"/>
          </p:nvPr>
        </p:nvSpPr>
        <p:spPr/>
        <p:txBody>
          <a:bodyPr/>
          <a:lstStyle/>
          <a:p>
            <a:r>
              <a:rPr lang="en-US" altLang="de-DE"/>
              <a:t>Techniques to limit the propagation of privileges have been developed, although they have not yet been implemented in most DBMSs and are not a part of SQL.</a:t>
            </a:r>
          </a:p>
          <a:p>
            <a:pPr lvl="1"/>
            <a:r>
              <a:rPr lang="en-US" altLang="de-DE"/>
              <a:t>Limiting </a:t>
            </a:r>
            <a:r>
              <a:rPr lang="en-US" altLang="de-DE" b="1"/>
              <a:t>horizontal propagation</a:t>
            </a:r>
            <a:r>
              <a:rPr lang="en-US" altLang="de-DE"/>
              <a:t> to an integer number i means that an account B given the GRANT OPTION can grant the privilege to at most i other accounts.</a:t>
            </a:r>
          </a:p>
          <a:p>
            <a:pPr lvl="1"/>
            <a:r>
              <a:rPr lang="en-US" altLang="de-DE" b="1"/>
              <a:t>Vertical propagation</a:t>
            </a:r>
            <a:r>
              <a:rPr lang="en-US" altLang="de-DE"/>
              <a:t> is more complicated; it limits the depth of the granting of privileges.</a:t>
            </a:r>
          </a:p>
        </p:txBody>
      </p:sp>
    </p:spTree>
    <p:extLst>
      <p:ext uri="{BB962C8B-B14F-4D97-AF65-F5344CB8AC3E}">
        <p14:creationId xmlns:p14="http://schemas.microsoft.com/office/powerpoint/2010/main" val="4011304457"/>
      </p:ext>
    </p:extLst>
  </p:cSld>
  <p:clrMapOvr>
    <a:masterClrMapping/>
  </p:clrMapOvr>
  <p:transition spd="me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8" name="Rectangle 6"/>
          <p:cNvSpPr>
            <a:spLocks noGrp="1" noChangeArrowheads="1"/>
          </p:cNvSpPr>
          <p:nvPr>
            <p:ph type="title"/>
          </p:nvPr>
        </p:nvSpPr>
        <p:spPr/>
        <p:txBody>
          <a:bodyPr/>
          <a:lstStyle/>
          <a:p>
            <a:r>
              <a:rPr lang="en-US" altLang="de-DE" sz="2800"/>
              <a:t>3 Mandatory Access Control and Role-Based Access Control for Multilevel Security</a:t>
            </a:r>
          </a:p>
        </p:txBody>
      </p:sp>
      <p:sp>
        <p:nvSpPr>
          <p:cNvPr id="735239" name="Rectangle 7"/>
          <p:cNvSpPr>
            <a:spLocks noGrp="1" noChangeArrowheads="1"/>
          </p:cNvSpPr>
          <p:nvPr>
            <p:ph type="body" idx="1"/>
          </p:nvPr>
        </p:nvSpPr>
        <p:spPr/>
        <p:txBody>
          <a:bodyPr/>
          <a:lstStyle/>
          <a:p>
            <a:pPr>
              <a:lnSpc>
                <a:spcPct val="90000"/>
              </a:lnSpc>
            </a:pPr>
            <a:r>
              <a:rPr lang="en-US" altLang="de-DE" sz="2400"/>
              <a:t>The discretionary access control techniques of granting and revoking privileges on relations has traditionally been the main security mechanism for relational database systems.</a:t>
            </a:r>
          </a:p>
          <a:p>
            <a:pPr>
              <a:lnSpc>
                <a:spcPct val="90000"/>
              </a:lnSpc>
            </a:pPr>
            <a:r>
              <a:rPr lang="en-US" altLang="de-DE" sz="2400"/>
              <a:t>This is an all-or-nothing method:</a:t>
            </a:r>
          </a:p>
          <a:p>
            <a:pPr lvl="1">
              <a:lnSpc>
                <a:spcPct val="90000"/>
              </a:lnSpc>
            </a:pPr>
            <a:r>
              <a:rPr lang="en-US" altLang="de-DE" sz="2200"/>
              <a:t>A user either has or does not have a certain privilege.</a:t>
            </a:r>
          </a:p>
          <a:p>
            <a:pPr>
              <a:lnSpc>
                <a:spcPct val="90000"/>
              </a:lnSpc>
            </a:pPr>
            <a:r>
              <a:rPr lang="en-US" altLang="de-DE" sz="2400"/>
              <a:t>In many applications, and </a:t>
            </a:r>
            <a:r>
              <a:rPr lang="en-US" altLang="de-DE" sz="2400" b="1"/>
              <a:t>additional security policy</a:t>
            </a:r>
            <a:r>
              <a:rPr lang="en-US" altLang="de-DE" sz="2400"/>
              <a:t> is needed that classifies data and users based on security classes. </a:t>
            </a:r>
          </a:p>
          <a:p>
            <a:pPr lvl="1">
              <a:lnSpc>
                <a:spcPct val="90000"/>
              </a:lnSpc>
            </a:pPr>
            <a:r>
              <a:rPr lang="en-US" altLang="de-DE" sz="2200"/>
              <a:t>This approach as </a:t>
            </a:r>
            <a:r>
              <a:rPr lang="en-US" altLang="de-DE" sz="2200" b="1"/>
              <a:t>mandatory access control</a:t>
            </a:r>
            <a:r>
              <a:rPr lang="en-US" altLang="de-DE" sz="2200"/>
              <a:t>, would typically be </a:t>
            </a:r>
            <a:r>
              <a:rPr lang="en-US" altLang="de-DE" sz="2200" b="1"/>
              <a:t>combined</a:t>
            </a:r>
            <a:r>
              <a:rPr lang="en-US" altLang="de-DE" sz="2200"/>
              <a:t> with the discretionary access control mechanisms.</a:t>
            </a:r>
          </a:p>
        </p:txBody>
      </p:sp>
    </p:spTree>
    <p:extLst>
      <p:ext uri="{BB962C8B-B14F-4D97-AF65-F5344CB8AC3E}">
        <p14:creationId xmlns:p14="http://schemas.microsoft.com/office/powerpoint/2010/main" val="3775331981"/>
      </p:ext>
    </p:extLst>
  </p:cSld>
  <p:clrMapOvr>
    <a:masterClrMapping/>
  </p:clrMapOvr>
  <p:transition spd="me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6" name="Rectangle 6"/>
          <p:cNvSpPr>
            <a:spLocks noGrp="1" noChangeArrowheads="1"/>
          </p:cNvSpPr>
          <p:nvPr>
            <p:ph type="title"/>
          </p:nvPr>
        </p:nvSpPr>
        <p:spPr/>
        <p:txBody>
          <a:bodyPr/>
          <a:lstStyle/>
          <a:p>
            <a:r>
              <a:rPr lang="en-US" altLang="de-DE" sz="2800"/>
              <a:t>3 Mandatory Access Control and Role-Based Access Control for Multilevel Security (2)</a:t>
            </a:r>
          </a:p>
        </p:txBody>
      </p:sp>
      <p:sp>
        <p:nvSpPr>
          <p:cNvPr id="737287" name="Rectangle 7"/>
          <p:cNvSpPr>
            <a:spLocks noGrp="1" noChangeArrowheads="1"/>
          </p:cNvSpPr>
          <p:nvPr>
            <p:ph type="body" idx="1"/>
          </p:nvPr>
        </p:nvSpPr>
        <p:spPr/>
        <p:txBody>
          <a:bodyPr/>
          <a:lstStyle/>
          <a:p>
            <a:r>
              <a:rPr lang="en-US" altLang="de-DE" sz="2400"/>
              <a:t>Typical </a:t>
            </a:r>
            <a:r>
              <a:rPr lang="en-US" altLang="de-DE" sz="2400" b="1"/>
              <a:t>security classes</a:t>
            </a:r>
            <a:r>
              <a:rPr lang="en-US" altLang="de-DE" sz="2400"/>
              <a:t> are top secret (TS), secret (S), confidential (C), and unclassified (U), where TS is the highest level and U the lowest: TS ≥ S ≥ C ≥ U</a:t>
            </a:r>
          </a:p>
          <a:p>
            <a:endParaRPr lang="en-US" altLang="de-DE" sz="2400"/>
          </a:p>
          <a:p>
            <a:r>
              <a:rPr lang="en-US" altLang="de-DE" sz="2400"/>
              <a:t>The commonly used model for multilevel security, known as the Bell-LaPadula model, classifies each </a:t>
            </a:r>
            <a:r>
              <a:rPr lang="en-US" altLang="de-DE" sz="2400" b="1"/>
              <a:t>subject</a:t>
            </a:r>
            <a:r>
              <a:rPr lang="en-US" altLang="de-DE" sz="2400"/>
              <a:t> (user, account, program) and </a:t>
            </a:r>
            <a:r>
              <a:rPr lang="en-US" altLang="de-DE" sz="2400" b="1"/>
              <a:t>object</a:t>
            </a:r>
            <a:r>
              <a:rPr lang="en-US" altLang="de-DE" sz="2400"/>
              <a:t> (relation, tuple, column, view, operation) into one of the security classifications, T, S, C, or U:</a:t>
            </a:r>
          </a:p>
          <a:p>
            <a:pPr lvl="1"/>
            <a:r>
              <a:rPr lang="en-US" altLang="de-DE" sz="2200" b="1"/>
              <a:t>Clearance</a:t>
            </a:r>
            <a:r>
              <a:rPr lang="en-US" altLang="de-DE" sz="2200"/>
              <a:t> (classification) of a subject S as </a:t>
            </a:r>
            <a:r>
              <a:rPr lang="en-US" altLang="de-DE" sz="2200" b="1"/>
              <a:t>class(S</a:t>
            </a:r>
            <a:r>
              <a:rPr lang="en-US" altLang="de-DE" sz="2200"/>
              <a:t>) and to the </a:t>
            </a:r>
            <a:r>
              <a:rPr lang="en-US" altLang="de-DE" sz="2200" b="1"/>
              <a:t>classification</a:t>
            </a:r>
            <a:r>
              <a:rPr lang="en-US" altLang="de-DE" sz="2200"/>
              <a:t> of an object O as </a:t>
            </a:r>
            <a:r>
              <a:rPr lang="en-US" altLang="de-DE" sz="2200" b="1"/>
              <a:t>class(O)</a:t>
            </a:r>
            <a:r>
              <a:rPr lang="en-US" altLang="de-DE" sz="2200"/>
              <a:t>.</a:t>
            </a:r>
          </a:p>
        </p:txBody>
      </p:sp>
    </p:spTree>
    <p:extLst>
      <p:ext uri="{BB962C8B-B14F-4D97-AF65-F5344CB8AC3E}">
        <p14:creationId xmlns:p14="http://schemas.microsoft.com/office/powerpoint/2010/main" val="2876519577"/>
      </p:ext>
    </p:extLst>
  </p:cSld>
  <p:clrMapOvr>
    <a:masterClrMapping/>
  </p:clrMapOvr>
  <p:transition spd="me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4" name="Rectangle 6"/>
          <p:cNvSpPr>
            <a:spLocks noGrp="1" noChangeArrowheads="1"/>
          </p:cNvSpPr>
          <p:nvPr>
            <p:ph type="title"/>
          </p:nvPr>
        </p:nvSpPr>
        <p:spPr/>
        <p:txBody>
          <a:bodyPr/>
          <a:lstStyle/>
          <a:p>
            <a:r>
              <a:rPr lang="en-US" altLang="de-DE" sz="2800"/>
              <a:t>3 Mandatory Access Control and Role-Based Access Control for Multilevel Security (3)</a:t>
            </a:r>
          </a:p>
        </p:txBody>
      </p:sp>
      <p:sp>
        <p:nvSpPr>
          <p:cNvPr id="739335" name="Rectangle 7"/>
          <p:cNvSpPr>
            <a:spLocks noGrp="1" noChangeArrowheads="1"/>
          </p:cNvSpPr>
          <p:nvPr>
            <p:ph type="body" idx="1"/>
          </p:nvPr>
        </p:nvSpPr>
        <p:spPr/>
        <p:txBody>
          <a:bodyPr/>
          <a:lstStyle/>
          <a:p>
            <a:r>
              <a:rPr lang="en-US" altLang="de-DE"/>
              <a:t>Two restrictions are enforced on data access based on the subject/object classifications:</a:t>
            </a:r>
          </a:p>
          <a:p>
            <a:pPr lvl="1"/>
            <a:r>
              <a:rPr lang="en-US" altLang="de-DE" b="1"/>
              <a:t>Simple security property:</a:t>
            </a:r>
            <a:r>
              <a:rPr lang="en-US" altLang="de-DE"/>
              <a:t> A subject S is not allowed read access to an object O unless class(S) ≥ class(O).</a:t>
            </a:r>
          </a:p>
          <a:p>
            <a:pPr lvl="1"/>
            <a:r>
              <a:rPr lang="en-US" altLang="de-DE"/>
              <a:t>A subject S is not allowed to write an object O unless class(S) ≤ class(O). This known as the </a:t>
            </a:r>
            <a:r>
              <a:rPr lang="en-US" altLang="de-DE" b="1"/>
              <a:t>star property</a:t>
            </a:r>
            <a:r>
              <a:rPr lang="en-US" altLang="de-DE"/>
              <a:t> (or * property).</a:t>
            </a:r>
          </a:p>
          <a:p>
            <a:endParaRPr lang="en-US" altLang="de-DE"/>
          </a:p>
        </p:txBody>
      </p:sp>
    </p:spTree>
    <p:extLst>
      <p:ext uri="{BB962C8B-B14F-4D97-AF65-F5344CB8AC3E}">
        <p14:creationId xmlns:p14="http://schemas.microsoft.com/office/powerpoint/2010/main" val="2025221007"/>
      </p:ext>
    </p:extLst>
  </p:cSld>
  <p:clrMapOvr>
    <a:masterClrMapping/>
  </p:clrMapOvr>
  <p:transition spd="me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82" name="Rectangle 6"/>
          <p:cNvSpPr>
            <a:spLocks noGrp="1" noChangeArrowheads="1"/>
          </p:cNvSpPr>
          <p:nvPr>
            <p:ph type="title"/>
          </p:nvPr>
        </p:nvSpPr>
        <p:spPr/>
        <p:txBody>
          <a:bodyPr/>
          <a:lstStyle/>
          <a:p>
            <a:r>
              <a:rPr lang="en-US" altLang="de-DE" sz="2800"/>
              <a:t>3 Mandatory Access Control and Role-Based Access Control for Multilevel Security (4)</a:t>
            </a:r>
          </a:p>
        </p:txBody>
      </p:sp>
      <p:sp>
        <p:nvSpPr>
          <p:cNvPr id="741383" name="Rectangle 7"/>
          <p:cNvSpPr>
            <a:spLocks noGrp="1" noChangeArrowheads="1"/>
          </p:cNvSpPr>
          <p:nvPr>
            <p:ph type="body" idx="1"/>
          </p:nvPr>
        </p:nvSpPr>
        <p:spPr/>
        <p:txBody>
          <a:bodyPr/>
          <a:lstStyle/>
          <a:p>
            <a:pPr>
              <a:lnSpc>
                <a:spcPct val="90000"/>
              </a:lnSpc>
            </a:pPr>
            <a:r>
              <a:rPr lang="en-US" altLang="de-DE" sz="2000"/>
              <a:t>To incorporate multilevel security notions into the relational database model, it is common to consider attribute values and tuples as data objects.</a:t>
            </a:r>
          </a:p>
          <a:p>
            <a:pPr>
              <a:lnSpc>
                <a:spcPct val="90000"/>
              </a:lnSpc>
            </a:pPr>
            <a:r>
              <a:rPr lang="en-US" altLang="de-DE" sz="2000"/>
              <a:t>Hence, each attribute A is associated with a </a:t>
            </a:r>
            <a:r>
              <a:rPr lang="en-US" altLang="de-DE" sz="2000" b="1"/>
              <a:t>classification attribute C</a:t>
            </a:r>
            <a:r>
              <a:rPr lang="en-US" altLang="de-DE" sz="2000"/>
              <a:t> in the schema, and each attribute value in a tuple is associated with a corresponding security classification. </a:t>
            </a:r>
          </a:p>
          <a:p>
            <a:pPr>
              <a:lnSpc>
                <a:spcPct val="90000"/>
              </a:lnSpc>
            </a:pPr>
            <a:r>
              <a:rPr lang="en-US" altLang="de-DE" sz="2000"/>
              <a:t>In addition, in some models, a </a:t>
            </a:r>
            <a:r>
              <a:rPr lang="en-US" altLang="de-DE" sz="2000" b="1"/>
              <a:t>tuple classification</a:t>
            </a:r>
            <a:r>
              <a:rPr lang="en-US" altLang="de-DE" sz="2000"/>
              <a:t> attribute TC is added to the relation attributes to provide a classification for each tuple as a whole. </a:t>
            </a:r>
          </a:p>
          <a:p>
            <a:pPr>
              <a:lnSpc>
                <a:spcPct val="90000"/>
              </a:lnSpc>
            </a:pPr>
            <a:r>
              <a:rPr lang="en-US" altLang="de-DE" sz="2000"/>
              <a:t>Hence, a </a:t>
            </a:r>
            <a:r>
              <a:rPr lang="en-US" altLang="de-DE" sz="2000" b="1"/>
              <a:t>multilevel relation</a:t>
            </a:r>
            <a:r>
              <a:rPr lang="en-US" altLang="de-DE" sz="2000"/>
              <a:t> schema R with n attributes would be represented as</a:t>
            </a:r>
          </a:p>
          <a:p>
            <a:pPr lvl="1">
              <a:lnSpc>
                <a:spcPct val="90000"/>
              </a:lnSpc>
            </a:pPr>
            <a:r>
              <a:rPr lang="en-US" altLang="de-DE" sz="2000"/>
              <a:t>R(A</a:t>
            </a:r>
            <a:r>
              <a:rPr lang="en-US" altLang="de-DE" sz="2000" baseline="-25000"/>
              <a:t>1</a:t>
            </a:r>
            <a:r>
              <a:rPr lang="en-US" altLang="de-DE" sz="2000"/>
              <a:t>,C</a:t>
            </a:r>
            <a:r>
              <a:rPr lang="en-US" altLang="de-DE" sz="2000" baseline="-25000"/>
              <a:t>1</a:t>
            </a:r>
            <a:r>
              <a:rPr lang="en-US" altLang="de-DE" sz="2000"/>
              <a:t>,A</a:t>
            </a:r>
            <a:r>
              <a:rPr lang="en-US" altLang="de-DE" sz="2000" baseline="-25000"/>
              <a:t>2</a:t>
            </a:r>
            <a:r>
              <a:rPr lang="en-US" altLang="de-DE" sz="2000"/>
              <a:t>,C</a:t>
            </a:r>
            <a:r>
              <a:rPr lang="en-US" altLang="de-DE" sz="2000" baseline="-25000"/>
              <a:t>2</a:t>
            </a:r>
            <a:r>
              <a:rPr lang="en-US" altLang="de-DE" sz="2000"/>
              <a:t>, …, A</a:t>
            </a:r>
            <a:r>
              <a:rPr lang="en-US" altLang="de-DE" sz="2000" baseline="-25000"/>
              <a:t>n</a:t>
            </a:r>
            <a:r>
              <a:rPr lang="en-US" altLang="de-DE" sz="2000"/>
              <a:t>,C</a:t>
            </a:r>
            <a:r>
              <a:rPr lang="en-US" altLang="de-DE" sz="2000" baseline="-25000"/>
              <a:t>n</a:t>
            </a:r>
            <a:r>
              <a:rPr lang="en-US" altLang="de-DE" sz="2000"/>
              <a:t>,TC)</a:t>
            </a:r>
          </a:p>
          <a:p>
            <a:pPr>
              <a:lnSpc>
                <a:spcPct val="90000"/>
              </a:lnSpc>
            </a:pPr>
            <a:r>
              <a:rPr lang="en-US" altLang="de-DE" sz="2000"/>
              <a:t>where each Ci represents the classification attribute associated with attribute A</a:t>
            </a:r>
            <a:r>
              <a:rPr lang="en-US" altLang="de-DE" sz="2000" baseline="-25000"/>
              <a:t>i</a:t>
            </a:r>
            <a:r>
              <a:rPr lang="en-US" altLang="de-DE" sz="2000"/>
              <a:t>.</a:t>
            </a:r>
          </a:p>
        </p:txBody>
      </p:sp>
    </p:spTree>
    <p:extLst>
      <p:ext uri="{BB962C8B-B14F-4D97-AF65-F5344CB8AC3E}">
        <p14:creationId xmlns:p14="http://schemas.microsoft.com/office/powerpoint/2010/main" val="3329287011"/>
      </p:ext>
    </p:extLst>
  </p:cSld>
  <p:clrMapOvr>
    <a:masterClrMapping/>
  </p:clrMapOvr>
  <p:transition spd="me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30" name="Rectangle 6"/>
          <p:cNvSpPr>
            <a:spLocks noGrp="1" noChangeArrowheads="1"/>
          </p:cNvSpPr>
          <p:nvPr>
            <p:ph type="title"/>
          </p:nvPr>
        </p:nvSpPr>
        <p:spPr/>
        <p:txBody>
          <a:bodyPr/>
          <a:lstStyle/>
          <a:p>
            <a:r>
              <a:rPr lang="en-US" altLang="de-DE" sz="2800"/>
              <a:t>3 Mandatory Access Control and Role-Based Access Control for Multilevel Security (5)</a:t>
            </a:r>
          </a:p>
        </p:txBody>
      </p:sp>
      <p:sp>
        <p:nvSpPr>
          <p:cNvPr id="743431" name="Rectangle 7"/>
          <p:cNvSpPr>
            <a:spLocks noGrp="1" noChangeArrowheads="1"/>
          </p:cNvSpPr>
          <p:nvPr>
            <p:ph type="body" idx="1"/>
          </p:nvPr>
        </p:nvSpPr>
        <p:spPr/>
        <p:txBody>
          <a:bodyPr/>
          <a:lstStyle/>
          <a:p>
            <a:r>
              <a:rPr lang="en-US" altLang="de-DE"/>
              <a:t>The value of the </a:t>
            </a:r>
            <a:r>
              <a:rPr lang="en-US" altLang="de-DE" b="1"/>
              <a:t>TC</a:t>
            </a:r>
            <a:r>
              <a:rPr lang="en-US" altLang="de-DE"/>
              <a:t> attribute in each tuple t – which is the highest of all attribute classification values within t – provides a general classification for the tuple itself, whereas each C</a:t>
            </a:r>
            <a:r>
              <a:rPr lang="en-US" altLang="de-DE" baseline="-25000"/>
              <a:t>i</a:t>
            </a:r>
            <a:r>
              <a:rPr lang="en-US" altLang="de-DE"/>
              <a:t> provides a finer security classification for each attribute value within the tuple.</a:t>
            </a:r>
          </a:p>
          <a:p>
            <a:pPr lvl="1"/>
            <a:r>
              <a:rPr lang="en-US" altLang="de-DE"/>
              <a:t>The apparent key of a multilevel relation is the set of attributes that would have formed the primary key in a regular (single-level) relation.</a:t>
            </a:r>
          </a:p>
          <a:p>
            <a:endParaRPr lang="en-US" altLang="de-DE"/>
          </a:p>
        </p:txBody>
      </p:sp>
    </p:spTree>
    <p:extLst>
      <p:ext uri="{BB962C8B-B14F-4D97-AF65-F5344CB8AC3E}">
        <p14:creationId xmlns:p14="http://schemas.microsoft.com/office/powerpoint/2010/main" val="4261090066"/>
      </p:ext>
    </p:extLst>
  </p:cSld>
  <p:clrMapOvr>
    <a:masterClrMapping/>
  </p:clrMapOvr>
  <p:transition spd="me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8" name="Rectangle 6"/>
          <p:cNvSpPr>
            <a:spLocks noGrp="1" noChangeArrowheads="1"/>
          </p:cNvSpPr>
          <p:nvPr>
            <p:ph type="title"/>
          </p:nvPr>
        </p:nvSpPr>
        <p:spPr/>
        <p:txBody>
          <a:bodyPr/>
          <a:lstStyle/>
          <a:p>
            <a:r>
              <a:rPr lang="en-US" altLang="de-DE" sz="2800"/>
              <a:t>3 Mandatory Access Control and Role-Based Access Control for Multilevel Security (6)</a:t>
            </a:r>
          </a:p>
        </p:txBody>
      </p:sp>
      <p:sp>
        <p:nvSpPr>
          <p:cNvPr id="745479" name="Rectangle 7"/>
          <p:cNvSpPr>
            <a:spLocks noGrp="1" noChangeArrowheads="1"/>
          </p:cNvSpPr>
          <p:nvPr>
            <p:ph type="body" idx="1"/>
          </p:nvPr>
        </p:nvSpPr>
        <p:spPr/>
        <p:txBody>
          <a:bodyPr/>
          <a:lstStyle/>
          <a:p>
            <a:pPr>
              <a:lnSpc>
                <a:spcPct val="90000"/>
              </a:lnSpc>
            </a:pPr>
            <a:r>
              <a:rPr lang="en-US" altLang="de-DE" sz="2400"/>
              <a:t>A multilevel relation will appear to contain different data to subjects (users) with different clearance levels.</a:t>
            </a:r>
          </a:p>
          <a:p>
            <a:pPr lvl="1">
              <a:lnSpc>
                <a:spcPct val="90000"/>
              </a:lnSpc>
            </a:pPr>
            <a:r>
              <a:rPr lang="en-US" altLang="de-DE" sz="2200"/>
              <a:t>In some cases, it is possible to store a single tuple in the relation at a higher classification level and produce the corresponding tuples at a lower-level classification through a process known as </a:t>
            </a:r>
            <a:r>
              <a:rPr lang="en-US" altLang="de-DE" sz="2200" b="1"/>
              <a:t>filtering</a:t>
            </a:r>
            <a:r>
              <a:rPr lang="en-US" altLang="de-DE" sz="2200"/>
              <a:t>.</a:t>
            </a:r>
          </a:p>
          <a:p>
            <a:pPr lvl="1">
              <a:lnSpc>
                <a:spcPct val="90000"/>
              </a:lnSpc>
            </a:pPr>
            <a:r>
              <a:rPr lang="en-US" altLang="de-DE" sz="2200"/>
              <a:t>In other cases, it is necessary to store two or more tuples at different classification levels with the same value for the </a:t>
            </a:r>
            <a:r>
              <a:rPr lang="en-US" altLang="de-DE" sz="2200" b="1"/>
              <a:t>apparent key</a:t>
            </a:r>
            <a:r>
              <a:rPr lang="en-US" altLang="de-DE" sz="2200"/>
              <a:t>. </a:t>
            </a:r>
          </a:p>
          <a:p>
            <a:pPr>
              <a:lnSpc>
                <a:spcPct val="90000"/>
              </a:lnSpc>
            </a:pPr>
            <a:r>
              <a:rPr lang="en-US" altLang="de-DE" sz="2400"/>
              <a:t>This leads to the concept of </a:t>
            </a:r>
            <a:r>
              <a:rPr lang="en-US" altLang="de-DE" sz="2400" b="1"/>
              <a:t>polyinstantiation</a:t>
            </a:r>
            <a:r>
              <a:rPr lang="en-US" altLang="de-DE" sz="2400"/>
              <a:t> where several tuples can have the same apparent key value but have different attribute values for users at different classification levels.</a:t>
            </a:r>
          </a:p>
        </p:txBody>
      </p:sp>
    </p:spTree>
    <p:extLst>
      <p:ext uri="{BB962C8B-B14F-4D97-AF65-F5344CB8AC3E}">
        <p14:creationId xmlns:p14="http://schemas.microsoft.com/office/powerpoint/2010/main" val="2355105225"/>
      </p:ext>
    </p:extLst>
  </p:cSld>
  <p:clrMapOvr>
    <a:masterClrMapping/>
  </p:clrMapOvr>
  <p:transition spd="me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6" name="Rectangle 6"/>
          <p:cNvSpPr>
            <a:spLocks noGrp="1" noChangeArrowheads="1"/>
          </p:cNvSpPr>
          <p:nvPr>
            <p:ph type="title"/>
          </p:nvPr>
        </p:nvSpPr>
        <p:spPr/>
        <p:txBody>
          <a:bodyPr/>
          <a:lstStyle/>
          <a:p>
            <a:r>
              <a:rPr lang="en-US" altLang="de-DE" sz="2800"/>
              <a:t>3 Mandatory Access Control and Role-Based Access Control for Multilevel Security (7)</a:t>
            </a:r>
          </a:p>
        </p:txBody>
      </p:sp>
      <p:sp>
        <p:nvSpPr>
          <p:cNvPr id="747527" name="Rectangle 7"/>
          <p:cNvSpPr>
            <a:spLocks noGrp="1" noChangeArrowheads="1"/>
          </p:cNvSpPr>
          <p:nvPr>
            <p:ph type="body" idx="1"/>
          </p:nvPr>
        </p:nvSpPr>
        <p:spPr/>
        <p:txBody>
          <a:bodyPr/>
          <a:lstStyle/>
          <a:p>
            <a:pPr>
              <a:lnSpc>
                <a:spcPct val="90000"/>
              </a:lnSpc>
            </a:pPr>
            <a:r>
              <a:rPr lang="en-US" altLang="de-DE"/>
              <a:t>In general, the </a:t>
            </a:r>
            <a:r>
              <a:rPr lang="en-US" altLang="de-DE" b="1"/>
              <a:t>entity integrity</a:t>
            </a:r>
            <a:r>
              <a:rPr lang="en-US" altLang="de-DE"/>
              <a:t> rule for multilevel relations states that all attributes that are members of the apparent key must not be null and must have the same security classification within each individual tuple.</a:t>
            </a:r>
          </a:p>
          <a:p>
            <a:pPr>
              <a:lnSpc>
                <a:spcPct val="90000"/>
              </a:lnSpc>
            </a:pPr>
            <a:r>
              <a:rPr lang="en-US" altLang="de-DE"/>
              <a:t>In addition, all other attribute values in the tuple must have a security classification greater than or equal to that of the apparent key.</a:t>
            </a:r>
          </a:p>
          <a:p>
            <a:pPr lvl="1">
              <a:lnSpc>
                <a:spcPct val="90000"/>
              </a:lnSpc>
            </a:pPr>
            <a:r>
              <a:rPr lang="en-US" altLang="de-DE"/>
              <a:t>This </a:t>
            </a:r>
            <a:r>
              <a:rPr lang="en-US" altLang="de-DE" b="1"/>
              <a:t>constraint</a:t>
            </a:r>
            <a:r>
              <a:rPr lang="en-US" altLang="de-DE"/>
              <a:t> ensures that a user can see the key if the user is permitted to see any part of the tuple at all.</a:t>
            </a:r>
          </a:p>
        </p:txBody>
      </p:sp>
    </p:spTree>
    <p:extLst>
      <p:ext uri="{BB962C8B-B14F-4D97-AF65-F5344CB8AC3E}">
        <p14:creationId xmlns:p14="http://schemas.microsoft.com/office/powerpoint/2010/main" val="497891723"/>
      </p:ext>
    </p:extLst>
  </p:cSld>
  <p:clrMapOvr>
    <a:masterClrMapping/>
  </p:clrMapOvr>
  <p:transition spd="me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4" name="Rectangle 6"/>
          <p:cNvSpPr>
            <a:spLocks noGrp="1" noChangeArrowheads="1"/>
          </p:cNvSpPr>
          <p:nvPr>
            <p:ph type="title"/>
          </p:nvPr>
        </p:nvSpPr>
        <p:spPr/>
        <p:txBody>
          <a:bodyPr/>
          <a:lstStyle/>
          <a:p>
            <a:r>
              <a:rPr lang="en-US" altLang="de-DE" sz="2800"/>
              <a:t>3 Mandatory Access Control and Role-Based Access Control for Multilevel Security (8)</a:t>
            </a:r>
          </a:p>
        </p:txBody>
      </p:sp>
      <p:sp>
        <p:nvSpPr>
          <p:cNvPr id="749575" name="Rectangle 7"/>
          <p:cNvSpPr>
            <a:spLocks noGrp="1" noChangeArrowheads="1"/>
          </p:cNvSpPr>
          <p:nvPr>
            <p:ph type="body" idx="1"/>
          </p:nvPr>
        </p:nvSpPr>
        <p:spPr/>
        <p:txBody>
          <a:bodyPr/>
          <a:lstStyle/>
          <a:p>
            <a:r>
              <a:rPr lang="en-US" altLang="de-DE"/>
              <a:t>Other integrity rules, called </a:t>
            </a:r>
            <a:r>
              <a:rPr lang="en-US" altLang="de-DE" b="1"/>
              <a:t>null integrity</a:t>
            </a:r>
            <a:r>
              <a:rPr lang="en-US" altLang="de-DE"/>
              <a:t> and </a:t>
            </a:r>
            <a:r>
              <a:rPr lang="en-US" altLang="de-DE" b="1"/>
              <a:t>interinstance integrity</a:t>
            </a:r>
            <a:r>
              <a:rPr lang="en-US" altLang="de-DE"/>
              <a:t>, informally ensure that if a tuple value at some security level can be filtered (derived) from a higher-classified tuple, then it is sufficient to store the higher-classified tuple in the multilevel relation.</a:t>
            </a:r>
          </a:p>
          <a:p>
            <a:endParaRPr lang="en-US" altLang="de-DE"/>
          </a:p>
        </p:txBody>
      </p:sp>
    </p:spTree>
    <p:extLst>
      <p:ext uri="{BB962C8B-B14F-4D97-AF65-F5344CB8AC3E}">
        <p14:creationId xmlns:p14="http://schemas.microsoft.com/office/powerpoint/2010/main" val="898742457"/>
      </p:ext>
    </p:extLst>
  </p:cSld>
  <p:clrMapOvr>
    <a:masterClrMapping/>
  </p:clrMapOvr>
  <p:transition spd="me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22" name="Rectangle 6"/>
          <p:cNvSpPr>
            <a:spLocks noGrp="1" noChangeArrowheads="1"/>
          </p:cNvSpPr>
          <p:nvPr>
            <p:ph type="title"/>
          </p:nvPr>
        </p:nvSpPr>
        <p:spPr/>
        <p:txBody>
          <a:bodyPr/>
          <a:lstStyle/>
          <a:p>
            <a:r>
              <a:rPr lang="en-US" altLang="de-DE" sz="3200"/>
              <a:t>3.1 Comparing Discretionary Access Control and Mandatory Access Control</a:t>
            </a:r>
          </a:p>
        </p:txBody>
      </p:sp>
      <p:sp>
        <p:nvSpPr>
          <p:cNvPr id="751623" name="Rectangle 7"/>
          <p:cNvSpPr>
            <a:spLocks noGrp="1" noChangeArrowheads="1"/>
          </p:cNvSpPr>
          <p:nvPr>
            <p:ph type="body" idx="1"/>
          </p:nvPr>
        </p:nvSpPr>
        <p:spPr/>
        <p:txBody>
          <a:bodyPr/>
          <a:lstStyle/>
          <a:p>
            <a:r>
              <a:rPr lang="en-US" altLang="de-DE" b="1"/>
              <a:t>Discretionary Access Control (DAC)</a:t>
            </a:r>
            <a:r>
              <a:rPr lang="en-US" altLang="de-DE"/>
              <a:t> policies are characterized by a high degree of flexibility, which makes them suitable for a large variety of application domains.</a:t>
            </a:r>
          </a:p>
          <a:p>
            <a:pPr lvl="1"/>
            <a:r>
              <a:rPr lang="en-US" altLang="de-DE"/>
              <a:t>The main drawback of </a:t>
            </a:r>
            <a:r>
              <a:rPr lang="en-US" altLang="de-DE" b="1"/>
              <a:t>DAC</a:t>
            </a:r>
            <a:r>
              <a:rPr lang="en-US" altLang="de-DE"/>
              <a:t> models is their vulnerability to malicious attacks, such as Trojan horses embedded in application programs.</a:t>
            </a:r>
          </a:p>
        </p:txBody>
      </p:sp>
    </p:spTree>
    <p:extLst>
      <p:ext uri="{BB962C8B-B14F-4D97-AF65-F5344CB8AC3E}">
        <p14:creationId xmlns:p14="http://schemas.microsoft.com/office/powerpoint/2010/main" val="403839445"/>
      </p:ext>
    </p:extLst>
  </p:cSld>
  <p:clrMapOvr>
    <a:masterClrMapping/>
  </p:clrMapOvr>
  <p:transition spd="me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70" name="Rectangle 6"/>
          <p:cNvSpPr>
            <a:spLocks noGrp="1" noChangeArrowheads="1"/>
          </p:cNvSpPr>
          <p:nvPr>
            <p:ph type="title"/>
          </p:nvPr>
        </p:nvSpPr>
        <p:spPr/>
        <p:txBody>
          <a:bodyPr/>
          <a:lstStyle/>
          <a:p>
            <a:r>
              <a:rPr lang="en-US" altLang="de-DE" sz="3200"/>
              <a:t>3.1 Comparing Discretionary Access Control and Mandatory Access Control(2)</a:t>
            </a:r>
          </a:p>
        </p:txBody>
      </p:sp>
      <p:sp>
        <p:nvSpPr>
          <p:cNvPr id="753671" name="Rectangle 7"/>
          <p:cNvSpPr>
            <a:spLocks noGrp="1" noChangeArrowheads="1"/>
          </p:cNvSpPr>
          <p:nvPr>
            <p:ph type="body" idx="1"/>
          </p:nvPr>
        </p:nvSpPr>
        <p:spPr/>
        <p:txBody>
          <a:bodyPr/>
          <a:lstStyle/>
          <a:p>
            <a:r>
              <a:rPr lang="en-US" altLang="de-DE"/>
              <a:t>By contrast, mandatory policies ensure a high degree of protection in a way, they prevent any illegal flow of information.</a:t>
            </a:r>
          </a:p>
          <a:p>
            <a:r>
              <a:rPr lang="en-US" altLang="de-DE"/>
              <a:t>Mandatory policies have the drawback of being too rigid and they are only applicable in limited environments.</a:t>
            </a:r>
          </a:p>
          <a:p>
            <a:r>
              <a:rPr lang="en-US" altLang="de-DE"/>
              <a:t>In many practical situations, discretionary policies are preferred because they offer a better trade-off between security and applicability.</a:t>
            </a:r>
          </a:p>
        </p:txBody>
      </p:sp>
    </p:spTree>
    <p:extLst>
      <p:ext uri="{BB962C8B-B14F-4D97-AF65-F5344CB8AC3E}">
        <p14:creationId xmlns:p14="http://schemas.microsoft.com/office/powerpoint/2010/main" val="1705260065"/>
      </p:ext>
    </p:extLst>
  </p:cSld>
  <p:clrMapOvr>
    <a:masterClrMapping/>
  </p:clrMapOvr>
  <p:transition spd="me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8" name="Rectangle 6"/>
          <p:cNvSpPr>
            <a:spLocks noGrp="1" noChangeArrowheads="1"/>
          </p:cNvSpPr>
          <p:nvPr>
            <p:ph type="title"/>
          </p:nvPr>
        </p:nvSpPr>
        <p:spPr/>
        <p:txBody>
          <a:bodyPr/>
          <a:lstStyle/>
          <a:p>
            <a:r>
              <a:rPr lang="en-US" altLang="de-DE"/>
              <a:t>3.2 Role-Based Access Control</a:t>
            </a:r>
          </a:p>
        </p:txBody>
      </p:sp>
      <p:sp>
        <p:nvSpPr>
          <p:cNvPr id="755719" name="Rectangle 7"/>
          <p:cNvSpPr>
            <a:spLocks noGrp="1" noChangeArrowheads="1"/>
          </p:cNvSpPr>
          <p:nvPr>
            <p:ph type="body" idx="1"/>
          </p:nvPr>
        </p:nvSpPr>
        <p:spPr/>
        <p:txBody>
          <a:bodyPr/>
          <a:lstStyle/>
          <a:p>
            <a:r>
              <a:rPr lang="en-US" altLang="de-DE" sz="2400" b="1"/>
              <a:t>Role-based access control (RBAC)</a:t>
            </a:r>
            <a:r>
              <a:rPr lang="en-US" altLang="de-DE" sz="2400"/>
              <a:t> emerged rapidly in the 1990s as a proven technology for managing and enforcing security in large-scale enterprisewide systems.</a:t>
            </a:r>
          </a:p>
          <a:p>
            <a:r>
              <a:rPr lang="en-US" altLang="de-DE" sz="2400"/>
              <a:t>Its basic notion is that permissions are associated with roles, and users are assigned to appropriate roles.</a:t>
            </a:r>
          </a:p>
          <a:p>
            <a:r>
              <a:rPr lang="en-US" altLang="de-DE" sz="2400"/>
              <a:t>Roles can be created using the </a:t>
            </a:r>
            <a:r>
              <a:rPr lang="en-US" altLang="de-DE" sz="2400" b="1"/>
              <a:t>CREATE ROLE</a:t>
            </a:r>
            <a:r>
              <a:rPr lang="en-US" altLang="de-DE" sz="2400"/>
              <a:t> and </a:t>
            </a:r>
            <a:r>
              <a:rPr lang="en-US" altLang="de-DE" sz="2400" b="1"/>
              <a:t>DESTROY ROLE</a:t>
            </a:r>
            <a:r>
              <a:rPr lang="en-US" altLang="de-DE" sz="2400"/>
              <a:t> commands. </a:t>
            </a:r>
          </a:p>
          <a:p>
            <a:pPr lvl="1"/>
            <a:r>
              <a:rPr lang="en-US" altLang="de-DE" sz="2200"/>
              <a:t>The </a:t>
            </a:r>
            <a:r>
              <a:rPr lang="en-US" altLang="de-DE" sz="2200" b="1"/>
              <a:t>GRANT</a:t>
            </a:r>
            <a:r>
              <a:rPr lang="en-US" altLang="de-DE" sz="2200"/>
              <a:t> and </a:t>
            </a:r>
            <a:r>
              <a:rPr lang="en-US" altLang="de-DE" sz="2200" b="1"/>
              <a:t>REVOKE</a:t>
            </a:r>
            <a:r>
              <a:rPr lang="en-US" altLang="de-DE" sz="2200"/>
              <a:t> commands discussed under DAC can then be used to assign and revoke privileges from roles.</a:t>
            </a:r>
          </a:p>
        </p:txBody>
      </p:sp>
    </p:spTree>
    <p:extLst>
      <p:ext uri="{BB962C8B-B14F-4D97-AF65-F5344CB8AC3E}">
        <p14:creationId xmlns:p14="http://schemas.microsoft.com/office/powerpoint/2010/main" val="3806545678"/>
      </p:ext>
    </p:extLst>
  </p:cSld>
  <p:clrMapOvr>
    <a:masterClrMapping/>
  </p:clrMapOvr>
  <p:transition spd="me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6" name="Rectangle 6"/>
          <p:cNvSpPr>
            <a:spLocks noGrp="1" noChangeArrowheads="1"/>
          </p:cNvSpPr>
          <p:nvPr>
            <p:ph type="title"/>
          </p:nvPr>
        </p:nvSpPr>
        <p:spPr/>
        <p:txBody>
          <a:bodyPr/>
          <a:lstStyle/>
          <a:p>
            <a:r>
              <a:rPr lang="en-US" altLang="de-DE"/>
              <a:t>3.2 Role-Based Access Control (2)</a:t>
            </a:r>
          </a:p>
        </p:txBody>
      </p:sp>
      <p:sp>
        <p:nvSpPr>
          <p:cNvPr id="757767" name="Rectangle 7"/>
          <p:cNvSpPr>
            <a:spLocks noGrp="1" noChangeArrowheads="1"/>
          </p:cNvSpPr>
          <p:nvPr>
            <p:ph type="body" idx="1"/>
          </p:nvPr>
        </p:nvSpPr>
        <p:spPr/>
        <p:txBody>
          <a:bodyPr/>
          <a:lstStyle/>
          <a:p>
            <a:r>
              <a:rPr lang="en-US" altLang="de-DE" b="1"/>
              <a:t>RBAC</a:t>
            </a:r>
            <a:r>
              <a:rPr lang="en-US" altLang="de-DE"/>
              <a:t> appears to be a viable alternative to traditional discretionary and mandatory access controls; it ensures that only authorized users are given access to certain data or resources.</a:t>
            </a:r>
          </a:p>
          <a:p>
            <a:r>
              <a:rPr lang="en-US" altLang="de-DE"/>
              <a:t>Many DBMSs have allowed the concept of roles, where privileges can be assigned to roles.</a:t>
            </a:r>
          </a:p>
          <a:p>
            <a:r>
              <a:rPr lang="en-US" altLang="de-DE"/>
              <a:t>Role hierarchy in </a:t>
            </a:r>
            <a:r>
              <a:rPr lang="en-US" altLang="de-DE" b="1"/>
              <a:t>RBAC</a:t>
            </a:r>
            <a:r>
              <a:rPr lang="en-US" altLang="de-DE"/>
              <a:t> is a natural way of organizing roles to reflect the organization’s lines of authority and responsibility.</a:t>
            </a:r>
          </a:p>
        </p:txBody>
      </p:sp>
    </p:spTree>
    <p:extLst>
      <p:ext uri="{BB962C8B-B14F-4D97-AF65-F5344CB8AC3E}">
        <p14:creationId xmlns:p14="http://schemas.microsoft.com/office/powerpoint/2010/main" val="1673826827"/>
      </p:ext>
    </p:extLst>
  </p:cSld>
  <p:clrMapOvr>
    <a:masterClrMapping/>
  </p:clrMapOvr>
  <p:transition spd="me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4" name="Rectangle 6"/>
          <p:cNvSpPr>
            <a:spLocks noGrp="1" noChangeArrowheads="1"/>
          </p:cNvSpPr>
          <p:nvPr>
            <p:ph type="title"/>
          </p:nvPr>
        </p:nvSpPr>
        <p:spPr/>
        <p:txBody>
          <a:bodyPr/>
          <a:lstStyle/>
          <a:p>
            <a:r>
              <a:rPr lang="en-US" altLang="de-DE"/>
              <a:t>3.2 Role-Based Access Control (3)</a:t>
            </a:r>
          </a:p>
        </p:txBody>
      </p:sp>
      <p:sp>
        <p:nvSpPr>
          <p:cNvPr id="759815" name="Rectangle 7"/>
          <p:cNvSpPr>
            <a:spLocks noGrp="1" noChangeArrowheads="1"/>
          </p:cNvSpPr>
          <p:nvPr>
            <p:ph type="body" idx="1"/>
          </p:nvPr>
        </p:nvSpPr>
        <p:spPr/>
        <p:txBody>
          <a:bodyPr/>
          <a:lstStyle/>
          <a:p>
            <a:r>
              <a:rPr lang="en-US" altLang="de-DE" sz="2400"/>
              <a:t>Another important consideration in </a:t>
            </a:r>
            <a:r>
              <a:rPr lang="en-US" altLang="de-DE" sz="2400" b="1"/>
              <a:t>RBAC</a:t>
            </a:r>
            <a:r>
              <a:rPr lang="en-US" altLang="de-DE" sz="2400"/>
              <a:t> systems is the possible temporal constraints that may exist on roles, such as time and duration of role activations, and timed triggering of a role by an activation of  another role.</a:t>
            </a:r>
          </a:p>
          <a:p>
            <a:r>
              <a:rPr lang="en-US" altLang="de-DE" sz="2400"/>
              <a:t>Using an </a:t>
            </a:r>
            <a:r>
              <a:rPr lang="en-US" altLang="de-DE" sz="2400" b="1"/>
              <a:t>RBAC</a:t>
            </a:r>
            <a:r>
              <a:rPr lang="en-US" altLang="de-DE" sz="2400"/>
              <a:t> model is highly desirable goal for addressing the key security requirements of Web-based applications.</a:t>
            </a:r>
          </a:p>
          <a:p>
            <a:r>
              <a:rPr lang="en-US" altLang="de-DE" sz="2400"/>
              <a:t>In contrast,  discretionary access control (</a:t>
            </a:r>
            <a:r>
              <a:rPr lang="en-US" altLang="de-DE" sz="2400" b="1"/>
              <a:t>DAC</a:t>
            </a:r>
            <a:r>
              <a:rPr lang="en-US" altLang="de-DE" sz="2400"/>
              <a:t>) and mandatory access control (</a:t>
            </a:r>
            <a:r>
              <a:rPr lang="en-US" altLang="de-DE" sz="2400" b="1"/>
              <a:t>MAC</a:t>
            </a:r>
            <a:r>
              <a:rPr lang="en-US" altLang="de-DE" sz="2400"/>
              <a:t>) models </a:t>
            </a:r>
            <a:r>
              <a:rPr lang="en-US" altLang="de-DE" sz="2400" b="1"/>
              <a:t>lack capabilities</a:t>
            </a:r>
            <a:r>
              <a:rPr lang="en-US" altLang="de-DE" sz="2400"/>
              <a:t> needed to support the security requirements emerging enterprises and Web-based applications.</a:t>
            </a:r>
          </a:p>
        </p:txBody>
      </p:sp>
    </p:spTree>
    <p:extLst>
      <p:ext uri="{BB962C8B-B14F-4D97-AF65-F5344CB8AC3E}">
        <p14:creationId xmlns:p14="http://schemas.microsoft.com/office/powerpoint/2010/main" val="1559618304"/>
      </p:ext>
    </p:extLst>
  </p:cSld>
  <p:clrMapOvr>
    <a:masterClrMapping/>
  </p:clrMapOvr>
  <p:transition spd="me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62" name="Rectangle 6"/>
          <p:cNvSpPr>
            <a:spLocks noGrp="1" noChangeArrowheads="1"/>
          </p:cNvSpPr>
          <p:nvPr>
            <p:ph type="title"/>
          </p:nvPr>
        </p:nvSpPr>
        <p:spPr/>
        <p:txBody>
          <a:bodyPr/>
          <a:lstStyle/>
          <a:p>
            <a:r>
              <a:rPr lang="en-US" altLang="de-DE" sz="3200"/>
              <a:t>3.3 Access Control Policies for</a:t>
            </a:r>
            <a:br>
              <a:rPr lang="en-US" altLang="de-DE" sz="3200"/>
            </a:br>
            <a:r>
              <a:rPr lang="en-US" altLang="de-DE" sz="3200"/>
              <a:t> E-Commerce and the Web</a:t>
            </a:r>
          </a:p>
        </p:txBody>
      </p:sp>
      <p:sp>
        <p:nvSpPr>
          <p:cNvPr id="761863" name="Rectangle 7"/>
          <p:cNvSpPr>
            <a:spLocks noGrp="1" noChangeArrowheads="1"/>
          </p:cNvSpPr>
          <p:nvPr>
            <p:ph type="body" idx="1"/>
          </p:nvPr>
        </p:nvSpPr>
        <p:spPr/>
        <p:txBody>
          <a:bodyPr/>
          <a:lstStyle/>
          <a:p>
            <a:r>
              <a:rPr lang="en-US" altLang="de-DE" b="1"/>
              <a:t>E-Commerce environments</a:t>
            </a:r>
            <a:r>
              <a:rPr lang="en-US" altLang="de-DE"/>
              <a:t> require elaborate policies that go beyond traditional DBMSs.</a:t>
            </a:r>
          </a:p>
          <a:p>
            <a:pPr lvl="1"/>
            <a:r>
              <a:rPr lang="en-US" altLang="de-DE"/>
              <a:t>In an e-commerce environment the resources to be protected are not only traditional data but also knowledge and experience.</a:t>
            </a:r>
          </a:p>
          <a:p>
            <a:pPr lvl="1"/>
            <a:r>
              <a:rPr lang="en-US" altLang="de-DE"/>
              <a:t>The access control mechanism should be flexible enough to support a wide spectrum of heterogeneous  protection objects.</a:t>
            </a:r>
          </a:p>
          <a:p>
            <a:r>
              <a:rPr lang="en-US" altLang="de-DE"/>
              <a:t>A related requirement is the support for </a:t>
            </a:r>
            <a:r>
              <a:rPr lang="en-US" altLang="de-DE" b="1"/>
              <a:t>content-based access-control</a:t>
            </a:r>
            <a:r>
              <a:rPr lang="en-US" altLang="de-DE"/>
              <a:t>.</a:t>
            </a:r>
          </a:p>
        </p:txBody>
      </p:sp>
    </p:spTree>
    <p:extLst>
      <p:ext uri="{BB962C8B-B14F-4D97-AF65-F5344CB8AC3E}">
        <p14:creationId xmlns:p14="http://schemas.microsoft.com/office/powerpoint/2010/main" val="413298687"/>
      </p:ext>
    </p:extLst>
  </p:cSld>
  <p:clrMapOvr>
    <a:masterClrMapping/>
  </p:clrMapOvr>
  <p:transition spd="me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10" name="Rectangle 6"/>
          <p:cNvSpPr>
            <a:spLocks noGrp="1" noChangeArrowheads="1"/>
          </p:cNvSpPr>
          <p:nvPr>
            <p:ph type="title"/>
          </p:nvPr>
        </p:nvSpPr>
        <p:spPr/>
        <p:txBody>
          <a:bodyPr/>
          <a:lstStyle/>
          <a:p>
            <a:r>
              <a:rPr lang="en-US" altLang="de-DE" sz="3200"/>
              <a:t>3.3 Access Control Policies for</a:t>
            </a:r>
            <a:br>
              <a:rPr lang="en-US" altLang="de-DE" sz="3200"/>
            </a:br>
            <a:r>
              <a:rPr lang="en-US" altLang="de-DE" sz="3200"/>
              <a:t> E-Commerce and the Web (2)</a:t>
            </a:r>
          </a:p>
        </p:txBody>
      </p:sp>
      <p:sp>
        <p:nvSpPr>
          <p:cNvPr id="763911" name="Rectangle 7"/>
          <p:cNvSpPr>
            <a:spLocks noGrp="1" noChangeArrowheads="1"/>
          </p:cNvSpPr>
          <p:nvPr>
            <p:ph type="body" idx="1"/>
          </p:nvPr>
        </p:nvSpPr>
        <p:spPr/>
        <p:txBody>
          <a:bodyPr/>
          <a:lstStyle/>
          <a:p>
            <a:r>
              <a:rPr lang="en-US" altLang="de-DE" sz="2400"/>
              <a:t>Another requirement is related to the heterogeneity of subjects, which requires access control policies based on user characteristics and qualifications.</a:t>
            </a:r>
          </a:p>
          <a:p>
            <a:pPr lvl="1"/>
            <a:r>
              <a:rPr lang="en-US" altLang="de-DE" sz="2200"/>
              <a:t>A possible solution, to better take into account user profiles in the formulation of access control policies, is to support the notion of credentials. </a:t>
            </a:r>
          </a:p>
          <a:p>
            <a:pPr lvl="1"/>
            <a:r>
              <a:rPr lang="en-US" altLang="de-DE" sz="2200"/>
              <a:t>A </a:t>
            </a:r>
            <a:r>
              <a:rPr lang="en-US" altLang="de-DE" sz="2200" b="1"/>
              <a:t>credential</a:t>
            </a:r>
            <a:r>
              <a:rPr lang="en-US" altLang="de-DE" sz="2200"/>
              <a:t> is a set of properties concerning a user that are relevant for security purposes </a:t>
            </a:r>
          </a:p>
          <a:p>
            <a:pPr lvl="2"/>
            <a:r>
              <a:rPr lang="en-US" altLang="de-DE" sz="2000"/>
              <a:t>For example, age, position within an organization</a:t>
            </a:r>
          </a:p>
          <a:p>
            <a:pPr lvl="1"/>
            <a:r>
              <a:rPr lang="en-US" altLang="de-DE" sz="2200"/>
              <a:t>It is believed that the XML language can play a key role in access control for e-commerce applications.</a:t>
            </a:r>
          </a:p>
        </p:txBody>
      </p:sp>
    </p:spTree>
    <p:extLst>
      <p:ext uri="{BB962C8B-B14F-4D97-AF65-F5344CB8AC3E}">
        <p14:creationId xmlns:p14="http://schemas.microsoft.com/office/powerpoint/2010/main" val="3101693866"/>
      </p:ext>
    </p:extLst>
  </p:cSld>
  <p:clrMapOvr>
    <a:masterClrMapping/>
  </p:clrMapOvr>
  <p:transition spd="me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8" name="Rectangle 6"/>
          <p:cNvSpPr>
            <a:spLocks noGrp="1" noChangeArrowheads="1"/>
          </p:cNvSpPr>
          <p:nvPr>
            <p:ph type="title"/>
          </p:nvPr>
        </p:nvSpPr>
        <p:spPr/>
        <p:txBody>
          <a:bodyPr/>
          <a:lstStyle/>
          <a:p>
            <a:r>
              <a:rPr lang="en-US" altLang="de-DE" sz="3200"/>
              <a:t>4 Introduction to Statistical</a:t>
            </a:r>
            <a:br>
              <a:rPr lang="en-US" altLang="de-DE" sz="3200"/>
            </a:br>
            <a:r>
              <a:rPr lang="en-US" altLang="de-DE" sz="3200"/>
              <a:t>Database Security</a:t>
            </a:r>
          </a:p>
        </p:txBody>
      </p:sp>
      <p:sp>
        <p:nvSpPr>
          <p:cNvPr id="765959" name="Rectangle 7"/>
          <p:cNvSpPr>
            <a:spLocks noGrp="1" noChangeArrowheads="1"/>
          </p:cNvSpPr>
          <p:nvPr>
            <p:ph type="body" idx="1"/>
          </p:nvPr>
        </p:nvSpPr>
        <p:spPr/>
        <p:txBody>
          <a:bodyPr/>
          <a:lstStyle/>
          <a:p>
            <a:r>
              <a:rPr lang="en-US" altLang="de-DE" b="1"/>
              <a:t>Statistical databases</a:t>
            </a:r>
            <a:r>
              <a:rPr lang="en-US" altLang="de-DE"/>
              <a:t> are used mainly to produce statistics on various populations.</a:t>
            </a:r>
          </a:p>
          <a:p>
            <a:r>
              <a:rPr lang="en-US" altLang="de-DE"/>
              <a:t>The database may contain </a:t>
            </a:r>
            <a:r>
              <a:rPr lang="en-US" altLang="de-DE" b="1"/>
              <a:t>confidential data</a:t>
            </a:r>
            <a:r>
              <a:rPr lang="en-US" altLang="de-DE"/>
              <a:t> on individuals, which should be protected from user access.</a:t>
            </a:r>
          </a:p>
          <a:p>
            <a:r>
              <a:rPr lang="en-US" altLang="de-DE"/>
              <a:t>Users are permitted to retrieve </a:t>
            </a:r>
            <a:r>
              <a:rPr lang="en-US" altLang="de-DE" b="1"/>
              <a:t>statistical information</a:t>
            </a:r>
            <a:r>
              <a:rPr lang="en-US" altLang="de-DE"/>
              <a:t> on the populations, such as </a:t>
            </a:r>
            <a:r>
              <a:rPr lang="en-US" altLang="de-DE" b="1"/>
              <a:t>averages, sums, counts, maximums, minimums,</a:t>
            </a:r>
            <a:r>
              <a:rPr lang="en-US" altLang="de-DE"/>
              <a:t> and </a:t>
            </a:r>
            <a:r>
              <a:rPr lang="en-US" altLang="de-DE" b="1"/>
              <a:t>standard deviations</a:t>
            </a:r>
            <a:r>
              <a:rPr lang="en-US" altLang="de-DE"/>
              <a:t>.</a:t>
            </a:r>
          </a:p>
          <a:p>
            <a:endParaRPr lang="en-US" altLang="de-DE"/>
          </a:p>
        </p:txBody>
      </p:sp>
    </p:spTree>
    <p:extLst>
      <p:ext uri="{BB962C8B-B14F-4D97-AF65-F5344CB8AC3E}">
        <p14:creationId xmlns:p14="http://schemas.microsoft.com/office/powerpoint/2010/main" val="1059990372"/>
      </p:ext>
    </p:extLst>
  </p:cSld>
  <p:clrMapOvr>
    <a:masterClrMapping/>
  </p:clrMapOvr>
  <p:transition spd="me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6" name="Rectangle 6"/>
          <p:cNvSpPr>
            <a:spLocks noGrp="1" noChangeArrowheads="1"/>
          </p:cNvSpPr>
          <p:nvPr>
            <p:ph type="title"/>
          </p:nvPr>
        </p:nvSpPr>
        <p:spPr/>
        <p:txBody>
          <a:bodyPr/>
          <a:lstStyle/>
          <a:p>
            <a:r>
              <a:rPr lang="en-US" altLang="de-DE" sz="3200"/>
              <a:t>4 Introduction to Statistical</a:t>
            </a:r>
            <a:br>
              <a:rPr lang="en-US" altLang="de-DE" sz="3200"/>
            </a:br>
            <a:r>
              <a:rPr lang="en-US" altLang="de-DE" sz="3200"/>
              <a:t>Database Security (2)</a:t>
            </a:r>
          </a:p>
        </p:txBody>
      </p:sp>
      <p:sp>
        <p:nvSpPr>
          <p:cNvPr id="768007" name="Rectangle 7"/>
          <p:cNvSpPr>
            <a:spLocks noGrp="1" noChangeArrowheads="1"/>
          </p:cNvSpPr>
          <p:nvPr>
            <p:ph type="body" idx="1"/>
          </p:nvPr>
        </p:nvSpPr>
        <p:spPr/>
        <p:txBody>
          <a:bodyPr/>
          <a:lstStyle/>
          <a:p>
            <a:r>
              <a:rPr lang="en-US" altLang="de-DE"/>
              <a:t>A </a:t>
            </a:r>
            <a:r>
              <a:rPr lang="en-US" altLang="de-DE" b="1"/>
              <a:t>population</a:t>
            </a:r>
            <a:r>
              <a:rPr lang="en-US" altLang="de-DE"/>
              <a:t> is a set of tuples of a relation (table) that satisfy some selection condition. </a:t>
            </a:r>
          </a:p>
          <a:p>
            <a:r>
              <a:rPr lang="en-US" altLang="de-DE"/>
              <a:t>Statistical queries involve applying </a:t>
            </a:r>
            <a:r>
              <a:rPr lang="en-US" altLang="de-DE" b="1"/>
              <a:t>statistical functions</a:t>
            </a:r>
            <a:r>
              <a:rPr lang="en-US" altLang="de-DE"/>
              <a:t> to a </a:t>
            </a:r>
            <a:r>
              <a:rPr lang="en-US" altLang="de-DE" b="1"/>
              <a:t>population</a:t>
            </a:r>
            <a:r>
              <a:rPr lang="en-US" altLang="de-DE"/>
              <a:t> of tuples.</a:t>
            </a:r>
          </a:p>
        </p:txBody>
      </p:sp>
    </p:spTree>
    <p:extLst>
      <p:ext uri="{BB962C8B-B14F-4D97-AF65-F5344CB8AC3E}">
        <p14:creationId xmlns:p14="http://schemas.microsoft.com/office/powerpoint/2010/main" val="764020241"/>
      </p:ext>
    </p:extLst>
  </p:cSld>
  <p:clrMapOvr>
    <a:masterClrMapping/>
  </p:clrMapOvr>
  <p:transition spd="me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4" name="Rectangle 6"/>
          <p:cNvSpPr>
            <a:spLocks noGrp="1" noChangeArrowheads="1"/>
          </p:cNvSpPr>
          <p:nvPr>
            <p:ph type="title"/>
          </p:nvPr>
        </p:nvSpPr>
        <p:spPr/>
        <p:txBody>
          <a:bodyPr/>
          <a:lstStyle/>
          <a:p>
            <a:r>
              <a:rPr lang="en-US" altLang="de-DE" sz="3200"/>
              <a:t>4 Introduction to Statistical</a:t>
            </a:r>
            <a:br>
              <a:rPr lang="en-US" altLang="de-DE" sz="3200"/>
            </a:br>
            <a:r>
              <a:rPr lang="en-US" altLang="de-DE" sz="3200"/>
              <a:t>Database Security (3)</a:t>
            </a:r>
          </a:p>
        </p:txBody>
      </p:sp>
      <p:sp>
        <p:nvSpPr>
          <p:cNvPr id="770055" name="Rectangle 7"/>
          <p:cNvSpPr>
            <a:spLocks noGrp="1" noChangeArrowheads="1"/>
          </p:cNvSpPr>
          <p:nvPr>
            <p:ph type="body" idx="1"/>
          </p:nvPr>
        </p:nvSpPr>
        <p:spPr/>
        <p:txBody>
          <a:bodyPr/>
          <a:lstStyle/>
          <a:p>
            <a:pPr>
              <a:lnSpc>
                <a:spcPct val="90000"/>
              </a:lnSpc>
            </a:pPr>
            <a:r>
              <a:rPr lang="en-US" altLang="de-DE" sz="2400"/>
              <a:t>For example, we may want to retrieve the </a:t>
            </a:r>
            <a:r>
              <a:rPr lang="en-US" altLang="de-DE" sz="2400" i="1"/>
              <a:t>number</a:t>
            </a:r>
            <a:r>
              <a:rPr lang="en-US" altLang="de-DE" sz="2400"/>
              <a:t> of individuals in a </a:t>
            </a:r>
            <a:r>
              <a:rPr lang="en-US" altLang="de-DE" sz="2400" b="1"/>
              <a:t>population</a:t>
            </a:r>
            <a:r>
              <a:rPr lang="en-US" altLang="de-DE" sz="2400"/>
              <a:t> or the </a:t>
            </a:r>
            <a:r>
              <a:rPr lang="en-US" altLang="de-DE" sz="2400" i="1"/>
              <a:t>average income</a:t>
            </a:r>
            <a:r>
              <a:rPr lang="en-US" altLang="de-DE" sz="2400"/>
              <a:t> in the population.</a:t>
            </a:r>
          </a:p>
          <a:p>
            <a:pPr lvl="1">
              <a:lnSpc>
                <a:spcPct val="90000"/>
              </a:lnSpc>
            </a:pPr>
            <a:r>
              <a:rPr lang="en-US" altLang="de-DE" sz="2200"/>
              <a:t>However, statistical users are not allowed to retrieve individual data, such as the income of a specific person.</a:t>
            </a:r>
          </a:p>
          <a:p>
            <a:pPr>
              <a:lnSpc>
                <a:spcPct val="90000"/>
              </a:lnSpc>
            </a:pPr>
            <a:r>
              <a:rPr lang="en-US" altLang="de-DE" sz="2400"/>
              <a:t>Statistical database security techniques must prohibit the retrieval of individual data.</a:t>
            </a:r>
          </a:p>
          <a:p>
            <a:pPr>
              <a:lnSpc>
                <a:spcPct val="90000"/>
              </a:lnSpc>
            </a:pPr>
            <a:r>
              <a:rPr lang="en-US" altLang="de-DE" sz="2400"/>
              <a:t>This can be achieved by prohibiting queries that retrieve attribute values and by allowing only queries that involve statistical aggregate functions such as COUNT, SUM, MIN, MAX, AVERAGE, and STANDARD DEVIATION.</a:t>
            </a:r>
          </a:p>
          <a:p>
            <a:pPr lvl="1">
              <a:lnSpc>
                <a:spcPct val="90000"/>
              </a:lnSpc>
            </a:pPr>
            <a:r>
              <a:rPr lang="en-US" altLang="de-DE" sz="2200"/>
              <a:t>Such queries are sometimes called </a:t>
            </a:r>
            <a:r>
              <a:rPr lang="en-US" altLang="de-DE" sz="2200" b="1"/>
              <a:t>statistical queries</a:t>
            </a:r>
            <a:r>
              <a:rPr lang="en-US" altLang="de-DE" sz="2200"/>
              <a:t>.</a:t>
            </a:r>
          </a:p>
        </p:txBody>
      </p:sp>
    </p:spTree>
    <p:extLst>
      <p:ext uri="{BB962C8B-B14F-4D97-AF65-F5344CB8AC3E}">
        <p14:creationId xmlns:p14="http://schemas.microsoft.com/office/powerpoint/2010/main" val="1011931330"/>
      </p:ext>
    </p:extLst>
  </p:cSld>
  <p:clrMapOvr>
    <a:masterClrMapping/>
  </p:clrMapOvr>
  <p:transition spd="me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2" name="Rectangle 6"/>
          <p:cNvSpPr>
            <a:spLocks noGrp="1" noChangeArrowheads="1"/>
          </p:cNvSpPr>
          <p:nvPr>
            <p:ph type="title"/>
          </p:nvPr>
        </p:nvSpPr>
        <p:spPr/>
        <p:txBody>
          <a:bodyPr/>
          <a:lstStyle/>
          <a:p>
            <a:r>
              <a:rPr lang="en-US" altLang="de-DE" sz="3200"/>
              <a:t>4 Introduction to Statistical</a:t>
            </a:r>
            <a:br>
              <a:rPr lang="en-US" altLang="de-DE" sz="3200"/>
            </a:br>
            <a:r>
              <a:rPr lang="en-US" altLang="de-DE" sz="3200"/>
              <a:t>Database Security (4)</a:t>
            </a:r>
          </a:p>
        </p:txBody>
      </p:sp>
      <p:sp>
        <p:nvSpPr>
          <p:cNvPr id="772103" name="Rectangle 7"/>
          <p:cNvSpPr>
            <a:spLocks noGrp="1" noChangeArrowheads="1"/>
          </p:cNvSpPr>
          <p:nvPr>
            <p:ph type="body" idx="1"/>
          </p:nvPr>
        </p:nvSpPr>
        <p:spPr/>
        <p:txBody>
          <a:bodyPr/>
          <a:lstStyle/>
          <a:p>
            <a:r>
              <a:rPr lang="en-US" altLang="de-DE" sz="2400"/>
              <a:t>It is DBMS’s responsibility to ensure confidentiality of information about individuals, while still providing useful statistical summaries of data about those individuals to users. Provision of </a:t>
            </a:r>
            <a:r>
              <a:rPr lang="en-US" altLang="de-DE" sz="2400" b="1"/>
              <a:t>privacy protection</a:t>
            </a:r>
            <a:r>
              <a:rPr lang="en-US" altLang="de-DE" sz="2400"/>
              <a:t> of users in a statistical database is paramount.</a:t>
            </a:r>
          </a:p>
          <a:p>
            <a:r>
              <a:rPr lang="en-US" altLang="de-DE" sz="2400"/>
              <a:t>In some cases it is possible to </a:t>
            </a:r>
            <a:r>
              <a:rPr lang="en-US" altLang="de-DE" sz="2400" b="1"/>
              <a:t>infer</a:t>
            </a:r>
            <a:r>
              <a:rPr lang="en-US" altLang="de-DE" sz="2400"/>
              <a:t> the values of individual tuples from a sequence statistical queries.</a:t>
            </a:r>
          </a:p>
          <a:p>
            <a:pPr lvl="1"/>
            <a:r>
              <a:rPr lang="en-US" altLang="de-DE" sz="2200"/>
              <a:t>This is particularly true when the conditions result in a population consisting of a small number of tuples.</a:t>
            </a:r>
          </a:p>
        </p:txBody>
      </p:sp>
    </p:spTree>
    <p:extLst>
      <p:ext uri="{BB962C8B-B14F-4D97-AF65-F5344CB8AC3E}">
        <p14:creationId xmlns:p14="http://schemas.microsoft.com/office/powerpoint/2010/main" val="3552497932"/>
      </p:ext>
    </p:extLst>
  </p:cSld>
  <p:clrMapOvr>
    <a:masterClrMapping/>
  </p:clrMapOvr>
  <p:transition spd="me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50" name="Rectangle 6"/>
          <p:cNvSpPr>
            <a:spLocks noGrp="1" noChangeArrowheads="1"/>
          </p:cNvSpPr>
          <p:nvPr>
            <p:ph type="title"/>
          </p:nvPr>
        </p:nvSpPr>
        <p:spPr/>
        <p:txBody>
          <a:bodyPr/>
          <a:lstStyle/>
          <a:p>
            <a:r>
              <a:rPr lang="en-US" altLang="de-DE"/>
              <a:t>5 Introduction to Flow Control</a:t>
            </a:r>
          </a:p>
        </p:txBody>
      </p:sp>
      <p:sp>
        <p:nvSpPr>
          <p:cNvPr id="774151" name="Rectangle 7"/>
          <p:cNvSpPr>
            <a:spLocks noGrp="1" noChangeArrowheads="1"/>
          </p:cNvSpPr>
          <p:nvPr>
            <p:ph type="body" idx="1"/>
          </p:nvPr>
        </p:nvSpPr>
        <p:spPr/>
        <p:txBody>
          <a:bodyPr/>
          <a:lstStyle/>
          <a:p>
            <a:pPr>
              <a:lnSpc>
                <a:spcPct val="90000"/>
              </a:lnSpc>
            </a:pPr>
            <a:r>
              <a:rPr lang="en-US" altLang="de-DE" sz="2400" b="1"/>
              <a:t>Flow control</a:t>
            </a:r>
            <a:r>
              <a:rPr lang="en-US" altLang="de-DE" sz="2400"/>
              <a:t> regulates the distribution or flow of information among accessible objects.</a:t>
            </a:r>
          </a:p>
          <a:p>
            <a:pPr>
              <a:lnSpc>
                <a:spcPct val="90000"/>
              </a:lnSpc>
            </a:pPr>
            <a:r>
              <a:rPr lang="en-US" altLang="de-DE" sz="2400"/>
              <a:t>A </a:t>
            </a:r>
            <a:r>
              <a:rPr lang="en-US" altLang="de-DE" sz="2400" b="1"/>
              <a:t>flow</a:t>
            </a:r>
            <a:r>
              <a:rPr lang="en-US" altLang="de-DE" sz="2400"/>
              <a:t> between object X and object Y occurs when a program reads values from X and writes values into Y.</a:t>
            </a:r>
          </a:p>
          <a:p>
            <a:pPr lvl="1">
              <a:lnSpc>
                <a:spcPct val="90000"/>
              </a:lnSpc>
            </a:pPr>
            <a:r>
              <a:rPr lang="en-US" altLang="de-DE" sz="2200"/>
              <a:t>Flow controls check that information contained in some objects does not flow explicitly or implicitly into less protected objects.</a:t>
            </a:r>
          </a:p>
          <a:p>
            <a:pPr>
              <a:lnSpc>
                <a:spcPct val="90000"/>
              </a:lnSpc>
            </a:pPr>
            <a:r>
              <a:rPr lang="en-US" altLang="de-DE" sz="2400"/>
              <a:t>A </a:t>
            </a:r>
            <a:r>
              <a:rPr lang="en-US" altLang="de-DE" sz="2400" b="1"/>
              <a:t>flow policy</a:t>
            </a:r>
            <a:r>
              <a:rPr lang="en-US" altLang="de-DE" sz="2400"/>
              <a:t> specifies the channels along which information is allowed to move.</a:t>
            </a:r>
          </a:p>
          <a:p>
            <a:pPr lvl="1">
              <a:lnSpc>
                <a:spcPct val="90000"/>
              </a:lnSpc>
            </a:pPr>
            <a:r>
              <a:rPr lang="en-US" altLang="de-DE" sz="2200"/>
              <a:t>The simplest flow policy specifies just two classes of information:</a:t>
            </a:r>
          </a:p>
          <a:p>
            <a:pPr lvl="2">
              <a:lnSpc>
                <a:spcPct val="90000"/>
              </a:lnSpc>
            </a:pPr>
            <a:r>
              <a:rPr lang="en-US" altLang="de-DE" sz="2000"/>
              <a:t>confidential (C)  and nonconfidential (N)</a:t>
            </a:r>
          </a:p>
          <a:p>
            <a:pPr lvl="1">
              <a:lnSpc>
                <a:spcPct val="90000"/>
              </a:lnSpc>
            </a:pPr>
            <a:r>
              <a:rPr lang="en-US" altLang="de-DE" sz="2200"/>
              <a:t>and allows all flows except those from class C to class N.</a:t>
            </a:r>
          </a:p>
        </p:txBody>
      </p:sp>
    </p:spTree>
    <p:extLst>
      <p:ext uri="{BB962C8B-B14F-4D97-AF65-F5344CB8AC3E}">
        <p14:creationId xmlns:p14="http://schemas.microsoft.com/office/powerpoint/2010/main" val="1426149079"/>
      </p:ext>
    </p:extLst>
  </p:cSld>
  <p:clrMapOvr>
    <a:masterClrMapping/>
  </p:clrMapOvr>
  <p:transition spd="me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8" name="Rectangle 6"/>
          <p:cNvSpPr>
            <a:spLocks noGrp="1" noChangeArrowheads="1"/>
          </p:cNvSpPr>
          <p:nvPr>
            <p:ph type="title"/>
          </p:nvPr>
        </p:nvSpPr>
        <p:spPr/>
        <p:txBody>
          <a:bodyPr/>
          <a:lstStyle/>
          <a:p>
            <a:r>
              <a:rPr lang="en-US" altLang="de-DE"/>
              <a:t>5.1 Covert Channels</a:t>
            </a:r>
          </a:p>
        </p:txBody>
      </p:sp>
      <p:sp>
        <p:nvSpPr>
          <p:cNvPr id="776199" name="Rectangle 7"/>
          <p:cNvSpPr>
            <a:spLocks noGrp="1" noChangeArrowheads="1"/>
          </p:cNvSpPr>
          <p:nvPr>
            <p:ph type="body" idx="1"/>
          </p:nvPr>
        </p:nvSpPr>
        <p:spPr/>
        <p:txBody>
          <a:bodyPr/>
          <a:lstStyle/>
          <a:p>
            <a:r>
              <a:rPr lang="en-US" altLang="de-DE"/>
              <a:t>A </a:t>
            </a:r>
            <a:r>
              <a:rPr lang="en-US" altLang="de-DE" b="1"/>
              <a:t>covert channel</a:t>
            </a:r>
            <a:r>
              <a:rPr lang="en-US" altLang="de-DE"/>
              <a:t> allows a transfer of information that violates the security or the policy.</a:t>
            </a:r>
          </a:p>
          <a:p>
            <a:endParaRPr lang="en-US" altLang="de-DE"/>
          </a:p>
          <a:p>
            <a:r>
              <a:rPr lang="en-US" altLang="de-DE"/>
              <a:t>A </a:t>
            </a:r>
            <a:r>
              <a:rPr lang="en-US" altLang="de-DE" b="1"/>
              <a:t>covert channel</a:t>
            </a:r>
            <a:r>
              <a:rPr lang="en-US" altLang="de-DE"/>
              <a:t> </a:t>
            </a:r>
            <a:r>
              <a:rPr lang="en-US" altLang="de-DE" b="1"/>
              <a:t>allows</a:t>
            </a:r>
            <a:r>
              <a:rPr lang="en-US" altLang="de-DE"/>
              <a:t> information to pass from a higher classification level to a lower classification level through </a:t>
            </a:r>
            <a:r>
              <a:rPr lang="en-US" altLang="de-DE" b="1"/>
              <a:t>improper means</a:t>
            </a:r>
            <a:r>
              <a:rPr lang="en-US" altLang="de-DE"/>
              <a:t>.</a:t>
            </a:r>
          </a:p>
        </p:txBody>
      </p:sp>
    </p:spTree>
    <p:extLst>
      <p:ext uri="{BB962C8B-B14F-4D97-AF65-F5344CB8AC3E}">
        <p14:creationId xmlns:p14="http://schemas.microsoft.com/office/powerpoint/2010/main" val="3542719720"/>
      </p:ext>
    </p:extLst>
  </p:cSld>
  <p:clrMapOvr>
    <a:masterClrMapping/>
  </p:clrMapOvr>
  <p:transition spd="me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6" name="Rectangle 6"/>
          <p:cNvSpPr>
            <a:spLocks noGrp="1" noChangeArrowheads="1"/>
          </p:cNvSpPr>
          <p:nvPr>
            <p:ph type="title"/>
          </p:nvPr>
        </p:nvSpPr>
        <p:spPr/>
        <p:txBody>
          <a:bodyPr/>
          <a:lstStyle/>
          <a:p>
            <a:r>
              <a:rPr lang="en-US" altLang="de-DE"/>
              <a:t>5.1 Covert Channels (2)</a:t>
            </a:r>
          </a:p>
        </p:txBody>
      </p:sp>
      <p:sp>
        <p:nvSpPr>
          <p:cNvPr id="778247" name="Rectangle 7"/>
          <p:cNvSpPr>
            <a:spLocks noGrp="1" noChangeArrowheads="1"/>
          </p:cNvSpPr>
          <p:nvPr>
            <p:ph type="body" idx="1"/>
          </p:nvPr>
        </p:nvSpPr>
        <p:spPr/>
        <p:txBody>
          <a:bodyPr/>
          <a:lstStyle/>
          <a:p>
            <a:r>
              <a:rPr lang="en-US" altLang="de-DE" sz="2400" b="1"/>
              <a:t>Covert channels</a:t>
            </a:r>
            <a:r>
              <a:rPr lang="en-US" altLang="de-DE" sz="2400"/>
              <a:t> can be classified into two broad categories:</a:t>
            </a:r>
          </a:p>
          <a:p>
            <a:pPr lvl="1"/>
            <a:r>
              <a:rPr lang="en-US" altLang="de-DE" sz="2200" b="1"/>
              <a:t>Storage channels</a:t>
            </a:r>
            <a:r>
              <a:rPr lang="en-US" altLang="de-DE" sz="2200"/>
              <a:t> do not require any temporal synchronization, in that information is conveyed by accessing system information or what is otherwise inaccessible to the user.</a:t>
            </a:r>
          </a:p>
          <a:p>
            <a:pPr lvl="1"/>
            <a:r>
              <a:rPr lang="en-US" altLang="de-DE" sz="2200" b="1"/>
              <a:t>Timing channel</a:t>
            </a:r>
            <a:r>
              <a:rPr lang="en-US" altLang="de-DE" sz="2200"/>
              <a:t> allow the information to be conveyed by the timing of events or processes.</a:t>
            </a:r>
          </a:p>
          <a:p>
            <a:r>
              <a:rPr lang="en-US" altLang="de-DE" sz="2400"/>
              <a:t>Some security experts believe that one way to avoid covert channels is for programmers to not actually gain access to sensitive data that a program is supposed to process after the program has been put into operation.</a:t>
            </a:r>
          </a:p>
        </p:txBody>
      </p:sp>
    </p:spTree>
    <p:extLst>
      <p:ext uri="{BB962C8B-B14F-4D97-AF65-F5344CB8AC3E}">
        <p14:creationId xmlns:p14="http://schemas.microsoft.com/office/powerpoint/2010/main" val="2672006493"/>
      </p:ext>
    </p:extLst>
  </p:cSld>
  <p:clrMapOvr>
    <a:masterClrMapping/>
  </p:clrMapOvr>
  <p:transition spd="me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4" name="Rectangle 6"/>
          <p:cNvSpPr>
            <a:spLocks noGrp="1" noChangeArrowheads="1"/>
          </p:cNvSpPr>
          <p:nvPr>
            <p:ph type="title"/>
          </p:nvPr>
        </p:nvSpPr>
        <p:spPr/>
        <p:txBody>
          <a:bodyPr/>
          <a:lstStyle/>
          <a:p>
            <a:r>
              <a:rPr lang="en-US" altLang="de-DE" sz="3200"/>
              <a:t>6 Encryption and Public Key Infrastructures</a:t>
            </a:r>
          </a:p>
        </p:txBody>
      </p:sp>
      <p:sp>
        <p:nvSpPr>
          <p:cNvPr id="780295" name="Rectangle 7"/>
          <p:cNvSpPr>
            <a:spLocks noGrp="1" noChangeArrowheads="1"/>
          </p:cNvSpPr>
          <p:nvPr>
            <p:ph type="body" idx="1"/>
          </p:nvPr>
        </p:nvSpPr>
        <p:spPr/>
        <p:txBody>
          <a:bodyPr/>
          <a:lstStyle/>
          <a:p>
            <a:r>
              <a:rPr lang="en-US" altLang="de-DE" b="1"/>
              <a:t>Encryption</a:t>
            </a:r>
            <a:r>
              <a:rPr lang="en-US" altLang="de-DE"/>
              <a:t> is a means of maintaining secure data in an insecure environment.</a:t>
            </a:r>
          </a:p>
          <a:p>
            <a:r>
              <a:rPr lang="en-US" altLang="de-DE" b="1"/>
              <a:t>Encryption</a:t>
            </a:r>
            <a:r>
              <a:rPr lang="en-US" altLang="de-DE"/>
              <a:t> consists of applying an </a:t>
            </a:r>
            <a:r>
              <a:rPr lang="en-US" altLang="de-DE" b="1"/>
              <a:t>encryption algorithm</a:t>
            </a:r>
            <a:r>
              <a:rPr lang="en-US" altLang="de-DE"/>
              <a:t> to data using some prespecified </a:t>
            </a:r>
            <a:r>
              <a:rPr lang="en-US" altLang="de-DE" b="1"/>
              <a:t>encryption key</a:t>
            </a:r>
            <a:r>
              <a:rPr lang="en-US" altLang="de-DE"/>
              <a:t>.</a:t>
            </a:r>
          </a:p>
          <a:p>
            <a:r>
              <a:rPr lang="en-US" altLang="de-DE"/>
              <a:t>The resulting data has to be </a:t>
            </a:r>
            <a:r>
              <a:rPr lang="en-US" altLang="de-DE" b="1"/>
              <a:t>decrypted</a:t>
            </a:r>
            <a:r>
              <a:rPr lang="en-US" altLang="de-DE"/>
              <a:t> using a </a:t>
            </a:r>
            <a:r>
              <a:rPr lang="en-US" altLang="de-DE" b="1"/>
              <a:t>decryption key</a:t>
            </a:r>
            <a:r>
              <a:rPr lang="en-US" altLang="de-DE"/>
              <a:t> to recover the original data.</a:t>
            </a:r>
          </a:p>
        </p:txBody>
      </p:sp>
    </p:spTree>
    <p:extLst>
      <p:ext uri="{BB962C8B-B14F-4D97-AF65-F5344CB8AC3E}">
        <p14:creationId xmlns:p14="http://schemas.microsoft.com/office/powerpoint/2010/main" val="1646072372"/>
      </p:ext>
    </p:extLst>
  </p:cSld>
  <p:clrMapOvr>
    <a:masterClrMapping/>
  </p:clrMapOvr>
  <p:transition spd="me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2" name="Rectangle 6"/>
          <p:cNvSpPr>
            <a:spLocks noGrp="1" noChangeArrowheads="1"/>
          </p:cNvSpPr>
          <p:nvPr>
            <p:ph type="title"/>
          </p:nvPr>
        </p:nvSpPr>
        <p:spPr/>
        <p:txBody>
          <a:bodyPr/>
          <a:lstStyle/>
          <a:p>
            <a:r>
              <a:rPr lang="en-US" altLang="de-DE" sz="3200"/>
              <a:t>6.1 The Data and Advanced Encryption Standards</a:t>
            </a:r>
          </a:p>
        </p:txBody>
      </p:sp>
      <p:sp>
        <p:nvSpPr>
          <p:cNvPr id="782343" name="Rectangle 7"/>
          <p:cNvSpPr>
            <a:spLocks noGrp="1" noChangeArrowheads="1"/>
          </p:cNvSpPr>
          <p:nvPr>
            <p:ph type="body" idx="1"/>
          </p:nvPr>
        </p:nvSpPr>
        <p:spPr/>
        <p:txBody>
          <a:bodyPr/>
          <a:lstStyle/>
          <a:p>
            <a:r>
              <a:rPr lang="en-US" altLang="de-DE"/>
              <a:t>The </a:t>
            </a:r>
            <a:r>
              <a:rPr lang="en-US" altLang="de-DE" b="1"/>
              <a:t>Data Encryption Standard (DES)</a:t>
            </a:r>
            <a:r>
              <a:rPr lang="en-US" altLang="de-DE"/>
              <a:t> is a system developed by the U.S. government for use by the general public.</a:t>
            </a:r>
          </a:p>
          <a:p>
            <a:pPr lvl="1"/>
            <a:r>
              <a:rPr lang="en-US" altLang="de-DE"/>
              <a:t>It has been widely accepted as a cryptographic standard both in the United States and abroad.</a:t>
            </a:r>
          </a:p>
          <a:p>
            <a:r>
              <a:rPr lang="en-US" altLang="de-DE" b="1"/>
              <a:t>DES</a:t>
            </a:r>
            <a:r>
              <a:rPr lang="en-US" altLang="de-DE"/>
              <a:t> can provide end-to-end encryption on the channel between the sender A and receiver B.</a:t>
            </a:r>
          </a:p>
        </p:txBody>
      </p:sp>
    </p:spTree>
    <p:extLst>
      <p:ext uri="{BB962C8B-B14F-4D97-AF65-F5344CB8AC3E}">
        <p14:creationId xmlns:p14="http://schemas.microsoft.com/office/powerpoint/2010/main" val="70689529"/>
      </p:ext>
    </p:extLst>
  </p:cSld>
  <p:clrMapOvr>
    <a:masterClrMapping/>
  </p:clrMapOvr>
  <p:transition spd="me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90" name="Rectangle 6"/>
          <p:cNvSpPr>
            <a:spLocks noGrp="1" noChangeArrowheads="1"/>
          </p:cNvSpPr>
          <p:nvPr>
            <p:ph type="title"/>
          </p:nvPr>
        </p:nvSpPr>
        <p:spPr/>
        <p:txBody>
          <a:bodyPr/>
          <a:lstStyle/>
          <a:p>
            <a:r>
              <a:rPr lang="en-US" altLang="de-DE" sz="3200"/>
              <a:t>6.1 The Data and Advanced Encryption Standards (2)</a:t>
            </a:r>
          </a:p>
        </p:txBody>
      </p:sp>
      <p:sp>
        <p:nvSpPr>
          <p:cNvPr id="784391" name="Rectangle 7"/>
          <p:cNvSpPr>
            <a:spLocks noGrp="1" noChangeArrowheads="1"/>
          </p:cNvSpPr>
          <p:nvPr>
            <p:ph type="body" idx="1"/>
          </p:nvPr>
        </p:nvSpPr>
        <p:spPr/>
        <p:txBody>
          <a:bodyPr/>
          <a:lstStyle/>
          <a:p>
            <a:r>
              <a:rPr lang="en-US" altLang="de-DE" b="1"/>
              <a:t>DES</a:t>
            </a:r>
            <a:r>
              <a:rPr lang="en-US" altLang="de-DE"/>
              <a:t> algorithm is a careful and complex combination of two of the fundamental building blocks of encryption:</a:t>
            </a:r>
          </a:p>
          <a:p>
            <a:pPr lvl="1"/>
            <a:r>
              <a:rPr lang="en-US" altLang="de-DE" b="1"/>
              <a:t>substitution</a:t>
            </a:r>
            <a:r>
              <a:rPr lang="en-US" altLang="de-DE"/>
              <a:t> and </a:t>
            </a:r>
            <a:r>
              <a:rPr lang="en-US" altLang="de-DE" b="1"/>
              <a:t>permutation</a:t>
            </a:r>
            <a:r>
              <a:rPr lang="en-US" altLang="de-DE"/>
              <a:t> (transposition).</a:t>
            </a:r>
          </a:p>
          <a:p>
            <a:r>
              <a:rPr lang="en-US" altLang="de-DE"/>
              <a:t>The </a:t>
            </a:r>
            <a:r>
              <a:rPr lang="en-US" altLang="de-DE" b="1"/>
              <a:t>DES</a:t>
            </a:r>
            <a:r>
              <a:rPr lang="en-US" altLang="de-DE"/>
              <a:t> algorithm derives its strength from repeated application of these two techniques for a total of 16 cycles.</a:t>
            </a:r>
          </a:p>
          <a:p>
            <a:pPr lvl="1"/>
            <a:r>
              <a:rPr lang="en-US" altLang="de-DE" b="1"/>
              <a:t>Plaintext</a:t>
            </a:r>
            <a:r>
              <a:rPr lang="en-US" altLang="de-DE"/>
              <a:t> (the original form of the message) is </a:t>
            </a:r>
            <a:r>
              <a:rPr lang="en-US" altLang="de-DE" b="1"/>
              <a:t>encrypted</a:t>
            </a:r>
            <a:r>
              <a:rPr lang="en-US" altLang="de-DE"/>
              <a:t> as blocks of </a:t>
            </a:r>
            <a:r>
              <a:rPr lang="en-US" altLang="de-DE" b="1"/>
              <a:t>64 bits</a:t>
            </a:r>
            <a:r>
              <a:rPr lang="en-US" altLang="de-DE"/>
              <a:t>.</a:t>
            </a:r>
          </a:p>
        </p:txBody>
      </p:sp>
    </p:spTree>
    <p:extLst>
      <p:ext uri="{BB962C8B-B14F-4D97-AF65-F5344CB8AC3E}">
        <p14:creationId xmlns:p14="http://schemas.microsoft.com/office/powerpoint/2010/main" val="2620988088"/>
      </p:ext>
    </p:extLst>
  </p:cSld>
  <p:clrMapOvr>
    <a:masterClrMapping/>
  </p:clrMapOvr>
  <p:transition spd="me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ChangeArrowheads="1"/>
          </p:cNvSpPr>
          <p:nvPr>
            <p:ph type="title"/>
          </p:nvPr>
        </p:nvSpPr>
        <p:spPr/>
        <p:txBody>
          <a:bodyPr/>
          <a:lstStyle/>
          <a:p>
            <a:r>
              <a:rPr lang="en-US" altLang="de-DE" sz="3200"/>
              <a:t>6.1 The Data and Advanced Encryption Standards(3)</a:t>
            </a:r>
          </a:p>
        </p:txBody>
      </p:sp>
      <p:sp>
        <p:nvSpPr>
          <p:cNvPr id="813059" name="Rectangle 3"/>
          <p:cNvSpPr>
            <a:spLocks noGrp="1" noChangeArrowheads="1"/>
          </p:cNvSpPr>
          <p:nvPr>
            <p:ph type="body" idx="1"/>
          </p:nvPr>
        </p:nvSpPr>
        <p:spPr/>
        <p:txBody>
          <a:bodyPr/>
          <a:lstStyle/>
          <a:p>
            <a:r>
              <a:rPr lang="en-US" altLang="de-DE"/>
              <a:t>After questioning the adequacy of </a:t>
            </a:r>
            <a:r>
              <a:rPr lang="en-US" altLang="de-DE" b="1"/>
              <a:t>DES</a:t>
            </a:r>
            <a:r>
              <a:rPr lang="en-US" altLang="de-DE"/>
              <a:t>, the National Institute of Standards (</a:t>
            </a:r>
            <a:r>
              <a:rPr lang="en-US" altLang="de-DE" b="1"/>
              <a:t>NIST</a:t>
            </a:r>
            <a:r>
              <a:rPr lang="en-US" altLang="de-DE"/>
              <a:t>) introduced the Advanced Encryption Standards (</a:t>
            </a:r>
            <a:r>
              <a:rPr lang="en-US" altLang="de-DE" b="1"/>
              <a:t>AES</a:t>
            </a:r>
            <a:r>
              <a:rPr lang="en-US" altLang="de-DE"/>
              <a:t>).</a:t>
            </a:r>
          </a:p>
          <a:p>
            <a:pPr lvl="1"/>
            <a:r>
              <a:rPr lang="en-US" altLang="de-DE"/>
              <a:t>This algorithm has a block size of </a:t>
            </a:r>
            <a:r>
              <a:rPr lang="en-US" altLang="de-DE" b="1"/>
              <a:t>128 bits</a:t>
            </a:r>
            <a:r>
              <a:rPr lang="en-US" altLang="de-DE"/>
              <a:t> and thus takes longer time to crack.</a:t>
            </a:r>
          </a:p>
        </p:txBody>
      </p:sp>
    </p:spTree>
    <p:extLst>
      <p:ext uri="{BB962C8B-B14F-4D97-AF65-F5344CB8AC3E}">
        <p14:creationId xmlns:p14="http://schemas.microsoft.com/office/powerpoint/2010/main" val="1886039720"/>
      </p:ext>
    </p:extLst>
  </p:cSld>
  <p:clrMapOvr>
    <a:masterClrMapping/>
  </p:clrMapOvr>
  <p:transition spd="me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8" name="Rectangle 6"/>
          <p:cNvSpPr>
            <a:spLocks noGrp="1" noChangeArrowheads="1"/>
          </p:cNvSpPr>
          <p:nvPr>
            <p:ph type="title"/>
          </p:nvPr>
        </p:nvSpPr>
        <p:spPr/>
        <p:txBody>
          <a:bodyPr/>
          <a:lstStyle/>
          <a:p>
            <a:r>
              <a:rPr lang="en-US" altLang="de-DE"/>
              <a:t>6.2 Public Key Encryption</a:t>
            </a:r>
          </a:p>
        </p:txBody>
      </p:sp>
      <p:sp>
        <p:nvSpPr>
          <p:cNvPr id="786439" name="Rectangle 7"/>
          <p:cNvSpPr>
            <a:spLocks noGrp="1" noChangeArrowheads="1"/>
          </p:cNvSpPr>
          <p:nvPr>
            <p:ph type="body" idx="1"/>
          </p:nvPr>
        </p:nvSpPr>
        <p:spPr/>
        <p:txBody>
          <a:bodyPr/>
          <a:lstStyle/>
          <a:p>
            <a:r>
              <a:rPr lang="en-US" altLang="de-DE" sz="2400"/>
              <a:t>In 1976 Diffie and Hellman proposed a new kind of cryptosystem, which they called </a:t>
            </a:r>
            <a:r>
              <a:rPr lang="en-US" altLang="de-DE" sz="2400" b="1"/>
              <a:t>public key encryption</a:t>
            </a:r>
            <a:r>
              <a:rPr lang="en-US" altLang="de-DE" sz="2400"/>
              <a:t>.</a:t>
            </a:r>
          </a:p>
          <a:p>
            <a:r>
              <a:rPr lang="en-US" altLang="de-DE" sz="2400" b="1"/>
              <a:t>Public key algorithms</a:t>
            </a:r>
            <a:r>
              <a:rPr lang="en-US" altLang="de-DE" sz="2400"/>
              <a:t> are based on </a:t>
            </a:r>
            <a:r>
              <a:rPr lang="en-US" altLang="de-DE" sz="2400" b="1"/>
              <a:t>mathematical functions</a:t>
            </a:r>
            <a:r>
              <a:rPr lang="en-US" altLang="de-DE" sz="2400"/>
              <a:t> rather than operations on bit patterns.</a:t>
            </a:r>
          </a:p>
          <a:p>
            <a:pPr lvl="1"/>
            <a:r>
              <a:rPr lang="en-US" altLang="de-DE" sz="2200"/>
              <a:t>They also involve the use of </a:t>
            </a:r>
            <a:r>
              <a:rPr lang="en-US" altLang="de-DE" sz="2200" b="1"/>
              <a:t>two separate keys</a:t>
            </a:r>
          </a:p>
          <a:p>
            <a:pPr lvl="2"/>
            <a:r>
              <a:rPr lang="en-US" altLang="de-DE" sz="2000"/>
              <a:t>in contrast to conventional encryption, which uses only one key.</a:t>
            </a:r>
          </a:p>
          <a:p>
            <a:pPr lvl="1"/>
            <a:r>
              <a:rPr lang="en-US" altLang="de-DE" sz="2200"/>
              <a:t>The use of two keys can have profound consequences in the areas of confidentiality, key distribution, and authentication.</a:t>
            </a:r>
          </a:p>
        </p:txBody>
      </p:sp>
    </p:spTree>
    <p:extLst>
      <p:ext uri="{BB962C8B-B14F-4D97-AF65-F5344CB8AC3E}">
        <p14:creationId xmlns:p14="http://schemas.microsoft.com/office/powerpoint/2010/main" val="790647161"/>
      </p:ext>
    </p:extLst>
  </p:cSld>
  <p:clrMapOvr>
    <a:masterClrMapping/>
  </p:clrMapOvr>
  <p:transition spd="me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6" name="Rectangle 6"/>
          <p:cNvSpPr>
            <a:spLocks noGrp="1" noChangeArrowheads="1"/>
          </p:cNvSpPr>
          <p:nvPr>
            <p:ph type="title"/>
          </p:nvPr>
        </p:nvSpPr>
        <p:spPr/>
        <p:txBody>
          <a:bodyPr/>
          <a:lstStyle/>
          <a:p>
            <a:r>
              <a:rPr lang="en-US" altLang="de-DE"/>
              <a:t>6.2 Public Key Encryption (2)</a:t>
            </a:r>
          </a:p>
        </p:txBody>
      </p:sp>
      <p:sp>
        <p:nvSpPr>
          <p:cNvPr id="788487" name="Rectangle 7"/>
          <p:cNvSpPr>
            <a:spLocks noGrp="1" noChangeArrowheads="1"/>
          </p:cNvSpPr>
          <p:nvPr>
            <p:ph type="body" idx="1"/>
          </p:nvPr>
        </p:nvSpPr>
        <p:spPr/>
        <p:txBody>
          <a:bodyPr/>
          <a:lstStyle/>
          <a:p>
            <a:r>
              <a:rPr lang="en-US" altLang="de-DE"/>
              <a:t>The two keys used for public key encryption are referred to as the </a:t>
            </a:r>
            <a:r>
              <a:rPr lang="en-US" altLang="de-DE" b="1"/>
              <a:t>public key</a:t>
            </a:r>
            <a:r>
              <a:rPr lang="en-US" altLang="de-DE"/>
              <a:t> and the </a:t>
            </a:r>
            <a:r>
              <a:rPr lang="en-US" altLang="de-DE" b="1"/>
              <a:t>private key</a:t>
            </a:r>
            <a:r>
              <a:rPr lang="en-US" altLang="de-DE"/>
              <a:t>.</a:t>
            </a:r>
          </a:p>
          <a:p>
            <a:pPr lvl="1"/>
            <a:r>
              <a:rPr lang="en-US" altLang="de-DE"/>
              <a:t>the </a:t>
            </a:r>
            <a:r>
              <a:rPr lang="en-US" altLang="de-DE" b="1"/>
              <a:t>private key</a:t>
            </a:r>
            <a:r>
              <a:rPr lang="en-US" altLang="de-DE"/>
              <a:t> is kept secret, but it is referred to as private key rather than a secret key (the word used in conventional encryption to avoid confusion with conventional encryption).</a:t>
            </a:r>
          </a:p>
        </p:txBody>
      </p:sp>
    </p:spTree>
    <p:extLst>
      <p:ext uri="{BB962C8B-B14F-4D97-AF65-F5344CB8AC3E}">
        <p14:creationId xmlns:p14="http://schemas.microsoft.com/office/powerpoint/2010/main" val="2725259555"/>
      </p:ext>
    </p:extLst>
  </p:cSld>
  <p:clrMapOvr>
    <a:masterClrMapping/>
  </p:clrMapOvr>
  <p:transition spd="me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4" name="Rectangle 6"/>
          <p:cNvSpPr>
            <a:spLocks noGrp="1" noChangeArrowheads="1"/>
          </p:cNvSpPr>
          <p:nvPr>
            <p:ph type="title"/>
          </p:nvPr>
        </p:nvSpPr>
        <p:spPr/>
        <p:txBody>
          <a:bodyPr/>
          <a:lstStyle/>
          <a:p>
            <a:r>
              <a:rPr lang="en-US" altLang="de-DE"/>
              <a:t>6.2 Public Key Encryption (3)</a:t>
            </a:r>
          </a:p>
        </p:txBody>
      </p:sp>
      <p:sp>
        <p:nvSpPr>
          <p:cNvPr id="790535" name="Rectangle 7"/>
          <p:cNvSpPr>
            <a:spLocks noGrp="1" noChangeArrowheads="1"/>
          </p:cNvSpPr>
          <p:nvPr>
            <p:ph type="body" idx="1"/>
          </p:nvPr>
        </p:nvSpPr>
        <p:spPr/>
        <p:txBody>
          <a:bodyPr/>
          <a:lstStyle/>
          <a:p>
            <a:r>
              <a:rPr lang="en-US" altLang="de-DE" sz="2400"/>
              <a:t>A public key encryption scheme, or infrastructure, has six ingredients:</a:t>
            </a:r>
          </a:p>
          <a:p>
            <a:pPr lvl="1"/>
            <a:r>
              <a:rPr lang="en-US" altLang="de-DE" sz="2200" b="1"/>
              <a:t>Plaintext</a:t>
            </a:r>
            <a:r>
              <a:rPr lang="en-US" altLang="de-DE" sz="2200"/>
              <a:t>: This is the data or readable message that is fed into the algorithm as input.</a:t>
            </a:r>
          </a:p>
          <a:p>
            <a:pPr lvl="1"/>
            <a:r>
              <a:rPr lang="en-US" altLang="de-DE" sz="2200" b="1"/>
              <a:t>Encryption algorithm</a:t>
            </a:r>
            <a:r>
              <a:rPr lang="en-US" altLang="de-DE" sz="2200"/>
              <a:t>: The encryption algorithm performs various transformations on the </a:t>
            </a:r>
            <a:r>
              <a:rPr lang="en-US" altLang="de-DE" sz="2200" b="1"/>
              <a:t>plaintext</a:t>
            </a:r>
            <a:r>
              <a:rPr lang="en-US" altLang="de-DE" sz="2200"/>
              <a:t>.</a:t>
            </a:r>
          </a:p>
          <a:p>
            <a:pPr lvl="1"/>
            <a:r>
              <a:rPr lang="en-US" altLang="de-DE" sz="2200" b="1"/>
              <a:t>Public and private keys</a:t>
            </a:r>
            <a:r>
              <a:rPr lang="en-US" altLang="de-DE" sz="2200"/>
              <a:t>: These are pair of keys that have been selected so that if one is used for encryption, the other is used for decryption. </a:t>
            </a:r>
          </a:p>
          <a:p>
            <a:pPr lvl="2"/>
            <a:r>
              <a:rPr lang="en-US" altLang="de-DE" sz="2000"/>
              <a:t>The exec transformations  performed by the encryption algorithm depend on the public or private key that is provided as input.</a:t>
            </a:r>
          </a:p>
        </p:txBody>
      </p:sp>
    </p:spTree>
    <p:extLst>
      <p:ext uri="{BB962C8B-B14F-4D97-AF65-F5344CB8AC3E}">
        <p14:creationId xmlns:p14="http://schemas.microsoft.com/office/powerpoint/2010/main" val="864426466"/>
      </p:ext>
    </p:extLst>
  </p:cSld>
  <p:clrMapOvr>
    <a:masterClrMapping/>
  </p:clrMapOvr>
  <p:transition spd="me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2" name="Rectangle 6"/>
          <p:cNvSpPr>
            <a:spLocks noGrp="1" noChangeArrowheads="1"/>
          </p:cNvSpPr>
          <p:nvPr>
            <p:ph type="title"/>
          </p:nvPr>
        </p:nvSpPr>
        <p:spPr>
          <a:xfrm>
            <a:off x="228600" y="76200"/>
            <a:ext cx="7796213" cy="992188"/>
          </a:xfrm>
        </p:spPr>
        <p:txBody>
          <a:bodyPr/>
          <a:lstStyle/>
          <a:p>
            <a:r>
              <a:rPr lang="en-US" altLang="de-DE"/>
              <a:t>6.2 Public Key Encryption (4)</a:t>
            </a:r>
          </a:p>
        </p:txBody>
      </p:sp>
      <p:sp>
        <p:nvSpPr>
          <p:cNvPr id="792583" name="Rectangle 7"/>
          <p:cNvSpPr>
            <a:spLocks noGrp="1" noChangeArrowheads="1"/>
          </p:cNvSpPr>
          <p:nvPr>
            <p:ph type="body" idx="1"/>
          </p:nvPr>
        </p:nvSpPr>
        <p:spPr>
          <a:xfrm>
            <a:off x="239713" y="1373188"/>
            <a:ext cx="8294687" cy="4572000"/>
          </a:xfrm>
        </p:spPr>
        <p:txBody>
          <a:bodyPr/>
          <a:lstStyle/>
          <a:p>
            <a:r>
              <a:rPr lang="en-US" altLang="de-DE"/>
              <a:t>A public key encryption scheme, or infrastructure, has six ingredients (contd.):</a:t>
            </a:r>
          </a:p>
          <a:p>
            <a:pPr lvl="1"/>
            <a:r>
              <a:rPr lang="en-US" altLang="de-DE" b="1"/>
              <a:t>Ciphertext</a:t>
            </a:r>
            <a:r>
              <a:rPr lang="en-US" altLang="de-DE"/>
              <a:t>:</a:t>
            </a:r>
          </a:p>
          <a:p>
            <a:pPr lvl="2"/>
            <a:r>
              <a:rPr lang="en-US" altLang="de-DE"/>
              <a:t>This is the scrambled message  produced as output. It depends on the </a:t>
            </a:r>
            <a:r>
              <a:rPr lang="en-US" altLang="de-DE" b="1"/>
              <a:t>plaintext</a:t>
            </a:r>
            <a:r>
              <a:rPr lang="en-US" altLang="de-DE"/>
              <a:t> and the key.</a:t>
            </a:r>
          </a:p>
          <a:p>
            <a:pPr lvl="2"/>
            <a:r>
              <a:rPr lang="en-US" altLang="de-DE"/>
              <a:t>For a given message, two different keys will produce two different </a:t>
            </a:r>
            <a:r>
              <a:rPr lang="en-US" altLang="de-DE" b="1"/>
              <a:t>ciphertexts</a:t>
            </a:r>
            <a:r>
              <a:rPr lang="en-US" altLang="de-DE"/>
              <a:t>.</a:t>
            </a:r>
          </a:p>
          <a:p>
            <a:pPr lvl="1"/>
            <a:r>
              <a:rPr lang="en-US" altLang="de-DE" b="1"/>
              <a:t>Decryption algorithm</a:t>
            </a:r>
            <a:r>
              <a:rPr lang="en-US" altLang="de-DE"/>
              <a:t>:</a:t>
            </a:r>
          </a:p>
          <a:p>
            <a:pPr lvl="2"/>
            <a:r>
              <a:rPr lang="en-US" altLang="de-DE"/>
              <a:t>This algorithm accepts the </a:t>
            </a:r>
            <a:r>
              <a:rPr lang="en-US" altLang="de-DE" b="1"/>
              <a:t>ciphertext</a:t>
            </a:r>
            <a:r>
              <a:rPr lang="en-US" altLang="de-DE"/>
              <a:t> and the matching key and produces the original </a:t>
            </a:r>
            <a:r>
              <a:rPr lang="en-US" altLang="de-DE" b="1"/>
              <a:t>plaintext</a:t>
            </a:r>
            <a:r>
              <a:rPr lang="en-US" altLang="de-DE"/>
              <a:t>.</a:t>
            </a:r>
          </a:p>
        </p:txBody>
      </p:sp>
    </p:spTree>
    <p:extLst>
      <p:ext uri="{BB962C8B-B14F-4D97-AF65-F5344CB8AC3E}">
        <p14:creationId xmlns:p14="http://schemas.microsoft.com/office/powerpoint/2010/main" val="1466140403"/>
      </p:ext>
    </p:extLst>
  </p:cSld>
  <p:clrMapOvr>
    <a:masterClrMapping/>
  </p:clrMapOvr>
  <p:transition spd="me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30" name="Rectangle 6"/>
          <p:cNvSpPr>
            <a:spLocks noGrp="1" noChangeArrowheads="1"/>
          </p:cNvSpPr>
          <p:nvPr>
            <p:ph type="title"/>
          </p:nvPr>
        </p:nvSpPr>
        <p:spPr/>
        <p:txBody>
          <a:bodyPr/>
          <a:lstStyle/>
          <a:p>
            <a:r>
              <a:rPr lang="en-US" altLang="de-DE"/>
              <a:t>6.2 Public Key Encryption (5)</a:t>
            </a:r>
          </a:p>
        </p:txBody>
      </p:sp>
      <p:sp>
        <p:nvSpPr>
          <p:cNvPr id="794631" name="Rectangle 7"/>
          <p:cNvSpPr>
            <a:spLocks noGrp="1" noChangeArrowheads="1"/>
          </p:cNvSpPr>
          <p:nvPr>
            <p:ph type="body" idx="1"/>
          </p:nvPr>
        </p:nvSpPr>
        <p:spPr/>
        <p:txBody>
          <a:bodyPr/>
          <a:lstStyle/>
          <a:p>
            <a:r>
              <a:rPr lang="en-US" altLang="de-DE" b="1"/>
              <a:t>Public</a:t>
            </a:r>
            <a:r>
              <a:rPr lang="en-US" altLang="de-DE"/>
              <a:t> key is made for public and </a:t>
            </a:r>
            <a:r>
              <a:rPr lang="en-US" altLang="de-DE" b="1"/>
              <a:t>private</a:t>
            </a:r>
            <a:r>
              <a:rPr lang="en-US" altLang="de-DE"/>
              <a:t> key is known only by owner.</a:t>
            </a:r>
          </a:p>
          <a:p>
            <a:r>
              <a:rPr lang="en-US" altLang="de-DE"/>
              <a:t>A general-purpose public key cryptographic algorithm relies on </a:t>
            </a:r>
          </a:p>
          <a:p>
            <a:pPr lvl="1"/>
            <a:r>
              <a:rPr lang="en-US" altLang="de-DE" b="1"/>
              <a:t>one key for encryption</a:t>
            </a:r>
            <a:r>
              <a:rPr lang="en-US" altLang="de-DE"/>
              <a:t> and </a:t>
            </a:r>
          </a:p>
          <a:p>
            <a:pPr lvl="1"/>
            <a:r>
              <a:rPr lang="en-US" altLang="de-DE"/>
              <a:t>a different but related </a:t>
            </a:r>
            <a:r>
              <a:rPr lang="en-US" altLang="de-DE" b="1"/>
              <a:t>key for decryption</a:t>
            </a:r>
            <a:r>
              <a:rPr lang="en-US" altLang="de-DE"/>
              <a:t>.</a:t>
            </a:r>
          </a:p>
          <a:p>
            <a:endParaRPr lang="en-US" altLang="de-DE"/>
          </a:p>
        </p:txBody>
      </p:sp>
    </p:spTree>
    <p:extLst>
      <p:ext uri="{BB962C8B-B14F-4D97-AF65-F5344CB8AC3E}">
        <p14:creationId xmlns:p14="http://schemas.microsoft.com/office/powerpoint/2010/main" val="1210536480"/>
      </p:ext>
    </p:extLst>
  </p:cSld>
  <p:clrMapOvr>
    <a:masterClrMapping/>
  </p:clrMapOvr>
  <p:transition spd="me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p:txBody>
          <a:bodyPr/>
          <a:lstStyle/>
          <a:p>
            <a:r>
              <a:rPr lang="en-US" altLang="de-DE"/>
              <a:t>6.2 Public Key Encryption (6)</a:t>
            </a:r>
          </a:p>
        </p:txBody>
      </p:sp>
      <p:sp>
        <p:nvSpPr>
          <p:cNvPr id="815107" name="Rectangle 3"/>
          <p:cNvSpPr>
            <a:spLocks noGrp="1" noChangeArrowheads="1"/>
          </p:cNvSpPr>
          <p:nvPr>
            <p:ph type="body" idx="1"/>
          </p:nvPr>
        </p:nvSpPr>
        <p:spPr/>
        <p:txBody>
          <a:bodyPr/>
          <a:lstStyle/>
          <a:p>
            <a:pPr>
              <a:lnSpc>
                <a:spcPct val="90000"/>
              </a:lnSpc>
            </a:pPr>
            <a:r>
              <a:rPr lang="en-US" altLang="de-DE" sz="2400"/>
              <a:t>The essential steps are as follows:</a:t>
            </a:r>
          </a:p>
          <a:p>
            <a:pPr lvl="1">
              <a:lnSpc>
                <a:spcPct val="90000"/>
              </a:lnSpc>
            </a:pPr>
            <a:r>
              <a:rPr lang="en-US" altLang="de-DE" sz="2200"/>
              <a:t>Each user generates a </a:t>
            </a:r>
            <a:r>
              <a:rPr lang="en-US" altLang="de-DE" sz="2200" b="1"/>
              <a:t>pair of keys</a:t>
            </a:r>
            <a:r>
              <a:rPr lang="en-US" altLang="de-DE" sz="2200"/>
              <a:t> to be used for the encryption and decryption of messages.</a:t>
            </a:r>
          </a:p>
          <a:p>
            <a:pPr lvl="1">
              <a:lnSpc>
                <a:spcPct val="90000"/>
              </a:lnSpc>
            </a:pPr>
            <a:r>
              <a:rPr lang="en-US" altLang="de-DE" sz="2200"/>
              <a:t>Each user places one of the two keys in a public register or other accessible file. This is the </a:t>
            </a:r>
            <a:r>
              <a:rPr lang="en-US" altLang="de-DE" sz="2200" b="1"/>
              <a:t>public key</a:t>
            </a:r>
            <a:r>
              <a:rPr lang="en-US" altLang="de-DE" sz="2200"/>
              <a:t>. The companion key is kept private (</a:t>
            </a:r>
            <a:r>
              <a:rPr lang="en-US" altLang="de-DE" sz="2200" b="1"/>
              <a:t>private key</a:t>
            </a:r>
            <a:r>
              <a:rPr lang="en-US" altLang="de-DE" sz="2200"/>
              <a:t>).</a:t>
            </a:r>
          </a:p>
          <a:p>
            <a:pPr lvl="1">
              <a:lnSpc>
                <a:spcPct val="90000"/>
              </a:lnSpc>
            </a:pPr>
            <a:r>
              <a:rPr lang="en-US" altLang="de-DE" sz="2200"/>
              <a:t>If  a sender wishes to send a private message to a receiver, the sender </a:t>
            </a:r>
            <a:r>
              <a:rPr lang="en-US" altLang="de-DE" sz="2200" b="1"/>
              <a:t>encrypts</a:t>
            </a:r>
            <a:r>
              <a:rPr lang="en-US" altLang="de-DE" sz="2200"/>
              <a:t> the message using the receiver’s public key.</a:t>
            </a:r>
          </a:p>
          <a:p>
            <a:pPr lvl="1">
              <a:lnSpc>
                <a:spcPct val="90000"/>
              </a:lnSpc>
            </a:pPr>
            <a:r>
              <a:rPr lang="en-US" altLang="de-DE" sz="2200"/>
              <a:t>When the receiver receives the message, he or she </a:t>
            </a:r>
            <a:r>
              <a:rPr lang="en-US" altLang="de-DE" sz="2200" b="1"/>
              <a:t>decrypts</a:t>
            </a:r>
            <a:r>
              <a:rPr lang="en-US" altLang="de-DE" sz="2200"/>
              <a:t> it using the receiver’s private key.</a:t>
            </a:r>
          </a:p>
          <a:p>
            <a:pPr lvl="2">
              <a:lnSpc>
                <a:spcPct val="90000"/>
              </a:lnSpc>
            </a:pPr>
            <a:r>
              <a:rPr lang="en-US" altLang="de-DE" sz="2000"/>
              <a:t>No other recipient can decrypt the message because only the receiver knows his or her private key.</a:t>
            </a:r>
          </a:p>
          <a:p>
            <a:pPr lvl="1">
              <a:lnSpc>
                <a:spcPct val="90000"/>
              </a:lnSpc>
            </a:pPr>
            <a:endParaRPr lang="en-US" altLang="de-DE" sz="2200"/>
          </a:p>
        </p:txBody>
      </p:sp>
    </p:spTree>
    <p:extLst>
      <p:ext uri="{BB962C8B-B14F-4D97-AF65-F5344CB8AC3E}">
        <p14:creationId xmlns:p14="http://schemas.microsoft.com/office/powerpoint/2010/main" val="3884906881"/>
      </p:ext>
    </p:extLst>
  </p:cSld>
  <p:clrMapOvr>
    <a:masterClrMapping/>
  </p:clrMapOvr>
  <p:transition spd="me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6" name="Rectangle 6"/>
          <p:cNvSpPr>
            <a:spLocks noGrp="1" noChangeArrowheads="1"/>
          </p:cNvSpPr>
          <p:nvPr>
            <p:ph type="title"/>
          </p:nvPr>
        </p:nvSpPr>
        <p:spPr/>
        <p:txBody>
          <a:bodyPr/>
          <a:lstStyle/>
          <a:p>
            <a:r>
              <a:rPr lang="en-US" altLang="de-DE"/>
              <a:t>6.2 Public Key Encryption (7)</a:t>
            </a:r>
          </a:p>
        </p:txBody>
      </p:sp>
      <p:sp>
        <p:nvSpPr>
          <p:cNvPr id="798727" name="Rectangle 7"/>
          <p:cNvSpPr>
            <a:spLocks noGrp="1" noChangeArrowheads="1"/>
          </p:cNvSpPr>
          <p:nvPr>
            <p:ph type="body" idx="1"/>
          </p:nvPr>
        </p:nvSpPr>
        <p:spPr/>
        <p:txBody>
          <a:bodyPr/>
          <a:lstStyle/>
          <a:p>
            <a:pPr>
              <a:lnSpc>
                <a:spcPct val="90000"/>
              </a:lnSpc>
            </a:pPr>
            <a:r>
              <a:rPr lang="en-US" altLang="de-DE"/>
              <a:t>The </a:t>
            </a:r>
            <a:r>
              <a:rPr lang="en-US" altLang="de-DE" b="1"/>
              <a:t>RSA Public Key Encryption</a:t>
            </a:r>
            <a:r>
              <a:rPr lang="en-US" altLang="de-DE"/>
              <a:t> algorithm, one of the first public key schemes was introduced in 1978 by Ron Rivest (R), Adi Shamir (S), and Len Adleman (A) at MIT and is named after them.</a:t>
            </a:r>
          </a:p>
          <a:p>
            <a:pPr lvl="1">
              <a:lnSpc>
                <a:spcPct val="90000"/>
              </a:lnSpc>
            </a:pPr>
            <a:r>
              <a:rPr lang="en-US" altLang="de-DE"/>
              <a:t>The RSA encryption algorithm incorporates results from </a:t>
            </a:r>
            <a:r>
              <a:rPr lang="en-US" altLang="de-DE" b="1"/>
              <a:t>number theory</a:t>
            </a:r>
            <a:r>
              <a:rPr lang="en-US" altLang="de-DE"/>
              <a:t>, such as the difficulty of determining the large prime factors of a large number.</a:t>
            </a:r>
          </a:p>
          <a:p>
            <a:pPr>
              <a:lnSpc>
                <a:spcPct val="90000"/>
              </a:lnSpc>
            </a:pPr>
            <a:r>
              <a:rPr lang="en-US" altLang="de-DE"/>
              <a:t>The RSA algorithm also operates with </a:t>
            </a:r>
            <a:r>
              <a:rPr lang="en-US" altLang="de-DE" b="1"/>
              <a:t>modular arithmetic</a:t>
            </a:r>
            <a:r>
              <a:rPr lang="en-US" altLang="de-DE"/>
              <a:t> – mod n, where n is the product of two large prime numbers.</a:t>
            </a:r>
          </a:p>
        </p:txBody>
      </p:sp>
    </p:spTree>
    <p:extLst>
      <p:ext uri="{BB962C8B-B14F-4D97-AF65-F5344CB8AC3E}">
        <p14:creationId xmlns:p14="http://schemas.microsoft.com/office/powerpoint/2010/main" val="2291252811"/>
      </p:ext>
    </p:extLst>
  </p:cSld>
  <p:clrMapOvr>
    <a:masterClrMapping/>
  </p:clrMapOvr>
  <p:transition spd="me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4" name="Rectangle 6"/>
          <p:cNvSpPr>
            <a:spLocks noGrp="1" noChangeArrowheads="1"/>
          </p:cNvSpPr>
          <p:nvPr>
            <p:ph type="title"/>
          </p:nvPr>
        </p:nvSpPr>
        <p:spPr/>
        <p:txBody>
          <a:bodyPr/>
          <a:lstStyle/>
          <a:p>
            <a:r>
              <a:rPr lang="en-US" altLang="de-DE"/>
              <a:t>6.2 Public Key Encryption (8)</a:t>
            </a:r>
          </a:p>
        </p:txBody>
      </p:sp>
      <p:sp>
        <p:nvSpPr>
          <p:cNvPr id="800775" name="Rectangle 7"/>
          <p:cNvSpPr>
            <a:spLocks noGrp="1" noChangeArrowheads="1"/>
          </p:cNvSpPr>
          <p:nvPr>
            <p:ph type="body" idx="1"/>
          </p:nvPr>
        </p:nvSpPr>
        <p:spPr/>
        <p:txBody>
          <a:bodyPr/>
          <a:lstStyle/>
          <a:p>
            <a:pPr>
              <a:lnSpc>
                <a:spcPct val="80000"/>
              </a:lnSpc>
            </a:pPr>
            <a:r>
              <a:rPr lang="en-US" altLang="de-DE" sz="2000"/>
              <a:t>Two keys, </a:t>
            </a:r>
            <a:r>
              <a:rPr lang="en-US" altLang="de-DE" sz="2000" b="1"/>
              <a:t>d</a:t>
            </a:r>
            <a:r>
              <a:rPr lang="en-US" altLang="de-DE" sz="2000"/>
              <a:t> and </a:t>
            </a:r>
            <a:r>
              <a:rPr lang="en-US" altLang="de-DE" sz="2000" b="1"/>
              <a:t>e</a:t>
            </a:r>
            <a:r>
              <a:rPr lang="en-US" altLang="de-DE" sz="2000"/>
              <a:t>, are used for decryption and encryption.</a:t>
            </a:r>
          </a:p>
          <a:p>
            <a:pPr lvl="1">
              <a:lnSpc>
                <a:spcPct val="80000"/>
              </a:lnSpc>
            </a:pPr>
            <a:r>
              <a:rPr lang="en-US" altLang="de-DE" sz="2000"/>
              <a:t>An important property is that </a:t>
            </a:r>
            <a:r>
              <a:rPr lang="en-US" altLang="de-DE" sz="2000" b="1"/>
              <a:t>d</a:t>
            </a:r>
            <a:r>
              <a:rPr lang="en-US" altLang="de-DE" sz="2000"/>
              <a:t> and </a:t>
            </a:r>
            <a:r>
              <a:rPr lang="en-US" altLang="de-DE" sz="2000" b="1"/>
              <a:t>e</a:t>
            </a:r>
            <a:r>
              <a:rPr lang="en-US" altLang="de-DE" sz="2000"/>
              <a:t> can be interchanged.</a:t>
            </a:r>
          </a:p>
          <a:p>
            <a:pPr lvl="1">
              <a:lnSpc>
                <a:spcPct val="80000"/>
              </a:lnSpc>
            </a:pPr>
            <a:r>
              <a:rPr lang="en-US" altLang="de-DE" sz="2000" b="1"/>
              <a:t>n</a:t>
            </a:r>
            <a:r>
              <a:rPr lang="en-US" altLang="de-DE" sz="2000"/>
              <a:t> is chosen as a large integer that is a product of </a:t>
            </a:r>
            <a:r>
              <a:rPr lang="en-US" altLang="de-DE" sz="2000" b="1"/>
              <a:t>two large distinct prime numbers</a:t>
            </a:r>
            <a:r>
              <a:rPr lang="en-US" altLang="de-DE" sz="2000"/>
              <a:t>, </a:t>
            </a:r>
            <a:r>
              <a:rPr lang="en-US" altLang="de-DE" sz="2000" b="1"/>
              <a:t>a</a:t>
            </a:r>
            <a:r>
              <a:rPr lang="en-US" altLang="de-DE" sz="2000"/>
              <a:t> and </a:t>
            </a:r>
            <a:r>
              <a:rPr lang="en-US" altLang="de-DE" sz="2000" b="1"/>
              <a:t>b</a:t>
            </a:r>
            <a:r>
              <a:rPr lang="en-US" altLang="de-DE" sz="2000"/>
              <a:t>.</a:t>
            </a:r>
          </a:p>
          <a:p>
            <a:pPr lvl="1">
              <a:lnSpc>
                <a:spcPct val="80000"/>
              </a:lnSpc>
            </a:pPr>
            <a:r>
              <a:rPr lang="en-US" altLang="de-DE" sz="2000"/>
              <a:t>The encryption key </a:t>
            </a:r>
            <a:r>
              <a:rPr lang="en-US" altLang="de-DE" sz="2000" b="1"/>
              <a:t>e</a:t>
            </a:r>
            <a:r>
              <a:rPr lang="en-US" altLang="de-DE" sz="2000"/>
              <a:t> is a randomly chosen number between 1 and </a:t>
            </a:r>
            <a:r>
              <a:rPr lang="en-US" altLang="de-DE" sz="2000" b="1"/>
              <a:t>n</a:t>
            </a:r>
            <a:r>
              <a:rPr lang="en-US" altLang="de-DE" sz="2000"/>
              <a:t> that is </a:t>
            </a:r>
            <a:r>
              <a:rPr lang="en-US" altLang="de-DE" sz="2000" b="1"/>
              <a:t>relatively prime</a:t>
            </a:r>
            <a:r>
              <a:rPr lang="en-US" altLang="de-DE" sz="2000"/>
              <a:t> to (a-1) x (b-1). </a:t>
            </a:r>
          </a:p>
          <a:p>
            <a:pPr lvl="1">
              <a:lnSpc>
                <a:spcPct val="80000"/>
              </a:lnSpc>
            </a:pPr>
            <a:r>
              <a:rPr lang="en-US" altLang="de-DE" sz="2000"/>
              <a:t>The </a:t>
            </a:r>
            <a:r>
              <a:rPr lang="en-US" altLang="de-DE" sz="2000" b="1"/>
              <a:t>plaintext</a:t>
            </a:r>
            <a:r>
              <a:rPr lang="en-US" altLang="de-DE" sz="2000"/>
              <a:t> block </a:t>
            </a:r>
            <a:r>
              <a:rPr lang="en-US" altLang="de-DE" sz="2000" b="1"/>
              <a:t>P</a:t>
            </a:r>
            <a:r>
              <a:rPr lang="en-US" altLang="de-DE" sz="2000"/>
              <a:t> is encrypted as </a:t>
            </a:r>
            <a:r>
              <a:rPr lang="en-US" altLang="de-DE" sz="2000" b="1"/>
              <a:t>Pe mod  n</a:t>
            </a:r>
            <a:r>
              <a:rPr lang="en-US" altLang="de-DE" sz="2000"/>
              <a:t>.</a:t>
            </a:r>
          </a:p>
          <a:p>
            <a:pPr lvl="1">
              <a:lnSpc>
                <a:spcPct val="80000"/>
              </a:lnSpc>
            </a:pPr>
            <a:r>
              <a:rPr lang="en-US" altLang="de-DE" sz="2000"/>
              <a:t>Because the exponentiation is performed </a:t>
            </a:r>
            <a:r>
              <a:rPr lang="en-US" altLang="de-DE" sz="2000" b="1"/>
              <a:t>mod n</a:t>
            </a:r>
            <a:r>
              <a:rPr lang="en-US" altLang="de-DE" sz="2000"/>
              <a:t>, factoring </a:t>
            </a:r>
            <a:r>
              <a:rPr lang="en-US" altLang="de-DE" sz="2000" b="1"/>
              <a:t>Pe</a:t>
            </a:r>
            <a:r>
              <a:rPr lang="en-US" altLang="de-DE" sz="2000"/>
              <a:t> to uncover the encrypted plaintext is difficult.</a:t>
            </a:r>
          </a:p>
          <a:p>
            <a:pPr lvl="1">
              <a:lnSpc>
                <a:spcPct val="80000"/>
              </a:lnSpc>
            </a:pPr>
            <a:r>
              <a:rPr lang="en-US" altLang="de-DE" sz="2000"/>
              <a:t>However, the decryption key </a:t>
            </a:r>
            <a:r>
              <a:rPr lang="en-US" altLang="de-DE" sz="2000" b="1"/>
              <a:t>d</a:t>
            </a:r>
            <a:r>
              <a:rPr lang="en-US" altLang="de-DE" sz="2000"/>
              <a:t> is carefully chosen so that                    </a:t>
            </a:r>
            <a:r>
              <a:rPr lang="en-US" altLang="de-DE" sz="2000" b="1"/>
              <a:t>(Pe)d mod n = P</a:t>
            </a:r>
            <a:r>
              <a:rPr lang="en-US" altLang="de-DE" sz="2000"/>
              <a:t>.</a:t>
            </a:r>
          </a:p>
          <a:p>
            <a:pPr lvl="1">
              <a:lnSpc>
                <a:spcPct val="80000"/>
              </a:lnSpc>
            </a:pPr>
            <a:r>
              <a:rPr lang="en-US" altLang="de-DE" sz="2000"/>
              <a:t>The decryption key </a:t>
            </a:r>
            <a:r>
              <a:rPr lang="en-US" altLang="de-DE" sz="2000" b="1"/>
              <a:t>d</a:t>
            </a:r>
            <a:r>
              <a:rPr lang="en-US" altLang="de-DE" sz="2000"/>
              <a:t> can be computed from the condition that                   </a:t>
            </a:r>
            <a:r>
              <a:rPr lang="en-US" altLang="de-DE" sz="2000" b="1"/>
              <a:t>d x e= 1 mod ((a-1)x(b-1))</a:t>
            </a:r>
            <a:r>
              <a:rPr lang="en-US" altLang="de-DE" sz="2000"/>
              <a:t>.  </a:t>
            </a:r>
          </a:p>
          <a:p>
            <a:pPr lvl="1">
              <a:lnSpc>
                <a:spcPct val="80000"/>
              </a:lnSpc>
            </a:pPr>
            <a:r>
              <a:rPr lang="en-US" altLang="de-DE" sz="2000"/>
              <a:t>Thus, the legitimate receiver who knows d simply computes                 </a:t>
            </a:r>
            <a:r>
              <a:rPr lang="en-US" altLang="de-DE" sz="2000" b="1"/>
              <a:t>(Pe)d mod n = P</a:t>
            </a:r>
            <a:r>
              <a:rPr lang="en-US" altLang="de-DE" sz="2000"/>
              <a:t> and recovers </a:t>
            </a:r>
            <a:r>
              <a:rPr lang="en-US" altLang="de-DE" sz="2000" b="1"/>
              <a:t>P</a:t>
            </a:r>
            <a:r>
              <a:rPr lang="en-US" altLang="de-DE" sz="2000"/>
              <a:t> without having to factor </a:t>
            </a:r>
            <a:r>
              <a:rPr lang="en-US" altLang="de-DE" sz="2000" b="1"/>
              <a:t>Pe</a:t>
            </a:r>
            <a:r>
              <a:rPr lang="en-US" altLang="de-DE" sz="2000"/>
              <a:t> .</a:t>
            </a:r>
          </a:p>
        </p:txBody>
      </p:sp>
    </p:spTree>
    <p:extLst>
      <p:ext uri="{BB962C8B-B14F-4D97-AF65-F5344CB8AC3E}">
        <p14:creationId xmlns:p14="http://schemas.microsoft.com/office/powerpoint/2010/main" val="114895483"/>
      </p:ext>
    </p:extLst>
  </p:cSld>
  <p:clrMapOvr>
    <a:masterClrMapping/>
  </p:clrMapOvr>
  <p:transition spd="me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22" name="Rectangle 6"/>
          <p:cNvSpPr>
            <a:spLocks noGrp="1" noChangeArrowheads="1"/>
          </p:cNvSpPr>
          <p:nvPr>
            <p:ph type="title"/>
          </p:nvPr>
        </p:nvSpPr>
        <p:spPr/>
        <p:txBody>
          <a:bodyPr/>
          <a:lstStyle/>
          <a:p>
            <a:r>
              <a:rPr lang="en-US" altLang="de-DE"/>
              <a:t>6.3 Digital Signatures</a:t>
            </a:r>
          </a:p>
        </p:txBody>
      </p:sp>
      <p:sp>
        <p:nvSpPr>
          <p:cNvPr id="802823" name="Rectangle 7"/>
          <p:cNvSpPr>
            <a:spLocks noGrp="1" noChangeArrowheads="1"/>
          </p:cNvSpPr>
          <p:nvPr>
            <p:ph type="body" idx="1"/>
          </p:nvPr>
        </p:nvSpPr>
        <p:spPr/>
        <p:txBody>
          <a:bodyPr/>
          <a:lstStyle/>
          <a:p>
            <a:pPr>
              <a:lnSpc>
                <a:spcPct val="90000"/>
              </a:lnSpc>
            </a:pPr>
            <a:r>
              <a:rPr lang="en-US" altLang="de-DE" sz="2000"/>
              <a:t>A </a:t>
            </a:r>
            <a:r>
              <a:rPr lang="en-US" altLang="de-DE" sz="2000" b="1"/>
              <a:t>digital signature</a:t>
            </a:r>
            <a:r>
              <a:rPr lang="en-US" altLang="de-DE" sz="2000"/>
              <a:t> is an example of using encryption techniques to provide authentication services in e-commerce applications.</a:t>
            </a:r>
          </a:p>
          <a:p>
            <a:pPr>
              <a:lnSpc>
                <a:spcPct val="90000"/>
              </a:lnSpc>
            </a:pPr>
            <a:r>
              <a:rPr lang="en-US" altLang="de-DE" sz="2000"/>
              <a:t>A digital signature is a means of associating a mark unique to an individual with a body of text.</a:t>
            </a:r>
          </a:p>
          <a:p>
            <a:pPr lvl="1">
              <a:lnSpc>
                <a:spcPct val="90000"/>
              </a:lnSpc>
            </a:pPr>
            <a:r>
              <a:rPr lang="en-US" altLang="de-DE" sz="2000"/>
              <a:t>The mark should be unforgettable, meaning that others should be able to check that the signature does come from the originator.</a:t>
            </a:r>
          </a:p>
          <a:p>
            <a:pPr>
              <a:lnSpc>
                <a:spcPct val="90000"/>
              </a:lnSpc>
            </a:pPr>
            <a:r>
              <a:rPr lang="en-US" altLang="de-DE" sz="2000"/>
              <a:t>A digital signature consists of a string of symbols. </a:t>
            </a:r>
          </a:p>
          <a:p>
            <a:pPr lvl="1">
              <a:lnSpc>
                <a:spcPct val="90000"/>
              </a:lnSpc>
            </a:pPr>
            <a:r>
              <a:rPr lang="en-US" altLang="de-DE" sz="2000"/>
              <a:t>Signature must be different for each use. </a:t>
            </a:r>
          </a:p>
          <a:p>
            <a:pPr lvl="2">
              <a:lnSpc>
                <a:spcPct val="90000"/>
              </a:lnSpc>
            </a:pPr>
            <a:r>
              <a:rPr lang="en-US" altLang="de-DE" sz="1800"/>
              <a:t>This can be achieved by making each digital signature a function of the message that it is signing, together with a time stamp.</a:t>
            </a:r>
          </a:p>
          <a:p>
            <a:pPr lvl="1">
              <a:lnSpc>
                <a:spcPct val="90000"/>
              </a:lnSpc>
            </a:pPr>
            <a:r>
              <a:rPr lang="en-US" altLang="de-DE" sz="2000"/>
              <a:t>Public key techniques are the means creating digital signatures.</a:t>
            </a:r>
          </a:p>
          <a:p>
            <a:pPr>
              <a:lnSpc>
                <a:spcPct val="90000"/>
              </a:lnSpc>
              <a:buFont typeface="Wingdings" panose="05000000000000000000" pitchFamily="2" charset="2"/>
              <a:buNone/>
            </a:pPr>
            <a:endParaRPr lang="en-US" altLang="de-DE" sz="2000"/>
          </a:p>
        </p:txBody>
      </p:sp>
    </p:spTree>
    <p:extLst>
      <p:ext uri="{BB962C8B-B14F-4D97-AF65-F5344CB8AC3E}">
        <p14:creationId xmlns:p14="http://schemas.microsoft.com/office/powerpoint/2010/main" val="1916170376"/>
      </p:ext>
    </p:extLst>
  </p:cSld>
  <p:clrMapOvr>
    <a:masterClrMapping/>
  </p:clrMapOvr>
  <p:transition spd="me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ChangeArrowheads="1"/>
          </p:cNvSpPr>
          <p:nvPr>
            <p:ph type="title"/>
          </p:nvPr>
        </p:nvSpPr>
        <p:spPr/>
        <p:txBody>
          <a:bodyPr/>
          <a:lstStyle/>
          <a:p>
            <a:r>
              <a:rPr lang="en-US" altLang="de-DE"/>
              <a:t>Summary</a:t>
            </a:r>
          </a:p>
        </p:txBody>
      </p:sp>
      <p:sp>
        <p:nvSpPr>
          <p:cNvPr id="817155" name="Rectangle 3"/>
          <p:cNvSpPr>
            <a:spLocks noGrp="1" noChangeArrowheads="1"/>
          </p:cNvSpPr>
          <p:nvPr>
            <p:ph type="body" idx="1"/>
          </p:nvPr>
        </p:nvSpPr>
        <p:spPr/>
        <p:txBody>
          <a:bodyPr/>
          <a:lstStyle/>
          <a:p>
            <a:r>
              <a:rPr lang="en-US" altLang="de-DE"/>
              <a:t>1 Database Security and Authorization</a:t>
            </a:r>
          </a:p>
          <a:p>
            <a:r>
              <a:rPr lang="en-US" altLang="de-DE"/>
              <a:t>2 Discretionary Access Control </a:t>
            </a:r>
          </a:p>
          <a:p>
            <a:r>
              <a:rPr lang="en-US" altLang="de-DE"/>
              <a:t>3 Mandatory Access Control and Role-Based Access Control for Multilevel Security</a:t>
            </a:r>
          </a:p>
          <a:p>
            <a:r>
              <a:rPr lang="en-US" altLang="de-DE"/>
              <a:t>4 Statistical Database Security</a:t>
            </a:r>
          </a:p>
          <a:p>
            <a:r>
              <a:rPr lang="en-US" altLang="de-DE"/>
              <a:t>5 Flow Control</a:t>
            </a:r>
          </a:p>
          <a:p>
            <a:r>
              <a:rPr lang="en-US" altLang="de-DE"/>
              <a:t>6 Encryption and Public Key Infrastructures</a:t>
            </a:r>
          </a:p>
        </p:txBody>
      </p:sp>
    </p:spTree>
    <p:extLst>
      <p:ext uri="{BB962C8B-B14F-4D97-AF65-F5344CB8AC3E}">
        <p14:creationId xmlns:p14="http://schemas.microsoft.com/office/powerpoint/2010/main" val="3127503025"/>
      </p:ext>
    </p:extLst>
  </p:cSld>
  <p:clrMapOvr>
    <a:masterClrMapping/>
  </p:clrMapOvr>
  <p:transition spd="me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145387"/>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50" name="Rectangle 6"/>
          <p:cNvSpPr>
            <a:spLocks noGrp="1" noChangeArrowheads="1"/>
          </p:cNvSpPr>
          <p:nvPr>
            <p:ph type="title"/>
          </p:nvPr>
        </p:nvSpPr>
        <p:spPr/>
        <p:txBody>
          <a:bodyPr/>
          <a:lstStyle/>
          <a:p>
            <a:r>
              <a:rPr lang="en-US" altLang="de-DE"/>
              <a:t>Database Concurrency Control</a:t>
            </a:r>
          </a:p>
        </p:txBody>
      </p:sp>
      <p:sp>
        <p:nvSpPr>
          <p:cNvPr id="671751" name="Rectangle 7"/>
          <p:cNvSpPr>
            <a:spLocks noGrp="1" noChangeArrowheads="1"/>
          </p:cNvSpPr>
          <p:nvPr>
            <p:ph type="body" idx="1"/>
          </p:nvPr>
        </p:nvSpPr>
        <p:spPr/>
        <p:txBody>
          <a:bodyPr/>
          <a:lstStyle/>
          <a:p>
            <a:pPr>
              <a:lnSpc>
                <a:spcPct val="90000"/>
              </a:lnSpc>
            </a:pPr>
            <a:r>
              <a:rPr lang="en-US" altLang="de-DE" sz="2400"/>
              <a:t>1   Purpose of Concurrency Control</a:t>
            </a:r>
          </a:p>
          <a:p>
            <a:pPr lvl="1">
              <a:lnSpc>
                <a:spcPct val="90000"/>
              </a:lnSpc>
            </a:pPr>
            <a:r>
              <a:rPr lang="en-US" altLang="de-DE" sz="2200"/>
              <a:t>To enforce Isolation (through mutual exclusion) among conflicting transactions. </a:t>
            </a:r>
          </a:p>
          <a:p>
            <a:pPr lvl="1">
              <a:lnSpc>
                <a:spcPct val="90000"/>
              </a:lnSpc>
            </a:pPr>
            <a:r>
              <a:rPr lang="en-US" altLang="de-DE" sz="2200"/>
              <a:t>To preserve database consistency through consistency preserving execution of transactions.</a:t>
            </a:r>
          </a:p>
          <a:p>
            <a:pPr lvl="1">
              <a:lnSpc>
                <a:spcPct val="90000"/>
              </a:lnSpc>
            </a:pPr>
            <a:r>
              <a:rPr lang="en-US" altLang="de-DE" sz="2200"/>
              <a:t>To resolve read-write and write-write conflicts.</a:t>
            </a:r>
          </a:p>
          <a:p>
            <a:pPr lvl="1">
              <a:lnSpc>
                <a:spcPct val="90000"/>
              </a:lnSpc>
            </a:pPr>
            <a:endParaRPr lang="en-US" altLang="de-DE" sz="2200"/>
          </a:p>
          <a:p>
            <a:pPr>
              <a:lnSpc>
                <a:spcPct val="90000"/>
              </a:lnSpc>
            </a:pPr>
            <a:r>
              <a:rPr lang="en-US" altLang="de-DE" sz="2400"/>
              <a:t>Example: </a:t>
            </a:r>
          </a:p>
          <a:p>
            <a:pPr lvl="1">
              <a:lnSpc>
                <a:spcPct val="90000"/>
              </a:lnSpc>
            </a:pPr>
            <a:r>
              <a:rPr lang="en-US" altLang="de-DE" sz="2200"/>
              <a:t>In concurrent execution environment if T1 conflicts with T2 over a data item A, then the existing concurrency control decides if T1 or T2 should get the A and if the other transaction is rolled-back or waits.  </a:t>
            </a:r>
          </a:p>
        </p:txBody>
      </p:sp>
    </p:spTree>
    <p:extLst>
      <p:ext uri="{BB962C8B-B14F-4D97-AF65-F5344CB8AC3E}">
        <p14:creationId xmlns:p14="http://schemas.microsoft.com/office/powerpoint/2010/main" val="1074176900"/>
      </p:ext>
    </p:extLst>
  </p:cSld>
  <p:clrMapOvr>
    <a:masterClrMapping/>
  </p:clrMapOvr>
  <p:transition spd="med"/>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8" name="Rectangle 6"/>
          <p:cNvSpPr>
            <a:spLocks noGrp="1" noChangeArrowheads="1"/>
          </p:cNvSpPr>
          <p:nvPr>
            <p:ph type="title"/>
          </p:nvPr>
        </p:nvSpPr>
        <p:spPr/>
        <p:txBody>
          <a:bodyPr/>
          <a:lstStyle/>
          <a:p>
            <a:r>
              <a:rPr lang="en-US" altLang="de-DE"/>
              <a:t>Database Concurrency Control</a:t>
            </a:r>
          </a:p>
        </p:txBody>
      </p:sp>
      <p:sp>
        <p:nvSpPr>
          <p:cNvPr id="673799" name="Rectangle 7"/>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Two-Phase Locking Techniques</a:t>
            </a:r>
          </a:p>
          <a:p>
            <a:pPr lvl="1">
              <a:lnSpc>
                <a:spcPct val="90000"/>
              </a:lnSpc>
            </a:pPr>
            <a:r>
              <a:rPr lang="en-US" altLang="de-DE" sz="2200"/>
              <a:t>Locking is an operation which secures </a:t>
            </a:r>
          </a:p>
          <a:p>
            <a:pPr lvl="2">
              <a:lnSpc>
                <a:spcPct val="90000"/>
              </a:lnSpc>
            </a:pPr>
            <a:r>
              <a:rPr lang="en-US" altLang="de-DE" sz="2000"/>
              <a:t>(a) permission to Read</a:t>
            </a:r>
          </a:p>
          <a:p>
            <a:pPr lvl="2">
              <a:lnSpc>
                <a:spcPct val="90000"/>
              </a:lnSpc>
            </a:pPr>
            <a:r>
              <a:rPr lang="en-US" altLang="de-DE" sz="2000"/>
              <a:t>(b) permission to Write a data item for a transaction.  </a:t>
            </a:r>
          </a:p>
          <a:p>
            <a:pPr lvl="1">
              <a:lnSpc>
                <a:spcPct val="90000"/>
              </a:lnSpc>
            </a:pPr>
            <a:r>
              <a:rPr lang="en-US" altLang="de-DE" sz="2200"/>
              <a:t>Example: </a:t>
            </a:r>
          </a:p>
          <a:p>
            <a:pPr lvl="2">
              <a:lnSpc>
                <a:spcPct val="90000"/>
              </a:lnSpc>
            </a:pPr>
            <a:r>
              <a:rPr lang="en-US" altLang="de-DE" sz="2000"/>
              <a:t>Lock (X).  Data item X is locked in behalf of the requesting transaction.  </a:t>
            </a:r>
          </a:p>
          <a:p>
            <a:pPr lvl="1">
              <a:lnSpc>
                <a:spcPct val="90000"/>
              </a:lnSpc>
            </a:pPr>
            <a:r>
              <a:rPr lang="en-US" altLang="de-DE" sz="2200"/>
              <a:t>Unlocking is an operation which removes these permissions from the data item.  </a:t>
            </a:r>
          </a:p>
          <a:p>
            <a:pPr lvl="1">
              <a:lnSpc>
                <a:spcPct val="90000"/>
              </a:lnSpc>
            </a:pPr>
            <a:r>
              <a:rPr lang="en-US" altLang="de-DE" sz="2200"/>
              <a:t>Example:</a:t>
            </a:r>
          </a:p>
          <a:p>
            <a:pPr lvl="2">
              <a:lnSpc>
                <a:spcPct val="90000"/>
              </a:lnSpc>
            </a:pPr>
            <a:r>
              <a:rPr lang="en-US" altLang="de-DE" sz="2000"/>
              <a:t>Unlock (X): Data item X is made available to all other transactions.</a:t>
            </a:r>
          </a:p>
          <a:p>
            <a:pPr lvl="1">
              <a:lnSpc>
                <a:spcPct val="90000"/>
              </a:lnSpc>
            </a:pPr>
            <a:r>
              <a:rPr lang="en-US" altLang="de-DE" sz="2200"/>
              <a:t>Lock and Unlock are Atomic operations.</a:t>
            </a:r>
          </a:p>
        </p:txBody>
      </p:sp>
    </p:spTree>
    <p:extLst>
      <p:ext uri="{BB962C8B-B14F-4D97-AF65-F5344CB8AC3E}">
        <p14:creationId xmlns:p14="http://schemas.microsoft.com/office/powerpoint/2010/main" val="3503075000"/>
      </p:ext>
    </p:extLst>
  </p:cSld>
  <p:clrMapOvr>
    <a:masterClrMapping/>
  </p:clrMapOvr>
  <p:transition spd="med"/>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7" name="Rectangle 7"/>
          <p:cNvSpPr>
            <a:spLocks noGrp="1" noChangeArrowheads="1"/>
          </p:cNvSpPr>
          <p:nvPr>
            <p:ph type="title"/>
          </p:nvPr>
        </p:nvSpPr>
        <p:spPr/>
        <p:txBody>
          <a:bodyPr/>
          <a:lstStyle/>
          <a:p>
            <a:r>
              <a:rPr lang="en-US" altLang="de-DE"/>
              <a:t>Database Concurrency Control</a:t>
            </a:r>
          </a:p>
        </p:txBody>
      </p:sp>
      <p:sp>
        <p:nvSpPr>
          <p:cNvPr id="675848" name="Rectangle 8"/>
          <p:cNvSpPr>
            <a:spLocks noGrp="1" noChangeArrowheads="1"/>
          </p:cNvSpPr>
          <p:nvPr>
            <p:ph type="body" idx="1"/>
          </p:nvPr>
        </p:nvSpPr>
        <p:spPr>
          <a:xfrm>
            <a:off x="239713" y="1600200"/>
            <a:ext cx="8294687" cy="3425825"/>
          </a:xfrm>
        </p:spPr>
        <p:txBody>
          <a:bodyPr/>
          <a:lstStyle/>
          <a:p>
            <a:pPr>
              <a:lnSpc>
                <a:spcPct val="80000"/>
              </a:lnSpc>
              <a:buFont typeface="Wingdings" panose="05000000000000000000" pitchFamily="2" charset="2"/>
              <a:buNone/>
            </a:pPr>
            <a:r>
              <a:rPr lang="en-US" altLang="de-DE" sz="2400"/>
              <a:t>Two-Phase Locking Techniques: Essential components </a:t>
            </a:r>
          </a:p>
          <a:p>
            <a:pPr lvl="1">
              <a:lnSpc>
                <a:spcPct val="80000"/>
              </a:lnSpc>
            </a:pPr>
            <a:r>
              <a:rPr lang="en-US" altLang="de-DE" sz="2200"/>
              <a:t>Two locks modes:</a:t>
            </a:r>
          </a:p>
          <a:p>
            <a:pPr lvl="2">
              <a:lnSpc>
                <a:spcPct val="80000"/>
              </a:lnSpc>
            </a:pPr>
            <a:r>
              <a:rPr lang="en-US" altLang="de-DE" sz="2000"/>
              <a:t>(a) shared (read) 	(b) exclusive (write).</a:t>
            </a:r>
          </a:p>
          <a:p>
            <a:pPr lvl="1">
              <a:lnSpc>
                <a:spcPct val="80000"/>
              </a:lnSpc>
            </a:pPr>
            <a:r>
              <a:rPr lang="en-US" altLang="de-DE" sz="2200"/>
              <a:t>Shared mode:  shared lock (X)</a:t>
            </a:r>
          </a:p>
          <a:p>
            <a:pPr lvl="2">
              <a:lnSpc>
                <a:spcPct val="80000"/>
              </a:lnSpc>
            </a:pPr>
            <a:r>
              <a:rPr lang="en-US" altLang="de-DE" sz="2000"/>
              <a:t>More than one transaction can apply share lock on X for reading its value but no write lock can be applied on X by any other transaction.</a:t>
            </a:r>
          </a:p>
          <a:p>
            <a:pPr lvl="1">
              <a:lnSpc>
                <a:spcPct val="80000"/>
              </a:lnSpc>
            </a:pPr>
            <a:r>
              <a:rPr lang="en-US" altLang="de-DE" sz="2200"/>
              <a:t>Exclusive mode: Write lock (X)</a:t>
            </a:r>
          </a:p>
          <a:p>
            <a:pPr lvl="2">
              <a:lnSpc>
                <a:spcPct val="80000"/>
              </a:lnSpc>
            </a:pPr>
            <a:r>
              <a:rPr lang="en-US" altLang="de-DE" sz="2000"/>
              <a:t>Only one write lock on X can exist at any time and no shared lock can be applied by any other transaction on X.</a:t>
            </a:r>
          </a:p>
          <a:p>
            <a:pPr lvl="1">
              <a:lnSpc>
                <a:spcPct val="80000"/>
              </a:lnSpc>
            </a:pPr>
            <a:r>
              <a:rPr lang="en-US" altLang="de-DE" sz="2200"/>
              <a:t>Conflict matrix</a:t>
            </a:r>
          </a:p>
        </p:txBody>
      </p:sp>
      <p:graphicFrame>
        <p:nvGraphicFramePr>
          <p:cNvPr id="675844" name="Object 4"/>
          <p:cNvGraphicFramePr>
            <a:graphicFrameLocks noGrp="1" noChangeAspect="1"/>
          </p:cNvGraphicFramePr>
          <p:nvPr>
            <p:ph sz="half" idx="4294967295"/>
          </p:nvPr>
        </p:nvGraphicFramePr>
        <p:xfrm>
          <a:off x="3276600" y="4724400"/>
          <a:ext cx="1717675" cy="1755775"/>
        </p:xfrm>
        <a:graphic>
          <a:graphicData uri="http://schemas.openxmlformats.org/presentationml/2006/ole">
            <mc:AlternateContent xmlns:mc="http://schemas.openxmlformats.org/markup-compatibility/2006">
              <mc:Choice xmlns:v="urn:schemas-microsoft-com:vml" Requires="v">
                <p:oleObj spid="_x0000_s1027" name="VISIO" r:id="rId4" imgW="1717560" imgH="1755720" progId="Visio.Drawing.6">
                  <p:embed/>
                </p:oleObj>
              </mc:Choice>
              <mc:Fallback>
                <p:oleObj name="VISIO" r:id="rId4" imgW="1717560" imgH="1755720" progId="Visio.Drawing.6">
                  <p:embed/>
                  <p:pic>
                    <p:nvPicPr>
                      <p:cNvPr id="6758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4724400"/>
                        <a:ext cx="1717675" cy="175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1583995"/>
      </p:ext>
    </p:extLst>
  </p:cSld>
  <p:clrMapOvr>
    <a:masterClrMapping/>
  </p:clrMapOvr>
  <p:transition spd="med"/>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5" name="Rectangle 7"/>
          <p:cNvSpPr>
            <a:spLocks noGrp="1" noChangeArrowheads="1"/>
          </p:cNvSpPr>
          <p:nvPr>
            <p:ph type="title"/>
          </p:nvPr>
        </p:nvSpPr>
        <p:spPr>
          <a:xfrm>
            <a:off x="228600" y="0"/>
            <a:ext cx="7796213" cy="992188"/>
          </a:xfrm>
        </p:spPr>
        <p:txBody>
          <a:bodyPr/>
          <a:lstStyle/>
          <a:p>
            <a:r>
              <a:rPr lang="en-US" altLang="de-DE"/>
              <a:t>Database Concurrency Control</a:t>
            </a:r>
          </a:p>
        </p:txBody>
      </p:sp>
      <p:sp>
        <p:nvSpPr>
          <p:cNvPr id="677896" name="Rectangle 8"/>
          <p:cNvSpPr>
            <a:spLocks noGrp="1" noChangeArrowheads="1"/>
          </p:cNvSpPr>
          <p:nvPr>
            <p:ph type="body" idx="1"/>
          </p:nvPr>
        </p:nvSpPr>
        <p:spPr>
          <a:xfrm>
            <a:off x="239713" y="1143000"/>
            <a:ext cx="8294687" cy="4572000"/>
          </a:xfrm>
        </p:spPr>
        <p:txBody>
          <a:bodyPr/>
          <a:lstStyle/>
          <a:p>
            <a:pPr>
              <a:buFont typeface="Wingdings" panose="05000000000000000000" pitchFamily="2" charset="2"/>
              <a:buNone/>
            </a:pPr>
            <a:r>
              <a:rPr lang="en-US" altLang="de-DE"/>
              <a:t>Two-Phase Locking Techniques: Essential components</a:t>
            </a:r>
          </a:p>
          <a:p>
            <a:pPr lvl="1"/>
            <a:r>
              <a:rPr lang="en-US" altLang="de-DE"/>
              <a:t>Lock Manager: </a:t>
            </a:r>
          </a:p>
          <a:p>
            <a:pPr lvl="2"/>
            <a:r>
              <a:rPr lang="en-US" altLang="de-DE"/>
              <a:t>Managing locks on data items.</a:t>
            </a:r>
          </a:p>
          <a:p>
            <a:pPr lvl="1"/>
            <a:r>
              <a:rPr lang="en-US" altLang="de-DE"/>
              <a:t>Lock table: </a:t>
            </a:r>
          </a:p>
          <a:p>
            <a:pPr lvl="2"/>
            <a:r>
              <a:rPr lang="en-US" altLang="de-DE"/>
              <a:t>Lock manager uses it to store the identify of transaction locking a data item, the data item, lock mode and pointer to the next data item locked. One simple way to implement a lock table is through linked list.</a:t>
            </a:r>
          </a:p>
        </p:txBody>
      </p:sp>
      <p:graphicFrame>
        <p:nvGraphicFramePr>
          <p:cNvPr id="677892" name="Object 4"/>
          <p:cNvGraphicFramePr>
            <a:graphicFrameLocks noGrp="1" noChangeAspect="1"/>
          </p:cNvGraphicFramePr>
          <p:nvPr>
            <p:ph sz="half" idx="4294967295"/>
          </p:nvPr>
        </p:nvGraphicFramePr>
        <p:xfrm>
          <a:off x="923925" y="5465763"/>
          <a:ext cx="7100888" cy="801687"/>
        </p:xfrm>
        <a:graphic>
          <a:graphicData uri="http://schemas.openxmlformats.org/presentationml/2006/ole">
            <mc:AlternateContent xmlns:mc="http://schemas.openxmlformats.org/markup-compatibility/2006">
              <mc:Choice xmlns:v="urn:schemas-microsoft-com:vml" Requires="v">
                <p:oleObj spid="_x0000_s2051" name="VISIO" r:id="rId4" imgW="5879880" imgH="636480" progId="Visio.Drawing.6">
                  <p:embed/>
                </p:oleObj>
              </mc:Choice>
              <mc:Fallback>
                <p:oleObj name="VISIO" r:id="rId4" imgW="5879880" imgH="636480" progId="Visio.Drawing.6">
                  <p:embed/>
                  <p:pic>
                    <p:nvPicPr>
                      <p:cNvPr id="67789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3925" y="5465763"/>
                        <a:ext cx="7100888" cy="80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71478632"/>
      </p:ext>
    </p:extLst>
  </p:cSld>
  <p:clrMapOvr>
    <a:masterClrMapping/>
  </p:clrMapOvr>
  <p:transition spd="med"/>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43" name="Rectangle 7"/>
          <p:cNvSpPr>
            <a:spLocks noGrp="1" noChangeArrowheads="1"/>
          </p:cNvSpPr>
          <p:nvPr>
            <p:ph type="title"/>
          </p:nvPr>
        </p:nvSpPr>
        <p:spPr/>
        <p:txBody>
          <a:bodyPr/>
          <a:lstStyle/>
          <a:p>
            <a:r>
              <a:rPr lang="en-US" altLang="de-DE"/>
              <a:t>Database Concurrency Control</a:t>
            </a:r>
          </a:p>
        </p:txBody>
      </p:sp>
      <p:sp>
        <p:nvSpPr>
          <p:cNvPr id="679944" name="Rectangle 8"/>
          <p:cNvSpPr>
            <a:spLocks noGrp="1" noChangeArrowheads="1"/>
          </p:cNvSpPr>
          <p:nvPr>
            <p:ph type="body" idx="1"/>
          </p:nvPr>
        </p:nvSpPr>
        <p:spPr/>
        <p:txBody>
          <a:bodyPr/>
          <a:lstStyle/>
          <a:p>
            <a:pPr>
              <a:buFont typeface="Wingdings" panose="05000000000000000000" pitchFamily="2" charset="2"/>
              <a:buNone/>
            </a:pPr>
            <a:r>
              <a:rPr lang="en-US" altLang="de-DE"/>
              <a:t>Two-Phase Locking Techniques: Essential components</a:t>
            </a:r>
          </a:p>
          <a:p>
            <a:pPr lvl="1"/>
            <a:r>
              <a:rPr lang="en-US" altLang="de-DE"/>
              <a:t>Database requires that all transactions should be well-formed.  A transaction is well-formed if:</a:t>
            </a:r>
          </a:p>
          <a:p>
            <a:pPr lvl="2"/>
            <a:r>
              <a:rPr lang="en-US" altLang="de-DE"/>
              <a:t>It must lock the data item before it reads or writes to it.</a:t>
            </a:r>
          </a:p>
          <a:p>
            <a:pPr lvl="2"/>
            <a:r>
              <a:rPr lang="en-US" altLang="de-DE"/>
              <a:t>It must not lock an already locked data items and it must not try to unlock a free data item.</a:t>
            </a:r>
          </a:p>
        </p:txBody>
      </p:sp>
    </p:spTree>
    <p:extLst>
      <p:ext uri="{BB962C8B-B14F-4D97-AF65-F5344CB8AC3E}">
        <p14:creationId xmlns:p14="http://schemas.microsoft.com/office/powerpoint/2010/main" val="1612424537"/>
      </p:ext>
    </p:extLst>
  </p:cSld>
  <p:clrMapOvr>
    <a:masterClrMapping/>
  </p:clrMapOvr>
  <p:transition spd="med"/>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93" name="Rectangle 9"/>
          <p:cNvSpPr>
            <a:spLocks noGrp="1" noChangeArrowheads="1"/>
          </p:cNvSpPr>
          <p:nvPr>
            <p:ph type="title"/>
          </p:nvPr>
        </p:nvSpPr>
        <p:spPr/>
        <p:txBody>
          <a:bodyPr/>
          <a:lstStyle/>
          <a:p>
            <a:r>
              <a:rPr lang="en-US" altLang="de-DE"/>
              <a:t>Database Concurrency Control</a:t>
            </a:r>
          </a:p>
        </p:txBody>
      </p:sp>
      <p:sp>
        <p:nvSpPr>
          <p:cNvPr id="681994" name="Rectangle 10"/>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E</a:t>
            </a:r>
            <a:r>
              <a:rPr lang="en-US" altLang="de-DE" sz="2400"/>
              <a:t>ssential components</a:t>
            </a:r>
          </a:p>
          <a:p>
            <a:pPr lvl="1"/>
            <a:r>
              <a:rPr lang="en-US" altLang="de-DE" sz="2200">
                <a:cs typeface="Times New Roman" panose="02020603050405020304" pitchFamily="18" charset="0"/>
              </a:rPr>
              <a:t>The following code performs the lock operation:</a:t>
            </a:r>
          </a:p>
          <a:p>
            <a:pPr lvl="1" algn="just">
              <a:buFontTx/>
              <a:buNone/>
            </a:pPr>
            <a:endParaRPr lang="en-US" altLang="de-DE" sz="2200">
              <a:cs typeface="Times New Roman" panose="02020603050405020304" pitchFamily="18" charset="0"/>
            </a:endParaRPr>
          </a:p>
          <a:p>
            <a:pPr lvl="1" algn="just">
              <a:buFontTx/>
              <a:buNone/>
            </a:pPr>
            <a:r>
              <a:rPr lang="en-US" altLang="de-DE" sz="2200">
                <a:cs typeface="Times New Roman" panose="02020603050405020304" pitchFamily="18" charset="0"/>
              </a:rPr>
              <a:t>B:	if LOCK (X) = 0 (*item is unlocked*)</a:t>
            </a:r>
          </a:p>
          <a:p>
            <a:pPr lvl="1" algn="just">
              <a:buFontTx/>
              <a:buNone/>
            </a:pPr>
            <a:r>
              <a:rPr lang="en-US" altLang="de-DE" sz="2200">
                <a:cs typeface="Times New Roman" panose="02020603050405020304" pitchFamily="18" charset="0"/>
              </a:rPr>
              <a:t>	then LOCK (X) </a:t>
            </a:r>
            <a:r>
              <a:rPr lang="en-US" altLang="de-DE" sz="2200">
                <a:cs typeface="Times New Roman" panose="02020603050405020304" pitchFamily="18" charset="0"/>
                <a:sym typeface="Symbol" panose="05050102010706020507" pitchFamily="18" charset="2"/>
              </a:rPr>
              <a:t> 1 (*lock the item*)</a:t>
            </a:r>
          </a:p>
          <a:p>
            <a:pPr lvl="1" algn="just">
              <a:buFontTx/>
              <a:buNone/>
            </a:pPr>
            <a:r>
              <a:rPr lang="en-US" altLang="de-DE" sz="2200">
                <a:cs typeface="Times New Roman" panose="02020603050405020304" pitchFamily="18" charset="0"/>
                <a:sym typeface="Symbol" panose="05050102010706020507" pitchFamily="18" charset="2"/>
              </a:rPr>
              <a:t>	else begin</a:t>
            </a:r>
          </a:p>
          <a:p>
            <a:pPr lvl="1" algn="just">
              <a:buFontTx/>
              <a:buNone/>
            </a:pPr>
            <a:r>
              <a:rPr lang="en-US" altLang="de-DE" sz="2200">
                <a:cs typeface="Times New Roman" panose="02020603050405020304" pitchFamily="18" charset="0"/>
                <a:sym typeface="Symbol" panose="05050102010706020507" pitchFamily="18" charset="2"/>
              </a:rPr>
              <a:t>		wait (until lock (X) = 0) and</a:t>
            </a:r>
          </a:p>
          <a:p>
            <a:pPr lvl="1" algn="just">
              <a:buFontTx/>
              <a:buNone/>
            </a:pPr>
            <a:r>
              <a:rPr lang="en-US" altLang="de-DE" sz="2200">
                <a:cs typeface="Times New Roman" panose="02020603050405020304" pitchFamily="18" charset="0"/>
                <a:sym typeface="Symbol" panose="05050102010706020507" pitchFamily="18" charset="2"/>
              </a:rPr>
              <a:t>		the lock manager wakes up the transaction);</a:t>
            </a:r>
          </a:p>
          <a:p>
            <a:pPr lvl="1" algn="just">
              <a:buFontTx/>
              <a:buNone/>
            </a:pPr>
            <a:r>
              <a:rPr lang="en-US" altLang="de-DE" sz="2200">
                <a:cs typeface="Times New Roman" panose="02020603050405020304" pitchFamily="18" charset="0"/>
                <a:sym typeface="Symbol" panose="05050102010706020507" pitchFamily="18" charset="2"/>
              </a:rPr>
              <a:t>	goto B</a:t>
            </a:r>
          </a:p>
          <a:p>
            <a:pPr lvl="1" algn="just">
              <a:buFontTx/>
              <a:buNone/>
            </a:pPr>
            <a:r>
              <a:rPr lang="en-US" altLang="de-DE" sz="2200">
                <a:cs typeface="Times New Roman" panose="02020603050405020304" pitchFamily="18" charset="0"/>
                <a:sym typeface="Symbol" panose="05050102010706020507" pitchFamily="18" charset="2"/>
              </a:rPr>
              <a:t>	end;</a:t>
            </a:r>
            <a:endParaRPr lang="en-US" altLang="de-DE" sz="2200"/>
          </a:p>
        </p:txBody>
      </p:sp>
    </p:spTree>
    <p:extLst>
      <p:ext uri="{BB962C8B-B14F-4D97-AF65-F5344CB8AC3E}">
        <p14:creationId xmlns:p14="http://schemas.microsoft.com/office/powerpoint/2010/main" val="2615730667"/>
      </p:ext>
    </p:extLst>
  </p:cSld>
  <p:clrMapOvr>
    <a:masterClrMapping/>
  </p:clrMapOvr>
  <p:transition spd="med"/>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9" name="Rectangle 7"/>
          <p:cNvSpPr>
            <a:spLocks noGrp="1" noChangeArrowheads="1"/>
          </p:cNvSpPr>
          <p:nvPr>
            <p:ph type="title"/>
          </p:nvPr>
        </p:nvSpPr>
        <p:spPr/>
        <p:txBody>
          <a:bodyPr/>
          <a:lstStyle/>
          <a:p>
            <a:r>
              <a:rPr lang="en-US" altLang="de-DE"/>
              <a:t>Database Concurrency Control</a:t>
            </a:r>
          </a:p>
        </p:txBody>
      </p:sp>
      <p:sp>
        <p:nvSpPr>
          <p:cNvPr id="684040" name="Rectangle 8"/>
          <p:cNvSpPr>
            <a:spLocks noGrp="1" noChangeArrowheads="1"/>
          </p:cNvSpPr>
          <p:nvPr>
            <p:ph type="body" idx="1"/>
          </p:nvPr>
        </p:nvSpPr>
        <p:spPr/>
        <p:txBody>
          <a:bodyPr/>
          <a:lstStyle/>
          <a:p>
            <a:pPr>
              <a:buFont typeface="Wingdings" panose="05000000000000000000" pitchFamily="2" charset="2"/>
              <a:buNone/>
            </a:pPr>
            <a:r>
              <a:rPr lang="en-US" altLang="de-DE">
                <a:cs typeface="Times New Roman" panose="02020603050405020304" pitchFamily="18" charset="0"/>
              </a:rPr>
              <a:t>Two-Phase Locking Techniques: E</a:t>
            </a:r>
            <a:r>
              <a:rPr lang="en-US" altLang="de-DE"/>
              <a:t>ssential components</a:t>
            </a:r>
            <a:endParaRPr lang="en-US" altLang="de-DE">
              <a:cs typeface="Times New Roman" panose="02020603050405020304" pitchFamily="18" charset="0"/>
            </a:endParaRPr>
          </a:p>
          <a:p>
            <a:pPr lvl="1"/>
            <a:r>
              <a:rPr lang="en-US" altLang="de-DE">
                <a:cs typeface="Times New Roman" panose="02020603050405020304" pitchFamily="18" charset="0"/>
              </a:rPr>
              <a:t>The following code performs the unlock operation:</a:t>
            </a:r>
          </a:p>
          <a:p>
            <a:pPr lvl="1" algn="just">
              <a:buFontTx/>
              <a:buNone/>
            </a:pPr>
            <a:endParaRPr lang="en-US" altLang="de-DE">
              <a:cs typeface="Times New Roman" panose="02020603050405020304" pitchFamily="18" charset="0"/>
            </a:endParaRPr>
          </a:p>
          <a:p>
            <a:pPr lvl="1" algn="just">
              <a:buFontTx/>
              <a:buNone/>
            </a:pPr>
            <a:r>
              <a:rPr lang="en-US" altLang="de-DE">
                <a:cs typeface="Times New Roman" panose="02020603050405020304" pitchFamily="18" charset="0"/>
              </a:rPr>
              <a:t>	LOCK (X) </a:t>
            </a:r>
            <a:r>
              <a:rPr lang="en-US" altLang="de-DE">
                <a:cs typeface="Times New Roman" panose="02020603050405020304" pitchFamily="18" charset="0"/>
                <a:sym typeface="Symbol" panose="05050102010706020507" pitchFamily="18" charset="2"/>
              </a:rPr>
              <a:t></a:t>
            </a:r>
            <a:r>
              <a:rPr lang="en-US" altLang="de-DE">
                <a:cs typeface="Times New Roman" panose="02020603050405020304" pitchFamily="18" charset="0"/>
              </a:rPr>
              <a:t> 0 (*unlock the item*)</a:t>
            </a:r>
          </a:p>
          <a:p>
            <a:pPr lvl="1" algn="just">
              <a:buFontTx/>
              <a:buNone/>
            </a:pPr>
            <a:r>
              <a:rPr lang="en-US" altLang="de-DE">
                <a:cs typeface="Times New Roman" panose="02020603050405020304" pitchFamily="18" charset="0"/>
              </a:rPr>
              <a:t>	if any transactions are waiting then</a:t>
            </a:r>
            <a:endParaRPr lang="en-US" altLang="de-DE">
              <a:cs typeface="Times New Roman" panose="02020603050405020304" pitchFamily="18" charset="0"/>
              <a:sym typeface="Symbol" panose="05050102010706020507" pitchFamily="18" charset="2"/>
            </a:endParaRPr>
          </a:p>
          <a:p>
            <a:pPr lvl="1" algn="just">
              <a:buFontTx/>
              <a:buNone/>
            </a:pPr>
            <a:r>
              <a:rPr lang="en-US" altLang="de-DE">
                <a:cs typeface="Times New Roman" panose="02020603050405020304" pitchFamily="18" charset="0"/>
                <a:sym typeface="Symbol" panose="05050102010706020507" pitchFamily="18" charset="2"/>
              </a:rPr>
              <a:t>		wake up one of the waiting the transactions;</a:t>
            </a:r>
            <a:endParaRPr lang="en-US" altLang="de-DE"/>
          </a:p>
        </p:txBody>
      </p:sp>
      <p:sp>
        <p:nvSpPr>
          <p:cNvPr id="684036" name="Rectangle 4"/>
          <p:cNvSpPr>
            <a:spLocks noChangeArrowheads="1"/>
          </p:cNvSpPr>
          <p:nvPr/>
        </p:nvSpPr>
        <p:spPr bwMode="auto">
          <a:xfrm>
            <a:off x="685800" y="1752600"/>
            <a:ext cx="7772400"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990033"/>
              </a:buClr>
              <a:buSzPct val="60000"/>
              <a:buFont typeface="Wingdings" panose="05000000000000000000" pitchFamily="2" charset="2"/>
              <a:buChar char="n"/>
              <a:tabLst>
                <a:tab pos="1028700" algn="l"/>
              </a:tabLst>
              <a:defRPr sz="2400">
                <a:solidFill>
                  <a:schemeClr val="tx2"/>
                </a:solidFill>
                <a:latin typeface="Arial" panose="020B0604020202020204" pitchFamily="34" charset="0"/>
                <a:cs typeface="Arial" panose="020B0604020202020204" pitchFamily="34" charset="0"/>
              </a:defRPr>
            </a:lvl1pPr>
            <a:lvl2pPr marL="685800">
              <a:spcBef>
                <a:spcPct val="20000"/>
              </a:spcBef>
              <a:buClr>
                <a:schemeClr val="tx2"/>
              </a:buClr>
              <a:buSzPct val="55000"/>
              <a:buFont typeface="Wingdings" panose="05000000000000000000" pitchFamily="2" charset="2"/>
              <a:buChar char="n"/>
              <a:tabLst>
                <a:tab pos="1028700" algn="l"/>
              </a:tabLst>
              <a:defRPr sz="2200">
                <a:solidFill>
                  <a:srgbClr val="800000"/>
                </a:solidFill>
                <a:latin typeface="Arial" panose="020B0604020202020204" pitchFamily="34" charset="0"/>
                <a:cs typeface="Arial" panose="020B0604020202020204" pitchFamily="34" charset="0"/>
              </a:defRPr>
            </a:lvl2pPr>
            <a:lvl3pPr marL="1714500" indent="-228600">
              <a:spcBef>
                <a:spcPct val="20000"/>
              </a:spcBef>
              <a:buClr>
                <a:srgbClr val="990033"/>
              </a:buClr>
              <a:buSzPct val="50000"/>
              <a:buFont typeface="Wingdings" panose="05000000000000000000" pitchFamily="2" charset="2"/>
              <a:buChar char="n"/>
              <a:tabLst>
                <a:tab pos="1028700" algn="l"/>
              </a:tabLst>
              <a:defRPr sz="2000">
                <a:solidFill>
                  <a:schemeClr val="tx2"/>
                </a:solidFill>
                <a:latin typeface="Arial" panose="020B0604020202020204" pitchFamily="34" charset="0"/>
                <a:cs typeface="Arial" panose="020B0604020202020204" pitchFamily="34" charset="0"/>
              </a:defRPr>
            </a:lvl3pPr>
            <a:lvl4pPr marL="2057400" indent="-228600">
              <a:spcBef>
                <a:spcPct val="20000"/>
              </a:spcBef>
              <a:buClr>
                <a:schemeClr val="tx2"/>
              </a:buClr>
              <a:buSzPct val="55000"/>
              <a:buFont typeface="Wingdings" panose="05000000000000000000" pitchFamily="2" charset="2"/>
              <a:buChar char="n"/>
              <a:tabLst>
                <a:tab pos="1028700" algn="l"/>
              </a:tabLst>
              <a:defRPr>
                <a:solidFill>
                  <a:srgbClr val="800000"/>
                </a:solidFill>
                <a:latin typeface="Arial" panose="020B0604020202020204" pitchFamily="34" charset="0"/>
                <a:cs typeface="Arial" panose="020B0604020202020204" pitchFamily="34" charset="0"/>
              </a:defRPr>
            </a:lvl4pPr>
            <a:lvl5pPr marL="2400300" indent="-228600">
              <a:spcBef>
                <a:spcPct val="20000"/>
              </a:spcBef>
              <a:buClr>
                <a:srgbClr val="990033"/>
              </a:buClr>
              <a:buSzPct val="50000"/>
              <a:buFont typeface="Wingdings" panose="05000000000000000000" pitchFamily="2" charset="2"/>
              <a:buChar char="n"/>
              <a:tabLst>
                <a:tab pos="1028700" algn="l"/>
              </a:tabLst>
              <a:defRPr>
                <a:solidFill>
                  <a:schemeClr val="tx2"/>
                </a:solidFill>
                <a:latin typeface="Arial" panose="020B0604020202020204" pitchFamily="34" charset="0"/>
                <a:cs typeface="Arial" panose="020B0604020202020204" pitchFamily="34" charset="0"/>
              </a:defRPr>
            </a:lvl5pPr>
            <a:lvl6pPr marL="2857500" indent="-228600" fontAlgn="base">
              <a:spcBef>
                <a:spcPct val="20000"/>
              </a:spcBef>
              <a:spcAft>
                <a:spcPct val="0"/>
              </a:spcAft>
              <a:buClr>
                <a:srgbClr val="990033"/>
              </a:buClr>
              <a:buSzPct val="50000"/>
              <a:buFont typeface="Wingdings" panose="05000000000000000000" pitchFamily="2" charset="2"/>
              <a:buChar char="n"/>
              <a:tabLst>
                <a:tab pos="1028700" algn="l"/>
              </a:tabLst>
              <a:defRPr>
                <a:solidFill>
                  <a:schemeClr val="tx2"/>
                </a:solidFill>
                <a:latin typeface="Arial" panose="020B0604020202020204" pitchFamily="34" charset="0"/>
                <a:cs typeface="Arial" panose="020B0604020202020204" pitchFamily="34" charset="0"/>
              </a:defRPr>
            </a:lvl6pPr>
            <a:lvl7pPr marL="3314700" indent="-228600" fontAlgn="base">
              <a:spcBef>
                <a:spcPct val="20000"/>
              </a:spcBef>
              <a:spcAft>
                <a:spcPct val="0"/>
              </a:spcAft>
              <a:buClr>
                <a:srgbClr val="990033"/>
              </a:buClr>
              <a:buSzPct val="50000"/>
              <a:buFont typeface="Wingdings" panose="05000000000000000000" pitchFamily="2" charset="2"/>
              <a:buChar char="n"/>
              <a:tabLst>
                <a:tab pos="1028700" algn="l"/>
              </a:tabLst>
              <a:defRPr>
                <a:solidFill>
                  <a:schemeClr val="tx2"/>
                </a:solidFill>
                <a:latin typeface="Arial" panose="020B0604020202020204" pitchFamily="34" charset="0"/>
                <a:cs typeface="Arial" panose="020B0604020202020204" pitchFamily="34" charset="0"/>
              </a:defRPr>
            </a:lvl7pPr>
            <a:lvl8pPr marL="3771900" indent="-228600" fontAlgn="base">
              <a:spcBef>
                <a:spcPct val="20000"/>
              </a:spcBef>
              <a:spcAft>
                <a:spcPct val="0"/>
              </a:spcAft>
              <a:buClr>
                <a:srgbClr val="990033"/>
              </a:buClr>
              <a:buSzPct val="50000"/>
              <a:buFont typeface="Wingdings" panose="05000000000000000000" pitchFamily="2" charset="2"/>
              <a:buChar char="n"/>
              <a:tabLst>
                <a:tab pos="1028700" algn="l"/>
              </a:tabLst>
              <a:defRPr>
                <a:solidFill>
                  <a:schemeClr val="tx2"/>
                </a:solidFill>
                <a:latin typeface="Arial" panose="020B0604020202020204" pitchFamily="34" charset="0"/>
                <a:cs typeface="Arial" panose="020B0604020202020204" pitchFamily="34" charset="0"/>
              </a:defRPr>
            </a:lvl8pPr>
            <a:lvl9pPr marL="4229100" indent="-228600" fontAlgn="base">
              <a:spcBef>
                <a:spcPct val="20000"/>
              </a:spcBef>
              <a:spcAft>
                <a:spcPct val="0"/>
              </a:spcAft>
              <a:buClr>
                <a:srgbClr val="990033"/>
              </a:buClr>
              <a:buSzPct val="50000"/>
              <a:buFont typeface="Wingdings" panose="05000000000000000000" pitchFamily="2" charset="2"/>
              <a:buChar char="n"/>
              <a:tabLst>
                <a:tab pos="1028700" algn="l"/>
              </a:tabLst>
              <a:defRPr>
                <a:solidFill>
                  <a:schemeClr val="tx2"/>
                </a:solidFill>
                <a:latin typeface="Arial" panose="020B0604020202020204" pitchFamily="34" charset="0"/>
                <a:cs typeface="Arial" panose="020B0604020202020204" pitchFamily="34" charset="0"/>
              </a:defRPr>
            </a:lvl9pPr>
          </a:lstStyle>
          <a:p>
            <a:pPr marL="685800" marR="0" lvl="1" indent="0" algn="l" defTabSz="914400" rtl="0" eaLnBrk="1" fontAlgn="base" latinLnBrk="0" hangingPunct="1">
              <a:lnSpc>
                <a:spcPct val="100000"/>
              </a:lnSpc>
              <a:spcBef>
                <a:spcPct val="20000"/>
              </a:spcBef>
              <a:spcAft>
                <a:spcPct val="0"/>
              </a:spcAft>
              <a:buClr>
                <a:srgbClr val="333399"/>
              </a:buClr>
              <a:buSzPct val="55000"/>
              <a:buFontTx/>
              <a:buChar char="•"/>
              <a:tabLst>
                <a:tab pos="1028700" algn="l"/>
              </a:tabLst>
              <a:defRPr/>
            </a:pPr>
            <a:endParaRPr kumimoji="0" lang="en-US" altLang="de-DE" sz="2200" b="0" i="0" u="none" strike="noStrike" kern="1200" cap="none" spc="0" normalizeH="0" baseline="0" noProof="0" smtClean="0">
              <a:ln>
                <a:noFill/>
              </a:ln>
              <a:solidFill>
                <a:srgbClr val="8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1955491"/>
      </p:ext>
    </p:extLst>
  </p:cSld>
  <p:clrMapOvr>
    <a:masterClrMapping/>
  </p:clrMapOvr>
  <p:transition spd="med"/>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7" name="Rectangle 7"/>
          <p:cNvSpPr>
            <a:spLocks noGrp="1" noChangeArrowheads="1"/>
          </p:cNvSpPr>
          <p:nvPr>
            <p:ph type="title"/>
          </p:nvPr>
        </p:nvSpPr>
        <p:spPr/>
        <p:txBody>
          <a:bodyPr/>
          <a:lstStyle/>
          <a:p>
            <a:r>
              <a:rPr lang="en-US" altLang="de-DE"/>
              <a:t>Database Concurrency Control</a:t>
            </a:r>
          </a:p>
        </p:txBody>
      </p:sp>
      <p:sp>
        <p:nvSpPr>
          <p:cNvPr id="686088" name="Rectangle 8"/>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E</a:t>
            </a:r>
            <a:r>
              <a:rPr lang="en-US" altLang="de-DE" sz="2400"/>
              <a:t>ssential components</a:t>
            </a:r>
          </a:p>
          <a:p>
            <a:pPr lvl="1"/>
            <a:r>
              <a:rPr lang="en-US" altLang="de-DE" sz="2000">
                <a:cs typeface="Times New Roman" panose="02020603050405020304" pitchFamily="18" charset="0"/>
              </a:rPr>
              <a:t>The following code performs the read operation:</a:t>
            </a:r>
          </a:p>
          <a:p>
            <a:pPr>
              <a:buFont typeface="Wingdings" panose="05000000000000000000" pitchFamily="2" charset="2"/>
              <a:buNone/>
            </a:pPr>
            <a:r>
              <a:rPr lang="en-US" altLang="de-DE" sz="2400">
                <a:cs typeface="Times New Roman" panose="02020603050405020304" pitchFamily="18" charset="0"/>
              </a:rPr>
              <a:t>	</a:t>
            </a:r>
            <a:r>
              <a:rPr lang="en-US" altLang="de-DE" sz="1600">
                <a:cs typeface="Times New Roman" panose="02020603050405020304" pitchFamily="18" charset="0"/>
              </a:rPr>
              <a:t>B: if LOCK (X) </a:t>
            </a:r>
            <a:r>
              <a:rPr lang="en-US" altLang="de-DE" sz="1600">
                <a:cs typeface="Times New Roman" panose="02020603050405020304" pitchFamily="18" charset="0"/>
                <a:sym typeface="Symbol" panose="05050102010706020507" pitchFamily="18" charset="2"/>
              </a:rPr>
              <a:t>= “</a:t>
            </a:r>
            <a:r>
              <a:rPr lang="en-US" altLang="de-DE" sz="1600">
                <a:cs typeface="Times New Roman" panose="02020603050405020304" pitchFamily="18" charset="0"/>
              </a:rPr>
              <a:t>unlocked” then</a:t>
            </a:r>
          </a:p>
          <a:p>
            <a:pPr lvl="1" algn="just">
              <a:buFontTx/>
              <a:buNone/>
            </a:pPr>
            <a:r>
              <a:rPr lang="en-US" altLang="de-DE" sz="1800">
                <a:cs typeface="Times New Roman" panose="02020603050405020304" pitchFamily="18" charset="0"/>
              </a:rPr>
              <a:t>begin 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“read-locked”;</a:t>
            </a:r>
            <a:endParaRPr lang="en-US" altLang="de-DE" sz="1800">
              <a:cs typeface="Times New Roman" panose="02020603050405020304" pitchFamily="18" charset="0"/>
              <a:sym typeface="Symbol" panose="05050102010706020507" pitchFamily="18" charset="2"/>
            </a:endParaRPr>
          </a:p>
          <a:p>
            <a:pPr lvl="1" algn="just">
              <a:buFontTx/>
              <a:buNone/>
            </a:pPr>
            <a:r>
              <a:rPr lang="en-US" altLang="de-DE" sz="1800">
                <a:cs typeface="Times New Roman" panose="02020603050405020304" pitchFamily="18" charset="0"/>
                <a:sym typeface="Symbol" panose="05050102010706020507" pitchFamily="18" charset="2"/>
              </a:rPr>
              <a:t>	no_of_reads (X)  1;</a:t>
            </a:r>
          </a:p>
          <a:p>
            <a:pPr lvl="1" algn="just">
              <a:buFontTx/>
              <a:buNone/>
            </a:pPr>
            <a:r>
              <a:rPr lang="en-US" altLang="de-DE" sz="1800">
                <a:cs typeface="Times New Roman" panose="02020603050405020304" pitchFamily="18" charset="0"/>
                <a:sym typeface="Symbol" panose="05050102010706020507" pitchFamily="18" charset="2"/>
              </a:rPr>
              <a:t>end</a:t>
            </a:r>
          </a:p>
          <a:p>
            <a:pPr lvl="1" algn="just">
              <a:buFontTx/>
              <a:buNone/>
            </a:pPr>
            <a:r>
              <a:rPr lang="en-US" altLang="de-DE" sz="1800">
                <a:cs typeface="Times New Roman" panose="02020603050405020304" pitchFamily="18" charset="0"/>
                <a:sym typeface="Symbol" panose="05050102010706020507" pitchFamily="18" charset="2"/>
              </a:rPr>
              <a:t>else if </a:t>
            </a:r>
            <a:r>
              <a:rPr lang="en-US" altLang="de-DE" sz="1800">
                <a:cs typeface="Times New Roman" panose="02020603050405020304" pitchFamily="18" charset="0"/>
              </a:rPr>
              <a:t>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“read-locked” then</a:t>
            </a:r>
          </a:p>
          <a:p>
            <a:pPr lvl="1" algn="just">
              <a:buFontTx/>
              <a:buNone/>
            </a:pPr>
            <a:r>
              <a:rPr lang="en-US" altLang="de-DE" sz="1800">
                <a:cs typeface="Times New Roman" panose="02020603050405020304" pitchFamily="18" charset="0"/>
              </a:rPr>
              <a:t>	      </a:t>
            </a:r>
            <a:r>
              <a:rPr lang="en-US" altLang="de-DE" sz="1800">
                <a:cs typeface="Times New Roman" panose="02020603050405020304" pitchFamily="18" charset="0"/>
                <a:sym typeface="Symbol" panose="05050102010706020507" pitchFamily="18" charset="2"/>
              </a:rPr>
              <a:t>no_of_reads (X)  no_of_reads (X) +1</a:t>
            </a:r>
          </a:p>
          <a:p>
            <a:pPr lvl="1" algn="just">
              <a:buFontTx/>
              <a:buNone/>
            </a:pPr>
            <a:r>
              <a:rPr lang="en-US" altLang="de-DE" sz="1800">
                <a:cs typeface="Times New Roman" panose="02020603050405020304" pitchFamily="18" charset="0"/>
                <a:sym typeface="Symbol" panose="05050102010706020507" pitchFamily="18" charset="2"/>
              </a:rPr>
              <a:t>	  else begin wait (until LOCK (X) = “unlocked” and</a:t>
            </a:r>
          </a:p>
          <a:p>
            <a:pPr lvl="1" algn="just">
              <a:buFontTx/>
              <a:buNone/>
            </a:pPr>
            <a:r>
              <a:rPr lang="en-US" altLang="de-DE" sz="1800">
                <a:cs typeface="Times New Roman" panose="02020603050405020304" pitchFamily="18" charset="0"/>
                <a:sym typeface="Symbol" panose="05050102010706020507" pitchFamily="18" charset="2"/>
              </a:rPr>
              <a:t>		   the lock manager wakes up the transaction);</a:t>
            </a:r>
          </a:p>
          <a:p>
            <a:pPr lvl="1" algn="just">
              <a:buFontTx/>
              <a:buNone/>
            </a:pPr>
            <a:r>
              <a:rPr lang="en-US" altLang="de-DE" sz="1800">
                <a:cs typeface="Times New Roman" panose="02020603050405020304" pitchFamily="18" charset="0"/>
                <a:sym typeface="Symbol" panose="05050102010706020507" pitchFamily="18" charset="2"/>
              </a:rPr>
              <a:t>		   go to B</a:t>
            </a:r>
          </a:p>
          <a:p>
            <a:pPr lvl="1" algn="just">
              <a:buFontTx/>
              <a:buNone/>
            </a:pPr>
            <a:r>
              <a:rPr lang="en-US" altLang="de-DE" sz="1800">
                <a:cs typeface="Times New Roman" panose="02020603050405020304" pitchFamily="18" charset="0"/>
                <a:sym typeface="Symbol" panose="05050102010706020507" pitchFamily="18" charset="2"/>
              </a:rPr>
              <a:t>		end;</a:t>
            </a:r>
          </a:p>
        </p:txBody>
      </p:sp>
      <p:sp>
        <p:nvSpPr>
          <p:cNvPr id="686084" name="Rectangle 4"/>
          <p:cNvSpPr>
            <a:spLocks noChangeArrowheads="1"/>
          </p:cNvSpPr>
          <p:nvPr/>
        </p:nvSpPr>
        <p:spPr bwMode="auto">
          <a:xfrm>
            <a:off x="685800" y="1752600"/>
            <a:ext cx="7772400"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990033"/>
              </a:buClr>
              <a:buSzPct val="60000"/>
              <a:buFont typeface="Wingdings" panose="05000000000000000000" pitchFamily="2" charset="2"/>
              <a:buChar char="n"/>
              <a:tabLst>
                <a:tab pos="228600" algn="l"/>
                <a:tab pos="1028700" algn="l"/>
              </a:tabLst>
              <a:defRPr sz="2400">
                <a:solidFill>
                  <a:schemeClr val="tx2"/>
                </a:solidFill>
                <a:latin typeface="Arial" panose="020B0604020202020204" pitchFamily="34" charset="0"/>
                <a:cs typeface="Arial" panose="020B0604020202020204" pitchFamily="34" charset="0"/>
              </a:defRPr>
            </a:lvl1pPr>
            <a:lvl2pPr marL="685800">
              <a:spcBef>
                <a:spcPct val="20000"/>
              </a:spcBef>
              <a:buClr>
                <a:schemeClr val="tx2"/>
              </a:buClr>
              <a:buSzPct val="55000"/>
              <a:buFont typeface="Wingdings" panose="05000000000000000000" pitchFamily="2" charset="2"/>
              <a:buChar char="n"/>
              <a:tabLst>
                <a:tab pos="228600" algn="l"/>
                <a:tab pos="1028700" algn="l"/>
              </a:tabLst>
              <a:defRPr sz="2200">
                <a:solidFill>
                  <a:srgbClr val="800000"/>
                </a:solidFill>
                <a:latin typeface="Arial" panose="020B0604020202020204" pitchFamily="34" charset="0"/>
                <a:cs typeface="Arial" panose="020B0604020202020204" pitchFamily="34" charset="0"/>
              </a:defRPr>
            </a:lvl2pPr>
            <a:lvl3pPr marL="1714500" indent="-228600">
              <a:spcBef>
                <a:spcPct val="20000"/>
              </a:spcBef>
              <a:buClr>
                <a:srgbClr val="990033"/>
              </a:buClr>
              <a:buSzPct val="50000"/>
              <a:buFont typeface="Wingdings" panose="05000000000000000000" pitchFamily="2" charset="2"/>
              <a:buChar char="n"/>
              <a:tabLst>
                <a:tab pos="228600" algn="l"/>
                <a:tab pos="1028700" algn="l"/>
              </a:tabLst>
              <a:defRPr sz="2000">
                <a:solidFill>
                  <a:schemeClr val="tx2"/>
                </a:solidFill>
                <a:latin typeface="Arial" panose="020B0604020202020204" pitchFamily="34" charset="0"/>
                <a:cs typeface="Arial" panose="020B0604020202020204" pitchFamily="34" charset="0"/>
              </a:defRPr>
            </a:lvl3pPr>
            <a:lvl4pPr marL="2057400" indent="-228600">
              <a:spcBef>
                <a:spcPct val="20000"/>
              </a:spcBef>
              <a:buClr>
                <a:schemeClr val="tx2"/>
              </a:buClr>
              <a:buSzPct val="55000"/>
              <a:buFont typeface="Wingdings" panose="05000000000000000000" pitchFamily="2" charset="2"/>
              <a:buChar char="n"/>
              <a:tabLst>
                <a:tab pos="228600" algn="l"/>
                <a:tab pos="1028700" algn="l"/>
              </a:tabLst>
              <a:defRPr>
                <a:solidFill>
                  <a:srgbClr val="800000"/>
                </a:solidFill>
                <a:latin typeface="Arial" panose="020B0604020202020204" pitchFamily="34" charset="0"/>
                <a:cs typeface="Arial" panose="020B0604020202020204" pitchFamily="34" charset="0"/>
              </a:defRPr>
            </a:lvl4pPr>
            <a:lvl5pPr marL="2400300" indent="-228600">
              <a:spcBef>
                <a:spcPct val="20000"/>
              </a:spcBef>
              <a:buClr>
                <a:srgbClr val="990033"/>
              </a:buClr>
              <a:buSzPct val="50000"/>
              <a:buFont typeface="Wingdings" panose="05000000000000000000" pitchFamily="2" charset="2"/>
              <a:buChar char="n"/>
              <a:tabLst>
                <a:tab pos="228600" algn="l"/>
                <a:tab pos="1028700" algn="l"/>
              </a:tabLst>
              <a:defRPr>
                <a:solidFill>
                  <a:schemeClr val="tx2"/>
                </a:solidFill>
                <a:latin typeface="Arial" panose="020B0604020202020204" pitchFamily="34" charset="0"/>
                <a:cs typeface="Arial" panose="020B0604020202020204" pitchFamily="34" charset="0"/>
              </a:defRPr>
            </a:lvl5pPr>
            <a:lvl6pPr marL="2857500" indent="-228600" fontAlgn="base">
              <a:spcBef>
                <a:spcPct val="20000"/>
              </a:spcBef>
              <a:spcAft>
                <a:spcPct val="0"/>
              </a:spcAft>
              <a:buClr>
                <a:srgbClr val="990033"/>
              </a:buClr>
              <a:buSzPct val="50000"/>
              <a:buFont typeface="Wingdings" panose="05000000000000000000" pitchFamily="2" charset="2"/>
              <a:buChar char="n"/>
              <a:tabLst>
                <a:tab pos="228600" algn="l"/>
                <a:tab pos="1028700" algn="l"/>
              </a:tabLst>
              <a:defRPr>
                <a:solidFill>
                  <a:schemeClr val="tx2"/>
                </a:solidFill>
                <a:latin typeface="Arial" panose="020B0604020202020204" pitchFamily="34" charset="0"/>
                <a:cs typeface="Arial" panose="020B0604020202020204" pitchFamily="34" charset="0"/>
              </a:defRPr>
            </a:lvl6pPr>
            <a:lvl7pPr marL="3314700" indent="-228600" fontAlgn="base">
              <a:spcBef>
                <a:spcPct val="20000"/>
              </a:spcBef>
              <a:spcAft>
                <a:spcPct val="0"/>
              </a:spcAft>
              <a:buClr>
                <a:srgbClr val="990033"/>
              </a:buClr>
              <a:buSzPct val="50000"/>
              <a:buFont typeface="Wingdings" panose="05000000000000000000" pitchFamily="2" charset="2"/>
              <a:buChar char="n"/>
              <a:tabLst>
                <a:tab pos="228600" algn="l"/>
                <a:tab pos="1028700" algn="l"/>
              </a:tabLst>
              <a:defRPr>
                <a:solidFill>
                  <a:schemeClr val="tx2"/>
                </a:solidFill>
                <a:latin typeface="Arial" panose="020B0604020202020204" pitchFamily="34" charset="0"/>
                <a:cs typeface="Arial" panose="020B0604020202020204" pitchFamily="34" charset="0"/>
              </a:defRPr>
            </a:lvl7pPr>
            <a:lvl8pPr marL="3771900" indent="-228600" fontAlgn="base">
              <a:spcBef>
                <a:spcPct val="20000"/>
              </a:spcBef>
              <a:spcAft>
                <a:spcPct val="0"/>
              </a:spcAft>
              <a:buClr>
                <a:srgbClr val="990033"/>
              </a:buClr>
              <a:buSzPct val="50000"/>
              <a:buFont typeface="Wingdings" panose="05000000000000000000" pitchFamily="2" charset="2"/>
              <a:buChar char="n"/>
              <a:tabLst>
                <a:tab pos="228600" algn="l"/>
                <a:tab pos="1028700" algn="l"/>
              </a:tabLst>
              <a:defRPr>
                <a:solidFill>
                  <a:schemeClr val="tx2"/>
                </a:solidFill>
                <a:latin typeface="Arial" panose="020B0604020202020204" pitchFamily="34" charset="0"/>
                <a:cs typeface="Arial" panose="020B0604020202020204" pitchFamily="34" charset="0"/>
              </a:defRPr>
            </a:lvl8pPr>
            <a:lvl9pPr marL="4229100" indent="-228600" fontAlgn="base">
              <a:spcBef>
                <a:spcPct val="20000"/>
              </a:spcBef>
              <a:spcAft>
                <a:spcPct val="0"/>
              </a:spcAft>
              <a:buClr>
                <a:srgbClr val="990033"/>
              </a:buClr>
              <a:buSzPct val="50000"/>
              <a:buFont typeface="Wingdings" panose="05000000000000000000" pitchFamily="2" charset="2"/>
              <a:buChar char="n"/>
              <a:tabLst>
                <a:tab pos="228600" algn="l"/>
                <a:tab pos="10287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tab pos="228600" algn="l"/>
                <a:tab pos="1028700" algn="l"/>
              </a:tabLst>
              <a:defRPr/>
            </a:pPr>
            <a:endParaRPr kumimoji="0" lang="en-US" altLang="de-DE" sz="1800" b="0"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sym typeface="Symbol" panose="05050102010706020507" pitchFamily="18" charset="2"/>
            </a:endParaRPr>
          </a:p>
        </p:txBody>
      </p:sp>
    </p:spTree>
    <p:extLst>
      <p:ext uri="{BB962C8B-B14F-4D97-AF65-F5344CB8AC3E}">
        <p14:creationId xmlns:p14="http://schemas.microsoft.com/office/powerpoint/2010/main" val="340561941"/>
      </p:ext>
    </p:extLst>
  </p:cSld>
  <p:clrMapOvr>
    <a:masterClrMapping/>
  </p:clrMapOvr>
  <p:transition spd="med"/>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5" name="Rectangle 7"/>
          <p:cNvSpPr>
            <a:spLocks noGrp="1" noChangeArrowheads="1"/>
          </p:cNvSpPr>
          <p:nvPr>
            <p:ph type="title"/>
          </p:nvPr>
        </p:nvSpPr>
        <p:spPr/>
        <p:txBody>
          <a:bodyPr/>
          <a:lstStyle/>
          <a:p>
            <a:r>
              <a:rPr lang="en-US" altLang="de-DE"/>
              <a:t>Database Concurrency Control</a:t>
            </a:r>
          </a:p>
        </p:txBody>
      </p:sp>
      <p:sp>
        <p:nvSpPr>
          <p:cNvPr id="688136" name="Rectangle 8"/>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E</a:t>
            </a:r>
            <a:r>
              <a:rPr lang="en-US" altLang="de-DE" sz="2400"/>
              <a:t>ssential components</a:t>
            </a:r>
          </a:p>
          <a:p>
            <a:pPr lvl="1"/>
            <a:r>
              <a:rPr lang="en-US" altLang="de-DE" sz="2000">
                <a:cs typeface="Times New Roman" panose="02020603050405020304" pitchFamily="18" charset="0"/>
              </a:rPr>
              <a:t>The following code performs the write lock operation:</a:t>
            </a:r>
          </a:p>
          <a:p>
            <a:pPr>
              <a:buFont typeface="Wingdings" panose="05000000000000000000" pitchFamily="2" charset="2"/>
              <a:buNone/>
            </a:pPr>
            <a:r>
              <a:rPr lang="en-US" altLang="de-DE" sz="2400">
                <a:cs typeface="Times New Roman" panose="02020603050405020304" pitchFamily="18" charset="0"/>
              </a:rPr>
              <a:t>	</a:t>
            </a:r>
            <a:r>
              <a:rPr lang="en-US" altLang="de-DE" sz="1600">
                <a:cs typeface="Times New Roman" panose="02020603050405020304" pitchFamily="18" charset="0"/>
              </a:rPr>
              <a:t>B: if LOCK (X) </a:t>
            </a:r>
            <a:r>
              <a:rPr lang="en-US" altLang="de-DE" sz="1600">
                <a:cs typeface="Times New Roman" panose="02020603050405020304" pitchFamily="18" charset="0"/>
                <a:sym typeface="Symbol" panose="05050102010706020507" pitchFamily="18" charset="2"/>
              </a:rPr>
              <a:t>= “</a:t>
            </a:r>
            <a:r>
              <a:rPr lang="en-US" altLang="de-DE" sz="1600">
                <a:cs typeface="Times New Roman" panose="02020603050405020304" pitchFamily="18" charset="0"/>
              </a:rPr>
              <a:t>unlocked” then</a:t>
            </a:r>
          </a:p>
          <a:p>
            <a:pPr lvl="1" algn="just">
              <a:buFontTx/>
              <a:buNone/>
            </a:pPr>
            <a:r>
              <a:rPr lang="en-US" altLang="de-DE" sz="1800">
                <a:cs typeface="Times New Roman" panose="02020603050405020304" pitchFamily="18" charset="0"/>
              </a:rPr>
              <a:t>begin 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“read-locked”;</a:t>
            </a:r>
            <a:endParaRPr lang="en-US" altLang="de-DE" sz="1800">
              <a:cs typeface="Times New Roman" panose="02020603050405020304" pitchFamily="18" charset="0"/>
              <a:sym typeface="Symbol" panose="05050102010706020507" pitchFamily="18" charset="2"/>
            </a:endParaRPr>
          </a:p>
          <a:p>
            <a:pPr lvl="1" algn="just">
              <a:buFontTx/>
              <a:buNone/>
            </a:pPr>
            <a:r>
              <a:rPr lang="en-US" altLang="de-DE" sz="1800">
                <a:cs typeface="Times New Roman" panose="02020603050405020304" pitchFamily="18" charset="0"/>
                <a:sym typeface="Symbol" panose="05050102010706020507" pitchFamily="18" charset="2"/>
              </a:rPr>
              <a:t>	no_of_reads (X)  1;</a:t>
            </a:r>
          </a:p>
          <a:p>
            <a:pPr lvl="1" algn="just">
              <a:buFontTx/>
              <a:buNone/>
            </a:pPr>
            <a:r>
              <a:rPr lang="en-US" altLang="de-DE" sz="1800">
                <a:cs typeface="Times New Roman" panose="02020603050405020304" pitchFamily="18" charset="0"/>
                <a:sym typeface="Symbol" panose="05050102010706020507" pitchFamily="18" charset="2"/>
              </a:rPr>
              <a:t>end</a:t>
            </a:r>
          </a:p>
          <a:p>
            <a:pPr lvl="1" algn="just">
              <a:buFontTx/>
              <a:buNone/>
            </a:pPr>
            <a:r>
              <a:rPr lang="en-US" altLang="de-DE" sz="1800">
                <a:cs typeface="Times New Roman" panose="02020603050405020304" pitchFamily="18" charset="0"/>
                <a:sym typeface="Symbol" panose="05050102010706020507" pitchFamily="18" charset="2"/>
              </a:rPr>
              <a:t>else if </a:t>
            </a:r>
            <a:r>
              <a:rPr lang="en-US" altLang="de-DE" sz="1800">
                <a:cs typeface="Times New Roman" panose="02020603050405020304" pitchFamily="18" charset="0"/>
              </a:rPr>
              <a:t>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“read-locked” then</a:t>
            </a:r>
          </a:p>
          <a:p>
            <a:pPr lvl="1" algn="just">
              <a:buFontTx/>
              <a:buNone/>
            </a:pPr>
            <a:r>
              <a:rPr lang="en-US" altLang="de-DE" sz="1800">
                <a:cs typeface="Times New Roman" panose="02020603050405020304" pitchFamily="18" charset="0"/>
              </a:rPr>
              <a:t>	      </a:t>
            </a:r>
            <a:r>
              <a:rPr lang="en-US" altLang="de-DE" sz="1800">
                <a:cs typeface="Times New Roman" panose="02020603050405020304" pitchFamily="18" charset="0"/>
                <a:sym typeface="Symbol" panose="05050102010706020507" pitchFamily="18" charset="2"/>
              </a:rPr>
              <a:t>no_of_reads (X)  no_of_reads (X) +1</a:t>
            </a:r>
          </a:p>
          <a:p>
            <a:pPr lvl="1" algn="just">
              <a:buFontTx/>
              <a:buNone/>
            </a:pPr>
            <a:r>
              <a:rPr lang="en-US" altLang="de-DE" sz="1800">
                <a:cs typeface="Times New Roman" panose="02020603050405020304" pitchFamily="18" charset="0"/>
                <a:sym typeface="Symbol" panose="05050102010706020507" pitchFamily="18" charset="2"/>
              </a:rPr>
              <a:t>	  else begin wait (until LOCK (X) = “unlocked” and</a:t>
            </a:r>
          </a:p>
          <a:p>
            <a:pPr lvl="1" algn="just">
              <a:buFontTx/>
              <a:buNone/>
            </a:pPr>
            <a:r>
              <a:rPr lang="en-US" altLang="de-DE" sz="1800">
                <a:cs typeface="Times New Roman" panose="02020603050405020304" pitchFamily="18" charset="0"/>
                <a:sym typeface="Symbol" panose="05050102010706020507" pitchFamily="18" charset="2"/>
              </a:rPr>
              <a:t>		   the lock manager wakes up the transaction);</a:t>
            </a:r>
          </a:p>
          <a:p>
            <a:pPr lvl="1" algn="just">
              <a:buFontTx/>
              <a:buNone/>
            </a:pPr>
            <a:r>
              <a:rPr lang="en-US" altLang="de-DE" sz="1800">
                <a:cs typeface="Times New Roman" panose="02020603050405020304" pitchFamily="18" charset="0"/>
                <a:sym typeface="Symbol" panose="05050102010706020507" pitchFamily="18" charset="2"/>
              </a:rPr>
              <a:t>		   go to B</a:t>
            </a:r>
          </a:p>
          <a:p>
            <a:pPr lvl="1" algn="just">
              <a:buFontTx/>
              <a:buNone/>
            </a:pPr>
            <a:r>
              <a:rPr lang="en-US" altLang="de-DE" sz="1800">
                <a:cs typeface="Times New Roman" panose="02020603050405020304" pitchFamily="18" charset="0"/>
                <a:sym typeface="Symbol" panose="05050102010706020507" pitchFamily="18" charset="2"/>
              </a:rPr>
              <a:t>		end;</a:t>
            </a:r>
            <a:endParaRPr lang="en-US" altLang="de-DE" sz="2200"/>
          </a:p>
        </p:txBody>
      </p:sp>
    </p:spTree>
    <p:extLst>
      <p:ext uri="{BB962C8B-B14F-4D97-AF65-F5344CB8AC3E}">
        <p14:creationId xmlns:p14="http://schemas.microsoft.com/office/powerpoint/2010/main" val="871761762"/>
      </p:ext>
    </p:extLst>
  </p:cSld>
  <p:clrMapOvr>
    <a:masterClrMapping/>
  </p:clrMapOvr>
  <p:transition spd="med"/>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3" name="Rectangle 7"/>
          <p:cNvSpPr>
            <a:spLocks noGrp="1" noChangeArrowheads="1"/>
          </p:cNvSpPr>
          <p:nvPr>
            <p:ph type="title"/>
          </p:nvPr>
        </p:nvSpPr>
        <p:spPr/>
        <p:txBody>
          <a:bodyPr/>
          <a:lstStyle/>
          <a:p>
            <a:r>
              <a:rPr lang="en-US" altLang="de-DE"/>
              <a:t>Database Concurrency Control</a:t>
            </a:r>
          </a:p>
        </p:txBody>
      </p:sp>
      <p:sp>
        <p:nvSpPr>
          <p:cNvPr id="690184" name="Rectangle 8"/>
          <p:cNvSpPr>
            <a:spLocks noGrp="1" noChangeArrowheads="1"/>
          </p:cNvSpPr>
          <p:nvPr>
            <p:ph type="body" idx="1"/>
          </p:nvPr>
        </p:nvSpPr>
        <p:spPr/>
        <p:txBody>
          <a:bodyPr/>
          <a:lstStyle/>
          <a:p>
            <a:pPr>
              <a:lnSpc>
                <a:spcPct val="80000"/>
              </a:lnSpc>
              <a:buFont typeface="Wingdings" panose="05000000000000000000" pitchFamily="2" charset="2"/>
              <a:buNone/>
            </a:pPr>
            <a:r>
              <a:rPr lang="en-US" altLang="de-DE" sz="2400">
                <a:cs typeface="Times New Roman" panose="02020603050405020304" pitchFamily="18" charset="0"/>
              </a:rPr>
              <a:t>Two-Phase Locking Techniques: E</a:t>
            </a:r>
            <a:r>
              <a:rPr lang="en-US" altLang="de-DE" sz="2400"/>
              <a:t>ssential components</a:t>
            </a:r>
          </a:p>
          <a:p>
            <a:pPr lvl="1">
              <a:lnSpc>
                <a:spcPct val="80000"/>
              </a:lnSpc>
            </a:pPr>
            <a:r>
              <a:rPr lang="en-US" altLang="de-DE" sz="2000">
                <a:cs typeface="Times New Roman" panose="02020603050405020304" pitchFamily="18" charset="0"/>
              </a:rPr>
              <a:t>The following code performs the unlock operation:</a:t>
            </a:r>
          </a:p>
          <a:p>
            <a:pPr>
              <a:lnSpc>
                <a:spcPct val="95000"/>
              </a:lnSpc>
              <a:spcBef>
                <a:spcPct val="10000"/>
              </a:spcBef>
              <a:buFont typeface="Wingdings" panose="05000000000000000000" pitchFamily="2" charset="2"/>
              <a:buNone/>
            </a:pPr>
            <a:r>
              <a:rPr lang="en-US" altLang="de-DE" sz="2400">
                <a:cs typeface="Times New Roman" panose="02020603050405020304" pitchFamily="18" charset="0"/>
              </a:rPr>
              <a:t>	</a:t>
            </a:r>
            <a:r>
              <a:rPr lang="en-US" altLang="de-DE" sz="1600">
                <a:cs typeface="Times New Roman" panose="02020603050405020304" pitchFamily="18" charset="0"/>
              </a:rPr>
              <a:t>if LOCK (X) </a:t>
            </a:r>
            <a:r>
              <a:rPr lang="en-US" altLang="de-DE" sz="1600">
                <a:cs typeface="Times New Roman" panose="02020603050405020304" pitchFamily="18" charset="0"/>
                <a:sym typeface="Symbol" panose="05050102010706020507" pitchFamily="18" charset="2"/>
              </a:rPr>
              <a:t>= “</a:t>
            </a:r>
            <a:r>
              <a:rPr lang="en-US" altLang="de-DE" sz="1600">
                <a:cs typeface="Times New Roman" panose="02020603050405020304" pitchFamily="18" charset="0"/>
              </a:rPr>
              <a:t>write-locked” then</a:t>
            </a:r>
          </a:p>
          <a:p>
            <a:pPr lvl="1" algn="just">
              <a:lnSpc>
                <a:spcPct val="95000"/>
              </a:lnSpc>
              <a:spcBef>
                <a:spcPct val="10000"/>
              </a:spcBef>
              <a:buFontTx/>
              <a:buNone/>
            </a:pPr>
            <a:r>
              <a:rPr lang="en-US" altLang="de-DE" sz="1800">
                <a:cs typeface="Times New Roman" panose="02020603050405020304" pitchFamily="18" charset="0"/>
              </a:rPr>
              <a:t>begin 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“unlocked”;</a:t>
            </a:r>
            <a:endParaRPr lang="en-US" altLang="de-DE" sz="1800">
              <a:cs typeface="Times New Roman" panose="02020603050405020304" pitchFamily="18" charset="0"/>
              <a:sym typeface="Symbol" panose="05050102010706020507" pitchFamily="18" charset="2"/>
            </a:endParaRP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wakes up one of the transactions, if any</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end</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else if </a:t>
            </a:r>
            <a:r>
              <a:rPr lang="en-US" altLang="de-DE" sz="1800">
                <a:cs typeface="Times New Roman" panose="02020603050405020304" pitchFamily="18" charset="0"/>
              </a:rPr>
              <a:t>LOCK (X) </a:t>
            </a:r>
            <a:r>
              <a:rPr lang="en-US" altLang="de-DE" sz="1800">
                <a:cs typeface="Times New Roman" panose="02020603050405020304" pitchFamily="18" charset="0"/>
                <a:sym typeface="Symbol" panose="05050102010706020507" pitchFamily="18" charset="2"/>
              </a:rPr>
              <a:t></a:t>
            </a:r>
            <a:r>
              <a:rPr lang="en-US" altLang="de-DE" sz="1800">
                <a:cs typeface="Times New Roman" panose="02020603050405020304" pitchFamily="18" charset="0"/>
              </a:rPr>
              <a:t> “read-locked” then</a:t>
            </a:r>
          </a:p>
          <a:p>
            <a:pPr lvl="1" algn="just">
              <a:lnSpc>
                <a:spcPct val="95000"/>
              </a:lnSpc>
              <a:spcBef>
                <a:spcPct val="10000"/>
              </a:spcBef>
              <a:buFontTx/>
              <a:buNone/>
            </a:pPr>
            <a:r>
              <a:rPr lang="en-US" altLang="de-DE" sz="1800">
                <a:cs typeface="Times New Roman" panose="02020603050405020304" pitchFamily="18" charset="0"/>
              </a:rPr>
              <a:t>	begin</a:t>
            </a:r>
          </a:p>
          <a:p>
            <a:pPr lvl="1" algn="just">
              <a:lnSpc>
                <a:spcPct val="95000"/>
              </a:lnSpc>
              <a:spcBef>
                <a:spcPct val="10000"/>
              </a:spcBef>
              <a:buFontTx/>
              <a:buNone/>
            </a:pPr>
            <a:r>
              <a:rPr lang="en-US" altLang="de-DE" sz="1800">
                <a:cs typeface="Times New Roman" panose="02020603050405020304" pitchFamily="18" charset="0"/>
              </a:rPr>
              <a:t>	      </a:t>
            </a:r>
            <a:r>
              <a:rPr lang="en-US" altLang="de-DE" sz="1800">
                <a:cs typeface="Times New Roman" panose="02020603050405020304" pitchFamily="18" charset="0"/>
                <a:sym typeface="Symbol" panose="05050102010706020507" pitchFamily="18" charset="2"/>
              </a:rPr>
              <a:t>no_of_reads (X)  no_of_reads (X) -1</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if  no_of_reads (X) = 0 then 		  </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begin</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a:t>
            </a:r>
            <a:r>
              <a:rPr lang="en-US" altLang="de-DE" sz="1800">
                <a:cs typeface="Times New Roman" panose="02020603050405020304" pitchFamily="18" charset="0"/>
              </a:rPr>
              <a:t>LOCK (X) = “unlocked”;</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wake up one of the transactions, if any</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end</a:t>
            </a: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end;</a:t>
            </a:r>
          </a:p>
        </p:txBody>
      </p:sp>
    </p:spTree>
    <p:extLst>
      <p:ext uri="{BB962C8B-B14F-4D97-AF65-F5344CB8AC3E}">
        <p14:creationId xmlns:p14="http://schemas.microsoft.com/office/powerpoint/2010/main" val="106417831"/>
      </p:ext>
    </p:extLst>
  </p:cSld>
  <p:clrMapOvr>
    <a:masterClrMapping/>
  </p:clrMapOvr>
  <p:transition spd="med"/>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31" name="Rectangle 7"/>
          <p:cNvSpPr>
            <a:spLocks noGrp="1" noChangeArrowheads="1"/>
          </p:cNvSpPr>
          <p:nvPr>
            <p:ph type="title"/>
          </p:nvPr>
        </p:nvSpPr>
        <p:spPr/>
        <p:txBody>
          <a:bodyPr/>
          <a:lstStyle/>
          <a:p>
            <a:r>
              <a:rPr lang="en-US" altLang="de-DE"/>
              <a:t>Database Concurrency Control</a:t>
            </a:r>
          </a:p>
        </p:txBody>
      </p:sp>
      <p:sp>
        <p:nvSpPr>
          <p:cNvPr id="692232" name="Rectangle 8"/>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E</a:t>
            </a:r>
            <a:r>
              <a:rPr lang="en-US" altLang="de-DE" sz="2400"/>
              <a:t>ssential components</a:t>
            </a:r>
            <a:endParaRPr lang="en-US" altLang="de-DE" sz="2400">
              <a:cs typeface="Times New Roman" panose="02020603050405020304" pitchFamily="18" charset="0"/>
            </a:endParaRPr>
          </a:p>
          <a:p>
            <a:r>
              <a:rPr lang="en-US" altLang="de-DE" sz="2000">
                <a:cs typeface="Times New Roman" panose="02020603050405020304" pitchFamily="18" charset="0"/>
              </a:rPr>
              <a:t>Lock conversion</a:t>
            </a:r>
          </a:p>
          <a:p>
            <a:pPr lvl="1"/>
            <a:r>
              <a:rPr lang="en-US" altLang="de-DE" sz="2000">
                <a:cs typeface="Times New Roman" panose="02020603050405020304" pitchFamily="18" charset="0"/>
              </a:rPr>
              <a:t>Lock upgrade: existing read lock to write lock</a:t>
            </a:r>
          </a:p>
          <a:p>
            <a:pPr>
              <a:lnSpc>
                <a:spcPct val="95000"/>
              </a:lnSpc>
              <a:spcBef>
                <a:spcPct val="10000"/>
              </a:spcBef>
              <a:buFont typeface="Wingdings" panose="05000000000000000000" pitchFamily="2" charset="2"/>
              <a:buNone/>
            </a:pPr>
            <a:r>
              <a:rPr lang="en-US" altLang="de-DE" sz="2400">
                <a:cs typeface="Times New Roman" panose="02020603050405020304" pitchFamily="18" charset="0"/>
              </a:rPr>
              <a:t>		</a:t>
            </a:r>
            <a:r>
              <a:rPr lang="en-US" altLang="de-DE" sz="1800">
                <a:solidFill>
                  <a:srgbClr val="800000"/>
                </a:solidFill>
                <a:cs typeface="Times New Roman" panose="02020603050405020304" pitchFamily="18" charset="0"/>
              </a:rPr>
              <a:t>if Ti has a read-lock (X) </a:t>
            </a:r>
            <a:r>
              <a:rPr lang="en-US" altLang="de-DE" sz="1800">
                <a:solidFill>
                  <a:srgbClr val="800000"/>
                </a:solidFill>
                <a:cs typeface="Times New Roman" panose="02020603050405020304" pitchFamily="18" charset="0"/>
                <a:sym typeface="Symbol" panose="05050102010706020507" pitchFamily="18" charset="2"/>
              </a:rPr>
              <a:t>and Tj has no read-lock (X) (i  j) then</a:t>
            </a:r>
            <a:endParaRPr lang="en-US" altLang="de-DE" sz="1800">
              <a:solidFill>
                <a:srgbClr val="800000"/>
              </a:solidFill>
              <a:cs typeface="Times New Roman" panose="02020603050405020304" pitchFamily="18" charset="0"/>
            </a:endParaRPr>
          </a:p>
          <a:p>
            <a:pPr lvl="1" algn="just">
              <a:lnSpc>
                <a:spcPct val="95000"/>
              </a:lnSpc>
              <a:spcBef>
                <a:spcPct val="10000"/>
              </a:spcBef>
              <a:buFontTx/>
              <a:buNone/>
            </a:pPr>
            <a:r>
              <a:rPr lang="en-US" altLang="de-DE" sz="1800">
                <a:cs typeface="Times New Roman" panose="02020603050405020304" pitchFamily="18" charset="0"/>
              </a:rPr>
              <a:t>	    convert read-lock (X) to write-lock (X)</a:t>
            </a:r>
            <a:endParaRPr lang="en-US" altLang="de-DE" sz="1800">
              <a:cs typeface="Times New Roman" panose="02020603050405020304" pitchFamily="18" charset="0"/>
              <a:sym typeface="Symbol" panose="05050102010706020507" pitchFamily="18" charset="2"/>
            </a:endParaRP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else</a:t>
            </a:r>
            <a:endParaRPr lang="en-US" altLang="de-DE" sz="1800">
              <a:cs typeface="Times New Roman" panose="02020603050405020304" pitchFamily="18" charset="0"/>
            </a:endParaRP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force Ti to wait until Tj unlocks X</a:t>
            </a:r>
          </a:p>
          <a:p>
            <a:pPr lvl="1"/>
            <a:endParaRPr lang="en-US" altLang="de-DE" sz="2000">
              <a:cs typeface="Times New Roman" panose="02020603050405020304" pitchFamily="18" charset="0"/>
            </a:endParaRPr>
          </a:p>
          <a:p>
            <a:pPr lvl="1"/>
            <a:r>
              <a:rPr lang="en-US" altLang="de-DE" sz="2000">
                <a:cs typeface="Times New Roman" panose="02020603050405020304" pitchFamily="18" charset="0"/>
              </a:rPr>
              <a:t>Lock downgrade: existing write lock to read lock</a:t>
            </a:r>
          </a:p>
          <a:p>
            <a:pPr lvl="1">
              <a:buFont typeface="Wingdings" panose="05000000000000000000" pitchFamily="2" charset="2"/>
              <a:buNone/>
            </a:pPr>
            <a:r>
              <a:rPr lang="en-US" altLang="de-DE" sz="1800">
                <a:cs typeface="Times New Roman" panose="02020603050405020304" pitchFamily="18" charset="0"/>
              </a:rPr>
              <a:t>		Ti has a write-lock (X)    (*no transaction can have any lock on X*)</a:t>
            </a:r>
          </a:p>
          <a:p>
            <a:pPr lvl="1">
              <a:buFont typeface="Wingdings" panose="05000000000000000000" pitchFamily="2" charset="2"/>
              <a:buNone/>
            </a:pPr>
            <a:r>
              <a:rPr lang="en-US" altLang="de-DE" sz="1800">
                <a:cs typeface="Times New Roman" panose="02020603050405020304" pitchFamily="18" charset="0"/>
              </a:rPr>
              <a:t>		convert write-lock (X) to read-lock (X)</a:t>
            </a:r>
            <a:endParaRPr lang="en-US" altLang="de-DE" sz="1800">
              <a:cs typeface="Times New Roman" panose="02020603050405020304" pitchFamily="18" charset="0"/>
              <a:sym typeface="Symbol" panose="05050102010706020507" pitchFamily="18" charset="2"/>
            </a:endParaRP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a:t>
            </a:r>
            <a:endParaRPr lang="en-US" altLang="de-DE" sz="1800">
              <a:cs typeface="Times New Roman" panose="02020603050405020304" pitchFamily="18" charset="0"/>
            </a:endParaRPr>
          </a:p>
        </p:txBody>
      </p:sp>
    </p:spTree>
    <p:extLst>
      <p:ext uri="{BB962C8B-B14F-4D97-AF65-F5344CB8AC3E}">
        <p14:creationId xmlns:p14="http://schemas.microsoft.com/office/powerpoint/2010/main" val="3899033703"/>
      </p:ext>
    </p:extLst>
  </p:cSld>
  <p:clrMapOvr>
    <a:masterClrMapping/>
  </p:clrMapOvr>
  <p:transition spd="med"/>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9" name="Rectangle 7"/>
          <p:cNvSpPr>
            <a:spLocks noGrp="1" noChangeArrowheads="1"/>
          </p:cNvSpPr>
          <p:nvPr>
            <p:ph type="title"/>
          </p:nvPr>
        </p:nvSpPr>
        <p:spPr/>
        <p:txBody>
          <a:bodyPr/>
          <a:lstStyle/>
          <a:p>
            <a:r>
              <a:rPr lang="en-US" altLang="de-DE"/>
              <a:t>Database Concurrency Control</a:t>
            </a:r>
          </a:p>
        </p:txBody>
      </p:sp>
      <p:sp>
        <p:nvSpPr>
          <p:cNvPr id="694280" name="Rectangle 8"/>
          <p:cNvSpPr>
            <a:spLocks noGrp="1" noChangeArrowheads="1"/>
          </p:cNvSpPr>
          <p:nvPr>
            <p:ph type="body" idx="1"/>
          </p:nvPr>
        </p:nvSpPr>
        <p:spPr/>
        <p:txBody>
          <a:bodyPr/>
          <a:lstStyle/>
          <a:p>
            <a:pPr>
              <a:spcBef>
                <a:spcPct val="0"/>
              </a:spcBef>
              <a:buFont typeface="Wingdings" panose="05000000000000000000" pitchFamily="2" charset="2"/>
              <a:buNone/>
            </a:pPr>
            <a:r>
              <a:rPr lang="en-US" altLang="de-DE" sz="2000">
                <a:cs typeface="Times New Roman" panose="02020603050405020304" pitchFamily="18" charset="0"/>
              </a:rPr>
              <a:t>Two-Phase Locking Techniques: The algorithm</a:t>
            </a:r>
          </a:p>
          <a:p>
            <a:pPr>
              <a:spcBef>
                <a:spcPct val="0"/>
              </a:spcBef>
            </a:pPr>
            <a:r>
              <a:rPr lang="en-US" altLang="de-DE" sz="2000">
                <a:cs typeface="Times New Roman" panose="02020603050405020304" pitchFamily="18" charset="0"/>
              </a:rPr>
              <a:t>Two Phases:</a:t>
            </a:r>
          </a:p>
          <a:p>
            <a:pPr lvl="1">
              <a:spcBef>
                <a:spcPct val="0"/>
              </a:spcBef>
            </a:pPr>
            <a:r>
              <a:rPr lang="en-US" altLang="de-DE" sz="2000">
                <a:cs typeface="Times New Roman" panose="02020603050405020304" pitchFamily="18" charset="0"/>
              </a:rPr>
              <a:t>(a) Locking (Growing)</a:t>
            </a:r>
          </a:p>
          <a:p>
            <a:pPr lvl="1">
              <a:spcBef>
                <a:spcPct val="0"/>
              </a:spcBef>
            </a:pPr>
            <a:r>
              <a:rPr lang="en-US" altLang="de-DE" sz="2000">
                <a:cs typeface="Times New Roman" panose="02020603050405020304" pitchFamily="18" charset="0"/>
              </a:rPr>
              <a:t>(b) Unlocking (Shrinking).</a:t>
            </a:r>
          </a:p>
          <a:p>
            <a:pPr algn="just">
              <a:spcBef>
                <a:spcPct val="0"/>
              </a:spcBef>
            </a:pPr>
            <a:r>
              <a:rPr lang="en-US" altLang="de-DE" sz="2000" b="1">
                <a:cs typeface="Times New Roman" panose="02020603050405020304" pitchFamily="18" charset="0"/>
              </a:rPr>
              <a:t>Locking (Growing) Phase:</a:t>
            </a:r>
          </a:p>
          <a:p>
            <a:pPr lvl="1" algn="just">
              <a:spcBef>
                <a:spcPct val="0"/>
              </a:spcBef>
            </a:pPr>
            <a:r>
              <a:rPr lang="en-US" altLang="de-DE" sz="2000">
                <a:cs typeface="Times New Roman" panose="02020603050405020304" pitchFamily="18" charset="0"/>
              </a:rPr>
              <a:t>A transaction applies locks (read or write) on desired data items one at a time.</a:t>
            </a:r>
          </a:p>
          <a:p>
            <a:pPr algn="just">
              <a:spcBef>
                <a:spcPct val="0"/>
              </a:spcBef>
            </a:pPr>
            <a:r>
              <a:rPr lang="en-US" altLang="de-DE" sz="2000" b="1">
                <a:cs typeface="Times New Roman" panose="02020603050405020304" pitchFamily="18" charset="0"/>
              </a:rPr>
              <a:t>Unlocking (Shrinking) Phase:</a:t>
            </a:r>
          </a:p>
          <a:p>
            <a:pPr lvl="1" algn="just">
              <a:spcBef>
                <a:spcPct val="0"/>
              </a:spcBef>
            </a:pPr>
            <a:r>
              <a:rPr lang="en-US" altLang="de-DE" sz="2000">
                <a:cs typeface="Times New Roman" panose="02020603050405020304" pitchFamily="18" charset="0"/>
              </a:rPr>
              <a:t>A transaction unlocks its locked data items one at a time.</a:t>
            </a:r>
          </a:p>
          <a:p>
            <a:pPr algn="just">
              <a:spcBef>
                <a:spcPct val="0"/>
              </a:spcBef>
            </a:pPr>
            <a:r>
              <a:rPr lang="en-US" altLang="de-DE" sz="2000" b="1">
                <a:cs typeface="Times New Roman" panose="02020603050405020304" pitchFamily="18" charset="0"/>
              </a:rPr>
              <a:t>Requirement:</a:t>
            </a:r>
          </a:p>
          <a:p>
            <a:pPr lvl="1" algn="just">
              <a:spcBef>
                <a:spcPct val="0"/>
              </a:spcBef>
            </a:pPr>
            <a:r>
              <a:rPr lang="en-US" altLang="de-DE" sz="2000">
                <a:cs typeface="Times New Roman" panose="02020603050405020304" pitchFamily="18" charset="0"/>
              </a:rPr>
              <a:t>For a transaction these two phases must be mutually exclusively, that is, during locking phase unlocking phase must not start and during unlocking phase locking phase must not begin.</a:t>
            </a:r>
          </a:p>
        </p:txBody>
      </p:sp>
      <p:sp>
        <p:nvSpPr>
          <p:cNvPr id="694276" name="Rectangle 4"/>
          <p:cNvSpPr>
            <a:spLocks noChangeArrowheads="1"/>
          </p:cNvSpPr>
          <p:nvPr/>
        </p:nvSpPr>
        <p:spPr bwMode="auto">
          <a:xfrm>
            <a:off x="685800" y="1266825"/>
            <a:ext cx="7772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75819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7924800" indent="-2286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267700" indent="-2286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610600" indent="-2286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0678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5250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99822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4394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7581900" marR="0" lvl="1" indent="0" algn="just" defTabSz="914400" rtl="0" eaLnBrk="1" fontAlgn="base" latinLnBrk="0" hangingPunct="1">
              <a:lnSpc>
                <a:spcPct val="95000"/>
              </a:lnSpc>
              <a:spcBef>
                <a:spcPct val="10000"/>
              </a:spcBef>
              <a:spcAft>
                <a:spcPct val="0"/>
              </a:spcAft>
              <a:buClr>
                <a:srgbClr val="333399"/>
              </a:buClr>
              <a:buSzPct val="55000"/>
              <a:buFontTx/>
              <a:buNone/>
              <a:tabLst/>
              <a:defRPr/>
            </a:pPr>
            <a:r>
              <a:rPr kumimoji="0" lang="en-US" altLang="de-DE" sz="1800" b="0" i="0" u="none" strike="noStrike" kern="1200" cap="none" spc="0" normalizeH="0" baseline="0" noProof="0" smtClean="0">
                <a:ln>
                  <a:noFill/>
                </a:ln>
                <a:solidFill>
                  <a:srgbClr val="800000"/>
                </a:solidFill>
                <a:effectLst/>
                <a:uLnTx/>
                <a:uFillTx/>
                <a:latin typeface="Arial" panose="020B0604020202020204" pitchFamily="34" charset="0"/>
                <a:ea typeface="+mn-ea"/>
                <a:cs typeface="Times New Roman" panose="02020603050405020304" pitchFamily="18" charset="0"/>
                <a:sym typeface="Symbol" panose="05050102010706020507" pitchFamily="18" charset="2"/>
              </a:rPr>
              <a:t>    </a:t>
            </a:r>
            <a:endParaRPr kumimoji="0" lang="en-US" altLang="de-DE" sz="2200" b="1" i="0" u="none" strike="noStrike" kern="1200" cap="none" spc="0" normalizeH="0" baseline="0" noProof="0" smtClean="0">
              <a:ln>
                <a:noFill/>
              </a:ln>
              <a:solidFill>
                <a:srgbClr val="800000"/>
              </a:solidFill>
              <a:effectLst/>
              <a:uLnTx/>
              <a:uFillTx/>
              <a:latin typeface="Arial" panose="020B0604020202020204" pitchFamily="34" charset="0"/>
              <a:ea typeface="+mn-ea"/>
              <a:cs typeface="Times New Roman" panose="02020603050405020304" pitchFamily="18" charset="0"/>
              <a:sym typeface="Symbol" panose="05050102010706020507" pitchFamily="18" charset="2"/>
            </a:endParaRPr>
          </a:p>
          <a:p>
            <a:pPr marL="7581900" marR="0" lvl="1" indent="0" algn="just" defTabSz="914400" rtl="0" eaLnBrk="1" fontAlgn="base" latinLnBrk="0" hangingPunct="1">
              <a:lnSpc>
                <a:spcPct val="95000"/>
              </a:lnSpc>
              <a:spcBef>
                <a:spcPct val="10000"/>
              </a:spcBef>
              <a:spcAft>
                <a:spcPct val="0"/>
              </a:spcAft>
              <a:buClr>
                <a:srgbClr val="333399"/>
              </a:buClr>
              <a:buSzPct val="55000"/>
              <a:buFontTx/>
              <a:buNone/>
              <a:tabLst/>
              <a:defRPr/>
            </a:pPr>
            <a:r>
              <a:rPr kumimoji="0" lang="en-US" altLang="de-DE" sz="1800" b="0" i="0" u="none" strike="noStrike" kern="1200" cap="none" spc="0" normalizeH="0" baseline="0" noProof="0" smtClean="0">
                <a:ln>
                  <a:noFill/>
                </a:ln>
                <a:solidFill>
                  <a:srgbClr val="800000"/>
                </a:solidFill>
                <a:effectLst/>
                <a:uLnTx/>
                <a:uFillTx/>
                <a:latin typeface="Arial" panose="020B0604020202020204" pitchFamily="34" charset="0"/>
                <a:ea typeface="+mn-ea"/>
                <a:cs typeface="Times New Roman" panose="02020603050405020304" pitchFamily="18" charset="0"/>
                <a:sym typeface="Symbol" panose="05050102010706020507" pitchFamily="18" charset="2"/>
              </a:rPr>
              <a:t>	</a:t>
            </a:r>
          </a:p>
        </p:txBody>
      </p:sp>
    </p:spTree>
    <p:extLst>
      <p:ext uri="{BB962C8B-B14F-4D97-AF65-F5344CB8AC3E}">
        <p14:creationId xmlns:p14="http://schemas.microsoft.com/office/powerpoint/2010/main" val="4252480146"/>
      </p:ext>
    </p:extLst>
  </p:cSld>
  <p:clrMapOvr>
    <a:masterClrMapping/>
  </p:clrMapOvr>
  <p:transition spd="med"/>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1" name="Rectangle 11"/>
          <p:cNvSpPr>
            <a:spLocks noGrp="1" noChangeArrowheads="1"/>
          </p:cNvSpPr>
          <p:nvPr>
            <p:ph type="title"/>
          </p:nvPr>
        </p:nvSpPr>
        <p:spPr/>
        <p:txBody>
          <a:bodyPr/>
          <a:lstStyle/>
          <a:p>
            <a:r>
              <a:rPr lang="en-US" altLang="de-DE"/>
              <a:t>Database Concurrency Control</a:t>
            </a:r>
          </a:p>
        </p:txBody>
      </p:sp>
      <p:sp>
        <p:nvSpPr>
          <p:cNvPr id="696332" name="Rectangle 12"/>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The algorithm</a:t>
            </a:r>
          </a:p>
          <a:p>
            <a:pPr>
              <a:spcBef>
                <a:spcPct val="50000"/>
              </a:spcBef>
              <a:buFont typeface="Wingdings" panose="05000000000000000000" pitchFamily="2" charset="2"/>
              <a:buNone/>
            </a:pPr>
            <a:r>
              <a:rPr lang="en-US" altLang="de-DE" sz="1800">
                <a:cs typeface="Times New Roman" panose="02020603050405020304" pitchFamily="18" charset="0"/>
              </a:rPr>
              <a:t>	</a:t>
            </a:r>
          </a:p>
          <a:p>
            <a:pPr>
              <a:spcBef>
                <a:spcPct val="50000"/>
              </a:spcBef>
              <a:buFont typeface="Wingdings" panose="05000000000000000000" pitchFamily="2" charset="2"/>
              <a:buNone/>
            </a:pPr>
            <a:r>
              <a:rPr lang="en-US" altLang="de-DE" sz="1800" b="1">
                <a:cs typeface="Times New Roman" panose="02020603050405020304" pitchFamily="18" charset="0"/>
              </a:rPr>
              <a:t>	</a:t>
            </a:r>
            <a:r>
              <a:rPr lang="en-US" altLang="de-DE" sz="1800" b="1" u="sng">
                <a:cs typeface="Times New Roman" panose="02020603050405020304" pitchFamily="18" charset="0"/>
              </a:rPr>
              <a:t>T1</a:t>
            </a:r>
            <a:r>
              <a:rPr lang="en-US" altLang="de-DE" sz="1800" b="1">
                <a:cs typeface="Times New Roman" panose="02020603050405020304" pitchFamily="18" charset="0"/>
              </a:rPr>
              <a:t>			</a:t>
            </a:r>
            <a:r>
              <a:rPr lang="en-US" altLang="de-DE" sz="1800" b="1" u="sng">
                <a:cs typeface="Times New Roman" panose="02020603050405020304" pitchFamily="18" charset="0"/>
              </a:rPr>
              <a:t>T2</a:t>
            </a:r>
            <a:r>
              <a:rPr lang="en-US" altLang="de-DE" sz="1800" b="1">
                <a:cs typeface="Times New Roman" panose="02020603050405020304" pitchFamily="18" charset="0"/>
              </a:rPr>
              <a:t>		    </a:t>
            </a:r>
            <a:r>
              <a:rPr lang="en-US" altLang="de-DE" sz="1800" b="1" u="sng">
                <a:cs typeface="Times New Roman" panose="02020603050405020304" pitchFamily="18" charset="0"/>
              </a:rPr>
              <a:t>Result</a:t>
            </a:r>
          </a:p>
          <a:p>
            <a:pPr>
              <a:spcBef>
                <a:spcPct val="50000"/>
              </a:spcBef>
              <a:buFont typeface="Wingdings" panose="05000000000000000000" pitchFamily="2" charset="2"/>
              <a:buNone/>
            </a:pPr>
            <a:r>
              <a:rPr lang="en-US" altLang="de-DE" sz="1800">
                <a:cs typeface="Times New Roman" panose="02020603050405020304" pitchFamily="18" charset="0"/>
              </a:rPr>
              <a:t>	read_lock (Y);		read_lock (X);	    Initial values: X=20; Y=30</a:t>
            </a:r>
          </a:p>
          <a:p>
            <a:pPr>
              <a:spcBef>
                <a:spcPct val="0"/>
              </a:spcBef>
              <a:buFont typeface="Wingdings" panose="05000000000000000000" pitchFamily="2" charset="2"/>
              <a:buNone/>
            </a:pPr>
            <a:r>
              <a:rPr lang="en-US" altLang="de-DE" sz="1800">
                <a:cs typeface="Times New Roman" panose="02020603050405020304" pitchFamily="18" charset="0"/>
              </a:rPr>
              <a:t>	read_item (Y);		read_item (X);	    Result of serial execution</a:t>
            </a:r>
          </a:p>
          <a:p>
            <a:pPr>
              <a:spcBef>
                <a:spcPct val="0"/>
              </a:spcBef>
              <a:buFont typeface="Wingdings" panose="05000000000000000000" pitchFamily="2" charset="2"/>
              <a:buNone/>
            </a:pPr>
            <a:r>
              <a:rPr lang="en-US" altLang="de-DE" sz="1800">
                <a:cs typeface="Times New Roman" panose="02020603050405020304" pitchFamily="18" charset="0"/>
              </a:rPr>
              <a:t>	unlock (Y);		unlock (X);	    T1 followed by T2 </a:t>
            </a:r>
          </a:p>
          <a:p>
            <a:pPr>
              <a:spcBef>
                <a:spcPct val="0"/>
              </a:spcBef>
              <a:buFont typeface="Wingdings" panose="05000000000000000000" pitchFamily="2" charset="2"/>
              <a:buNone/>
            </a:pPr>
            <a:r>
              <a:rPr lang="en-US" altLang="de-DE" sz="1800">
                <a:cs typeface="Times New Roman" panose="02020603050405020304" pitchFamily="18" charset="0"/>
              </a:rPr>
              <a:t>	write_lock (X);		Write_lock (Y);	    X=50, Y=80.</a:t>
            </a:r>
          </a:p>
          <a:p>
            <a:pPr>
              <a:spcBef>
                <a:spcPct val="0"/>
              </a:spcBef>
              <a:buFont typeface="Wingdings" panose="05000000000000000000" pitchFamily="2" charset="2"/>
              <a:buNone/>
            </a:pPr>
            <a:r>
              <a:rPr lang="en-US" altLang="de-DE" sz="1800">
                <a:cs typeface="Times New Roman" panose="02020603050405020304" pitchFamily="18" charset="0"/>
              </a:rPr>
              <a:t>	read_item (X);		read_item (Y);	    Result of serial execution</a:t>
            </a:r>
          </a:p>
          <a:p>
            <a:pPr>
              <a:spcBef>
                <a:spcPct val="0"/>
              </a:spcBef>
              <a:buFont typeface="Wingdings" panose="05000000000000000000" pitchFamily="2" charset="2"/>
              <a:buNone/>
            </a:pPr>
            <a:r>
              <a:rPr lang="en-US" altLang="de-DE" sz="1800">
                <a:cs typeface="Times New Roman" panose="02020603050405020304" pitchFamily="18" charset="0"/>
              </a:rPr>
              <a:t>	X:=X+Y;		Y:=X+Y;		    T2 followed by T1 </a:t>
            </a:r>
          </a:p>
          <a:p>
            <a:pPr>
              <a:spcBef>
                <a:spcPct val="0"/>
              </a:spcBef>
              <a:buFont typeface="Wingdings" panose="05000000000000000000" pitchFamily="2" charset="2"/>
              <a:buNone/>
            </a:pPr>
            <a:r>
              <a:rPr lang="en-US" altLang="de-DE" sz="1800">
                <a:cs typeface="Times New Roman" panose="02020603050405020304" pitchFamily="18" charset="0"/>
              </a:rPr>
              <a:t>	write_item (X);		write_item (Y);	    X=70, Y=50</a:t>
            </a:r>
          </a:p>
          <a:p>
            <a:pPr>
              <a:spcBef>
                <a:spcPct val="0"/>
              </a:spcBef>
              <a:buFont typeface="Wingdings" panose="05000000000000000000" pitchFamily="2" charset="2"/>
              <a:buNone/>
            </a:pPr>
            <a:r>
              <a:rPr lang="en-US" altLang="de-DE" sz="1800">
                <a:cs typeface="Times New Roman" panose="02020603050405020304" pitchFamily="18" charset="0"/>
              </a:rPr>
              <a:t>	unlock (X);		unlock (Y);</a:t>
            </a:r>
            <a:endParaRPr lang="en-US" altLang="de-DE" sz="2000">
              <a:cs typeface="Times New Roman" panose="02020603050405020304" pitchFamily="18" charset="0"/>
              <a:sym typeface="Symbol" panose="05050102010706020507" pitchFamily="18" charset="2"/>
            </a:endParaRPr>
          </a:p>
          <a:p>
            <a:pPr>
              <a:buFont typeface="Wingdings" panose="05000000000000000000" pitchFamily="2" charset="2"/>
              <a:buNone/>
            </a:pPr>
            <a:endParaRPr lang="en-US" altLang="de-DE"/>
          </a:p>
        </p:txBody>
      </p:sp>
    </p:spTree>
    <p:extLst>
      <p:ext uri="{BB962C8B-B14F-4D97-AF65-F5344CB8AC3E}">
        <p14:creationId xmlns:p14="http://schemas.microsoft.com/office/powerpoint/2010/main" val="2470634444"/>
      </p:ext>
    </p:extLst>
  </p:cSld>
  <p:clrMapOvr>
    <a:masterClrMapping/>
  </p:clrMapOvr>
  <p:transition spd="med"/>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80" name="Rectangle 12"/>
          <p:cNvSpPr>
            <a:spLocks noGrp="1" noChangeArrowheads="1"/>
          </p:cNvSpPr>
          <p:nvPr>
            <p:ph type="title"/>
          </p:nvPr>
        </p:nvSpPr>
        <p:spPr/>
        <p:txBody>
          <a:bodyPr/>
          <a:lstStyle/>
          <a:p>
            <a:r>
              <a:rPr lang="en-US" altLang="de-DE"/>
              <a:t>Database Concurrency Control</a:t>
            </a:r>
          </a:p>
        </p:txBody>
      </p:sp>
      <p:sp>
        <p:nvSpPr>
          <p:cNvPr id="698381" name="Rectangle 13"/>
          <p:cNvSpPr>
            <a:spLocks noGrp="1" noChangeArrowheads="1"/>
          </p:cNvSpPr>
          <p:nvPr>
            <p:ph type="body" idx="1"/>
          </p:nvPr>
        </p:nvSpPr>
        <p:spPr/>
        <p:txBody>
          <a:bodyPr/>
          <a:lstStyle/>
          <a:p>
            <a:pPr>
              <a:lnSpc>
                <a:spcPct val="80000"/>
              </a:lnSpc>
              <a:buFont typeface="Wingdings" panose="05000000000000000000" pitchFamily="2" charset="2"/>
              <a:buNone/>
            </a:pPr>
            <a:r>
              <a:rPr lang="en-US" altLang="de-DE" sz="2000">
                <a:cs typeface="Times New Roman" panose="02020603050405020304" pitchFamily="18" charset="0"/>
              </a:rPr>
              <a:t>Two-Phase Locking Techniques: The algorithm</a:t>
            </a:r>
          </a:p>
          <a:p>
            <a:pPr>
              <a:lnSpc>
                <a:spcPct val="80000"/>
              </a:lnSpc>
            </a:pPr>
            <a:endParaRPr lang="en-US" altLang="de-DE" sz="1600">
              <a:cs typeface="Times New Roman" panose="02020603050405020304" pitchFamily="18" charset="0"/>
            </a:endParaRPr>
          </a:p>
          <a:p>
            <a:pPr>
              <a:lnSpc>
                <a:spcPct val="80000"/>
              </a:lnSpc>
              <a:spcBef>
                <a:spcPct val="50000"/>
              </a:spcBef>
              <a:buFont typeface="Wingdings" panose="05000000000000000000" pitchFamily="2" charset="2"/>
              <a:buNone/>
            </a:pPr>
            <a:r>
              <a:rPr lang="en-US" altLang="de-DE" sz="1600" b="1">
                <a:cs typeface="Times New Roman" panose="02020603050405020304" pitchFamily="18" charset="0"/>
              </a:rPr>
              <a:t>	T1			T2		    </a:t>
            </a:r>
            <a:r>
              <a:rPr lang="en-US" altLang="de-DE" sz="1600" b="1" u="sng">
                <a:cs typeface="Times New Roman" panose="02020603050405020304" pitchFamily="18" charset="0"/>
              </a:rPr>
              <a:t>Result</a:t>
            </a:r>
          </a:p>
          <a:p>
            <a:pPr>
              <a:lnSpc>
                <a:spcPct val="80000"/>
              </a:lnSpc>
              <a:spcBef>
                <a:spcPct val="50000"/>
              </a:spcBef>
              <a:buFont typeface="Wingdings" panose="05000000000000000000" pitchFamily="2" charset="2"/>
              <a:buNone/>
            </a:pPr>
            <a:r>
              <a:rPr lang="en-US" altLang="de-DE" sz="1600">
                <a:cs typeface="Times New Roman" panose="02020603050405020304" pitchFamily="18" charset="0"/>
              </a:rPr>
              <a:t>	read_lock (Y);				    X=50; Y=50</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read_item (Y);				    Nonserializable because it.</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a:t>
            </a:r>
            <a:r>
              <a:rPr lang="en-US" altLang="de-DE" sz="1600" b="1">
                <a:cs typeface="Times New Roman" panose="02020603050405020304" pitchFamily="18" charset="0"/>
              </a:rPr>
              <a:t>unlock (Y);</a:t>
            </a:r>
            <a:r>
              <a:rPr lang="en-US" altLang="de-DE" sz="1600">
                <a:cs typeface="Times New Roman" panose="02020603050405020304" pitchFamily="18" charset="0"/>
              </a:rPr>
              <a:t>				    violated two-phase policy.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read_lock (X); 	</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read_item (X);	    </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a:t>
            </a:r>
            <a:r>
              <a:rPr lang="en-US" altLang="de-DE" sz="1600" b="1">
                <a:cs typeface="Times New Roman" panose="02020603050405020304" pitchFamily="18" charset="0"/>
              </a:rPr>
              <a:t>unlock (X); 	</a:t>
            </a:r>
          </a:p>
          <a:p>
            <a:pPr>
              <a:lnSpc>
                <a:spcPct val="80000"/>
              </a:lnSpc>
              <a:spcBef>
                <a:spcPct val="0"/>
              </a:spcBef>
              <a:buFont typeface="Wingdings" panose="05000000000000000000" pitchFamily="2" charset="2"/>
              <a:buNone/>
            </a:pPr>
            <a:r>
              <a:rPr lang="en-US" altLang="de-DE" sz="1600" b="1">
                <a:cs typeface="Times New Roman" panose="02020603050405020304" pitchFamily="18" charset="0"/>
              </a:rPr>
              <a:t>			write_lock (Y);</a:t>
            </a:r>
            <a:r>
              <a:rPr lang="en-US" altLang="de-DE" sz="1600">
                <a:cs typeface="Times New Roman" panose="02020603050405020304" pitchFamily="18" charset="0"/>
              </a:rPr>
              <a:t>	</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read_item (Y);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Y:=X+Y;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write_item (Y);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unlock (Y);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a:t>
            </a:r>
            <a:r>
              <a:rPr lang="en-US" altLang="de-DE" sz="1600" b="1">
                <a:cs typeface="Times New Roman" panose="02020603050405020304" pitchFamily="18" charset="0"/>
              </a:rPr>
              <a:t>write_lock (X);</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read_item (X);	</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X:=X+Y;</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write_item (X);</a:t>
            </a:r>
          </a:p>
          <a:p>
            <a:pPr>
              <a:lnSpc>
                <a:spcPct val="80000"/>
              </a:lnSpc>
              <a:spcBef>
                <a:spcPct val="0"/>
              </a:spcBef>
              <a:buFont typeface="Wingdings" panose="05000000000000000000" pitchFamily="2" charset="2"/>
              <a:buNone/>
            </a:pPr>
            <a:r>
              <a:rPr lang="en-US" altLang="de-DE" sz="1600">
                <a:cs typeface="Times New Roman" panose="02020603050405020304" pitchFamily="18" charset="0"/>
              </a:rPr>
              <a:t>	unlock (X);</a:t>
            </a:r>
            <a:endParaRPr lang="en-US" altLang="de-DE" sz="1600">
              <a:cs typeface="Times New Roman" panose="02020603050405020304" pitchFamily="18" charset="0"/>
              <a:sym typeface="Symbol" panose="05050102010706020507" pitchFamily="18" charset="2"/>
            </a:endParaRPr>
          </a:p>
          <a:p>
            <a:pPr lvl="1" algn="just">
              <a:lnSpc>
                <a:spcPct val="95000"/>
              </a:lnSpc>
              <a:spcBef>
                <a:spcPct val="10000"/>
              </a:spcBef>
              <a:buFontTx/>
              <a:buNone/>
            </a:pPr>
            <a:r>
              <a:rPr lang="en-US" altLang="de-DE" sz="1800">
                <a:cs typeface="Times New Roman" panose="02020603050405020304" pitchFamily="18" charset="0"/>
                <a:sym typeface="Symbol" panose="05050102010706020507" pitchFamily="18" charset="2"/>
              </a:rPr>
              <a:t>   </a:t>
            </a:r>
            <a:endParaRPr lang="en-US" altLang="de-DE" sz="2200"/>
          </a:p>
        </p:txBody>
      </p:sp>
      <p:sp>
        <p:nvSpPr>
          <p:cNvPr id="698374" name="Line 6"/>
          <p:cNvSpPr>
            <a:spLocks noChangeShapeType="1"/>
          </p:cNvSpPr>
          <p:nvPr/>
        </p:nvSpPr>
        <p:spPr bwMode="auto">
          <a:xfrm>
            <a:off x="1028700" y="3200400"/>
            <a:ext cx="0" cy="1371600"/>
          </a:xfrm>
          <a:prstGeom prst="line">
            <a:avLst/>
          </a:prstGeom>
          <a:noFill/>
          <a:ln w="12700">
            <a:solidFill>
              <a:srgbClr val="990033"/>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a:endParaRPr>
          </a:p>
        </p:txBody>
      </p:sp>
      <p:sp>
        <p:nvSpPr>
          <p:cNvPr id="698375" name="Rectangle 7"/>
          <p:cNvSpPr>
            <a:spLocks noChangeArrowheads="1"/>
          </p:cNvSpPr>
          <p:nvPr/>
        </p:nvSpPr>
        <p:spPr bwMode="auto">
          <a:xfrm>
            <a:off x="352425" y="3497263"/>
            <a:ext cx="66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1800" b="0" i="0" u="none" strike="noStrike" kern="1200" cap="none" spc="0" normalizeH="0" baseline="0" noProof="0" smtClean="0">
                <a:ln>
                  <a:noFill/>
                </a:ln>
                <a:solidFill>
                  <a:srgbClr val="990033"/>
                </a:solidFill>
                <a:effectLst/>
                <a:uLnTx/>
                <a:uFillTx/>
                <a:latin typeface="Times New Roman" panose="02020603050405020304" pitchFamily="18" charset="0"/>
                <a:ea typeface="+mn-ea"/>
                <a:cs typeface="Arial"/>
              </a:rPr>
              <a:t>Time</a:t>
            </a:r>
          </a:p>
        </p:txBody>
      </p:sp>
      <p:sp>
        <p:nvSpPr>
          <p:cNvPr id="698376" name="Line 8"/>
          <p:cNvSpPr>
            <a:spLocks noChangeShapeType="1"/>
          </p:cNvSpPr>
          <p:nvPr/>
        </p:nvSpPr>
        <p:spPr bwMode="auto">
          <a:xfrm>
            <a:off x="2133600" y="2047875"/>
            <a:ext cx="0" cy="4200525"/>
          </a:xfrm>
          <a:prstGeom prst="line">
            <a:avLst/>
          </a:prstGeom>
          <a:noFill/>
          <a:ln w="9525">
            <a:solidFill>
              <a:schemeClr val="bg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a:endParaRPr>
          </a:p>
        </p:txBody>
      </p:sp>
      <p:sp>
        <p:nvSpPr>
          <p:cNvPr id="698377" name="Line 9"/>
          <p:cNvSpPr>
            <a:spLocks noChangeShapeType="1"/>
          </p:cNvSpPr>
          <p:nvPr/>
        </p:nvSpPr>
        <p:spPr bwMode="auto">
          <a:xfrm>
            <a:off x="469900" y="2514600"/>
            <a:ext cx="3630613" cy="0"/>
          </a:xfrm>
          <a:prstGeom prst="line">
            <a:avLst/>
          </a:prstGeom>
          <a:noFill/>
          <a:ln w="9525">
            <a:solidFill>
              <a:schemeClr val="bg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24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a:endParaRPr>
          </a:p>
        </p:txBody>
      </p:sp>
    </p:spTree>
    <p:extLst>
      <p:ext uri="{BB962C8B-B14F-4D97-AF65-F5344CB8AC3E}">
        <p14:creationId xmlns:p14="http://schemas.microsoft.com/office/powerpoint/2010/main" val="3810799278"/>
      </p:ext>
    </p:extLst>
  </p:cSld>
  <p:clrMapOvr>
    <a:masterClrMapping/>
  </p:clrMapOvr>
  <p:transition spd="med"/>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24" name="Rectangle 8"/>
          <p:cNvSpPr>
            <a:spLocks noGrp="1" noChangeArrowheads="1"/>
          </p:cNvSpPr>
          <p:nvPr>
            <p:ph type="title"/>
          </p:nvPr>
        </p:nvSpPr>
        <p:spPr/>
        <p:txBody>
          <a:bodyPr/>
          <a:lstStyle/>
          <a:p>
            <a:r>
              <a:rPr lang="en-US" altLang="de-DE"/>
              <a:t>Database Concurrency Control</a:t>
            </a:r>
          </a:p>
        </p:txBody>
      </p:sp>
      <p:sp>
        <p:nvSpPr>
          <p:cNvPr id="700425" name="Rectangle 9"/>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Two-Phase Locking Techniques: The algorithm</a:t>
            </a:r>
            <a:endParaRPr lang="en-US" altLang="de-DE" sz="1800">
              <a:cs typeface="Times New Roman" panose="02020603050405020304" pitchFamily="18" charset="0"/>
            </a:endParaRPr>
          </a:p>
          <a:p>
            <a:pPr>
              <a:spcBef>
                <a:spcPct val="50000"/>
              </a:spcBef>
              <a:buFont typeface="Wingdings" panose="05000000000000000000" pitchFamily="2" charset="2"/>
              <a:buNone/>
            </a:pPr>
            <a:r>
              <a:rPr lang="en-US" altLang="de-DE" sz="1800" b="1">
                <a:cs typeface="Times New Roman" panose="02020603050405020304" pitchFamily="18" charset="0"/>
              </a:rPr>
              <a:t>	</a:t>
            </a:r>
          </a:p>
          <a:p>
            <a:pPr>
              <a:spcBef>
                <a:spcPct val="50000"/>
              </a:spcBef>
              <a:buFont typeface="Wingdings" panose="05000000000000000000" pitchFamily="2" charset="2"/>
              <a:buNone/>
            </a:pPr>
            <a:r>
              <a:rPr lang="en-US" altLang="de-DE" sz="1800" b="1">
                <a:cs typeface="Times New Roman" panose="02020603050405020304" pitchFamily="18" charset="0"/>
              </a:rPr>
              <a:t>	</a:t>
            </a:r>
            <a:r>
              <a:rPr lang="en-US" altLang="de-DE" sz="1800" b="1" u="sng">
                <a:cs typeface="Times New Roman" panose="02020603050405020304" pitchFamily="18" charset="0"/>
              </a:rPr>
              <a:t>T’1</a:t>
            </a:r>
            <a:r>
              <a:rPr lang="en-US" altLang="de-DE" sz="1800" b="1">
                <a:cs typeface="Times New Roman" panose="02020603050405020304" pitchFamily="18" charset="0"/>
              </a:rPr>
              <a:t>			</a:t>
            </a:r>
            <a:r>
              <a:rPr lang="en-US" altLang="de-DE" sz="1800" b="1" u="sng">
                <a:cs typeface="Times New Roman" panose="02020603050405020304" pitchFamily="18" charset="0"/>
              </a:rPr>
              <a:t>T’2</a:t>
            </a:r>
            <a:r>
              <a:rPr lang="en-US" altLang="de-DE" sz="1800" b="1">
                <a:cs typeface="Times New Roman" panose="02020603050405020304" pitchFamily="18" charset="0"/>
              </a:rPr>
              <a:t>		</a:t>
            </a:r>
            <a:endParaRPr lang="en-US" altLang="de-DE" sz="1800" b="1" u="sng">
              <a:cs typeface="Times New Roman" panose="02020603050405020304" pitchFamily="18" charset="0"/>
            </a:endParaRPr>
          </a:p>
          <a:p>
            <a:pPr>
              <a:spcBef>
                <a:spcPct val="50000"/>
              </a:spcBef>
              <a:buFont typeface="Wingdings" panose="05000000000000000000" pitchFamily="2" charset="2"/>
              <a:buNone/>
            </a:pPr>
            <a:r>
              <a:rPr lang="en-US" altLang="de-DE" sz="1800">
                <a:cs typeface="Times New Roman" panose="02020603050405020304" pitchFamily="18" charset="0"/>
              </a:rPr>
              <a:t>	read_lock (Y);		read_lock (X);	T1 and T2 follow two-phase</a:t>
            </a:r>
          </a:p>
          <a:p>
            <a:pPr>
              <a:spcBef>
                <a:spcPct val="0"/>
              </a:spcBef>
              <a:buFont typeface="Wingdings" panose="05000000000000000000" pitchFamily="2" charset="2"/>
              <a:buNone/>
            </a:pPr>
            <a:r>
              <a:rPr lang="en-US" altLang="de-DE" sz="1800">
                <a:cs typeface="Times New Roman" panose="02020603050405020304" pitchFamily="18" charset="0"/>
              </a:rPr>
              <a:t>	read_item (Y);		read_item (X);	policy but they are subject to</a:t>
            </a:r>
          </a:p>
          <a:p>
            <a:pPr>
              <a:spcBef>
                <a:spcPct val="0"/>
              </a:spcBef>
              <a:buFont typeface="Wingdings" panose="05000000000000000000" pitchFamily="2" charset="2"/>
              <a:buNone/>
            </a:pPr>
            <a:r>
              <a:rPr lang="en-US" altLang="de-DE" sz="1800">
                <a:cs typeface="Times New Roman" panose="02020603050405020304" pitchFamily="18" charset="0"/>
              </a:rPr>
              <a:t>	write_lock (X);		Write_lock (Y);	deadlock, which must be</a:t>
            </a:r>
          </a:p>
          <a:p>
            <a:pPr>
              <a:spcBef>
                <a:spcPct val="0"/>
              </a:spcBef>
              <a:buFont typeface="Wingdings" panose="05000000000000000000" pitchFamily="2" charset="2"/>
              <a:buNone/>
            </a:pPr>
            <a:r>
              <a:rPr lang="en-US" altLang="de-DE" sz="1800">
                <a:cs typeface="Times New Roman" panose="02020603050405020304" pitchFamily="18" charset="0"/>
              </a:rPr>
              <a:t>	unlock (Y);		unlock (X);	dealt with.</a:t>
            </a:r>
          </a:p>
          <a:p>
            <a:pPr>
              <a:spcBef>
                <a:spcPct val="0"/>
              </a:spcBef>
              <a:buFont typeface="Wingdings" panose="05000000000000000000" pitchFamily="2" charset="2"/>
              <a:buNone/>
            </a:pPr>
            <a:r>
              <a:rPr lang="en-US" altLang="de-DE" sz="1800">
                <a:cs typeface="Times New Roman" panose="02020603050405020304" pitchFamily="18" charset="0"/>
              </a:rPr>
              <a:t>	read_item (X);		read_item (Y);	</a:t>
            </a:r>
          </a:p>
          <a:p>
            <a:pPr>
              <a:spcBef>
                <a:spcPct val="0"/>
              </a:spcBef>
              <a:buFont typeface="Wingdings" panose="05000000000000000000" pitchFamily="2" charset="2"/>
              <a:buNone/>
            </a:pPr>
            <a:r>
              <a:rPr lang="en-US" altLang="de-DE" sz="1800">
                <a:cs typeface="Times New Roman" panose="02020603050405020304" pitchFamily="18" charset="0"/>
              </a:rPr>
              <a:t>	X:=X+Y;		Y:=X+Y;		    </a:t>
            </a:r>
          </a:p>
          <a:p>
            <a:pPr>
              <a:spcBef>
                <a:spcPct val="0"/>
              </a:spcBef>
              <a:buFont typeface="Wingdings" panose="05000000000000000000" pitchFamily="2" charset="2"/>
              <a:buNone/>
            </a:pPr>
            <a:r>
              <a:rPr lang="en-US" altLang="de-DE" sz="1800">
                <a:cs typeface="Times New Roman" panose="02020603050405020304" pitchFamily="18" charset="0"/>
              </a:rPr>
              <a:t>	write_item (X);		write_item (Y);	</a:t>
            </a:r>
          </a:p>
          <a:p>
            <a:pPr>
              <a:spcBef>
                <a:spcPct val="0"/>
              </a:spcBef>
              <a:buFont typeface="Wingdings" panose="05000000000000000000" pitchFamily="2" charset="2"/>
              <a:buNone/>
            </a:pPr>
            <a:r>
              <a:rPr lang="en-US" altLang="de-DE" sz="1800">
                <a:cs typeface="Times New Roman" panose="02020603050405020304" pitchFamily="18" charset="0"/>
              </a:rPr>
              <a:t>	unlock (X);		unlock (Y);</a:t>
            </a:r>
            <a:endParaRPr lang="en-US" altLang="de-DE" sz="2000">
              <a:cs typeface="Times New Roman" panose="02020603050405020304" pitchFamily="18" charset="0"/>
              <a:sym typeface="Symbol" panose="05050102010706020507" pitchFamily="18" charset="2"/>
            </a:endParaRPr>
          </a:p>
          <a:p>
            <a:pPr>
              <a:buFont typeface="Wingdings" panose="05000000000000000000" pitchFamily="2" charset="2"/>
              <a:buNone/>
            </a:pPr>
            <a:endParaRPr lang="en-US" altLang="de-DE"/>
          </a:p>
        </p:txBody>
      </p:sp>
    </p:spTree>
    <p:extLst>
      <p:ext uri="{BB962C8B-B14F-4D97-AF65-F5344CB8AC3E}">
        <p14:creationId xmlns:p14="http://schemas.microsoft.com/office/powerpoint/2010/main" val="2524133763"/>
      </p:ext>
    </p:extLst>
  </p:cSld>
  <p:clrMapOvr>
    <a:masterClrMapping/>
  </p:clrMapOvr>
  <p:transition spd="med"/>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4" name="Rectangle 10"/>
          <p:cNvSpPr>
            <a:spLocks noGrp="1" noChangeArrowheads="1"/>
          </p:cNvSpPr>
          <p:nvPr>
            <p:ph type="title"/>
          </p:nvPr>
        </p:nvSpPr>
        <p:spPr/>
        <p:txBody>
          <a:bodyPr/>
          <a:lstStyle/>
          <a:p>
            <a:r>
              <a:rPr lang="en-US" altLang="de-DE"/>
              <a:t>Database Concurrency Control</a:t>
            </a:r>
          </a:p>
        </p:txBody>
      </p:sp>
      <p:sp>
        <p:nvSpPr>
          <p:cNvPr id="702475" name="Rectangle 11"/>
          <p:cNvSpPr>
            <a:spLocks noGrp="1" noChangeArrowheads="1"/>
          </p:cNvSpPr>
          <p:nvPr>
            <p:ph type="body" idx="1"/>
          </p:nvPr>
        </p:nvSpPr>
        <p:spPr/>
        <p:txBody>
          <a:bodyPr/>
          <a:lstStyle/>
          <a:p>
            <a:pPr>
              <a:lnSpc>
                <a:spcPct val="80000"/>
              </a:lnSpc>
              <a:buFont typeface="Wingdings" panose="05000000000000000000" pitchFamily="2" charset="2"/>
              <a:buNone/>
            </a:pPr>
            <a:r>
              <a:rPr lang="en-US" altLang="de-DE" sz="2000"/>
              <a:t>Two-Phase Locking Techniques: The algorithm</a:t>
            </a:r>
          </a:p>
          <a:p>
            <a:pPr>
              <a:lnSpc>
                <a:spcPct val="80000"/>
              </a:lnSpc>
            </a:pPr>
            <a:r>
              <a:rPr lang="en-US" altLang="de-DE" sz="2000"/>
              <a:t>Two-phase policy generates two locking algorithms</a:t>
            </a:r>
          </a:p>
          <a:p>
            <a:pPr lvl="1">
              <a:lnSpc>
                <a:spcPct val="80000"/>
              </a:lnSpc>
            </a:pPr>
            <a:r>
              <a:rPr lang="en-US" altLang="de-DE" sz="2000"/>
              <a:t>(a) </a:t>
            </a:r>
            <a:r>
              <a:rPr lang="en-US" altLang="de-DE" sz="2000" b="1"/>
              <a:t>Basic</a:t>
            </a:r>
            <a:r>
              <a:rPr lang="en-US" altLang="de-DE" sz="2000"/>
              <a:t> </a:t>
            </a:r>
          </a:p>
          <a:p>
            <a:pPr lvl="1">
              <a:lnSpc>
                <a:spcPct val="80000"/>
              </a:lnSpc>
            </a:pPr>
            <a:r>
              <a:rPr lang="en-US" altLang="de-DE" sz="2000"/>
              <a:t>(b) </a:t>
            </a:r>
            <a:r>
              <a:rPr lang="en-US" altLang="de-DE" sz="2000" b="1"/>
              <a:t>Conservative</a:t>
            </a:r>
            <a:endParaRPr lang="en-US" altLang="de-DE" sz="2000"/>
          </a:p>
          <a:p>
            <a:pPr>
              <a:lnSpc>
                <a:spcPct val="80000"/>
              </a:lnSpc>
            </a:pPr>
            <a:r>
              <a:rPr lang="en-US" altLang="de-DE" sz="2000" b="1"/>
              <a:t>Conservative</a:t>
            </a:r>
            <a:r>
              <a:rPr lang="en-US" altLang="de-DE" sz="2000"/>
              <a:t>: </a:t>
            </a:r>
          </a:p>
          <a:p>
            <a:pPr lvl="1">
              <a:lnSpc>
                <a:spcPct val="80000"/>
              </a:lnSpc>
            </a:pPr>
            <a:r>
              <a:rPr lang="en-US" altLang="de-DE" sz="2000"/>
              <a:t>Prevents deadlock by locking all desired data items before transaction begins execution.</a:t>
            </a:r>
          </a:p>
          <a:p>
            <a:pPr>
              <a:lnSpc>
                <a:spcPct val="80000"/>
              </a:lnSpc>
            </a:pPr>
            <a:r>
              <a:rPr lang="en-US" altLang="de-DE" sz="2000" b="1"/>
              <a:t>Basic</a:t>
            </a:r>
            <a:r>
              <a:rPr lang="en-US" altLang="de-DE" sz="2000"/>
              <a:t>:</a:t>
            </a:r>
          </a:p>
          <a:p>
            <a:pPr lvl="1">
              <a:lnSpc>
                <a:spcPct val="80000"/>
              </a:lnSpc>
            </a:pPr>
            <a:r>
              <a:rPr lang="en-US" altLang="de-DE" sz="2000"/>
              <a:t>Transaction locks data items incrementally.  This may cause deadlock which is dealt with.</a:t>
            </a:r>
          </a:p>
          <a:p>
            <a:pPr>
              <a:lnSpc>
                <a:spcPct val="80000"/>
              </a:lnSpc>
            </a:pPr>
            <a:r>
              <a:rPr lang="en-US" altLang="de-DE" sz="2000" b="1"/>
              <a:t>Strict</a:t>
            </a:r>
            <a:r>
              <a:rPr lang="en-US" altLang="de-DE" sz="2000"/>
              <a:t>:</a:t>
            </a:r>
          </a:p>
          <a:p>
            <a:pPr lvl="1">
              <a:lnSpc>
                <a:spcPct val="80000"/>
              </a:lnSpc>
            </a:pPr>
            <a:r>
              <a:rPr lang="en-US" altLang="de-DE" sz="2000"/>
              <a:t>A more stricter version of Basic algorithm where unlocking is performed after a transaction terminates (commits or aborts and rolled-back).  This is the most commonly used two-phase locking algorithm.</a:t>
            </a:r>
            <a:endParaRPr lang="en-US" altLang="de-DE" sz="2000">
              <a:sym typeface="Symbol" panose="05050102010706020507" pitchFamily="18" charset="2"/>
            </a:endParaRPr>
          </a:p>
        </p:txBody>
      </p:sp>
      <p:sp>
        <p:nvSpPr>
          <p:cNvPr id="702468" name="Rectangle 4"/>
          <p:cNvSpPr>
            <a:spLocks noChangeArrowheads="1"/>
          </p:cNvSpPr>
          <p:nvPr/>
        </p:nvSpPr>
        <p:spPr bwMode="auto">
          <a:xfrm>
            <a:off x="685800" y="1020763"/>
            <a:ext cx="7772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75819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7924800" indent="-2286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267700" indent="-2286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610600" indent="-2286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0678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5250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99822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4394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0"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sym typeface="Symbol" panose="05050102010706020507" pitchFamily="18" charset="2"/>
            </a:endParaRPr>
          </a:p>
        </p:txBody>
      </p:sp>
    </p:spTree>
    <p:extLst>
      <p:ext uri="{BB962C8B-B14F-4D97-AF65-F5344CB8AC3E}">
        <p14:creationId xmlns:p14="http://schemas.microsoft.com/office/powerpoint/2010/main" val="1302390801"/>
      </p:ext>
    </p:extLst>
  </p:cSld>
  <p:clrMapOvr>
    <a:masterClrMapping/>
  </p:clrMapOvr>
  <p:transition spd="med"/>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20" name="Rectangle 8"/>
          <p:cNvSpPr>
            <a:spLocks noGrp="1" noChangeArrowheads="1"/>
          </p:cNvSpPr>
          <p:nvPr>
            <p:ph type="title"/>
          </p:nvPr>
        </p:nvSpPr>
        <p:spPr/>
        <p:txBody>
          <a:bodyPr/>
          <a:lstStyle/>
          <a:p>
            <a:r>
              <a:rPr lang="en-US" altLang="de-DE"/>
              <a:t>Database Concurrency Control</a:t>
            </a:r>
          </a:p>
        </p:txBody>
      </p:sp>
      <p:sp>
        <p:nvSpPr>
          <p:cNvPr id="704521" name="Rectangle 9"/>
          <p:cNvSpPr>
            <a:spLocks noGrp="1" noChangeArrowheads="1"/>
          </p:cNvSpPr>
          <p:nvPr>
            <p:ph type="body" idx="1"/>
          </p:nvPr>
        </p:nvSpPr>
        <p:spPr/>
        <p:txBody>
          <a:bodyPr/>
          <a:lstStyle/>
          <a:p>
            <a:pPr>
              <a:buFont typeface="Wingdings" panose="05000000000000000000" pitchFamily="2" charset="2"/>
              <a:buNone/>
            </a:pPr>
            <a:r>
              <a:rPr lang="en-US" altLang="de-DE" sz="2400">
                <a:cs typeface="Times New Roman" panose="02020603050405020304" pitchFamily="18" charset="0"/>
              </a:rPr>
              <a:t>Dealing with Deadlock and Starvation</a:t>
            </a:r>
          </a:p>
          <a:p>
            <a:pPr lvl="1"/>
            <a:r>
              <a:rPr lang="en-US" altLang="de-DE" sz="2200" b="1">
                <a:cs typeface="Times New Roman" panose="02020603050405020304" pitchFamily="18" charset="0"/>
              </a:rPr>
              <a:t>Deadlock</a:t>
            </a:r>
            <a:endParaRPr lang="en-US" altLang="de-DE" sz="1700" b="1">
              <a:cs typeface="Times New Roman" panose="02020603050405020304" pitchFamily="18" charset="0"/>
            </a:endParaRPr>
          </a:p>
          <a:p>
            <a:pPr algn="just">
              <a:spcBef>
                <a:spcPct val="50000"/>
              </a:spcBef>
              <a:buFont typeface="Wingdings" panose="05000000000000000000" pitchFamily="2" charset="2"/>
              <a:buNone/>
            </a:pPr>
            <a:r>
              <a:rPr lang="en-US" altLang="de-DE" sz="1800" b="1">
                <a:cs typeface="Times New Roman" panose="02020603050405020304" pitchFamily="18" charset="0"/>
              </a:rPr>
              <a:t>	</a:t>
            </a:r>
            <a:r>
              <a:rPr lang="en-US" altLang="de-DE" sz="1800" b="1" u="sng">
                <a:cs typeface="Times New Roman" panose="02020603050405020304" pitchFamily="18" charset="0"/>
              </a:rPr>
              <a:t>T’1</a:t>
            </a:r>
            <a:r>
              <a:rPr lang="en-US" altLang="de-DE" sz="1800" b="1">
                <a:cs typeface="Times New Roman" panose="02020603050405020304" pitchFamily="18" charset="0"/>
              </a:rPr>
              <a:t>			</a:t>
            </a:r>
            <a:r>
              <a:rPr lang="en-US" altLang="de-DE" sz="1800" b="1" u="sng">
                <a:cs typeface="Times New Roman" panose="02020603050405020304" pitchFamily="18" charset="0"/>
              </a:rPr>
              <a:t>T’2</a:t>
            </a:r>
            <a:r>
              <a:rPr lang="en-US" altLang="de-DE" sz="1800" b="1">
                <a:cs typeface="Times New Roman" panose="02020603050405020304" pitchFamily="18" charset="0"/>
              </a:rPr>
              <a:t>		</a:t>
            </a:r>
            <a:endParaRPr lang="en-US" altLang="de-DE" sz="1800" b="1" u="sng">
              <a:cs typeface="Times New Roman" panose="02020603050405020304" pitchFamily="18" charset="0"/>
            </a:endParaRPr>
          </a:p>
          <a:p>
            <a:pPr>
              <a:spcBef>
                <a:spcPct val="50000"/>
              </a:spcBef>
              <a:buFont typeface="Wingdings" panose="05000000000000000000" pitchFamily="2" charset="2"/>
              <a:buNone/>
            </a:pPr>
            <a:r>
              <a:rPr lang="en-US" altLang="de-DE" sz="1800">
                <a:cs typeface="Times New Roman" panose="02020603050405020304" pitchFamily="18" charset="0"/>
              </a:rPr>
              <a:t>	read_lock (Y);				T1 and T2 did follow two-phase</a:t>
            </a:r>
          </a:p>
          <a:p>
            <a:pPr>
              <a:spcBef>
                <a:spcPct val="0"/>
              </a:spcBef>
              <a:buFont typeface="Wingdings" panose="05000000000000000000" pitchFamily="2" charset="2"/>
              <a:buNone/>
            </a:pPr>
            <a:r>
              <a:rPr lang="en-US" altLang="de-DE" sz="1800">
                <a:cs typeface="Times New Roman" panose="02020603050405020304" pitchFamily="18" charset="0"/>
              </a:rPr>
              <a:t>	read_item (Y);				policy but they are deadlock</a:t>
            </a:r>
          </a:p>
          <a:p>
            <a:pPr>
              <a:spcBef>
                <a:spcPct val="0"/>
              </a:spcBef>
              <a:buFont typeface="Wingdings" panose="05000000000000000000" pitchFamily="2" charset="2"/>
              <a:buNone/>
            </a:pPr>
            <a:r>
              <a:rPr lang="en-US" altLang="de-DE" sz="1800">
                <a:cs typeface="Times New Roman" panose="02020603050405020304" pitchFamily="18" charset="0"/>
              </a:rPr>
              <a:t>				read_lock (X);	</a:t>
            </a:r>
          </a:p>
          <a:p>
            <a:pPr>
              <a:spcBef>
                <a:spcPct val="0"/>
              </a:spcBef>
              <a:buFont typeface="Wingdings" panose="05000000000000000000" pitchFamily="2" charset="2"/>
              <a:buNone/>
            </a:pPr>
            <a:r>
              <a:rPr lang="en-US" altLang="de-DE" sz="1800">
                <a:cs typeface="Times New Roman" panose="02020603050405020304" pitchFamily="18" charset="0"/>
              </a:rPr>
              <a:t>				read_item (Y);			    </a:t>
            </a:r>
          </a:p>
          <a:p>
            <a:pPr>
              <a:spcBef>
                <a:spcPct val="0"/>
              </a:spcBef>
              <a:buFont typeface="Wingdings" panose="05000000000000000000" pitchFamily="2" charset="2"/>
              <a:buNone/>
            </a:pPr>
            <a:r>
              <a:rPr lang="en-US" altLang="de-DE" sz="1800">
                <a:cs typeface="Times New Roman" panose="02020603050405020304" pitchFamily="18" charset="0"/>
              </a:rPr>
              <a:t>	write_lock (X);		</a:t>
            </a:r>
          </a:p>
          <a:p>
            <a:pPr>
              <a:spcBef>
                <a:spcPct val="0"/>
              </a:spcBef>
              <a:buFont typeface="Wingdings" panose="05000000000000000000" pitchFamily="2" charset="2"/>
              <a:buNone/>
            </a:pPr>
            <a:r>
              <a:rPr lang="en-US" altLang="de-DE" sz="1800">
                <a:cs typeface="Times New Roman" panose="02020603050405020304" pitchFamily="18" charset="0"/>
              </a:rPr>
              <a:t>	(waits for X)		write_lock (Y);</a:t>
            </a:r>
          </a:p>
          <a:p>
            <a:pPr>
              <a:spcBef>
                <a:spcPct val="0"/>
              </a:spcBef>
              <a:buFont typeface="Wingdings" panose="05000000000000000000" pitchFamily="2" charset="2"/>
              <a:buNone/>
            </a:pPr>
            <a:r>
              <a:rPr lang="en-US" altLang="de-DE" sz="1800">
                <a:cs typeface="Times New Roman" panose="02020603050405020304" pitchFamily="18" charset="0"/>
              </a:rPr>
              <a:t>				(waits for Y)</a:t>
            </a:r>
          </a:p>
          <a:p>
            <a:pPr>
              <a:spcBef>
                <a:spcPct val="0"/>
              </a:spcBef>
              <a:buFont typeface="Wingdings" panose="05000000000000000000" pitchFamily="2" charset="2"/>
              <a:buNone/>
            </a:pPr>
            <a:r>
              <a:rPr lang="en-US" altLang="de-DE" sz="1800">
                <a:cs typeface="Times New Roman" panose="02020603050405020304" pitchFamily="18" charset="0"/>
              </a:rPr>
              <a:t>		</a:t>
            </a:r>
          </a:p>
          <a:p>
            <a:pPr lvl="1">
              <a:spcBef>
                <a:spcPct val="0"/>
              </a:spcBef>
            </a:pPr>
            <a:r>
              <a:rPr lang="en-US" altLang="de-DE" sz="2000">
                <a:cs typeface="Times New Roman" panose="02020603050405020304" pitchFamily="18" charset="0"/>
              </a:rPr>
              <a:t>Deadlock (T’1 and T’2)</a:t>
            </a:r>
            <a:endParaRPr lang="en-US" altLang="de-DE" sz="3000"/>
          </a:p>
        </p:txBody>
      </p:sp>
    </p:spTree>
    <p:extLst>
      <p:ext uri="{BB962C8B-B14F-4D97-AF65-F5344CB8AC3E}">
        <p14:creationId xmlns:p14="http://schemas.microsoft.com/office/powerpoint/2010/main" val="4253677117"/>
      </p:ext>
    </p:extLst>
  </p:cSld>
  <p:clrMapOvr>
    <a:masterClrMapping/>
  </p:clrMapOvr>
  <p:transition spd="med"/>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0" name="Rectangle 10"/>
          <p:cNvSpPr>
            <a:spLocks noGrp="1" noChangeArrowheads="1"/>
          </p:cNvSpPr>
          <p:nvPr>
            <p:ph type="title"/>
          </p:nvPr>
        </p:nvSpPr>
        <p:spPr/>
        <p:txBody>
          <a:bodyPr/>
          <a:lstStyle/>
          <a:p>
            <a:r>
              <a:rPr lang="en-US" altLang="de-DE"/>
              <a:t>Database Concurrency Control</a:t>
            </a:r>
          </a:p>
        </p:txBody>
      </p:sp>
      <p:sp>
        <p:nvSpPr>
          <p:cNvPr id="706571" name="Rectangle 11"/>
          <p:cNvSpPr>
            <a:spLocks noGrp="1" noChangeArrowheads="1"/>
          </p:cNvSpPr>
          <p:nvPr>
            <p:ph type="body" idx="1"/>
          </p:nvPr>
        </p:nvSpPr>
        <p:spPr/>
        <p:txBody>
          <a:bodyPr/>
          <a:lstStyle/>
          <a:p>
            <a:pPr>
              <a:buFont typeface="Wingdings" panose="05000000000000000000" pitchFamily="2" charset="2"/>
              <a:buNone/>
            </a:pPr>
            <a:r>
              <a:rPr lang="en-US" altLang="de-DE"/>
              <a:t>Dealing with Deadlock and Starvation</a:t>
            </a:r>
          </a:p>
          <a:p>
            <a:r>
              <a:rPr lang="en-US" altLang="de-DE" b="1"/>
              <a:t>Deadlock prevention</a:t>
            </a:r>
          </a:p>
          <a:p>
            <a:pPr lvl="1"/>
            <a:r>
              <a:rPr lang="en-US" altLang="de-DE"/>
              <a:t>A transaction locks all data items it refers to before it begins execution.</a:t>
            </a:r>
          </a:p>
          <a:p>
            <a:pPr lvl="1"/>
            <a:r>
              <a:rPr lang="en-US" altLang="de-DE"/>
              <a:t>This way of locking prevents deadlock since a transaction never waits for a data item.</a:t>
            </a:r>
          </a:p>
          <a:p>
            <a:pPr lvl="1"/>
            <a:r>
              <a:rPr lang="en-US" altLang="de-DE"/>
              <a:t>The conservative two-phase locking uses this approach.</a:t>
            </a:r>
            <a:endParaRPr lang="en-US" altLang="de-DE">
              <a:sym typeface="Symbol" panose="05050102010706020507" pitchFamily="18" charset="2"/>
            </a:endParaRPr>
          </a:p>
        </p:txBody>
      </p:sp>
    </p:spTree>
    <p:extLst>
      <p:ext uri="{BB962C8B-B14F-4D97-AF65-F5344CB8AC3E}">
        <p14:creationId xmlns:p14="http://schemas.microsoft.com/office/powerpoint/2010/main" val="2350271634"/>
      </p:ext>
    </p:extLst>
  </p:cSld>
  <p:clrMapOvr>
    <a:masterClrMapping/>
  </p:clrMapOvr>
  <p:transition spd="med"/>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8" name="Rectangle 10"/>
          <p:cNvSpPr>
            <a:spLocks noGrp="1" noChangeArrowheads="1"/>
          </p:cNvSpPr>
          <p:nvPr>
            <p:ph type="title"/>
          </p:nvPr>
        </p:nvSpPr>
        <p:spPr/>
        <p:txBody>
          <a:bodyPr/>
          <a:lstStyle/>
          <a:p>
            <a:r>
              <a:rPr lang="en-US" altLang="de-DE"/>
              <a:t>Database Concurrency Control</a:t>
            </a:r>
          </a:p>
        </p:txBody>
      </p:sp>
      <p:sp>
        <p:nvSpPr>
          <p:cNvPr id="708619" name="Rectangle 11"/>
          <p:cNvSpPr>
            <a:spLocks noGrp="1" noChangeArrowheads="1"/>
          </p:cNvSpPr>
          <p:nvPr>
            <p:ph type="body" idx="1"/>
          </p:nvPr>
        </p:nvSpPr>
        <p:spPr/>
        <p:txBody>
          <a:bodyPr/>
          <a:lstStyle/>
          <a:p>
            <a:pPr>
              <a:buFont typeface="Wingdings" panose="05000000000000000000" pitchFamily="2" charset="2"/>
              <a:buNone/>
            </a:pPr>
            <a:r>
              <a:rPr lang="en-US" altLang="de-DE" sz="2400"/>
              <a:t>Dealing with Deadlock and Starvation</a:t>
            </a:r>
          </a:p>
          <a:p>
            <a:r>
              <a:rPr lang="en-US" altLang="de-DE" sz="2400" b="1"/>
              <a:t>Deadlock detection and resolution</a:t>
            </a:r>
          </a:p>
          <a:p>
            <a:pPr lvl="1"/>
            <a:r>
              <a:rPr lang="en-US" altLang="de-DE" sz="2200"/>
              <a:t>In this approach, deadlocks are allowed to happen.  The scheduler maintains a wait-for-graph for detecting cycle.  If a cycle exists, then one transaction involved in the cycle is selected (victim) and rolled-back.</a:t>
            </a:r>
          </a:p>
          <a:p>
            <a:pPr lvl="1"/>
            <a:r>
              <a:rPr lang="en-US" altLang="de-DE" sz="2200"/>
              <a:t>A wait-for-graph is created using the lock table.  As soon as a transaction is blocked, it is added to the graph.  When a chain like: Ti waits for Tj waits for Tk waits for Ti or Tj occurs, then this creates a cycle.  One of the transaction o</a:t>
            </a:r>
            <a:endParaRPr lang="en-US" altLang="de-DE" sz="2200">
              <a:sym typeface="Symbol" panose="05050102010706020507" pitchFamily="18" charset="2"/>
            </a:endParaRPr>
          </a:p>
        </p:txBody>
      </p:sp>
    </p:spTree>
    <p:extLst>
      <p:ext uri="{BB962C8B-B14F-4D97-AF65-F5344CB8AC3E}">
        <p14:creationId xmlns:p14="http://schemas.microsoft.com/office/powerpoint/2010/main" val="2472216480"/>
      </p:ext>
    </p:extLst>
  </p:cSld>
  <p:clrMapOvr>
    <a:masterClrMapping/>
  </p:clrMapOvr>
  <p:transition spd="med"/>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6" name="Rectangle 10"/>
          <p:cNvSpPr>
            <a:spLocks noGrp="1" noChangeArrowheads="1"/>
          </p:cNvSpPr>
          <p:nvPr>
            <p:ph type="title"/>
          </p:nvPr>
        </p:nvSpPr>
        <p:spPr/>
        <p:txBody>
          <a:bodyPr/>
          <a:lstStyle/>
          <a:p>
            <a:r>
              <a:rPr lang="en-US" altLang="de-DE"/>
              <a:t>Database Concurrency Control</a:t>
            </a:r>
          </a:p>
        </p:txBody>
      </p:sp>
      <p:sp>
        <p:nvSpPr>
          <p:cNvPr id="710667" name="Rectangle 11"/>
          <p:cNvSpPr>
            <a:spLocks noGrp="1" noChangeArrowheads="1"/>
          </p:cNvSpPr>
          <p:nvPr>
            <p:ph type="body" idx="1"/>
          </p:nvPr>
        </p:nvSpPr>
        <p:spPr/>
        <p:txBody>
          <a:bodyPr/>
          <a:lstStyle/>
          <a:p>
            <a:pPr>
              <a:buFont typeface="Wingdings" panose="05000000000000000000" pitchFamily="2" charset="2"/>
              <a:buNone/>
            </a:pPr>
            <a:r>
              <a:rPr lang="en-US" altLang="de-DE" sz="2400"/>
              <a:t>Dealing with Deadlock and Starvation</a:t>
            </a:r>
          </a:p>
          <a:p>
            <a:r>
              <a:rPr lang="en-US" altLang="de-DE" sz="2400" b="1"/>
              <a:t>Deadlock avoidance</a:t>
            </a:r>
          </a:p>
          <a:p>
            <a:pPr lvl="1"/>
            <a:r>
              <a:rPr lang="en-US" altLang="de-DE" sz="2200"/>
              <a:t>There are many variations of two-phase locking algorithm.</a:t>
            </a:r>
          </a:p>
          <a:p>
            <a:pPr lvl="1"/>
            <a:r>
              <a:rPr lang="en-US" altLang="de-DE" sz="2200"/>
              <a:t>Some avoid deadlock by not letting the cycle to complete.</a:t>
            </a:r>
          </a:p>
          <a:p>
            <a:pPr lvl="1"/>
            <a:r>
              <a:rPr lang="en-US" altLang="de-DE" sz="2200"/>
              <a:t>That is as soon as the algorithm discovers that blocking a transaction is likely to create a cycle, it rolls back the transaction.</a:t>
            </a:r>
          </a:p>
          <a:p>
            <a:pPr lvl="1"/>
            <a:r>
              <a:rPr lang="en-US" altLang="de-DE" sz="2200"/>
              <a:t>Wound-Wait and Wait-Die algorithms use timestamps to </a:t>
            </a:r>
            <a:r>
              <a:rPr lang="en-US" altLang="de-DE" sz="2200">
                <a:sym typeface="Symbol" panose="05050102010706020507" pitchFamily="18" charset="2"/>
              </a:rPr>
              <a:t>avoid deadlocks by rolling-back victim.</a:t>
            </a:r>
            <a:endParaRPr lang="en-US" altLang="de-DE" sz="2200"/>
          </a:p>
        </p:txBody>
      </p:sp>
    </p:spTree>
    <p:extLst>
      <p:ext uri="{BB962C8B-B14F-4D97-AF65-F5344CB8AC3E}">
        <p14:creationId xmlns:p14="http://schemas.microsoft.com/office/powerpoint/2010/main" val="3652286806"/>
      </p:ext>
    </p:extLst>
  </p:cSld>
  <p:clrMapOvr>
    <a:masterClrMapping/>
  </p:clrMapOvr>
  <p:transition spd="med"/>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4" name="Rectangle 10"/>
          <p:cNvSpPr>
            <a:spLocks noGrp="1" noChangeArrowheads="1"/>
          </p:cNvSpPr>
          <p:nvPr>
            <p:ph type="title"/>
          </p:nvPr>
        </p:nvSpPr>
        <p:spPr/>
        <p:txBody>
          <a:bodyPr/>
          <a:lstStyle/>
          <a:p>
            <a:r>
              <a:rPr lang="en-US" altLang="de-DE"/>
              <a:t>Database Concurrency Control</a:t>
            </a:r>
          </a:p>
        </p:txBody>
      </p:sp>
      <p:sp>
        <p:nvSpPr>
          <p:cNvPr id="712715" name="Rectangle 11"/>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Dealing with Deadlock and Starvation</a:t>
            </a:r>
          </a:p>
          <a:p>
            <a:pPr>
              <a:lnSpc>
                <a:spcPct val="90000"/>
              </a:lnSpc>
            </a:pPr>
            <a:r>
              <a:rPr lang="en-US" altLang="de-DE" sz="2400" b="1"/>
              <a:t>Starvation</a:t>
            </a:r>
          </a:p>
          <a:p>
            <a:pPr lvl="1">
              <a:lnSpc>
                <a:spcPct val="90000"/>
              </a:lnSpc>
            </a:pPr>
            <a:r>
              <a:rPr lang="en-US" altLang="de-DE" sz="2200"/>
              <a:t>Starvation occurs when a particular transaction consistently waits or restarted and never gets a chance to proceed further. </a:t>
            </a:r>
          </a:p>
          <a:p>
            <a:pPr lvl="1">
              <a:lnSpc>
                <a:spcPct val="90000"/>
              </a:lnSpc>
            </a:pPr>
            <a:r>
              <a:rPr lang="en-US" altLang="de-DE" sz="2200"/>
              <a:t>In a deadlock resolution it is possible that the same transaction may consistently be selected as victim and rolled-back.</a:t>
            </a:r>
          </a:p>
          <a:p>
            <a:pPr lvl="1">
              <a:lnSpc>
                <a:spcPct val="90000"/>
              </a:lnSpc>
            </a:pPr>
            <a:r>
              <a:rPr lang="en-US" altLang="de-DE" sz="2200"/>
              <a:t>This limitation is inherent in all priority based scheduling mechanisms.</a:t>
            </a:r>
          </a:p>
          <a:p>
            <a:pPr lvl="1">
              <a:lnSpc>
                <a:spcPct val="90000"/>
              </a:lnSpc>
            </a:pPr>
            <a:r>
              <a:rPr lang="en-US" altLang="de-DE" sz="2200"/>
              <a:t>In Wound-Wait scheme a younger transaction may always be wounded (aborted) by a long running older transaction which may create starvation.</a:t>
            </a:r>
          </a:p>
        </p:txBody>
      </p:sp>
      <p:sp>
        <p:nvSpPr>
          <p:cNvPr id="712708" name="Rectangle 4"/>
          <p:cNvSpPr>
            <a:spLocks noChangeArrowheads="1"/>
          </p:cNvSpPr>
          <p:nvPr/>
        </p:nvSpPr>
        <p:spPr bwMode="auto">
          <a:xfrm>
            <a:off x="685800" y="1020763"/>
            <a:ext cx="7772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75819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7924800" indent="-2286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267700" indent="-2286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610600" indent="-2286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0678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5250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99822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439400" indent="-2286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0"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sym typeface="Symbol" panose="05050102010706020507" pitchFamily="18" charset="2"/>
            </a:endParaRPr>
          </a:p>
        </p:txBody>
      </p:sp>
    </p:spTree>
    <p:extLst>
      <p:ext uri="{BB962C8B-B14F-4D97-AF65-F5344CB8AC3E}">
        <p14:creationId xmlns:p14="http://schemas.microsoft.com/office/powerpoint/2010/main" val="1023535731"/>
      </p:ext>
    </p:extLst>
  </p:cSld>
  <p:clrMapOvr>
    <a:masterClrMapping/>
  </p:clrMapOvr>
  <p:transition spd="med"/>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62" name="Rectangle 10"/>
          <p:cNvSpPr>
            <a:spLocks noGrp="1" noChangeArrowheads="1"/>
          </p:cNvSpPr>
          <p:nvPr>
            <p:ph type="title"/>
          </p:nvPr>
        </p:nvSpPr>
        <p:spPr/>
        <p:txBody>
          <a:bodyPr/>
          <a:lstStyle/>
          <a:p>
            <a:r>
              <a:rPr lang="en-US" altLang="de-DE"/>
              <a:t>Database Concurrency Control</a:t>
            </a:r>
          </a:p>
        </p:txBody>
      </p:sp>
      <p:sp>
        <p:nvSpPr>
          <p:cNvPr id="714763" name="Rectangle 11"/>
          <p:cNvSpPr>
            <a:spLocks noGrp="1" noChangeArrowheads="1"/>
          </p:cNvSpPr>
          <p:nvPr>
            <p:ph type="body" idx="1"/>
          </p:nvPr>
        </p:nvSpPr>
        <p:spPr/>
        <p:txBody>
          <a:bodyPr/>
          <a:lstStyle/>
          <a:p>
            <a:pPr>
              <a:buFont typeface="Wingdings" panose="05000000000000000000" pitchFamily="2" charset="2"/>
              <a:buNone/>
            </a:pPr>
            <a:r>
              <a:rPr lang="en-US" altLang="de-DE"/>
              <a:t>Timestamp based concurrency control algorithm</a:t>
            </a:r>
          </a:p>
          <a:p>
            <a:r>
              <a:rPr lang="en-US" altLang="de-DE" b="1"/>
              <a:t>Timestamp</a:t>
            </a:r>
          </a:p>
          <a:p>
            <a:pPr lvl="1"/>
            <a:r>
              <a:rPr lang="en-US" altLang="de-DE"/>
              <a:t>A monotonically increasing variable (integer) indicating the age of an operation or a transaction.  A larger timestamp value indicates a more recent event or operation.</a:t>
            </a:r>
          </a:p>
          <a:p>
            <a:pPr lvl="1"/>
            <a:r>
              <a:rPr lang="en-US" altLang="de-DE"/>
              <a:t>Timestamp based algorithm uses timestamp to serialize the execution of concurrent transactions.</a:t>
            </a:r>
          </a:p>
        </p:txBody>
      </p:sp>
    </p:spTree>
    <p:extLst>
      <p:ext uri="{BB962C8B-B14F-4D97-AF65-F5344CB8AC3E}">
        <p14:creationId xmlns:p14="http://schemas.microsoft.com/office/powerpoint/2010/main" val="2753421785"/>
      </p:ext>
    </p:extLst>
  </p:cSld>
  <p:clrMapOvr>
    <a:masterClrMapping/>
  </p:clrMapOvr>
  <p:transition spd="med"/>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0" name="Rectangle 10"/>
          <p:cNvSpPr>
            <a:spLocks noGrp="1" noChangeArrowheads="1"/>
          </p:cNvSpPr>
          <p:nvPr>
            <p:ph type="title"/>
          </p:nvPr>
        </p:nvSpPr>
        <p:spPr/>
        <p:txBody>
          <a:bodyPr/>
          <a:lstStyle/>
          <a:p>
            <a:r>
              <a:rPr lang="en-US" altLang="de-DE"/>
              <a:t>Database Concurrency Control</a:t>
            </a:r>
          </a:p>
        </p:txBody>
      </p:sp>
      <p:sp>
        <p:nvSpPr>
          <p:cNvPr id="716811" name="Rectangle 11"/>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Timestamp based concurrency control algorithm</a:t>
            </a:r>
          </a:p>
          <a:p>
            <a:pPr>
              <a:lnSpc>
                <a:spcPct val="90000"/>
              </a:lnSpc>
            </a:pPr>
            <a:r>
              <a:rPr lang="en-US" altLang="de-DE" sz="2400" b="1"/>
              <a:t>Basic Timestamp Ordering</a:t>
            </a:r>
          </a:p>
          <a:p>
            <a:pPr lvl="1">
              <a:lnSpc>
                <a:spcPct val="90000"/>
              </a:lnSpc>
            </a:pPr>
            <a:r>
              <a:rPr lang="en-US" altLang="de-DE" sz="2200"/>
              <a:t>1.  Transaction T issues a write_item(X) operation:</a:t>
            </a:r>
          </a:p>
          <a:p>
            <a:pPr lvl="2">
              <a:lnSpc>
                <a:spcPct val="90000"/>
              </a:lnSpc>
            </a:pPr>
            <a:r>
              <a:rPr lang="en-US" altLang="de-DE" sz="2000">
                <a:sym typeface="Symbol" panose="05050102010706020507" pitchFamily="18" charset="2"/>
              </a:rPr>
              <a:t>If read_TS(X) &gt; TS(T) or if write_TS(X) &gt; TS(T), then an younger transaction has already read the data item so abort and roll-back T and reject the operation.</a:t>
            </a:r>
          </a:p>
          <a:p>
            <a:pPr lvl="2">
              <a:lnSpc>
                <a:spcPct val="90000"/>
              </a:lnSpc>
            </a:pPr>
            <a:r>
              <a:rPr lang="en-US" altLang="de-DE" sz="2000">
                <a:sym typeface="Symbol" panose="05050102010706020507" pitchFamily="18" charset="2"/>
              </a:rPr>
              <a:t>If the condition in part (a) does not exist, then execute write_item(X) of T and set write_TS(X) to TS(T).</a:t>
            </a:r>
          </a:p>
          <a:p>
            <a:pPr lvl="1">
              <a:lnSpc>
                <a:spcPct val="90000"/>
              </a:lnSpc>
            </a:pPr>
            <a:r>
              <a:rPr lang="en-US" altLang="de-DE" sz="2200">
                <a:sym typeface="Symbol" panose="05050102010706020507" pitchFamily="18" charset="2"/>
              </a:rPr>
              <a:t>2.  </a:t>
            </a:r>
            <a:r>
              <a:rPr lang="en-US" altLang="de-DE" sz="2200"/>
              <a:t>Transaction T issues a read_item(X) operation:</a:t>
            </a:r>
          </a:p>
          <a:p>
            <a:pPr lvl="2">
              <a:lnSpc>
                <a:spcPct val="90000"/>
              </a:lnSpc>
            </a:pPr>
            <a:r>
              <a:rPr lang="en-US" altLang="de-DE" sz="2000">
                <a:sym typeface="Symbol" panose="05050102010706020507" pitchFamily="18" charset="2"/>
              </a:rPr>
              <a:t>If write_TS(X) &gt; TS(T), then an younger transaction has already written to the data item so abort and roll-back T and reject the operation.</a:t>
            </a:r>
          </a:p>
          <a:p>
            <a:pPr lvl="2">
              <a:lnSpc>
                <a:spcPct val="90000"/>
              </a:lnSpc>
            </a:pPr>
            <a:r>
              <a:rPr lang="en-US" altLang="de-DE" sz="2000">
                <a:sym typeface="Symbol" panose="05050102010706020507" pitchFamily="18" charset="2"/>
              </a:rPr>
              <a:t>If write_TS(X)  TS(T), then execute read_item(X) of T and set read_TS(X) to the larger of TS(T) and the current read_TS(X).</a:t>
            </a:r>
          </a:p>
        </p:txBody>
      </p:sp>
    </p:spTree>
    <p:extLst>
      <p:ext uri="{BB962C8B-B14F-4D97-AF65-F5344CB8AC3E}">
        <p14:creationId xmlns:p14="http://schemas.microsoft.com/office/powerpoint/2010/main" val="1242499778"/>
      </p:ext>
    </p:extLst>
  </p:cSld>
  <p:clrMapOvr>
    <a:masterClrMapping/>
  </p:clrMapOvr>
  <p:transition spd="med"/>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8" name="Rectangle 10"/>
          <p:cNvSpPr>
            <a:spLocks noGrp="1" noChangeArrowheads="1"/>
          </p:cNvSpPr>
          <p:nvPr>
            <p:ph type="title"/>
          </p:nvPr>
        </p:nvSpPr>
        <p:spPr/>
        <p:txBody>
          <a:bodyPr/>
          <a:lstStyle/>
          <a:p>
            <a:r>
              <a:rPr lang="en-US" altLang="de-DE"/>
              <a:t>Database Concurrency Control</a:t>
            </a:r>
          </a:p>
        </p:txBody>
      </p:sp>
      <p:sp>
        <p:nvSpPr>
          <p:cNvPr id="718859" name="Rectangle 11"/>
          <p:cNvSpPr>
            <a:spLocks noGrp="1" noChangeArrowheads="1"/>
          </p:cNvSpPr>
          <p:nvPr>
            <p:ph type="body" idx="1"/>
          </p:nvPr>
        </p:nvSpPr>
        <p:spPr/>
        <p:txBody>
          <a:bodyPr/>
          <a:lstStyle/>
          <a:p>
            <a:pPr>
              <a:buFont typeface="Wingdings" panose="05000000000000000000" pitchFamily="2" charset="2"/>
              <a:buNone/>
            </a:pPr>
            <a:r>
              <a:rPr lang="en-US" altLang="de-DE"/>
              <a:t>Timestamp based concurrency control algorithm</a:t>
            </a:r>
          </a:p>
          <a:p>
            <a:r>
              <a:rPr lang="en-US" altLang="de-DE" b="1"/>
              <a:t>Strict Timestamp Ordering</a:t>
            </a:r>
          </a:p>
          <a:p>
            <a:pPr lvl="1"/>
            <a:r>
              <a:rPr lang="en-US" altLang="de-DE"/>
              <a:t>1.  Transaction T issues a write_item(X) operation:</a:t>
            </a:r>
          </a:p>
          <a:p>
            <a:pPr lvl="2"/>
            <a:r>
              <a:rPr lang="en-US" altLang="de-DE">
                <a:sym typeface="Symbol" panose="05050102010706020507" pitchFamily="18" charset="2"/>
              </a:rPr>
              <a:t>If TS(T) &gt; read_TS(X), then delay T until the transaction T’ that wrote or read X has terminated (committed or aborted).</a:t>
            </a:r>
          </a:p>
          <a:p>
            <a:pPr lvl="1"/>
            <a:r>
              <a:rPr lang="en-US" altLang="de-DE">
                <a:sym typeface="Symbol" panose="05050102010706020507" pitchFamily="18" charset="2"/>
              </a:rPr>
              <a:t>2.  </a:t>
            </a:r>
            <a:r>
              <a:rPr lang="en-US" altLang="de-DE"/>
              <a:t>Transaction T issues a read_item(X) operation:</a:t>
            </a:r>
          </a:p>
          <a:p>
            <a:pPr lvl="2"/>
            <a:r>
              <a:rPr lang="en-US" altLang="de-DE">
                <a:sym typeface="Symbol" panose="05050102010706020507" pitchFamily="18" charset="2"/>
              </a:rPr>
              <a:t>If TS(T) &gt; write_TS(X), then delay T until the transaction T’ that wrote or read X has terminated (committed or aborted).</a:t>
            </a:r>
            <a:endParaRPr lang="en-US" altLang="de-DE"/>
          </a:p>
        </p:txBody>
      </p:sp>
      <p:sp>
        <p:nvSpPr>
          <p:cNvPr id="718852" name="Rectangle 4"/>
          <p:cNvSpPr>
            <a:spLocks noChangeArrowheads="1"/>
          </p:cNvSpPr>
          <p:nvPr/>
        </p:nvSpPr>
        <p:spPr bwMode="auto">
          <a:xfrm>
            <a:off x="685800" y="1020763"/>
            <a:ext cx="7772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0"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sym typeface="Symbol" panose="05050102010706020507" pitchFamily="18" charset="2"/>
            </a:endParaRPr>
          </a:p>
        </p:txBody>
      </p:sp>
    </p:spTree>
    <p:extLst>
      <p:ext uri="{BB962C8B-B14F-4D97-AF65-F5344CB8AC3E}">
        <p14:creationId xmlns:p14="http://schemas.microsoft.com/office/powerpoint/2010/main" val="2868904135"/>
      </p:ext>
    </p:extLst>
  </p:cSld>
  <p:clrMapOvr>
    <a:masterClrMapping/>
  </p:clrMapOvr>
  <p:transition spd="med"/>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6" name="Rectangle 10"/>
          <p:cNvSpPr>
            <a:spLocks noGrp="1" noChangeArrowheads="1"/>
          </p:cNvSpPr>
          <p:nvPr>
            <p:ph type="title"/>
          </p:nvPr>
        </p:nvSpPr>
        <p:spPr/>
        <p:txBody>
          <a:bodyPr/>
          <a:lstStyle/>
          <a:p>
            <a:r>
              <a:rPr lang="en-US" altLang="de-DE"/>
              <a:t>Database Concurrency Control</a:t>
            </a:r>
          </a:p>
        </p:txBody>
      </p:sp>
      <p:sp>
        <p:nvSpPr>
          <p:cNvPr id="720907" name="Rectangle 11"/>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Timestamp based concurrency control algorithm</a:t>
            </a:r>
          </a:p>
          <a:p>
            <a:pPr>
              <a:lnSpc>
                <a:spcPct val="90000"/>
              </a:lnSpc>
            </a:pPr>
            <a:r>
              <a:rPr lang="en-US" altLang="de-DE" b="1"/>
              <a:t>Thomas’s Write Rule</a:t>
            </a:r>
          </a:p>
          <a:p>
            <a:pPr lvl="1">
              <a:lnSpc>
                <a:spcPct val="90000"/>
              </a:lnSpc>
            </a:pPr>
            <a:r>
              <a:rPr lang="en-US" altLang="de-DE">
                <a:sym typeface="Symbol" panose="05050102010706020507" pitchFamily="18" charset="2"/>
              </a:rPr>
              <a:t>If read_TS(X) &gt; TS(T) then abort and roll-back T and reject the operation.</a:t>
            </a:r>
          </a:p>
          <a:p>
            <a:pPr lvl="1">
              <a:lnSpc>
                <a:spcPct val="90000"/>
              </a:lnSpc>
            </a:pPr>
            <a:r>
              <a:rPr lang="en-US" altLang="de-DE">
                <a:sym typeface="Symbol" panose="05050102010706020507" pitchFamily="18" charset="2"/>
              </a:rPr>
              <a:t>If write_TS(X) &gt; TS(T), then just ignore the write operation and continue execution.  This is because the most recent writes counts in case of two consecutive writes.</a:t>
            </a:r>
          </a:p>
          <a:p>
            <a:pPr lvl="1">
              <a:lnSpc>
                <a:spcPct val="90000"/>
              </a:lnSpc>
            </a:pPr>
            <a:r>
              <a:rPr lang="en-US" altLang="de-DE">
                <a:sym typeface="Symbol" panose="05050102010706020507" pitchFamily="18" charset="2"/>
              </a:rPr>
              <a:t>If the conditions given in 1 and 2 above do not occur, then execute write_item(X) of T and set write_TS(X) to TS(T).</a:t>
            </a:r>
            <a:endParaRPr lang="en-US" altLang="de-DE"/>
          </a:p>
        </p:txBody>
      </p:sp>
    </p:spTree>
    <p:extLst>
      <p:ext uri="{BB962C8B-B14F-4D97-AF65-F5344CB8AC3E}">
        <p14:creationId xmlns:p14="http://schemas.microsoft.com/office/powerpoint/2010/main" val="1510307137"/>
      </p:ext>
    </p:extLst>
  </p:cSld>
  <p:clrMapOvr>
    <a:masterClrMapping/>
  </p:clrMapOvr>
  <p:transition spd="med"/>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55" name="Rectangle 11"/>
          <p:cNvSpPr>
            <a:spLocks noGrp="1" noChangeArrowheads="1"/>
          </p:cNvSpPr>
          <p:nvPr>
            <p:ph type="title"/>
          </p:nvPr>
        </p:nvSpPr>
        <p:spPr/>
        <p:txBody>
          <a:bodyPr/>
          <a:lstStyle/>
          <a:p>
            <a:r>
              <a:rPr lang="en-US" altLang="de-DE"/>
              <a:t>Database Concurrency Control</a:t>
            </a:r>
          </a:p>
        </p:txBody>
      </p:sp>
      <p:sp>
        <p:nvSpPr>
          <p:cNvPr id="722956" name="Rectangle 12"/>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Multiversion concurrency control techniques</a:t>
            </a:r>
          </a:p>
          <a:p>
            <a:pPr lvl="1">
              <a:lnSpc>
                <a:spcPct val="90000"/>
              </a:lnSpc>
            </a:pPr>
            <a:r>
              <a:rPr lang="en-US" altLang="de-DE"/>
              <a:t>This approach maintains a number of versions of a data item and allocates the right version to a read operation of a transaction.  Thus unlike other mechanisms a read operation in this mechanism is never rejected.</a:t>
            </a:r>
          </a:p>
          <a:p>
            <a:pPr lvl="1">
              <a:lnSpc>
                <a:spcPct val="90000"/>
              </a:lnSpc>
            </a:pPr>
            <a:r>
              <a:rPr lang="en-US" altLang="de-DE"/>
              <a:t>Side effect:</a:t>
            </a:r>
          </a:p>
          <a:p>
            <a:pPr lvl="2">
              <a:lnSpc>
                <a:spcPct val="90000"/>
              </a:lnSpc>
            </a:pPr>
            <a:r>
              <a:rPr lang="en-US" altLang="de-DE"/>
              <a:t>Significantly more storage (RAM and disk) is required to maintain multiple versions.  To check unlimited growth of versions, a garbage collection is run when some criteria is satisfied.</a:t>
            </a:r>
          </a:p>
        </p:txBody>
      </p:sp>
      <p:sp>
        <p:nvSpPr>
          <p:cNvPr id="722948" name="Rectangle 4"/>
          <p:cNvSpPr>
            <a:spLocks noChangeArrowheads="1"/>
          </p:cNvSpPr>
          <p:nvPr/>
        </p:nvSpPr>
        <p:spPr bwMode="auto">
          <a:xfrm>
            <a:off x="685800" y="1020763"/>
            <a:ext cx="77724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961119691"/>
      </p:ext>
    </p:extLst>
  </p:cSld>
  <p:clrMapOvr>
    <a:masterClrMapping/>
  </p:clrMapOvr>
  <p:transition spd="med"/>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003" name="Rectangle 11"/>
          <p:cNvSpPr>
            <a:spLocks noGrp="1" noChangeArrowheads="1"/>
          </p:cNvSpPr>
          <p:nvPr>
            <p:ph type="title"/>
          </p:nvPr>
        </p:nvSpPr>
        <p:spPr/>
        <p:txBody>
          <a:bodyPr/>
          <a:lstStyle/>
          <a:p>
            <a:r>
              <a:rPr lang="en-US" altLang="de-DE"/>
              <a:t>Database Concurrency Control</a:t>
            </a:r>
          </a:p>
        </p:txBody>
      </p:sp>
      <p:sp>
        <p:nvSpPr>
          <p:cNvPr id="725004" name="Rectangle 12"/>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Multiversion technique based on timestamp ordering</a:t>
            </a:r>
          </a:p>
          <a:p>
            <a:pPr lvl="1">
              <a:lnSpc>
                <a:spcPct val="90000"/>
              </a:lnSpc>
            </a:pPr>
            <a:r>
              <a:rPr lang="en-US" altLang="de-DE"/>
              <a:t>This approach maintains a number of versions of a data item and allocates the right version to a read operation of a transaction.</a:t>
            </a:r>
          </a:p>
          <a:p>
            <a:pPr lvl="2">
              <a:lnSpc>
                <a:spcPct val="90000"/>
              </a:lnSpc>
            </a:pPr>
            <a:r>
              <a:rPr lang="en-US" altLang="de-DE"/>
              <a:t>Thus unlike other mechanisms a read operation in this mechanism is never rejected.</a:t>
            </a:r>
          </a:p>
          <a:p>
            <a:pPr lvl="1">
              <a:lnSpc>
                <a:spcPct val="90000"/>
              </a:lnSpc>
            </a:pPr>
            <a:r>
              <a:rPr lang="en-US" altLang="de-DE"/>
              <a:t>Side effects:  Significantly more storage (RAM and disk) is required to maintain multiple versions.  To check unlimited growth of versions, a garbage collection is run when some criteria is satisfied.</a:t>
            </a:r>
          </a:p>
        </p:txBody>
      </p:sp>
    </p:spTree>
    <p:extLst>
      <p:ext uri="{BB962C8B-B14F-4D97-AF65-F5344CB8AC3E}">
        <p14:creationId xmlns:p14="http://schemas.microsoft.com/office/powerpoint/2010/main" val="111134250"/>
      </p:ext>
    </p:extLst>
  </p:cSld>
  <p:clrMapOvr>
    <a:masterClrMapping/>
  </p:clrMapOvr>
  <p:transition spd="med"/>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3" name="Rectangle 13"/>
          <p:cNvSpPr>
            <a:spLocks noGrp="1" noChangeArrowheads="1"/>
          </p:cNvSpPr>
          <p:nvPr>
            <p:ph type="title"/>
          </p:nvPr>
        </p:nvSpPr>
        <p:spPr/>
        <p:txBody>
          <a:bodyPr/>
          <a:lstStyle/>
          <a:p>
            <a:r>
              <a:rPr lang="en-US" altLang="de-DE"/>
              <a:t>Database Concurrency Control</a:t>
            </a:r>
          </a:p>
        </p:txBody>
      </p:sp>
      <p:sp>
        <p:nvSpPr>
          <p:cNvPr id="727054" name="Rectangle 14"/>
          <p:cNvSpPr>
            <a:spLocks noGrp="1" noChangeArrowheads="1"/>
          </p:cNvSpPr>
          <p:nvPr>
            <p:ph type="body" idx="1"/>
          </p:nvPr>
        </p:nvSpPr>
        <p:spPr/>
        <p:txBody>
          <a:bodyPr/>
          <a:lstStyle/>
          <a:p>
            <a:pPr>
              <a:buFont typeface="Wingdings" panose="05000000000000000000" pitchFamily="2" charset="2"/>
              <a:buNone/>
            </a:pPr>
            <a:r>
              <a:rPr lang="en-US" altLang="de-DE" sz="2400"/>
              <a:t>Multiversion technique based on timestamp ordering</a:t>
            </a:r>
          </a:p>
          <a:p>
            <a:pPr lvl="1"/>
            <a:r>
              <a:rPr lang="en-US" altLang="de-DE" sz="2200"/>
              <a:t>Assume X1, X2, …, Xn are the version of a data item X created by a write operation of transactions.  With each Xi a read_TS (read timestamp) and a write_TS (write timestamp) are associated.</a:t>
            </a:r>
          </a:p>
          <a:p>
            <a:pPr lvl="1"/>
            <a:r>
              <a:rPr lang="en-US" altLang="de-DE" sz="2200" b="1"/>
              <a:t>read_TS(Xi)</a:t>
            </a:r>
            <a:r>
              <a:rPr lang="en-US" altLang="de-DE" sz="2200"/>
              <a:t>:  The read timestamp of Xi is the largest of all the timestamps of transactions that have successfully read version Xi.</a:t>
            </a:r>
          </a:p>
          <a:p>
            <a:pPr lvl="1"/>
            <a:r>
              <a:rPr lang="en-US" altLang="de-DE" sz="2200" b="1"/>
              <a:t>write_TS(Xi)</a:t>
            </a:r>
            <a:r>
              <a:rPr lang="en-US" altLang="de-DE" sz="2200"/>
              <a:t>:  The write timestamp of Xi that wrote the value of version Xi.</a:t>
            </a:r>
          </a:p>
          <a:p>
            <a:pPr lvl="1"/>
            <a:r>
              <a:rPr lang="en-US" altLang="de-DE" sz="2200"/>
              <a:t>A new version of Xi is created only by a write operation.</a:t>
            </a:r>
          </a:p>
        </p:txBody>
      </p:sp>
    </p:spTree>
    <p:extLst>
      <p:ext uri="{BB962C8B-B14F-4D97-AF65-F5344CB8AC3E}">
        <p14:creationId xmlns:p14="http://schemas.microsoft.com/office/powerpoint/2010/main" val="1202385665"/>
      </p:ext>
    </p:extLst>
  </p:cSld>
  <p:clrMapOvr>
    <a:masterClrMapping/>
  </p:clrMapOvr>
  <p:transition spd="med"/>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9" name="Rectangle 11"/>
          <p:cNvSpPr>
            <a:spLocks noGrp="1" noChangeArrowheads="1"/>
          </p:cNvSpPr>
          <p:nvPr>
            <p:ph type="title"/>
          </p:nvPr>
        </p:nvSpPr>
        <p:spPr/>
        <p:txBody>
          <a:bodyPr/>
          <a:lstStyle/>
          <a:p>
            <a:r>
              <a:rPr lang="en-US" altLang="de-DE"/>
              <a:t>Database Concurrency Control</a:t>
            </a:r>
          </a:p>
        </p:txBody>
      </p:sp>
      <p:sp>
        <p:nvSpPr>
          <p:cNvPr id="729100" name="Rectangle 12"/>
          <p:cNvSpPr>
            <a:spLocks noGrp="1" noChangeArrowheads="1"/>
          </p:cNvSpPr>
          <p:nvPr>
            <p:ph type="body" idx="1"/>
          </p:nvPr>
        </p:nvSpPr>
        <p:spPr/>
        <p:txBody>
          <a:bodyPr/>
          <a:lstStyle/>
          <a:p>
            <a:pPr>
              <a:buFont typeface="Wingdings" panose="05000000000000000000" pitchFamily="2" charset="2"/>
              <a:buNone/>
            </a:pPr>
            <a:r>
              <a:rPr lang="en-US" altLang="de-DE" sz="2400"/>
              <a:t>Multiversion technique based on timestamp ordering</a:t>
            </a:r>
          </a:p>
          <a:p>
            <a:pPr lvl="1"/>
            <a:r>
              <a:rPr lang="en-US" altLang="de-DE" sz="2200"/>
              <a:t>To ensure serializability, the following two rules are used.</a:t>
            </a:r>
          </a:p>
          <a:p>
            <a:pPr lvl="1"/>
            <a:r>
              <a:rPr lang="en-US" altLang="de-DE" sz="2200"/>
              <a:t>If transaction T issues write_item (X) and version i of X has the highest write_TS(Xi) of all versions of X that is also less than or equal to TS(T), and read _TS(Xi) &gt; TS(T), then abort and roll-back T; otherwise create a new version Xi and read_TS(X) = write_TS(Xj) = TS(T).</a:t>
            </a:r>
          </a:p>
          <a:p>
            <a:pPr lvl="1"/>
            <a:r>
              <a:rPr lang="en-US" altLang="de-DE" sz="2200"/>
              <a:t>If transaction T issues read_item (X), find the version i of X that has the highest write_TS(Xi) of all versions of X that is also less than or equal to TS(T), then return the value of Xi to T, and set the value of read _TS(Xi) to the largest of TS(T) and the current read_TS(Xi).</a:t>
            </a:r>
          </a:p>
          <a:p>
            <a:pPr lvl="1"/>
            <a:endParaRPr lang="en-US" altLang="de-DE" sz="2200"/>
          </a:p>
        </p:txBody>
      </p:sp>
      <p:sp>
        <p:nvSpPr>
          <p:cNvPr id="729092" name="Rectangle 4"/>
          <p:cNvSpPr>
            <a:spLocks noChangeArrowheads="1"/>
          </p:cNvSpPr>
          <p:nvPr/>
        </p:nvSpPr>
        <p:spPr bwMode="auto">
          <a:xfrm>
            <a:off x="1004888" y="1279525"/>
            <a:ext cx="71739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506478084"/>
      </p:ext>
    </p:extLst>
  </p:cSld>
  <p:clrMapOvr>
    <a:masterClrMapping/>
  </p:clrMapOvr>
  <p:transition spd="med"/>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9" name="Rectangle 13"/>
          <p:cNvSpPr>
            <a:spLocks noGrp="1" noChangeArrowheads="1"/>
          </p:cNvSpPr>
          <p:nvPr>
            <p:ph type="title"/>
          </p:nvPr>
        </p:nvSpPr>
        <p:spPr/>
        <p:txBody>
          <a:bodyPr/>
          <a:lstStyle/>
          <a:p>
            <a:r>
              <a:rPr lang="en-US" altLang="de-DE"/>
              <a:t>Database Concurrency Control</a:t>
            </a:r>
          </a:p>
        </p:txBody>
      </p:sp>
      <p:sp>
        <p:nvSpPr>
          <p:cNvPr id="731150" name="Rectangle 14"/>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Multiversion technique based on timestamp ordering</a:t>
            </a:r>
          </a:p>
          <a:p>
            <a:pPr lvl="1">
              <a:lnSpc>
                <a:spcPct val="90000"/>
              </a:lnSpc>
            </a:pPr>
            <a:r>
              <a:rPr lang="en-US" altLang="de-DE" sz="2200"/>
              <a:t>To ensure serializability, the following two rules are used.</a:t>
            </a:r>
          </a:p>
          <a:p>
            <a:pPr lvl="2">
              <a:lnSpc>
                <a:spcPct val="90000"/>
              </a:lnSpc>
            </a:pPr>
            <a:r>
              <a:rPr lang="en-US" altLang="de-DE" sz="2000"/>
              <a:t>If transaction T issues write_item (X) and version i of X has the highest write_TS(Xi) of all versions of X that is also less than or equal to TS(T), and read _TS(Xi) &gt; TS(T), then abort and roll-back T; otherwise create a new version Xi and read_TS(X) = write_TS(Xj) = TS(T).</a:t>
            </a:r>
          </a:p>
          <a:p>
            <a:pPr lvl="1">
              <a:lnSpc>
                <a:spcPct val="90000"/>
              </a:lnSpc>
            </a:pPr>
            <a:endParaRPr lang="en-US" altLang="de-DE" sz="2200"/>
          </a:p>
          <a:p>
            <a:pPr lvl="2">
              <a:lnSpc>
                <a:spcPct val="90000"/>
              </a:lnSpc>
            </a:pPr>
            <a:r>
              <a:rPr lang="en-US" altLang="de-DE" sz="2000"/>
              <a:t>If transaction T issues read_item (X), find the version i of X that has the highest write_TS(Xi) of all versions of X that is also less than or equal to TS(T), then return the value of Xi to T, and set the value of read _TS(Xi) to the largest of TS(T) and the current read_TS(Xi).</a:t>
            </a:r>
          </a:p>
          <a:p>
            <a:pPr lvl="1">
              <a:lnSpc>
                <a:spcPct val="90000"/>
              </a:lnSpc>
            </a:pPr>
            <a:r>
              <a:rPr lang="en-US" altLang="de-DE" sz="2200"/>
              <a:t>Rule 2 guarantees that a read will never be rejected.</a:t>
            </a:r>
          </a:p>
        </p:txBody>
      </p:sp>
      <p:sp>
        <p:nvSpPr>
          <p:cNvPr id="731140" name="Rectangle 4"/>
          <p:cNvSpPr>
            <a:spLocks noChangeArrowheads="1"/>
          </p:cNvSpPr>
          <p:nvPr/>
        </p:nvSpPr>
        <p:spPr bwMode="auto">
          <a:xfrm>
            <a:off x="1004888" y="1019175"/>
            <a:ext cx="71739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6882489"/>
      </p:ext>
    </p:extLst>
  </p:cSld>
  <p:clrMapOvr>
    <a:masterClrMapping/>
  </p:clrMapOvr>
  <p:transition spd="med"/>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95" name="Rectangle 11"/>
          <p:cNvSpPr>
            <a:spLocks noGrp="1" noChangeArrowheads="1"/>
          </p:cNvSpPr>
          <p:nvPr>
            <p:ph type="title"/>
          </p:nvPr>
        </p:nvSpPr>
        <p:spPr/>
        <p:txBody>
          <a:bodyPr/>
          <a:lstStyle/>
          <a:p>
            <a:r>
              <a:rPr lang="en-US" altLang="de-DE"/>
              <a:t>Database Concurrency Control</a:t>
            </a:r>
          </a:p>
        </p:txBody>
      </p:sp>
      <p:sp>
        <p:nvSpPr>
          <p:cNvPr id="733196" name="Rectangle 12"/>
          <p:cNvSpPr>
            <a:spLocks noGrp="1" noChangeArrowheads="1"/>
          </p:cNvSpPr>
          <p:nvPr>
            <p:ph type="body" idx="1"/>
          </p:nvPr>
        </p:nvSpPr>
        <p:spPr/>
        <p:txBody>
          <a:bodyPr/>
          <a:lstStyle/>
          <a:p>
            <a:pPr>
              <a:buFont typeface="Wingdings" panose="05000000000000000000" pitchFamily="2" charset="2"/>
              <a:buNone/>
            </a:pPr>
            <a:r>
              <a:rPr lang="en-US" altLang="de-DE"/>
              <a:t>Multiversion Two-Phase Locking Using Certify Locks</a:t>
            </a:r>
          </a:p>
          <a:p>
            <a:r>
              <a:rPr lang="en-US" altLang="de-DE"/>
              <a:t>Concept</a:t>
            </a:r>
          </a:p>
          <a:p>
            <a:pPr lvl="1"/>
            <a:r>
              <a:rPr lang="en-US" altLang="de-DE"/>
              <a:t>Allow a transaction T’ to read a data item X while it is write locked by a conflicting transaction T.</a:t>
            </a:r>
          </a:p>
          <a:p>
            <a:pPr lvl="1"/>
            <a:r>
              <a:rPr lang="en-US" altLang="de-DE"/>
              <a:t>This is accomplished by maintaining two versions of each data item X where one version must always have been written by some committed transaction.  This means a write operation always creates a new version of X.</a:t>
            </a:r>
          </a:p>
        </p:txBody>
      </p:sp>
      <p:sp>
        <p:nvSpPr>
          <p:cNvPr id="733188" name="Rectangle 4"/>
          <p:cNvSpPr>
            <a:spLocks noChangeArrowheads="1"/>
          </p:cNvSpPr>
          <p:nvPr/>
        </p:nvSpPr>
        <p:spPr bwMode="auto">
          <a:xfrm>
            <a:off x="1135063" y="1019175"/>
            <a:ext cx="744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925882925"/>
      </p:ext>
    </p:extLst>
  </p:cSld>
  <p:clrMapOvr>
    <a:masterClrMapping/>
  </p:clrMapOvr>
  <p:transition spd="med"/>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46" name="Rectangle 14"/>
          <p:cNvSpPr>
            <a:spLocks noGrp="1" noChangeArrowheads="1"/>
          </p:cNvSpPr>
          <p:nvPr>
            <p:ph type="title"/>
          </p:nvPr>
        </p:nvSpPr>
        <p:spPr>
          <a:xfrm>
            <a:off x="228600" y="0"/>
            <a:ext cx="7796213" cy="992188"/>
          </a:xfrm>
        </p:spPr>
        <p:txBody>
          <a:bodyPr/>
          <a:lstStyle/>
          <a:p>
            <a:r>
              <a:rPr lang="en-US" altLang="de-DE"/>
              <a:t>Database Concurrency Control</a:t>
            </a:r>
          </a:p>
        </p:txBody>
      </p:sp>
      <p:sp>
        <p:nvSpPr>
          <p:cNvPr id="735247" name="Rectangle 15"/>
          <p:cNvSpPr>
            <a:spLocks noGrp="1" noChangeArrowheads="1"/>
          </p:cNvSpPr>
          <p:nvPr>
            <p:ph type="body" idx="1"/>
          </p:nvPr>
        </p:nvSpPr>
        <p:spPr>
          <a:xfrm>
            <a:off x="239713" y="1296988"/>
            <a:ext cx="8294687" cy="2833687"/>
          </a:xfrm>
        </p:spPr>
        <p:txBody>
          <a:bodyPr/>
          <a:lstStyle/>
          <a:p>
            <a:pPr marL="457200" indent="-457200">
              <a:lnSpc>
                <a:spcPct val="90000"/>
              </a:lnSpc>
              <a:buFont typeface="Wingdings" panose="05000000000000000000" pitchFamily="2" charset="2"/>
              <a:buNone/>
            </a:pPr>
            <a:r>
              <a:rPr lang="en-US" altLang="de-DE" sz="2000"/>
              <a:t>Multiversion Two-Phase Locking Using Certify Locks</a:t>
            </a:r>
          </a:p>
          <a:p>
            <a:pPr marL="457200" indent="-457200">
              <a:lnSpc>
                <a:spcPct val="90000"/>
              </a:lnSpc>
            </a:pPr>
            <a:r>
              <a:rPr lang="en-US" altLang="de-DE" sz="2000"/>
              <a:t>Steps</a:t>
            </a:r>
          </a:p>
          <a:p>
            <a:pPr marL="876300" lvl="1" indent="-419100">
              <a:lnSpc>
                <a:spcPct val="90000"/>
              </a:lnSpc>
              <a:buSzTx/>
              <a:buFont typeface="Wingdings" panose="05000000000000000000" pitchFamily="2" charset="2"/>
              <a:buAutoNum type="arabicPeriod"/>
            </a:pPr>
            <a:r>
              <a:rPr lang="en-US" altLang="de-DE" sz="2000"/>
              <a:t>X is the committed version of a data item.</a:t>
            </a:r>
          </a:p>
          <a:p>
            <a:pPr marL="876300" lvl="1" indent="-419100">
              <a:lnSpc>
                <a:spcPct val="90000"/>
              </a:lnSpc>
              <a:buSzTx/>
              <a:buFont typeface="Wingdings" panose="05000000000000000000" pitchFamily="2" charset="2"/>
              <a:buAutoNum type="arabicPeriod"/>
            </a:pPr>
            <a:r>
              <a:rPr lang="en-US" altLang="de-DE" sz="2000"/>
              <a:t>T creates a second version X’ after obtaining a write lock on X.</a:t>
            </a:r>
          </a:p>
          <a:p>
            <a:pPr marL="876300" lvl="1" indent="-419100">
              <a:lnSpc>
                <a:spcPct val="90000"/>
              </a:lnSpc>
              <a:buSzTx/>
              <a:buFont typeface="Wingdings" panose="05000000000000000000" pitchFamily="2" charset="2"/>
              <a:buAutoNum type="arabicPeriod"/>
            </a:pPr>
            <a:r>
              <a:rPr lang="en-US" altLang="de-DE" sz="2000"/>
              <a:t>Other transactions continue to read X.</a:t>
            </a:r>
          </a:p>
          <a:p>
            <a:pPr marL="876300" lvl="1" indent="-419100">
              <a:lnSpc>
                <a:spcPct val="90000"/>
              </a:lnSpc>
              <a:buSzTx/>
              <a:buFont typeface="Wingdings" panose="05000000000000000000" pitchFamily="2" charset="2"/>
              <a:buAutoNum type="arabicPeriod"/>
            </a:pPr>
            <a:r>
              <a:rPr lang="en-US" altLang="de-DE" sz="2000"/>
              <a:t>T is ready to commit so it obtains a certify lock on X’.</a:t>
            </a:r>
          </a:p>
          <a:p>
            <a:pPr marL="876300" lvl="1" indent="-419100">
              <a:lnSpc>
                <a:spcPct val="90000"/>
              </a:lnSpc>
              <a:buSzTx/>
              <a:buFont typeface="Wingdings" panose="05000000000000000000" pitchFamily="2" charset="2"/>
              <a:buAutoNum type="arabicPeriod"/>
            </a:pPr>
            <a:r>
              <a:rPr lang="en-US" altLang="de-DE" sz="2000"/>
              <a:t>The committed version X becomes X’.</a:t>
            </a:r>
          </a:p>
          <a:p>
            <a:pPr marL="876300" lvl="1" indent="-419100">
              <a:lnSpc>
                <a:spcPct val="90000"/>
              </a:lnSpc>
              <a:buSzTx/>
              <a:buFont typeface="Wingdings" panose="05000000000000000000" pitchFamily="2" charset="2"/>
              <a:buAutoNum type="arabicPeriod"/>
            </a:pPr>
            <a:r>
              <a:rPr lang="en-US" altLang="de-DE" sz="2000"/>
              <a:t>T releases its certify lock on X’, which is X now.</a:t>
            </a:r>
          </a:p>
        </p:txBody>
      </p:sp>
      <p:sp>
        <p:nvSpPr>
          <p:cNvPr id="735236" name="Rectangle 4"/>
          <p:cNvSpPr>
            <a:spLocks noChangeArrowheads="1"/>
          </p:cNvSpPr>
          <p:nvPr/>
        </p:nvSpPr>
        <p:spPr bwMode="auto">
          <a:xfrm>
            <a:off x="1135063" y="715963"/>
            <a:ext cx="74469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
        <p:nvSpPr>
          <p:cNvPr id="735239" name="Text Box 7"/>
          <p:cNvSpPr txBox="1">
            <a:spLocks noChangeArrowheads="1"/>
          </p:cNvSpPr>
          <p:nvPr/>
        </p:nvSpPr>
        <p:spPr bwMode="auto">
          <a:xfrm>
            <a:off x="957263" y="5975350"/>
            <a:ext cx="73485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60000"/>
              </a:lnSpc>
              <a:spcBef>
                <a:spcPct val="50000"/>
              </a:spcBef>
              <a:spcAft>
                <a:spcPct val="0"/>
              </a:spcAft>
              <a:buClrTx/>
              <a:buSzTx/>
              <a:buFontTx/>
              <a:buNone/>
              <a:tabLst/>
              <a:defRPr/>
            </a:pPr>
            <a:r>
              <a:rPr kumimoji="0" lang="en-US" altLang="de-DE" sz="2000" b="0" i="0" u="none" strike="noStrike" kern="1200" cap="none" spc="0" normalizeH="0" baseline="0" noProof="0" smtClean="0">
                <a:ln>
                  <a:noFill/>
                </a:ln>
                <a:solidFill>
                  <a:srgbClr val="1C1C1C"/>
                </a:solidFill>
                <a:effectLst/>
                <a:uLnTx/>
                <a:uFillTx/>
                <a:latin typeface="Times New Roman" panose="02020603050405020304" pitchFamily="18" charset="0"/>
                <a:ea typeface="+mn-ea"/>
                <a:cs typeface="Arial"/>
              </a:rPr>
              <a:t>read/write locking scheme          read/write/certify locking scheme</a:t>
            </a:r>
          </a:p>
        </p:txBody>
      </p:sp>
      <p:sp>
        <p:nvSpPr>
          <p:cNvPr id="735240" name="Rectangle 8"/>
          <p:cNvSpPr>
            <a:spLocks noChangeArrowheads="1"/>
          </p:cNvSpPr>
          <p:nvPr/>
        </p:nvSpPr>
        <p:spPr bwMode="auto">
          <a:xfrm>
            <a:off x="3048000" y="4130675"/>
            <a:ext cx="2603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1C1C1C"/>
                </a:solidFill>
                <a:effectLst/>
                <a:uLnTx/>
                <a:uFillTx/>
                <a:latin typeface="Times New Roman" panose="02020603050405020304" pitchFamily="18" charset="0"/>
                <a:ea typeface="+mn-ea"/>
                <a:cs typeface="Arial"/>
              </a:rPr>
              <a:t>Compatibility tables for</a:t>
            </a:r>
          </a:p>
        </p:txBody>
      </p:sp>
      <p:graphicFrame>
        <p:nvGraphicFramePr>
          <p:cNvPr id="735241" name="Object 9"/>
          <p:cNvGraphicFramePr>
            <a:graphicFrameLocks noGrp="1" noChangeAspect="1"/>
          </p:cNvGraphicFramePr>
          <p:nvPr>
            <p:ph sz="half" idx="4294967295"/>
          </p:nvPr>
        </p:nvGraphicFramePr>
        <p:xfrm>
          <a:off x="944563" y="4529138"/>
          <a:ext cx="7208837" cy="1416050"/>
        </p:xfrm>
        <a:graphic>
          <a:graphicData uri="http://schemas.openxmlformats.org/presentationml/2006/ole">
            <mc:AlternateContent xmlns:mc="http://schemas.openxmlformats.org/markup-compatibility/2006">
              <mc:Choice xmlns:v="urn:schemas-microsoft-com:vml" Requires="v">
                <p:oleObj spid="_x0000_s3075" name="VISIO" r:id="rId4" imgW="6058080" imgH="1142640" progId="Visio.Drawing.6">
                  <p:embed/>
                </p:oleObj>
              </mc:Choice>
              <mc:Fallback>
                <p:oleObj name="VISIO" r:id="rId4" imgW="6058080" imgH="1142640" progId="Visio.Drawing.6">
                  <p:embed/>
                  <p:pic>
                    <p:nvPicPr>
                      <p:cNvPr id="735241"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563" y="4529138"/>
                        <a:ext cx="7208837" cy="1416050"/>
                      </a:xfrm>
                      <a:prstGeom prst="rect">
                        <a:avLst/>
                      </a:prstGeom>
                    </p:spPr>
                  </p:pic>
                </p:oleObj>
              </mc:Fallback>
            </mc:AlternateContent>
          </a:graphicData>
        </a:graphic>
      </p:graphicFrame>
    </p:spTree>
    <p:extLst>
      <p:ext uri="{BB962C8B-B14F-4D97-AF65-F5344CB8AC3E}">
        <p14:creationId xmlns:p14="http://schemas.microsoft.com/office/powerpoint/2010/main" val="1691570433"/>
      </p:ext>
    </p:extLst>
  </p:cSld>
  <p:clrMapOvr>
    <a:masterClrMapping/>
  </p:clrMapOvr>
  <p:transition spd="med"/>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1" name="Rectangle 11"/>
          <p:cNvSpPr>
            <a:spLocks noGrp="1" noChangeArrowheads="1"/>
          </p:cNvSpPr>
          <p:nvPr>
            <p:ph type="title"/>
          </p:nvPr>
        </p:nvSpPr>
        <p:spPr/>
        <p:txBody>
          <a:bodyPr/>
          <a:lstStyle/>
          <a:p>
            <a:r>
              <a:rPr lang="en-US" altLang="de-DE"/>
              <a:t>Database Concurrency Control</a:t>
            </a:r>
          </a:p>
        </p:txBody>
      </p:sp>
      <p:sp>
        <p:nvSpPr>
          <p:cNvPr id="737292" name="Rectangle 12"/>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Multiversion Two-Phase Locking Using Certify Locks</a:t>
            </a:r>
          </a:p>
          <a:p>
            <a:pPr>
              <a:lnSpc>
                <a:spcPct val="90000"/>
              </a:lnSpc>
            </a:pPr>
            <a:r>
              <a:rPr lang="en-US" altLang="de-DE"/>
              <a:t>Note:</a:t>
            </a:r>
          </a:p>
          <a:p>
            <a:pPr lvl="1">
              <a:lnSpc>
                <a:spcPct val="90000"/>
              </a:lnSpc>
            </a:pPr>
            <a:r>
              <a:rPr lang="en-US" altLang="de-DE"/>
              <a:t>In multiversion 2PL read and write operations from conflicting transactions can be processed concurrently.  </a:t>
            </a:r>
          </a:p>
          <a:p>
            <a:pPr lvl="1">
              <a:lnSpc>
                <a:spcPct val="90000"/>
              </a:lnSpc>
            </a:pPr>
            <a:r>
              <a:rPr lang="en-US" altLang="de-DE"/>
              <a:t>This improves concurrency but it may delay transaction commit because of obtaining certify locks on all its writes.  It avoids cascading abort but like strict two phase locking scheme conflicting transactions may get deadlocked.</a:t>
            </a:r>
          </a:p>
        </p:txBody>
      </p:sp>
      <p:sp>
        <p:nvSpPr>
          <p:cNvPr id="737284" name="Rectangle 4"/>
          <p:cNvSpPr>
            <a:spLocks noChangeArrowheads="1"/>
          </p:cNvSpPr>
          <p:nvPr/>
        </p:nvSpPr>
        <p:spPr bwMode="auto">
          <a:xfrm>
            <a:off x="1135063" y="1019175"/>
            <a:ext cx="744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918009650"/>
      </p:ext>
    </p:extLst>
  </p:cSld>
  <p:clrMapOvr>
    <a:masterClrMapping/>
  </p:clrMapOvr>
  <p:transition spd="med"/>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9" name="Rectangle 11"/>
          <p:cNvSpPr>
            <a:spLocks noGrp="1" noChangeArrowheads="1"/>
          </p:cNvSpPr>
          <p:nvPr>
            <p:ph type="title"/>
          </p:nvPr>
        </p:nvSpPr>
        <p:spPr/>
        <p:txBody>
          <a:bodyPr/>
          <a:lstStyle/>
          <a:p>
            <a:r>
              <a:rPr lang="en-US" altLang="de-DE"/>
              <a:t>Database Concurrency Control</a:t>
            </a:r>
          </a:p>
        </p:txBody>
      </p:sp>
      <p:sp>
        <p:nvSpPr>
          <p:cNvPr id="739340" name="Rectangle 12"/>
          <p:cNvSpPr>
            <a:spLocks noGrp="1" noChangeArrowheads="1"/>
          </p:cNvSpPr>
          <p:nvPr>
            <p:ph type="body" idx="1"/>
          </p:nvPr>
        </p:nvSpPr>
        <p:spPr/>
        <p:txBody>
          <a:bodyPr/>
          <a:lstStyle/>
          <a:p>
            <a:pPr marL="457200" indent="-457200">
              <a:lnSpc>
                <a:spcPct val="90000"/>
              </a:lnSpc>
              <a:buFont typeface="Wingdings" panose="05000000000000000000" pitchFamily="2" charset="2"/>
              <a:buNone/>
            </a:pPr>
            <a:r>
              <a:rPr lang="en-US" altLang="de-DE" sz="2400"/>
              <a:t>Validation (Optimistic) Concurrency Control Schemes</a:t>
            </a:r>
          </a:p>
          <a:p>
            <a:pPr marL="457200" indent="-457200">
              <a:lnSpc>
                <a:spcPct val="90000"/>
              </a:lnSpc>
            </a:pPr>
            <a:r>
              <a:rPr lang="en-US" altLang="de-DE" sz="2400"/>
              <a:t>In this technique only at the time of commit serializability is checked and transactions are aborted in case of non-serializable schedules.</a:t>
            </a:r>
          </a:p>
          <a:p>
            <a:pPr marL="457200" indent="-457200">
              <a:lnSpc>
                <a:spcPct val="90000"/>
              </a:lnSpc>
            </a:pPr>
            <a:r>
              <a:rPr lang="en-US" altLang="de-DE" sz="2400"/>
              <a:t>Three phases:</a:t>
            </a:r>
          </a:p>
          <a:p>
            <a:pPr marL="876300" lvl="1" indent="-419100">
              <a:lnSpc>
                <a:spcPct val="90000"/>
              </a:lnSpc>
              <a:buSzTx/>
              <a:buFont typeface="Wingdings" panose="05000000000000000000" pitchFamily="2" charset="2"/>
              <a:buAutoNum type="arabicPeriod"/>
            </a:pPr>
            <a:r>
              <a:rPr lang="en-US" altLang="de-DE" sz="2200" b="1"/>
              <a:t>Read phase</a:t>
            </a:r>
          </a:p>
          <a:p>
            <a:pPr marL="876300" lvl="1" indent="-419100">
              <a:lnSpc>
                <a:spcPct val="90000"/>
              </a:lnSpc>
              <a:buSzTx/>
              <a:buFont typeface="Wingdings" panose="05000000000000000000" pitchFamily="2" charset="2"/>
              <a:buAutoNum type="arabicPeriod"/>
            </a:pPr>
            <a:r>
              <a:rPr lang="en-US" altLang="de-DE" sz="2200" b="1"/>
              <a:t>Validation phase</a:t>
            </a:r>
          </a:p>
          <a:p>
            <a:pPr marL="876300" lvl="1" indent="-419100">
              <a:lnSpc>
                <a:spcPct val="90000"/>
              </a:lnSpc>
              <a:buSzTx/>
              <a:buFont typeface="Wingdings" panose="05000000000000000000" pitchFamily="2" charset="2"/>
              <a:buAutoNum type="arabicPeriod"/>
            </a:pPr>
            <a:r>
              <a:rPr lang="en-US" altLang="de-DE" sz="2200" b="1"/>
              <a:t>Write phase</a:t>
            </a:r>
          </a:p>
          <a:p>
            <a:pPr marL="457200" indent="-457200">
              <a:lnSpc>
                <a:spcPct val="90000"/>
              </a:lnSpc>
              <a:buFont typeface="Wingdings" panose="05000000000000000000" pitchFamily="2" charset="2"/>
              <a:buNone/>
            </a:pPr>
            <a:r>
              <a:rPr lang="en-US" altLang="de-DE" sz="2400"/>
              <a:t>1.</a:t>
            </a:r>
            <a:r>
              <a:rPr lang="en-US" altLang="de-DE" sz="2400" b="1"/>
              <a:t> Read phase</a:t>
            </a:r>
            <a:r>
              <a:rPr lang="en-US" altLang="de-DE" sz="2400"/>
              <a:t>: </a:t>
            </a:r>
          </a:p>
          <a:p>
            <a:pPr marL="876300" lvl="1" indent="-419100">
              <a:lnSpc>
                <a:spcPct val="90000"/>
              </a:lnSpc>
            </a:pPr>
            <a:r>
              <a:rPr lang="en-US" altLang="de-DE" sz="2200"/>
              <a:t>A transaction can read values of committed data items.  However, updates are applied only to local copies (versions) of the data items (in database cache).</a:t>
            </a:r>
          </a:p>
        </p:txBody>
      </p:sp>
      <p:sp>
        <p:nvSpPr>
          <p:cNvPr id="739332" name="Rectangle 4"/>
          <p:cNvSpPr>
            <a:spLocks noChangeArrowheads="1"/>
          </p:cNvSpPr>
          <p:nvPr/>
        </p:nvSpPr>
        <p:spPr bwMode="auto">
          <a:xfrm>
            <a:off x="1135063" y="1019175"/>
            <a:ext cx="744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720199944"/>
      </p:ext>
    </p:extLst>
  </p:cSld>
  <p:clrMapOvr>
    <a:masterClrMapping/>
  </p:clrMapOvr>
  <p:transition spd="med"/>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87" name="Rectangle 11"/>
          <p:cNvSpPr>
            <a:spLocks noGrp="1" noChangeArrowheads="1"/>
          </p:cNvSpPr>
          <p:nvPr>
            <p:ph type="title"/>
          </p:nvPr>
        </p:nvSpPr>
        <p:spPr/>
        <p:txBody>
          <a:bodyPr/>
          <a:lstStyle/>
          <a:p>
            <a:r>
              <a:rPr lang="en-US" altLang="de-DE"/>
              <a:t>Database Concurrency Control</a:t>
            </a:r>
          </a:p>
        </p:txBody>
      </p:sp>
      <p:sp>
        <p:nvSpPr>
          <p:cNvPr id="741388" name="Rectangle 12"/>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000"/>
              <a:t>Validation (Optimistic) Concurrency Control Schemes</a:t>
            </a:r>
          </a:p>
          <a:p>
            <a:pPr>
              <a:lnSpc>
                <a:spcPct val="90000"/>
              </a:lnSpc>
              <a:buFont typeface="Wingdings" panose="05000000000000000000" pitchFamily="2" charset="2"/>
              <a:buNone/>
            </a:pPr>
            <a:r>
              <a:rPr lang="en-US" altLang="de-DE" sz="2000"/>
              <a:t>2. </a:t>
            </a:r>
            <a:r>
              <a:rPr lang="en-US" altLang="de-DE" sz="2000" b="1"/>
              <a:t>Validation phase</a:t>
            </a:r>
            <a:r>
              <a:rPr lang="en-US" altLang="de-DE" sz="2000"/>
              <a:t>: Serializability is checked before transactions write their updates to the database.</a:t>
            </a:r>
          </a:p>
          <a:p>
            <a:pPr lvl="1">
              <a:lnSpc>
                <a:spcPct val="90000"/>
              </a:lnSpc>
            </a:pPr>
            <a:r>
              <a:rPr lang="en-US" altLang="de-DE" sz="2000"/>
              <a:t>This phase for Ti checks that, for each transaction Tj that is either committed or is in its validation phase, one of the following conditions holds:</a:t>
            </a:r>
          </a:p>
          <a:p>
            <a:pPr lvl="2">
              <a:lnSpc>
                <a:spcPct val="90000"/>
              </a:lnSpc>
            </a:pPr>
            <a:r>
              <a:rPr lang="en-US" altLang="de-DE" sz="1800"/>
              <a:t>Tj completes its write phase before Ti starts its read phase.</a:t>
            </a:r>
          </a:p>
          <a:p>
            <a:pPr lvl="2">
              <a:lnSpc>
                <a:spcPct val="90000"/>
              </a:lnSpc>
            </a:pPr>
            <a:r>
              <a:rPr lang="en-US" altLang="de-DE" sz="1800"/>
              <a:t>Ti starts its write phase after Tj completes its write phase, and the read_set of Ti has no items in common with the write_set of Tj</a:t>
            </a:r>
          </a:p>
          <a:p>
            <a:pPr lvl="2">
              <a:lnSpc>
                <a:spcPct val="90000"/>
              </a:lnSpc>
            </a:pPr>
            <a:r>
              <a:rPr lang="en-US" altLang="de-DE" sz="1800"/>
              <a:t>Both the read_set and write_set of Ti have no items in common with the write_set of Tj, and Tj completes its read phase.</a:t>
            </a:r>
          </a:p>
          <a:p>
            <a:pPr lvl="2">
              <a:lnSpc>
                <a:spcPct val="90000"/>
              </a:lnSpc>
            </a:pPr>
            <a:r>
              <a:rPr lang="en-US" altLang="de-DE" sz="1800"/>
              <a:t>When validating Ti, the first condition is checked first for each transaction Tj, since (1) is the simplest condition to check.  If (1) is false then (2) is checked and if (2) is false then (3 ) is checked.  If none of these conditions holds, the validation fails and Ti is aborted.</a:t>
            </a:r>
          </a:p>
          <a:p>
            <a:pPr>
              <a:lnSpc>
                <a:spcPct val="90000"/>
              </a:lnSpc>
              <a:buFont typeface="Wingdings" panose="05000000000000000000" pitchFamily="2" charset="2"/>
              <a:buNone/>
            </a:pPr>
            <a:endParaRPr lang="en-US" altLang="de-DE" sz="2000"/>
          </a:p>
        </p:txBody>
      </p:sp>
      <p:sp>
        <p:nvSpPr>
          <p:cNvPr id="741380" name="Rectangle 4"/>
          <p:cNvSpPr>
            <a:spLocks noChangeArrowheads="1"/>
          </p:cNvSpPr>
          <p:nvPr/>
        </p:nvSpPr>
        <p:spPr bwMode="auto">
          <a:xfrm>
            <a:off x="1135063" y="1019175"/>
            <a:ext cx="744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
        <p:nvSpPr>
          <p:cNvPr id="741382" name="Text Box 6"/>
          <p:cNvSpPr txBox="1">
            <a:spLocks noChangeArrowheads="1"/>
          </p:cNvSpPr>
          <p:nvPr/>
        </p:nvSpPr>
        <p:spPr bwMode="auto">
          <a:xfrm>
            <a:off x="1020763" y="1538288"/>
            <a:ext cx="7767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Arial" panose="020B0604020202020204" pitchFamily="34" charset="0"/>
              </a:defRPr>
            </a:lvl1pPr>
            <a:lvl2pPr marL="914400" indent="-457200">
              <a:defRPr sz="2400">
                <a:solidFill>
                  <a:schemeClr val="tx1"/>
                </a:solidFill>
                <a:latin typeface="Arial" panose="020B0604020202020204" pitchFamily="34" charset="0"/>
              </a:defRPr>
            </a:lvl2pPr>
            <a:lvl3pPr marL="1371600" indent="-457200">
              <a:defRPr sz="2400">
                <a:solidFill>
                  <a:schemeClr val="tx1"/>
                </a:solidFill>
                <a:latin typeface="Arial" panose="020B0604020202020204" pitchFamily="34" charset="0"/>
              </a:defRPr>
            </a:lvl3pPr>
            <a:lvl4pPr marL="1828800" indent="-457200">
              <a:defRPr sz="2400">
                <a:solidFill>
                  <a:schemeClr val="tx1"/>
                </a:solidFill>
                <a:latin typeface="Arial" panose="020B0604020202020204" pitchFamily="34" charset="0"/>
              </a:defRPr>
            </a:lvl4pPr>
            <a:lvl5pPr marL="2286000" indent="-457200">
              <a:defRPr sz="2400">
                <a:solidFill>
                  <a:schemeClr val="tx1"/>
                </a:solidFill>
                <a:latin typeface="Arial" panose="020B0604020202020204" pitchFamily="34" charset="0"/>
              </a:defRPr>
            </a:lvl5pPr>
            <a:lvl6pPr marL="2743200" indent="-457200" fontAlgn="base">
              <a:spcBef>
                <a:spcPct val="0"/>
              </a:spcBef>
              <a:spcAft>
                <a:spcPct val="0"/>
              </a:spcAft>
              <a:defRPr sz="2400">
                <a:solidFill>
                  <a:schemeClr val="tx1"/>
                </a:solidFill>
                <a:latin typeface="Arial" panose="020B0604020202020204" pitchFamily="34" charset="0"/>
              </a:defRPr>
            </a:lvl6pPr>
            <a:lvl7pPr marL="3200400" indent="-457200" fontAlgn="base">
              <a:spcBef>
                <a:spcPct val="0"/>
              </a:spcBef>
              <a:spcAft>
                <a:spcPct val="0"/>
              </a:spcAft>
              <a:defRPr sz="2400">
                <a:solidFill>
                  <a:schemeClr val="tx1"/>
                </a:solidFill>
                <a:latin typeface="Arial" panose="020B0604020202020204" pitchFamily="34" charset="0"/>
              </a:defRPr>
            </a:lvl7pPr>
            <a:lvl8pPr marL="3657600" indent="-457200" fontAlgn="base">
              <a:spcBef>
                <a:spcPct val="0"/>
              </a:spcBef>
              <a:spcAft>
                <a:spcPct val="0"/>
              </a:spcAft>
              <a:defRPr sz="2400">
                <a:solidFill>
                  <a:schemeClr val="tx1"/>
                </a:solidFill>
                <a:latin typeface="Arial" panose="020B0604020202020204" pitchFamily="34" charset="0"/>
              </a:defRPr>
            </a:lvl8pPr>
            <a:lvl9pPr marL="4114800" indent="-457200" fontAlgn="base">
              <a:spcBef>
                <a:spcPct val="0"/>
              </a:spcBef>
              <a:spcAft>
                <a:spcPct val="0"/>
              </a:spcAft>
              <a:defRPr sz="2400">
                <a:solidFill>
                  <a:schemeClr val="tx1"/>
                </a:solidFill>
                <a:latin typeface="Arial" panose="020B0604020202020204" pitchFamily="34" charset="0"/>
              </a:defRPr>
            </a:lvl9pPr>
          </a:lstStyle>
          <a:p>
            <a:pPr marL="457200" marR="0" lvl="0" indent="-457200" algn="just" defTabSz="914400" rtl="0" eaLnBrk="1" fontAlgn="base" latinLnBrk="0" hangingPunct="1">
              <a:lnSpc>
                <a:spcPct val="100000"/>
              </a:lnSpc>
              <a:spcBef>
                <a:spcPct val="50000"/>
              </a:spcBef>
              <a:spcAft>
                <a:spcPct val="0"/>
              </a:spcAft>
              <a:buClrTx/>
              <a:buSzTx/>
              <a:buFontTx/>
              <a:buNone/>
              <a:tabLst/>
              <a:defRPr/>
            </a:pPr>
            <a:r>
              <a:rPr kumimoji="0" lang="en-US" altLang="de-DE" sz="2000" b="0" i="0" u="none" strike="noStrike" kern="1200" cap="none" spc="0" normalizeH="0" baseline="0" noProof="0" smtClean="0">
                <a:ln>
                  <a:noFill/>
                </a:ln>
                <a:solidFill>
                  <a:srgbClr val="1C1C1C"/>
                </a:solidFill>
                <a:effectLst/>
                <a:uLnTx/>
                <a:uFillTx/>
                <a:latin typeface="Times New Roman" panose="02020603050405020304" pitchFamily="18" charset="0"/>
                <a:ea typeface="+mn-ea"/>
                <a:cs typeface="Arial"/>
              </a:rPr>
              <a:t>	</a:t>
            </a:r>
          </a:p>
        </p:txBody>
      </p:sp>
    </p:spTree>
    <p:extLst>
      <p:ext uri="{BB962C8B-B14F-4D97-AF65-F5344CB8AC3E}">
        <p14:creationId xmlns:p14="http://schemas.microsoft.com/office/powerpoint/2010/main" val="2646818612"/>
      </p:ext>
    </p:extLst>
  </p:cSld>
  <p:clrMapOvr>
    <a:masterClrMapping/>
  </p:clrMapOvr>
  <p:transition spd="med"/>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35" name="Rectangle 11"/>
          <p:cNvSpPr>
            <a:spLocks noGrp="1" noChangeArrowheads="1"/>
          </p:cNvSpPr>
          <p:nvPr>
            <p:ph type="title"/>
          </p:nvPr>
        </p:nvSpPr>
        <p:spPr/>
        <p:txBody>
          <a:bodyPr/>
          <a:lstStyle/>
          <a:p>
            <a:r>
              <a:rPr lang="en-US" altLang="de-DE"/>
              <a:t>Database Concurrency Control</a:t>
            </a:r>
          </a:p>
        </p:txBody>
      </p:sp>
      <p:sp>
        <p:nvSpPr>
          <p:cNvPr id="743436" name="Rectangle 12"/>
          <p:cNvSpPr>
            <a:spLocks noGrp="1" noChangeArrowheads="1"/>
          </p:cNvSpPr>
          <p:nvPr>
            <p:ph type="body" idx="1"/>
          </p:nvPr>
        </p:nvSpPr>
        <p:spPr/>
        <p:txBody>
          <a:bodyPr/>
          <a:lstStyle/>
          <a:p>
            <a:pPr>
              <a:buFont typeface="Wingdings" panose="05000000000000000000" pitchFamily="2" charset="2"/>
              <a:buNone/>
            </a:pPr>
            <a:r>
              <a:rPr lang="en-US" altLang="de-DE"/>
              <a:t>Validation (Optimistic) Concurrency Control Schemes</a:t>
            </a:r>
          </a:p>
          <a:p>
            <a:pPr>
              <a:buFont typeface="Wingdings" panose="05000000000000000000" pitchFamily="2" charset="2"/>
              <a:buNone/>
            </a:pPr>
            <a:r>
              <a:rPr lang="en-US" altLang="de-DE"/>
              <a:t>3. </a:t>
            </a:r>
            <a:r>
              <a:rPr lang="en-US" altLang="de-DE" b="1"/>
              <a:t>Write phase</a:t>
            </a:r>
            <a:r>
              <a:rPr lang="en-US" altLang="de-DE"/>
              <a:t>: On a successful validation transactions’ updates are applied to the database; otherwise, transactions are restarted.</a:t>
            </a:r>
          </a:p>
          <a:p>
            <a:endParaRPr lang="en-US" altLang="de-DE"/>
          </a:p>
          <a:p>
            <a:pPr lvl="1"/>
            <a:endParaRPr lang="en-US" altLang="de-DE"/>
          </a:p>
          <a:p>
            <a:pPr lvl="1"/>
            <a:endParaRPr lang="en-US" altLang="de-DE"/>
          </a:p>
        </p:txBody>
      </p:sp>
      <p:sp>
        <p:nvSpPr>
          <p:cNvPr id="743428" name="Rectangle 4"/>
          <p:cNvSpPr>
            <a:spLocks noChangeArrowheads="1"/>
          </p:cNvSpPr>
          <p:nvPr/>
        </p:nvSpPr>
        <p:spPr bwMode="auto">
          <a:xfrm>
            <a:off x="1135063" y="1019175"/>
            <a:ext cx="74469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4095860039"/>
      </p:ext>
    </p:extLst>
  </p:cSld>
  <p:clrMapOvr>
    <a:masterClrMapping/>
  </p:clrMapOvr>
  <p:transition spd="med"/>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83" name="Rectangle 11"/>
          <p:cNvSpPr>
            <a:spLocks noGrp="1" noChangeArrowheads="1"/>
          </p:cNvSpPr>
          <p:nvPr>
            <p:ph type="title"/>
          </p:nvPr>
        </p:nvSpPr>
        <p:spPr/>
        <p:txBody>
          <a:bodyPr/>
          <a:lstStyle/>
          <a:p>
            <a:r>
              <a:rPr lang="en-US" altLang="de-DE"/>
              <a:t>Database Concurrency Control</a:t>
            </a:r>
          </a:p>
        </p:txBody>
      </p:sp>
      <p:sp>
        <p:nvSpPr>
          <p:cNvPr id="745484" name="Rectangle 12"/>
          <p:cNvSpPr>
            <a:spLocks noGrp="1" noChangeArrowheads="1"/>
          </p:cNvSpPr>
          <p:nvPr>
            <p:ph type="body" idx="1"/>
          </p:nvPr>
        </p:nvSpPr>
        <p:spPr/>
        <p:txBody>
          <a:bodyPr/>
          <a:lstStyle/>
          <a:p>
            <a:pPr marL="457200" indent="-457200">
              <a:lnSpc>
                <a:spcPct val="80000"/>
              </a:lnSpc>
              <a:buFont typeface="Wingdings" panose="05000000000000000000" pitchFamily="2" charset="2"/>
              <a:buNone/>
            </a:pPr>
            <a:r>
              <a:rPr lang="en-US" altLang="de-DE" sz="2400"/>
              <a:t>Granularity of data items and Multiple Granularity Locking</a:t>
            </a:r>
          </a:p>
          <a:p>
            <a:pPr marL="457200" indent="-457200">
              <a:lnSpc>
                <a:spcPct val="80000"/>
              </a:lnSpc>
            </a:pPr>
            <a:r>
              <a:rPr lang="en-US" altLang="de-DE" sz="2400"/>
              <a:t>A lockable unit of data defines its granularity. Granularity can be coarse (entire database) or it can be fine (a tuple or an attribute of a relation).  </a:t>
            </a:r>
          </a:p>
          <a:p>
            <a:pPr marL="457200" indent="-457200">
              <a:lnSpc>
                <a:spcPct val="80000"/>
              </a:lnSpc>
            </a:pPr>
            <a:r>
              <a:rPr lang="en-US" altLang="de-DE" sz="2400"/>
              <a:t>Data item granularity significantly affects concurrency control performance. Thus, the degree of concurrency is low for coarse granularity and high for fine granularity.  </a:t>
            </a:r>
          </a:p>
          <a:p>
            <a:pPr marL="457200" indent="-457200">
              <a:lnSpc>
                <a:spcPct val="80000"/>
              </a:lnSpc>
            </a:pPr>
            <a:r>
              <a:rPr lang="en-US" altLang="de-DE" sz="2400"/>
              <a:t>Example of data item granularity:</a:t>
            </a:r>
          </a:p>
          <a:p>
            <a:pPr marL="876300" lvl="1" indent="-419100">
              <a:lnSpc>
                <a:spcPct val="80000"/>
              </a:lnSpc>
              <a:buSzTx/>
              <a:buFont typeface="Wingdings" panose="05000000000000000000" pitchFamily="2" charset="2"/>
              <a:buAutoNum type="arabicPeriod"/>
            </a:pPr>
            <a:r>
              <a:rPr lang="en-US" altLang="de-DE" sz="2200"/>
              <a:t>A field of a database record (an attribute of a tuple)</a:t>
            </a:r>
          </a:p>
          <a:p>
            <a:pPr marL="876300" lvl="1" indent="-419100">
              <a:lnSpc>
                <a:spcPct val="80000"/>
              </a:lnSpc>
              <a:buSzTx/>
              <a:buFont typeface="Wingdings" panose="05000000000000000000" pitchFamily="2" charset="2"/>
              <a:buAutoNum type="arabicPeriod"/>
            </a:pPr>
            <a:r>
              <a:rPr lang="en-US" altLang="de-DE" sz="2200"/>
              <a:t>A database record (a tuple or a relation)</a:t>
            </a:r>
          </a:p>
          <a:p>
            <a:pPr marL="876300" lvl="1" indent="-419100">
              <a:lnSpc>
                <a:spcPct val="80000"/>
              </a:lnSpc>
              <a:buSzTx/>
              <a:buFont typeface="Wingdings" panose="05000000000000000000" pitchFamily="2" charset="2"/>
              <a:buAutoNum type="arabicPeriod"/>
            </a:pPr>
            <a:r>
              <a:rPr lang="en-US" altLang="de-DE" sz="2200"/>
              <a:t>A disk block</a:t>
            </a:r>
          </a:p>
          <a:p>
            <a:pPr marL="876300" lvl="1" indent="-419100">
              <a:lnSpc>
                <a:spcPct val="80000"/>
              </a:lnSpc>
              <a:buSzTx/>
              <a:buFont typeface="Wingdings" panose="05000000000000000000" pitchFamily="2" charset="2"/>
              <a:buAutoNum type="arabicPeriod"/>
            </a:pPr>
            <a:r>
              <a:rPr lang="en-US" altLang="de-DE" sz="2200"/>
              <a:t>An entire file</a:t>
            </a:r>
          </a:p>
          <a:p>
            <a:pPr marL="876300" lvl="1" indent="-419100">
              <a:lnSpc>
                <a:spcPct val="80000"/>
              </a:lnSpc>
              <a:buSzTx/>
              <a:buFont typeface="Wingdings" panose="05000000000000000000" pitchFamily="2" charset="2"/>
              <a:buAutoNum type="arabicPeriod"/>
            </a:pPr>
            <a:r>
              <a:rPr lang="en-US" altLang="de-DE" sz="2200"/>
              <a:t>The entire database</a:t>
            </a:r>
          </a:p>
        </p:txBody>
      </p:sp>
    </p:spTree>
    <p:extLst>
      <p:ext uri="{BB962C8B-B14F-4D97-AF65-F5344CB8AC3E}">
        <p14:creationId xmlns:p14="http://schemas.microsoft.com/office/powerpoint/2010/main" val="3543385514"/>
      </p:ext>
    </p:extLst>
  </p:cSld>
  <p:clrMapOvr>
    <a:masterClrMapping/>
  </p:clrMapOvr>
  <p:transition spd="med"/>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2" name="Rectangle 12"/>
          <p:cNvSpPr>
            <a:spLocks noGrp="1" noChangeArrowheads="1"/>
          </p:cNvSpPr>
          <p:nvPr>
            <p:ph type="title"/>
          </p:nvPr>
        </p:nvSpPr>
        <p:spPr/>
        <p:txBody>
          <a:bodyPr/>
          <a:lstStyle/>
          <a:p>
            <a:r>
              <a:rPr lang="en-US" altLang="de-DE"/>
              <a:t>Database Concurrency Control</a:t>
            </a:r>
          </a:p>
        </p:txBody>
      </p:sp>
      <p:sp>
        <p:nvSpPr>
          <p:cNvPr id="747533" name="Rectangle 13"/>
          <p:cNvSpPr>
            <a:spLocks noGrp="1" noChangeArrowheads="1"/>
          </p:cNvSpPr>
          <p:nvPr>
            <p:ph type="body" idx="1"/>
          </p:nvPr>
        </p:nvSpPr>
        <p:spPr/>
        <p:txBody>
          <a:bodyPr/>
          <a:lstStyle/>
          <a:p>
            <a:pPr>
              <a:buFont typeface="Wingdings" panose="05000000000000000000" pitchFamily="2" charset="2"/>
              <a:buNone/>
            </a:pPr>
            <a:r>
              <a:rPr lang="en-US" altLang="de-DE"/>
              <a:t>Granularity of data items and Multiple Granularity Locking</a:t>
            </a:r>
          </a:p>
          <a:p>
            <a:r>
              <a:rPr lang="en-US" altLang="de-DE"/>
              <a:t>The following diagram illustrates a hierarchy of granularity from coarse (database) to fine (record).</a:t>
            </a:r>
          </a:p>
          <a:p>
            <a:endParaRPr lang="en-US" altLang="de-DE"/>
          </a:p>
          <a:p>
            <a:pPr lvl="1"/>
            <a:endParaRPr lang="en-US" altLang="de-DE"/>
          </a:p>
          <a:p>
            <a:pPr lvl="1"/>
            <a:endParaRPr lang="en-US" altLang="de-DE"/>
          </a:p>
        </p:txBody>
      </p:sp>
      <p:graphicFrame>
        <p:nvGraphicFramePr>
          <p:cNvPr id="747527" name="Object 7"/>
          <p:cNvGraphicFramePr>
            <a:graphicFrameLocks noGrp="1" noChangeAspect="1"/>
          </p:cNvGraphicFramePr>
          <p:nvPr>
            <p:ph sz="half" idx="4294967295"/>
          </p:nvPr>
        </p:nvGraphicFramePr>
        <p:xfrm>
          <a:off x="385763" y="3735388"/>
          <a:ext cx="7996237" cy="2132012"/>
        </p:xfrm>
        <a:graphic>
          <a:graphicData uri="http://schemas.openxmlformats.org/presentationml/2006/ole">
            <mc:AlternateContent xmlns:mc="http://schemas.openxmlformats.org/markup-compatibility/2006">
              <mc:Choice xmlns:v="urn:schemas-microsoft-com:vml" Requires="v">
                <p:oleObj spid="_x0000_s4099" name="VISIO" r:id="rId4" imgW="7686720" imgH="2049840" progId="Visio.Drawing.6">
                  <p:embed/>
                </p:oleObj>
              </mc:Choice>
              <mc:Fallback>
                <p:oleObj name="VISIO" r:id="rId4" imgW="7686720" imgH="2049840" progId="Visio.Drawing.6">
                  <p:embed/>
                  <p:pic>
                    <p:nvPicPr>
                      <p:cNvPr id="74752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3" y="3735388"/>
                        <a:ext cx="7996237" cy="2132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8989442"/>
      </p:ext>
    </p:extLst>
  </p:cSld>
  <p:clrMapOvr>
    <a:masterClrMapping/>
  </p:clrMapOvr>
  <p:transition spd="med"/>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9" name="Rectangle 11"/>
          <p:cNvSpPr>
            <a:spLocks noGrp="1" noChangeArrowheads="1"/>
          </p:cNvSpPr>
          <p:nvPr>
            <p:ph type="title"/>
          </p:nvPr>
        </p:nvSpPr>
        <p:spPr/>
        <p:txBody>
          <a:bodyPr/>
          <a:lstStyle/>
          <a:p>
            <a:r>
              <a:rPr lang="en-US" altLang="de-DE"/>
              <a:t>Database Concurrency Control</a:t>
            </a:r>
          </a:p>
        </p:txBody>
      </p:sp>
      <p:sp>
        <p:nvSpPr>
          <p:cNvPr id="749580" name="Rectangle 12"/>
          <p:cNvSpPr>
            <a:spLocks noGrp="1" noChangeArrowheads="1"/>
          </p:cNvSpPr>
          <p:nvPr>
            <p:ph type="body" idx="1"/>
          </p:nvPr>
        </p:nvSpPr>
        <p:spPr/>
        <p:txBody>
          <a:bodyPr/>
          <a:lstStyle/>
          <a:p>
            <a:pPr>
              <a:buFont typeface="Wingdings" panose="05000000000000000000" pitchFamily="2" charset="2"/>
              <a:buNone/>
            </a:pPr>
            <a:r>
              <a:rPr lang="en-US" altLang="de-DE" sz="2400"/>
              <a:t>Granularity of data items and Multiple Granularity Locking</a:t>
            </a:r>
          </a:p>
          <a:p>
            <a:r>
              <a:rPr lang="en-US" altLang="de-DE" sz="2400"/>
              <a:t>To manage such hierarchy, in addition to read and write, three additional locking modes, called intention lock modes are defined:</a:t>
            </a:r>
          </a:p>
          <a:p>
            <a:pPr lvl="1"/>
            <a:r>
              <a:rPr lang="en-US" altLang="de-DE" sz="2200" b="1"/>
              <a:t>Intention-shared (IS)</a:t>
            </a:r>
            <a:r>
              <a:rPr lang="en-US" altLang="de-DE" sz="2200"/>
              <a:t>: indicates that a shared lock(s) will be requested on some descendent nodes(s).</a:t>
            </a:r>
          </a:p>
          <a:p>
            <a:pPr lvl="1"/>
            <a:r>
              <a:rPr lang="en-US" altLang="de-DE" sz="2200" b="1"/>
              <a:t>Intention-exclusive (IX)</a:t>
            </a:r>
            <a:r>
              <a:rPr lang="en-US" altLang="de-DE" sz="2200"/>
              <a:t>: indicates that an exclusive lock(s) will be requested on some descendent node(s).</a:t>
            </a:r>
          </a:p>
          <a:p>
            <a:pPr lvl="1"/>
            <a:r>
              <a:rPr lang="en-US" altLang="de-DE" sz="2200" b="1"/>
              <a:t>Shared-intention-exclusive (SIX)</a:t>
            </a:r>
            <a:r>
              <a:rPr lang="en-US" altLang="de-DE" sz="2200"/>
              <a:t>: indicates that the current node is locked in shared mode but an exclusive lock(s) will be requested on some descendent nodes(s).</a:t>
            </a:r>
          </a:p>
        </p:txBody>
      </p:sp>
    </p:spTree>
    <p:extLst>
      <p:ext uri="{BB962C8B-B14F-4D97-AF65-F5344CB8AC3E}">
        <p14:creationId xmlns:p14="http://schemas.microsoft.com/office/powerpoint/2010/main" val="1137066794"/>
      </p:ext>
    </p:extLst>
  </p:cSld>
  <p:clrMapOvr>
    <a:masterClrMapping/>
  </p:clrMapOvr>
  <p:transition spd="med"/>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30" name="Rectangle 14"/>
          <p:cNvSpPr>
            <a:spLocks noGrp="1" noChangeArrowheads="1"/>
          </p:cNvSpPr>
          <p:nvPr>
            <p:ph type="title"/>
          </p:nvPr>
        </p:nvSpPr>
        <p:spPr>
          <a:xfrm>
            <a:off x="368300" y="76200"/>
            <a:ext cx="7796213" cy="992188"/>
          </a:xfrm>
        </p:spPr>
        <p:txBody>
          <a:bodyPr/>
          <a:lstStyle/>
          <a:p>
            <a:r>
              <a:rPr lang="en-US" altLang="de-DE"/>
              <a:t>Database Concurrency Control</a:t>
            </a:r>
          </a:p>
        </p:txBody>
      </p:sp>
      <p:sp>
        <p:nvSpPr>
          <p:cNvPr id="751631" name="Rectangle 15"/>
          <p:cNvSpPr>
            <a:spLocks noGrp="1" noChangeArrowheads="1"/>
          </p:cNvSpPr>
          <p:nvPr>
            <p:ph type="body" idx="1"/>
          </p:nvPr>
        </p:nvSpPr>
        <p:spPr>
          <a:xfrm>
            <a:off x="379413" y="1373188"/>
            <a:ext cx="8294687" cy="4572000"/>
          </a:xfrm>
        </p:spPr>
        <p:txBody>
          <a:bodyPr/>
          <a:lstStyle/>
          <a:p>
            <a:pPr>
              <a:buFont typeface="Wingdings" panose="05000000000000000000" pitchFamily="2" charset="2"/>
              <a:buNone/>
            </a:pPr>
            <a:r>
              <a:rPr lang="en-US" altLang="de-DE"/>
              <a:t>Granularity of data items and Multiple Granularity Locking</a:t>
            </a:r>
          </a:p>
          <a:p>
            <a:r>
              <a:rPr lang="en-US" altLang="de-DE"/>
              <a:t>These locks are applied using the following compatibility matrix:</a:t>
            </a:r>
          </a:p>
          <a:p>
            <a:pPr lvl="1"/>
            <a:endParaRPr lang="en-US" altLang="de-DE"/>
          </a:p>
        </p:txBody>
      </p:sp>
      <p:graphicFrame>
        <p:nvGraphicFramePr>
          <p:cNvPr id="751623" name="Object 7"/>
          <p:cNvGraphicFramePr>
            <a:graphicFrameLocks noGrp="1" noChangeAspect="1"/>
          </p:cNvGraphicFramePr>
          <p:nvPr>
            <p:ph sz="half" idx="4294967295"/>
          </p:nvPr>
        </p:nvGraphicFramePr>
        <p:xfrm>
          <a:off x="444500" y="3508375"/>
          <a:ext cx="4967288" cy="2513013"/>
        </p:xfrm>
        <a:graphic>
          <a:graphicData uri="http://schemas.openxmlformats.org/presentationml/2006/ole">
            <mc:AlternateContent xmlns:mc="http://schemas.openxmlformats.org/markup-compatibility/2006">
              <mc:Choice xmlns:v="urn:schemas-microsoft-com:vml" Requires="v">
                <p:oleObj spid="_x0000_s5123" name="VISIO" r:id="rId4" imgW="3536280" imgH="1719720" progId="Visio.Drawing.6">
                  <p:embed/>
                </p:oleObj>
              </mc:Choice>
              <mc:Fallback>
                <p:oleObj name="VISIO" r:id="rId4" imgW="3536280" imgH="1719720" progId="Visio.Drawing.6">
                  <p:embed/>
                  <p:pic>
                    <p:nvPicPr>
                      <p:cNvPr id="751623"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0" y="3508375"/>
                        <a:ext cx="4967288" cy="251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51632" name="Rectangle 16" descr="Pink tissue paper"/>
          <p:cNvSpPr>
            <a:spLocks noChangeArrowheads="1"/>
          </p:cNvSpPr>
          <p:nvPr/>
        </p:nvSpPr>
        <p:spPr bwMode="auto">
          <a:xfrm>
            <a:off x="4940300" y="2820988"/>
            <a:ext cx="3898900" cy="1311275"/>
          </a:xfrm>
          <a:prstGeom prst="rect">
            <a:avLst/>
          </a:prstGeom>
          <a:noFill/>
          <a:ln>
            <a:noFill/>
          </a:ln>
          <a:effectLst/>
          <a:extLst>
            <a:ext uri="{909E8E84-426E-40DD-AFC4-6F175D3DCCD1}">
              <a14:hiddenFill xmlns:a14="http://schemas.microsoft.com/office/drawing/2010/main">
                <a:blipFill dpi="0" rotWithShape="0">
                  <a:blip r:embed="rId6"/>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800000"/>
                </a:solidFill>
                <a:effectLst/>
                <a:uLnTx/>
                <a:uFillTx/>
                <a:latin typeface="Arial" panose="020B0604020202020204" pitchFamily="34" charset="0"/>
                <a:ea typeface="+mn-ea"/>
                <a:cs typeface="Arial"/>
              </a:rPr>
              <a:t>Intention-shared (IS</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800000"/>
                </a:solidFill>
                <a:effectLst/>
                <a:uLnTx/>
                <a:uFillTx/>
                <a:latin typeface="Arial" panose="020B0604020202020204" pitchFamily="34" charset="0"/>
                <a:ea typeface="+mn-ea"/>
                <a:cs typeface="Arial"/>
              </a:rPr>
              <a:t>Intention-exclusive (IX)</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altLang="de-DE" sz="2000" b="0" i="0" u="none" strike="noStrike" kern="1200" cap="none" spc="0" normalizeH="0" baseline="0" noProof="0" smtClean="0">
                <a:ln>
                  <a:noFill/>
                </a:ln>
                <a:solidFill>
                  <a:srgbClr val="800000"/>
                </a:solidFill>
                <a:effectLst/>
                <a:uLnTx/>
                <a:uFillTx/>
                <a:latin typeface="Arial" panose="020B0604020202020204" pitchFamily="34" charset="0"/>
                <a:ea typeface="+mn-ea"/>
                <a:cs typeface="Arial"/>
              </a:rPr>
              <a:t>Shared-intention-exclusive (SIX)</a:t>
            </a:r>
          </a:p>
        </p:txBody>
      </p:sp>
    </p:spTree>
    <p:extLst>
      <p:ext uri="{BB962C8B-B14F-4D97-AF65-F5344CB8AC3E}">
        <p14:creationId xmlns:p14="http://schemas.microsoft.com/office/powerpoint/2010/main" val="223181959"/>
      </p:ext>
    </p:extLst>
  </p:cSld>
  <p:clrMapOvr>
    <a:masterClrMapping/>
  </p:clrMapOvr>
  <p:transition spd="med"/>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75" name="Rectangle 11"/>
          <p:cNvSpPr>
            <a:spLocks noGrp="1" noChangeArrowheads="1"/>
          </p:cNvSpPr>
          <p:nvPr>
            <p:ph type="title"/>
          </p:nvPr>
        </p:nvSpPr>
        <p:spPr/>
        <p:txBody>
          <a:bodyPr/>
          <a:lstStyle/>
          <a:p>
            <a:r>
              <a:rPr lang="en-US" altLang="de-DE"/>
              <a:t>Database Concurrency Control</a:t>
            </a:r>
          </a:p>
        </p:txBody>
      </p:sp>
      <p:sp>
        <p:nvSpPr>
          <p:cNvPr id="753676" name="Rectangle 12"/>
          <p:cNvSpPr>
            <a:spLocks noGrp="1" noChangeArrowheads="1"/>
          </p:cNvSpPr>
          <p:nvPr>
            <p:ph type="body" idx="1"/>
          </p:nvPr>
        </p:nvSpPr>
        <p:spPr/>
        <p:txBody>
          <a:bodyPr/>
          <a:lstStyle/>
          <a:p>
            <a:pPr marL="381000" indent="-381000">
              <a:lnSpc>
                <a:spcPct val="90000"/>
              </a:lnSpc>
              <a:buFont typeface="Wingdings" panose="05000000000000000000" pitchFamily="2" charset="2"/>
              <a:buNone/>
            </a:pPr>
            <a:r>
              <a:rPr lang="en-US" altLang="de-DE" sz="2000"/>
              <a:t>Granularity of data items and Multiple Granularity Locking</a:t>
            </a:r>
          </a:p>
          <a:p>
            <a:pPr marL="381000" indent="-381000">
              <a:lnSpc>
                <a:spcPct val="90000"/>
              </a:lnSpc>
            </a:pPr>
            <a:r>
              <a:rPr lang="en-US" altLang="de-DE" sz="2000"/>
              <a:t>The set of rules which must be followed for producing serializable schedule are</a:t>
            </a:r>
          </a:p>
          <a:p>
            <a:pPr marL="838200" lvl="1" indent="-381000">
              <a:lnSpc>
                <a:spcPct val="90000"/>
              </a:lnSpc>
              <a:buSzTx/>
              <a:buFont typeface="Wingdings" panose="05000000000000000000" pitchFamily="2" charset="2"/>
              <a:buAutoNum type="arabicPeriod"/>
            </a:pPr>
            <a:r>
              <a:rPr lang="en-US" altLang="de-DE" sz="2000"/>
              <a:t>The lock compatibility must adhered to.</a:t>
            </a:r>
          </a:p>
          <a:p>
            <a:pPr marL="838200" lvl="1" indent="-381000">
              <a:lnSpc>
                <a:spcPct val="90000"/>
              </a:lnSpc>
              <a:buSzTx/>
              <a:buFont typeface="Wingdings" panose="05000000000000000000" pitchFamily="2" charset="2"/>
              <a:buAutoNum type="arabicPeriod"/>
            </a:pPr>
            <a:r>
              <a:rPr lang="en-US" altLang="de-DE" sz="2000"/>
              <a:t>The root of the tree must be locked first, in any mode..</a:t>
            </a:r>
          </a:p>
          <a:p>
            <a:pPr marL="838200" lvl="1" indent="-381000">
              <a:lnSpc>
                <a:spcPct val="90000"/>
              </a:lnSpc>
              <a:buSzTx/>
              <a:buFont typeface="Wingdings" panose="05000000000000000000" pitchFamily="2" charset="2"/>
              <a:buAutoNum type="arabicPeriod"/>
            </a:pPr>
            <a:r>
              <a:rPr lang="en-US" altLang="de-DE" sz="2000"/>
              <a:t>A node N can be locked by a transaction T in S or IX mode only if the parent node is already locked by T in either IS or IX mode.</a:t>
            </a:r>
          </a:p>
          <a:p>
            <a:pPr marL="838200" lvl="1" indent="-381000">
              <a:lnSpc>
                <a:spcPct val="90000"/>
              </a:lnSpc>
              <a:buSzTx/>
              <a:buFont typeface="Wingdings" panose="05000000000000000000" pitchFamily="2" charset="2"/>
              <a:buAutoNum type="arabicPeriod"/>
            </a:pPr>
            <a:r>
              <a:rPr lang="en-US" altLang="de-DE" sz="2000"/>
              <a:t>A node N can be locked by T in X, IX, or SIX mode only if the parent of N is already locked by T in either IX or SIX mode.</a:t>
            </a:r>
          </a:p>
          <a:p>
            <a:pPr marL="838200" lvl="1" indent="-381000">
              <a:lnSpc>
                <a:spcPct val="90000"/>
              </a:lnSpc>
              <a:buSzTx/>
              <a:buFont typeface="Wingdings" panose="05000000000000000000" pitchFamily="2" charset="2"/>
              <a:buAutoNum type="arabicPeriod"/>
            </a:pPr>
            <a:r>
              <a:rPr lang="en-US" altLang="de-DE" sz="2000"/>
              <a:t>T can lock a node only if it has not unlocked any node (to enforce 2PL policy).</a:t>
            </a:r>
          </a:p>
          <a:p>
            <a:pPr marL="838200" lvl="1" indent="-381000">
              <a:lnSpc>
                <a:spcPct val="90000"/>
              </a:lnSpc>
              <a:buSzTx/>
              <a:buFont typeface="Wingdings" panose="05000000000000000000" pitchFamily="2" charset="2"/>
              <a:buAutoNum type="arabicPeriod"/>
            </a:pPr>
            <a:r>
              <a:rPr lang="en-US" altLang="de-DE" sz="2000"/>
              <a:t>T can unlock a node, N, only if none of the children of N are currently locked by T.</a:t>
            </a:r>
          </a:p>
          <a:p>
            <a:pPr marL="838200" lvl="1" indent="-381000">
              <a:lnSpc>
                <a:spcPct val="90000"/>
              </a:lnSpc>
              <a:buFont typeface="Wingdings" panose="05000000000000000000" pitchFamily="2" charset="2"/>
              <a:buNone/>
            </a:pPr>
            <a:endParaRPr lang="en-US" altLang="de-DE" sz="2000"/>
          </a:p>
        </p:txBody>
      </p:sp>
    </p:spTree>
    <p:extLst>
      <p:ext uri="{BB962C8B-B14F-4D97-AF65-F5344CB8AC3E}">
        <p14:creationId xmlns:p14="http://schemas.microsoft.com/office/powerpoint/2010/main" val="3578579163"/>
      </p:ext>
    </p:extLst>
  </p:cSld>
  <p:clrMapOvr>
    <a:masterClrMapping/>
  </p:clrMapOvr>
  <p:transition spd="med"/>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23" name="Rectangle 11"/>
          <p:cNvSpPr>
            <a:spLocks noGrp="1" noChangeArrowheads="1"/>
          </p:cNvSpPr>
          <p:nvPr>
            <p:ph type="title"/>
          </p:nvPr>
        </p:nvSpPr>
        <p:spPr>
          <a:xfrm>
            <a:off x="228600" y="76200"/>
            <a:ext cx="7796213" cy="762000"/>
          </a:xfrm>
        </p:spPr>
        <p:txBody>
          <a:bodyPr/>
          <a:lstStyle/>
          <a:p>
            <a:r>
              <a:rPr lang="en-US" altLang="de-DE"/>
              <a:t>Database Concurrency Control</a:t>
            </a:r>
          </a:p>
        </p:txBody>
      </p:sp>
      <p:sp>
        <p:nvSpPr>
          <p:cNvPr id="755724" name="Rectangle 12"/>
          <p:cNvSpPr>
            <a:spLocks noGrp="1" noChangeArrowheads="1"/>
          </p:cNvSpPr>
          <p:nvPr>
            <p:ph type="body" idx="1"/>
          </p:nvPr>
        </p:nvSpPr>
        <p:spPr>
          <a:xfrm>
            <a:off x="381000" y="838200"/>
            <a:ext cx="8153400" cy="5562600"/>
          </a:xfrm>
        </p:spPr>
        <p:txBody>
          <a:bodyPr/>
          <a:lstStyle/>
          <a:p>
            <a:pPr>
              <a:lnSpc>
                <a:spcPct val="80000"/>
              </a:lnSpc>
              <a:buFont typeface="Wingdings" panose="05000000000000000000" pitchFamily="2" charset="2"/>
              <a:buNone/>
            </a:pPr>
            <a:r>
              <a:rPr lang="en-US" altLang="de-DE" sz="1800"/>
              <a:t>Granularity of data items and Multiple Granularity Locking: An example of a serializable execution:</a:t>
            </a:r>
          </a:p>
          <a:p>
            <a:pPr>
              <a:lnSpc>
                <a:spcPct val="80000"/>
              </a:lnSpc>
              <a:buFont typeface="Wingdings" panose="05000000000000000000" pitchFamily="2" charset="2"/>
              <a:buNone/>
            </a:pPr>
            <a:endParaRPr lang="en-US" altLang="de-DE" sz="1800"/>
          </a:p>
          <a:p>
            <a:pPr lvl="1">
              <a:lnSpc>
                <a:spcPct val="80000"/>
              </a:lnSpc>
              <a:buFont typeface="Wingdings" panose="05000000000000000000" pitchFamily="2" charset="2"/>
              <a:buNone/>
            </a:pPr>
            <a:r>
              <a:rPr lang="en-US" altLang="de-DE" sz="1600"/>
              <a:t>T1                          T2                                   T3</a:t>
            </a:r>
          </a:p>
          <a:p>
            <a:pPr lvl="1">
              <a:lnSpc>
                <a:spcPct val="80000"/>
              </a:lnSpc>
              <a:buFont typeface="Wingdings" panose="05000000000000000000" pitchFamily="2" charset="2"/>
              <a:buNone/>
            </a:pPr>
            <a:r>
              <a:rPr lang="en-US" altLang="de-DE" sz="1600"/>
              <a:t>IX(db)</a:t>
            </a:r>
          </a:p>
          <a:p>
            <a:pPr lvl="1">
              <a:lnSpc>
                <a:spcPct val="80000"/>
              </a:lnSpc>
              <a:buFont typeface="Wingdings" panose="05000000000000000000" pitchFamily="2" charset="2"/>
              <a:buNone/>
            </a:pPr>
            <a:r>
              <a:rPr lang="en-US" altLang="de-DE" sz="1600"/>
              <a:t>IX(f1)</a:t>
            </a:r>
          </a:p>
          <a:p>
            <a:pPr lvl="1">
              <a:lnSpc>
                <a:spcPct val="80000"/>
              </a:lnSpc>
              <a:buFont typeface="Wingdings" panose="05000000000000000000" pitchFamily="2" charset="2"/>
              <a:buNone/>
            </a:pPr>
            <a:r>
              <a:rPr lang="en-US" altLang="de-DE" sz="1600"/>
              <a:t>                             IX(db)</a:t>
            </a:r>
          </a:p>
          <a:p>
            <a:pPr lvl="1">
              <a:lnSpc>
                <a:spcPct val="80000"/>
              </a:lnSpc>
              <a:buFont typeface="Wingdings" panose="05000000000000000000" pitchFamily="2" charset="2"/>
              <a:buNone/>
            </a:pPr>
            <a:r>
              <a:rPr lang="en-US" altLang="de-DE" sz="1600"/>
              <a:t>                                                                     IS(db)</a:t>
            </a:r>
          </a:p>
          <a:p>
            <a:pPr lvl="1">
              <a:lnSpc>
                <a:spcPct val="80000"/>
              </a:lnSpc>
              <a:buFont typeface="Wingdings" panose="05000000000000000000" pitchFamily="2" charset="2"/>
              <a:buNone/>
            </a:pPr>
            <a:r>
              <a:rPr lang="en-US" altLang="de-DE" sz="1600"/>
              <a:t>                                                                     IS(f1)</a:t>
            </a:r>
          </a:p>
          <a:p>
            <a:pPr lvl="1">
              <a:lnSpc>
                <a:spcPct val="80000"/>
              </a:lnSpc>
              <a:buFont typeface="Wingdings" panose="05000000000000000000" pitchFamily="2" charset="2"/>
              <a:buNone/>
            </a:pPr>
            <a:r>
              <a:rPr lang="en-US" altLang="de-DE" sz="1600"/>
              <a:t>                                                                     IS(p11)</a:t>
            </a:r>
          </a:p>
          <a:p>
            <a:pPr lvl="1">
              <a:lnSpc>
                <a:spcPct val="80000"/>
              </a:lnSpc>
              <a:buFont typeface="Wingdings" panose="05000000000000000000" pitchFamily="2" charset="2"/>
              <a:buNone/>
            </a:pPr>
            <a:r>
              <a:rPr lang="en-US" altLang="de-DE" sz="1600"/>
              <a:t>IX(p11)</a:t>
            </a:r>
          </a:p>
          <a:p>
            <a:pPr lvl="1">
              <a:lnSpc>
                <a:spcPct val="80000"/>
              </a:lnSpc>
              <a:buFont typeface="Wingdings" panose="05000000000000000000" pitchFamily="2" charset="2"/>
              <a:buNone/>
            </a:pPr>
            <a:r>
              <a:rPr lang="en-US" altLang="de-DE" sz="1600"/>
              <a:t>X(r111)</a:t>
            </a:r>
          </a:p>
          <a:p>
            <a:pPr lvl="1">
              <a:lnSpc>
                <a:spcPct val="80000"/>
              </a:lnSpc>
              <a:buFont typeface="Wingdings" panose="05000000000000000000" pitchFamily="2" charset="2"/>
              <a:buNone/>
            </a:pPr>
            <a:r>
              <a:rPr lang="en-US" altLang="de-DE" sz="1600"/>
              <a:t>                            IX(f1)</a:t>
            </a:r>
          </a:p>
          <a:p>
            <a:pPr lvl="1">
              <a:lnSpc>
                <a:spcPct val="80000"/>
              </a:lnSpc>
              <a:buFont typeface="Wingdings" panose="05000000000000000000" pitchFamily="2" charset="2"/>
              <a:buNone/>
            </a:pPr>
            <a:r>
              <a:rPr lang="en-US" altLang="de-DE" sz="1600"/>
              <a:t>                            X(p12)</a:t>
            </a:r>
          </a:p>
          <a:p>
            <a:pPr lvl="1">
              <a:lnSpc>
                <a:spcPct val="80000"/>
              </a:lnSpc>
              <a:buFont typeface="Wingdings" panose="05000000000000000000" pitchFamily="2" charset="2"/>
              <a:buNone/>
            </a:pPr>
            <a:r>
              <a:rPr lang="en-US" altLang="de-DE" sz="1600"/>
              <a:t>                                                                    S(r11j)</a:t>
            </a:r>
          </a:p>
          <a:p>
            <a:pPr lvl="1">
              <a:lnSpc>
                <a:spcPct val="80000"/>
              </a:lnSpc>
              <a:buFont typeface="Wingdings" panose="05000000000000000000" pitchFamily="2" charset="2"/>
              <a:buNone/>
            </a:pPr>
            <a:r>
              <a:rPr lang="en-US" altLang="de-DE" sz="1600"/>
              <a:t>IX(f2)</a:t>
            </a:r>
          </a:p>
          <a:p>
            <a:pPr lvl="1">
              <a:lnSpc>
                <a:spcPct val="80000"/>
              </a:lnSpc>
              <a:buFont typeface="Wingdings" panose="05000000000000000000" pitchFamily="2" charset="2"/>
              <a:buNone/>
            </a:pPr>
            <a:r>
              <a:rPr lang="en-US" altLang="de-DE" sz="1600"/>
              <a:t>IX(p21)</a:t>
            </a:r>
          </a:p>
          <a:p>
            <a:pPr lvl="1">
              <a:lnSpc>
                <a:spcPct val="80000"/>
              </a:lnSpc>
              <a:buFont typeface="Wingdings" panose="05000000000000000000" pitchFamily="2" charset="2"/>
              <a:buNone/>
            </a:pPr>
            <a:r>
              <a:rPr lang="en-US" altLang="de-DE" sz="1600"/>
              <a:t>IX(r211)</a:t>
            </a:r>
          </a:p>
          <a:p>
            <a:pPr lvl="1">
              <a:lnSpc>
                <a:spcPct val="80000"/>
              </a:lnSpc>
              <a:buFont typeface="Wingdings" panose="05000000000000000000" pitchFamily="2" charset="2"/>
              <a:buNone/>
            </a:pPr>
            <a:r>
              <a:rPr lang="en-US" altLang="de-DE" sz="1600"/>
              <a:t>Unlock (r211)</a:t>
            </a:r>
          </a:p>
          <a:p>
            <a:pPr lvl="1">
              <a:lnSpc>
                <a:spcPct val="80000"/>
              </a:lnSpc>
              <a:buFont typeface="Wingdings" panose="05000000000000000000" pitchFamily="2" charset="2"/>
              <a:buNone/>
            </a:pPr>
            <a:r>
              <a:rPr lang="en-US" altLang="de-DE" sz="1600"/>
              <a:t>Unlock (p21)</a:t>
            </a:r>
          </a:p>
          <a:p>
            <a:pPr lvl="1">
              <a:lnSpc>
                <a:spcPct val="80000"/>
              </a:lnSpc>
              <a:buFont typeface="Wingdings" panose="05000000000000000000" pitchFamily="2" charset="2"/>
              <a:buNone/>
            </a:pPr>
            <a:r>
              <a:rPr lang="en-US" altLang="de-DE" sz="1600"/>
              <a:t>Unlock (f2)</a:t>
            </a:r>
          </a:p>
          <a:p>
            <a:pPr lvl="1">
              <a:lnSpc>
                <a:spcPct val="80000"/>
              </a:lnSpc>
              <a:buFont typeface="Wingdings" panose="05000000000000000000" pitchFamily="2" charset="2"/>
              <a:buNone/>
            </a:pPr>
            <a:r>
              <a:rPr lang="en-US" altLang="de-DE" sz="1600"/>
              <a:t>                                                                   S(f2)</a:t>
            </a:r>
          </a:p>
          <a:p>
            <a:pPr lvl="1">
              <a:lnSpc>
                <a:spcPct val="80000"/>
              </a:lnSpc>
            </a:pPr>
            <a:endParaRPr lang="en-US" altLang="de-DE" sz="1600"/>
          </a:p>
        </p:txBody>
      </p:sp>
    </p:spTree>
    <p:extLst>
      <p:ext uri="{BB962C8B-B14F-4D97-AF65-F5344CB8AC3E}">
        <p14:creationId xmlns:p14="http://schemas.microsoft.com/office/powerpoint/2010/main" val="58236761"/>
      </p:ext>
    </p:extLst>
  </p:cSld>
  <p:clrMapOvr>
    <a:masterClrMapping/>
  </p:clrMapOvr>
  <p:transition spd="med"/>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1" name="Rectangle 11"/>
          <p:cNvSpPr>
            <a:spLocks noGrp="1" noChangeArrowheads="1"/>
          </p:cNvSpPr>
          <p:nvPr>
            <p:ph type="title"/>
          </p:nvPr>
        </p:nvSpPr>
        <p:spPr/>
        <p:txBody>
          <a:bodyPr/>
          <a:lstStyle/>
          <a:p>
            <a:r>
              <a:rPr lang="en-US" altLang="de-DE"/>
              <a:t>Database Concurrency Control</a:t>
            </a:r>
          </a:p>
        </p:txBody>
      </p:sp>
      <p:sp>
        <p:nvSpPr>
          <p:cNvPr id="757772" name="Rectangle 12"/>
          <p:cNvSpPr>
            <a:spLocks noGrp="1" noChangeArrowheads="1"/>
          </p:cNvSpPr>
          <p:nvPr>
            <p:ph type="body" idx="1"/>
          </p:nvPr>
        </p:nvSpPr>
        <p:spPr/>
        <p:txBody>
          <a:bodyPr/>
          <a:lstStyle/>
          <a:p>
            <a:pPr>
              <a:lnSpc>
                <a:spcPct val="80000"/>
              </a:lnSpc>
            </a:pPr>
            <a:r>
              <a:rPr lang="en-US" altLang="de-DE" sz="2000"/>
              <a:t>Granularity of data items and Multiple Granularity Locking: An example of a serializable execution (continued):</a:t>
            </a:r>
          </a:p>
          <a:p>
            <a:pPr lvl="1">
              <a:lnSpc>
                <a:spcPct val="80000"/>
              </a:lnSpc>
              <a:buFont typeface="Wingdings" panose="05000000000000000000" pitchFamily="2" charset="2"/>
              <a:buNone/>
            </a:pPr>
            <a:r>
              <a:rPr lang="en-US" altLang="de-DE" sz="2000"/>
              <a:t>T1                          T2                                   T3</a:t>
            </a:r>
          </a:p>
          <a:p>
            <a:pPr lvl="1">
              <a:lnSpc>
                <a:spcPct val="80000"/>
              </a:lnSpc>
              <a:buFont typeface="Wingdings" panose="05000000000000000000" pitchFamily="2" charset="2"/>
              <a:buNone/>
            </a:pPr>
            <a:r>
              <a:rPr lang="en-US" altLang="de-DE" sz="2000"/>
              <a:t>                             unlock(p12)</a:t>
            </a:r>
          </a:p>
          <a:p>
            <a:pPr lvl="1">
              <a:lnSpc>
                <a:spcPct val="80000"/>
              </a:lnSpc>
              <a:buFont typeface="Wingdings" panose="05000000000000000000" pitchFamily="2" charset="2"/>
              <a:buNone/>
            </a:pPr>
            <a:r>
              <a:rPr lang="en-US" altLang="de-DE" sz="2000"/>
              <a:t>                             unlock(f1)</a:t>
            </a:r>
          </a:p>
          <a:p>
            <a:pPr lvl="1">
              <a:lnSpc>
                <a:spcPct val="80000"/>
              </a:lnSpc>
              <a:buFont typeface="Wingdings" panose="05000000000000000000" pitchFamily="2" charset="2"/>
              <a:buNone/>
            </a:pPr>
            <a:r>
              <a:rPr lang="en-US" altLang="de-DE" sz="2000"/>
              <a:t>                             unlock(db)                                                                                                                     </a:t>
            </a:r>
          </a:p>
          <a:p>
            <a:pPr lvl="1">
              <a:lnSpc>
                <a:spcPct val="80000"/>
              </a:lnSpc>
              <a:buFont typeface="Wingdings" panose="05000000000000000000" pitchFamily="2" charset="2"/>
              <a:buNone/>
            </a:pPr>
            <a:r>
              <a:rPr lang="en-US" altLang="de-DE" sz="2000"/>
              <a:t>unlock(r111)</a:t>
            </a:r>
          </a:p>
          <a:p>
            <a:pPr lvl="1">
              <a:lnSpc>
                <a:spcPct val="80000"/>
              </a:lnSpc>
              <a:buFont typeface="Wingdings" panose="05000000000000000000" pitchFamily="2" charset="2"/>
              <a:buNone/>
            </a:pPr>
            <a:r>
              <a:rPr lang="en-US" altLang="de-DE" sz="2000"/>
              <a:t>unlock(p11)</a:t>
            </a:r>
          </a:p>
          <a:p>
            <a:pPr lvl="1">
              <a:lnSpc>
                <a:spcPct val="80000"/>
              </a:lnSpc>
              <a:buFont typeface="Wingdings" panose="05000000000000000000" pitchFamily="2" charset="2"/>
              <a:buNone/>
            </a:pPr>
            <a:r>
              <a:rPr lang="en-US" altLang="de-DE" sz="2000"/>
              <a:t>unlock(f1)</a:t>
            </a:r>
          </a:p>
          <a:p>
            <a:pPr lvl="1">
              <a:lnSpc>
                <a:spcPct val="80000"/>
              </a:lnSpc>
              <a:buFont typeface="Wingdings" panose="05000000000000000000" pitchFamily="2" charset="2"/>
              <a:buNone/>
            </a:pPr>
            <a:r>
              <a:rPr lang="en-US" altLang="de-DE" sz="2000"/>
              <a:t>unlock(db)</a:t>
            </a:r>
          </a:p>
          <a:p>
            <a:pPr lvl="1">
              <a:lnSpc>
                <a:spcPct val="80000"/>
              </a:lnSpc>
              <a:buFont typeface="Wingdings" panose="05000000000000000000" pitchFamily="2" charset="2"/>
              <a:buNone/>
            </a:pPr>
            <a:r>
              <a:rPr lang="en-US" altLang="de-DE" sz="2000"/>
              <a:t>                                                                      unlock (r111j)</a:t>
            </a:r>
          </a:p>
          <a:p>
            <a:pPr lvl="1">
              <a:lnSpc>
                <a:spcPct val="80000"/>
              </a:lnSpc>
              <a:buFont typeface="Wingdings" panose="05000000000000000000" pitchFamily="2" charset="2"/>
              <a:buNone/>
            </a:pPr>
            <a:r>
              <a:rPr lang="en-US" altLang="de-DE" sz="2000"/>
              <a:t>                                                                      unlock (p11)</a:t>
            </a:r>
          </a:p>
          <a:p>
            <a:pPr lvl="1">
              <a:lnSpc>
                <a:spcPct val="80000"/>
              </a:lnSpc>
              <a:buFont typeface="Wingdings" panose="05000000000000000000" pitchFamily="2" charset="2"/>
              <a:buNone/>
            </a:pPr>
            <a:r>
              <a:rPr lang="en-US" altLang="de-DE" sz="2000"/>
              <a:t>                                                                      unlock (f1)</a:t>
            </a:r>
          </a:p>
          <a:p>
            <a:pPr lvl="1">
              <a:lnSpc>
                <a:spcPct val="80000"/>
              </a:lnSpc>
              <a:buFont typeface="Wingdings" panose="05000000000000000000" pitchFamily="2" charset="2"/>
              <a:buNone/>
            </a:pPr>
            <a:r>
              <a:rPr lang="en-US" altLang="de-DE" sz="2000"/>
              <a:t>                                                                      unlock(f2)</a:t>
            </a:r>
          </a:p>
          <a:p>
            <a:pPr lvl="1">
              <a:lnSpc>
                <a:spcPct val="80000"/>
              </a:lnSpc>
              <a:buFont typeface="Wingdings" panose="05000000000000000000" pitchFamily="2" charset="2"/>
              <a:buNone/>
            </a:pPr>
            <a:r>
              <a:rPr lang="en-US" altLang="de-DE" sz="2000"/>
              <a:t>                                                                      unlock(db)</a:t>
            </a:r>
          </a:p>
        </p:txBody>
      </p:sp>
      <p:sp>
        <p:nvSpPr>
          <p:cNvPr id="757764" name="Rectangle 4"/>
          <p:cNvSpPr>
            <a:spLocks noChangeArrowheads="1"/>
          </p:cNvSpPr>
          <p:nvPr/>
        </p:nvSpPr>
        <p:spPr bwMode="auto">
          <a:xfrm>
            <a:off x="644525" y="1019175"/>
            <a:ext cx="82581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914400">
              <a:spcBef>
                <a:spcPct val="20000"/>
              </a:spcBef>
              <a:buClr>
                <a:srgbClr val="990033"/>
              </a:buClr>
              <a:buSzPct val="60000"/>
              <a:buFont typeface="Wingdings" panose="05000000000000000000" pitchFamily="2" charset="2"/>
              <a:buChar char="n"/>
              <a:defRPr sz="2400">
                <a:solidFill>
                  <a:schemeClr val="tx2"/>
                </a:solidFill>
                <a:latin typeface="Arial" panose="020B0604020202020204" pitchFamily="34" charset="0"/>
                <a:cs typeface="Arial" panose="020B0604020202020204" pitchFamily="34" charset="0"/>
              </a:defRPr>
            </a:lvl1pPr>
            <a:lvl2pPr marL="1485900" indent="-457200">
              <a:spcBef>
                <a:spcPct val="20000"/>
              </a:spcBef>
              <a:buClr>
                <a:schemeClr val="tx2"/>
              </a:buClr>
              <a:buSzPct val="55000"/>
              <a:buFont typeface="Wingdings" panose="05000000000000000000" pitchFamily="2" charset="2"/>
              <a:buChar char="n"/>
              <a:defRPr sz="2200">
                <a:solidFill>
                  <a:srgbClr val="800000"/>
                </a:solidFill>
                <a:latin typeface="Arial" panose="020B0604020202020204" pitchFamily="34" charset="0"/>
                <a:cs typeface="Arial" panose="020B0604020202020204" pitchFamily="34" charset="0"/>
              </a:defRPr>
            </a:lvl2pPr>
            <a:lvl3pPr marL="1981200" indent="-381000">
              <a:spcBef>
                <a:spcPct val="20000"/>
              </a:spcBef>
              <a:buClr>
                <a:srgbClr val="990033"/>
              </a:buClr>
              <a:buSzPct val="50000"/>
              <a:buFont typeface="Wingdings" panose="05000000000000000000" pitchFamily="2" charset="2"/>
              <a:buChar char="n"/>
              <a:defRPr sz="2000">
                <a:solidFill>
                  <a:schemeClr val="tx2"/>
                </a:solidFill>
                <a:latin typeface="Arial" panose="020B0604020202020204" pitchFamily="34" charset="0"/>
                <a:cs typeface="Arial" panose="020B0604020202020204" pitchFamily="34" charset="0"/>
              </a:defRPr>
            </a:lvl3pPr>
            <a:lvl4pPr marL="8382000" indent="-342900">
              <a:spcBef>
                <a:spcPct val="20000"/>
              </a:spcBef>
              <a:buClr>
                <a:schemeClr val="tx2"/>
              </a:buClr>
              <a:buSzPct val="55000"/>
              <a:buFont typeface="Wingdings" panose="05000000000000000000" pitchFamily="2" charset="2"/>
              <a:buChar char="n"/>
              <a:defRPr>
                <a:solidFill>
                  <a:srgbClr val="800000"/>
                </a:solidFill>
                <a:latin typeface="Arial" panose="020B0604020202020204" pitchFamily="34" charset="0"/>
                <a:cs typeface="Arial" panose="020B0604020202020204" pitchFamily="34" charset="0"/>
              </a:defRPr>
            </a:lvl4pPr>
            <a:lvl5pPr marL="8724900" indent="-342900">
              <a:spcBef>
                <a:spcPct val="20000"/>
              </a:spcBef>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5pPr>
            <a:lvl6pPr marL="91821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6pPr>
            <a:lvl7pPr marL="96393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7pPr>
            <a:lvl8pPr marL="100965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8pPr>
            <a:lvl9pPr marL="10553700" indent="-342900" fontAlgn="base">
              <a:spcBef>
                <a:spcPct val="20000"/>
              </a:spcBef>
              <a:spcAft>
                <a:spcPct val="0"/>
              </a:spcAft>
              <a:buClr>
                <a:srgbClr val="990033"/>
              </a:buClr>
              <a:buSzPct val="50000"/>
              <a:buFont typeface="Wingdings" panose="05000000000000000000" pitchFamily="2" charset="2"/>
              <a:buChar char="n"/>
              <a:defRPr>
                <a:solidFill>
                  <a:schemeClr val="tx2"/>
                </a:solidFill>
                <a:latin typeface="Arial" panose="020B0604020202020204" pitchFamily="34" charset="0"/>
                <a:cs typeface="Arial" panose="020B0604020202020204" pitchFamily="34" charset="0"/>
              </a:defRPr>
            </a:lvl9pPr>
          </a:lstStyle>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Times New Roman" panose="02020603050405020304" pitchFamily="18"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endPar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endParaRPr>
          </a:p>
          <a:p>
            <a:pPr marL="914400" marR="0" lvl="0" indent="-914400" algn="l" defTabSz="914400" rtl="0" eaLnBrk="1" fontAlgn="base" latinLnBrk="0" hangingPunct="1">
              <a:lnSpc>
                <a:spcPct val="100000"/>
              </a:lnSpc>
              <a:spcBef>
                <a:spcPct val="20000"/>
              </a:spcBef>
              <a:spcAft>
                <a:spcPct val="0"/>
              </a:spcAft>
              <a:buClr>
                <a:srgbClr val="990033"/>
              </a:buClr>
              <a:buSzPct val="60000"/>
              <a:buFont typeface="Wingdings" panose="05000000000000000000" pitchFamily="2" charset="2"/>
              <a:buNone/>
              <a:tabLst/>
              <a:defRPr/>
            </a:pPr>
            <a:r>
              <a:rPr kumimoji="0" lang="en-US" altLang="de-DE" sz="1800" b="1" i="0" u="none" strike="noStrike" kern="1200" cap="none" spc="0" normalizeH="0" baseline="0" noProof="0" smtClean="0">
                <a:ln>
                  <a:noFill/>
                </a:ln>
                <a:solidFill>
                  <a:srgbClr val="33339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48179159"/>
      </p:ext>
    </p:extLst>
  </p:cSld>
  <p:clrMapOvr>
    <a:masterClrMapping/>
  </p:clrMapOvr>
  <p:transition spd="med"/>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p:txBody>
          <a:bodyPr/>
          <a:lstStyle/>
          <a:p>
            <a:r>
              <a:rPr lang="en-US" altLang="de-DE"/>
              <a:t>Summary</a:t>
            </a:r>
          </a:p>
        </p:txBody>
      </p:sp>
      <p:sp>
        <p:nvSpPr>
          <p:cNvPr id="801795" name="Rectangle 3"/>
          <p:cNvSpPr>
            <a:spLocks noGrp="1" noChangeArrowheads="1"/>
          </p:cNvSpPr>
          <p:nvPr>
            <p:ph type="body" idx="1"/>
          </p:nvPr>
        </p:nvSpPr>
        <p:spPr/>
        <p:txBody>
          <a:bodyPr/>
          <a:lstStyle/>
          <a:p>
            <a:pPr marL="533400" indent="-533400"/>
            <a:r>
              <a:rPr lang="en-US" altLang="de-DE"/>
              <a:t>Databases Concurrency Control</a:t>
            </a:r>
          </a:p>
          <a:p>
            <a:pPr marL="952500" lvl="1" indent="-495300">
              <a:buSzTx/>
              <a:buFont typeface="Wingdings" panose="05000000000000000000" pitchFamily="2" charset="2"/>
              <a:buAutoNum type="arabicPeriod"/>
            </a:pPr>
            <a:r>
              <a:rPr lang="en-US" altLang="de-DE"/>
              <a:t>Purpose of Concurrency Control</a:t>
            </a:r>
          </a:p>
          <a:p>
            <a:pPr marL="952500" lvl="1" indent="-495300">
              <a:buSzTx/>
              <a:buFont typeface="Wingdings" panose="05000000000000000000" pitchFamily="2" charset="2"/>
              <a:buAutoNum type="arabicPeriod"/>
            </a:pPr>
            <a:r>
              <a:rPr lang="en-US" altLang="de-DE"/>
              <a:t>Two-Phase locking</a:t>
            </a:r>
          </a:p>
          <a:p>
            <a:pPr marL="952500" lvl="1" indent="-495300">
              <a:buSzTx/>
              <a:buFont typeface="Wingdings" panose="05000000000000000000" pitchFamily="2" charset="2"/>
              <a:buAutoNum type="arabicPeriod"/>
            </a:pPr>
            <a:r>
              <a:rPr lang="en-US" altLang="de-DE"/>
              <a:t>Limitations of CCMs</a:t>
            </a:r>
          </a:p>
          <a:p>
            <a:pPr marL="952500" lvl="1" indent="-495300">
              <a:buSzTx/>
              <a:buFont typeface="Wingdings" panose="05000000000000000000" pitchFamily="2" charset="2"/>
              <a:buAutoNum type="arabicPeriod"/>
            </a:pPr>
            <a:r>
              <a:rPr lang="en-US" altLang="de-DE"/>
              <a:t>Index Locking</a:t>
            </a:r>
          </a:p>
          <a:p>
            <a:pPr marL="952500" lvl="1" indent="-495300">
              <a:buSzTx/>
              <a:buFont typeface="Wingdings" panose="05000000000000000000" pitchFamily="2" charset="2"/>
              <a:buAutoNum type="arabicPeriod"/>
            </a:pPr>
            <a:r>
              <a:rPr lang="en-US" altLang="de-DE"/>
              <a:t>Lock Compatibility Matrix</a:t>
            </a:r>
          </a:p>
          <a:p>
            <a:pPr marL="952500" lvl="1" indent="-495300">
              <a:buSzTx/>
              <a:buFont typeface="Wingdings" panose="05000000000000000000" pitchFamily="2" charset="2"/>
              <a:buAutoNum type="arabicPeriod"/>
            </a:pPr>
            <a:r>
              <a:rPr lang="en-US" altLang="de-DE"/>
              <a:t>Lock Granularity</a:t>
            </a:r>
          </a:p>
        </p:txBody>
      </p:sp>
    </p:spTree>
    <p:extLst>
      <p:ext uri="{BB962C8B-B14F-4D97-AF65-F5344CB8AC3E}">
        <p14:creationId xmlns:p14="http://schemas.microsoft.com/office/powerpoint/2010/main" val="1704830970"/>
      </p:ext>
    </p:extLst>
  </p:cSld>
  <p:clrMapOvr>
    <a:masterClrMapping/>
  </p:clrMapOvr>
  <p:transition spd="med"/>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2134332"/>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8" name="Rectangle 4"/>
          <p:cNvSpPr>
            <a:spLocks noGrp="1" noChangeArrowheads="1"/>
          </p:cNvSpPr>
          <p:nvPr>
            <p:ph type="title"/>
          </p:nvPr>
        </p:nvSpPr>
        <p:spPr/>
        <p:txBody>
          <a:bodyPr/>
          <a:lstStyle/>
          <a:p>
            <a:r>
              <a:rPr lang="en-US" altLang="de-DE"/>
              <a:t>Database Recovery</a:t>
            </a:r>
          </a:p>
        </p:txBody>
      </p:sp>
      <p:sp>
        <p:nvSpPr>
          <p:cNvPr id="671749" name="Rectangle 5"/>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1   Purpose of Database Recovery</a:t>
            </a:r>
          </a:p>
          <a:p>
            <a:pPr lvl="1">
              <a:lnSpc>
                <a:spcPct val="90000"/>
              </a:lnSpc>
            </a:pPr>
            <a:r>
              <a:rPr lang="en-US" altLang="de-DE" sz="2400"/>
              <a:t>To bring the database into the last consistent state, which existed prior to the failure.</a:t>
            </a:r>
          </a:p>
          <a:p>
            <a:pPr lvl="1">
              <a:lnSpc>
                <a:spcPct val="90000"/>
              </a:lnSpc>
            </a:pPr>
            <a:r>
              <a:rPr lang="en-US" altLang="de-DE" sz="2400"/>
              <a:t>To preserve transaction properties (Atomicity, Consistency, Isolation and Durability).</a:t>
            </a:r>
          </a:p>
          <a:p>
            <a:pPr>
              <a:lnSpc>
                <a:spcPct val="90000"/>
              </a:lnSpc>
            </a:pPr>
            <a:r>
              <a:rPr lang="en-US" altLang="de-DE" sz="2400"/>
              <a:t>Example:</a:t>
            </a:r>
          </a:p>
          <a:p>
            <a:pPr lvl="1">
              <a:lnSpc>
                <a:spcPct val="90000"/>
              </a:lnSpc>
            </a:pPr>
            <a:r>
              <a:rPr lang="en-US" altLang="de-DE" sz="2400"/>
              <a:t>If the system crashes before a fund transfer transaction completes its execution, then either one or both accounts may have incorrect value.  Thus, the database must be restored to the state before the transaction modified any of the accounts.  </a:t>
            </a:r>
          </a:p>
        </p:txBody>
      </p:sp>
    </p:spTree>
    <p:extLst>
      <p:ext uri="{BB962C8B-B14F-4D97-AF65-F5344CB8AC3E}">
        <p14:creationId xmlns:p14="http://schemas.microsoft.com/office/powerpoint/2010/main" val="1691450047"/>
      </p:ext>
    </p:extLst>
  </p:cSld>
  <p:clrMapOvr>
    <a:masterClrMapping/>
  </p:clrMapOvr>
  <p:transition spd="med"/>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6" name="Rectangle 4"/>
          <p:cNvSpPr>
            <a:spLocks noGrp="1" noChangeArrowheads="1"/>
          </p:cNvSpPr>
          <p:nvPr>
            <p:ph type="title"/>
          </p:nvPr>
        </p:nvSpPr>
        <p:spPr/>
        <p:txBody>
          <a:bodyPr/>
          <a:lstStyle/>
          <a:p>
            <a:r>
              <a:rPr lang="en-US" altLang="de-DE"/>
              <a:t>Database Recovery</a:t>
            </a:r>
          </a:p>
        </p:txBody>
      </p:sp>
      <p:sp>
        <p:nvSpPr>
          <p:cNvPr id="673797" name="Rectangle 5"/>
          <p:cNvSpPr>
            <a:spLocks noGrp="1" noChangeArrowheads="1"/>
          </p:cNvSpPr>
          <p:nvPr>
            <p:ph type="body" idx="1"/>
          </p:nvPr>
        </p:nvSpPr>
        <p:spPr/>
        <p:txBody>
          <a:bodyPr/>
          <a:lstStyle/>
          <a:p>
            <a:pPr>
              <a:buFont typeface="Wingdings" panose="05000000000000000000" pitchFamily="2" charset="2"/>
              <a:buNone/>
            </a:pPr>
            <a:r>
              <a:rPr lang="en-US" altLang="de-DE"/>
              <a:t>2   Types of Failure</a:t>
            </a:r>
          </a:p>
          <a:p>
            <a:pPr lvl="1"/>
            <a:r>
              <a:rPr lang="en-US" altLang="de-DE"/>
              <a:t>The database may become unavailable for use due to </a:t>
            </a:r>
          </a:p>
          <a:p>
            <a:pPr lvl="2"/>
            <a:r>
              <a:rPr lang="en-US" altLang="de-DE" b="1"/>
              <a:t>Transaction failure</a:t>
            </a:r>
            <a:r>
              <a:rPr lang="en-US" altLang="de-DE"/>
              <a:t>:  Transactions may fail because of incorrect input, deadlock, incorrect synchronization.</a:t>
            </a:r>
          </a:p>
          <a:p>
            <a:pPr lvl="2"/>
            <a:r>
              <a:rPr lang="en-US" altLang="de-DE" b="1"/>
              <a:t>System failure</a:t>
            </a:r>
            <a:r>
              <a:rPr lang="en-US" altLang="de-DE"/>
              <a:t>:  System may fail because of addressing error, application error, operating system fault, RAM failure, etc.</a:t>
            </a:r>
          </a:p>
          <a:p>
            <a:pPr lvl="2"/>
            <a:r>
              <a:rPr lang="en-US" altLang="de-DE" b="1"/>
              <a:t>Media failure</a:t>
            </a:r>
            <a:r>
              <a:rPr lang="en-US" altLang="de-DE"/>
              <a:t>:  Disk head crash, power disruption, etc.</a:t>
            </a:r>
          </a:p>
        </p:txBody>
      </p:sp>
    </p:spTree>
    <p:extLst>
      <p:ext uri="{BB962C8B-B14F-4D97-AF65-F5344CB8AC3E}">
        <p14:creationId xmlns:p14="http://schemas.microsoft.com/office/powerpoint/2010/main" val="3161093756"/>
      </p:ext>
    </p:extLst>
  </p:cSld>
  <p:clrMapOvr>
    <a:masterClrMapping/>
  </p:clrMapOvr>
  <p:transition spd="med"/>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5" name="Rectangle 5"/>
          <p:cNvSpPr>
            <a:spLocks noGrp="1" noChangeArrowheads="1"/>
          </p:cNvSpPr>
          <p:nvPr>
            <p:ph type="title"/>
          </p:nvPr>
        </p:nvSpPr>
        <p:spPr>
          <a:xfrm>
            <a:off x="228600" y="76200"/>
            <a:ext cx="7796213" cy="762000"/>
          </a:xfrm>
        </p:spPr>
        <p:txBody>
          <a:bodyPr/>
          <a:lstStyle/>
          <a:p>
            <a:r>
              <a:rPr lang="en-US" altLang="de-DE"/>
              <a:t>Database Recovery</a:t>
            </a:r>
          </a:p>
        </p:txBody>
      </p:sp>
      <p:sp>
        <p:nvSpPr>
          <p:cNvPr id="675846" name="Rectangle 6"/>
          <p:cNvSpPr>
            <a:spLocks noGrp="1" noChangeArrowheads="1"/>
          </p:cNvSpPr>
          <p:nvPr>
            <p:ph type="body" idx="1"/>
          </p:nvPr>
        </p:nvSpPr>
        <p:spPr>
          <a:xfrm>
            <a:off x="239713" y="1219200"/>
            <a:ext cx="8294687" cy="2438400"/>
          </a:xfrm>
        </p:spPr>
        <p:txBody>
          <a:bodyPr/>
          <a:lstStyle/>
          <a:p>
            <a:pPr>
              <a:lnSpc>
                <a:spcPct val="80000"/>
              </a:lnSpc>
              <a:buFont typeface="Wingdings" panose="05000000000000000000" pitchFamily="2" charset="2"/>
              <a:buNone/>
            </a:pPr>
            <a:r>
              <a:rPr lang="en-US" altLang="de-DE" sz="2400"/>
              <a:t>3   Transaction Log</a:t>
            </a:r>
          </a:p>
          <a:p>
            <a:pPr lvl="1">
              <a:lnSpc>
                <a:spcPct val="80000"/>
              </a:lnSpc>
            </a:pPr>
            <a:r>
              <a:rPr lang="en-US" altLang="de-DE" sz="2200"/>
              <a:t>For recovery from any type of failure data values prior to modification (BFIM - BeFore Image) and the new value after modification (AFIM – AFter Image) are required.</a:t>
            </a:r>
          </a:p>
          <a:p>
            <a:pPr lvl="1">
              <a:lnSpc>
                <a:spcPct val="80000"/>
              </a:lnSpc>
            </a:pPr>
            <a:r>
              <a:rPr lang="en-US" altLang="de-DE" sz="2200"/>
              <a:t>These values and other information is stored in a sequential file called Transaction log.  A sample log is given below.  Back P and Next P point to the previous and next log records of the same transaction.</a:t>
            </a:r>
          </a:p>
        </p:txBody>
      </p:sp>
      <p:graphicFrame>
        <p:nvGraphicFramePr>
          <p:cNvPr id="675844" name="Object 4"/>
          <p:cNvGraphicFramePr>
            <a:graphicFrameLocks noGrp="1" noChangeAspect="1"/>
          </p:cNvGraphicFramePr>
          <p:nvPr>
            <p:ph sz="half" idx="4294967295"/>
          </p:nvPr>
        </p:nvGraphicFramePr>
        <p:xfrm>
          <a:off x="757238" y="3735388"/>
          <a:ext cx="7319962" cy="2470150"/>
        </p:xfrm>
        <a:graphic>
          <a:graphicData uri="http://schemas.openxmlformats.org/presentationml/2006/ole">
            <mc:AlternateContent xmlns:mc="http://schemas.openxmlformats.org/markup-compatibility/2006">
              <mc:Choice xmlns:v="urn:schemas-microsoft-com:vml" Requires="v">
                <p:oleObj spid="_x0000_s6147" name="VISIO" r:id="rId4" imgW="4511880" imgH="1461960" progId="Visio.Drawing.6">
                  <p:embed/>
                </p:oleObj>
              </mc:Choice>
              <mc:Fallback>
                <p:oleObj name="VISIO" r:id="rId4" imgW="4511880" imgH="1461960" progId="Visio.Drawing.6">
                  <p:embed/>
                  <p:pic>
                    <p:nvPicPr>
                      <p:cNvPr id="67584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238" y="3735388"/>
                        <a:ext cx="7319962" cy="247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746338768"/>
      </p:ext>
    </p:extLst>
  </p:cSld>
  <p:clrMapOvr>
    <a:masterClrMapping/>
  </p:clrMapOvr>
  <p:transition spd="med"/>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2" name="Rectangle 4"/>
          <p:cNvSpPr>
            <a:spLocks noGrp="1" noChangeArrowheads="1"/>
          </p:cNvSpPr>
          <p:nvPr>
            <p:ph type="title"/>
          </p:nvPr>
        </p:nvSpPr>
        <p:spPr/>
        <p:txBody>
          <a:bodyPr/>
          <a:lstStyle/>
          <a:p>
            <a:r>
              <a:rPr lang="en-US" altLang="de-DE"/>
              <a:t>Database Recovery</a:t>
            </a:r>
          </a:p>
        </p:txBody>
      </p:sp>
      <p:sp>
        <p:nvSpPr>
          <p:cNvPr id="677893" name="Rectangle 5"/>
          <p:cNvSpPr>
            <a:spLocks noGrp="1" noChangeArrowheads="1"/>
          </p:cNvSpPr>
          <p:nvPr>
            <p:ph type="body" idx="1"/>
          </p:nvPr>
        </p:nvSpPr>
        <p:spPr/>
        <p:txBody>
          <a:bodyPr/>
          <a:lstStyle/>
          <a:p>
            <a:pPr>
              <a:buFont typeface="Wingdings" panose="05000000000000000000" pitchFamily="2" charset="2"/>
              <a:buNone/>
            </a:pPr>
            <a:r>
              <a:rPr lang="en-US" altLang="de-DE" sz="2400"/>
              <a:t>4   Data Update </a:t>
            </a:r>
          </a:p>
          <a:p>
            <a:pPr lvl="1"/>
            <a:r>
              <a:rPr lang="en-US" altLang="de-DE" sz="2200" b="1"/>
              <a:t>Immediate Update</a:t>
            </a:r>
            <a:r>
              <a:rPr lang="en-US" altLang="de-DE" sz="2200"/>
              <a:t>:  As soon as a data item is modified in cache, the disk copy is updated.</a:t>
            </a:r>
          </a:p>
          <a:p>
            <a:pPr lvl="1"/>
            <a:r>
              <a:rPr lang="en-US" altLang="de-DE" sz="2200" b="1"/>
              <a:t>Deferred Update</a:t>
            </a:r>
            <a:r>
              <a:rPr lang="en-US" altLang="de-DE" sz="2200"/>
              <a:t>:  All modified data items in the cache is written either after a transaction ends its execution or after a fixed number of transactions have completed their execution.</a:t>
            </a:r>
          </a:p>
          <a:p>
            <a:pPr lvl="1"/>
            <a:r>
              <a:rPr lang="en-US" altLang="de-DE" sz="2200" b="1"/>
              <a:t>Shadow update</a:t>
            </a:r>
            <a:r>
              <a:rPr lang="en-US" altLang="de-DE" sz="2200"/>
              <a:t>:  The modified version of a data item does not overwrite its disk copy but is written at a separate disk location.</a:t>
            </a:r>
          </a:p>
          <a:p>
            <a:pPr lvl="1"/>
            <a:r>
              <a:rPr lang="en-US" altLang="de-DE" sz="2200" b="1"/>
              <a:t>In-place update</a:t>
            </a:r>
            <a:r>
              <a:rPr lang="en-US" altLang="de-DE" sz="2200"/>
              <a:t>: The disk version of the data item is overwritten by the cache version.</a:t>
            </a:r>
          </a:p>
        </p:txBody>
      </p:sp>
    </p:spTree>
    <p:extLst>
      <p:ext uri="{BB962C8B-B14F-4D97-AF65-F5344CB8AC3E}">
        <p14:creationId xmlns:p14="http://schemas.microsoft.com/office/powerpoint/2010/main" val="1268561187"/>
      </p:ext>
    </p:extLst>
  </p:cSld>
  <p:clrMapOvr>
    <a:masterClrMapping/>
  </p:clrMapOvr>
  <p:transition spd="med"/>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40" name="Rectangle 4"/>
          <p:cNvSpPr>
            <a:spLocks noGrp="1" noChangeArrowheads="1"/>
          </p:cNvSpPr>
          <p:nvPr>
            <p:ph type="title"/>
          </p:nvPr>
        </p:nvSpPr>
        <p:spPr/>
        <p:txBody>
          <a:bodyPr/>
          <a:lstStyle/>
          <a:p>
            <a:r>
              <a:rPr lang="en-US" altLang="de-DE"/>
              <a:t>Database Recovery</a:t>
            </a:r>
          </a:p>
        </p:txBody>
      </p:sp>
      <p:sp>
        <p:nvSpPr>
          <p:cNvPr id="679941" name="Rectangle 5"/>
          <p:cNvSpPr>
            <a:spLocks noGrp="1" noChangeArrowheads="1"/>
          </p:cNvSpPr>
          <p:nvPr>
            <p:ph type="body" idx="1"/>
          </p:nvPr>
        </p:nvSpPr>
        <p:spPr/>
        <p:txBody>
          <a:bodyPr/>
          <a:lstStyle/>
          <a:p>
            <a:pPr>
              <a:buFont typeface="Wingdings" panose="05000000000000000000" pitchFamily="2" charset="2"/>
              <a:buNone/>
            </a:pPr>
            <a:r>
              <a:rPr lang="en-US" altLang="de-DE"/>
              <a:t>5   Data Caching</a:t>
            </a:r>
          </a:p>
          <a:p>
            <a:pPr lvl="1"/>
            <a:r>
              <a:rPr lang="en-US" altLang="de-DE"/>
              <a:t>Data items to be modified are first stored into database cache by the Cache Manager (CM) and after modification they are flushed (written) to the disk.</a:t>
            </a:r>
          </a:p>
          <a:p>
            <a:pPr lvl="1"/>
            <a:r>
              <a:rPr lang="en-US" altLang="de-DE"/>
              <a:t>The flushing is controlled by </a:t>
            </a:r>
            <a:r>
              <a:rPr lang="en-US" altLang="de-DE" b="1"/>
              <a:t>Modified</a:t>
            </a:r>
            <a:r>
              <a:rPr lang="en-US" altLang="de-DE"/>
              <a:t> and </a:t>
            </a:r>
            <a:r>
              <a:rPr lang="en-US" altLang="de-DE" b="1"/>
              <a:t>Pin-Unpin</a:t>
            </a:r>
            <a:r>
              <a:rPr lang="en-US" altLang="de-DE"/>
              <a:t> bits.</a:t>
            </a:r>
          </a:p>
          <a:p>
            <a:pPr lvl="2"/>
            <a:r>
              <a:rPr lang="en-US" altLang="de-DE" b="1"/>
              <a:t>Pin-Unpin</a:t>
            </a:r>
            <a:r>
              <a:rPr lang="en-US" altLang="de-DE"/>
              <a:t>: Instructs the operating system not to flush the data item.</a:t>
            </a:r>
          </a:p>
          <a:p>
            <a:pPr lvl="2"/>
            <a:r>
              <a:rPr lang="en-US" altLang="de-DE" b="1"/>
              <a:t>Modified</a:t>
            </a:r>
            <a:r>
              <a:rPr lang="en-US" altLang="de-DE"/>
              <a:t>: Indicates the AFIM of the data item.</a:t>
            </a:r>
          </a:p>
        </p:txBody>
      </p:sp>
    </p:spTree>
    <p:extLst>
      <p:ext uri="{BB962C8B-B14F-4D97-AF65-F5344CB8AC3E}">
        <p14:creationId xmlns:p14="http://schemas.microsoft.com/office/powerpoint/2010/main" val="218259983"/>
      </p:ext>
    </p:extLst>
  </p:cSld>
  <p:clrMapOvr>
    <a:masterClrMapping/>
  </p:clrMapOvr>
  <p:transition spd="med"/>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8" name="Rectangle 4"/>
          <p:cNvSpPr>
            <a:spLocks noGrp="1" noChangeArrowheads="1"/>
          </p:cNvSpPr>
          <p:nvPr>
            <p:ph type="title"/>
          </p:nvPr>
        </p:nvSpPr>
        <p:spPr/>
        <p:txBody>
          <a:bodyPr/>
          <a:lstStyle/>
          <a:p>
            <a:r>
              <a:rPr lang="en-US" altLang="de-DE"/>
              <a:t>Database Recovery</a:t>
            </a:r>
          </a:p>
        </p:txBody>
      </p:sp>
      <p:sp>
        <p:nvSpPr>
          <p:cNvPr id="681989" name="Rectangle 5"/>
          <p:cNvSpPr>
            <a:spLocks noGrp="1" noChangeArrowheads="1"/>
          </p:cNvSpPr>
          <p:nvPr>
            <p:ph type="body" idx="1"/>
          </p:nvPr>
        </p:nvSpPr>
        <p:spPr/>
        <p:txBody>
          <a:bodyPr/>
          <a:lstStyle/>
          <a:p>
            <a:pPr>
              <a:buFont typeface="Wingdings" panose="05000000000000000000" pitchFamily="2" charset="2"/>
              <a:buNone/>
            </a:pPr>
            <a:r>
              <a:rPr lang="en-US" altLang="de-DE"/>
              <a:t>6   Transaction </a:t>
            </a:r>
            <a:r>
              <a:rPr lang="en-US" altLang="de-DE" b="1"/>
              <a:t>Roll-back (Undo) </a:t>
            </a:r>
            <a:r>
              <a:rPr lang="en-US" altLang="de-DE"/>
              <a:t>and</a:t>
            </a:r>
            <a:r>
              <a:rPr lang="en-US" altLang="de-DE" b="1"/>
              <a:t> Roll-Forward (Redo)</a:t>
            </a:r>
          </a:p>
          <a:p>
            <a:pPr lvl="1"/>
            <a:r>
              <a:rPr lang="en-US" altLang="de-DE"/>
              <a:t>To maintain atomicity, a transaction’s operations are redone or undone.</a:t>
            </a:r>
          </a:p>
          <a:p>
            <a:pPr lvl="2"/>
            <a:r>
              <a:rPr lang="en-US" altLang="de-DE" b="1"/>
              <a:t>Undo</a:t>
            </a:r>
            <a:r>
              <a:rPr lang="en-US" altLang="de-DE"/>
              <a:t>: Restore all BFIMs on to disk (Remove all AFIMs).</a:t>
            </a:r>
          </a:p>
          <a:p>
            <a:pPr lvl="2"/>
            <a:r>
              <a:rPr lang="en-US" altLang="de-DE" b="1"/>
              <a:t>Redo</a:t>
            </a:r>
            <a:r>
              <a:rPr lang="en-US" altLang="de-DE"/>
              <a:t>: Restore all AFIMs on to disk.</a:t>
            </a:r>
          </a:p>
          <a:p>
            <a:pPr lvl="1"/>
            <a:r>
              <a:rPr lang="en-US" altLang="de-DE"/>
              <a:t>Database recovery is achieved either by performing only Undos or only Redos or by a combination of the two. These operations are recorded in the log as they happen.</a:t>
            </a:r>
          </a:p>
        </p:txBody>
      </p:sp>
    </p:spTree>
    <p:extLst>
      <p:ext uri="{BB962C8B-B14F-4D97-AF65-F5344CB8AC3E}">
        <p14:creationId xmlns:p14="http://schemas.microsoft.com/office/powerpoint/2010/main" val="1335440920"/>
      </p:ext>
    </p:extLst>
  </p:cSld>
  <p:clrMapOvr>
    <a:masterClrMapping/>
  </p:clrMapOvr>
  <p:transition spd="med"/>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7" name="Rectangle 5"/>
          <p:cNvSpPr>
            <a:spLocks noGrp="1" noChangeArrowheads="1"/>
          </p:cNvSpPr>
          <p:nvPr>
            <p:ph type="title"/>
          </p:nvPr>
        </p:nvSpPr>
        <p:spPr>
          <a:xfrm>
            <a:off x="152400" y="76200"/>
            <a:ext cx="7796213" cy="611188"/>
          </a:xfrm>
        </p:spPr>
        <p:txBody>
          <a:bodyPr/>
          <a:lstStyle/>
          <a:p>
            <a:r>
              <a:rPr lang="en-US" altLang="de-DE" sz="3200"/>
              <a:t>Database Recovery</a:t>
            </a:r>
          </a:p>
        </p:txBody>
      </p:sp>
      <p:pic>
        <p:nvPicPr>
          <p:cNvPr id="684042"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736600"/>
            <a:ext cx="7997825" cy="586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743286"/>
      </p:ext>
    </p:extLst>
  </p:cSld>
  <p:clrMapOvr>
    <a:masterClrMapping/>
  </p:clrMapOvr>
  <p:transition spd="med"/>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4" name="Rectangle 6"/>
          <p:cNvSpPr>
            <a:spLocks noGrp="1" noChangeArrowheads="1"/>
          </p:cNvSpPr>
          <p:nvPr>
            <p:ph type="title"/>
          </p:nvPr>
        </p:nvSpPr>
        <p:spPr>
          <a:xfrm>
            <a:off x="228600" y="76200"/>
            <a:ext cx="7796213" cy="838200"/>
          </a:xfrm>
        </p:spPr>
        <p:txBody>
          <a:bodyPr/>
          <a:lstStyle/>
          <a:p>
            <a:r>
              <a:rPr lang="en-US" altLang="de-DE"/>
              <a:t>Database Recovery</a:t>
            </a:r>
          </a:p>
        </p:txBody>
      </p:sp>
      <p:sp>
        <p:nvSpPr>
          <p:cNvPr id="688135" name="Rectangle 7"/>
          <p:cNvSpPr>
            <a:spLocks noGrp="1" noChangeArrowheads="1"/>
          </p:cNvSpPr>
          <p:nvPr>
            <p:ph type="body" idx="1"/>
          </p:nvPr>
        </p:nvSpPr>
        <p:spPr>
          <a:xfrm>
            <a:off x="228600" y="1066800"/>
            <a:ext cx="8294688" cy="1066800"/>
          </a:xfrm>
        </p:spPr>
        <p:txBody>
          <a:bodyPr/>
          <a:lstStyle/>
          <a:p>
            <a:pPr>
              <a:buFont typeface="Wingdings" panose="05000000000000000000" pitchFamily="2" charset="2"/>
              <a:buNone/>
            </a:pPr>
            <a:r>
              <a:rPr lang="en-US" altLang="de-DE" sz="2400" b="1"/>
              <a:t>Roll-back</a:t>
            </a:r>
            <a:r>
              <a:rPr lang="en-US" altLang="de-DE" sz="2400"/>
              <a:t>:  One execution of T1, T2 and T3 as recorded in the log.		</a:t>
            </a:r>
          </a:p>
          <a:p>
            <a:pPr lvl="1">
              <a:buFont typeface="Wingdings" panose="05000000000000000000" pitchFamily="2" charset="2"/>
              <a:buNone/>
            </a:pPr>
            <a:endParaRPr lang="en-US" altLang="de-DE" sz="2200"/>
          </a:p>
        </p:txBody>
      </p:sp>
      <p:pic>
        <p:nvPicPr>
          <p:cNvPr id="68814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2362200"/>
            <a:ext cx="822642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2438187"/>
      </p:ext>
    </p:extLst>
  </p:cSld>
  <p:clrMapOvr>
    <a:masterClrMapping/>
  </p:clrMapOvr>
  <p:transition spd="med"/>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80" name="Rectangle 4"/>
          <p:cNvSpPr>
            <a:spLocks noGrp="1" noChangeArrowheads="1"/>
          </p:cNvSpPr>
          <p:nvPr>
            <p:ph type="title"/>
          </p:nvPr>
        </p:nvSpPr>
        <p:spPr/>
        <p:txBody>
          <a:bodyPr/>
          <a:lstStyle/>
          <a:p>
            <a:r>
              <a:rPr lang="en-US" altLang="de-DE"/>
              <a:t>Database Recovery</a:t>
            </a:r>
          </a:p>
        </p:txBody>
      </p:sp>
      <p:sp>
        <p:nvSpPr>
          <p:cNvPr id="690181" name="Rectangle 5"/>
          <p:cNvSpPr>
            <a:spLocks noGrp="1" noChangeArrowheads="1"/>
          </p:cNvSpPr>
          <p:nvPr>
            <p:ph type="body" idx="1"/>
          </p:nvPr>
        </p:nvSpPr>
        <p:spPr/>
        <p:txBody>
          <a:bodyPr/>
          <a:lstStyle/>
          <a:p>
            <a:pPr>
              <a:buFont typeface="Wingdings" panose="05000000000000000000" pitchFamily="2" charset="2"/>
              <a:buNone/>
            </a:pPr>
            <a:r>
              <a:rPr lang="en-US" altLang="de-DE" sz="2400"/>
              <a:t>Write-Ahead Logging</a:t>
            </a:r>
          </a:p>
          <a:p>
            <a:r>
              <a:rPr lang="en-US" altLang="de-DE" sz="2400"/>
              <a:t>When </a:t>
            </a:r>
            <a:r>
              <a:rPr lang="en-US" altLang="de-DE" sz="2400" b="1"/>
              <a:t>in-place</a:t>
            </a:r>
            <a:r>
              <a:rPr lang="en-US" altLang="de-DE" sz="2400"/>
              <a:t> update (immediate or deferred) is used then log is necessary for recovery and it must be available to recovery manager.  This is achieved by </a:t>
            </a:r>
            <a:r>
              <a:rPr lang="en-US" altLang="de-DE" sz="2400" b="1"/>
              <a:t>Write-Ahead Logging (WAL)</a:t>
            </a:r>
            <a:r>
              <a:rPr lang="en-US" altLang="de-DE" sz="2400"/>
              <a:t> protocol.  WAL states that</a:t>
            </a:r>
          </a:p>
          <a:p>
            <a:pPr lvl="1"/>
            <a:r>
              <a:rPr lang="en-US" altLang="de-DE" sz="2200" b="1"/>
              <a:t>For Undo</a:t>
            </a:r>
            <a:r>
              <a:rPr lang="en-US" altLang="de-DE" sz="2200"/>
              <a:t>: Before a data item’s AFIM is flushed to the database disk (overwriting the BFIM) its BFIM must be written to the log and the log must be saved on a stable store (log disk).</a:t>
            </a:r>
          </a:p>
          <a:p>
            <a:pPr lvl="1"/>
            <a:r>
              <a:rPr lang="en-US" altLang="de-DE" sz="2200" b="1"/>
              <a:t>For Redo</a:t>
            </a:r>
            <a:r>
              <a:rPr lang="en-US" altLang="de-DE" sz="2200"/>
              <a:t>: Before a transaction executes its commit operation, all its AFIMs must be written to the log and the log must be saved on a stable store.</a:t>
            </a:r>
          </a:p>
        </p:txBody>
      </p:sp>
    </p:spTree>
    <p:extLst>
      <p:ext uri="{BB962C8B-B14F-4D97-AF65-F5344CB8AC3E}">
        <p14:creationId xmlns:p14="http://schemas.microsoft.com/office/powerpoint/2010/main" val="2718213068"/>
      </p:ext>
    </p:extLst>
  </p:cSld>
  <p:clrMapOvr>
    <a:masterClrMapping/>
  </p:clrMapOvr>
  <p:transition spd="med"/>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8" name="Rectangle 4"/>
          <p:cNvSpPr>
            <a:spLocks noGrp="1" noChangeArrowheads="1"/>
          </p:cNvSpPr>
          <p:nvPr>
            <p:ph type="title"/>
          </p:nvPr>
        </p:nvSpPr>
        <p:spPr/>
        <p:txBody>
          <a:bodyPr/>
          <a:lstStyle/>
          <a:p>
            <a:r>
              <a:rPr lang="en-US" altLang="de-DE"/>
              <a:t>Database Recovery</a:t>
            </a:r>
          </a:p>
        </p:txBody>
      </p:sp>
      <p:sp>
        <p:nvSpPr>
          <p:cNvPr id="692229" name="Rectangle 5"/>
          <p:cNvSpPr>
            <a:spLocks noGrp="1" noChangeArrowheads="1"/>
          </p:cNvSpPr>
          <p:nvPr>
            <p:ph type="body" idx="1"/>
          </p:nvPr>
        </p:nvSpPr>
        <p:spPr/>
        <p:txBody>
          <a:bodyPr/>
          <a:lstStyle/>
          <a:p>
            <a:pPr marL="533400" indent="-533400">
              <a:buFont typeface="Wingdings" panose="05000000000000000000" pitchFamily="2" charset="2"/>
              <a:buNone/>
            </a:pPr>
            <a:r>
              <a:rPr lang="en-US" altLang="de-DE" sz="2400"/>
              <a:t>7   Checkpointing</a:t>
            </a:r>
          </a:p>
          <a:p>
            <a:pPr marL="952500" lvl="1" indent="-495300"/>
            <a:r>
              <a:rPr lang="en-US" altLang="de-DE" sz="2200"/>
              <a:t>Time to time (randomly or under some criteria) the database flushes its buffer to database disk to minimize the task of recovery.  The following steps defines a checkpoint operation:</a:t>
            </a:r>
          </a:p>
          <a:p>
            <a:pPr marL="1371600" lvl="2" indent="-457200">
              <a:buSzTx/>
              <a:buFont typeface="Wingdings" panose="05000000000000000000" pitchFamily="2" charset="2"/>
              <a:buAutoNum type="arabicPeriod"/>
            </a:pPr>
            <a:r>
              <a:rPr lang="en-US" altLang="de-DE" sz="2000"/>
              <a:t>Suspend execution of transactions temporarily.</a:t>
            </a:r>
          </a:p>
          <a:p>
            <a:pPr marL="1371600" lvl="2" indent="-457200">
              <a:buSzTx/>
              <a:buFont typeface="Wingdings" panose="05000000000000000000" pitchFamily="2" charset="2"/>
              <a:buAutoNum type="arabicPeriod"/>
            </a:pPr>
            <a:r>
              <a:rPr lang="en-US" altLang="de-DE" sz="2000"/>
              <a:t>Force write modified buffer data to disk.</a:t>
            </a:r>
          </a:p>
          <a:p>
            <a:pPr marL="1371600" lvl="2" indent="-457200">
              <a:buSzTx/>
              <a:buFont typeface="Wingdings" panose="05000000000000000000" pitchFamily="2" charset="2"/>
              <a:buAutoNum type="arabicPeriod"/>
            </a:pPr>
            <a:r>
              <a:rPr lang="en-US" altLang="de-DE" sz="2000"/>
              <a:t>Write a [checkpoint] record to the log, save the log to disk.</a:t>
            </a:r>
          </a:p>
          <a:p>
            <a:pPr marL="1371600" lvl="2" indent="-457200">
              <a:buSzTx/>
              <a:buFont typeface="Wingdings" panose="05000000000000000000" pitchFamily="2" charset="2"/>
              <a:buAutoNum type="arabicPeriod"/>
            </a:pPr>
            <a:r>
              <a:rPr lang="en-US" altLang="de-DE" sz="2000"/>
              <a:t>Resume normal transaction execution.</a:t>
            </a:r>
          </a:p>
          <a:p>
            <a:pPr marL="952500" lvl="1" indent="-495300"/>
            <a:r>
              <a:rPr lang="en-US" altLang="de-DE" sz="2200"/>
              <a:t>During recovery redo or undo is required to transactions appearing after [checkpoint] record.</a:t>
            </a:r>
          </a:p>
        </p:txBody>
      </p:sp>
    </p:spTree>
    <p:extLst>
      <p:ext uri="{BB962C8B-B14F-4D97-AF65-F5344CB8AC3E}">
        <p14:creationId xmlns:p14="http://schemas.microsoft.com/office/powerpoint/2010/main" val="3440392658"/>
      </p:ext>
    </p:extLst>
  </p:cSld>
  <p:clrMapOvr>
    <a:masterClrMapping/>
  </p:clrMapOvr>
  <p:transition spd="med"/>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6" name="Rectangle 4"/>
          <p:cNvSpPr>
            <a:spLocks noGrp="1" noChangeArrowheads="1"/>
          </p:cNvSpPr>
          <p:nvPr>
            <p:ph type="title"/>
          </p:nvPr>
        </p:nvSpPr>
        <p:spPr/>
        <p:txBody>
          <a:bodyPr/>
          <a:lstStyle/>
          <a:p>
            <a:r>
              <a:rPr lang="en-US" altLang="de-DE"/>
              <a:t>Database Recovery</a:t>
            </a:r>
          </a:p>
        </p:txBody>
      </p:sp>
      <p:sp>
        <p:nvSpPr>
          <p:cNvPr id="694277" name="Rectangle 5"/>
          <p:cNvSpPr>
            <a:spLocks noGrp="1" noChangeArrowheads="1"/>
          </p:cNvSpPr>
          <p:nvPr>
            <p:ph type="body" idx="1"/>
          </p:nvPr>
        </p:nvSpPr>
        <p:spPr/>
        <p:txBody>
          <a:bodyPr/>
          <a:lstStyle/>
          <a:p>
            <a:pPr marL="533400" indent="-533400">
              <a:lnSpc>
                <a:spcPct val="80000"/>
              </a:lnSpc>
              <a:buFont typeface="Wingdings" panose="05000000000000000000" pitchFamily="2" charset="2"/>
              <a:buNone/>
            </a:pPr>
            <a:r>
              <a:rPr lang="en-US" altLang="de-DE" sz="2400"/>
              <a:t>Steal/No-Steal and Force/No-Force</a:t>
            </a:r>
          </a:p>
          <a:p>
            <a:pPr marL="952500" lvl="1" indent="-495300">
              <a:lnSpc>
                <a:spcPct val="80000"/>
              </a:lnSpc>
            </a:pPr>
            <a:r>
              <a:rPr lang="en-US" altLang="de-DE" sz="2200"/>
              <a:t>Possible ways for flushing database cache to database disk:</a:t>
            </a:r>
          </a:p>
          <a:p>
            <a:pPr marL="1371600" lvl="2" indent="-457200">
              <a:lnSpc>
                <a:spcPct val="80000"/>
              </a:lnSpc>
              <a:buSzTx/>
              <a:buFont typeface="Wingdings" panose="05000000000000000000" pitchFamily="2" charset="2"/>
              <a:buAutoNum type="arabicPeriod"/>
            </a:pPr>
            <a:r>
              <a:rPr lang="en-US" altLang="de-DE" sz="2000"/>
              <a:t>Steal: Cache can be flushed before transaction commits.</a:t>
            </a:r>
          </a:p>
          <a:p>
            <a:pPr marL="1371600" lvl="2" indent="-457200">
              <a:lnSpc>
                <a:spcPct val="80000"/>
              </a:lnSpc>
              <a:buSzTx/>
              <a:buFont typeface="Wingdings" panose="05000000000000000000" pitchFamily="2" charset="2"/>
              <a:buAutoNum type="arabicPeriod"/>
            </a:pPr>
            <a:r>
              <a:rPr lang="en-US" altLang="de-DE" sz="2000"/>
              <a:t>No-Steal: Cache cannot be flushed before transaction commit.</a:t>
            </a:r>
          </a:p>
          <a:p>
            <a:pPr marL="1371600" lvl="2" indent="-457200">
              <a:lnSpc>
                <a:spcPct val="80000"/>
              </a:lnSpc>
              <a:buSzTx/>
              <a:buFont typeface="Wingdings" panose="05000000000000000000" pitchFamily="2" charset="2"/>
              <a:buAutoNum type="arabicPeriod"/>
            </a:pPr>
            <a:r>
              <a:rPr lang="en-US" altLang="de-DE" sz="2000"/>
              <a:t>Force:  Cache is immediately flushed (forced) to disk.</a:t>
            </a:r>
          </a:p>
          <a:p>
            <a:pPr marL="1371600" lvl="2" indent="-457200">
              <a:lnSpc>
                <a:spcPct val="80000"/>
              </a:lnSpc>
              <a:buSzTx/>
              <a:buFont typeface="Wingdings" panose="05000000000000000000" pitchFamily="2" charset="2"/>
              <a:buAutoNum type="arabicPeriod"/>
            </a:pPr>
            <a:r>
              <a:rPr lang="en-US" altLang="de-DE" sz="2000"/>
              <a:t>No-Force:  Cache is deferred until transaction commits</a:t>
            </a:r>
          </a:p>
          <a:p>
            <a:pPr marL="952500" lvl="1" indent="-495300">
              <a:lnSpc>
                <a:spcPct val="80000"/>
              </a:lnSpc>
            </a:pPr>
            <a:r>
              <a:rPr lang="en-US" altLang="de-DE" sz="2200"/>
              <a:t>These give rise to four different ways for handling recovery:</a:t>
            </a:r>
          </a:p>
          <a:p>
            <a:pPr marL="1371600" lvl="2" indent="-457200">
              <a:lnSpc>
                <a:spcPct val="80000"/>
              </a:lnSpc>
            </a:pPr>
            <a:r>
              <a:rPr lang="en-US" altLang="de-DE" sz="2000"/>
              <a:t>Steal/No-Force (Undo/Redo)</a:t>
            </a:r>
          </a:p>
          <a:p>
            <a:pPr marL="1371600" lvl="2" indent="-457200">
              <a:lnSpc>
                <a:spcPct val="80000"/>
              </a:lnSpc>
            </a:pPr>
            <a:r>
              <a:rPr lang="en-US" altLang="de-DE" sz="2000"/>
              <a:t>Steal/Force (Undo/No-redo)</a:t>
            </a:r>
          </a:p>
          <a:p>
            <a:pPr marL="1371600" lvl="2" indent="-457200">
              <a:lnSpc>
                <a:spcPct val="80000"/>
              </a:lnSpc>
            </a:pPr>
            <a:r>
              <a:rPr lang="en-US" altLang="de-DE" sz="2000"/>
              <a:t>No-Steal/No-Force (Redo/No-undo) </a:t>
            </a:r>
          </a:p>
          <a:p>
            <a:pPr marL="1371600" lvl="2" indent="-457200">
              <a:lnSpc>
                <a:spcPct val="80000"/>
              </a:lnSpc>
            </a:pPr>
            <a:r>
              <a:rPr lang="en-US" altLang="de-DE" sz="2000"/>
              <a:t>No-Steal/Force (No-undo/No-redo)</a:t>
            </a:r>
          </a:p>
        </p:txBody>
      </p:sp>
    </p:spTree>
    <p:extLst>
      <p:ext uri="{BB962C8B-B14F-4D97-AF65-F5344CB8AC3E}">
        <p14:creationId xmlns:p14="http://schemas.microsoft.com/office/powerpoint/2010/main" val="2657613892"/>
      </p:ext>
    </p:extLst>
  </p:cSld>
  <p:clrMapOvr>
    <a:masterClrMapping/>
  </p:clrMapOvr>
  <p:transition spd="med"/>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5" name="Rectangle 5"/>
          <p:cNvSpPr>
            <a:spLocks noGrp="1" noChangeArrowheads="1"/>
          </p:cNvSpPr>
          <p:nvPr>
            <p:ph type="title"/>
          </p:nvPr>
        </p:nvSpPr>
        <p:spPr/>
        <p:txBody>
          <a:bodyPr/>
          <a:lstStyle/>
          <a:p>
            <a:r>
              <a:rPr lang="en-US" altLang="de-DE"/>
              <a:t>Database Recovery</a:t>
            </a:r>
          </a:p>
        </p:txBody>
      </p:sp>
      <p:sp>
        <p:nvSpPr>
          <p:cNvPr id="696326" name="Rectangle 6"/>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8 Recovery Scheme</a:t>
            </a:r>
          </a:p>
          <a:p>
            <a:pPr>
              <a:lnSpc>
                <a:spcPct val="90000"/>
              </a:lnSpc>
            </a:pPr>
            <a:r>
              <a:rPr lang="en-US" altLang="de-DE"/>
              <a:t>Deferred Update (No Undo/Redo)</a:t>
            </a:r>
          </a:p>
          <a:p>
            <a:pPr lvl="1">
              <a:lnSpc>
                <a:spcPct val="90000"/>
              </a:lnSpc>
            </a:pPr>
            <a:r>
              <a:rPr lang="en-US" altLang="de-DE"/>
              <a:t>The data update goes as follows:</a:t>
            </a:r>
          </a:p>
          <a:p>
            <a:pPr lvl="1">
              <a:lnSpc>
                <a:spcPct val="90000"/>
              </a:lnSpc>
            </a:pPr>
            <a:r>
              <a:rPr lang="en-US" altLang="de-DE"/>
              <a:t>A set of transactions records their updates in the log.</a:t>
            </a:r>
          </a:p>
          <a:p>
            <a:pPr lvl="1">
              <a:lnSpc>
                <a:spcPct val="90000"/>
              </a:lnSpc>
            </a:pPr>
            <a:r>
              <a:rPr lang="en-US" altLang="de-DE"/>
              <a:t>At commit point under WAL scheme these updates are saved on database disk.</a:t>
            </a:r>
          </a:p>
          <a:p>
            <a:pPr lvl="1">
              <a:lnSpc>
                <a:spcPct val="90000"/>
              </a:lnSpc>
            </a:pPr>
            <a:r>
              <a:rPr lang="en-US" altLang="de-DE"/>
              <a:t>After reboot from a failure the log is used to redo all the transactions affected by this failure.  No undo is required because no AFIM is flushed to the disk before a transaction commits.</a:t>
            </a:r>
          </a:p>
        </p:txBody>
      </p:sp>
    </p:spTree>
    <p:extLst>
      <p:ext uri="{BB962C8B-B14F-4D97-AF65-F5344CB8AC3E}">
        <p14:creationId xmlns:p14="http://schemas.microsoft.com/office/powerpoint/2010/main" val="1516724415"/>
      </p:ext>
    </p:extLst>
  </p:cSld>
  <p:clrMapOvr>
    <a:masterClrMapping/>
  </p:clrMapOvr>
  <p:transition spd="med"/>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4" name="Rectangle 6"/>
          <p:cNvSpPr>
            <a:spLocks noGrp="1" noChangeArrowheads="1"/>
          </p:cNvSpPr>
          <p:nvPr>
            <p:ph type="title"/>
          </p:nvPr>
        </p:nvSpPr>
        <p:spPr/>
        <p:txBody>
          <a:bodyPr/>
          <a:lstStyle/>
          <a:p>
            <a:r>
              <a:rPr lang="en-US" altLang="de-DE"/>
              <a:t>Database Recovery</a:t>
            </a:r>
          </a:p>
        </p:txBody>
      </p:sp>
      <p:sp>
        <p:nvSpPr>
          <p:cNvPr id="698375" name="Rectangle 7"/>
          <p:cNvSpPr>
            <a:spLocks noGrp="1" noChangeArrowheads="1"/>
          </p:cNvSpPr>
          <p:nvPr>
            <p:ph type="body" idx="1"/>
          </p:nvPr>
        </p:nvSpPr>
        <p:spPr/>
        <p:txBody>
          <a:bodyPr/>
          <a:lstStyle/>
          <a:p>
            <a:r>
              <a:rPr lang="en-US" altLang="de-DE" sz="2400"/>
              <a:t>Deferred Update in a</a:t>
            </a:r>
            <a:r>
              <a:rPr lang="en-US" altLang="de-DE" sz="2400">
                <a:solidFill>
                  <a:schemeClr val="folHlink"/>
                </a:solidFill>
              </a:rPr>
              <a:t> sin</a:t>
            </a:r>
            <a:r>
              <a:rPr lang="en-US" altLang="de-DE" sz="2400"/>
              <a:t>gle-user system</a:t>
            </a:r>
            <a:br>
              <a:rPr lang="en-US" altLang="de-DE" sz="2400"/>
            </a:br>
            <a:r>
              <a:rPr lang="en-US" altLang="de-DE" sz="2400"/>
              <a:t>There is no concurrent data sharing in a single user system.  The data update goes as follows:</a:t>
            </a:r>
          </a:p>
          <a:p>
            <a:pPr lvl="1"/>
            <a:r>
              <a:rPr lang="en-US" altLang="de-DE" sz="2200"/>
              <a:t>A set of transactions records their updates in the log.</a:t>
            </a:r>
          </a:p>
          <a:p>
            <a:pPr lvl="1"/>
            <a:r>
              <a:rPr lang="en-US" altLang="de-DE" sz="2200"/>
              <a:t>At commit point under WAL scheme these updates are saved on database disk.</a:t>
            </a:r>
          </a:p>
          <a:p>
            <a:r>
              <a:rPr lang="en-US" altLang="de-DE" sz="2400"/>
              <a:t>After reboot from a failure the log is used to redo all the transactions affected by this failure.  No undo is required because no AFIM is flushed to the disk before a transaction commits.</a:t>
            </a:r>
          </a:p>
          <a:p>
            <a:pPr lvl="1"/>
            <a:endParaRPr lang="en-US" altLang="de-DE" sz="2200"/>
          </a:p>
        </p:txBody>
      </p:sp>
    </p:spTree>
    <p:extLst>
      <p:ext uri="{BB962C8B-B14F-4D97-AF65-F5344CB8AC3E}">
        <p14:creationId xmlns:p14="http://schemas.microsoft.com/office/powerpoint/2010/main" val="2097475556"/>
      </p:ext>
    </p:extLst>
  </p:cSld>
  <p:clrMapOvr>
    <a:masterClrMapping/>
  </p:clrMapOvr>
  <p:transition spd="med"/>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74" name="Rectangle 10"/>
          <p:cNvSpPr>
            <a:spLocks noGrp="1" noChangeArrowheads="1"/>
          </p:cNvSpPr>
          <p:nvPr>
            <p:ph type="title"/>
          </p:nvPr>
        </p:nvSpPr>
        <p:spPr>
          <a:xfrm>
            <a:off x="228600" y="76200"/>
            <a:ext cx="7796213" cy="685800"/>
          </a:xfrm>
        </p:spPr>
        <p:txBody>
          <a:bodyPr/>
          <a:lstStyle/>
          <a:p>
            <a:r>
              <a:rPr lang="en-US" altLang="de-DE"/>
              <a:t>Database Recovery</a:t>
            </a:r>
          </a:p>
        </p:txBody>
      </p:sp>
      <p:sp>
        <p:nvSpPr>
          <p:cNvPr id="702475" name="Rectangle 11"/>
          <p:cNvSpPr>
            <a:spLocks noGrp="1" noChangeArrowheads="1"/>
          </p:cNvSpPr>
          <p:nvPr>
            <p:ph type="body" idx="1"/>
          </p:nvPr>
        </p:nvSpPr>
        <p:spPr>
          <a:xfrm>
            <a:off x="239713" y="1068388"/>
            <a:ext cx="8294687" cy="2940050"/>
          </a:xfrm>
        </p:spPr>
        <p:txBody>
          <a:bodyPr/>
          <a:lstStyle/>
          <a:p>
            <a:pPr>
              <a:lnSpc>
                <a:spcPct val="90000"/>
              </a:lnSpc>
              <a:buFont typeface="Wingdings" panose="05000000000000000000" pitchFamily="2" charset="2"/>
              <a:buNone/>
            </a:pPr>
            <a:r>
              <a:rPr lang="en-US" altLang="de-DE" sz="2400"/>
              <a:t>Deferred Update with concurrent users</a:t>
            </a:r>
          </a:p>
          <a:p>
            <a:pPr>
              <a:lnSpc>
                <a:spcPct val="90000"/>
              </a:lnSpc>
            </a:pPr>
            <a:r>
              <a:rPr lang="en-US" altLang="de-DE" sz="2300"/>
              <a:t>This environment requires some concurrency control mechanism to guarantee </a:t>
            </a:r>
            <a:r>
              <a:rPr lang="en-US" altLang="de-DE" sz="2300" b="1"/>
              <a:t>isolation</a:t>
            </a:r>
            <a:r>
              <a:rPr lang="en-US" altLang="de-DE" sz="2300"/>
              <a:t> property of transactions. In a system recovery transactions which were recorded in the log after the last checkpoint were </a:t>
            </a:r>
            <a:r>
              <a:rPr lang="en-US" altLang="de-DE" sz="2300" b="1"/>
              <a:t>redone</a:t>
            </a:r>
            <a:r>
              <a:rPr lang="en-US" altLang="de-DE" sz="2300"/>
              <a:t>.  The recovery manager may scan some of the transactions recorded before the checkpoint to get the AFIMs.</a:t>
            </a:r>
          </a:p>
        </p:txBody>
      </p:sp>
      <p:pic>
        <p:nvPicPr>
          <p:cNvPr id="70247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3600450"/>
            <a:ext cx="86106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3233801"/>
      </p:ext>
    </p:extLst>
  </p:cSld>
  <p:clrMapOvr>
    <a:masterClrMapping/>
  </p:clrMapOvr>
  <p:transition spd="med"/>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9" name="Rectangle 7"/>
          <p:cNvSpPr>
            <a:spLocks noGrp="1" noChangeArrowheads="1"/>
          </p:cNvSpPr>
          <p:nvPr>
            <p:ph type="title"/>
          </p:nvPr>
        </p:nvSpPr>
        <p:spPr>
          <a:xfrm>
            <a:off x="228600" y="0"/>
            <a:ext cx="7796213" cy="619125"/>
          </a:xfrm>
        </p:spPr>
        <p:txBody>
          <a:bodyPr/>
          <a:lstStyle/>
          <a:p>
            <a:r>
              <a:rPr lang="en-US" altLang="de-DE" sz="3200"/>
              <a:t>Database Recovery</a:t>
            </a:r>
          </a:p>
        </p:txBody>
      </p:sp>
      <p:pic>
        <p:nvPicPr>
          <p:cNvPr id="70452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706438"/>
            <a:ext cx="7769225" cy="5922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1460809"/>
      </p:ext>
    </p:extLst>
  </p:cSld>
  <p:clrMapOvr>
    <a:masterClrMapping/>
  </p:clrMapOvr>
  <p:transition spd="med"/>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6" name="Rectangle 6"/>
          <p:cNvSpPr>
            <a:spLocks noGrp="1" noChangeArrowheads="1"/>
          </p:cNvSpPr>
          <p:nvPr>
            <p:ph type="title"/>
          </p:nvPr>
        </p:nvSpPr>
        <p:spPr/>
        <p:txBody>
          <a:bodyPr/>
          <a:lstStyle/>
          <a:p>
            <a:r>
              <a:rPr lang="en-US" altLang="de-DE"/>
              <a:t>Database Recovery</a:t>
            </a:r>
          </a:p>
        </p:txBody>
      </p:sp>
      <p:sp>
        <p:nvSpPr>
          <p:cNvPr id="706567" name="Rectangle 7"/>
          <p:cNvSpPr>
            <a:spLocks noGrp="1" noChangeArrowheads="1"/>
          </p:cNvSpPr>
          <p:nvPr>
            <p:ph type="body" idx="1"/>
          </p:nvPr>
        </p:nvSpPr>
        <p:spPr/>
        <p:txBody>
          <a:bodyPr/>
          <a:lstStyle/>
          <a:p>
            <a:pPr>
              <a:lnSpc>
                <a:spcPct val="80000"/>
              </a:lnSpc>
              <a:buFont typeface="Wingdings" panose="05000000000000000000" pitchFamily="2" charset="2"/>
              <a:buNone/>
            </a:pPr>
            <a:r>
              <a:rPr lang="en-US" altLang="de-DE" sz="2400"/>
              <a:t>Deferred Update with concurrent users</a:t>
            </a:r>
          </a:p>
          <a:p>
            <a:pPr>
              <a:lnSpc>
                <a:spcPct val="80000"/>
              </a:lnSpc>
            </a:pPr>
            <a:r>
              <a:rPr lang="en-US" altLang="de-DE" sz="2400"/>
              <a:t>Two tables are required for implementing this protocol:</a:t>
            </a:r>
          </a:p>
          <a:p>
            <a:pPr lvl="1">
              <a:lnSpc>
                <a:spcPct val="80000"/>
              </a:lnSpc>
            </a:pPr>
            <a:r>
              <a:rPr lang="en-US" altLang="de-DE" sz="2200" b="1"/>
              <a:t>Active table</a:t>
            </a:r>
            <a:r>
              <a:rPr lang="en-US" altLang="de-DE" sz="2200"/>
              <a:t>:  All active transactions are entered in this table.</a:t>
            </a:r>
          </a:p>
          <a:p>
            <a:pPr lvl="1">
              <a:lnSpc>
                <a:spcPct val="80000"/>
              </a:lnSpc>
            </a:pPr>
            <a:r>
              <a:rPr lang="en-US" altLang="de-DE" sz="2200" b="1"/>
              <a:t>Commit table</a:t>
            </a:r>
            <a:r>
              <a:rPr lang="en-US" altLang="de-DE" sz="2200"/>
              <a:t>: Transactions to be committed are entered in this table.</a:t>
            </a:r>
          </a:p>
          <a:p>
            <a:pPr>
              <a:lnSpc>
                <a:spcPct val="80000"/>
              </a:lnSpc>
            </a:pPr>
            <a:endParaRPr lang="en-US" altLang="de-DE" sz="2400"/>
          </a:p>
          <a:p>
            <a:pPr>
              <a:lnSpc>
                <a:spcPct val="80000"/>
              </a:lnSpc>
            </a:pPr>
            <a:r>
              <a:rPr lang="en-US" altLang="de-DE" sz="2400"/>
              <a:t>During recovery, all transactions of the </a:t>
            </a:r>
            <a:r>
              <a:rPr lang="en-US" altLang="de-DE" sz="2400" b="1"/>
              <a:t>commit</a:t>
            </a:r>
            <a:r>
              <a:rPr lang="en-US" altLang="de-DE" sz="2400"/>
              <a:t> table are redone and all transactions of </a:t>
            </a:r>
            <a:r>
              <a:rPr lang="en-US" altLang="de-DE" sz="2400" b="1"/>
              <a:t>active</a:t>
            </a:r>
            <a:r>
              <a:rPr lang="en-US" altLang="de-DE" sz="2400"/>
              <a:t> tables are ignored since none of their AFIMs reached the database.  It is possible that a </a:t>
            </a:r>
            <a:r>
              <a:rPr lang="en-US" altLang="de-DE" sz="2400" b="1"/>
              <a:t>commit</a:t>
            </a:r>
            <a:r>
              <a:rPr lang="en-US" altLang="de-DE" sz="2400"/>
              <a:t> table transaction may be </a:t>
            </a:r>
            <a:r>
              <a:rPr lang="en-US" altLang="de-DE" sz="2400" b="1"/>
              <a:t>redone</a:t>
            </a:r>
            <a:r>
              <a:rPr lang="en-US" altLang="de-DE" sz="2400"/>
              <a:t> twice but this does not create any inconsistency because of a redone is “</a:t>
            </a:r>
            <a:r>
              <a:rPr lang="en-US" altLang="de-DE" sz="2400" b="1"/>
              <a:t>idempotent</a:t>
            </a:r>
            <a:r>
              <a:rPr lang="en-US" altLang="de-DE" sz="2400"/>
              <a:t>”, that is, one redone for an AFIM is equivalent to multiple redone for the same AFIM.  </a:t>
            </a:r>
          </a:p>
        </p:txBody>
      </p:sp>
    </p:spTree>
    <p:extLst>
      <p:ext uri="{BB962C8B-B14F-4D97-AF65-F5344CB8AC3E}">
        <p14:creationId xmlns:p14="http://schemas.microsoft.com/office/powerpoint/2010/main" val="1135701627"/>
      </p:ext>
    </p:extLst>
  </p:cSld>
  <p:clrMapOvr>
    <a:masterClrMapping/>
  </p:clrMapOvr>
  <p:transition spd="med"/>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5" name="Rectangle 7"/>
          <p:cNvSpPr>
            <a:spLocks noGrp="1" noChangeArrowheads="1"/>
          </p:cNvSpPr>
          <p:nvPr>
            <p:ph type="title"/>
          </p:nvPr>
        </p:nvSpPr>
        <p:spPr/>
        <p:txBody>
          <a:bodyPr/>
          <a:lstStyle/>
          <a:p>
            <a:r>
              <a:rPr lang="en-US" altLang="de-DE"/>
              <a:t>Database Recovery</a:t>
            </a:r>
          </a:p>
        </p:txBody>
      </p:sp>
      <p:sp>
        <p:nvSpPr>
          <p:cNvPr id="708616" name="Rectangle 8"/>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a:t>Recovery Techniques Based on Immediate Update</a:t>
            </a:r>
          </a:p>
          <a:p>
            <a:pPr>
              <a:lnSpc>
                <a:spcPct val="90000"/>
              </a:lnSpc>
            </a:pPr>
            <a:r>
              <a:rPr lang="en-US" altLang="de-DE" b="1"/>
              <a:t>Undo/No-redo Algorithm</a:t>
            </a:r>
            <a:r>
              <a:rPr lang="en-US" altLang="de-DE"/>
              <a:t> </a:t>
            </a:r>
          </a:p>
          <a:p>
            <a:pPr lvl="1">
              <a:lnSpc>
                <a:spcPct val="90000"/>
              </a:lnSpc>
            </a:pPr>
            <a:r>
              <a:rPr lang="en-US" altLang="de-DE"/>
              <a:t>In this algorithm AFIMs of a transaction are flushed to the database disk under WAL before it commits.</a:t>
            </a:r>
          </a:p>
          <a:p>
            <a:pPr lvl="1">
              <a:lnSpc>
                <a:spcPct val="90000"/>
              </a:lnSpc>
            </a:pPr>
            <a:r>
              <a:rPr lang="en-US" altLang="de-DE"/>
              <a:t>For this reason the recovery manager </a:t>
            </a:r>
            <a:r>
              <a:rPr lang="en-US" altLang="de-DE" b="1"/>
              <a:t>undoes</a:t>
            </a:r>
            <a:r>
              <a:rPr lang="en-US" altLang="de-DE"/>
              <a:t> all transactions during recovery. </a:t>
            </a:r>
          </a:p>
          <a:p>
            <a:pPr lvl="1">
              <a:lnSpc>
                <a:spcPct val="90000"/>
              </a:lnSpc>
            </a:pPr>
            <a:r>
              <a:rPr lang="en-US" altLang="de-DE"/>
              <a:t>No transaction is </a:t>
            </a:r>
            <a:r>
              <a:rPr lang="en-US" altLang="de-DE" b="1"/>
              <a:t>redone</a:t>
            </a:r>
            <a:r>
              <a:rPr lang="en-US" altLang="de-DE"/>
              <a:t>.</a:t>
            </a:r>
          </a:p>
          <a:p>
            <a:pPr lvl="1">
              <a:lnSpc>
                <a:spcPct val="90000"/>
              </a:lnSpc>
            </a:pPr>
            <a:r>
              <a:rPr lang="en-US" altLang="de-DE"/>
              <a:t>It is possible that a transaction might have completed execution and ready to commit but this transaction is also </a:t>
            </a:r>
            <a:r>
              <a:rPr lang="en-US" altLang="de-DE" b="1"/>
              <a:t>undone</a:t>
            </a:r>
            <a:r>
              <a:rPr lang="en-US" altLang="de-DE"/>
              <a:t>.</a:t>
            </a:r>
          </a:p>
        </p:txBody>
      </p:sp>
    </p:spTree>
    <p:extLst>
      <p:ext uri="{BB962C8B-B14F-4D97-AF65-F5344CB8AC3E}">
        <p14:creationId xmlns:p14="http://schemas.microsoft.com/office/powerpoint/2010/main" val="563914100"/>
      </p:ext>
    </p:extLst>
  </p:cSld>
  <p:clrMapOvr>
    <a:masterClrMapping/>
  </p:clrMapOvr>
  <p:transition spd="med"/>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65" name="Rectangle 9"/>
          <p:cNvSpPr>
            <a:spLocks noGrp="1" noChangeArrowheads="1"/>
          </p:cNvSpPr>
          <p:nvPr>
            <p:ph type="title"/>
          </p:nvPr>
        </p:nvSpPr>
        <p:spPr/>
        <p:txBody>
          <a:bodyPr/>
          <a:lstStyle/>
          <a:p>
            <a:r>
              <a:rPr lang="en-US" altLang="de-DE"/>
              <a:t>Database Recovery</a:t>
            </a:r>
          </a:p>
        </p:txBody>
      </p:sp>
      <p:sp>
        <p:nvSpPr>
          <p:cNvPr id="710666" name="Rectangle 10"/>
          <p:cNvSpPr>
            <a:spLocks noGrp="1" noChangeArrowheads="1"/>
          </p:cNvSpPr>
          <p:nvPr>
            <p:ph type="body" idx="1"/>
          </p:nvPr>
        </p:nvSpPr>
        <p:spPr/>
        <p:txBody>
          <a:bodyPr/>
          <a:lstStyle/>
          <a:p>
            <a:pPr lvl="1">
              <a:lnSpc>
                <a:spcPct val="90000"/>
              </a:lnSpc>
              <a:buFont typeface="Wingdings" panose="05000000000000000000" pitchFamily="2" charset="2"/>
              <a:buNone/>
            </a:pPr>
            <a:r>
              <a:rPr lang="en-US" altLang="de-DE"/>
              <a:t>Recovery Techniques Based on Immediate Update</a:t>
            </a:r>
          </a:p>
          <a:p>
            <a:pPr lvl="1">
              <a:lnSpc>
                <a:spcPct val="90000"/>
              </a:lnSpc>
            </a:pPr>
            <a:r>
              <a:rPr lang="en-US" altLang="de-DE" b="1"/>
              <a:t>Undo/Redo Algorithm</a:t>
            </a:r>
            <a:r>
              <a:rPr lang="en-US" altLang="de-DE"/>
              <a:t> (</a:t>
            </a:r>
            <a:r>
              <a:rPr lang="en-US" altLang="de-DE" b="1"/>
              <a:t>Single-user</a:t>
            </a:r>
            <a:r>
              <a:rPr lang="en-US" altLang="de-DE"/>
              <a:t> environment)</a:t>
            </a:r>
          </a:p>
          <a:p>
            <a:pPr lvl="2">
              <a:lnSpc>
                <a:spcPct val="90000"/>
              </a:lnSpc>
            </a:pPr>
            <a:r>
              <a:rPr lang="en-US" altLang="de-DE"/>
              <a:t>Recovery schemes of this category apply </a:t>
            </a:r>
            <a:r>
              <a:rPr lang="en-US" altLang="de-DE" b="1"/>
              <a:t>undo</a:t>
            </a:r>
            <a:r>
              <a:rPr lang="en-US" altLang="de-DE"/>
              <a:t> and also </a:t>
            </a:r>
            <a:r>
              <a:rPr lang="en-US" altLang="de-DE" b="1"/>
              <a:t>redo</a:t>
            </a:r>
            <a:r>
              <a:rPr lang="en-US" altLang="de-DE"/>
              <a:t> for recovery.  </a:t>
            </a:r>
          </a:p>
          <a:p>
            <a:pPr lvl="2">
              <a:lnSpc>
                <a:spcPct val="90000"/>
              </a:lnSpc>
            </a:pPr>
            <a:r>
              <a:rPr lang="en-US" altLang="de-DE"/>
              <a:t>In a single-user environment no concurrency control is required but a log is maintained under WAL. </a:t>
            </a:r>
          </a:p>
          <a:p>
            <a:pPr lvl="2">
              <a:lnSpc>
                <a:spcPct val="90000"/>
              </a:lnSpc>
            </a:pPr>
            <a:r>
              <a:rPr lang="en-US" altLang="de-DE"/>
              <a:t>Note that at any time there will be one transaction in the system and it will be either in the commit table or in the active table.  </a:t>
            </a:r>
          </a:p>
          <a:p>
            <a:pPr lvl="2">
              <a:lnSpc>
                <a:spcPct val="90000"/>
              </a:lnSpc>
            </a:pPr>
            <a:r>
              <a:rPr lang="en-US" altLang="de-DE"/>
              <a:t>The recovery manager performs:</a:t>
            </a:r>
          </a:p>
          <a:p>
            <a:pPr lvl="3">
              <a:lnSpc>
                <a:spcPct val="90000"/>
              </a:lnSpc>
            </a:pPr>
            <a:r>
              <a:rPr lang="en-US" altLang="de-DE" b="1"/>
              <a:t>Undo</a:t>
            </a:r>
            <a:r>
              <a:rPr lang="en-US" altLang="de-DE"/>
              <a:t> of a transaction if it is in the </a:t>
            </a:r>
            <a:r>
              <a:rPr lang="en-US" altLang="de-DE" b="1"/>
              <a:t>active</a:t>
            </a:r>
            <a:r>
              <a:rPr lang="en-US" altLang="de-DE"/>
              <a:t> table.</a:t>
            </a:r>
          </a:p>
          <a:p>
            <a:pPr lvl="3">
              <a:lnSpc>
                <a:spcPct val="90000"/>
              </a:lnSpc>
            </a:pPr>
            <a:r>
              <a:rPr lang="en-US" altLang="de-DE" b="1"/>
              <a:t>Redo</a:t>
            </a:r>
            <a:r>
              <a:rPr lang="en-US" altLang="de-DE"/>
              <a:t> of a transaction if it is in the </a:t>
            </a:r>
            <a:r>
              <a:rPr lang="en-US" altLang="de-DE" b="1"/>
              <a:t>commit</a:t>
            </a:r>
            <a:r>
              <a:rPr lang="en-US" altLang="de-DE"/>
              <a:t> table.</a:t>
            </a:r>
          </a:p>
        </p:txBody>
      </p:sp>
    </p:spTree>
    <p:extLst>
      <p:ext uri="{BB962C8B-B14F-4D97-AF65-F5344CB8AC3E}">
        <p14:creationId xmlns:p14="http://schemas.microsoft.com/office/powerpoint/2010/main" val="1107394329"/>
      </p:ext>
    </p:extLst>
  </p:cSld>
  <p:clrMapOvr>
    <a:masterClrMapping/>
  </p:clrMapOvr>
  <p:transition spd="med"/>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13" name="Rectangle 9"/>
          <p:cNvSpPr>
            <a:spLocks noGrp="1" noChangeArrowheads="1"/>
          </p:cNvSpPr>
          <p:nvPr>
            <p:ph type="title"/>
          </p:nvPr>
        </p:nvSpPr>
        <p:spPr/>
        <p:txBody>
          <a:bodyPr/>
          <a:lstStyle/>
          <a:p>
            <a:r>
              <a:rPr lang="en-US" altLang="de-DE"/>
              <a:t>Database Recovery</a:t>
            </a:r>
          </a:p>
        </p:txBody>
      </p:sp>
      <p:sp>
        <p:nvSpPr>
          <p:cNvPr id="712714" name="Rectangle 10"/>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a:t>Recovery Techniques Based on Immediate Update</a:t>
            </a:r>
          </a:p>
          <a:p>
            <a:pPr>
              <a:lnSpc>
                <a:spcPct val="90000"/>
              </a:lnSpc>
            </a:pPr>
            <a:r>
              <a:rPr lang="en-US" altLang="de-DE" sz="2400" b="1"/>
              <a:t>Undo/Redo Algorithm</a:t>
            </a:r>
            <a:r>
              <a:rPr lang="en-US" altLang="de-DE" sz="2400"/>
              <a:t> (</a:t>
            </a:r>
            <a:r>
              <a:rPr lang="en-US" altLang="de-DE" sz="2400" b="1"/>
              <a:t>Concurrent</a:t>
            </a:r>
            <a:r>
              <a:rPr lang="en-US" altLang="de-DE" sz="2400"/>
              <a:t> execution)</a:t>
            </a:r>
          </a:p>
          <a:p>
            <a:pPr>
              <a:lnSpc>
                <a:spcPct val="90000"/>
              </a:lnSpc>
            </a:pPr>
            <a:r>
              <a:rPr lang="en-US" altLang="de-DE" sz="2400"/>
              <a:t>Recovery schemes of this category applies </a:t>
            </a:r>
            <a:r>
              <a:rPr lang="en-US" altLang="de-DE" sz="2400" b="1"/>
              <a:t>undo</a:t>
            </a:r>
            <a:r>
              <a:rPr lang="en-US" altLang="de-DE" sz="2400"/>
              <a:t> and also </a:t>
            </a:r>
            <a:r>
              <a:rPr lang="en-US" altLang="de-DE" sz="2400" b="1"/>
              <a:t>redo</a:t>
            </a:r>
            <a:r>
              <a:rPr lang="en-US" altLang="de-DE" sz="2400"/>
              <a:t> to recover the database from failure.</a:t>
            </a:r>
          </a:p>
          <a:p>
            <a:pPr>
              <a:lnSpc>
                <a:spcPct val="90000"/>
              </a:lnSpc>
            </a:pPr>
            <a:r>
              <a:rPr lang="en-US" altLang="de-DE" sz="2400"/>
              <a:t> In concurrent execution environment a concurrency control is required and log is maintained under WAL.</a:t>
            </a:r>
          </a:p>
          <a:p>
            <a:pPr>
              <a:lnSpc>
                <a:spcPct val="90000"/>
              </a:lnSpc>
            </a:pPr>
            <a:r>
              <a:rPr lang="en-US" altLang="de-DE" sz="2400"/>
              <a:t>Commit table records transactions to be committed and active table records active transactions.  To minimize the work of the recovery manager checkpointing is used.  </a:t>
            </a:r>
          </a:p>
          <a:p>
            <a:pPr>
              <a:lnSpc>
                <a:spcPct val="90000"/>
              </a:lnSpc>
            </a:pPr>
            <a:r>
              <a:rPr lang="en-US" altLang="de-DE" sz="2400"/>
              <a:t>The recovery performs:</a:t>
            </a:r>
          </a:p>
          <a:p>
            <a:pPr lvl="1">
              <a:lnSpc>
                <a:spcPct val="90000"/>
              </a:lnSpc>
            </a:pPr>
            <a:r>
              <a:rPr lang="en-US" altLang="de-DE" sz="2200" b="1"/>
              <a:t>Undo</a:t>
            </a:r>
            <a:r>
              <a:rPr lang="en-US" altLang="de-DE" sz="2200"/>
              <a:t> of a transaction if it is in the </a:t>
            </a:r>
            <a:r>
              <a:rPr lang="en-US" altLang="de-DE" sz="2200" b="1"/>
              <a:t>active</a:t>
            </a:r>
            <a:r>
              <a:rPr lang="en-US" altLang="de-DE" sz="2200"/>
              <a:t> table.</a:t>
            </a:r>
          </a:p>
          <a:p>
            <a:pPr lvl="1">
              <a:lnSpc>
                <a:spcPct val="90000"/>
              </a:lnSpc>
            </a:pPr>
            <a:r>
              <a:rPr lang="en-US" altLang="de-DE" sz="2200" b="1"/>
              <a:t>Redo</a:t>
            </a:r>
            <a:r>
              <a:rPr lang="en-US" altLang="de-DE" sz="2200"/>
              <a:t> of a transaction if it is in the </a:t>
            </a:r>
            <a:r>
              <a:rPr lang="en-US" altLang="de-DE" sz="2200" b="1"/>
              <a:t>commit</a:t>
            </a:r>
            <a:r>
              <a:rPr lang="en-US" altLang="de-DE" sz="2200"/>
              <a:t> table.</a:t>
            </a:r>
          </a:p>
          <a:p>
            <a:pPr>
              <a:lnSpc>
                <a:spcPct val="90000"/>
              </a:lnSpc>
            </a:pPr>
            <a:endParaRPr lang="en-US" altLang="de-DE" sz="2400"/>
          </a:p>
        </p:txBody>
      </p:sp>
    </p:spTree>
    <p:extLst>
      <p:ext uri="{BB962C8B-B14F-4D97-AF65-F5344CB8AC3E}">
        <p14:creationId xmlns:p14="http://schemas.microsoft.com/office/powerpoint/2010/main" val="2861493528"/>
      </p:ext>
    </p:extLst>
  </p:cSld>
  <p:clrMapOvr>
    <a:masterClrMapping/>
  </p:clrMapOvr>
  <p:transition spd="med"/>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62" name="Rectangle 10"/>
          <p:cNvSpPr>
            <a:spLocks noGrp="1" noChangeArrowheads="1"/>
          </p:cNvSpPr>
          <p:nvPr>
            <p:ph type="title"/>
          </p:nvPr>
        </p:nvSpPr>
        <p:spPr>
          <a:xfrm>
            <a:off x="228600" y="76200"/>
            <a:ext cx="7796213" cy="992188"/>
          </a:xfrm>
        </p:spPr>
        <p:txBody>
          <a:bodyPr/>
          <a:lstStyle/>
          <a:p>
            <a:r>
              <a:rPr lang="en-US" altLang="de-DE"/>
              <a:t>Database Recovery</a:t>
            </a:r>
          </a:p>
        </p:txBody>
      </p:sp>
      <p:sp>
        <p:nvSpPr>
          <p:cNvPr id="714763" name="Rectangle 11"/>
          <p:cNvSpPr>
            <a:spLocks noGrp="1" noChangeArrowheads="1"/>
          </p:cNvSpPr>
          <p:nvPr>
            <p:ph type="body" idx="1"/>
          </p:nvPr>
        </p:nvSpPr>
        <p:spPr>
          <a:xfrm>
            <a:off x="239713" y="1295400"/>
            <a:ext cx="8294687" cy="2209800"/>
          </a:xfrm>
        </p:spPr>
        <p:txBody>
          <a:bodyPr/>
          <a:lstStyle/>
          <a:p>
            <a:pPr>
              <a:buFont typeface="Wingdings" panose="05000000000000000000" pitchFamily="2" charset="2"/>
              <a:buNone/>
            </a:pPr>
            <a:r>
              <a:rPr lang="en-US" altLang="de-DE" sz="2400"/>
              <a:t>Shadow Paging</a:t>
            </a:r>
          </a:p>
          <a:p>
            <a:r>
              <a:rPr lang="en-US" altLang="de-DE" sz="2400"/>
              <a:t>The AFIM does not overwrite its BFIM but recorded at another place on the disk.  Thus, at any time a data item has AFIM and BFIM (Shadow copy of the data item) at two different places on the disk.</a:t>
            </a:r>
          </a:p>
          <a:p>
            <a:endParaRPr lang="en-US" altLang="de-DE" sz="2400"/>
          </a:p>
        </p:txBody>
      </p:sp>
      <p:graphicFrame>
        <p:nvGraphicFramePr>
          <p:cNvPr id="714757" name="Object 5"/>
          <p:cNvGraphicFramePr>
            <a:graphicFrameLocks noGrp="1" noChangeAspect="1"/>
          </p:cNvGraphicFramePr>
          <p:nvPr>
            <p:ph idx="4294967295"/>
          </p:nvPr>
        </p:nvGraphicFramePr>
        <p:xfrm>
          <a:off x="2214563" y="3498850"/>
          <a:ext cx="4268787" cy="1906588"/>
        </p:xfrm>
        <a:graphic>
          <a:graphicData uri="http://schemas.openxmlformats.org/presentationml/2006/ole">
            <mc:AlternateContent xmlns:mc="http://schemas.openxmlformats.org/markup-compatibility/2006">
              <mc:Choice xmlns:v="urn:schemas-microsoft-com:vml" Requires="v">
                <p:oleObj spid="_x0000_s7171" name="VISIO" r:id="rId4" imgW="2705040" imgH="1159920" progId="Visio.Drawing.6">
                  <p:embed/>
                </p:oleObj>
              </mc:Choice>
              <mc:Fallback>
                <p:oleObj name="VISIO" r:id="rId4" imgW="2705040" imgH="1159920" progId="Visio.Drawing.6">
                  <p:embed/>
                  <p:pic>
                    <p:nvPicPr>
                      <p:cNvPr id="71475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4563" y="3498850"/>
                        <a:ext cx="4268787" cy="190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4758" name="Rectangle 6"/>
          <p:cNvSpPr>
            <a:spLocks noChangeArrowheads="1"/>
          </p:cNvSpPr>
          <p:nvPr/>
        </p:nvSpPr>
        <p:spPr bwMode="auto">
          <a:xfrm>
            <a:off x="2147888" y="5502275"/>
            <a:ext cx="49387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400" b="0" i="0" u="none" strike="noStrike" kern="1200" cap="none" spc="0" normalizeH="0" baseline="0" noProof="0">
                <a:ln>
                  <a:noFill/>
                </a:ln>
                <a:solidFill>
                  <a:srgbClr val="1C1C1C"/>
                </a:solidFill>
                <a:effectLst/>
                <a:uLnTx/>
                <a:uFillTx/>
                <a:latin typeface="Times New Roman" panose="02020603050405020304" pitchFamily="18" charset="0"/>
                <a:ea typeface="+mn-ea"/>
                <a:cs typeface="Arial"/>
              </a:rPr>
              <a:t>X and Y:  Shadow copies of data items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de-DE" sz="2400" b="0" i="0" u="none" strike="noStrike" kern="1200" cap="none" spc="0" normalizeH="0" baseline="0" noProof="0">
                <a:ln>
                  <a:noFill/>
                </a:ln>
                <a:solidFill>
                  <a:srgbClr val="1C1C1C"/>
                </a:solidFill>
                <a:effectLst/>
                <a:uLnTx/>
                <a:uFillTx/>
                <a:latin typeface="Times New Roman" panose="02020603050405020304" pitchFamily="18" charset="0"/>
                <a:ea typeface="+mn-ea"/>
                <a:cs typeface="Arial"/>
              </a:rPr>
              <a:t>X' and Y': Current copies of data items</a:t>
            </a:r>
          </a:p>
        </p:txBody>
      </p:sp>
    </p:spTree>
    <p:extLst>
      <p:ext uri="{BB962C8B-B14F-4D97-AF65-F5344CB8AC3E}">
        <p14:creationId xmlns:p14="http://schemas.microsoft.com/office/powerpoint/2010/main" val="3925557925"/>
      </p:ext>
    </p:extLst>
  </p:cSld>
  <p:clrMapOvr>
    <a:masterClrMapping/>
  </p:clrMapOvr>
  <p:transition spd="med"/>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9" name="Rectangle 9"/>
          <p:cNvSpPr>
            <a:spLocks noGrp="1" noChangeArrowheads="1"/>
          </p:cNvSpPr>
          <p:nvPr>
            <p:ph type="title"/>
          </p:nvPr>
        </p:nvSpPr>
        <p:spPr>
          <a:xfrm>
            <a:off x="228600" y="76200"/>
            <a:ext cx="7796213" cy="609600"/>
          </a:xfrm>
        </p:spPr>
        <p:txBody>
          <a:bodyPr/>
          <a:lstStyle/>
          <a:p>
            <a:r>
              <a:rPr lang="en-US" altLang="de-DE" sz="3200"/>
              <a:t>Database Recovery</a:t>
            </a:r>
          </a:p>
        </p:txBody>
      </p:sp>
      <p:sp>
        <p:nvSpPr>
          <p:cNvPr id="716810" name="Rectangle 10"/>
          <p:cNvSpPr>
            <a:spLocks noGrp="1" noChangeArrowheads="1"/>
          </p:cNvSpPr>
          <p:nvPr>
            <p:ph type="body" idx="1"/>
          </p:nvPr>
        </p:nvSpPr>
        <p:spPr>
          <a:xfrm>
            <a:off x="315913" y="685800"/>
            <a:ext cx="8294687" cy="1976438"/>
          </a:xfrm>
        </p:spPr>
        <p:txBody>
          <a:bodyPr/>
          <a:lstStyle/>
          <a:p>
            <a:pPr>
              <a:buFont typeface="Wingdings" panose="05000000000000000000" pitchFamily="2" charset="2"/>
              <a:buNone/>
            </a:pPr>
            <a:r>
              <a:rPr lang="en-US" altLang="de-DE" sz="2400"/>
              <a:t>Shadow Paging</a:t>
            </a:r>
          </a:p>
          <a:p>
            <a:r>
              <a:rPr lang="en-US" altLang="de-DE" sz="2200"/>
              <a:t>To manage access of data items by concurrent transactions two directories (current and shadow) are used.</a:t>
            </a:r>
            <a:r>
              <a:rPr lang="en-US" altLang="de-DE" sz="2400"/>
              <a:t>  </a:t>
            </a:r>
          </a:p>
          <a:p>
            <a:pPr lvl="1"/>
            <a:r>
              <a:rPr lang="en-US" altLang="de-DE" sz="2200"/>
              <a:t>The directory arrangement is illustrated below.  Here a page is a data item.</a:t>
            </a:r>
          </a:p>
          <a:p>
            <a:endParaRPr lang="en-US" altLang="de-DE" sz="2400"/>
          </a:p>
        </p:txBody>
      </p:sp>
      <p:pic>
        <p:nvPicPr>
          <p:cNvPr id="716812"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2649538"/>
            <a:ext cx="7696200"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819484"/>
      </p:ext>
    </p:extLst>
  </p:cSld>
  <p:clrMapOvr>
    <a:masterClrMapping/>
  </p:clrMapOvr>
  <p:transition spd="med"/>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8" name="Rectangle 10"/>
          <p:cNvSpPr>
            <a:spLocks noGrp="1" noChangeArrowheads="1"/>
          </p:cNvSpPr>
          <p:nvPr>
            <p:ph type="title"/>
          </p:nvPr>
        </p:nvSpPr>
        <p:spPr/>
        <p:txBody>
          <a:bodyPr/>
          <a:lstStyle/>
          <a:p>
            <a:r>
              <a:rPr lang="en-US" altLang="de-DE"/>
              <a:t>Database Recovery</a:t>
            </a:r>
          </a:p>
        </p:txBody>
      </p:sp>
      <p:sp>
        <p:nvSpPr>
          <p:cNvPr id="718859" name="Rectangle 11"/>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b="1"/>
              <a:t>The ARIES Recovery Algorithm</a:t>
            </a:r>
          </a:p>
          <a:p>
            <a:pPr>
              <a:lnSpc>
                <a:spcPct val="90000"/>
              </a:lnSpc>
            </a:pPr>
            <a:r>
              <a:rPr lang="en-US" altLang="de-DE"/>
              <a:t>The ARIES Recovery Algorithm is based on:</a:t>
            </a:r>
          </a:p>
          <a:p>
            <a:pPr lvl="1">
              <a:lnSpc>
                <a:spcPct val="90000"/>
              </a:lnSpc>
            </a:pPr>
            <a:r>
              <a:rPr lang="en-US" altLang="de-DE" b="1"/>
              <a:t>WAL</a:t>
            </a:r>
            <a:r>
              <a:rPr lang="en-US" altLang="de-DE"/>
              <a:t> (Write Ahead Logging)</a:t>
            </a:r>
          </a:p>
          <a:p>
            <a:pPr lvl="1">
              <a:lnSpc>
                <a:spcPct val="90000"/>
              </a:lnSpc>
            </a:pPr>
            <a:r>
              <a:rPr lang="en-US" altLang="de-DE" b="1"/>
              <a:t>Repeating history during redo</a:t>
            </a:r>
            <a:r>
              <a:rPr lang="en-US" altLang="de-DE"/>
              <a:t>:  </a:t>
            </a:r>
          </a:p>
          <a:p>
            <a:pPr lvl="2">
              <a:lnSpc>
                <a:spcPct val="90000"/>
              </a:lnSpc>
            </a:pPr>
            <a:r>
              <a:rPr lang="en-US" altLang="de-DE"/>
              <a:t>ARIES will retrace all actions of the database system prior to the crash to reconstruct the database state when the crash occurred.</a:t>
            </a:r>
          </a:p>
          <a:p>
            <a:pPr lvl="1">
              <a:lnSpc>
                <a:spcPct val="90000"/>
              </a:lnSpc>
            </a:pPr>
            <a:r>
              <a:rPr lang="en-US" altLang="de-DE" b="1"/>
              <a:t>Logging changes during undo</a:t>
            </a:r>
            <a:r>
              <a:rPr lang="en-US" altLang="de-DE"/>
              <a:t>:</a:t>
            </a:r>
          </a:p>
          <a:p>
            <a:pPr lvl="2">
              <a:lnSpc>
                <a:spcPct val="90000"/>
              </a:lnSpc>
            </a:pPr>
            <a:r>
              <a:rPr lang="en-US" altLang="de-DE"/>
              <a:t>It will prevent ARIES from repeating the completed undo operations if a failure occurs during recovery, which causes a restart of the recovery process.</a:t>
            </a:r>
          </a:p>
          <a:p>
            <a:pPr>
              <a:lnSpc>
                <a:spcPct val="90000"/>
              </a:lnSpc>
            </a:pPr>
            <a:endParaRPr lang="en-US" altLang="de-DE"/>
          </a:p>
        </p:txBody>
      </p:sp>
    </p:spTree>
    <p:extLst>
      <p:ext uri="{BB962C8B-B14F-4D97-AF65-F5344CB8AC3E}">
        <p14:creationId xmlns:p14="http://schemas.microsoft.com/office/powerpoint/2010/main" val="3066637588"/>
      </p:ext>
    </p:extLst>
  </p:cSld>
  <p:clrMapOvr>
    <a:masterClrMapping/>
  </p:clrMapOvr>
  <p:transition spd="med"/>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06" name="Rectangle 10"/>
          <p:cNvSpPr>
            <a:spLocks noGrp="1" noChangeArrowheads="1"/>
          </p:cNvSpPr>
          <p:nvPr>
            <p:ph type="title"/>
          </p:nvPr>
        </p:nvSpPr>
        <p:spPr/>
        <p:txBody>
          <a:bodyPr/>
          <a:lstStyle/>
          <a:p>
            <a:r>
              <a:rPr lang="en-US" altLang="de-DE"/>
              <a:t>Database Recovery</a:t>
            </a:r>
          </a:p>
        </p:txBody>
      </p:sp>
      <p:sp>
        <p:nvSpPr>
          <p:cNvPr id="720907" name="Rectangle 11"/>
          <p:cNvSpPr>
            <a:spLocks noGrp="1" noChangeArrowheads="1"/>
          </p:cNvSpPr>
          <p:nvPr>
            <p:ph type="body" idx="1"/>
          </p:nvPr>
        </p:nvSpPr>
        <p:spPr/>
        <p:txBody>
          <a:bodyPr/>
          <a:lstStyle/>
          <a:p>
            <a:pPr marL="533400" indent="-533400">
              <a:buFont typeface="Wingdings" panose="05000000000000000000" pitchFamily="2" charset="2"/>
              <a:buNone/>
            </a:pPr>
            <a:r>
              <a:rPr lang="en-US" altLang="de-DE" sz="2400" b="1"/>
              <a:t>The ARIES Recovery Algorithm (cont.)</a:t>
            </a:r>
          </a:p>
          <a:p>
            <a:pPr marL="533400" indent="-533400"/>
            <a:r>
              <a:rPr lang="en-US" altLang="de-DE" sz="2400"/>
              <a:t>The ARIES recovery algorithm consists of three steps:</a:t>
            </a:r>
          </a:p>
          <a:p>
            <a:pPr marL="952500" lvl="1" indent="-495300">
              <a:buSzTx/>
              <a:buFont typeface="Wingdings" panose="05000000000000000000" pitchFamily="2" charset="2"/>
              <a:buAutoNum type="arabicPeriod"/>
            </a:pPr>
            <a:r>
              <a:rPr lang="en-US" altLang="de-DE" sz="2200" b="1"/>
              <a:t>Analysis</a:t>
            </a:r>
            <a:r>
              <a:rPr lang="en-US" altLang="de-DE" sz="2200"/>
              <a:t>: step identifies the dirty (updated) pages in the buffer and the set of transactions active at the time of crash.  The appropriate point in the log where redo is to start is also determined. </a:t>
            </a:r>
          </a:p>
          <a:p>
            <a:pPr marL="952500" lvl="1" indent="-495300">
              <a:buSzTx/>
              <a:buFont typeface="Wingdings" panose="05000000000000000000" pitchFamily="2" charset="2"/>
              <a:buAutoNum type="arabicPeriod"/>
            </a:pPr>
            <a:r>
              <a:rPr lang="en-US" altLang="de-DE" sz="2200" b="1"/>
              <a:t>Redo</a:t>
            </a:r>
            <a:r>
              <a:rPr lang="en-US" altLang="de-DE" sz="2200"/>
              <a:t>:  necessary redo operations are applied.</a:t>
            </a:r>
          </a:p>
          <a:p>
            <a:pPr marL="952500" lvl="1" indent="-495300">
              <a:buSzTx/>
              <a:buFont typeface="Wingdings" panose="05000000000000000000" pitchFamily="2" charset="2"/>
              <a:buAutoNum type="arabicPeriod"/>
            </a:pPr>
            <a:r>
              <a:rPr lang="en-US" altLang="de-DE" sz="2200" b="1"/>
              <a:t>Undo</a:t>
            </a:r>
            <a:r>
              <a:rPr lang="en-US" altLang="de-DE" sz="2200"/>
              <a:t>: log is scanned backwards and the operations of transactions active at the time of crash are undone in reverse order.</a:t>
            </a:r>
          </a:p>
        </p:txBody>
      </p:sp>
      <p:sp>
        <p:nvSpPr>
          <p:cNvPr id="720900"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2301813062"/>
      </p:ext>
    </p:extLst>
  </p:cSld>
  <p:clrMapOvr>
    <a:masterClrMapping/>
  </p:clrMapOvr>
  <p:transition spd="med"/>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54" name="Rectangle 10"/>
          <p:cNvSpPr>
            <a:spLocks noGrp="1" noChangeArrowheads="1"/>
          </p:cNvSpPr>
          <p:nvPr>
            <p:ph type="title"/>
          </p:nvPr>
        </p:nvSpPr>
        <p:spPr/>
        <p:txBody>
          <a:bodyPr/>
          <a:lstStyle/>
          <a:p>
            <a:r>
              <a:rPr lang="en-US" altLang="de-DE"/>
              <a:t>Database Recovery</a:t>
            </a:r>
          </a:p>
        </p:txBody>
      </p:sp>
      <p:sp>
        <p:nvSpPr>
          <p:cNvPr id="722955" name="Rectangle 11"/>
          <p:cNvSpPr>
            <a:spLocks noGrp="1" noChangeArrowheads="1"/>
          </p:cNvSpPr>
          <p:nvPr>
            <p:ph type="body" idx="1"/>
          </p:nvPr>
        </p:nvSpPr>
        <p:spPr/>
        <p:txBody>
          <a:bodyPr/>
          <a:lstStyle/>
          <a:p>
            <a:pPr>
              <a:buFont typeface="Wingdings" panose="05000000000000000000" pitchFamily="2" charset="2"/>
              <a:buNone/>
            </a:pPr>
            <a:r>
              <a:rPr lang="en-US" altLang="de-DE" b="1"/>
              <a:t>The ARIES Recovery Algorithm (cont.)</a:t>
            </a:r>
          </a:p>
          <a:p>
            <a:r>
              <a:rPr lang="en-US" altLang="de-DE" b="1"/>
              <a:t>The Log and Log Sequence Number (LSN)</a:t>
            </a:r>
          </a:p>
          <a:p>
            <a:pPr lvl="1"/>
            <a:r>
              <a:rPr lang="en-US" altLang="de-DE"/>
              <a:t>A log record is written for:</a:t>
            </a:r>
          </a:p>
          <a:p>
            <a:pPr lvl="2"/>
            <a:r>
              <a:rPr lang="en-US" altLang="de-DE"/>
              <a:t>(a) data update</a:t>
            </a:r>
          </a:p>
          <a:p>
            <a:pPr lvl="2"/>
            <a:r>
              <a:rPr lang="en-US" altLang="de-DE"/>
              <a:t>(b) transaction commit</a:t>
            </a:r>
          </a:p>
          <a:p>
            <a:pPr lvl="2"/>
            <a:r>
              <a:rPr lang="en-US" altLang="de-DE"/>
              <a:t>(c) transaction abort</a:t>
            </a:r>
          </a:p>
          <a:p>
            <a:pPr lvl="2"/>
            <a:r>
              <a:rPr lang="en-US" altLang="de-DE"/>
              <a:t>(d) undo</a:t>
            </a:r>
          </a:p>
          <a:p>
            <a:pPr lvl="2"/>
            <a:r>
              <a:rPr lang="en-US" altLang="de-DE"/>
              <a:t>(e) transaction end</a:t>
            </a:r>
          </a:p>
          <a:p>
            <a:pPr lvl="1"/>
            <a:r>
              <a:rPr lang="en-US" altLang="de-DE"/>
              <a:t>In the case of undo a compensating log record is written.</a:t>
            </a:r>
          </a:p>
        </p:txBody>
      </p:sp>
      <p:sp>
        <p:nvSpPr>
          <p:cNvPr id="722948"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479536194"/>
      </p:ext>
    </p:extLst>
  </p:cSld>
  <p:clrMapOvr>
    <a:masterClrMapping/>
  </p:clrMapOvr>
  <p:transition spd="med"/>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ChangeArrowheads="1"/>
          </p:cNvSpPr>
          <p:nvPr>
            <p:ph type="title"/>
          </p:nvPr>
        </p:nvSpPr>
        <p:spPr/>
        <p:txBody>
          <a:bodyPr/>
          <a:lstStyle/>
          <a:p>
            <a:r>
              <a:rPr lang="en-US" altLang="de-DE"/>
              <a:t>Database Recovery</a:t>
            </a:r>
          </a:p>
        </p:txBody>
      </p:sp>
      <p:sp>
        <p:nvSpPr>
          <p:cNvPr id="770051" name="Rectangle 3"/>
          <p:cNvSpPr>
            <a:spLocks noGrp="1" noChangeArrowheads="1"/>
          </p:cNvSpPr>
          <p:nvPr>
            <p:ph type="body" idx="1"/>
          </p:nvPr>
        </p:nvSpPr>
        <p:spPr/>
        <p:txBody>
          <a:bodyPr/>
          <a:lstStyle/>
          <a:p>
            <a:pPr>
              <a:buFont typeface="Wingdings" panose="05000000000000000000" pitchFamily="2" charset="2"/>
              <a:buNone/>
            </a:pPr>
            <a:r>
              <a:rPr lang="en-US" altLang="de-DE" sz="2400" b="1"/>
              <a:t>The ARIES Recovery Algorithm (cont.)</a:t>
            </a:r>
          </a:p>
          <a:p>
            <a:r>
              <a:rPr lang="en-US" altLang="de-DE" sz="2400" b="1"/>
              <a:t>The Log and Log Sequence Number (LSN) (cont.)</a:t>
            </a:r>
          </a:p>
          <a:p>
            <a:pPr lvl="1"/>
            <a:r>
              <a:rPr lang="en-US" altLang="de-DE" sz="2200"/>
              <a:t>A unique LSN is associated with every log record.</a:t>
            </a:r>
          </a:p>
          <a:p>
            <a:pPr lvl="2"/>
            <a:r>
              <a:rPr lang="en-US" altLang="de-DE" sz="2000"/>
              <a:t>LSN increases monotonically and indicates the disk address of the log record it is associated with. </a:t>
            </a:r>
          </a:p>
          <a:p>
            <a:pPr lvl="2"/>
            <a:r>
              <a:rPr lang="en-US" altLang="de-DE" sz="2000"/>
              <a:t>In addition, each data page stores the LSN of the latest log record corresponding to a change for that page.</a:t>
            </a:r>
          </a:p>
          <a:p>
            <a:pPr lvl="1"/>
            <a:r>
              <a:rPr lang="en-US" altLang="de-DE" sz="2200"/>
              <a:t>A log record stores </a:t>
            </a:r>
          </a:p>
          <a:p>
            <a:pPr lvl="2"/>
            <a:r>
              <a:rPr lang="en-US" altLang="de-DE" sz="2000"/>
              <a:t>(a) the previous LSN of that transaction</a:t>
            </a:r>
          </a:p>
          <a:p>
            <a:pPr lvl="2"/>
            <a:r>
              <a:rPr lang="en-US" altLang="de-DE" sz="2000"/>
              <a:t>(b) the transaction ID</a:t>
            </a:r>
          </a:p>
          <a:p>
            <a:pPr lvl="2"/>
            <a:r>
              <a:rPr lang="en-US" altLang="de-DE" sz="2000"/>
              <a:t>(c) the type of log record. </a:t>
            </a:r>
          </a:p>
        </p:txBody>
      </p:sp>
      <p:sp>
        <p:nvSpPr>
          <p:cNvPr id="770052"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2447998219"/>
      </p:ext>
    </p:extLst>
  </p:cSld>
  <p:clrMapOvr>
    <a:masterClrMapping/>
  </p:clrMapOvr>
  <p:transition spd="med"/>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004" name="Rectangle 12"/>
          <p:cNvSpPr>
            <a:spLocks noGrp="1" noChangeArrowheads="1"/>
          </p:cNvSpPr>
          <p:nvPr>
            <p:ph type="title"/>
          </p:nvPr>
        </p:nvSpPr>
        <p:spPr/>
        <p:txBody>
          <a:bodyPr/>
          <a:lstStyle/>
          <a:p>
            <a:r>
              <a:rPr lang="en-US" altLang="de-DE"/>
              <a:t>Database Recovery</a:t>
            </a:r>
          </a:p>
        </p:txBody>
      </p:sp>
      <p:sp>
        <p:nvSpPr>
          <p:cNvPr id="725005" name="Rectangle 13"/>
          <p:cNvSpPr>
            <a:spLocks noGrp="1" noChangeArrowheads="1"/>
          </p:cNvSpPr>
          <p:nvPr>
            <p:ph type="body" idx="1"/>
          </p:nvPr>
        </p:nvSpPr>
        <p:spPr/>
        <p:txBody>
          <a:bodyPr/>
          <a:lstStyle/>
          <a:p>
            <a:pPr marL="381000" indent="-381000">
              <a:lnSpc>
                <a:spcPct val="80000"/>
              </a:lnSpc>
              <a:buFont typeface="Wingdings" panose="05000000000000000000" pitchFamily="2" charset="2"/>
              <a:buNone/>
            </a:pPr>
            <a:r>
              <a:rPr lang="en-US" altLang="de-DE" sz="2000" b="1"/>
              <a:t>The ARIES Recovery Algorithm (cont.)</a:t>
            </a:r>
          </a:p>
          <a:p>
            <a:pPr marL="381000" indent="-381000">
              <a:lnSpc>
                <a:spcPct val="80000"/>
              </a:lnSpc>
            </a:pPr>
            <a:r>
              <a:rPr lang="en-US" altLang="de-DE" sz="2000" b="1"/>
              <a:t>The Log and Log Sequence Number (LSN) (cont.)</a:t>
            </a:r>
          </a:p>
          <a:p>
            <a:pPr marL="381000" indent="-381000">
              <a:lnSpc>
                <a:spcPct val="80000"/>
              </a:lnSpc>
            </a:pPr>
            <a:r>
              <a:rPr lang="en-US" altLang="de-DE" sz="2000"/>
              <a:t>A log record stores:</a:t>
            </a:r>
          </a:p>
          <a:p>
            <a:pPr marL="838200" lvl="1" indent="-381000">
              <a:lnSpc>
                <a:spcPct val="80000"/>
              </a:lnSpc>
              <a:buSzTx/>
              <a:buFont typeface="Wingdings" panose="05000000000000000000" pitchFamily="2" charset="2"/>
              <a:buAutoNum type="arabicPeriod"/>
            </a:pPr>
            <a:r>
              <a:rPr lang="en-US" altLang="de-DE" sz="2000"/>
              <a:t>Previous LSN of that transaction:  It links the log record of each transaction.  It is like a back pointer points to the previous record of the same transaction</a:t>
            </a:r>
          </a:p>
          <a:p>
            <a:pPr marL="838200" lvl="1" indent="-381000">
              <a:lnSpc>
                <a:spcPct val="80000"/>
              </a:lnSpc>
              <a:buSzTx/>
              <a:buFont typeface="Wingdings" panose="05000000000000000000" pitchFamily="2" charset="2"/>
              <a:buAutoNum type="arabicPeriod"/>
            </a:pPr>
            <a:r>
              <a:rPr lang="en-US" altLang="de-DE" sz="2000"/>
              <a:t>Transaction ID</a:t>
            </a:r>
          </a:p>
          <a:p>
            <a:pPr marL="838200" lvl="1" indent="-381000">
              <a:lnSpc>
                <a:spcPct val="80000"/>
              </a:lnSpc>
              <a:buSzTx/>
              <a:buFont typeface="Wingdings" panose="05000000000000000000" pitchFamily="2" charset="2"/>
              <a:buAutoNum type="arabicPeriod"/>
            </a:pPr>
            <a:r>
              <a:rPr lang="en-US" altLang="de-DE" sz="2000"/>
              <a:t>Type of log record</a:t>
            </a:r>
          </a:p>
          <a:p>
            <a:pPr marL="381000" indent="-381000">
              <a:lnSpc>
                <a:spcPct val="80000"/>
              </a:lnSpc>
            </a:pPr>
            <a:r>
              <a:rPr lang="en-US" altLang="de-DE" sz="2000"/>
              <a:t>For a write operation the following additional information is logged:</a:t>
            </a:r>
          </a:p>
          <a:p>
            <a:pPr marL="838200" lvl="1" indent="-381000">
              <a:lnSpc>
                <a:spcPct val="80000"/>
              </a:lnSpc>
              <a:buSzTx/>
              <a:buFont typeface="Wingdings" panose="05000000000000000000" pitchFamily="2" charset="2"/>
              <a:buAutoNum type="arabicPeriod"/>
            </a:pPr>
            <a:r>
              <a:rPr lang="en-US" altLang="de-DE" sz="2000"/>
              <a:t>Page ID for the page that includes the item</a:t>
            </a:r>
          </a:p>
          <a:p>
            <a:pPr marL="838200" lvl="1" indent="-381000">
              <a:lnSpc>
                <a:spcPct val="80000"/>
              </a:lnSpc>
              <a:buSzTx/>
              <a:buFont typeface="Wingdings" panose="05000000000000000000" pitchFamily="2" charset="2"/>
              <a:buAutoNum type="arabicPeriod"/>
            </a:pPr>
            <a:r>
              <a:rPr lang="en-US" altLang="de-DE" sz="2000"/>
              <a:t>Length of the updated item</a:t>
            </a:r>
          </a:p>
          <a:p>
            <a:pPr marL="838200" lvl="1" indent="-381000">
              <a:lnSpc>
                <a:spcPct val="80000"/>
              </a:lnSpc>
              <a:buSzTx/>
              <a:buFont typeface="Wingdings" panose="05000000000000000000" pitchFamily="2" charset="2"/>
              <a:buAutoNum type="arabicPeriod"/>
            </a:pPr>
            <a:r>
              <a:rPr lang="en-US" altLang="de-DE" sz="2000"/>
              <a:t>Its offset from the beginning of the page</a:t>
            </a:r>
          </a:p>
          <a:p>
            <a:pPr marL="838200" lvl="1" indent="-381000">
              <a:lnSpc>
                <a:spcPct val="80000"/>
              </a:lnSpc>
              <a:buSzTx/>
              <a:buFont typeface="Wingdings" panose="05000000000000000000" pitchFamily="2" charset="2"/>
              <a:buAutoNum type="arabicPeriod"/>
            </a:pPr>
            <a:r>
              <a:rPr lang="en-US" altLang="de-DE" sz="2000"/>
              <a:t>BFIM of the item</a:t>
            </a:r>
          </a:p>
          <a:p>
            <a:pPr marL="838200" lvl="1" indent="-381000">
              <a:lnSpc>
                <a:spcPct val="80000"/>
              </a:lnSpc>
              <a:buSzTx/>
              <a:buFont typeface="Wingdings" panose="05000000000000000000" pitchFamily="2" charset="2"/>
              <a:buAutoNum type="arabicPeriod"/>
            </a:pPr>
            <a:r>
              <a:rPr lang="en-US" altLang="de-DE" sz="2000"/>
              <a:t>AFIM of the item</a:t>
            </a:r>
          </a:p>
          <a:p>
            <a:pPr marL="381000" indent="-381000">
              <a:lnSpc>
                <a:spcPct val="80000"/>
              </a:lnSpc>
            </a:pPr>
            <a:endParaRPr lang="en-US" altLang="de-DE" sz="2000"/>
          </a:p>
        </p:txBody>
      </p:sp>
      <p:sp>
        <p:nvSpPr>
          <p:cNvPr id="724996"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2341014505"/>
      </p:ext>
    </p:extLst>
  </p:cSld>
  <p:clrMapOvr>
    <a:masterClrMapping/>
  </p:clrMapOvr>
  <p:transition spd="med"/>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1" name="Rectangle 11"/>
          <p:cNvSpPr>
            <a:spLocks noGrp="1" noChangeArrowheads="1"/>
          </p:cNvSpPr>
          <p:nvPr>
            <p:ph type="title"/>
          </p:nvPr>
        </p:nvSpPr>
        <p:spPr>
          <a:xfrm>
            <a:off x="228600" y="76200"/>
            <a:ext cx="7796213" cy="992188"/>
          </a:xfrm>
        </p:spPr>
        <p:txBody>
          <a:bodyPr/>
          <a:lstStyle/>
          <a:p>
            <a:r>
              <a:rPr lang="en-US" altLang="de-DE"/>
              <a:t>Database Recovery</a:t>
            </a:r>
          </a:p>
        </p:txBody>
      </p:sp>
      <p:sp>
        <p:nvSpPr>
          <p:cNvPr id="727052" name="Rectangle 12"/>
          <p:cNvSpPr>
            <a:spLocks noGrp="1" noChangeArrowheads="1"/>
          </p:cNvSpPr>
          <p:nvPr>
            <p:ph type="body" idx="1"/>
          </p:nvPr>
        </p:nvSpPr>
        <p:spPr>
          <a:xfrm>
            <a:off x="239713" y="1373188"/>
            <a:ext cx="8294687" cy="4572000"/>
          </a:xfrm>
        </p:spPr>
        <p:txBody>
          <a:bodyPr/>
          <a:lstStyle/>
          <a:p>
            <a:pPr>
              <a:lnSpc>
                <a:spcPct val="90000"/>
              </a:lnSpc>
              <a:buFont typeface="Wingdings" panose="05000000000000000000" pitchFamily="2" charset="2"/>
              <a:buNone/>
            </a:pPr>
            <a:r>
              <a:rPr lang="en-US" altLang="de-DE" b="1"/>
              <a:t>The ARIES Recovery Algorithm (cont.)</a:t>
            </a:r>
          </a:p>
          <a:p>
            <a:pPr>
              <a:lnSpc>
                <a:spcPct val="90000"/>
              </a:lnSpc>
            </a:pPr>
            <a:r>
              <a:rPr lang="en-US" altLang="de-DE"/>
              <a:t>The </a:t>
            </a:r>
            <a:r>
              <a:rPr lang="en-US" altLang="de-DE" b="1"/>
              <a:t>Transaction table</a:t>
            </a:r>
            <a:r>
              <a:rPr lang="en-US" altLang="de-DE"/>
              <a:t> and the </a:t>
            </a:r>
            <a:r>
              <a:rPr lang="en-US" altLang="de-DE" b="1"/>
              <a:t>Dirty Page table</a:t>
            </a:r>
          </a:p>
          <a:p>
            <a:pPr lvl="1">
              <a:lnSpc>
                <a:spcPct val="90000"/>
              </a:lnSpc>
            </a:pPr>
            <a:r>
              <a:rPr lang="en-US" altLang="de-DE"/>
              <a:t>For efficient recovery following tables are also stored in the log during checkpointing:</a:t>
            </a:r>
          </a:p>
          <a:p>
            <a:pPr lvl="2">
              <a:lnSpc>
                <a:spcPct val="90000"/>
              </a:lnSpc>
            </a:pPr>
            <a:r>
              <a:rPr lang="en-US" altLang="de-DE" b="1"/>
              <a:t>Transaction</a:t>
            </a:r>
            <a:r>
              <a:rPr lang="en-US" altLang="de-DE"/>
              <a:t> </a:t>
            </a:r>
            <a:r>
              <a:rPr lang="en-US" altLang="de-DE" b="1"/>
              <a:t>table</a:t>
            </a:r>
            <a:r>
              <a:rPr lang="en-US" altLang="de-DE"/>
              <a:t>:  Contains an entry for each active transaction, with information such as transaction ID, transaction status and the LSN of the most recent log record for the transaction.</a:t>
            </a:r>
          </a:p>
          <a:p>
            <a:pPr lvl="2">
              <a:lnSpc>
                <a:spcPct val="90000"/>
              </a:lnSpc>
            </a:pPr>
            <a:r>
              <a:rPr lang="en-US" altLang="de-DE" b="1"/>
              <a:t>Dirty Page table</a:t>
            </a:r>
            <a:r>
              <a:rPr lang="en-US" altLang="de-DE"/>
              <a:t>:  Contains an entry for each dirty page in the buffer, which includes the page ID and the LSN corresponding to the earliest update to that page.</a:t>
            </a:r>
          </a:p>
        </p:txBody>
      </p:sp>
    </p:spTree>
    <p:extLst>
      <p:ext uri="{BB962C8B-B14F-4D97-AF65-F5344CB8AC3E}">
        <p14:creationId xmlns:p14="http://schemas.microsoft.com/office/powerpoint/2010/main" val="342208162"/>
      </p:ext>
    </p:extLst>
  </p:cSld>
  <p:clrMapOvr>
    <a:masterClrMapping/>
  </p:clrMapOvr>
  <p:transition spd="med"/>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100" name="Rectangle 12"/>
          <p:cNvSpPr>
            <a:spLocks noGrp="1" noChangeArrowheads="1"/>
          </p:cNvSpPr>
          <p:nvPr>
            <p:ph type="title"/>
          </p:nvPr>
        </p:nvSpPr>
        <p:spPr/>
        <p:txBody>
          <a:bodyPr/>
          <a:lstStyle/>
          <a:p>
            <a:r>
              <a:rPr lang="en-US" altLang="de-DE"/>
              <a:t>Database Recovery</a:t>
            </a:r>
          </a:p>
        </p:txBody>
      </p:sp>
      <p:sp>
        <p:nvSpPr>
          <p:cNvPr id="729101" name="Rectangle 13"/>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400" b="1"/>
              <a:t>The ARIES Recovery Algorithm (cont.)</a:t>
            </a:r>
          </a:p>
          <a:p>
            <a:pPr>
              <a:lnSpc>
                <a:spcPct val="90000"/>
              </a:lnSpc>
            </a:pPr>
            <a:r>
              <a:rPr lang="en-US" altLang="de-DE" sz="2400"/>
              <a:t>Checkpointing</a:t>
            </a:r>
          </a:p>
          <a:p>
            <a:pPr lvl="1">
              <a:lnSpc>
                <a:spcPct val="90000"/>
              </a:lnSpc>
            </a:pPr>
            <a:r>
              <a:rPr lang="en-US" altLang="de-DE" sz="2200"/>
              <a:t>A checkpointing does the following:</a:t>
            </a:r>
          </a:p>
          <a:p>
            <a:pPr lvl="2">
              <a:lnSpc>
                <a:spcPct val="90000"/>
              </a:lnSpc>
            </a:pPr>
            <a:r>
              <a:rPr lang="en-US" altLang="de-DE" sz="2000"/>
              <a:t>Writes a begin_checkpoint record in the log</a:t>
            </a:r>
          </a:p>
          <a:p>
            <a:pPr lvl="2">
              <a:lnSpc>
                <a:spcPct val="90000"/>
              </a:lnSpc>
            </a:pPr>
            <a:r>
              <a:rPr lang="en-US" altLang="de-DE" sz="2000"/>
              <a:t>Writes an end_checkpoint record in the log.  With this record the contents of transaction table and dirty page table are appended to the end of the log.</a:t>
            </a:r>
          </a:p>
          <a:p>
            <a:pPr lvl="2">
              <a:lnSpc>
                <a:spcPct val="90000"/>
              </a:lnSpc>
            </a:pPr>
            <a:r>
              <a:rPr lang="en-US" altLang="de-DE" sz="2000"/>
              <a:t>Writes the LSN of the begin_checkpoint record to a special file.  This special file is accessed during recovery to locate the last checkpoint information.</a:t>
            </a:r>
          </a:p>
          <a:p>
            <a:pPr lvl="1">
              <a:lnSpc>
                <a:spcPct val="90000"/>
              </a:lnSpc>
            </a:pPr>
            <a:r>
              <a:rPr lang="en-US" altLang="de-DE" sz="2200"/>
              <a:t>To reduce the cost of checkpointing and allow the system to continue to execute transactions, ARIES uses “fuzzy checkpointing”.</a:t>
            </a:r>
          </a:p>
          <a:p>
            <a:pPr>
              <a:lnSpc>
                <a:spcPct val="90000"/>
              </a:lnSpc>
            </a:pPr>
            <a:endParaRPr lang="en-US" altLang="de-DE" sz="2400"/>
          </a:p>
        </p:txBody>
      </p:sp>
      <p:sp>
        <p:nvSpPr>
          <p:cNvPr id="729092"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3353343258"/>
      </p:ext>
    </p:extLst>
  </p:cSld>
  <p:clrMapOvr>
    <a:masterClrMapping/>
  </p:clrMapOvr>
  <p:transition spd="med"/>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46" name="Rectangle 10"/>
          <p:cNvSpPr>
            <a:spLocks noGrp="1" noChangeArrowheads="1"/>
          </p:cNvSpPr>
          <p:nvPr>
            <p:ph type="title"/>
          </p:nvPr>
        </p:nvSpPr>
        <p:spPr/>
        <p:txBody>
          <a:bodyPr/>
          <a:lstStyle/>
          <a:p>
            <a:r>
              <a:rPr lang="en-US" altLang="de-DE"/>
              <a:t>Database Recovery</a:t>
            </a:r>
          </a:p>
        </p:txBody>
      </p:sp>
      <p:sp>
        <p:nvSpPr>
          <p:cNvPr id="731147" name="Rectangle 11"/>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000" b="1"/>
              <a:t>The ARIES Recovery Algorithm (cont.)</a:t>
            </a:r>
          </a:p>
          <a:p>
            <a:pPr>
              <a:lnSpc>
                <a:spcPct val="90000"/>
              </a:lnSpc>
            </a:pPr>
            <a:r>
              <a:rPr lang="en-US" altLang="de-DE" sz="2000"/>
              <a:t>The following steps are performed for recovery</a:t>
            </a:r>
          </a:p>
          <a:p>
            <a:pPr lvl="1">
              <a:lnSpc>
                <a:spcPct val="90000"/>
              </a:lnSpc>
            </a:pPr>
            <a:r>
              <a:rPr lang="en-US" altLang="de-DE" sz="2000" b="1"/>
              <a:t>Analysis phase</a:t>
            </a:r>
            <a:r>
              <a:rPr lang="en-US" altLang="de-DE" sz="2000"/>
              <a:t>: Start at the begin_checkpoint record and proceed to the end_checkpoint record.  Access transaction table and dirty page table are appended to the end of the log.  Note that during this phase some other log records may be written to the log and transaction table may be modified.  The analysis phase compiles the set of redo and undo to be performed and ends.</a:t>
            </a:r>
          </a:p>
          <a:p>
            <a:pPr lvl="1">
              <a:lnSpc>
                <a:spcPct val="90000"/>
              </a:lnSpc>
            </a:pPr>
            <a:r>
              <a:rPr lang="en-US" altLang="de-DE" sz="2000" b="1"/>
              <a:t>Redo phase</a:t>
            </a:r>
            <a:r>
              <a:rPr lang="en-US" altLang="de-DE" sz="2000"/>
              <a:t>: Starts from the point in the log up to where all dirty pages have been flushed, and move forward to the end of the log.  Any change that appears in the dirty page table is redone.</a:t>
            </a:r>
          </a:p>
          <a:p>
            <a:pPr lvl="1">
              <a:lnSpc>
                <a:spcPct val="90000"/>
              </a:lnSpc>
            </a:pPr>
            <a:r>
              <a:rPr lang="en-US" altLang="de-DE" sz="2000" b="1"/>
              <a:t>Undo phase</a:t>
            </a:r>
            <a:r>
              <a:rPr lang="en-US" altLang="de-DE" sz="2000"/>
              <a:t>: Starts from the end of the log and proceeds backward while performing appropriate undo.  For each undo it writes a compensating record in the log.</a:t>
            </a:r>
          </a:p>
          <a:p>
            <a:pPr>
              <a:lnSpc>
                <a:spcPct val="90000"/>
              </a:lnSpc>
            </a:pPr>
            <a:r>
              <a:rPr lang="en-US" altLang="de-DE" sz="2000"/>
              <a:t>The recovery completes at the end of undo phase.</a:t>
            </a:r>
          </a:p>
          <a:p>
            <a:pPr>
              <a:lnSpc>
                <a:spcPct val="90000"/>
              </a:lnSpc>
            </a:pPr>
            <a:endParaRPr lang="en-US" altLang="de-DE" sz="2000"/>
          </a:p>
        </p:txBody>
      </p:sp>
      <p:sp>
        <p:nvSpPr>
          <p:cNvPr id="731140" name="Rectangle 4"/>
          <p:cNvSpPr>
            <a:spLocks noChangeArrowheads="1"/>
          </p:cNvSpPr>
          <p:nvPr/>
        </p:nvSpPr>
        <p:spPr bwMode="auto">
          <a:xfrm>
            <a:off x="1284288" y="1725613"/>
            <a:ext cx="7745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1416495875"/>
      </p:ext>
    </p:extLst>
  </p:cSld>
  <p:clrMapOvr>
    <a:masterClrMapping/>
  </p:clrMapOvr>
  <p:transition spd="med"/>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93" name="Rectangle 9"/>
          <p:cNvSpPr>
            <a:spLocks noGrp="1" noChangeArrowheads="1"/>
          </p:cNvSpPr>
          <p:nvPr>
            <p:ph type="title"/>
          </p:nvPr>
        </p:nvSpPr>
        <p:spPr>
          <a:xfrm>
            <a:off x="0" y="17463"/>
            <a:ext cx="2133600" cy="1295400"/>
          </a:xfrm>
        </p:spPr>
        <p:txBody>
          <a:bodyPr/>
          <a:lstStyle/>
          <a:p>
            <a:r>
              <a:rPr lang="en-US" altLang="de-DE" sz="3200"/>
              <a:t>Database Recovery</a:t>
            </a:r>
          </a:p>
        </p:txBody>
      </p:sp>
      <p:sp>
        <p:nvSpPr>
          <p:cNvPr id="733188" name="Rectangle 4"/>
          <p:cNvSpPr>
            <a:spLocks noChangeArrowheads="1"/>
          </p:cNvSpPr>
          <p:nvPr/>
        </p:nvSpPr>
        <p:spPr bwMode="auto">
          <a:xfrm>
            <a:off x="920750" y="1687513"/>
            <a:ext cx="7745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pic>
        <p:nvPicPr>
          <p:cNvPr id="733197"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465138"/>
            <a:ext cx="6931025" cy="608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1911037"/>
      </p:ext>
    </p:extLst>
  </p:cSld>
  <p:clrMapOvr>
    <a:masterClrMapping/>
  </p:clrMapOvr>
  <p:transition spd="med"/>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41" name="Rectangle 9"/>
          <p:cNvSpPr>
            <a:spLocks noGrp="1" noChangeArrowheads="1"/>
          </p:cNvSpPr>
          <p:nvPr>
            <p:ph type="title"/>
          </p:nvPr>
        </p:nvSpPr>
        <p:spPr/>
        <p:txBody>
          <a:bodyPr/>
          <a:lstStyle/>
          <a:p>
            <a:r>
              <a:rPr lang="en-US" altLang="de-DE"/>
              <a:t>Database Recovery</a:t>
            </a:r>
          </a:p>
        </p:txBody>
      </p:sp>
      <p:sp>
        <p:nvSpPr>
          <p:cNvPr id="735242" name="Rectangle 10"/>
          <p:cNvSpPr>
            <a:spLocks noGrp="1" noChangeArrowheads="1"/>
          </p:cNvSpPr>
          <p:nvPr>
            <p:ph type="body" idx="1"/>
          </p:nvPr>
        </p:nvSpPr>
        <p:spPr/>
        <p:txBody>
          <a:bodyPr/>
          <a:lstStyle/>
          <a:p>
            <a:pPr>
              <a:lnSpc>
                <a:spcPct val="90000"/>
              </a:lnSpc>
              <a:buFont typeface="Wingdings" panose="05000000000000000000" pitchFamily="2" charset="2"/>
              <a:buNone/>
            </a:pPr>
            <a:r>
              <a:rPr lang="en-US" altLang="de-DE" sz="2000"/>
              <a:t>10   Recovery in multidatabase system</a:t>
            </a:r>
          </a:p>
          <a:p>
            <a:pPr>
              <a:lnSpc>
                <a:spcPct val="90000"/>
              </a:lnSpc>
            </a:pPr>
            <a:r>
              <a:rPr lang="en-US" altLang="de-DE" sz="2000"/>
              <a:t>A multidatabase system is a special distributed database system where one node may be running relational database system under UNIX, another may be running object-oriented system under Windows and so on.</a:t>
            </a:r>
          </a:p>
          <a:p>
            <a:pPr>
              <a:lnSpc>
                <a:spcPct val="90000"/>
              </a:lnSpc>
            </a:pPr>
            <a:r>
              <a:rPr lang="en-US" altLang="de-DE" sz="2000"/>
              <a:t>A transaction may run in a distributed fashion at multiple nodes.</a:t>
            </a:r>
          </a:p>
          <a:p>
            <a:pPr>
              <a:lnSpc>
                <a:spcPct val="90000"/>
              </a:lnSpc>
            </a:pPr>
            <a:r>
              <a:rPr lang="en-US" altLang="de-DE" sz="2000"/>
              <a:t>In this execution scenario the transaction commits only when all these multiple nodes agree to commit individually the part of the transaction they were executing. </a:t>
            </a:r>
          </a:p>
          <a:p>
            <a:pPr>
              <a:lnSpc>
                <a:spcPct val="90000"/>
              </a:lnSpc>
            </a:pPr>
            <a:r>
              <a:rPr lang="en-US" altLang="de-DE" sz="2000"/>
              <a:t>This commit scheme is  referred to as “</a:t>
            </a:r>
            <a:r>
              <a:rPr lang="en-US" altLang="de-DE" sz="2000" b="1"/>
              <a:t>two-phase commit</a:t>
            </a:r>
            <a:r>
              <a:rPr lang="en-US" altLang="de-DE" sz="2000"/>
              <a:t>” (</a:t>
            </a:r>
            <a:r>
              <a:rPr lang="en-US" altLang="de-DE" sz="2000" b="1"/>
              <a:t>2PC</a:t>
            </a:r>
            <a:r>
              <a:rPr lang="en-US" altLang="de-DE" sz="2000"/>
              <a:t>). </a:t>
            </a:r>
          </a:p>
          <a:p>
            <a:pPr lvl="1">
              <a:lnSpc>
                <a:spcPct val="90000"/>
              </a:lnSpc>
            </a:pPr>
            <a:r>
              <a:rPr lang="en-US" altLang="de-DE" sz="2000"/>
              <a:t>If any one of these nodes fails or cannot commit the part of the transaction, then the transaction is aborted.</a:t>
            </a:r>
          </a:p>
          <a:p>
            <a:pPr>
              <a:lnSpc>
                <a:spcPct val="90000"/>
              </a:lnSpc>
            </a:pPr>
            <a:r>
              <a:rPr lang="en-US" altLang="de-DE" sz="2000"/>
              <a:t>Each node recovers the transaction under its own recovery protocol.</a:t>
            </a:r>
          </a:p>
          <a:p>
            <a:pPr>
              <a:lnSpc>
                <a:spcPct val="90000"/>
              </a:lnSpc>
            </a:pPr>
            <a:endParaRPr lang="en-US" altLang="de-DE" sz="2000"/>
          </a:p>
        </p:txBody>
      </p:sp>
      <p:sp>
        <p:nvSpPr>
          <p:cNvPr id="735235" name="Rectangle 3"/>
          <p:cNvSpPr>
            <a:spLocks noChangeArrowheads="1"/>
          </p:cNvSpPr>
          <p:nvPr/>
        </p:nvSpPr>
        <p:spPr bwMode="auto">
          <a:xfrm>
            <a:off x="558800" y="1101725"/>
            <a:ext cx="5499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028700">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fontAlgn="base">
              <a:spcBef>
                <a:spcPct val="0"/>
              </a:spcBef>
              <a:spcAft>
                <a:spcPct val="0"/>
              </a:spcAft>
              <a:defRPr sz="2400">
                <a:solidFill>
                  <a:schemeClr val="tx1"/>
                </a:solidFill>
                <a:latin typeface="Arial" panose="020B0604020202020204" pitchFamily="34" charset="0"/>
              </a:defRPr>
            </a:lvl6pPr>
            <a:lvl7pPr fontAlgn="base">
              <a:spcBef>
                <a:spcPct val="0"/>
              </a:spcBef>
              <a:spcAft>
                <a:spcPct val="0"/>
              </a:spcAft>
              <a:defRPr sz="2400">
                <a:solidFill>
                  <a:schemeClr val="tx1"/>
                </a:solidFill>
                <a:latin typeface="Arial" panose="020B0604020202020204" pitchFamily="34" charset="0"/>
              </a:defRPr>
            </a:lvl7pPr>
            <a:lvl8pPr fontAlgn="base">
              <a:spcBef>
                <a:spcPct val="0"/>
              </a:spcBef>
              <a:spcAft>
                <a:spcPct val="0"/>
              </a:spcAft>
              <a:defRPr sz="2400">
                <a:solidFill>
                  <a:schemeClr val="tx1"/>
                </a:solidFill>
                <a:latin typeface="Arial" panose="020B0604020202020204" pitchFamily="34" charset="0"/>
              </a:defRPr>
            </a:lvl8pPr>
            <a:lvl9pPr fontAlgn="base">
              <a:spcBef>
                <a:spcPct val="0"/>
              </a:spcBef>
              <a:spcAft>
                <a:spcPct val="0"/>
              </a:spcAft>
              <a:defRPr sz="2400">
                <a:solidFill>
                  <a:schemeClr val="tx1"/>
                </a:solidFill>
                <a:latin typeface="Arial" panose="020B0604020202020204" pitchFamily="34" charset="0"/>
              </a:defRPr>
            </a:lvl9pPr>
          </a:lstStyle>
          <a:p>
            <a:pPr marL="114300" marR="0" lvl="1" indent="0" algn="l" defTabSz="914400" rtl="0" eaLnBrk="1" fontAlgn="base" latinLnBrk="0" hangingPunct="1">
              <a:lnSpc>
                <a:spcPct val="100000"/>
              </a:lnSpc>
              <a:spcBef>
                <a:spcPct val="0"/>
              </a:spcBef>
              <a:spcAft>
                <a:spcPct val="0"/>
              </a:spcAft>
              <a:buClrTx/>
              <a:buSzTx/>
              <a:buFontTx/>
              <a:buNone/>
              <a:tabLst/>
              <a:defRPr/>
            </a:pPr>
            <a:r>
              <a:rPr kumimoji="0" lang="en-US" altLang="de-DE" sz="24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rPr>
              <a:t> </a:t>
            </a:r>
            <a:endParaRPr kumimoji="0" lang="en-US" altLang="de-DE" sz="2400" b="0"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
        <p:nvSpPr>
          <p:cNvPr id="735236" name="Rectangle 4"/>
          <p:cNvSpPr>
            <a:spLocks noChangeArrowheads="1"/>
          </p:cNvSpPr>
          <p:nvPr/>
        </p:nvSpPr>
        <p:spPr bwMode="auto">
          <a:xfrm>
            <a:off x="920750" y="1687513"/>
            <a:ext cx="7745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anose="020B0604020202020204" pitchFamily="34" charset="0"/>
              </a:defRPr>
            </a:lvl1pPr>
            <a:lvl2pPr marL="114300">
              <a:defRPr sz="2400">
                <a:solidFill>
                  <a:schemeClr val="tx1"/>
                </a:solidFill>
                <a:latin typeface="Arial" panose="020B0604020202020204" pitchFamily="34" charset="0"/>
              </a:defRPr>
            </a:lvl2pPr>
            <a:lvl3pPr marL="1546225" indent="-457200">
              <a:defRPr sz="2400">
                <a:solidFill>
                  <a:schemeClr val="tx1"/>
                </a:solidFill>
                <a:latin typeface="Arial" panose="020B0604020202020204" pitchFamily="34" charset="0"/>
              </a:defRPr>
            </a:lvl3pPr>
            <a:lvl4pPr marL="2117725" indent="-457200">
              <a:defRPr sz="2400">
                <a:solidFill>
                  <a:schemeClr val="tx1"/>
                </a:solidFill>
                <a:latin typeface="Arial" panose="020B0604020202020204" pitchFamily="34" charset="0"/>
              </a:defRPr>
            </a:lvl4pPr>
            <a:lvl5pPr marL="2689225" indent="-457200">
              <a:defRPr sz="2400">
                <a:solidFill>
                  <a:schemeClr val="tx1"/>
                </a:solidFill>
                <a:latin typeface="Arial" panose="020B0604020202020204" pitchFamily="34" charset="0"/>
              </a:defRPr>
            </a:lvl5pPr>
            <a:lvl6pPr marL="3146425" indent="-457200" fontAlgn="base">
              <a:spcBef>
                <a:spcPct val="0"/>
              </a:spcBef>
              <a:spcAft>
                <a:spcPct val="0"/>
              </a:spcAft>
              <a:defRPr sz="2400">
                <a:solidFill>
                  <a:schemeClr val="tx1"/>
                </a:solidFill>
                <a:latin typeface="Arial" panose="020B0604020202020204" pitchFamily="34" charset="0"/>
              </a:defRPr>
            </a:lvl6pPr>
            <a:lvl7pPr marL="3603625" indent="-457200" fontAlgn="base">
              <a:spcBef>
                <a:spcPct val="0"/>
              </a:spcBef>
              <a:spcAft>
                <a:spcPct val="0"/>
              </a:spcAft>
              <a:defRPr sz="2400">
                <a:solidFill>
                  <a:schemeClr val="tx1"/>
                </a:solidFill>
                <a:latin typeface="Arial" panose="020B0604020202020204" pitchFamily="34" charset="0"/>
              </a:defRPr>
            </a:lvl7pPr>
            <a:lvl8pPr marL="4060825" indent="-457200" fontAlgn="base">
              <a:spcBef>
                <a:spcPct val="0"/>
              </a:spcBef>
              <a:spcAft>
                <a:spcPct val="0"/>
              </a:spcAft>
              <a:defRPr sz="2400">
                <a:solidFill>
                  <a:schemeClr val="tx1"/>
                </a:solidFill>
                <a:latin typeface="Arial" panose="020B0604020202020204" pitchFamily="34" charset="0"/>
              </a:defRPr>
            </a:lvl8pPr>
            <a:lvl9pPr marL="4518025" indent="-457200" fontAlgn="base">
              <a:spcBef>
                <a:spcPct val="0"/>
              </a:spcBef>
              <a:spcAft>
                <a:spcPct val="0"/>
              </a:spcAft>
              <a:defRPr sz="2400">
                <a:solidFill>
                  <a:schemeClr val="tx1"/>
                </a:solidFill>
                <a:latin typeface="Arial" panose="020B0604020202020204" pitchFamily="34" charset="0"/>
              </a:defRPr>
            </a:lvl9pPr>
          </a:lstStyle>
          <a:p>
            <a:pPr marL="114300" marR="0" lvl="1" indent="0" algn="just" defTabSz="914400" rtl="0" eaLnBrk="1" fontAlgn="base" latinLnBrk="0" hangingPunct="1">
              <a:lnSpc>
                <a:spcPct val="100000"/>
              </a:lnSpc>
              <a:spcBef>
                <a:spcPct val="0"/>
              </a:spcBef>
              <a:spcAft>
                <a:spcPct val="0"/>
              </a:spcAft>
              <a:buClrTx/>
              <a:buSzTx/>
              <a:buFontTx/>
              <a:buNone/>
              <a:tabLst/>
              <a:defRPr/>
            </a:pPr>
            <a:endParaRPr kumimoji="0" lang="en-US" altLang="de-DE" sz="2000" b="1" i="0" u="none" strike="noStrike" kern="1200" cap="none" spc="0" normalizeH="0" baseline="0" noProof="0">
              <a:ln>
                <a:noFill/>
              </a:ln>
              <a:solidFill>
                <a:srgbClr val="1C1C1C"/>
              </a:solidFill>
              <a:effectLst/>
              <a:uLnTx/>
              <a:uFillTx/>
              <a:latin typeface="Times New Roman" panose="02020603050405020304" pitchFamily="18" charset="0"/>
              <a:ea typeface="+mn-ea"/>
              <a:cs typeface="Arial"/>
            </a:endParaRPr>
          </a:p>
        </p:txBody>
      </p:sp>
    </p:spTree>
    <p:extLst>
      <p:ext uri="{BB962C8B-B14F-4D97-AF65-F5344CB8AC3E}">
        <p14:creationId xmlns:p14="http://schemas.microsoft.com/office/powerpoint/2010/main" val="329202701"/>
      </p:ext>
    </p:extLst>
  </p:cSld>
  <p:clrMapOvr>
    <a:masterClrMapping/>
  </p:clrMapOvr>
  <p:transition spd="med"/>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0" name="Rectangle 4"/>
          <p:cNvSpPr>
            <a:spLocks noGrp="1" noChangeArrowheads="1"/>
          </p:cNvSpPr>
          <p:nvPr>
            <p:ph type="title"/>
          </p:nvPr>
        </p:nvSpPr>
        <p:spPr/>
        <p:txBody>
          <a:bodyPr/>
          <a:lstStyle/>
          <a:p>
            <a:r>
              <a:rPr lang="en-US" altLang="de-DE"/>
              <a:t>Summary</a:t>
            </a:r>
          </a:p>
        </p:txBody>
      </p:sp>
      <p:sp>
        <p:nvSpPr>
          <p:cNvPr id="772101" name="Rectangle 5"/>
          <p:cNvSpPr>
            <a:spLocks noGrp="1" noChangeArrowheads="1"/>
          </p:cNvSpPr>
          <p:nvPr>
            <p:ph type="body" idx="1"/>
          </p:nvPr>
        </p:nvSpPr>
        <p:spPr/>
        <p:txBody>
          <a:bodyPr/>
          <a:lstStyle/>
          <a:p>
            <a:pPr>
              <a:lnSpc>
                <a:spcPct val="90000"/>
              </a:lnSpc>
            </a:pPr>
            <a:r>
              <a:rPr lang="en-US" altLang="de-DE"/>
              <a:t>Databases Recovery</a:t>
            </a:r>
          </a:p>
          <a:p>
            <a:pPr lvl="1">
              <a:lnSpc>
                <a:spcPct val="90000"/>
              </a:lnSpc>
            </a:pPr>
            <a:r>
              <a:rPr lang="en-US" altLang="de-DE"/>
              <a:t>Types of Failure</a:t>
            </a:r>
          </a:p>
          <a:p>
            <a:pPr lvl="1">
              <a:lnSpc>
                <a:spcPct val="90000"/>
              </a:lnSpc>
            </a:pPr>
            <a:r>
              <a:rPr lang="en-US" altLang="de-DE"/>
              <a:t>Transaction Log</a:t>
            </a:r>
          </a:p>
          <a:p>
            <a:pPr lvl="1">
              <a:lnSpc>
                <a:spcPct val="90000"/>
              </a:lnSpc>
            </a:pPr>
            <a:r>
              <a:rPr lang="en-US" altLang="de-DE"/>
              <a:t>Data Updates</a:t>
            </a:r>
          </a:p>
          <a:p>
            <a:pPr lvl="1">
              <a:lnSpc>
                <a:spcPct val="90000"/>
              </a:lnSpc>
            </a:pPr>
            <a:r>
              <a:rPr lang="en-US" altLang="de-DE"/>
              <a:t>Data Caching</a:t>
            </a:r>
          </a:p>
          <a:p>
            <a:pPr lvl="1">
              <a:lnSpc>
                <a:spcPct val="90000"/>
              </a:lnSpc>
            </a:pPr>
            <a:r>
              <a:rPr lang="en-US" altLang="de-DE"/>
              <a:t>Transaction Roll-back (Undo) and Roll-Forward</a:t>
            </a:r>
          </a:p>
          <a:p>
            <a:pPr lvl="1">
              <a:lnSpc>
                <a:spcPct val="90000"/>
              </a:lnSpc>
            </a:pPr>
            <a:r>
              <a:rPr lang="en-US" altLang="de-DE"/>
              <a:t>Checkpointing</a:t>
            </a:r>
          </a:p>
          <a:p>
            <a:pPr lvl="1">
              <a:lnSpc>
                <a:spcPct val="90000"/>
              </a:lnSpc>
            </a:pPr>
            <a:r>
              <a:rPr lang="en-US" altLang="de-DE"/>
              <a:t>Recovery schemes</a:t>
            </a:r>
          </a:p>
          <a:p>
            <a:pPr lvl="2">
              <a:lnSpc>
                <a:spcPct val="90000"/>
              </a:lnSpc>
            </a:pPr>
            <a:r>
              <a:rPr lang="en-US" altLang="de-DE"/>
              <a:t>ARIES Recovery Scheme</a:t>
            </a:r>
          </a:p>
          <a:p>
            <a:pPr lvl="2">
              <a:lnSpc>
                <a:spcPct val="90000"/>
              </a:lnSpc>
            </a:pPr>
            <a:r>
              <a:rPr lang="en-US" altLang="de-DE"/>
              <a:t>Recovery in Multidatabase System</a:t>
            </a:r>
          </a:p>
        </p:txBody>
      </p:sp>
    </p:spTree>
    <p:extLst>
      <p:ext uri="{BB962C8B-B14F-4D97-AF65-F5344CB8AC3E}">
        <p14:creationId xmlns:p14="http://schemas.microsoft.com/office/powerpoint/2010/main" val="1930310072"/>
      </p:ext>
    </p:extLst>
  </p:cSld>
  <p:clrMapOvr>
    <a:masterClrMapping/>
  </p:clrMapOvr>
  <p:transition spd="med"/>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280</a:t>
            </a:fld>
            <a:endParaRPr lang="en-US" dirty="0"/>
          </a:p>
        </p:txBody>
      </p:sp>
      <p:sp>
        <p:nvSpPr>
          <p:cNvPr id="6" name="Content Placeholder 2"/>
          <p:cNvSpPr>
            <a:spLocks noGrp="1"/>
          </p:cNvSpPr>
          <p:nvPr>
            <p:ph idx="1"/>
          </p:nvPr>
        </p:nvSpPr>
        <p:spPr>
          <a:xfrm>
            <a:off x="381000" y="1752600"/>
            <a:ext cx="8229600" cy="4389120"/>
          </a:xfrm>
        </p:spPr>
        <p:txBody>
          <a:bodyPr/>
          <a:lstStyle/>
          <a:p>
            <a:pPr>
              <a:spcAft>
                <a:spcPts val="0"/>
              </a:spcAft>
            </a:pPr>
            <a:r>
              <a:rPr lang="en-US" sz="2800" dirty="0" err="1"/>
              <a:t>Ramez</a:t>
            </a:r>
            <a:r>
              <a:rPr lang="en-US" sz="2800" dirty="0"/>
              <a:t> </a:t>
            </a:r>
            <a:r>
              <a:rPr lang="en-US" sz="2800" dirty="0" err="1"/>
              <a:t>Elmasri</a:t>
            </a:r>
            <a:r>
              <a:rPr lang="en-US" sz="2800" dirty="0"/>
              <a:t>, </a:t>
            </a:r>
            <a:r>
              <a:rPr lang="en-US" sz="2800" dirty="0" err="1"/>
              <a:t>Shamkant</a:t>
            </a:r>
            <a:r>
              <a:rPr lang="en-US" sz="2800" dirty="0"/>
              <a:t> </a:t>
            </a:r>
            <a:r>
              <a:rPr lang="en-US" sz="2800" dirty="0" err="1"/>
              <a:t>Navathe</a:t>
            </a:r>
            <a:r>
              <a:rPr lang="en-US" sz="2800" dirty="0"/>
              <a:t>; “Fundamentals of Database Systems”, 6</a:t>
            </a:r>
            <a:r>
              <a:rPr lang="en-US" sz="2800" baseline="30000" dirty="0"/>
              <a:t>th</a:t>
            </a:r>
            <a:r>
              <a:rPr lang="en-US" sz="2800" dirty="0"/>
              <a:t> Ed., Pearson, </a:t>
            </a:r>
            <a:r>
              <a:rPr lang="en-US" sz="2800" dirty="0" smtClean="0"/>
              <a:t>2014</a:t>
            </a:r>
          </a:p>
          <a:p>
            <a:pPr>
              <a:spcAft>
                <a:spcPts val="0"/>
              </a:spcAft>
            </a:pPr>
            <a:r>
              <a:rPr lang="en-US" sz="2800" dirty="0"/>
              <a:t>Mark L. </a:t>
            </a:r>
            <a:r>
              <a:rPr lang="en-US" sz="2800" dirty="0" err="1"/>
              <a:t>Gillenson</a:t>
            </a:r>
            <a:r>
              <a:rPr lang="en-US" sz="2800" dirty="0"/>
              <a:t>; “Fundamentals of Database Management Systems”, 2nd  Ed., John Wiley, </a:t>
            </a:r>
            <a:r>
              <a:rPr lang="en-US" sz="2800" dirty="0" smtClean="0"/>
              <a:t>2012</a:t>
            </a:r>
            <a:endParaRPr lang="en-US" sz="2800" dirty="0"/>
          </a:p>
          <a:p>
            <a:pPr>
              <a:spcAft>
                <a:spcPts val="0"/>
              </a:spcAft>
            </a:pPr>
            <a:r>
              <a:rPr lang="en-US" sz="2800" dirty="0" err="1"/>
              <a:t>Universität</a:t>
            </a:r>
            <a:r>
              <a:rPr lang="en-US" sz="2800" dirty="0"/>
              <a:t> Hamburg, </a:t>
            </a:r>
            <a:r>
              <a:rPr lang="en-US" sz="2800" dirty="0" err="1"/>
              <a:t>Fachbereich</a:t>
            </a:r>
            <a:r>
              <a:rPr lang="en-US" sz="2800" dirty="0"/>
              <a:t> </a:t>
            </a:r>
            <a:r>
              <a:rPr lang="en-US" sz="2800" dirty="0" err="1"/>
              <a:t>Informatik</a:t>
            </a:r>
            <a:r>
              <a:rPr lang="en-US" sz="2800" dirty="0"/>
              <a:t>, </a:t>
            </a:r>
            <a:r>
              <a:rPr lang="en-US" sz="2800" dirty="0" err="1"/>
              <a:t>Einführung</a:t>
            </a:r>
            <a:r>
              <a:rPr lang="en-US" sz="2800" dirty="0"/>
              <a:t> in </a:t>
            </a:r>
            <a:r>
              <a:rPr lang="en-US" sz="2800" dirty="0" err="1"/>
              <a:t>Datenbanksysteme</a:t>
            </a:r>
            <a:r>
              <a:rPr lang="en-US" sz="2800" dirty="0"/>
              <a:t>, Lecture Notes, 1999</a:t>
            </a:r>
          </a:p>
          <a:p>
            <a:pPr>
              <a:spcAft>
                <a:spcPts val="0"/>
              </a:spcAft>
            </a:pPr>
            <a:endParaRPr lang="en-US" sz="2800" dirty="0" smtClean="0"/>
          </a:p>
          <a:p>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Blends">
  <a:themeElements>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altLang="de-DE"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1_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17967</Words>
  <Application>Microsoft Office PowerPoint</Application>
  <PresentationFormat>Bildschirmpräsentation (4:3)</PresentationFormat>
  <Paragraphs>2077</Paragraphs>
  <Slides>280</Slides>
  <Notes>205</Notes>
  <HiddenSlides>0</HiddenSlides>
  <MMClips>0</MMClips>
  <ScaleCrop>false</ScaleCrop>
  <HeadingPairs>
    <vt:vector size="8" baseType="variant">
      <vt:variant>
        <vt:lpstr>Verwendete Schriftarten</vt:lpstr>
      </vt:variant>
      <vt:variant>
        <vt:i4>15</vt:i4>
      </vt:variant>
      <vt:variant>
        <vt:lpstr>Design</vt:lpstr>
      </vt:variant>
      <vt:variant>
        <vt:i4>9</vt:i4>
      </vt:variant>
      <vt:variant>
        <vt:lpstr>Eingebettete OLE-Server</vt:lpstr>
      </vt:variant>
      <vt:variant>
        <vt:i4>1</vt:i4>
      </vt:variant>
      <vt:variant>
        <vt:lpstr>Folientitel</vt:lpstr>
      </vt:variant>
      <vt:variant>
        <vt:i4>280</vt:i4>
      </vt:variant>
    </vt:vector>
  </HeadingPairs>
  <TitlesOfParts>
    <vt:vector size="305" baseType="lpstr">
      <vt:lpstr>Arial</vt:lpstr>
      <vt:lpstr>Calibri</vt:lpstr>
      <vt:lpstr>Century Gothic</vt:lpstr>
      <vt:lpstr>Constantia</vt:lpstr>
      <vt:lpstr>Courier New</vt:lpstr>
      <vt:lpstr>Lucida Grande</vt:lpstr>
      <vt:lpstr>Marlett</vt:lpstr>
      <vt:lpstr>New York</vt:lpstr>
      <vt:lpstr>Symbol</vt:lpstr>
      <vt:lpstr>Tahoma</vt:lpstr>
      <vt:lpstr>Times New Roman</vt:lpstr>
      <vt:lpstr>Wingdings</vt:lpstr>
      <vt:lpstr>Wingdings 2</vt:lpstr>
      <vt:lpstr>Wingdings 3</vt:lpstr>
      <vt:lpstr>ヒラギノ角ゴ Pro W3</vt:lpstr>
      <vt:lpstr>Flow</vt:lpstr>
      <vt:lpstr>2_Default Design</vt:lpstr>
      <vt:lpstr>1_Blends</vt:lpstr>
      <vt:lpstr>3_Default Design</vt:lpstr>
      <vt:lpstr>2_Blends</vt:lpstr>
      <vt:lpstr>4_Default Design</vt:lpstr>
      <vt:lpstr>3_Blends</vt:lpstr>
      <vt:lpstr>5_Default Design</vt:lpstr>
      <vt:lpstr>4_Blends</vt:lpstr>
      <vt:lpstr>VISIO</vt:lpstr>
      <vt:lpstr>PowerPoint-Präsentation</vt:lpstr>
      <vt:lpstr>Part 1 Query Processing &amp; Optimization</vt:lpstr>
      <vt:lpstr>0. Introduction to Query Processing (1)</vt:lpstr>
      <vt:lpstr>Introduction to Query Processing (2)</vt:lpstr>
      <vt:lpstr>1. Translating SQL Queries into Relational Algebra (1)</vt:lpstr>
      <vt:lpstr>Translating SQL Queries into Relational Algebra (2)</vt:lpstr>
      <vt:lpstr>2. Algorithms for External Sorting (1)</vt:lpstr>
      <vt:lpstr>Algorithms for External Sorting (2)</vt:lpstr>
      <vt:lpstr>3. Algorithms for SELECT and JOIN Operations (1)</vt:lpstr>
      <vt:lpstr>Algorithms for SELECT and JOIN Operations (2)</vt:lpstr>
      <vt:lpstr>Algorithms for SELECT and JOIN Operations (3)</vt:lpstr>
      <vt:lpstr>Algorithms for SELECT and JOIN Operations (4)</vt:lpstr>
      <vt:lpstr>Algorithms for SELECT and JOIN Operations (5)</vt:lpstr>
      <vt:lpstr>Algorithms for SELECT and JOIN Operations (7)</vt:lpstr>
      <vt:lpstr>Algorithms for SELECT and JOIN Operations (8)</vt:lpstr>
      <vt:lpstr>Algorithms for SELECT and JOIN Operations (9)</vt:lpstr>
      <vt:lpstr>Algorithms for SELECT and JOIN Operations (10)</vt:lpstr>
      <vt:lpstr>Algorithms for SELECT and JOIN Operations (11)</vt:lpstr>
      <vt:lpstr>Algorithms for SELECT and JOIN Operations (12)</vt:lpstr>
      <vt:lpstr>PowerPoint-Präsentation</vt:lpstr>
      <vt:lpstr>PowerPoint-Präsentation</vt:lpstr>
      <vt:lpstr>Algorithms for SELECT and JOIN Operations (14)</vt:lpstr>
      <vt:lpstr>Algorithms for SELECT and JOIN Operations (15)</vt:lpstr>
      <vt:lpstr>Algorithms for SELECT and JOIN Operations (16)</vt:lpstr>
      <vt:lpstr>Algorithms for SELECT and JOIN Operations (17)</vt:lpstr>
      <vt:lpstr>Algorithms for SELECT and JOIN Operations (18)</vt:lpstr>
      <vt:lpstr>4. Algorithms for PROJECT and SET Operations (1)</vt:lpstr>
      <vt:lpstr>Algorithms for PROJECT and SET Operations (2)</vt:lpstr>
      <vt:lpstr>Algorithms for PROJECT and SET Operations (3)</vt:lpstr>
      <vt:lpstr>5. Implementing Aggregate Operations and Outer Joins (1)</vt:lpstr>
      <vt:lpstr>Implementing Aggregate Operations and Outer Joins (2)</vt:lpstr>
      <vt:lpstr>Implementing Aggregate Operations and Outer Joins (3)</vt:lpstr>
      <vt:lpstr>Implementing Aggregate Operations and Outer Joins (4)</vt:lpstr>
      <vt:lpstr>Implementing Aggregate Operations and Outer Joins (5)</vt:lpstr>
      <vt:lpstr>6. Combining Operations using Pipelining (1)</vt:lpstr>
      <vt:lpstr>Combining Operations using Pipelining (2)</vt:lpstr>
      <vt:lpstr>7. Using Heuristics in Query Optimization (1)</vt:lpstr>
      <vt:lpstr>Using Heuristics in Query Optimization (2)</vt:lpstr>
      <vt:lpstr>Using Heuristics in Query Optimization (3)</vt:lpstr>
      <vt:lpstr>Using Heuristics in Query Optimization (4)</vt:lpstr>
      <vt:lpstr>Using Heuristics in Query Optimization (5)</vt:lpstr>
      <vt:lpstr>Using Heuristics in Query Optimization  (6)</vt:lpstr>
      <vt:lpstr>PowerPoint-Präsentation</vt:lpstr>
      <vt:lpstr>PowerPoint-Präsentation</vt:lpstr>
      <vt:lpstr>Using Heuristics in Query Optimization (9)</vt:lpstr>
      <vt:lpstr>Using Heuristics in Query Optimization (10)</vt:lpstr>
      <vt:lpstr>Using Heuristics in Query Optimization (11)</vt:lpstr>
      <vt:lpstr>Using Heuristics in Query Optimization (12)</vt:lpstr>
      <vt:lpstr>Using Heuristics in Query Optimization (13)</vt:lpstr>
      <vt:lpstr>Using Heuristics in Query Optimization (14)</vt:lpstr>
      <vt:lpstr>Using Heuristics in Query Optimization (15)</vt:lpstr>
      <vt:lpstr>Using Heuristics in Query Optimization (16)</vt:lpstr>
      <vt:lpstr>8. Using Selectivity and Cost Estimates in Query Optimization (1)</vt:lpstr>
      <vt:lpstr>Using Selectivity and Cost Estimates in Query Optimization (2)</vt:lpstr>
      <vt:lpstr>Using Selectivity and Cost Estimates in Query Optimization (3)</vt:lpstr>
      <vt:lpstr>Using Selectivity and Cost Estimates in Query Optimization (4)</vt:lpstr>
      <vt:lpstr>Using Selectivity and Cost Estimates in Query Optimization (5)</vt:lpstr>
      <vt:lpstr>Using Selectivity and Cost Estimates in Query Optimization (6)</vt:lpstr>
      <vt:lpstr>Using Selectivity and Cost Estimates in Query Optimization (7)</vt:lpstr>
      <vt:lpstr>Using Selectivity and Cost Estimates in Query Optimization (8)</vt:lpstr>
      <vt:lpstr>Using Selectivity and Cost Estimates in Query Optimization (9)</vt:lpstr>
      <vt:lpstr>Using Selectivity and Cost Estimates in Query Optimization (10)</vt:lpstr>
      <vt:lpstr>9. Overview of Query Optimization in Oracle</vt:lpstr>
      <vt:lpstr>10. Semantic Query Optimization</vt:lpstr>
      <vt:lpstr>Part 2 DB Control Issues: Security, Backup and Recovery, Concurrency</vt:lpstr>
      <vt:lpstr>Chapter Objectives</vt:lpstr>
      <vt:lpstr>Chapter Objectives</vt:lpstr>
      <vt:lpstr>Chapter Objectives</vt:lpstr>
      <vt:lpstr>Database Control Issues</vt:lpstr>
      <vt:lpstr>Database Control Issues</vt:lpstr>
      <vt:lpstr>The Importance of Data Security</vt:lpstr>
      <vt:lpstr>Types of Data Security Breaches</vt:lpstr>
      <vt:lpstr>Methods of Breaching Data Security</vt:lpstr>
      <vt:lpstr>Methods of Breaching Data Security</vt:lpstr>
      <vt:lpstr>Unauthorized Computer Access</vt:lpstr>
      <vt:lpstr>Intercepting Data Communications</vt:lpstr>
      <vt:lpstr>Stealing Disks or Computers</vt:lpstr>
      <vt:lpstr>Computer Viruses</vt:lpstr>
      <vt:lpstr>Damaging Computer Hardware</vt:lpstr>
      <vt:lpstr>Types of Data Security Measures</vt:lpstr>
      <vt:lpstr>Physical Security of Company Premises</vt:lpstr>
      <vt:lpstr>Physical Security of Company Premises</vt:lpstr>
      <vt:lpstr>Physical Security of Company Premises</vt:lpstr>
      <vt:lpstr>Physical Security of Company Premises</vt:lpstr>
      <vt:lpstr>Physical Security: Limit Access</vt:lpstr>
      <vt:lpstr>Physical Security: Access to Room</vt:lpstr>
      <vt:lpstr>Controlled Access to the Computer System</vt:lpstr>
      <vt:lpstr>Password</vt:lpstr>
      <vt:lpstr>Access to the Database</vt:lpstr>
      <vt:lpstr>Access to the Database</vt:lpstr>
      <vt:lpstr>The SQL GRANT Command</vt:lpstr>
      <vt:lpstr>Data Encryption</vt:lpstr>
      <vt:lpstr>Data Encryption</vt:lpstr>
      <vt:lpstr>Data Encryption Techniques</vt:lpstr>
      <vt:lpstr>Symmetric Encryption</vt:lpstr>
      <vt:lpstr>Asymmetric Encryption</vt:lpstr>
      <vt:lpstr>SSL Technology</vt:lpstr>
      <vt:lpstr>SSL - Usage Example</vt:lpstr>
      <vt:lpstr>SSL - Usage Example</vt:lpstr>
      <vt:lpstr>SSL - Usage Example</vt:lpstr>
      <vt:lpstr>SSL - Usage Example</vt:lpstr>
      <vt:lpstr>SSL - Usage Example</vt:lpstr>
      <vt:lpstr>SSL - Usage Example</vt:lpstr>
      <vt:lpstr>Antivirus Software</vt:lpstr>
      <vt:lpstr>Firewalls</vt:lpstr>
      <vt:lpstr>Firewall: Proxy Server</vt:lpstr>
      <vt:lpstr>Training Employees in Good Security Practices</vt:lpstr>
      <vt:lpstr>Training Employees in Good Security Practices</vt:lpstr>
      <vt:lpstr>Backup and Recovery</vt:lpstr>
      <vt:lpstr>Backup Copies and Journals</vt:lpstr>
      <vt:lpstr>Backup</vt:lpstr>
      <vt:lpstr>Maintaining a Journal</vt:lpstr>
      <vt:lpstr>Database Log</vt:lpstr>
      <vt:lpstr>(Roll) Forward Recovery</vt:lpstr>
      <vt:lpstr>Forward Recovery</vt:lpstr>
      <vt:lpstr>Change Log</vt:lpstr>
      <vt:lpstr>Backward Recovery or Rollback</vt:lpstr>
      <vt:lpstr>Backward Recovery</vt:lpstr>
      <vt:lpstr>Backward Recovery</vt:lpstr>
      <vt:lpstr>Duplicate or Mirrored Databases</vt:lpstr>
      <vt:lpstr>Duplicate or Mirrored Databases</vt:lpstr>
      <vt:lpstr>Disaster Recovery</vt:lpstr>
      <vt:lpstr>Being Prepared for Disaster Recovery</vt:lpstr>
      <vt:lpstr>Being Prepared for Disaster Recovery</vt:lpstr>
      <vt:lpstr>Concurrency Control</vt:lpstr>
      <vt:lpstr>The Lost Update Problem</vt:lpstr>
      <vt:lpstr>Locks and Deadlock</vt:lpstr>
      <vt:lpstr>Locks</vt:lpstr>
      <vt:lpstr>Deadlock</vt:lpstr>
      <vt:lpstr>Deadlock</vt:lpstr>
      <vt:lpstr>Handling Deadlock</vt:lpstr>
      <vt:lpstr>Versioning</vt:lpstr>
      <vt:lpstr>Versioning</vt:lpstr>
      <vt:lpstr>Additional Material (Going Deeper) Security, Concurrency, Recovery</vt:lpstr>
      <vt:lpstr>PowerPoint-Präsentation</vt:lpstr>
      <vt:lpstr>1 Introduction to Database Security Issues</vt:lpstr>
      <vt:lpstr>Introduction to Database Security Issues (2)</vt:lpstr>
      <vt:lpstr>Introduction to Database Security Issues (3)</vt:lpstr>
      <vt:lpstr>Introduction to Database Security Issues (4)</vt:lpstr>
      <vt:lpstr>Introduction to Database Security Issues (5)</vt:lpstr>
      <vt:lpstr>Introduction to Database Security Issues (6)</vt:lpstr>
      <vt:lpstr>Introduction to Database Security Issues (7)</vt:lpstr>
      <vt:lpstr>1.2 Database Security and the DBA </vt:lpstr>
      <vt:lpstr>1.2 Database Security and the DBA (2)</vt:lpstr>
      <vt:lpstr>1.3 Access Protection, User Accounts, and Database Audits</vt:lpstr>
      <vt:lpstr>1.3 Access Protection, User Accounts, and Database Audits(2)</vt:lpstr>
      <vt:lpstr>1.3 Access Protection, User Accounts, and Database Audits(3)</vt:lpstr>
      <vt:lpstr>Discretionary Access Control Based on Granting and Revoking Privileges</vt:lpstr>
      <vt:lpstr>2.1Types of Discretionary Privileges</vt:lpstr>
      <vt:lpstr>2.1Types of Discretionary Privileges(2)</vt:lpstr>
      <vt:lpstr>2.1Types of Discretionary Privileges(3)</vt:lpstr>
      <vt:lpstr>2.1Types of Discretionary Privileges(4)</vt:lpstr>
      <vt:lpstr>2.1Types of Discretionary Privileges(5)</vt:lpstr>
      <vt:lpstr>2.1Types of Discretionary Privileges(6)</vt:lpstr>
      <vt:lpstr>2.2 Specifying Privileges Using Views</vt:lpstr>
      <vt:lpstr>2.3 Revoking Privileges</vt:lpstr>
      <vt:lpstr>2.4 Propagation of Privileges using the GRANT OPTION</vt:lpstr>
      <vt:lpstr>2.5 An Example</vt:lpstr>
      <vt:lpstr>2.5 An Example (2)</vt:lpstr>
      <vt:lpstr>2.5 An Example (3)</vt:lpstr>
      <vt:lpstr>2.5 An Example (4)</vt:lpstr>
      <vt:lpstr>2.5 An Example (5)</vt:lpstr>
      <vt:lpstr>2.5 An Example (6)</vt:lpstr>
      <vt:lpstr>2.5 An Example (7)</vt:lpstr>
      <vt:lpstr>2.6 Specifying Limits on Propagation of Privileges</vt:lpstr>
      <vt:lpstr>3 Mandatory Access Control and Role-Based Access Control for Multilevel Security</vt:lpstr>
      <vt:lpstr>3 Mandatory Access Control and Role-Based Access Control for Multilevel Security (2)</vt:lpstr>
      <vt:lpstr>3 Mandatory Access Control and Role-Based Access Control for Multilevel Security (3)</vt:lpstr>
      <vt:lpstr>3 Mandatory Access Control and Role-Based Access Control for Multilevel Security (4)</vt:lpstr>
      <vt:lpstr>3 Mandatory Access Control and Role-Based Access Control for Multilevel Security (5)</vt:lpstr>
      <vt:lpstr>3 Mandatory Access Control and Role-Based Access Control for Multilevel Security (6)</vt:lpstr>
      <vt:lpstr>3 Mandatory Access Control and Role-Based Access Control for Multilevel Security (7)</vt:lpstr>
      <vt:lpstr>3 Mandatory Access Control and Role-Based Access Control for Multilevel Security (8)</vt:lpstr>
      <vt:lpstr>3.1 Comparing Discretionary Access Control and Mandatory Access Control</vt:lpstr>
      <vt:lpstr>3.1 Comparing Discretionary Access Control and Mandatory Access Control(2)</vt:lpstr>
      <vt:lpstr>3.2 Role-Based Access Control</vt:lpstr>
      <vt:lpstr>3.2 Role-Based Access Control (2)</vt:lpstr>
      <vt:lpstr>3.2 Role-Based Access Control (3)</vt:lpstr>
      <vt:lpstr>3.3 Access Control Policies for  E-Commerce and the Web</vt:lpstr>
      <vt:lpstr>3.3 Access Control Policies for  E-Commerce and the Web (2)</vt:lpstr>
      <vt:lpstr>4 Introduction to Statistical Database Security</vt:lpstr>
      <vt:lpstr>4 Introduction to Statistical Database Security (2)</vt:lpstr>
      <vt:lpstr>4 Introduction to Statistical Database Security (3)</vt:lpstr>
      <vt:lpstr>4 Introduction to Statistical Database Security (4)</vt:lpstr>
      <vt:lpstr>5 Introduction to Flow Control</vt:lpstr>
      <vt:lpstr>5.1 Covert Channels</vt:lpstr>
      <vt:lpstr>5.1 Covert Channels (2)</vt:lpstr>
      <vt:lpstr>6 Encryption and Public Key Infrastructures</vt:lpstr>
      <vt:lpstr>6.1 The Data and Advanced Encryption Standards</vt:lpstr>
      <vt:lpstr>6.1 The Data and Advanced Encryption Standards (2)</vt:lpstr>
      <vt:lpstr>6.1 The Data and Advanced Encryption Standards(3)</vt:lpstr>
      <vt:lpstr>6.2 Public Key Encryption</vt:lpstr>
      <vt:lpstr>6.2 Public Key Encryption (2)</vt:lpstr>
      <vt:lpstr>6.2 Public Key Encryption (3)</vt:lpstr>
      <vt:lpstr>6.2 Public Key Encryption (4)</vt:lpstr>
      <vt:lpstr>6.2 Public Key Encryption (5)</vt:lpstr>
      <vt:lpstr>6.2 Public Key Encryption (6)</vt:lpstr>
      <vt:lpstr>6.2 Public Key Encryption (7)</vt:lpstr>
      <vt:lpstr>6.2 Public Key Encryption (8)</vt:lpstr>
      <vt:lpstr>6.3 Digital Signatures</vt:lpstr>
      <vt:lpstr>Summary</vt:lpstr>
      <vt:lpstr>PowerPoint-Präsentation</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Database Concurrency Control</vt:lpstr>
      <vt:lpstr>Summary</vt:lpstr>
      <vt:lpstr>PowerPoint-Präsentation</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Database Recovery</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544</cp:revision>
  <dcterms:created xsi:type="dcterms:W3CDTF">2006-08-16T00:00:00Z</dcterms:created>
  <dcterms:modified xsi:type="dcterms:W3CDTF">2017-05-05T09:04:41Z</dcterms:modified>
</cp:coreProperties>
</file>