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sldIdLst>
    <p:sldId id="530" r:id="rId2"/>
    <p:sldId id="257" r:id="rId3"/>
    <p:sldId id="531" r:id="rId4"/>
    <p:sldId id="258" r:id="rId5"/>
    <p:sldId id="260" r:id="rId6"/>
    <p:sldId id="259" r:id="rId7"/>
    <p:sldId id="261" r:id="rId8"/>
    <p:sldId id="262" r:id="rId9"/>
    <p:sldId id="263" r:id="rId10"/>
    <p:sldId id="264" r:id="rId11"/>
    <p:sldId id="265" r:id="rId12"/>
    <p:sldId id="266" r:id="rId13"/>
    <p:sldId id="267" r:id="rId14"/>
    <p:sldId id="268" r:id="rId15"/>
    <p:sldId id="269" r:id="rId16"/>
    <p:sldId id="294" r:id="rId17"/>
    <p:sldId id="270" r:id="rId18"/>
    <p:sldId id="271" r:id="rId19"/>
    <p:sldId id="272" r:id="rId20"/>
    <p:sldId id="273" r:id="rId21"/>
    <p:sldId id="274" r:id="rId22"/>
    <p:sldId id="275" r:id="rId23"/>
    <p:sldId id="276" r:id="rId24"/>
    <p:sldId id="278"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440" r:id="rId38"/>
    <p:sldId id="362" r:id="rId3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6740" autoAdjust="0"/>
    <p:restoredTop sz="76628" autoAdjust="0"/>
  </p:normalViewPr>
  <p:slideViewPr>
    <p:cSldViewPr>
      <p:cViewPr varScale="1">
        <p:scale>
          <a:sx n="88" d="100"/>
          <a:sy n="88" d="100"/>
        </p:scale>
        <p:origin x="187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2/14/2019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a:t>
            </a:fld>
            <a:endParaRPr lang="en-US" altLang="en-US"/>
          </a:p>
        </p:txBody>
      </p:sp>
    </p:spTree>
    <p:extLst>
      <p:ext uri="{BB962C8B-B14F-4D97-AF65-F5344CB8AC3E}">
        <p14:creationId xmlns:p14="http://schemas.microsoft.com/office/powerpoint/2010/main" val="258868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753DDE-AA42-4315-9062-D3406F4E1DE2}"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977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753DDE-AA42-4315-9062-D3406F4E1DE2}"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7226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Another category of software is systems software. </a:t>
            </a: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879D0C-828B-4AE1-ADA5-E7B5FD9F5217}"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74078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As a systems analyst, </a:t>
            </a:r>
            <a:r>
              <a:rPr kumimoji="1" lang="en-US" sz="1200" b="0" i="0" u="none" strike="noStrike" kern="1200" baseline="0" dirty="0">
                <a:solidFill>
                  <a:schemeClr val="tx1"/>
                </a:solidFill>
                <a:latin typeface="Arial" charset="0"/>
                <a:ea typeface="+mn-ea"/>
                <a:cs typeface="Arial" charset="0"/>
              </a:rPr>
              <a:t>you fill the organizational role most responsible for the analysis and design of information systems. To do this you’ll apply methodologies, techniques, and software tools.</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Methodologies are comprehensive, multiple-step approaches to systems development that will guide your work and influence the quality of your final product—the information system.</a:t>
            </a:r>
          </a:p>
          <a:p>
            <a:endParaRPr kumimoji="1" lang="en-US" alt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Techniques are particular processes that you, as an analyst, will follow to help ensure that your work is well thought out, complete, and comprehensible to others on your project team.</a:t>
            </a:r>
          </a:p>
          <a:p>
            <a:endParaRPr kumimoji="1" lang="en-US" alt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Tools are typically computer programs that make it easy to use and benefit from techniques and to faithfully follow the guidelines of the overall development methodology.</a:t>
            </a:r>
          </a:p>
          <a:p>
            <a:endParaRPr kumimoji="1" lang="en-US" altLang="en-US" sz="1200" b="0" i="0" u="none" strike="noStrike" kern="1200" baseline="0" dirty="0">
              <a:solidFill>
                <a:schemeClr val="tx1"/>
              </a:solidFill>
              <a:latin typeface="Arial" charset="0"/>
              <a:ea typeface="+mn-ea"/>
              <a:cs typeface="Arial"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5971F44-5192-4050-8ACB-CFF87FB2041E}"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Tree>
    <p:extLst>
      <p:ext uri="{BB962C8B-B14F-4D97-AF65-F5344CB8AC3E}">
        <p14:creationId xmlns:p14="http://schemas.microsoft.com/office/powerpoint/2010/main" val="3665758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9864DE-A4D0-4281-88AE-E091697019CB}"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Tree>
    <p:extLst>
      <p:ext uri="{BB962C8B-B14F-4D97-AF65-F5344CB8AC3E}">
        <p14:creationId xmlns:p14="http://schemas.microsoft.com/office/powerpoint/2010/main" val="1377100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1DA1FF-39D3-4595-8FDA-3CB56E4591EA}"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Tree>
    <p:extLst>
      <p:ext uri="{BB962C8B-B14F-4D97-AF65-F5344CB8AC3E}">
        <p14:creationId xmlns:p14="http://schemas.microsoft.com/office/powerpoint/2010/main" val="2233438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1E58D6-0068-43A7-843D-758B91B329B6}"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96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3F695E-D4BE-4DD8-B184-6302A2EEC862}"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 SDLC is a particular form of business</a:t>
            </a:r>
            <a:r>
              <a:rPr lang="en-US" altLang="en-US" baseline="0" dirty="0">
                <a:latin typeface="Arial" panose="020B0604020202020204" pitchFamily="34" charset="0"/>
                <a:cs typeface="Arial" panose="020B0604020202020204" pitchFamily="34" charset="0"/>
              </a:rPr>
              <a:t> problem-solving cycles. A common feature of cycles is that they tend to loop and repeat. And each involves some sort of up-front planning and feasibility assessment, followed by more detailed and meticulous exploration and analysis of the problem, which typically result in some set of solution alternatives from which to pick and implement. After that, there should be continuous monitoring and adjustment, which often leads to earlier steps, thus making it a cycle.</a:t>
            </a:r>
          </a:p>
          <a:p>
            <a:pPr eaLnBrk="1" hangingPunct="1"/>
            <a:endParaRPr lang="en-US" altLang="en-US"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8217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traditional SDLC is very detailed and meticulous,</a:t>
            </a:r>
            <a:r>
              <a:rPr lang="en-US" altLang="en-US" baseline="0" dirty="0">
                <a:latin typeface="Arial" panose="020B0604020202020204" pitchFamily="34" charset="0"/>
                <a:cs typeface="Arial" panose="020B0604020202020204" pitchFamily="34" charset="0"/>
              </a:rPr>
              <a:t> and originally came about in the early years of IT when legacy mainframe systems were the norm, and requirements had to be very well known in order to code the final solution. But as more tools and techniques came along, this enabled a more organic, evolutionary approach. In the following slides we’ll look at some of these differences. </a:t>
            </a:r>
          </a:p>
          <a:p>
            <a:endParaRPr kumimoji="1" lang="en-US" sz="1200" b="0" i="0" u="none" strike="noStrike" kern="1200" baseline="0" dirty="0">
              <a:solidFill>
                <a:schemeClr val="tx1"/>
              </a:solidFill>
              <a:latin typeface="Arial" panose="020B0604020202020204" pitchFamily="34" charset="0"/>
              <a:ea typeface="+mn-ea"/>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Some people consider the life cycle to be a spiral, in which we constantly cycle through the phases at different levels of detail, and figure 1.3 illustrates this idea.</a:t>
            </a:r>
            <a:endParaRPr lang="en-US" altLang="en-US" dirty="0">
              <a:latin typeface="Arial" panose="020B0604020202020204" pitchFamily="34" charset="0"/>
              <a:cs typeface="Arial" panose="020B0604020202020204" pitchFamily="34" charset="0"/>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D264A6-20D6-49F0-86F9-EFF2FE42312F}"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1601117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C6DDFB-1098-4753-853A-A1DAC14D8BAF}"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2125866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6B4D07-63C6-41FB-8AA4-A6BA9F621A1D}"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1608053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453318-CD28-4FDC-8262-65AFD5C7259D}"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Tree>
    <p:extLst>
      <p:ext uri="{BB962C8B-B14F-4D97-AF65-F5344CB8AC3E}">
        <p14:creationId xmlns:p14="http://schemas.microsoft.com/office/powerpoint/2010/main" val="3778920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products</a:t>
            </a:r>
            <a:r>
              <a:rPr lang="en-US" altLang="en-US" baseline="0" dirty="0">
                <a:latin typeface="Arial" panose="020B0604020202020204" pitchFamily="34" charset="0"/>
                <a:cs typeface="Arial" panose="020B0604020202020204" pitchFamily="34" charset="0"/>
              </a:rPr>
              <a:t> of each phase become inputs and resources for the next phase.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Shortly we’ll see that this traditional SDLC follows a “waterfall” approach, where one phase “flows” into the next.</a:t>
            </a:r>
          </a:p>
          <a:p>
            <a:endParaRPr lang="en-US" altLang="en-US" baseline="0" dirty="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D0B1B4-BEF0-49DA-BB26-03505405E07E}"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2274072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latin typeface="Arial" panose="020B0604020202020204" pitchFamily="34" charset="0"/>
                <a:cs typeface="Arial" panose="020B0604020202020204" pitchFamily="34" charset="0"/>
              </a:rPr>
              <a:t>Note that different companies may have their own special SDLC methodologies for certain types of information systems problems. For example, Microsoft has a method they call “security development lifecycle (SDL)” which includes these steps: training, requirements, design, implementation, verification, release, response. Although these are not exactly identical to SDLC, there is a lot of overlap. In this case, the cycle is for ensuring security in the software products Microsoft develops. In particular, the verification and release stages reflect Microsoft as a product vendor. By contrast, traditional SDLC (which include planning and maintenance) tends to apply to business or organizational applications. So, the sort of problem and the type of industry can affect your choice of SDLC methodology.</a:t>
            </a: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16</a:t>
            </a:fld>
            <a:endParaRPr lang="en-US" altLang="en-US"/>
          </a:p>
        </p:txBody>
      </p:sp>
    </p:spTree>
    <p:extLst>
      <p:ext uri="{BB962C8B-B14F-4D97-AF65-F5344CB8AC3E}">
        <p14:creationId xmlns:p14="http://schemas.microsoft.com/office/powerpoint/2010/main" val="729299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We’re going to talk about eXtreme programming and Agile methodologies shortly. This is the current</a:t>
            </a:r>
            <a:r>
              <a:rPr lang="en-US" altLang="en-US" baseline="0" dirty="0">
                <a:latin typeface="Arial" panose="020B0604020202020204" pitchFamily="34" charset="0"/>
                <a:cs typeface="Arial" panose="020B0604020202020204" pitchFamily="34" charset="0"/>
              </a:rPr>
              <a:t> approach to software development. In a sense you can think of replacing one big SDLC cycle in which extensive time spend in analysis and design before programming. Instead, you have with newer approaches lots of short-term cycles involving some analysis, design, and coding, followed by another stage of analysis, design, and coding, etc. As I mentioned earlier, this is a much more evolutionary and free-flow process. And it’s possible because of the great advance in modeling, design and CASE tools, as well as software framework APIs.</a:t>
            </a:r>
            <a:endParaRPr lang="en-US" altLang="en-US" dirty="0">
              <a:latin typeface="Arial" panose="020B0604020202020204" pitchFamily="34" charset="0"/>
              <a:cs typeface="Arial" panose="020B0604020202020204" pitchFamily="34"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12E277-580F-48C9-9B09-3A1E700C6432}"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Tree>
    <p:extLst>
      <p:ext uri="{BB962C8B-B14F-4D97-AF65-F5344CB8AC3E}">
        <p14:creationId xmlns:p14="http://schemas.microsoft.com/office/powerpoint/2010/main" val="3983830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again we see</a:t>
            </a:r>
            <a:r>
              <a:rPr lang="en-US" altLang="en-US" baseline="0" dirty="0">
                <a:latin typeface="Arial" panose="020B0604020202020204" pitchFamily="34" charset="0"/>
                <a:cs typeface="Arial" panose="020B0604020202020204" pitchFamily="34" charset="0"/>
              </a:rPr>
              <a:t> the more traditional SDLC. As a waterfall, you don’t see cycling back. An earlier picture shows SDLC as a cycle, but although it’s a cycle, the idea is to avoid cycling back unless we encounter some problem at a particular stage. For example, if in the design phase we see that we can’t go forward without more analysis, we may go back to analysis. But the hope is to keep surging forward.</a:t>
            </a:r>
            <a:endParaRPr lang="en-US" altLang="en-US" dirty="0">
              <a:latin typeface="Arial" panose="020B0604020202020204" pitchFamily="34" charset="0"/>
              <a:cs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3FEF69-1AF2-4DDD-831D-07BE0F2EE51F}"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242472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this has its disadvantages.</a:t>
            </a:r>
            <a:r>
              <a:rPr lang="en-US" altLang="en-US" baseline="0" dirty="0">
                <a:latin typeface="Arial" panose="020B0604020202020204" pitchFamily="34" charset="0"/>
                <a:cs typeface="Arial" panose="020B0604020202020204" pitchFamily="34" charset="0"/>
              </a:rPr>
              <a:t> In general, the traditional SDLC approach is not very flexible and adaptive. It was the only plausible approach back in the days of legacy systems. But now it’s an outdated methodology. Nevertheless, it has evolved and mutated to other more timely approaches, which we’ll be discussing next.</a:t>
            </a:r>
            <a:endParaRPr lang="en-US" altLang="en-US" dirty="0">
              <a:latin typeface="Arial" panose="020B0604020202020204" pitchFamily="34" charset="0"/>
              <a:cs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B03A6F-730C-4FB6-AC96-70B0EFCBBD44}"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1969184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Remember</a:t>
            </a:r>
            <a:r>
              <a:rPr lang="en-US" altLang="en-US" baseline="0" dirty="0">
                <a:latin typeface="Arial" panose="020B0604020202020204" pitchFamily="34" charset="0"/>
                <a:cs typeface="Arial" panose="020B0604020202020204" pitchFamily="34" charset="0"/>
              </a:rPr>
              <a:t> when we talked about the use of tools, methodologies, and techniques? These are three of these. We’ll discuss each in turn.</a:t>
            </a:r>
            <a:endParaRPr lang="en-US" altLang="en-US" dirty="0">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58D56D-F553-4FDD-BE70-B651F26E5331}"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2012276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IBM’s Rational products are a</a:t>
            </a:r>
            <a:r>
              <a:rPr lang="en-US" altLang="en-US" baseline="0" dirty="0">
                <a:latin typeface="Arial" panose="020B0604020202020204" pitchFamily="34" charset="0"/>
                <a:cs typeface="Arial" panose="020B0604020202020204" pitchFamily="34" charset="0"/>
              </a:rPr>
              <a:t> popular example of CASE tools.</a:t>
            </a:r>
            <a:endParaRPr lang="en-US" altLang="en-US" dirty="0">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AEBD4C-8334-42C7-B02A-17437187ABC7}"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2917929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438FBA-EEF4-44BD-8C64-46B08485AFF6}"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1386940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7D74E6-55C7-403B-BEE8-F1C18BA8B6E6}"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1997448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CASE tools are used</a:t>
            </a:r>
            <a:r>
              <a:rPr lang="en-US" altLang="en-US" baseline="0" dirty="0">
                <a:latin typeface="Arial" panose="020B0604020202020204" pitchFamily="34" charset="0"/>
                <a:cs typeface="Arial" panose="020B0604020202020204" pitchFamily="34" charset="0"/>
              </a:rPr>
              <a:t> throughout the SDLC process.</a:t>
            </a:r>
          </a:p>
          <a:p>
            <a:endParaRPr lang="en-US" altLang="en-US" baseline="0"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CASE helps programmers and analysts do their jobs more efficiently and more effectively by automating routine tasks. However, many organizations that use CASE tools don’t use them to support all phases of the SDLC. For example, some organizations may extensively use the diagramming features but not the code generators.</a:t>
            </a:r>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BECA26-809F-4EFF-AA56-BA5E2559F62C}"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1699675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Another buzzword with</a:t>
            </a:r>
            <a:r>
              <a:rPr lang="en-US" altLang="en-US" baseline="0" dirty="0">
                <a:latin typeface="Arial" panose="020B0604020202020204" pitchFamily="34" charset="0"/>
                <a:cs typeface="Arial" panose="020B0604020202020204" pitchFamily="34" charset="0"/>
              </a:rPr>
              <a:t> a similar idea is “Rapid Application Development (RAD)”. This phrase has gone out of favor, and “Agile” is more in vogue. Also coming into vogue is SCRUM.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These ideas are variations on a theme of bringing adaptive techniques into the SDLC methodology. A very early “adaptive SDLC” approach in that vein was called “prototyping”.  </a:t>
            </a:r>
            <a:endParaRPr lang="en-US" altLang="en-US" dirty="0">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B6D721-7171-41A7-BF3F-A277D85896A5}"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3498150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a:t>
            </a:r>
            <a:r>
              <a:rPr lang="en-US" altLang="en-US" baseline="0" dirty="0">
                <a:latin typeface="Arial" panose="020B0604020202020204" pitchFamily="34" charset="0"/>
                <a:cs typeface="Arial" panose="020B0604020202020204" pitchFamily="34" charset="0"/>
              </a:rPr>
              <a:t> agile approach emphasizes people as individuals over their roles.  In a way it humanizes software development and allows for change over time,  whereas the traditional SDLC is more formal and structured.</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3C2AF1-2425-4B12-8690-A8AD0911737F}"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821859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5679C7-CF79-4756-BF6C-1F462FC2FDFA}"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91714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Again, you see the distinction</a:t>
            </a:r>
            <a:r>
              <a:rPr lang="en-US" altLang="en-US" baseline="0" dirty="0">
                <a:latin typeface="Arial" panose="020B0604020202020204" pitchFamily="34" charset="0"/>
                <a:cs typeface="Arial" panose="020B0604020202020204" pitchFamily="34" charset="0"/>
              </a:rPr>
              <a:t> between the agile and traditional approaches. The agile approach comes with its risks, as you can see with the statement regarding criticality. The traditional SDLC is better suited to large enterprise-wide projects whereas agile methods are better for ad hoc needs and smaller projects. It fosters creativity, but also requires people who are comfortable thinking outside the box, as you can see in the statement regarding culture.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Most companies use both methods, focusing more on agile in some projects and more on traditional SDLC in others.</a:t>
            </a:r>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95FE13-AAEA-4495-A006-70019C5564D1}"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4255505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eXtreme Programming</a:t>
            </a:r>
            <a:r>
              <a:rPr lang="en-US" altLang="en-US" baseline="0" dirty="0">
                <a:latin typeface="Arial" panose="020B0604020202020204" pitchFamily="34" charset="0"/>
                <a:cs typeface="Arial" panose="020B0604020202020204" pitchFamily="34" charset="0"/>
              </a:rPr>
              <a:t> was developed by Kent Beck., who co-wrote this book referenced by our textbook:</a:t>
            </a:r>
          </a:p>
          <a:p>
            <a:endParaRPr lang="en-US" altLang="en-US" baseline="0"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Beck, K., and C. Andres. 2004. </a:t>
            </a:r>
            <a:r>
              <a:rPr kumimoji="1" lang="en-US" sz="1200" b="0" i="1" u="none" strike="noStrike" kern="1200" baseline="0" dirty="0">
                <a:solidFill>
                  <a:schemeClr val="tx1"/>
                </a:solidFill>
                <a:latin typeface="Arial" charset="0"/>
                <a:ea typeface="+mn-ea"/>
                <a:cs typeface="Arial" charset="0"/>
              </a:rPr>
              <a:t>eXtreme Programming </a:t>
            </a:r>
            <a:r>
              <a:rPr kumimoji="1" lang="en-US" sz="1200" b="0" i="1" u="none" strike="noStrike" kern="1200" baseline="0" dirty="0" err="1">
                <a:solidFill>
                  <a:schemeClr val="tx1"/>
                </a:solidFill>
                <a:latin typeface="Arial" charset="0"/>
                <a:ea typeface="+mn-ea"/>
                <a:cs typeface="Arial" charset="0"/>
              </a:rPr>
              <a:t>eXplained</a:t>
            </a:r>
            <a:r>
              <a:rPr kumimoji="1" lang="en-US" sz="1200" b="0" i="0" u="none" strike="noStrike" kern="1200" baseline="0" dirty="0">
                <a:solidFill>
                  <a:schemeClr val="tx1"/>
                </a:solidFill>
                <a:latin typeface="Arial" charset="0"/>
                <a:ea typeface="+mn-ea"/>
                <a:cs typeface="Arial" charset="0"/>
              </a:rPr>
              <a:t>.</a:t>
            </a:r>
          </a:p>
          <a:p>
            <a:r>
              <a:rPr kumimoji="1" lang="en-US" sz="1200" b="0" i="0" u="none" strike="noStrike" kern="1200" baseline="0" dirty="0">
                <a:solidFill>
                  <a:schemeClr val="tx1"/>
                </a:solidFill>
                <a:latin typeface="Arial" charset="0"/>
                <a:ea typeface="+mn-ea"/>
                <a:cs typeface="Arial" charset="0"/>
              </a:rPr>
              <a:t>Upper Saddle River, NJ: Addison-Wesley.</a:t>
            </a:r>
          </a:p>
          <a:p>
            <a:endParaRPr kumimoji="1" lang="en-US" sz="1200" b="0" i="0" u="none" strike="noStrike" kern="1200" baseline="0" dirty="0">
              <a:solidFill>
                <a:schemeClr val="tx1"/>
              </a:solidFill>
              <a:latin typeface="Arial" charset="0"/>
              <a:ea typeface="+mn-ea"/>
              <a:cs typeface="Arial" charset="0"/>
            </a:endParaRP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Note the emphasis on small two-person teams. Also note the short development cycles. So this is definitely an example of an agile methodology.</a:t>
            </a:r>
          </a:p>
          <a:p>
            <a:endParaRPr kumimoji="1" lang="en-US" altLang="en-US" sz="1200" b="0" i="0" u="none" strike="noStrike" kern="1200" baseline="0" dirty="0">
              <a:solidFill>
                <a:schemeClr val="tx1"/>
              </a:solidFill>
              <a:latin typeface="Arial" charset="0"/>
              <a:ea typeface="+mn-ea"/>
              <a:cs typeface="Arial" charset="0"/>
            </a:endParaRPr>
          </a:p>
          <a:p>
            <a:r>
              <a:rPr lang="en-US" altLang="en-US" baseline="0" dirty="0">
                <a:latin typeface="Arial" panose="020B0604020202020204" pitchFamily="34" charset="0"/>
                <a:cs typeface="Arial" panose="020B0604020202020204" pitchFamily="34" charset="0"/>
              </a:rPr>
              <a:t> </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E5800D7-CCA1-4D97-874A-31CB9D3A9BE7}"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1777509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traditional SDLC on large scale systems, coders and testers are often two different and specialized roles. Here</a:t>
            </a:r>
            <a:r>
              <a:rPr lang="en-US" altLang="en-US" baseline="0" dirty="0">
                <a:latin typeface="Arial" panose="020B0604020202020204" pitchFamily="34" charset="0"/>
                <a:cs typeface="Arial" panose="020B0604020202020204" pitchFamily="34" charset="0"/>
              </a:rPr>
              <a:t> there is a code/test/code/test cycle that both members of the team iterate through,</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the old days (when traditional SDLC was developed), testing a program was a much more laborious process than it is now with modern IDEs (integrated development environments). Now there are many sophisticated debugging and testing tools that make the code/test/code/test cycle easy.</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The emphasis on high-quality code has some implications here, Whereas a first-draft code may result in something that works, the code may not be flexible or elegant, and could contain extraneous code. Part of the programming effort involves continuously improving the code. </a:t>
            </a:r>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133A46-8E04-46E1-BF77-BFB5E0A25C48}"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Tree>
    <p:extLst>
      <p:ext uri="{BB962C8B-B14F-4D97-AF65-F5344CB8AC3E}">
        <p14:creationId xmlns:p14="http://schemas.microsoft.com/office/powerpoint/2010/main" val="2446180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Object orientation is currently the most common software development paradigm.</a:t>
            </a:r>
            <a:r>
              <a:rPr lang="en-US" altLang="en-US" baseline="0" dirty="0">
                <a:latin typeface="Arial" panose="020B0604020202020204" pitchFamily="34" charset="0"/>
                <a:cs typeface="Arial" panose="020B0604020202020204" pitchFamily="34" charset="0"/>
              </a:rPr>
              <a:t>  The previous paradigm can be described as “task decomposition”. With this approach, you have an overall program and divide it into tasks, which can further be decomposed into subtasks, etc. In this approach modularity is achieved by creating functions or subroutines to do commonly-performed tasks.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With object-orientation you have a different perspective. Here you have classes (or categories) of objects that each contain a certain state (the contents of its data) and perform certain behaviors (often called “methods”). This approach enables creation of “components” that can be grouped together in various ways to accomplish a variety of problems. Object-orientation fosters code-reusability and it also leads to more flexible software libraries. In this sense, object-orientation is very conducive with agile methodologies. </a:t>
            </a:r>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E14272-76CA-4557-BB6F-422EAF37811C}"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Tree>
    <p:extLst>
      <p:ext uri="{BB962C8B-B14F-4D97-AF65-F5344CB8AC3E}">
        <p14:creationId xmlns:p14="http://schemas.microsoft.com/office/powerpoint/2010/main" val="2712752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notion of inheritance is important</a:t>
            </a:r>
            <a:r>
              <a:rPr lang="en-US" altLang="en-US" baseline="0" dirty="0">
                <a:latin typeface="Arial" panose="020B0604020202020204" pitchFamily="34" charset="0"/>
                <a:cs typeface="Arial" panose="020B0604020202020204" pitchFamily="34" charset="0"/>
              </a:rPr>
              <a:t> in OOAD. Classes can inherit properties and behaviors from superclasses,  and then add specialized behaviors of their own. Conceptually, an object of a certain class is also a member of its superclass. For example, a dog is a mammal which is an animal. Therefore a dog is also an animal. Animal is a superclass of mammal which is a superclass of dog.</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458A50-0A2C-412C-9617-2579DCCE4140}"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3510135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RUP is a popular approach to object-oriented system development. A development</a:t>
            </a:r>
            <a:r>
              <a:rPr lang="en-US" altLang="en-US" baseline="0" dirty="0">
                <a:latin typeface="Arial" panose="020B0604020202020204" pitchFamily="34" charset="0"/>
                <a:cs typeface="Arial" panose="020B0604020202020204" pitchFamily="34" charset="0"/>
              </a:rPr>
              <a:t> project is broken into phases, each of which go through a set of iterations. </a:t>
            </a:r>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8695E6-ECB6-4B0A-8D5D-02224929AF4D}"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Tree>
    <p:extLst>
      <p:ext uri="{BB962C8B-B14F-4D97-AF65-F5344CB8AC3E}">
        <p14:creationId xmlns:p14="http://schemas.microsoft.com/office/powerpoint/2010/main" val="4189116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graph shows the four phases:</a:t>
            </a:r>
            <a:r>
              <a:rPr lang="en-US" altLang="en-US" baseline="0" dirty="0">
                <a:latin typeface="Arial" panose="020B0604020202020204" pitchFamily="34" charset="0"/>
                <a:cs typeface="Arial" panose="020B0604020202020204" pitchFamily="34" charset="0"/>
              </a:rPr>
              <a:t> inception, elaboration, construction, and transition. As you can see, the most time-consuming and resource-intensive phase is construction. Inception is a lot like planning in the traditional SDLC. Elaboration in RUP is like a combination of SDLC’s analysis and design. Construction has elements of physical design and implementation. And transition is a lot like maintenance.</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So the various tasks of SDLC are also being done in RUP, but with different emphases and sequences.  </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25C0A24-92C2-4173-B484-089E4B111099}"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Tree>
    <p:extLst>
      <p:ext uri="{BB962C8B-B14F-4D97-AF65-F5344CB8AC3E}">
        <p14:creationId xmlns:p14="http://schemas.microsoft.com/office/powerpoint/2010/main" val="3317914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FEE69E3-B97A-4914-B1B5-E6C4B6EBA2D2}"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Tree>
    <p:extLst>
      <p:ext uri="{BB962C8B-B14F-4D97-AF65-F5344CB8AC3E}">
        <p14:creationId xmlns:p14="http://schemas.microsoft.com/office/powerpoint/2010/main" val="2004768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68EB74-2D40-44A0-A039-5546909287DD}"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Tree>
    <p:extLst>
      <p:ext uri="{BB962C8B-B14F-4D97-AF65-F5344CB8AC3E}">
        <p14:creationId xmlns:p14="http://schemas.microsoft.com/office/powerpoint/2010/main" val="2898790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fr-FR"/>
              <a:t>Lecture #1 System Development Environment</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fr-FR"/>
              <a:t>Lecture #1 System Development Environment</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Lecture #1 System Development Environment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fr-FR"/>
              <a:t>Lecture #1 System Development Environment</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fr-FR"/>
              <a:t>Lecture #1 System Development Environment</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fr-FR"/>
              <a:t>Lecture #1 System Development Environment</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fr-FR"/>
              <a:t>Lecture #1 System Development Environment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fr-FR"/>
              <a:t>Lecture #1 System Development Environment</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fr-FR"/>
              <a:t>Lecture #1 System Development Environment</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Lecture #1 System Development Environment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fr-FR"/>
              <a:t>Lecture #1 System Development Environment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fr-FR"/>
              <a:t>Lecture #1 System Development Environment</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3058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a:t>
            </a:r>
          </a:p>
          <a:p>
            <a:pPr algn="ctr" fontAlgn="auto">
              <a:lnSpc>
                <a:spcPct val="110000"/>
              </a:lnSpc>
              <a:spcAft>
                <a:spcPts val="1200"/>
              </a:spcAft>
              <a:defRPr/>
            </a:pPr>
            <a:r>
              <a:rPr lang="en-US" sz="2900" dirty="0">
                <a:solidFill>
                  <a:prstClr val="black"/>
                </a:solidFill>
                <a:effectLst/>
                <a:latin typeface="Times New Roman" panose="02020603050405020304" pitchFamily="18" charset="0"/>
                <a:cs typeface="Times New Roman" panose="02020603050405020304" pitchFamily="18" charset="0"/>
              </a:rPr>
              <a:t>The Systems Development Environment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457200" y="457200"/>
            <a:ext cx="8229600" cy="1371600"/>
          </a:xfrm>
        </p:spPr>
        <p:txBody>
          <a:bodyPr anchor="t"/>
          <a:lstStyle/>
          <a:p>
            <a:pPr eaLnBrk="1" hangingPunct="1"/>
            <a:r>
              <a:rPr lang="en-US" altLang="en-US" dirty="0"/>
              <a:t>Learning Objectives</a:t>
            </a:r>
          </a:p>
        </p:txBody>
      </p:sp>
      <p:sp>
        <p:nvSpPr>
          <p:cNvPr id="10" name="Rectangle 3"/>
          <p:cNvSpPr>
            <a:spLocks noGrp="1" noChangeArrowheads="1"/>
          </p:cNvSpPr>
          <p:nvPr>
            <p:ph idx="1"/>
          </p:nvPr>
        </p:nvSpPr>
        <p:spPr>
          <a:xfrm>
            <a:off x="457200" y="1981200"/>
            <a:ext cx="8229600" cy="3886200"/>
          </a:xfrm>
        </p:spPr>
        <p:txBody>
          <a:bodyPr/>
          <a:lstStyle/>
          <a:p>
            <a:pPr eaLnBrk="1" hangingPunct="1">
              <a:lnSpc>
                <a:spcPct val="90000"/>
              </a:lnSpc>
              <a:buClr>
                <a:srgbClr val="BA2212"/>
              </a:buClr>
              <a:buFont typeface="Wingdings" panose="05000000000000000000" pitchFamily="2" charset="2"/>
              <a:buChar char="ü"/>
            </a:pPr>
            <a:r>
              <a:rPr lang="en-US" altLang="en-US" sz="2400" dirty="0"/>
              <a:t>Define information systems analysis and design.</a:t>
            </a:r>
          </a:p>
          <a:p>
            <a:pPr eaLnBrk="1" hangingPunct="1">
              <a:lnSpc>
                <a:spcPct val="90000"/>
              </a:lnSpc>
              <a:buClr>
                <a:srgbClr val="BA2212"/>
              </a:buClr>
              <a:buFont typeface="Wingdings" panose="05000000000000000000" pitchFamily="2" charset="2"/>
              <a:buChar char="ü"/>
            </a:pPr>
            <a:r>
              <a:rPr lang="en-US" altLang="en-US" sz="2400" dirty="0"/>
              <a:t>Describe the information systems development life cycle (SDLC).</a:t>
            </a:r>
          </a:p>
          <a:p>
            <a:pPr eaLnBrk="1" hangingPunct="1">
              <a:lnSpc>
                <a:spcPct val="90000"/>
              </a:lnSpc>
              <a:buClr>
                <a:srgbClr val="BA2212"/>
              </a:buClr>
              <a:buFont typeface="Wingdings" panose="05000000000000000000" pitchFamily="2" charset="2"/>
              <a:buChar char="ü"/>
            </a:pPr>
            <a:r>
              <a:rPr lang="en-US" altLang="en-US" sz="2400" dirty="0"/>
              <a:t>Explain computer-aided software engineering (CASE) tools.</a:t>
            </a:r>
          </a:p>
          <a:p>
            <a:pPr eaLnBrk="1" hangingPunct="1">
              <a:lnSpc>
                <a:spcPct val="90000"/>
              </a:lnSpc>
              <a:buClr>
                <a:srgbClr val="BA2212"/>
              </a:buClr>
              <a:buFont typeface="Wingdings" panose="05000000000000000000" pitchFamily="2" charset="2"/>
              <a:buChar char="ü"/>
            </a:pPr>
            <a:r>
              <a:rPr lang="en-US" altLang="en-US" sz="2400" dirty="0"/>
              <a:t>Describe Agile Methodologies and eXtreme Programming.</a:t>
            </a:r>
          </a:p>
          <a:p>
            <a:pPr eaLnBrk="1" hangingPunct="1">
              <a:lnSpc>
                <a:spcPct val="90000"/>
              </a:lnSpc>
              <a:buClr>
                <a:srgbClr val="BA2212"/>
              </a:buClr>
              <a:buFont typeface="Wingdings" panose="05000000000000000000" pitchFamily="2" charset="2"/>
              <a:buChar char="ü"/>
            </a:pPr>
            <a:r>
              <a:rPr lang="en-US" altLang="en-US" sz="2400" dirty="0"/>
              <a:t>Explain object-oriented analysis and design and the Rational Unified Process (RUP).</a:t>
            </a:r>
          </a:p>
        </p:txBody>
      </p:sp>
      <p:pic>
        <p:nvPicPr>
          <p:cNvPr id="4" name="Grafik 3">
            <a:extLst>
              <a:ext uri="{FF2B5EF4-FFF2-40B4-BE49-F238E27FC236}">
                <a16:creationId xmlns:a16="http://schemas.microsoft.com/office/drawing/2014/main" id="{50165CA6-D215-4F40-B1A6-81AED718F8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D00980B-59ED-4E66-81BF-36C47B4D30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6DE4FA7D-3390-4BAB-866E-9F628B76B923}"/>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
        <p:nvSpPr>
          <p:cNvPr id="3" name="Fußzeilenplatzhalter 2">
            <a:extLst>
              <a:ext uri="{FF2B5EF4-FFF2-40B4-BE49-F238E27FC236}">
                <a16:creationId xmlns:a16="http://schemas.microsoft.com/office/drawing/2014/main" id="{23766C7B-0DD9-4177-9FEF-92A07AC2AB57}"/>
              </a:ext>
            </a:extLst>
          </p:cNvPr>
          <p:cNvSpPr>
            <a:spLocks noGrp="1"/>
          </p:cNvSpPr>
          <p:nvPr>
            <p:ph type="ftr" sz="quarter" idx="11"/>
          </p:nvPr>
        </p:nvSpPr>
        <p:spPr/>
        <p:txBody>
          <a:bodyPr/>
          <a:lstStyle/>
          <a:p>
            <a:r>
              <a:rPr lang="fr-FR"/>
              <a:t>Lecture #1 System Development Environment</a:t>
            </a:r>
            <a:endParaRPr lang="en-US" dirty="0"/>
          </a:p>
        </p:txBody>
      </p:sp>
    </p:spTree>
    <p:extLst>
      <p:ext uri="{BB962C8B-B14F-4D97-AF65-F5344CB8AC3E}">
        <p14:creationId xmlns:p14="http://schemas.microsoft.com/office/powerpoint/2010/main" val="2814909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r>
              <a:rPr lang="tr-TR" altLang="en-US" dirty="0"/>
              <a:t>Motivation</a:t>
            </a:r>
            <a:endParaRPr lang="en-US" altLang="en-US" dirty="0"/>
          </a:p>
        </p:txBody>
      </p:sp>
      <p:sp>
        <p:nvSpPr>
          <p:cNvPr id="5126" name="Rectangle 3"/>
          <p:cNvSpPr>
            <a:spLocks noGrp="1" noChangeArrowheads="1"/>
          </p:cNvSpPr>
          <p:nvPr>
            <p:ph idx="1"/>
          </p:nvPr>
        </p:nvSpPr>
        <p:spPr/>
        <p:txBody>
          <a:bodyPr/>
          <a:lstStyle/>
          <a:p>
            <a:pPr algn="just"/>
            <a:r>
              <a:rPr lang="de-DE" i="1" dirty="0"/>
              <a:t>“</a:t>
            </a:r>
            <a:r>
              <a:rPr lang="en-US" i="1" dirty="0"/>
              <a:t>You are beginning a journey that will enable you to</a:t>
            </a:r>
            <a:r>
              <a:rPr lang="tr-TR" i="1" dirty="0"/>
              <a:t> </a:t>
            </a:r>
            <a:r>
              <a:rPr lang="en-US" i="1" dirty="0"/>
              <a:t>build on every aspect of your education and experience.</a:t>
            </a:r>
            <a:r>
              <a:rPr lang="tr-TR" i="1" dirty="0"/>
              <a:t> </a:t>
            </a:r>
            <a:r>
              <a:rPr lang="en-US" i="1" dirty="0"/>
              <a:t>Becoming a systems analyst is not a goal; it is a</a:t>
            </a:r>
            <a:r>
              <a:rPr lang="tr-TR" i="1" dirty="0"/>
              <a:t> </a:t>
            </a:r>
            <a:r>
              <a:rPr lang="en-US" i="1" dirty="0"/>
              <a:t>path to a rich and diverse career that will allow you</a:t>
            </a:r>
            <a:r>
              <a:rPr lang="tr-TR" i="1" dirty="0"/>
              <a:t> </a:t>
            </a:r>
            <a:r>
              <a:rPr lang="en-US" i="1" dirty="0"/>
              <a:t>to exercise and continue to develop a wide range of</a:t>
            </a:r>
            <a:r>
              <a:rPr lang="tr-TR" i="1" dirty="0"/>
              <a:t> </a:t>
            </a:r>
            <a:r>
              <a:rPr lang="de-DE" i="1" dirty="0" err="1"/>
              <a:t>talents</a:t>
            </a:r>
            <a:r>
              <a:rPr lang="de-DE" i="1" dirty="0"/>
              <a:t>.“</a:t>
            </a:r>
            <a:endParaRPr lang="tr-TR" i="1" dirty="0"/>
          </a:p>
          <a:p>
            <a:pPr algn="r"/>
            <a:r>
              <a:rPr lang="tr-TR" altLang="en-US" dirty="0"/>
              <a:t>Valacich &amp; George, MSAD, Part I, p. 26</a:t>
            </a:r>
            <a:endParaRPr lang="en-US" altLang="en-US" dirty="0"/>
          </a:p>
        </p:txBody>
      </p:sp>
      <p:pic>
        <p:nvPicPr>
          <p:cNvPr id="4" name="Grafik 3">
            <a:extLst>
              <a:ext uri="{FF2B5EF4-FFF2-40B4-BE49-F238E27FC236}">
                <a16:creationId xmlns:a16="http://schemas.microsoft.com/office/drawing/2014/main" id="{BA54E16E-B87D-47B9-BC6F-930CC3E337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4584A6A-F964-4FDF-B342-B7CA6CC956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357B6FA3-09E0-4CF4-9E92-F9E9565892C6}"/>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
        <p:nvSpPr>
          <p:cNvPr id="3" name="Fußzeilenplatzhalter 2">
            <a:extLst>
              <a:ext uri="{FF2B5EF4-FFF2-40B4-BE49-F238E27FC236}">
                <a16:creationId xmlns:a16="http://schemas.microsoft.com/office/drawing/2014/main" id="{77C4B482-622B-41F2-9B13-0B30098DBDD3}"/>
              </a:ext>
            </a:extLst>
          </p:cNvPr>
          <p:cNvSpPr>
            <a:spLocks noGrp="1"/>
          </p:cNvSpPr>
          <p:nvPr>
            <p:ph type="ftr" sz="quarter" idx="11"/>
          </p:nvPr>
        </p:nvSpPr>
        <p:spPr/>
        <p:txBody>
          <a:bodyPr/>
          <a:lstStyle/>
          <a:p>
            <a:r>
              <a:rPr lang="fr-FR"/>
              <a:t>Lecture #1 System Development Environment</a:t>
            </a:r>
            <a:endParaRPr lang="en-US" dirty="0"/>
          </a:p>
        </p:txBody>
      </p:sp>
    </p:spTree>
    <p:extLst>
      <p:ext uri="{BB962C8B-B14F-4D97-AF65-F5344CB8AC3E}">
        <p14:creationId xmlns:p14="http://schemas.microsoft.com/office/powerpoint/2010/main" val="2101777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r>
              <a:rPr lang="en-US" altLang="en-US" dirty="0"/>
              <a:t>Introduction</a:t>
            </a:r>
          </a:p>
        </p:txBody>
      </p:sp>
      <p:sp>
        <p:nvSpPr>
          <p:cNvPr id="5126" name="Rectangle 3"/>
          <p:cNvSpPr>
            <a:spLocks noGrp="1" noChangeArrowheads="1"/>
          </p:cNvSpPr>
          <p:nvPr>
            <p:ph idx="1"/>
          </p:nvPr>
        </p:nvSpPr>
        <p:spPr/>
        <p:txBody>
          <a:bodyPr/>
          <a:lstStyle/>
          <a:p>
            <a:pPr>
              <a:lnSpc>
                <a:spcPct val="90000"/>
              </a:lnSpc>
            </a:pPr>
            <a:r>
              <a:rPr lang="en-US" altLang="en-US"/>
              <a:t>Information Systems Analysis and Design</a:t>
            </a:r>
          </a:p>
          <a:p>
            <a:pPr lvl="1">
              <a:lnSpc>
                <a:spcPct val="90000"/>
              </a:lnSpc>
            </a:pPr>
            <a:r>
              <a:rPr lang="en-US" altLang="en-US"/>
              <a:t>Complex organizational process</a:t>
            </a:r>
          </a:p>
          <a:p>
            <a:pPr lvl="1">
              <a:lnSpc>
                <a:spcPct val="90000"/>
              </a:lnSpc>
            </a:pPr>
            <a:r>
              <a:rPr lang="en-US" altLang="en-US"/>
              <a:t>Used to develop and maintain computer-based information systems</a:t>
            </a:r>
          </a:p>
          <a:p>
            <a:pPr lvl="1">
              <a:lnSpc>
                <a:spcPct val="90000"/>
              </a:lnSpc>
            </a:pPr>
            <a:r>
              <a:rPr lang="en-US" altLang="en-US"/>
              <a:t>Used by a team of business and systems professionals</a:t>
            </a:r>
          </a:p>
        </p:txBody>
      </p:sp>
      <p:pic>
        <p:nvPicPr>
          <p:cNvPr id="4" name="Grafik 3">
            <a:extLst>
              <a:ext uri="{FF2B5EF4-FFF2-40B4-BE49-F238E27FC236}">
                <a16:creationId xmlns:a16="http://schemas.microsoft.com/office/drawing/2014/main" id="{BA54E16E-B87D-47B9-BC6F-930CC3E337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4584A6A-F964-4FDF-B342-B7CA6CC956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3E9DD7A1-E84E-4FB3-8AEA-431370732E52}"/>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
        <p:nvSpPr>
          <p:cNvPr id="3" name="Fußzeilenplatzhalter 2">
            <a:extLst>
              <a:ext uri="{FF2B5EF4-FFF2-40B4-BE49-F238E27FC236}">
                <a16:creationId xmlns:a16="http://schemas.microsoft.com/office/drawing/2014/main" id="{D17E94D7-8CAA-46E1-B986-8518806FEE63}"/>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vert="horz" lIns="0" rIns="0" bIns="0" anchor="b">
            <a:normAutofit/>
          </a:bodyPr>
          <a:lstStyle/>
          <a:p>
            <a:r>
              <a:rPr lang="en-US" altLang="en-US" dirty="0"/>
              <a:t>Introduction (Cont.)</a:t>
            </a:r>
          </a:p>
        </p:txBody>
      </p:sp>
      <p:sp>
        <p:nvSpPr>
          <p:cNvPr id="7174" name="Rectangle 3"/>
          <p:cNvSpPr>
            <a:spLocks noGrp="1" noChangeArrowheads="1"/>
          </p:cNvSpPr>
          <p:nvPr>
            <p:ph type="body" idx="1"/>
          </p:nvPr>
        </p:nvSpPr>
        <p:spPr/>
        <p:txBody>
          <a:bodyPr/>
          <a:lstStyle/>
          <a:p>
            <a:pPr eaLnBrk="1" hangingPunct="1"/>
            <a:r>
              <a:rPr lang="en-US" altLang="en-US"/>
              <a:t>Application Software</a:t>
            </a:r>
          </a:p>
          <a:p>
            <a:pPr lvl="1" eaLnBrk="1" hangingPunct="1"/>
            <a:r>
              <a:rPr lang="en-US" altLang="en-US"/>
              <a:t>Computer software designed to support organizational functions or processes</a:t>
            </a:r>
          </a:p>
          <a:p>
            <a:pPr eaLnBrk="1" hangingPunct="1"/>
            <a:r>
              <a:rPr lang="en-US" altLang="en-US"/>
              <a:t>Systems Analyst</a:t>
            </a:r>
          </a:p>
          <a:p>
            <a:pPr lvl="1" eaLnBrk="1" hangingPunct="1"/>
            <a:r>
              <a:rPr lang="en-US" altLang="en-US"/>
              <a:t>Organizational role most responsible for analysis and design of information systems</a:t>
            </a:r>
          </a:p>
        </p:txBody>
      </p:sp>
      <p:pic>
        <p:nvPicPr>
          <p:cNvPr id="4" name="Grafik 3">
            <a:extLst>
              <a:ext uri="{FF2B5EF4-FFF2-40B4-BE49-F238E27FC236}">
                <a16:creationId xmlns:a16="http://schemas.microsoft.com/office/drawing/2014/main" id="{870077D7-6543-4702-8395-27DEEB02CA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CC1CCD1-3497-49F2-BF29-3F57B8FCF0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2748179D-30DF-403D-B58E-19AD207FDA75}"/>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
        <p:nvSpPr>
          <p:cNvPr id="3" name="Fußzeilenplatzhalter 2">
            <a:extLst>
              <a:ext uri="{FF2B5EF4-FFF2-40B4-BE49-F238E27FC236}">
                <a16:creationId xmlns:a16="http://schemas.microsoft.com/office/drawing/2014/main" id="{5F2417D1-5B75-4B78-8212-D87B383DE1E3}"/>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vert="horz" lIns="0" rIns="0" bIns="0" anchor="b">
            <a:normAutofit/>
          </a:bodyPr>
          <a:lstStyle/>
          <a:p>
            <a:r>
              <a:rPr lang="en-US" altLang="en-US" dirty="0"/>
              <a:t>Introduction (Cont.)</a:t>
            </a:r>
          </a:p>
        </p:txBody>
      </p:sp>
      <p:sp>
        <p:nvSpPr>
          <p:cNvPr id="6150" name="Text Box 9"/>
          <p:cNvSpPr txBox="1">
            <a:spLocks noChangeArrowheads="1"/>
          </p:cNvSpPr>
          <p:nvPr/>
        </p:nvSpPr>
        <p:spPr bwMode="auto">
          <a:xfrm>
            <a:off x="1295400" y="5486400"/>
            <a:ext cx="684033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 </a:t>
            </a:r>
            <a:r>
              <a:rPr lang="en-US" altLang="en-US" dirty="0"/>
              <a:t>An organizational approach to systems analysis and</a:t>
            </a:r>
          </a:p>
          <a:p>
            <a:pPr eaLnBrk="1" hangingPunct="1"/>
            <a:r>
              <a:rPr lang="en-US" altLang="en-US" dirty="0"/>
              <a:t>design is driven by methodologies, techniques, and tools.</a:t>
            </a:r>
          </a:p>
          <a:p>
            <a:pPr algn="r" eaLnBrk="1" hangingPunct="1"/>
            <a:r>
              <a:rPr lang="en-US" sz="1600" i="1" dirty="0"/>
              <a:t>Sources: </a:t>
            </a:r>
            <a:r>
              <a:rPr lang="en-US" sz="1600" dirty="0" err="1"/>
              <a:t>Mitarart</a:t>
            </a:r>
            <a:r>
              <a:rPr lang="en-US" sz="1600" dirty="0"/>
              <a:t>/</a:t>
            </a:r>
            <a:r>
              <a:rPr lang="en-US" sz="1600" dirty="0" err="1"/>
              <a:t>Fotolia</a:t>
            </a:r>
            <a:r>
              <a:rPr lang="en-US" sz="1600" dirty="0"/>
              <a:t>, </a:t>
            </a:r>
            <a:r>
              <a:rPr lang="en-US" sz="1600" dirty="0" err="1"/>
              <a:t>PaulPaladin</a:t>
            </a:r>
            <a:r>
              <a:rPr lang="en-US" sz="1600" dirty="0"/>
              <a:t>/</a:t>
            </a:r>
            <a:r>
              <a:rPr lang="en-US" sz="1600" dirty="0" err="1"/>
              <a:t>Fotolia</a:t>
            </a:r>
            <a:endParaRPr lang="en-US" sz="1600" dirty="0"/>
          </a:p>
        </p:txBody>
      </p:sp>
      <p:pic>
        <p:nvPicPr>
          <p:cNvPr id="2" name="Picture 1"/>
          <p:cNvPicPr>
            <a:picLocks noChangeAspect="1"/>
          </p:cNvPicPr>
          <p:nvPr/>
        </p:nvPicPr>
        <p:blipFill>
          <a:blip r:embed="rId3" cstate="print"/>
          <a:stretch>
            <a:fillRect/>
          </a:stretch>
        </p:blipFill>
        <p:spPr>
          <a:xfrm>
            <a:off x="1828800" y="1524000"/>
            <a:ext cx="5553676" cy="3810000"/>
          </a:xfrm>
          <a:prstGeom prst="rect">
            <a:avLst/>
          </a:prstGeom>
        </p:spPr>
      </p:pic>
      <p:pic>
        <p:nvPicPr>
          <p:cNvPr id="5" name="Grafik 4">
            <a:extLst>
              <a:ext uri="{FF2B5EF4-FFF2-40B4-BE49-F238E27FC236}">
                <a16:creationId xmlns:a16="http://schemas.microsoft.com/office/drawing/2014/main" id="{0E6D055A-9BC3-408E-9F2C-16AA40B61F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1C20FF6-17E2-4EEB-837C-2865C512C7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a:extLst>
              <a:ext uri="{FF2B5EF4-FFF2-40B4-BE49-F238E27FC236}">
                <a16:creationId xmlns:a16="http://schemas.microsoft.com/office/drawing/2014/main" id="{8F0BC0D0-AF11-4B89-A601-7AAA96B9EC27}"/>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
        <p:nvSpPr>
          <p:cNvPr id="4" name="Fußzeilenplatzhalter 3">
            <a:extLst>
              <a:ext uri="{FF2B5EF4-FFF2-40B4-BE49-F238E27FC236}">
                <a16:creationId xmlns:a16="http://schemas.microsoft.com/office/drawing/2014/main" id="{7586EF01-7768-4CE1-B342-68832DD71B90}"/>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457200" y="76200"/>
            <a:ext cx="8229600" cy="838200"/>
          </a:xfrm>
        </p:spPr>
        <p:txBody>
          <a:bodyPr vert="horz" lIns="0" rIns="0" bIns="0" anchor="b">
            <a:normAutofit fontScale="90000"/>
          </a:bodyPr>
          <a:lstStyle/>
          <a:p>
            <a:r>
              <a:rPr lang="en-US" altLang="en-US" dirty="0"/>
              <a:t>A Modern Approach to Systems Analysis and Design</a:t>
            </a:r>
          </a:p>
        </p:txBody>
      </p:sp>
      <p:sp>
        <p:nvSpPr>
          <p:cNvPr id="8198" name="Rectangle 3"/>
          <p:cNvSpPr>
            <a:spLocks noGrp="1" noChangeArrowheads="1"/>
          </p:cNvSpPr>
          <p:nvPr>
            <p:ph type="body" idx="1"/>
          </p:nvPr>
        </p:nvSpPr>
        <p:spPr/>
        <p:txBody>
          <a:bodyPr/>
          <a:lstStyle/>
          <a:p>
            <a:pPr eaLnBrk="1" hangingPunct="1">
              <a:lnSpc>
                <a:spcPct val="80000"/>
              </a:lnSpc>
            </a:pPr>
            <a:r>
              <a:rPr lang="en-US" altLang="en-US"/>
              <a:t>1950s: focus on efficient automation of existing processes</a:t>
            </a:r>
          </a:p>
          <a:p>
            <a:pPr eaLnBrk="1" hangingPunct="1">
              <a:lnSpc>
                <a:spcPct val="80000"/>
              </a:lnSpc>
            </a:pPr>
            <a:r>
              <a:rPr lang="en-US" altLang="en-US"/>
              <a:t>1960s: advent of procedural third generation languages (3GL) faster and more reliable computers</a:t>
            </a:r>
          </a:p>
          <a:p>
            <a:pPr eaLnBrk="1" hangingPunct="1">
              <a:lnSpc>
                <a:spcPct val="80000"/>
              </a:lnSpc>
            </a:pPr>
            <a:r>
              <a:rPr lang="en-US" altLang="en-US"/>
              <a:t>1970s: system development becomes more like an engineering discipline</a:t>
            </a:r>
          </a:p>
        </p:txBody>
      </p:sp>
      <p:pic>
        <p:nvPicPr>
          <p:cNvPr id="4" name="Grafik 3">
            <a:extLst>
              <a:ext uri="{FF2B5EF4-FFF2-40B4-BE49-F238E27FC236}">
                <a16:creationId xmlns:a16="http://schemas.microsoft.com/office/drawing/2014/main" id="{F641F5C3-646E-4E06-9138-0043083673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9853600-F679-42F9-BA91-94927A56C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A1B9796D-5DA4-4B0D-BD2B-D9C757BC7CBE}"/>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
        <p:nvSpPr>
          <p:cNvPr id="3" name="Fußzeilenplatzhalter 2">
            <a:extLst>
              <a:ext uri="{FF2B5EF4-FFF2-40B4-BE49-F238E27FC236}">
                <a16:creationId xmlns:a16="http://schemas.microsoft.com/office/drawing/2014/main" id="{0A187286-B330-4A9E-BA90-F383B499FE29}"/>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304800" y="381000"/>
            <a:ext cx="8610600" cy="838200"/>
          </a:xfrm>
        </p:spPr>
        <p:txBody>
          <a:bodyPr vert="horz" lIns="0" rIns="0" bIns="0" anchor="b">
            <a:normAutofit fontScale="90000"/>
          </a:bodyPr>
          <a:lstStyle/>
          <a:p>
            <a:r>
              <a:rPr lang="en-US" altLang="en-US" dirty="0"/>
              <a:t>A Modern Approach to Systems Analysis and Design (Cont.)</a:t>
            </a:r>
          </a:p>
        </p:txBody>
      </p:sp>
      <p:sp>
        <p:nvSpPr>
          <p:cNvPr id="9222" name="Rectangle 3"/>
          <p:cNvSpPr>
            <a:spLocks noGrp="1" noChangeArrowheads="1"/>
          </p:cNvSpPr>
          <p:nvPr>
            <p:ph type="body" idx="1"/>
          </p:nvPr>
        </p:nvSpPr>
        <p:spPr/>
        <p:txBody>
          <a:bodyPr/>
          <a:lstStyle/>
          <a:p>
            <a:pPr eaLnBrk="1" hangingPunct="1">
              <a:lnSpc>
                <a:spcPct val="80000"/>
              </a:lnSpc>
            </a:pPr>
            <a:r>
              <a:rPr lang="en-US" altLang="en-US" dirty="0"/>
              <a:t>1980s: major breakthrough with 4GL, CASE tools, object-oriented methods</a:t>
            </a:r>
          </a:p>
          <a:p>
            <a:pPr eaLnBrk="1" hangingPunct="1">
              <a:lnSpc>
                <a:spcPct val="80000"/>
              </a:lnSpc>
            </a:pPr>
            <a:r>
              <a:rPr lang="en-US" altLang="en-US" dirty="0"/>
              <a:t>1990s: focus on system integration, GUI applications, client/server platforms, Internet</a:t>
            </a:r>
          </a:p>
          <a:p>
            <a:pPr eaLnBrk="1" hangingPunct="1">
              <a:lnSpc>
                <a:spcPct val="80000"/>
              </a:lnSpc>
            </a:pPr>
            <a:r>
              <a:rPr lang="en-US" altLang="en-US" dirty="0"/>
              <a:t>The new century: Web application development, wireless PDAs and smart phones, component-based applications, per-use cloud-based application services.</a:t>
            </a:r>
          </a:p>
        </p:txBody>
      </p:sp>
      <p:pic>
        <p:nvPicPr>
          <p:cNvPr id="4" name="Grafik 3">
            <a:extLst>
              <a:ext uri="{FF2B5EF4-FFF2-40B4-BE49-F238E27FC236}">
                <a16:creationId xmlns:a16="http://schemas.microsoft.com/office/drawing/2014/main" id="{D9DE9109-91A2-4F2C-B18B-14D54C28F6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7FD3083-96D0-4C6B-B1B9-BFB2B6F433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AE46E102-E6CE-425C-B941-5225C3652D00}"/>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
        <p:nvSpPr>
          <p:cNvPr id="3" name="Fußzeilenplatzhalter 2">
            <a:extLst>
              <a:ext uri="{FF2B5EF4-FFF2-40B4-BE49-F238E27FC236}">
                <a16:creationId xmlns:a16="http://schemas.microsoft.com/office/drawing/2014/main" id="{1F9CA9ED-1D46-4444-A3F5-1B4F4A93D3DD}"/>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vert="horz" lIns="0" rIns="0" bIns="0" anchor="b">
            <a:normAutofit/>
          </a:bodyPr>
          <a:lstStyle/>
          <a:p>
            <a:r>
              <a:rPr lang="en-US" altLang="en-US" dirty="0"/>
              <a:t>Developing Information Systems</a:t>
            </a:r>
          </a:p>
        </p:txBody>
      </p:sp>
      <p:sp>
        <p:nvSpPr>
          <p:cNvPr id="10246" name="Rectangle 3"/>
          <p:cNvSpPr>
            <a:spLocks noGrp="1" noChangeArrowheads="1"/>
          </p:cNvSpPr>
          <p:nvPr>
            <p:ph type="body" idx="1"/>
          </p:nvPr>
        </p:nvSpPr>
        <p:spPr/>
        <p:txBody>
          <a:bodyPr/>
          <a:lstStyle/>
          <a:p>
            <a:pPr eaLnBrk="1" hangingPunct="1"/>
            <a:r>
              <a:rPr lang="en-US" altLang="en-US" b="1"/>
              <a:t>System Development Methodology</a:t>
            </a:r>
            <a:r>
              <a:rPr lang="en-US" altLang="en-US"/>
              <a:t> is a standard process followed in an organization to conduct all the steps necessary to analyze, design, implement, and maintain information systems.</a:t>
            </a:r>
          </a:p>
        </p:txBody>
      </p:sp>
      <p:pic>
        <p:nvPicPr>
          <p:cNvPr id="4" name="Grafik 3">
            <a:extLst>
              <a:ext uri="{FF2B5EF4-FFF2-40B4-BE49-F238E27FC236}">
                <a16:creationId xmlns:a16="http://schemas.microsoft.com/office/drawing/2014/main" id="{6E4067ED-8610-4490-99DE-9D7E9070A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F421FFB-28EC-4E17-9197-96515813C8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D25929A8-8001-40D9-B7A4-5F2B6870D831}"/>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
        <p:nvSpPr>
          <p:cNvPr id="3" name="Fußzeilenplatzhalter 2">
            <a:extLst>
              <a:ext uri="{FF2B5EF4-FFF2-40B4-BE49-F238E27FC236}">
                <a16:creationId xmlns:a16="http://schemas.microsoft.com/office/drawing/2014/main" id="{503D4880-8735-4817-93E0-107B238821D0}"/>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p:txBody>
          <a:bodyPr vert="horz" lIns="0" rIns="0" bIns="0" anchor="b">
            <a:normAutofit/>
          </a:bodyPr>
          <a:lstStyle/>
          <a:p>
            <a:r>
              <a:rPr lang="en-US" altLang="en-US"/>
              <a:t>Systems Development Life Cycle (SDLC)</a:t>
            </a:r>
          </a:p>
        </p:txBody>
      </p:sp>
      <p:sp>
        <p:nvSpPr>
          <p:cNvPr id="11270" name="Rectangle 3"/>
          <p:cNvSpPr>
            <a:spLocks noGrp="1" noChangeArrowheads="1"/>
          </p:cNvSpPr>
          <p:nvPr>
            <p:ph type="body" idx="1"/>
          </p:nvPr>
        </p:nvSpPr>
        <p:spPr/>
        <p:txBody>
          <a:bodyPr/>
          <a:lstStyle/>
          <a:p>
            <a:pPr eaLnBrk="1" hangingPunct="1"/>
            <a:r>
              <a:rPr lang="en-US" altLang="en-US" sz="2800"/>
              <a:t>Traditional methodology used to develop, maintain, and replace information systems</a:t>
            </a:r>
          </a:p>
          <a:p>
            <a:pPr eaLnBrk="1" hangingPunct="1"/>
            <a:r>
              <a:rPr lang="en-US" altLang="en-US" sz="2800"/>
              <a:t>Phases in SDLC:</a:t>
            </a:r>
          </a:p>
          <a:p>
            <a:pPr lvl="1" eaLnBrk="1" hangingPunct="1"/>
            <a:r>
              <a:rPr lang="en-US" altLang="en-US" sz="2400"/>
              <a:t>Planning</a:t>
            </a:r>
          </a:p>
          <a:p>
            <a:pPr lvl="1" eaLnBrk="1" hangingPunct="1"/>
            <a:r>
              <a:rPr lang="en-US" altLang="en-US" sz="2400"/>
              <a:t>Analysis</a:t>
            </a:r>
          </a:p>
          <a:p>
            <a:pPr lvl="1" eaLnBrk="1" hangingPunct="1"/>
            <a:r>
              <a:rPr lang="en-US" altLang="en-US" sz="2400"/>
              <a:t>Design</a:t>
            </a:r>
          </a:p>
          <a:p>
            <a:pPr lvl="1" eaLnBrk="1" hangingPunct="1"/>
            <a:r>
              <a:rPr lang="en-US" altLang="en-US" sz="2400"/>
              <a:t>Implementation</a:t>
            </a:r>
          </a:p>
          <a:p>
            <a:pPr lvl="1" eaLnBrk="1" hangingPunct="1"/>
            <a:r>
              <a:rPr lang="en-US" altLang="en-US" sz="2400"/>
              <a:t>Maintenance</a:t>
            </a:r>
          </a:p>
        </p:txBody>
      </p:sp>
      <p:pic>
        <p:nvPicPr>
          <p:cNvPr id="4" name="Grafik 3">
            <a:extLst>
              <a:ext uri="{FF2B5EF4-FFF2-40B4-BE49-F238E27FC236}">
                <a16:creationId xmlns:a16="http://schemas.microsoft.com/office/drawing/2014/main" id="{FE22D2E3-558A-4524-BCA2-9E877A50FF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A588712-B8F7-40C2-AF62-167FAC0B9A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2DBE73DD-667F-4402-9CCF-C2196BC96ABF}"/>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
        <p:nvSpPr>
          <p:cNvPr id="3" name="Fußzeilenplatzhalter 2">
            <a:extLst>
              <a:ext uri="{FF2B5EF4-FFF2-40B4-BE49-F238E27FC236}">
                <a16:creationId xmlns:a16="http://schemas.microsoft.com/office/drawing/2014/main" id="{B5673226-7D59-4708-AA78-BB2856F9A117}"/>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875" y="2166938"/>
            <a:ext cx="4556125" cy="286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Rectangle 5"/>
          <p:cNvSpPr>
            <a:spLocks noGrp="1" noChangeArrowheads="1"/>
          </p:cNvSpPr>
          <p:nvPr>
            <p:ph type="title"/>
          </p:nvPr>
        </p:nvSpPr>
        <p:spPr>
          <a:xfrm>
            <a:off x="609600" y="2286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Standard and Evolutionary Views of SDLC</a:t>
            </a:r>
          </a:p>
        </p:txBody>
      </p:sp>
      <p:pic>
        <p:nvPicPr>
          <p:cNvPr id="12295" name="Picture 8" descr="Nonam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2057400"/>
            <a:ext cx="4038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Rectangle 9"/>
          <p:cNvSpPr>
            <a:spLocks noChangeArrowheads="1"/>
          </p:cNvSpPr>
          <p:nvPr/>
        </p:nvSpPr>
        <p:spPr bwMode="auto">
          <a:xfrm>
            <a:off x="5029200" y="5105400"/>
            <a:ext cx="3810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1-3  </a:t>
            </a:r>
            <a:r>
              <a:rPr lang="en-US" altLang="en-US"/>
              <a:t>Evolutionary model</a:t>
            </a:r>
          </a:p>
        </p:txBody>
      </p:sp>
      <p:sp>
        <p:nvSpPr>
          <p:cNvPr id="12297" name="Rectangle 10"/>
          <p:cNvSpPr>
            <a:spLocks noChangeArrowheads="1"/>
          </p:cNvSpPr>
          <p:nvPr/>
        </p:nvSpPr>
        <p:spPr bwMode="auto">
          <a:xfrm>
            <a:off x="381000" y="52578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1-2</a:t>
            </a:r>
          </a:p>
          <a:p>
            <a:pPr eaLnBrk="1" hangingPunct="1"/>
            <a:r>
              <a:rPr lang="en-US" altLang="en-US"/>
              <a:t>Systems development life cycle</a:t>
            </a:r>
          </a:p>
        </p:txBody>
      </p:sp>
      <p:pic>
        <p:nvPicPr>
          <p:cNvPr id="7" name="Grafik 6">
            <a:extLst>
              <a:ext uri="{FF2B5EF4-FFF2-40B4-BE49-F238E27FC236}">
                <a16:creationId xmlns:a16="http://schemas.microsoft.com/office/drawing/2014/main" id="{CCD0EB22-EEAE-41A0-A34A-14AAC3D14D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75F28DC7-2BC9-46F5-8B6F-6611B476D7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54068367-AD96-4A04-8E19-EEBF20F4FDB9}"/>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
        <p:nvSpPr>
          <p:cNvPr id="3" name="Fußzeilenplatzhalter 2">
            <a:extLst>
              <a:ext uri="{FF2B5EF4-FFF2-40B4-BE49-F238E27FC236}">
                <a16:creationId xmlns:a16="http://schemas.microsoft.com/office/drawing/2014/main" id="{A163AF28-333B-4312-94B8-075900001A5C}"/>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457200" y="202228"/>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Systems Development Life Cycle (SDLC) (Cont.)</a:t>
            </a:r>
          </a:p>
        </p:txBody>
      </p:sp>
      <p:sp>
        <p:nvSpPr>
          <p:cNvPr id="13318" name="Rectangle 3"/>
          <p:cNvSpPr>
            <a:spLocks noGrp="1" noChangeArrowheads="1"/>
          </p:cNvSpPr>
          <p:nvPr>
            <p:ph type="body" idx="1"/>
          </p:nvPr>
        </p:nvSpPr>
        <p:spPr>
          <a:xfrm>
            <a:off x="457200" y="1828800"/>
            <a:ext cx="8229600" cy="3886200"/>
          </a:xfrm>
        </p:spPr>
        <p:txBody>
          <a:bodyPr/>
          <a:lstStyle/>
          <a:p>
            <a:pPr eaLnBrk="1" hangingPunct="1"/>
            <a:r>
              <a:rPr lang="en-US" altLang="en-US" b="1"/>
              <a:t>Planning</a:t>
            </a:r>
            <a:r>
              <a:rPr lang="en-US" altLang="en-US"/>
              <a:t> – an organization’s total information system needs are identified, analyzed, prioritized, and arranged</a:t>
            </a:r>
          </a:p>
          <a:p>
            <a:pPr eaLnBrk="1" hangingPunct="1"/>
            <a:r>
              <a:rPr lang="en-US" altLang="en-US" b="1"/>
              <a:t>Analysis</a:t>
            </a:r>
            <a:r>
              <a:rPr lang="en-US" altLang="en-US"/>
              <a:t> – system requirements are studied and structured</a:t>
            </a:r>
          </a:p>
          <a:p>
            <a:pPr eaLnBrk="1" hangingPunct="1"/>
            <a:r>
              <a:rPr lang="en-US" altLang="en-US" b="1"/>
              <a:t>Design</a:t>
            </a:r>
            <a:r>
              <a:rPr lang="en-US" altLang="en-US"/>
              <a:t> – a description of the recommended solution is converted into logical and then physical system specifications</a:t>
            </a:r>
          </a:p>
          <a:p>
            <a:pPr eaLnBrk="1" hangingPunct="1"/>
            <a:endParaRPr lang="en-US" altLang="en-US"/>
          </a:p>
        </p:txBody>
      </p:sp>
      <p:pic>
        <p:nvPicPr>
          <p:cNvPr id="4" name="Grafik 3">
            <a:extLst>
              <a:ext uri="{FF2B5EF4-FFF2-40B4-BE49-F238E27FC236}">
                <a16:creationId xmlns:a16="http://schemas.microsoft.com/office/drawing/2014/main" id="{C47B6F4F-2B1A-49D7-AFEC-8EDB3495E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39C574E-6AAE-4C1D-A53C-2B6C883B32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5E1E2019-F572-4A50-A932-EF35386A70B5}"/>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
        <p:nvSpPr>
          <p:cNvPr id="3" name="Fußzeilenplatzhalter 2">
            <a:extLst>
              <a:ext uri="{FF2B5EF4-FFF2-40B4-BE49-F238E27FC236}">
                <a16:creationId xmlns:a16="http://schemas.microsoft.com/office/drawing/2014/main" id="{5104C013-B421-4424-8C06-574D9DB74578}"/>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a:xfrm>
            <a:off x="428958" y="202228"/>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Systems Development Life Cycle (SDLC) (Cont.)</a:t>
            </a:r>
          </a:p>
        </p:txBody>
      </p:sp>
      <p:sp>
        <p:nvSpPr>
          <p:cNvPr id="14342" name="Rectangle 3"/>
          <p:cNvSpPr>
            <a:spLocks noGrp="1" noChangeArrowheads="1"/>
          </p:cNvSpPr>
          <p:nvPr>
            <p:ph type="body" idx="1"/>
          </p:nvPr>
        </p:nvSpPr>
        <p:spPr>
          <a:xfrm>
            <a:off x="457200" y="1828800"/>
            <a:ext cx="8229600" cy="3886200"/>
          </a:xfrm>
        </p:spPr>
        <p:txBody>
          <a:bodyPr/>
          <a:lstStyle/>
          <a:p>
            <a:pPr eaLnBrk="1" hangingPunct="1">
              <a:lnSpc>
                <a:spcPct val="90000"/>
              </a:lnSpc>
            </a:pPr>
            <a:r>
              <a:rPr lang="en-US" altLang="en-US" b="1"/>
              <a:t>Logical design</a:t>
            </a:r>
            <a:r>
              <a:rPr lang="en-US" altLang="en-US"/>
              <a:t> – all functional features of the system chosen for development in analysis are described independently of any computer platform </a:t>
            </a:r>
          </a:p>
          <a:p>
            <a:pPr eaLnBrk="1" hangingPunct="1">
              <a:lnSpc>
                <a:spcPct val="90000"/>
              </a:lnSpc>
            </a:pPr>
            <a:r>
              <a:rPr lang="en-US" altLang="en-US" b="1"/>
              <a:t>Physical design</a:t>
            </a:r>
            <a:r>
              <a:rPr lang="en-US" altLang="en-US"/>
              <a:t> – the logical specifications of the system from logical design are transformed into the technology-specific details from which all programming and system construction can be accomplished</a:t>
            </a:r>
          </a:p>
          <a:p>
            <a:pPr eaLnBrk="1" hangingPunct="1">
              <a:lnSpc>
                <a:spcPct val="90000"/>
              </a:lnSpc>
            </a:pPr>
            <a:endParaRPr lang="en-US" altLang="en-US"/>
          </a:p>
        </p:txBody>
      </p:sp>
      <p:pic>
        <p:nvPicPr>
          <p:cNvPr id="4" name="Grafik 3">
            <a:extLst>
              <a:ext uri="{FF2B5EF4-FFF2-40B4-BE49-F238E27FC236}">
                <a16:creationId xmlns:a16="http://schemas.microsoft.com/office/drawing/2014/main" id="{29DB79B0-78BA-405E-89BA-ACE59BB46F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2C1F6F2-BE55-4293-8516-B5D9D9F071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76FD804A-F5AF-416C-B052-B88DF1F79F15}"/>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
        <p:nvSpPr>
          <p:cNvPr id="3" name="Fußzeilenplatzhalter 2">
            <a:extLst>
              <a:ext uri="{FF2B5EF4-FFF2-40B4-BE49-F238E27FC236}">
                <a16:creationId xmlns:a16="http://schemas.microsoft.com/office/drawing/2014/main" id="{B72CAD67-2E30-4D29-BC39-5EA97E400F4E}"/>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553958" y="202228"/>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Systems Development Life Cycle (SDLC) (Cont.)</a:t>
            </a:r>
          </a:p>
        </p:txBody>
      </p:sp>
      <p:sp>
        <p:nvSpPr>
          <p:cNvPr id="15366" name="Rectangle 3"/>
          <p:cNvSpPr>
            <a:spLocks noGrp="1" noChangeArrowheads="1"/>
          </p:cNvSpPr>
          <p:nvPr>
            <p:ph type="body" idx="1"/>
          </p:nvPr>
        </p:nvSpPr>
        <p:spPr/>
        <p:txBody>
          <a:bodyPr/>
          <a:lstStyle/>
          <a:p>
            <a:pPr eaLnBrk="1" hangingPunct="1"/>
            <a:r>
              <a:rPr lang="en-US" altLang="en-US" b="1"/>
              <a:t>Implementation</a:t>
            </a:r>
            <a:r>
              <a:rPr lang="en-US" altLang="en-US"/>
              <a:t> – the information system is coded, tested, installed and supported in the organization</a:t>
            </a:r>
          </a:p>
          <a:p>
            <a:pPr eaLnBrk="1" hangingPunct="1"/>
            <a:r>
              <a:rPr lang="en-US" altLang="en-US" b="1"/>
              <a:t>Maintenance</a:t>
            </a:r>
            <a:r>
              <a:rPr lang="en-US" altLang="en-US"/>
              <a:t> – an information system is systematically repaired and improved</a:t>
            </a:r>
          </a:p>
        </p:txBody>
      </p:sp>
      <p:pic>
        <p:nvPicPr>
          <p:cNvPr id="4" name="Grafik 3">
            <a:extLst>
              <a:ext uri="{FF2B5EF4-FFF2-40B4-BE49-F238E27FC236}">
                <a16:creationId xmlns:a16="http://schemas.microsoft.com/office/drawing/2014/main" id="{A2C464A9-66EB-414C-9971-2FFD246A4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372DF2E-175A-4D68-944A-0AEFD74CFA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EB3E7044-4655-4954-B642-A424E5494CC2}"/>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
        <p:nvSpPr>
          <p:cNvPr id="3" name="Fußzeilenplatzhalter 2">
            <a:extLst>
              <a:ext uri="{FF2B5EF4-FFF2-40B4-BE49-F238E27FC236}">
                <a16:creationId xmlns:a16="http://schemas.microsoft.com/office/drawing/2014/main" id="{C2BAFF4A-5236-45D8-A667-A4C98CAB11E2}"/>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528638" y="541682"/>
            <a:ext cx="8005762" cy="5706718"/>
          </a:xfrm>
          <a:prstGeom prst="rect">
            <a:avLst/>
          </a:prstGeom>
        </p:spPr>
      </p:pic>
      <p:pic>
        <p:nvPicPr>
          <p:cNvPr id="3" name="Grafik 2">
            <a:extLst>
              <a:ext uri="{FF2B5EF4-FFF2-40B4-BE49-F238E27FC236}">
                <a16:creationId xmlns:a16="http://schemas.microsoft.com/office/drawing/2014/main" id="{1A83C543-A113-443A-B79A-45E2D8F0B7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a:extLst>
              <a:ext uri="{FF2B5EF4-FFF2-40B4-BE49-F238E27FC236}">
                <a16:creationId xmlns:a16="http://schemas.microsoft.com/office/drawing/2014/main" id="{AB11D983-632C-4B46-B8C0-E66FDE1B9A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oliennummernplatzhalter 4">
            <a:extLst>
              <a:ext uri="{FF2B5EF4-FFF2-40B4-BE49-F238E27FC236}">
                <a16:creationId xmlns:a16="http://schemas.microsoft.com/office/drawing/2014/main" id="{01A9B849-B6D9-4491-A401-17979429B733}"/>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
        <p:nvSpPr>
          <p:cNvPr id="6" name="Fußzeilenplatzhalter 5">
            <a:extLst>
              <a:ext uri="{FF2B5EF4-FFF2-40B4-BE49-F238E27FC236}">
                <a16:creationId xmlns:a16="http://schemas.microsoft.com/office/drawing/2014/main" id="{26C7E70D-0E2B-4E23-8C5B-72F25683F467}"/>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A Specialized Systems Development Life Cycle</a:t>
            </a:r>
          </a:p>
        </p:txBody>
      </p:sp>
      <p:pic>
        <p:nvPicPr>
          <p:cNvPr id="3" name="Picture 2"/>
          <p:cNvPicPr>
            <a:picLocks noChangeAspect="1"/>
          </p:cNvPicPr>
          <p:nvPr/>
        </p:nvPicPr>
        <p:blipFill>
          <a:blip r:embed="rId3" cstate="print"/>
          <a:stretch>
            <a:fillRect/>
          </a:stretch>
        </p:blipFill>
        <p:spPr>
          <a:xfrm>
            <a:off x="292893" y="2643327"/>
            <a:ext cx="8774907" cy="1166673"/>
          </a:xfrm>
          <a:prstGeom prst="rect">
            <a:avLst/>
          </a:prstGeom>
        </p:spPr>
      </p:pic>
      <p:sp>
        <p:nvSpPr>
          <p:cNvPr id="4" name="Rectangle 3"/>
          <p:cNvSpPr/>
          <p:nvPr/>
        </p:nvSpPr>
        <p:spPr>
          <a:xfrm>
            <a:off x="478536" y="1996996"/>
            <a:ext cx="6553200" cy="646331"/>
          </a:xfrm>
          <a:prstGeom prst="rect">
            <a:avLst/>
          </a:prstGeom>
        </p:spPr>
        <p:txBody>
          <a:bodyPr wrap="square">
            <a:spAutoFit/>
          </a:bodyPr>
          <a:lstStyle/>
          <a:p>
            <a:r>
              <a:rPr lang="en-US" b="1" dirty="0"/>
              <a:t>Figure 1-7</a:t>
            </a:r>
          </a:p>
          <a:p>
            <a:r>
              <a:rPr lang="en-US" dirty="0"/>
              <a:t>Microsoft’s Security Development Lifecycle (SDL)</a:t>
            </a:r>
          </a:p>
        </p:txBody>
      </p:sp>
      <p:sp>
        <p:nvSpPr>
          <p:cNvPr id="5" name="Rectangle 4"/>
          <p:cNvSpPr/>
          <p:nvPr/>
        </p:nvSpPr>
        <p:spPr>
          <a:xfrm>
            <a:off x="457200" y="5334000"/>
            <a:ext cx="8253984" cy="923330"/>
          </a:xfrm>
          <a:prstGeom prst="rect">
            <a:avLst/>
          </a:prstGeom>
        </p:spPr>
        <p:txBody>
          <a:bodyPr wrap="square">
            <a:spAutoFit/>
          </a:bodyPr>
          <a:lstStyle/>
          <a:p>
            <a:endParaRPr lang="en-US" dirty="0"/>
          </a:p>
          <a:p>
            <a:r>
              <a:rPr lang="en-US" dirty="0"/>
              <a:t>(</a:t>
            </a:r>
            <a:r>
              <a:rPr lang="en-US" i="1" dirty="0"/>
              <a:t>Source</a:t>
            </a:r>
            <a:r>
              <a:rPr lang="en-US" dirty="0"/>
              <a:t>: http://www.microsoft.com/security/sdl/default.aspx. </a:t>
            </a:r>
          </a:p>
          <a:p>
            <a:r>
              <a:rPr lang="en-US" dirty="0"/>
              <a:t>Used by permission.)</a:t>
            </a:r>
          </a:p>
        </p:txBody>
      </p:sp>
      <p:sp>
        <p:nvSpPr>
          <p:cNvPr id="6" name="Left Brace 5"/>
          <p:cNvSpPr/>
          <p:nvPr/>
        </p:nvSpPr>
        <p:spPr bwMode="auto">
          <a:xfrm rot="16200000">
            <a:off x="3048000" y="2404872"/>
            <a:ext cx="457200" cy="3352800"/>
          </a:xfrm>
          <a:prstGeom prst="leftBrac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cs typeface="Arial" charset="0"/>
            </a:endParaRPr>
          </a:p>
        </p:txBody>
      </p:sp>
      <p:sp>
        <p:nvSpPr>
          <p:cNvPr id="7" name="Rectangle 6"/>
          <p:cNvSpPr/>
          <p:nvPr/>
        </p:nvSpPr>
        <p:spPr>
          <a:xfrm>
            <a:off x="1828800" y="4300728"/>
            <a:ext cx="3352800" cy="923330"/>
          </a:xfrm>
          <a:prstGeom prst="rect">
            <a:avLst/>
          </a:prstGeom>
        </p:spPr>
        <p:txBody>
          <a:bodyPr wrap="square">
            <a:spAutoFit/>
          </a:bodyPr>
          <a:lstStyle/>
          <a:p>
            <a:r>
              <a:rPr lang="en-US" dirty="0"/>
              <a:t>These are like traditional SDLC’s analysis, design, and implementation.</a:t>
            </a:r>
          </a:p>
        </p:txBody>
      </p:sp>
      <p:sp>
        <p:nvSpPr>
          <p:cNvPr id="8" name="Rectangle 7"/>
          <p:cNvSpPr/>
          <p:nvPr/>
        </p:nvSpPr>
        <p:spPr>
          <a:xfrm>
            <a:off x="66770" y="3880318"/>
            <a:ext cx="1533430" cy="923330"/>
          </a:xfrm>
          <a:prstGeom prst="rect">
            <a:avLst/>
          </a:prstGeom>
        </p:spPr>
        <p:txBody>
          <a:bodyPr wrap="square">
            <a:spAutoFit/>
          </a:bodyPr>
          <a:lstStyle/>
          <a:p>
            <a:r>
              <a:rPr lang="en-US" dirty="0"/>
              <a:t>Training focuses on security.</a:t>
            </a:r>
          </a:p>
        </p:txBody>
      </p:sp>
      <p:sp>
        <p:nvSpPr>
          <p:cNvPr id="9" name="Rectangle 8"/>
          <p:cNvSpPr/>
          <p:nvPr/>
        </p:nvSpPr>
        <p:spPr>
          <a:xfrm>
            <a:off x="5029200" y="3810000"/>
            <a:ext cx="1533430" cy="1477328"/>
          </a:xfrm>
          <a:prstGeom prst="rect">
            <a:avLst/>
          </a:prstGeom>
        </p:spPr>
        <p:txBody>
          <a:bodyPr wrap="square">
            <a:spAutoFit/>
          </a:bodyPr>
          <a:lstStyle/>
          <a:p>
            <a:r>
              <a:rPr lang="en-US" dirty="0"/>
              <a:t>Verification focuses on product quality assurance.</a:t>
            </a:r>
          </a:p>
        </p:txBody>
      </p:sp>
      <p:sp>
        <p:nvSpPr>
          <p:cNvPr id="10" name="Rectangle 9"/>
          <p:cNvSpPr/>
          <p:nvPr/>
        </p:nvSpPr>
        <p:spPr>
          <a:xfrm>
            <a:off x="6324601" y="3785616"/>
            <a:ext cx="1285969" cy="1754326"/>
          </a:xfrm>
          <a:prstGeom prst="rect">
            <a:avLst/>
          </a:prstGeom>
        </p:spPr>
        <p:txBody>
          <a:bodyPr wrap="square">
            <a:spAutoFit/>
          </a:bodyPr>
          <a:lstStyle/>
          <a:p>
            <a:r>
              <a:rPr lang="en-US" dirty="0"/>
              <a:t>Release makes product available for general use.</a:t>
            </a:r>
          </a:p>
        </p:txBody>
      </p:sp>
      <p:sp>
        <p:nvSpPr>
          <p:cNvPr id="11" name="Rectangle 10"/>
          <p:cNvSpPr/>
          <p:nvPr/>
        </p:nvSpPr>
        <p:spPr>
          <a:xfrm>
            <a:off x="7610570" y="3938016"/>
            <a:ext cx="1533430" cy="2031325"/>
          </a:xfrm>
          <a:prstGeom prst="rect">
            <a:avLst/>
          </a:prstGeom>
        </p:spPr>
        <p:txBody>
          <a:bodyPr wrap="square">
            <a:spAutoFit/>
          </a:bodyPr>
          <a:lstStyle/>
          <a:p>
            <a:r>
              <a:rPr lang="en-US" dirty="0"/>
              <a:t>Response deals with security problems that come up after product release.</a:t>
            </a:r>
          </a:p>
        </p:txBody>
      </p:sp>
      <p:pic>
        <p:nvPicPr>
          <p:cNvPr id="12" name="Grafik 11">
            <a:extLst>
              <a:ext uri="{FF2B5EF4-FFF2-40B4-BE49-F238E27FC236}">
                <a16:creationId xmlns:a16="http://schemas.microsoft.com/office/drawing/2014/main" id="{D7C93D59-8E67-4571-A005-4B635A2037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a:extLst>
              <a:ext uri="{FF2B5EF4-FFF2-40B4-BE49-F238E27FC236}">
                <a16:creationId xmlns:a16="http://schemas.microsoft.com/office/drawing/2014/main" id="{EE421C1F-C68C-4075-A02D-D013E29404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4" name="Foliennummernplatzhalter 13">
            <a:extLst>
              <a:ext uri="{FF2B5EF4-FFF2-40B4-BE49-F238E27FC236}">
                <a16:creationId xmlns:a16="http://schemas.microsoft.com/office/drawing/2014/main" id="{C3096AC9-3239-47BE-8C99-EEB7369AA974}"/>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
        <p:nvSpPr>
          <p:cNvPr id="15" name="Fußzeilenplatzhalter 14">
            <a:extLst>
              <a:ext uri="{FF2B5EF4-FFF2-40B4-BE49-F238E27FC236}">
                <a16:creationId xmlns:a16="http://schemas.microsoft.com/office/drawing/2014/main" id="{A37CB7F2-0802-420B-BC15-7A51FCDFFFE5}"/>
              </a:ext>
            </a:extLst>
          </p:cNvPr>
          <p:cNvSpPr>
            <a:spLocks noGrp="1"/>
          </p:cNvSpPr>
          <p:nvPr>
            <p:ph type="ftr" sz="quarter" idx="11"/>
          </p:nvPr>
        </p:nvSpPr>
        <p:spPr/>
        <p:txBody>
          <a:bodyPr/>
          <a:lstStyle/>
          <a:p>
            <a:r>
              <a:rPr lang="fr-FR"/>
              <a:t>Lecture #1 System Development Environment</a:t>
            </a:r>
            <a:endParaRPr lang="en-US" dirty="0"/>
          </a:p>
        </p:txBody>
      </p:sp>
    </p:spTree>
    <p:extLst>
      <p:ext uri="{BB962C8B-B14F-4D97-AF65-F5344CB8AC3E}">
        <p14:creationId xmlns:p14="http://schemas.microsoft.com/office/powerpoint/2010/main" val="986404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3"/>
          <p:cNvSpPr>
            <a:spLocks noGrp="1"/>
          </p:cNvSpPr>
          <p:nvPr>
            <p:ph type="sldNum" sz="quarter" idx="4294967295"/>
          </p:nvPr>
        </p:nvSpPr>
        <p:spPr>
          <a:xfrm>
            <a:off x="5257800" y="1397000"/>
            <a:ext cx="3810000" cy="584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n-US" altLang="en-US" sz="1600" b="1"/>
              <a:t>FIGURE 1-9</a:t>
            </a:r>
          </a:p>
          <a:p>
            <a:pPr algn="l" eaLnBrk="1" hangingPunct="1"/>
            <a:r>
              <a:rPr lang="en-US" altLang="en-US" sz="1600"/>
              <a:t>The heart of systems development</a:t>
            </a:r>
          </a:p>
        </p:txBody>
      </p:sp>
      <p:sp>
        <p:nvSpPr>
          <p:cNvPr id="17413" name="Rectangle 2"/>
          <p:cNvSpPr>
            <a:spLocks noGrp="1" noChangeArrowheads="1"/>
          </p:cNvSpPr>
          <p:nvPr>
            <p:ph type="title"/>
          </p:nvPr>
        </p:nvSpPr>
        <p:spPr>
          <a:xfrm>
            <a:off x="152400" y="304800"/>
            <a:ext cx="8991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The Heart of the Systems Development Process</a:t>
            </a:r>
          </a:p>
        </p:txBody>
      </p:sp>
      <p:sp>
        <p:nvSpPr>
          <p:cNvPr id="17414" name="Text Box 6"/>
          <p:cNvSpPr txBox="1">
            <a:spLocks noChangeArrowheads="1"/>
          </p:cNvSpPr>
          <p:nvPr/>
        </p:nvSpPr>
        <p:spPr bwMode="auto">
          <a:xfrm>
            <a:off x="914400" y="5622925"/>
            <a:ext cx="7467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sz="2000"/>
              <a:t>Current practice combines analysis, design, and implementation into a single iterative and parallel process of activities.</a:t>
            </a:r>
          </a:p>
        </p:txBody>
      </p:sp>
      <p:pic>
        <p:nvPicPr>
          <p:cNvPr id="17415" name="Picture 8"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 y="1828800"/>
            <a:ext cx="4438650" cy="342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9"/>
          <p:cNvSpPr>
            <a:spLocks noChangeArrowheads="1"/>
          </p:cNvSpPr>
          <p:nvPr/>
        </p:nvSpPr>
        <p:spPr bwMode="auto">
          <a:xfrm>
            <a:off x="228600" y="1320800"/>
            <a:ext cx="3657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b="1" dirty="0"/>
              <a:t>FIGURE 1-8</a:t>
            </a:r>
          </a:p>
          <a:p>
            <a:pPr eaLnBrk="1" hangingPunct="1"/>
            <a:r>
              <a:rPr lang="en-US" altLang="en-US" sz="1600" dirty="0"/>
              <a:t>Analysis–design–code–test loop</a:t>
            </a:r>
          </a:p>
        </p:txBody>
      </p:sp>
      <p:pic>
        <p:nvPicPr>
          <p:cNvPr id="17417" name="Picture 10" descr="Nonam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5638" y="1981200"/>
            <a:ext cx="4602162"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897570F8-90DA-4A04-85E2-296B95D25A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54F0533B-50B4-4008-84EF-E6BD86C8C5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DBE4C1F-DFAF-418A-AC69-E88B76A092A7}"/>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4"/>
          <p:cNvSpPr>
            <a:spLocks noGrp="1" noChangeArrowheads="1"/>
          </p:cNvSpPr>
          <p:nvPr>
            <p:ph type="title"/>
          </p:nvPr>
        </p:nvSpPr>
        <p:spPr>
          <a:xfrm>
            <a:off x="457200" y="2286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Traditional Waterfall SDLC</a:t>
            </a:r>
          </a:p>
        </p:txBody>
      </p:sp>
      <p:sp>
        <p:nvSpPr>
          <p:cNvPr id="18438" name="Text Box 6"/>
          <p:cNvSpPr txBox="1">
            <a:spLocks noChangeArrowheads="1"/>
          </p:cNvSpPr>
          <p:nvPr/>
        </p:nvSpPr>
        <p:spPr bwMode="auto">
          <a:xfrm>
            <a:off x="6400800" y="2743200"/>
            <a:ext cx="24384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chemeClr val="hlink"/>
              </a:buClr>
              <a:buSzPct val="110000"/>
              <a:buFont typeface="Wingdings" panose="05000000000000000000" pitchFamily="2" charset="2"/>
              <a:buNone/>
            </a:pPr>
            <a:r>
              <a:rPr lang="en-US" altLang="en-US" sz="2000"/>
              <a:t>One phase begins when another completes, with little backtracking and looping.</a:t>
            </a:r>
          </a:p>
        </p:txBody>
      </p:sp>
      <p:pic>
        <p:nvPicPr>
          <p:cNvPr id="18439"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514475"/>
            <a:ext cx="56197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Rectangle 8"/>
          <p:cNvSpPr>
            <a:spLocks noChangeArrowheads="1"/>
          </p:cNvSpPr>
          <p:nvPr/>
        </p:nvSpPr>
        <p:spPr bwMode="auto">
          <a:xfrm>
            <a:off x="685800" y="4876800"/>
            <a:ext cx="281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b="1"/>
              <a:t>FIGURE 1-10</a:t>
            </a:r>
          </a:p>
          <a:p>
            <a:pPr eaLnBrk="1" hangingPunct="1"/>
            <a:r>
              <a:rPr lang="en-US" altLang="en-US" sz="1600"/>
              <a:t>Traditional waterfall SDLC</a:t>
            </a:r>
          </a:p>
        </p:txBody>
      </p:sp>
      <p:pic>
        <p:nvPicPr>
          <p:cNvPr id="6" name="Grafik 5">
            <a:extLst>
              <a:ext uri="{FF2B5EF4-FFF2-40B4-BE49-F238E27FC236}">
                <a16:creationId xmlns:a16="http://schemas.microsoft.com/office/drawing/2014/main" id="{353FEF66-6F92-4C6E-AFDD-E954921B9F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3DE0ED3-141E-4289-905A-5B3CC0F02D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8A337960-88CD-4BC5-901A-14C2F83B02B2}"/>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
        <p:nvSpPr>
          <p:cNvPr id="3" name="Fußzeilenplatzhalter 2">
            <a:extLst>
              <a:ext uri="{FF2B5EF4-FFF2-40B4-BE49-F238E27FC236}">
                <a16:creationId xmlns:a16="http://schemas.microsoft.com/office/drawing/2014/main" id="{A287F646-6E69-45E6-B807-6E30DB597AAB}"/>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3810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Problems with Waterfall Approach</a:t>
            </a:r>
          </a:p>
        </p:txBody>
      </p:sp>
      <p:sp>
        <p:nvSpPr>
          <p:cNvPr id="19462" name="Rectangle 3"/>
          <p:cNvSpPr>
            <a:spLocks noGrp="1" noChangeArrowheads="1"/>
          </p:cNvSpPr>
          <p:nvPr>
            <p:ph type="body" idx="1"/>
          </p:nvPr>
        </p:nvSpPr>
        <p:spPr/>
        <p:txBody>
          <a:bodyPr/>
          <a:lstStyle/>
          <a:p>
            <a:pPr eaLnBrk="1" hangingPunct="1"/>
            <a:r>
              <a:rPr lang="en-US" altLang="en-US"/>
              <a:t>Feedback ignored, milestones lock in design specs even when conditions change</a:t>
            </a:r>
          </a:p>
          <a:p>
            <a:pPr eaLnBrk="1" hangingPunct="1"/>
            <a:r>
              <a:rPr lang="en-US" altLang="en-US"/>
              <a:t>Limited user involvement (only in requirements phase)</a:t>
            </a:r>
          </a:p>
          <a:p>
            <a:pPr eaLnBrk="1" hangingPunct="1"/>
            <a:r>
              <a:rPr lang="en-US" altLang="en-US"/>
              <a:t>Too much focus on milestone deadlines of SDLC phases to the detriment of sound development practices</a:t>
            </a:r>
          </a:p>
        </p:txBody>
      </p:sp>
      <p:pic>
        <p:nvPicPr>
          <p:cNvPr id="4" name="Grafik 3">
            <a:extLst>
              <a:ext uri="{FF2B5EF4-FFF2-40B4-BE49-F238E27FC236}">
                <a16:creationId xmlns:a16="http://schemas.microsoft.com/office/drawing/2014/main" id="{6EF0B47B-84D8-4EFD-975B-CEE9BC8F9E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3164B30-9338-4A42-A303-6B93CFEB3E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E5A9E475-6E4D-4ED9-A6A0-C142C42A48B7}"/>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
        <p:nvSpPr>
          <p:cNvPr id="3" name="Fußzeilenplatzhalter 2">
            <a:extLst>
              <a:ext uri="{FF2B5EF4-FFF2-40B4-BE49-F238E27FC236}">
                <a16:creationId xmlns:a16="http://schemas.microsoft.com/office/drawing/2014/main" id="{BB176ECC-2752-4DC5-A3FB-E6FA2EAE39F0}"/>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4572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Different Approaches to Improving Development</a:t>
            </a:r>
          </a:p>
        </p:txBody>
      </p:sp>
      <p:sp>
        <p:nvSpPr>
          <p:cNvPr id="20486" name="Rectangle 3"/>
          <p:cNvSpPr>
            <a:spLocks noGrp="1" noChangeArrowheads="1"/>
          </p:cNvSpPr>
          <p:nvPr>
            <p:ph type="body" idx="1"/>
          </p:nvPr>
        </p:nvSpPr>
        <p:spPr>
          <a:xfrm>
            <a:off x="457200" y="2286000"/>
            <a:ext cx="8229600" cy="3886200"/>
          </a:xfrm>
        </p:spPr>
        <p:txBody>
          <a:bodyPr/>
          <a:lstStyle/>
          <a:p>
            <a:pPr eaLnBrk="1" hangingPunct="1"/>
            <a:r>
              <a:rPr lang="en-US" altLang="en-US" sz="4000" dirty="0"/>
              <a:t>CASE Tools</a:t>
            </a:r>
          </a:p>
          <a:p>
            <a:pPr eaLnBrk="1" hangingPunct="1"/>
            <a:endParaRPr lang="en-US" altLang="en-US" sz="4000" dirty="0"/>
          </a:p>
          <a:p>
            <a:pPr eaLnBrk="1" hangingPunct="1"/>
            <a:r>
              <a:rPr lang="en-US" altLang="en-US" sz="4000" dirty="0"/>
              <a:t>Agile Methodologies</a:t>
            </a:r>
          </a:p>
          <a:p>
            <a:pPr eaLnBrk="1" hangingPunct="1"/>
            <a:endParaRPr lang="en-US" altLang="en-US" sz="4000" dirty="0"/>
          </a:p>
          <a:p>
            <a:pPr eaLnBrk="1" hangingPunct="1"/>
            <a:r>
              <a:rPr lang="en-US" altLang="en-US" sz="4000" dirty="0"/>
              <a:t>eXtreme Programming</a:t>
            </a:r>
          </a:p>
        </p:txBody>
      </p:sp>
      <p:pic>
        <p:nvPicPr>
          <p:cNvPr id="4" name="Grafik 3">
            <a:extLst>
              <a:ext uri="{FF2B5EF4-FFF2-40B4-BE49-F238E27FC236}">
                <a16:creationId xmlns:a16="http://schemas.microsoft.com/office/drawing/2014/main" id="{207E4653-D99A-4566-8F2B-4C4B1C8DCE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594AC71-A6F8-4FE3-985A-C2E811A9C3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4EC2F6CC-3BAB-4F12-ABEA-216842C70EC7}"/>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
        <p:nvSpPr>
          <p:cNvPr id="3" name="Fußzeilenplatzhalter 2">
            <a:extLst>
              <a:ext uri="{FF2B5EF4-FFF2-40B4-BE49-F238E27FC236}">
                <a16:creationId xmlns:a16="http://schemas.microsoft.com/office/drawing/2014/main" id="{346C60BB-C211-44C3-8962-F7C13FE9FC3C}"/>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457200" y="152400"/>
            <a:ext cx="8229600" cy="838200"/>
          </a:xfrm>
        </p:spPr>
        <p:txBody>
          <a:bodyPr vert="horz" lIns="0" tIns="45720" rIns="0" bIns="0" anchor="ctr">
            <a:normAutofit fontScale="90000"/>
            <a:scene3d>
              <a:camera prst="orthographicFront"/>
              <a:lightRig rig="freezing" dir="t">
                <a:rot lat="0" lon="0" rev="5640000"/>
              </a:lightRig>
            </a:scene3d>
            <a:sp3d prstMaterial="flat">
              <a:contourClr>
                <a:schemeClr val="tx2"/>
              </a:contourClr>
            </a:sp3d>
          </a:bodyPr>
          <a:lstStyle/>
          <a:p>
            <a:r>
              <a:rPr lang="en-US" altLang="en-US" dirty="0"/>
              <a:t>Computer-Aided Software Engineering (CASE) Tools</a:t>
            </a:r>
          </a:p>
        </p:txBody>
      </p:sp>
      <p:sp>
        <p:nvSpPr>
          <p:cNvPr id="21510" name="Rectangle 3"/>
          <p:cNvSpPr>
            <a:spLocks noGrp="1" noChangeArrowheads="1"/>
          </p:cNvSpPr>
          <p:nvPr>
            <p:ph type="body" idx="1"/>
          </p:nvPr>
        </p:nvSpPr>
        <p:spPr>
          <a:xfrm>
            <a:off x="457200" y="2209800"/>
            <a:ext cx="8229600" cy="3505200"/>
          </a:xfrm>
        </p:spPr>
        <p:txBody>
          <a:bodyPr/>
          <a:lstStyle/>
          <a:p>
            <a:pPr eaLnBrk="1" hangingPunct="1">
              <a:lnSpc>
                <a:spcPct val="90000"/>
              </a:lnSpc>
            </a:pPr>
            <a:r>
              <a:rPr lang="en-US" altLang="en-US" dirty="0"/>
              <a:t>Diagramming tools enable graphical representation.</a:t>
            </a:r>
          </a:p>
          <a:p>
            <a:pPr eaLnBrk="1" hangingPunct="1">
              <a:lnSpc>
                <a:spcPct val="90000"/>
              </a:lnSpc>
            </a:pPr>
            <a:endParaRPr lang="en-US" altLang="en-US" dirty="0"/>
          </a:p>
          <a:p>
            <a:pPr eaLnBrk="1" hangingPunct="1">
              <a:lnSpc>
                <a:spcPct val="90000"/>
              </a:lnSpc>
            </a:pPr>
            <a:r>
              <a:rPr lang="en-US" altLang="en-US" dirty="0"/>
              <a:t>Computer displays and report generators help prototype how systems “look and feel”.</a:t>
            </a:r>
          </a:p>
        </p:txBody>
      </p:sp>
      <p:pic>
        <p:nvPicPr>
          <p:cNvPr id="4" name="Grafik 3">
            <a:extLst>
              <a:ext uri="{FF2B5EF4-FFF2-40B4-BE49-F238E27FC236}">
                <a16:creationId xmlns:a16="http://schemas.microsoft.com/office/drawing/2014/main" id="{A9A4752B-84E3-402B-BA78-B631E332B4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0B557BA-7FE1-441A-B89C-86A83AC0AA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F9A8A351-A43B-488C-A6CE-9EE95F2D3D89}"/>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
        <p:nvSpPr>
          <p:cNvPr id="3" name="Fußzeilenplatzhalter 2">
            <a:extLst>
              <a:ext uri="{FF2B5EF4-FFF2-40B4-BE49-F238E27FC236}">
                <a16:creationId xmlns:a16="http://schemas.microsoft.com/office/drawing/2014/main" id="{C54C965D-5D2E-443A-9FD7-35FB09ABD718}"/>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304800" y="304800"/>
            <a:ext cx="8534400" cy="838200"/>
          </a:xfrm>
        </p:spPr>
        <p:txBody>
          <a:bodyPr vert="horz" lIns="0" tIns="45720" rIns="0" bIns="0" anchor="ctr">
            <a:normAutofit fontScale="90000"/>
            <a:scene3d>
              <a:camera prst="orthographicFront"/>
              <a:lightRig rig="freezing" dir="t">
                <a:rot lat="0" lon="0" rev="5640000"/>
              </a:lightRig>
            </a:scene3d>
            <a:sp3d prstMaterial="flat">
              <a:contourClr>
                <a:schemeClr val="tx2"/>
              </a:contourClr>
            </a:sp3d>
          </a:bodyPr>
          <a:lstStyle/>
          <a:p>
            <a:r>
              <a:rPr lang="en-US" altLang="en-US" dirty="0"/>
              <a:t>Computer-Aided Software Engineering (CASE) Tools (Cont.)</a:t>
            </a:r>
          </a:p>
        </p:txBody>
      </p:sp>
      <p:sp>
        <p:nvSpPr>
          <p:cNvPr id="22534" name="Rectangle 3"/>
          <p:cNvSpPr>
            <a:spLocks noGrp="1" noChangeArrowheads="1"/>
          </p:cNvSpPr>
          <p:nvPr>
            <p:ph type="body" idx="1"/>
          </p:nvPr>
        </p:nvSpPr>
        <p:spPr/>
        <p:txBody>
          <a:bodyPr/>
          <a:lstStyle/>
          <a:p>
            <a:pPr eaLnBrk="1" hangingPunct="1">
              <a:lnSpc>
                <a:spcPct val="80000"/>
              </a:lnSpc>
            </a:pPr>
            <a:endParaRPr lang="en-US" altLang="en-US" dirty="0"/>
          </a:p>
          <a:p>
            <a:pPr eaLnBrk="1" hangingPunct="1">
              <a:lnSpc>
                <a:spcPct val="80000"/>
              </a:lnSpc>
            </a:pPr>
            <a:r>
              <a:rPr lang="en-US" altLang="en-US" dirty="0"/>
              <a:t>Analysis tools automatically check for consistency in diagrams, forms, and reports.</a:t>
            </a:r>
          </a:p>
          <a:p>
            <a:pPr eaLnBrk="1" hangingPunct="1">
              <a:lnSpc>
                <a:spcPct val="80000"/>
              </a:lnSpc>
            </a:pPr>
            <a:endParaRPr lang="en-US" altLang="en-US" dirty="0"/>
          </a:p>
          <a:p>
            <a:pPr eaLnBrk="1" hangingPunct="1">
              <a:lnSpc>
                <a:spcPct val="80000"/>
              </a:lnSpc>
            </a:pPr>
            <a:r>
              <a:rPr lang="en-US" altLang="en-US" dirty="0"/>
              <a:t>A central repository provides integrated storage of diagrams, reports, and project management specifications.</a:t>
            </a:r>
          </a:p>
        </p:txBody>
      </p:sp>
      <p:pic>
        <p:nvPicPr>
          <p:cNvPr id="4" name="Grafik 3">
            <a:extLst>
              <a:ext uri="{FF2B5EF4-FFF2-40B4-BE49-F238E27FC236}">
                <a16:creationId xmlns:a16="http://schemas.microsoft.com/office/drawing/2014/main" id="{B6198A9A-4EBE-467D-82BD-5EBB4A0A9A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4D9D5FB-037F-4AD8-9DB1-520D144213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AA875DAD-4DE7-46A3-B3BD-9A99C75930B2}"/>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
        <p:nvSpPr>
          <p:cNvPr id="3" name="Fußzeilenplatzhalter 2">
            <a:extLst>
              <a:ext uri="{FF2B5EF4-FFF2-40B4-BE49-F238E27FC236}">
                <a16:creationId xmlns:a16="http://schemas.microsoft.com/office/drawing/2014/main" id="{09BB5F6E-1681-4169-8646-99DEDE5192FB}"/>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3"/>
          <p:cNvSpPr>
            <a:spLocks noGrp="1" noChangeArrowheads="1"/>
          </p:cNvSpPr>
          <p:nvPr>
            <p:ph type="body" idx="1"/>
          </p:nvPr>
        </p:nvSpPr>
        <p:spPr>
          <a:xfrm>
            <a:off x="457200" y="2286000"/>
            <a:ext cx="8229600" cy="3886200"/>
          </a:xfrm>
        </p:spPr>
        <p:txBody>
          <a:bodyPr/>
          <a:lstStyle/>
          <a:p>
            <a:pPr eaLnBrk="1" hangingPunct="1">
              <a:lnSpc>
                <a:spcPct val="80000"/>
              </a:lnSpc>
            </a:pPr>
            <a:r>
              <a:rPr lang="en-US" altLang="en-US" dirty="0"/>
              <a:t>Documentation generators standardize technical and user documentation.</a:t>
            </a:r>
          </a:p>
          <a:p>
            <a:pPr eaLnBrk="1" hangingPunct="1">
              <a:lnSpc>
                <a:spcPct val="80000"/>
              </a:lnSpc>
            </a:pPr>
            <a:endParaRPr lang="en-US" altLang="en-US" dirty="0"/>
          </a:p>
          <a:p>
            <a:pPr eaLnBrk="1" hangingPunct="1">
              <a:lnSpc>
                <a:spcPct val="80000"/>
              </a:lnSpc>
            </a:pPr>
            <a:r>
              <a:rPr lang="en-US" altLang="en-US" dirty="0"/>
              <a:t>Code generators enable automatic generation of programs and database code directly from design documents, diagrams, forms, and reports.</a:t>
            </a:r>
          </a:p>
        </p:txBody>
      </p:sp>
      <p:pic>
        <p:nvPicPr>
          <p:cNvPr id="4" name="Grafik 3">
            <a:extLst>
              <a:ext uri="{FF2B5EF4-FFF2-40B4-BE49-F238E27FC236}">
                <a16:creationId xmlns:a16="http://schemas.microsoft.com/office/drawing/2014/main" id="{5CBBFE5C-BCD3-4F2A-A484-E17832AC00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315A8D0-210A-443F-B473-FF9E63E8A1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a:extLst>
              <a:ext uri="{FF2B5EF4-FFF2-40B4-BE49-F238E27FC236}">
                <a16:creationId xmlns:a16="http://schemas.microsoft.com/office/drawing/2014/main" id="{61D7DF7B-FC52-4323-8069-645C0CA477C0}"/>
              </a:ext>
            </a:extLst>
          </p:cNvPr>
          <p:cNvSpPr>
            <a:spLocks noGrp="1" noChangeArrowheads="1"/>
          </p:cNvSpPr>
          <p:nvPr>
            <p:ph type="title"/>
          </p:nvPr>
        </p:nvSpPr>
        <p:spPr>
          <a:xfrm>
            <a:off x="304800" y="304800"/>
            <a:ext cx="8534400" cy="838200"/>
          </a:xfrm>
        </p:spPr>
        <p:txBody>
          <a:bodyPr vert="horz" lIns="0" tIns="45720" rIns="0" bIns="0" anchor="ctr">
            <a:normAutofit fontScale="90000"/>
            <a:scene3d>
              <a:camera prst="orthographicFront"/>
              <a:lightRig rig="freezing" dir="t">
                <a:rot lat="0" lon="0" rev="5640000"/>
              </a:lightRig>
            </a:scene3d>
            <a:sp3d prstMaterial="flat">
              <a:contourClr>
                <a:schemeClr val="tx2"/>
              </a:contourClr>
            </a:sp3d>
          </a:bodyPr>
          <a:lstStyle/>
          <a:p>
            <a:r>
              <a:rPr lang="en-US" altLang="en-US" dirty="0"/>
              <a:t>Computer-Aided Software Engineering (CASE) Tools (Cont.)</a:t>
            </a:r>
          </a:p>
        </p:txBody>
      </p:sp>
      <p:sp>
        <p:nvSpPr>
          <p:cNvPr id="2" name="Foliennummernplatzhalter 1">
            <a:extLst>
              <a:ext uri="{FF2B5EF4-FFF2-40B4-BE49-F238E27FC236}">
                <a16:creationId xmlns:a16="http://schemas.microsoft.com/office/drawing/2014/main" id="{76B98463-9F6C-4696-A6C6-FAF354457A09}"/>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
        <p:nvSpPr>
          <p:cNvPr id="3" name="Fußzeilenplatzhalter 2">
            <a:extLst>
              <a:ext uri="{FF2B5EF4-FFF2-40B4-BE49-F238E27FC236}">
                <a16:creationId xmlns:a16="http://schemas.microsoft.com/office/drawing/2014/main" id="{8263B499-6A43-4547-BFCF-D703DCFFF8F5}"/>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3810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CASE Tools (Cont.)</a:t>
            </a:r>
          </a:p>
        </p:txBody>
      </p:sp>
      <p:pic>
        <p:nvPicPr>
          <p:cNvPr id="2" name="Picture 1"/>
          <p:cNvPicPr>
            <a:picLocks noChangeAspect="1"/>
          </p:cNvPicPr>
          <p:nvPr/>
        </p:nvPicPr>
        <p:blipFill>
          <a:blip r:embed="rId3" cstate="print"/>
          <a:stretch>
            <a:fillRect/>
          </a:stretch>
        </p:blipFill>
        <p:spPr>
          <a:xfrm>
            <a:off x="381000" y="1752600"/>
            <a:ext cx="8425200" cy="4419600"/>
          </a:xfrm>
          <a:prstGeom prst="rect">
            <a:avLst/>
          </a:prstGeom>
        </p:spPr>
      </p:pic>
      <p:pic>
        <p:nvPicPr>
          <p:cNvPr id="4" name="Grafik 3">
            <a:extLst>
              <a:ext uri="{FF2B5EF4-FFF2-40B4-BE49-F238E27FC236}">
                <a16:creationId xmlns:a16="http://schemas.microsoft.com/office/drawing/2014/main" id="{A1DF94D3-A7FF-43BC-A529-54D4358603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1A90F3E-2302-4C65-8B23-6D674BAB77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a:extLst>
              <a:ext uri="{FF2B5EF4-FFF2-40B4-BE49-F238E27FC236}">
                <a16:creationId xmlns:a16="http://schemas.microsoft.com/office/drawing/2014/main" id="{A6CF72E5-83ED-4F0F-B96C-4D51F0881EB3}"/>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
        <p:nvSpPr>
          <p:cNvPr id="6" name="Fußzeilenplatzhalter 5">
            <a:extLst>
              <a:ext uri="{FF2B5EF4-FFF2-40B4-BE49-F238E27FC236}">
                <a16:creationId xmlns:a16="http://schemas.microsoft.com/office/drawing/2014/main" id="{301A0653-A20C-4530-88B0-9D51154E61E5}"/>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606425" y="152400"/>
            <a:ext cx="7927975" cy="109378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Agile Methodologies</a:t>
            </a:r>
          </a:p>
        </p:txBody>
      </p:sp>
      <p:sp>
        <p:nvSpPr>
          <p:cNvPr id="28678" name="Rectangle 3"/>
          <p:cNvSpPr>
            <a:spLocks noGrp="1" noChangeArrowheads="1"/>
          </p:cNvSpPr>
          <p:nvPr>
            <p:ph type="body" idx="1"/>
          </p:nvPr>
        </p:nvSpPr>
        <p:spPr/>
        <p:txBody>
          <a:bodyPr/>
          <a:lstStyle/>
          <a:p>
            <a:pPr eaLnBrk="1" hangingPunct="1"/>
            <a:r>
              <a:rPr lang="en-US" altLang="en-US" dirty="0"/>
              <a:t>Motivated by recognition of software development as fluid, unpredictable, and dynamic</a:t>
            </a:r>
          </a:p>
          <a:p>
            <a:pPr eaLnBrk="1" hangingPunct="1"/>
            <a:r>
              <a:rPr lang="en-US" altLang="en-US" dirty="0"/>
              <a:t>Three key principles</a:t>
            </a:r>
          </a:p>
          <a:p>
            <a:pPr lvl="1" eaLnBrk="1" hangingPunct="1"/>
            <a:r>
              <a:rPr lang="en-US" altLang="en-US" dirty="0"/>
              <a:t>Adaptive rather than predictive</a:t>
            </a:r>
          </a:p>
          <a:p>
            <a:pPr lvl="1" eaLnBrk="1" hangingPunct="1"/>
            <a:r>
              <a:rPr lang="en-US" altLang="en-US" dirty="0"/>
              <a:t>Emphasize people rather than roles</a:t>
            </a:r>
          </a:p>
          <a:p>
            <a:pPr lvl="1" eaLnBrk="1" hangingPunct="1"/>
            <a:r>
              <a:rPr lang="en-US" altLang="en-US" dirty="0"/>
              <a:t>Self-adaptive processes</a:t>
            </a:r>
          </a:p>
        </p:txBody>
      </p:sp>
      <p:pic>
        <p:nvPicPr>
          <p:cNvPr id="4" name="Grafik 3">
            <a:extLst>
              <a:ext uri="{FF2B5EF4-FFF2-40B4-BE49-F238E27FC236}">
                <a16:creationId xmlns:a16="http://schemas.microsoft.com/office/drawing/2014/main" id="{2D1D831F-009B-45FB-AD75-1190216FCD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A3F3DF3-8F48-41BB-B6B4-292F5C8B8A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B29A7053-E0A3-4020-84CB-3065635A45A8}"/>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
        <p:nvSpPr>
          <p:cNvPr id="3" name="Fußzeilenplatzhalter 2">
            <a:extLst>
              <a:ext uri="{FF2B5EF4-FFF2-40B4-BE49-F238E27FC236}">
                <a16:creationId xmlns:a16="http://schemas.microsoft.com/office/drawing/2014/main" id="{369195AD-890B-40F7-AD73-A41C86140036}"/>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11"/>
          <p:cNvSpPr>
            <a:spLocks noChangeArrowheads="1"/>
          </p:cNvSpPr>
          <p:nvPr/>
        </p:nvSpPr>
        <p:spPr bwMode="auto">
          <a:xfrm>
            <a:off x="304800" y="2928938"/>
            <a:ext cx="24384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The Agile Methodologies group argues that software development methodologies</a:t>
            </a:r>
          </a:p>
          <a:p>
            <a:pPr eaLnBrk="1" hangingPunct="1"/>
            <a:r>
              <a:rPr lang="en-US" altLang="en-US"/>
              <a:t>adapted from engineering generally do not fit with real-world software development.</a:t>
            </a:r>
          </a:p>
        </p:txBody>
      </p:sp>
      <p:pic>
        <p:nvPicPr>
          <p:cNvPr id="2" name="Picture 1"/>
          <p:cNvPicPr>
            <a:picLocks noChangeAspect="1"/>
          </p:cNvPicPr>
          <p:nvPr/>
        </p:nvPicPr>
        <p:blipFill>
          <a:blip r:embed="rId3" cstate="print"/>
          <a:stretch>
            <a:fillRect/>
          </a:stretch>
        </p:blipFill>
        <p:spPr>
          <a:xfrm>
            <a:off x="24493" y="509588"/>
            <a:ext cx="5766707" cy="1817300"/>
          </a:xfrm>
          <a:prstGeom prst="rect">
            <a:avLst/>
          </a:prstGeom>
        </p:spPr>
      </p:pic>
      <p:pic>
        <p:nvPicPr>
          <p:cNvPr id="3" name="Picture 2"/>
          <p:cNvPicPr>
            <a:picLocks noChangeAspect="1"/>
          </p:cNvPicPr>
          <p:nvPr/>
        </p:nvPicPr>
        <p:blipFill rotWithShape="1">
          <a:blip r:embed="rId4" cstate="print"/>
          <a:srcRect l="1377"/>
          <a:stretch/>
        </p:blipFill>
        <p:spPr>
          <a:xfrm>
            <a:off x="3581400" y="1676400"/>
            <a:ext cx="5457984" cy="4738688"/>
          </a:xfrm>
          <a:prstGeom prst="rect">
            <a:avLst/>
          </a:prstGeom>
        </p:spPr>
      </p:pic>
      <p:pic>
        <p:nvPicPr>
          <p:cNvPr id="5" name="Grafik 4">
            <a:extLst>
              <a:ext uri="{FF2B5EF4-FFF2-40B4-BE49-F238E27FC236}">
                <a16:creationId xmlns:a16="http://schemas.microsoft.com/office/drawing/2014/main" id="{7CF403D8-3153-4C27-A747-84D0A2A945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F990071F-22D4-445F-8E55-76DD7C61C1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a:extLst>
              <a:ext uri="{FF2B5EF4-FFF2-40B4-BE49-F238E27FC236}">
                <a16:creationId xmlns:a16="http://schemas.microsoft.com/office/drawing/2014/main" id="{4BB58BCE-DF49-45A5-A375-13DFC3E72AAA}"/>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
        <p:nvSpPr>
          <p:cNvPr id="7" name="Fußzeilenplatzhalter 6">
            <a:extLst>
              <a:ext uri="{FF2B5EF4-FFF2-40B4-BE49-F238E27FC236}">
                <a16:creationId xmlns:a16="http://schemas.microsoft.com/office/drawing/2014/main" id="{AFE3E1E0-4D52-4865-B22A-F526482501A0}"/>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304800" y="76200"/>
            <a:ext cx="8534400" cy="1371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When to use Agile Methodologies</a:t>
            </a:r>
          </a:p>
        </p:txBody>
      </p:sp>
      <p:sp>
        <p:nvSpPr>
          <p:cNvPr id="30724" name="Content Placeholder 2"/>
          <p:cNvSpPr>
            <a:spLocks noGrp="1"/>
          </p:cNvSpPr>
          <p:nvPr>
            <p:ph idx="1"/>
          </p:nvPr>
        </p:nvSpPr>
        <p:spPr/>
        <p:txBody>
          <a:bodyPr/>
          <a:lstStyle/>
          <a:p>
            <a:r>
              <a:rPr lang="en-US" altLang="en-US" dirty="0"/>
              <a:t>If your project involves:</a:t>
            </a:r>
          </a:p>
          <a:p>
            <a:pPr lvl="1"/>
            <a:r>
              <a:rPr lang="en-US" altLang="en-US" dirty="0"/>
              <a:t>Unpredictable or dynamic requirements</a:t>
            </a:r>
          </a:p>
          <a:p>
            <a:pPr lvl="1"/>
            <a:r>
              <a:rPr lang="en-US" altLang="en-US" dirty="0"/>
              <a:t>Responsible and motivated developers</a:t>
            </a:r>
          </a:p>
          <a:p>
            <a:pPr lvl="1"/>
            <a:r>
              <a:rPr lang="en-US" altLang="en-US" dirty="0"/>
              <a:t>Customers who understand the process and will get involved</a:t>
            </a:r>
          </a:p>
          <a:p>
            <a:pPr>
              <a:buFont typeface="Wingdings" panose="05000000000000000000" pitchFamily="2" charset="2"/>
              <a:buNone/>
            </a:pPr>
            <a:endParaRPr lang="en-US" altLang="en-US" dirty="0"/>
          </a:p>
        </p:txBody>
      </p:sp>
      <p:pic>
        <p:nvPicPr>
          <p:cNvPr id="4" name="Grafik 3">
            <a:extLst>
              <a:ext uri="{FF2B5EF4-FFF2-40B4-BE49-F238E27FC236}">
                <a16:creationId xmlns:a16="http://schemas.microsoft.com/office/drawing/2014/main" id="{993FE38B-9B61-4858-B3E4-612908CB88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2F773BB-9D5B-422F-95A6-99F18F158E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680DD45C-6465-47A6-8391-9286B744B124}"/>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
        <p:nvSpPr>
          <p:cNvPr id="3" name="Fußzeilenplatzhalter 2">
            <a:extLst>
              <a:ext uri="{FF2B5EF4-FFF2-40B4-BE49-F238E27FC236}">
                <a16:creationId xmlns:a16="http://schemas.microsoft.com/office/drawing/2014/main" id="{5A802D7D-E0E9-4E44-92FB-2E5CA4B6034A}"/>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33400" y="457200"/>
            <a:ext cx="7267873" cy="5905499"/>
            <a:chOff x="533400" y="304800"/>
            <a:chExt cx="7267873" cy="5905499"/>
          </a:xfrm>
        </p:grpSpPr>
        <p:grpSp>
          <p:nvGrpSpPr>
            <p:cNvPr id="4" name="Group 3"/>
            <p:cNvGrpSpPr/>
            <p:nvPr/>
          </p:nvGrpSpPr>
          <p:grpSpPr>
            <a:xfrm>
              <a:off x="533400" y="304800"/>
              <a:ext cx="7267873" cy="5905499"/>
              <a:chOff x="533400" y="381001"/>
              <a:chExt cx="7267873" cy="5905499"/>
            </a:xfrm>
          </p:grpSpPr>
          <p:pic>
            <p:nvPicPr>
              <p:cNvPr id="2" name="Picture 1"/>
              <p:cNvPicPr>
                <a:picLocks noChangeAspect="1"/>
              </p:cNvPicPr>
              <p:nvPr/>
            </p:nvPicPr>
            <p:blipFill>
              <a:blip r:embed="rId3" cstate="print"/>
              <a:stretch>
                <a:fillRect/>
              </a:stretch>
            </p:blipFill>
            <p:spPr>
              <a:xfrm>
                <a:off x="533400" y="381001"/>
                <a:ext cx="7267873" cy="5791200"/>
              </a:xfrm>
              <a:prstGeom prst="rect">
                <a:avLst/>
              </a:prstGeom>
            </p:spPr>
          </p:pic>
          <p:pic>
            <p:nvPicPr>
              <p:cNvPr id="3" name="Picture 2"/>
              <p:cNvPicPr>
                <a:picLocks noChangeAspect="1"/>
              </p:cNvPicPr>
              <p:nvPr/>
            </p:nvPicPr>
            <p:blipFill>
              <a:blip r:embed="rId4" cstate="print"/>
              <a:stretch>
                <a:fillRect/>
              </a:stretch>
            </p:blipFill>
            <p:spPr>
              <a:xfrm>
                <a:off x="1828800" y="5943600"/>
                <a:ext cx="3333750" cy="342900"/>
              </a:xfrm>
              <a:prstGeom prst="rect">
                <a:avLst/>
              </a:prstGeom>
            </p:spPr>
          </p:pic>
        </p:grpSp>
        <p:pic>
          <p:nvPicPr>
            <p:cNvPr id="5" name="Picture 4"/>
            <p:cNvPicPr>
              <a:picLocks noChangeAspect="1"/>
            </p:cNvPicPr>
            <p:nvPr/>
          </p:nvPicPr>
          <p:blipFill>
            <a:blip r:embed="rId5" cstate="print"/>
            <a:stretch>
              <a:fillRect/>
            </a:stretch>
          </p:blipFill>
          <p:spPr>
            <a:xfrm>
              <a:off x="1778000" y="5811519"/>
              <a:ext cx="214313" cy="228600"/>
            </a:xfrm>
            <a:prstGeom prst="rect">
              <a:avLst/>
            </a:prstGeom>
          </p:spPr>
        </p:pic>
      </p:grpSp>
      <p:pic>
        <p:nvPicPr>
          <p:cNvPr id="7" name="Grafik 6">
            <a:extLst>
              <a:ext uri="{FF2B5EF4-FFF2-40B4-BE49-F238E27FC236}">
                <a16:creationId xmlns:a16="http://schemas.microsoft.com/office/drawing/2014/main" id="{6FF68774-F05C-4674-AF0C-6F396C0151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25F7931E-6ADB-49D0-BEC2-1ED0E6EA82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Foliennummernplatzhalter 8">
            <a:extLst>
              <a:ext uri="{FF2B5EF4-FFF2-40B4-BE49-F238E27FC236}">
                <a16:creationId xmlns:a16="http://schemas.microsoft.com/office/drawing/2014/main" id="{EAAB0680-73B8-4A19-9F35-CE134C0ABA89}"/>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
        <p:nvSpPr>
          <p:cNvPr id="10" name="Fußzeilenplatzhalter 9">
            <a:extLst>
              <a:ext uri="{FF2B5EF4-FFF2-40B4-BE49-F238E27FC236}">
                <a16:creationId xmlns:a16="http://schemas.microsoft.com/office/drawing/2014/main" id="{394682A3-DE56-4B90-B16D-4835F418BA18}"/>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5334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eXtreme Programming</a:t>
            </a:r>
          </a:p>
        </p:txBody>
      </p:sp>
      <p:sp>
        <p:nvSpPr>
          <p:cNvPr id="32774" name="Rectangle 3"/>
          <p:cNvSpPr>
            <a:spLocks noGrp="1" noChangeArrowheads="1"/>
          </p:cNvSpPr>
          <p:nvPr>
            <p:ph type="body" idx="1"/>
          </p:nvPr>
        </p:nvSpPr>
        <p:spPr/>
        <p:txBody>
          <a:bodyPr/>
          <a:lstStyle/>
          <a:p>
            <a:pPr eaLnBrk="1" hangingPunct="1"/>
            <a:r>
              <a:rPr lang="en-US" altLang="en-US"/>
              <a:t>Short, incremental development cycles</a:t>
            </a:r>
          </a:p>
          <a:p>
            <a:pPr eaLnBrk="1" hangingPunct="1"/>
            <a:r>
              <a:rPr lang="en-US" altLang="en-US"/>
              <a:t>Automated tests</a:t>
            </a:r>
          </a:p>
          <a:p>
            <a:pPr eaLnBrk="1" hangingPunct="1"/>
            <a:r>
              <a:rPr lang="en-US" altLang="en-US"/>
              <a:t>Two-person programming teams</a:t>
            </a:r>
          </a:p>
          <a:p>
            <a:pPr eaLnBrk="1" hangingPunct="1"/>
            <a:r>
              <a:rPr lang="en-US" altLang="en-US"/>
              <a:t>Coding, testing, listening, designing</a:t>
            </a:r>
          </a:p>
          <a:p>
            <a:pPr eaLnBrk="1" hangingPunct="1">
              <a:buFont typeface="Wingdings" panose="05000000000000000000" pitchFamily="2" charset="2"/>
              <a:buNone/>
            </a:pPr>
            <a:endParaRPr lang="en-US" altLang="en-US"/>
          </a:p>
        </p:txBody>
      </p:sp>
      <p:pic>
        <p:nvPicPr>
          <p:cNvPr id="4" name="Grafik 3">
            <a:extLst>
              <a:ext uri="{FF2B5EF4-FFF2-40B4-BE49-F238E27FC236}">
                <a16:creationId xmlns:a16="http://schemas.microsoft.com/office/drawing/2014/main" id="{F5DCA1C9-734F-4D44-901A-DBC6803E6C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A882482-8E60-45D9-B4AB-5FA2376187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ABDBF87A-3158-4FE1-8823-A3FD7041B4F6}"/>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
        <p:nvSpPr>
          <p:cNvPr id="3" name="Fußzeilenplatzhalter 2">
            <a:extLst>
              <a:ext uri="{FF2B5EF4-FFF2-40B4-BE49-F238E27FC236}">
                <a16:creationId xmlns:a16="http://schemas.microsoft.com/office/drawing/2014/main" id="{80335EC3-4C88-4E05-8171-77AEAA451D5D}"/>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a:xfrm>
            <a:off x="5334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eXtreme Programming (Cont.)</a:t>
            </a:r>
          </a:p>
        </p:txBody>
      </p:sp>
      <p:sp>
        <p:nvSpPr>
          <p:cNvPr id="33798" name="Rectangle 3"/>
          <p:cNvSpPr>
            <a:spLocks noGrp="1" noChangeArrowheads="1"/>
          </p:cNvSpPr>
          <p:nvPr>
            <p:ph type="body" idx="1"/>
          </p:nvPr>
        </p:nvSpPr>
        <p:spPr/>
        <p:txBody>
          <a:bodyPr/>
          <a:lstStyle/>
          <a:p>
            <a:pPr eaLnBrk="1" hangingPunct="1"/>
            <a:r>
              <a:rPr lang="en-US" altLang="en-US"/>
              <a:t>Coding and testing operate together</a:t>
            </a:r>
          </a:p>
          <a:p>
            <a:pPr eaLnBrk="1" hangingPunct="1"/>
            <a:r>
              <a:rPr lang="en-US" altLang="en-US"/>
              <a:t>Advantages:</a:t>
            </a:r>
          </a:p>
          <a:p>
            <a:pPr lvl="1" eaLnBrk="1" hangingPunct="1"/>
            <a:r>
              <a:rPr lang="en-US" altLang="en-US"/>
              <a:t>Communication between developers</a:t>
            </a:r>
          </a:p>
          <a:p>
            <a:pPr lvl="1" eaLnBrk="1" hangingPunct="1"/>
            <a:r>
              <a:rPr lang="en-US" altLang="en-US"/>
              <a:t>High level of productivity</a:t>
            </a:r>
          </a:p>
          <a:p>
            <a:pPr lvl="1" eaLnBrk="1" hangingPunct="1"/>
            <a:r>
              <a:rPr lang="en-US" altLang="en-US"/>
              <a:t>High-quality code</a:t>
            </a:r>
          </a:p>
        </p:txBody>
      </p:sp>
      <p:pic>
        <p:nvPicPr>
          <p:cNvPr id="4" name="Grafik 3">
            <a:extLst>
              <a:ext uri="{FF2B5EF4-FFF2-40B4-BE49-F238E27FC236}">
                <a16:creationId xmlns:a16="http://schemas.microsoft.com/office/drawing/2014/main" id="{173397E1-EC3A-4C54-A3FF-E5F82B8FC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CC76A69-2B0A-4D17-8A19-21D2A75F5C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F0017FE8-34ED-4876-A78B-1BD810DAD5EC}"/>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
        <p:nvSpPr>
          <p:cNvPr id="3" name="Fußzeilenplatzhalter 2">
            <a:extLst>
              <a:ext uri="{FF2B5EF4-FFF2-40B4-BE49-F238E27FC236}">
                <a16:creationId xmlns:a16="http://schemas.microsoft.com/office/drawing/2014/main" id="{7E9EF2BA-F1D9-43CA-A425-C5C6E68E8D23}"/>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4572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a:t>Object-Oriented Analysis and Design (OOAD)</a:t>
            </a:r>
          </a:p>
        </p:txBody>
      </p:sp>
      <p:sp>
        <p:nvSpPr>
          <p:cNvPr id="34822" name="Rectangle 3"/>
          <p:cNvSpPr>
            <a:spLocks noGrp="1" noChangeArrowheads="1"/>
          </p:cNvSpPr>
          <p:nvPr>
            <p:ph type="body" idx="1"/>
          </p:nvPr>
        </p:nvSpPr>
        <p:spPr/>
        <p:txBody>
          <a:bodyPr/>
          <a:lstStyle/>
          <a:p>
            <a:pPr eaLnBrk="1" hangingPunct="1">
              <a:lnSpc>
                <a:spcPct val="90000"/>
              </a:lnSpc>
            </a:pPr>
            <a:r>
              <a:rPr lang="en-US" altLang="en-US" sz="3600"/>
              <a:t>Based on objects rather than data or processes</a:t>
            </a:r>
          </a:p>
          <a:p>
            <a:pPr eaLnBrk="1" hangingPunct="1">
              <a:lnSpc>
                <a:spcPct val="90000"/>
              </a:lnSpc>
            </a:pPr>
            <a:r>
              <a:rPr lang="en-US" altLang="en-US" sz="3600" b="1"/>
              <a:t>Object</a:t>
            </a:r>
            <a:r>
              <a:rPr lang="en-US" altLang="en-US" sz="3600"/>
              <a:t>: a structure encapsulating attributes and behaviors of a real-world entity</a:t>
            </a:r>
          </a:p>
        </p:txBody>
      </p:sp>
      <p:pic>
        <p:nvPicPr>
          <p:cNvPr id="4" name="Grafik 3">
            <a:extLst>
              <a:ext uri="{FF2B5EF4-FFF2-40B4-BE49-F238E27FC236}">
                <a16:creationId xmlns:a16="http://schemas.microsoft.com/office/drawing/2014/main" id="{655ABA95-D7D7-4DBE-BB74-3A5C0AE571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4285BF1-6E6D-4BC9-B5A4-F2970B7311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A42A210D-2407-422A-8706-80C371B32229}"/>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
        <p:nvSpPr>
          <p:cNvPr id="3" name="Fußzeilenplatzhalter 2">
            <a:extLst>
              <a:ext uri="{FF2B5EF4-FFF2-40B4-BE49-F238E27FC236}">
                <a16:creationId xmlns:a16="http://schemas.microsoft.com/office/drawing/2014/main" id="{842B7FD3-6447-42D0-BA4F-0BD155424257}"/>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a:xfrm>
            <a:off x="457200" y="304800"/>
            <a:ext cx="8229600" cy="838200"/>
          </a:xfrm>
        </p:spPr>
        <p:txBody>
          <a:bodyPr vert="horz" lIns="0" tIns="45720" rIns="0" bIns="0" anchor="ctr">
            <a:normAutofit fontScale="90000"/>
            <a:scene3d>
              <a:camera prst="orthographicFront"/>
              <a:lightRig rig="freezing" dir="t">
                <a:rot lat="0" lon="0" rev="5640000"/>
              </a:lightRig>
            </a:scene3d>
            <a:sp3d prstMaterial="flat">
              <a:contourClr>
                <a:schemeClr val="tx2"/>
              </a:contourClr>
            </a:sp3d>
          </a:bodyPr>
          <a:lstStyle/>
          <a:p>
            <a:r>
              <a:rPr lang="en-US" altLang="en-US" dirty="0"/>
              <a:t>Object-Oriented Analysis and Design (OOAD) (Cont.)</a:t>
            </a:r>
          </a:p>
        </p:txBody>
      </p:sp>
      <p:sp>
        <p:nvSpPr>
          <p:cNvPr id="35846" name="Rectangle 3"/>
          <p:cNvSpPr>
            <a:spLocks noGrp="1" noChangeArrowheads="1"/>
          </p:cNvSpPr>
          <p:nvPr>
            <p:ph type="body" idx="1"/>
          </p:nvPr>
        </p:nvSpPr>
        <p:spPr/>
        <p:txBody>
          <a:bodyPr/>
          <a:lstStyle/>
          <a:p>
            <a:pPr eaLnBrk="1" hangingPunct="1">
              <a:lnSpc>
                <a:spcPct val="90000"/>
              </a:lnSpc>
            </a:pPr>
            <a:r>
              <a:rPr lang="en-US" altLang="en-US" sz="3600" b="1" dirty="0"/>
              <a:t>Object class</a:t>
            </a:r>
            <a:r>
              <a:rPr lang="en-US" altLang="en-US" sz="3600" dirty="0"/>
              <a:t>: a logical grouping of objects sharing the same attributes and behaviors</a:t>
            </a:r>
          </a:p>
          <a:p>
            <a:pPr eaLnBrk="1" hangingPunct="1">
              <a:lnSpc>
                <a:spcPct val="90000"/>
              </a:lnSpc>
            </a:pPr>
            <a:r>
              <a:rPr lang="en-US" altLang="en-US" sz="3600" b="1" dirty="0"/>
              <a:t>Inheritance</a:t>
            </a:r>
            <a:r>
              <a:rPr lang="en-US" altLang="en-US" sz="3600" dirty="0"/>
              <a:t>: hierarchical arrangement of classes enable subclasses to inherit properties of superclasses</a:t>
            </a:r>
          </a:p>
        </p:txBody>
      </p:sp>
      <p:pic>
        <p:nvPicPr>
          <p:cNvPr id="4" name="Grafik 3">
            <a:extLst>
              <a:ext uri="{FF2B5EF4-FFF2-40B4-BE49-F238E27FC236}">
                <a16:creationId xmlns:a16="http://schemas.microsoft.com/office/drawing/2014/main" id="{114B88F7-497E-492C-96DC-D4D1FFB8C2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6FB3E44-64D3-4F15-807D-1C3183222B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2C99FA43-6346-4B6C-AC89-A72457E561F5}"/>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
        <p:nvSpPr>
          <p:cNvPr id="3" name="Fußzeilenplatzhalter 2">
            <a:extLst>
              <a:ext uri="{FF2B5EF4-FFF2-40B4-BE49-F238E27FC236}">
                <a16:creationId xmlns:a16="http://schemas.microsoft.com/office/drawing/2014/main" id="{61519FBF-0762-43C0-BCED-C873E91518D6}"/>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4572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Rational Unified Process (RUP)</a:t>
            </a:r>
          </a:p>
        </p:txBody>
      </p:sp>
      <p:sp>
        <p:nvSpPr>
          <p:cNvPr id="36870" name="Rectangle 3"/>
          <p:cNvSpPr>
            <a:spLocks noGrp="1" noChangeArrowheads="1"/>
          </p:cNvSpPr>
          <p:nvPr>
            <p:ph type="body" idx="1"/>
          </p:nvPr>
        </p:nvSpPr>
        <p:spPr/>
        <p:txBody>
          <a:bodyPr/>
          <a:lstStyle/>
          <a:p>
            <a:pPr eaLnBrk="1" hangingPunct="1"/>
            <a:r>
              <a:rPr lang="en-US" altLang="en-US"/>
              <a:t>An object-oriented systems development methodology</a:t>
            </a:r>
          </a:p>
          <a:p>
            <a:pPr eaLnBrk="1" hangingPunct="1"/>
            <a:r>
              <a:rPr lang="en-US" altLang="en-US"/>
              <a:t>Establishes four phase of development: inception, elaboration, construction, and transition</a:t>
            </a:r>
          </a:p>
          <a:p>
            <a:pPr lvl="1" eaLnBrk="1" hangingPunct="1"/>
            <a:r>
              <a:rPr lang="en-US" altLang="en-US"/>
              <a:t>Each phase is organized into a number of separate iterations.</a:t>
            </a:r>
          </a:p>
        </p:txBody>
      </p:sp>
      <p:pic>
        <p:nvPicPr>
          <p:cNvPr id="4" name="Grafik 3">
            <a:extLst>
              <a:ext uri="{FF2B5EF4-FFF2-40B4-BE49-F238E27FC236}">
                <a16:creationId xmlns:a16="http://schemas.microsoft.com/office/drawing/2014/main" id="{A478FCE3-6B8F-4DE2-9959-A27A7F140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49E72FB-C2DB-445F-BAAD-E0CF909375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3E86DCD2-212D-4B46-9608-62094C189C67}"/>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
        <p:nvSpPr>
          <p:cNvPr id="3" name="Fußzeilenplatzhalter 2">
            <a:extLst>
              <a:ext uri="{FF2B5EF4-FFF2-40B4-BE49-F238E27FC236}">
                <a16:creationId xmlns:a16="http://schemas.microsoft.com/office/drawing/2014/main" id="{6F328CEC-088D-44A0-B16C-DCBDC9DC0AD2}"/>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163" y="609600"/>
            <a:ext cx="7462837"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10"/>
          <p:cNvSpPr>
            <a:spLocks noChangeArrowheads="1"/>
          </p:cNvSpPr>
          <p:nvPr/>
        </p:nvSpPr>
        <p:spPr bwMode="auto">
          <a:xfrm>
            <a:off x="3352800" y="9906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1-11</a:t>
            </a:r>
          </a:p>
          <a:p>
            <a:pPr eaLnBrk="1" hangingPunct="1"/>
            <a:r>
              <a:rPr lang="en-US" altLang="en-US" dirty="0"/>
              <a:t>Phases of OOSAD-based development</a:t>
            </a:r>
          </a:p>
        </p:txBody>
      </p:sp>
      <p:pic>
        <p:nvPicPr>
          <p:cNvPr id="4" name="Grafik 3">
            <a:extLst>
              <a:ext uri="{FF2B5EF4-FFF2-40B4-BE49-F238E27FC236}">
                <a16:creationId xmlns:a16="http://schemas.microsoft.com/office/drawing/2014/main" id="{CD740042-EFB5-4024-A5A2-EFE1229D01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BFDCBE6-1924-45BE-A24D-70C4B9663D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E9690AC2-DBA2-4826-A0F1-CEE68BD072B3}"/>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
        <p:nvSpPr>
          <p:cNvPr id="3" name="Fußzeilenplatzhalter 2">
            <a:extLst>
              <a:ext uri="{FF2B5EF4-FFF2-40B4-BE49-F238E27FC236}">
                <a16:creationId xmlns:a16="http://schemas.microsoft.com/office/drawing/2014/main" id="{9A805BD2-9C32-47CB-81E2-E547DC8E13B4}"/>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a:xfrm>
            <a:off x="3048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Our Approach to Systems Development</a:t>
            </a:r>
          </a:p>
        </p:txBody>
      </p:sp>
      <p:sp>
        <p:nvSpPr>
          <p:cNvPr id="38918" name="Rectangle 3"/>
          <p:cNvSpPr>
            <a:spLocks noGrp="1" noChangeArrowheads="1"/>
          </p:cNvSpPr>
          <p:nvPr>
            <p:ph type="body" idx="1"/>
          </p:nvPr>
        </p:nvSpPr>
        <p:spPr>
          <a:xfrm>
            <a:off x="457200" y="1828800"/>
            <a:ext cx="8229600" cy="3886200"/>
          </a:xfrm>
        </p:spPr>
        <p:txBody>
          <a:bodyPr/>
          <a:lstStyle/>
          <a:p>
            <a:pPr eaLnBrk="1" hangingPunct="1"/>
            <a:r>
              <a:rPr lang="en-US" altLang="en-US" dirty="0"/>
              <a:t>Criticisms of SDLC</a:t>
            </a:r>
          </a:p>
          <a:p>
            <a:pPr lvl="1" eaLnBrk="1" hangingPunct="1"/>
            <a:r>
              <a:rPr lang="en-US" altLang="en-US" dirty="0"/>
              <a:t>Forcing timed phases on intangible processes (analysis and design) is doomed to fail</a:t>
            </a:r>
          </a:p>
          <a:p>
            <a:pPr lvl="1" eaLnBrk="1" hangingPunct="1"/>
            <a:r>
              <a:rPr lang="en-US" altLang="en-US" dirty="0"/>
              <a:t>Too much formal process and documentation slows things down</a:t>
            </a:r>
          </a:p>
          <a:p>
            <a:pPr lvl="1" eaLnBrk="1" hangingPunct="1"/>
            <a:r>
              <a:rPr lang="en-US" altLang="en-US" dirty="0"/>
              <a:t>Cycles are not necessarily waterfalls</a:t>
            </a:r>
          </a:p>
          <a:p>
            <a:pPr eaLnBrk="1" hangingPunct="1"/>
            <a:r>
              <a:rPr lang="en-US" altLang="en-US" dirty="0"/>
              <a:t>And yet the concept of a cycle is in all methodologies. So, SDLC is a valuable model that has many variations.</a:t>
            </a:r>
          </a:p>
        </p:txBody>
      </p:sp>
      <p:pic>
        <p:nvPicPr>
          <p:cNvPr id="4" name="Grafik 3">
            <a:extLst>
              <a:ext uri="{FF2B5EF4-FFF2-40B4-BE49-F238E27FC236}">
                <a16:creationId xmlns:a16="http://schemas.microsoft.com/office/drawing/2014/main" id="{ED0D4690-C06F-4C11-8ABA-DFC62A8D73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A5A12CB-5F34-4EC2-B777-ECB706DACF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DC63203B-65AF-47B9-9E9F-ECA2DF733692}"/>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
        <p:nvSpPr>
          <p:cNvPr id="3" name="Fußzeilenplatzhalter 2">
            <a:extLst>
              <a:ext uri="{FF2B5EF4-FFF2-40B4-BE49-F238E27FC236}">
                <a16:creationId xmlns:a16="http://schemas.microsoft.com/office/drawing/2014/main" id="{BD3CE424-A015-4538-9665-B2F492880746}"/>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a:xfrm>
            <a:off x="5334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Summary</a:t>
            </a:r>
          </a:p>
        </p:txBody>
      </p:sp>
      <p:sp>
        <p:nvSpPr>
          <p:cNvPr id="39942" name="Rectangle 3"/>
          <p:cNvSpPr>
            <a:spLocks noGrp="1" noChangeArrowheads="1"/>
          </p:cNvSpPr>
          <p:nvPr>
            <p:ph type="body" idx="1"/>
          </p:nvPr>
        </p:nvSpPr>
        <p:spPr>
          <a:xfrm>
            <a:off x="609600" y="1828800"/>
            <a:ext cx="7772400" cy="4724400"/>
          </a:xfrm>
        </p:spPr>
        <p:txBody>
          <a:bodyPr/>
          <a:lstStyle/>
          <a:p>
            <a:pPr eaLnBrk="1" hangingPunct="1"/>
            <a:r>
              <a:rPr lang="tr-TR" altLang="en-US" dirty="0"/>
              <a:t>Now you should</a:t>
            </a:r>
            <a:r>
              <a:rPr lang="en-US" altLang="en-US" dirty="0"/>
              <a:t> </a:t>
            </a:r>
            <a:r>
              <a:rPr lang="tr-TR" altLang="en-US" dirty="0"/>
              <a:t>know be able</a:t>
            </a:r>
            <a:r>
              <a:rPr lang="en-US" altLang="en-US" dirty="0"/>
              <a:t> to:</a:t>
            </a:r>
          </a:p>
          <a:p>
            <a:pPr eaLnBrk="1" hangingPunct="1">
              <a:lnSpc>
                <a:spcPct val="90000"/>
              </a:lnSpc>
              <a:buClr>
                <a:srgbClr val="BA2212"/>
              </a:buClr>
              <a:buFont typeface="Wingdings" panose="05000000000000000000" pitchFamily="2" charset="2"/>
              <a:buChar char="ü"/>
            </a:pPr>
            <a:r>
              <a:rPr lang="en-US" altLang="en-US" sz="2400" dirty="0"/>
              <a:t>Define information systems analysis and design.</a:t>
            </a:r>
          </a:p>
          <a:p>
            <a:pPr eaLnBrk="1" hangingPunct="1">
              <a:lnSpc>
                <a:spcPct val="90000"/>
              </a:lnSpc>
              <a:buClr>
                <a:srgbClr val="BA2212"/>
              </a:buClr>
              <a:buFont typeface="Wingdings" panose="05000000000000000000" pitchFamily="2" charset="2"/>
              <a:buChar char="ü"/>
            </a:pPr>
            <a:r>
              <a:rPr lang="en-US" altLang="en-US" sz="2400" dirty="0"/>
              <a:t>Describe the information systems development life cycle (SDLC).</a:t>
            </a:r>
          </a:p>
          <a:p>
            <a:pPr eaLnBrk="1" hangingPunct="1">
              <a:lnSpc>
                <a:spcPct val="90000"/>
              </a:lnSpc>
              <a:buClr>
                <a:srgbClr val="BA2212"/>
              </a:buClr>
              <a:buFont typeface="Wingdings" panose="05000000000000000000" pitchFamily="2" charset="2"/>
              <a:buChar char="ü"/>
            </a:pPr>
            <a:r>
              <a:rPr lang="en-US" altLang="en-US" sz="2400" dirty="0"/>
              <a:t>Explain computer-aided software engineering (CASE) tools.</a:t>
            </a:r>
          </a:p>
          <a:p>
            <a:pPr eaLnBrk="1" hangingPunct="1">
              <a:lnSpc>
                <a:spcPct val="90000"/>
              </a:lnSpc>
              <a:buClr>
                <a:srgbClr val="BA2212"/>
              </a:buClr>
              <a:buFont typeface="Wingdings" panose="05000000000000000000" pitchFamily="2" charset="2"/>
              <a:buChar char="ü"/>
            </a:pPr>
            <a:r>
              <a:rPr lang="en-US" altLang="en-US" sz="2400" dirty="0"/>
              <a:t>Describe Agile Methodologies and eXtreme Programming.</a:t>
            </a:r>
          </a:p>
          <a:p>
            <a:pPr eaLnBrk="1" hangingPunct="1">
              <a:lnSpc>
                <a:spcPct val="90000"/>
              </a:lnSpc>
              <a:buClr>
                <a:srgbClr val="BA2212"/>
              </a:buClr>
              <a:buFont typeface="Wingdings" panose="05000000000000000000" pitchFamily="2" charset="2"/>
              <a:buChar char="ü"/>
            </a:pPr>
            <a:r>
              <a:rPr lang="en-US" altLang="en-US" sz="2400" dirty="0"/>
              <a:t>Explain object-oriented analysis and design and the Rational Unified Process (RUP).</a:t>
            </a:r>
          </a:p>
        </p:txBody>
      </p:sp>
      <p:pic>
        <p:nvPicPr>
          <p:cNvPr id="4" name="Grafik 3">
            <a:extLst>
              <a:ext uri="{FF2B5EF4-FFF2-40B4-BE49-F238E27FC236}">
                <a16:creationId xmlns:a16="http://schemas.microsoft.com/office/drawing/2014/main" id="{6F90DEB2-53E7-4DFC-8A84-8C8C194087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6227B7C-67BF-46DE-AB05-ED37A963B1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a:extLst>
              <a:ext uri="{FF2B5EF4-FFF2-40B4-BE49-F238E27FC236}">
                <a16:creationId xmlns:a16="http://schemas.microsoft.com/office/drawing/2014/main" id="{EEF92007-9596-4AF7-89FA-FAD6630F8408}"/>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
        <p:nvSpPr>
          <p:cNvPr id="3" name="Fußzeilenplatzhalter 2">
            <a:extLst>
              <a:ext uri="{FF2B5EF4-FFF2-40B4-BE49-F238E27FC236}">
                <a16:creationId xmlns:a16="http://schemas.microsoft.com/office/drawing/2014/main" id="{0BECA02B-1F65-4C4D-9617-FA0BF730C3E5}"/>
              </a:ext>
            </a:extLst>
          </p:cNvPr>
          <p:cNvSpPr>
            <a:spLocks noGrp="1"/>
          </p:cNvSpPr>
          <p:nvPr>
            <p:ph type="ftr" sz="quarter" idx="11"/>
          </p:nvPr>
        </p:nvSpPr>
        <p:spPr/>
        <p:txBody>
          <a:bodyPr/>
          <a:lstStyle/>
          <a:p>
            <a:r>
              <a:rPr lang="fr-FR"/>
              <a:t>Lecture #1 System Development Environment</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fontScale="92500" lnSpcReduction="20000"/>
          </a:bodyPr>
          <a:lstStyle/>
          <a:p>
            <a:pPr marL="0" indent="0" algn="ctr">
              <a:spcBef>
                <a:spcPts val="0"/>
              </a:spcBef>
              <a:spcAft>
                <a:spcPts val="600"/>
              </a:spcAft>
              <a:buNone/>
            </a:pPr>
            <a:r>
              <a:rPr lang="tr-TR" sz="3200" dirty="0">
                <a:solidFill>
                  <a:schemeClr val="dk1"/>
                </a:solidFill>
                <a:latin typeface="Times New Roman"/>
                <a:ea typeface="Times New Roman" panose="02020603050405020304" pitchFamily="18" charset="0"/>
              </a:rPr>
              <a:t>Sources of Software &amp; Managing Information Systems Project</a:t>
            </a:r>
            <a:endParaRPr lang="de-DE" sz="3200" dirty="0">
              <a:solidFill>
                <a:schemeClr val="dk1"/>
              </a:solidFill>
              <a:latin typeface="Times New Roman"/>
              <a:ea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fr-FR"/>
              <a:t>Lecture #1 System Development Environment</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fr-FR"/>
              <a:t>Lecture #1 System Development Environment</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3177</Words>
  <Application>Microsoft Office PowerPoint</Application>
  <PresentationFormat>Bildschirmpräsentation (4:3)</PresentationFormat>
  <Paragraphs>325</Paragraphs>
  <Slides>38</Slides>
  <Notes>36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38</vt:i4>
      </vt:variant>
    </vt:vector>
  </HeadingPairs>
  <TitlesOfParts>
    <vt:vector size="46"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Motivation</vt:lpstr>
      <vt:lpstr>Introduction</vt:lpstr>
      <vt:lpstr>Introduction (Cont.)</vt:lpstr>
      <vt:lpstr>Introduction (Cont.)</vt:lpstr>
      <vt:lpstr>A Modern Approach to Systems Analysis and Design</vt:lpstr>
      <vt:lpstr>A Modern Approach to Systems Analysis and Design (Cont.)</vt:lpstr>
      <vt:lpstr>Developing Information Systems</vt:lpstr>
      <vt:lpstr>Systems Development Life Cycle (SDLC)</vt:lpstr>
      <vt:lpstr>Standard and Evolutionary Views of SDLC</vt:lpstr>
      <vt:lpstr>Systems Development Life Cycle (SDLC) (Cont.)</vt:lpstr>
      <vt:lpstr>Systems Development Life Cycle (SDLC) (Cont.)</vt:lpstr>
      <vt:lpstr>Systems Development Life Cycle (SDLC) (Cont.)</vt:lpstr>
      <vt:lpstr>PowerPoint-Präsentation</vt:lpstr>
      <vt:lpstr>A Specialized Systems Development Life Cycle</vt:lpstr>
      <vt:lpstr>The Heart of the Systems Development Process</vt:lpstr>
      <vt:lpstr>Traditional Waterfall SDLC</vt:lpstr>
      <vt:lpstr>Problems with Waterfall Approach</vt:lpstr>
      <vt:lpstr>Different Approaches to Improving Development</vt:lpstr>
      <vt:lpstr>Computer-Aided Software Engineering (CASE) Tools</vt:lpstr>
      <vt:lpstr>Computer-Aided Software Engineering (CASE) Tools (Cont.)</vt:lpstr>
      <vt:lpstr>Computer-Aided Software Engineering (CASE) Tools (Cont.)</vt:lpstr>
      <vt:lpstr>CASE Tools (Cont.)</vt:lpstr>
      <vt:lpstr>Agile Methodologies</vt:lpstr>
      <vt:lpstr>PowerPoint-Präsentation</vt:lpstr>
      <vt:lpstr>When to use Agile Methodologies</vt:lpstr>
      <vt:lpstr>PowerPoint-Präsentation</vt:lpstr>
      <vt:lpstr>eXtreme Programming</vt:lpstr>
      <vt:lpstr>eXtreme Programming (Cont.)</vt:lpstr>
      <vt:lpstr>Object-Oriented Analysis and Design (OOAD)</vt:lpstr>
      <vt:lpstr>Object-Oriented Analysis and Design (OOAD) (Cont.)</vt:lpstr>
      <vt:lpstr>Rational Unified Process (RUP)</vt:lpstr>
      <vt:lpstr>PowerPoint-Präsentation</vt:lpstr>
      <vt:lpstr>Our Approach to Systems Development</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517</cp:revision>
  <dcterms:created xsi:type="dcterms:W3CDTF">2006-08-16T00:00:00Z</dcterms:created>
  <dcterms:modified xsi:type="dcterms:W3CDTF">2019-02-14T09:17:19Z</dcterms:modified>
</cp:coreProperties>
</file>