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56"/>
  </p:notesMasterIdLst>
  <p:sldIdLst>
    <p:sldId id="704" r:id="rId3"/>
    <p:sldId id="705" r:id="rId4"/>
    <p:sldId id="706" r:id="rId5"/>
    <p:sldId id="707" r:id="rId6"/>
    <p:sldId id="708" r:id="rId7"/>
    <p:sldId id="709" r:id="rId8"/>
    <p:sldId id="710" r:id="rId9"/>
    <p:sldId id="711" r:id="rId10"/>
    <p:sldId id="712" r:id="rId11"/>
    <p:sldId id="713" r:id="rId12"/>
    <p:sldId id="714" r:id="rId13"/>
    <p:sldId id="715" r:id="rId14"/>
    <p:sldId id="716" r:id="rId15"/>
    <p:sldId id="717" r:id="rId16"/>
    <p:sldId id="718" r:id="rId17"/>
    <p:sldId id="719" r:id="rId18"/>
    <p:sldId id="720" r:id="rId19"/>
    <p:sldId id="721" r:id="rId20"/>
    <p:sldId id="722" r:id="rId21"/>
    <p:sldId id="723" r:id="rId22"/>
    <p:sldId id="724" r:id="rId23"/>
    <p:sldId id="725" r:id="rId24"/>
    <p:sldId id="726" r:id="rId25"/>
    <p:sldId id="727" r:id="rId26"/>
    <p:sldId id="728" r:id="rId27"/>
    <p:sldId id="729" r:id="rId28"/>
    <p:sldId id="730" r:id="rId29"/>
    <p:sldId id="731" r:id="rId30"/>
    <p:sldId id="732" r:id="rId31"/>
    <p:sldId id="733" r:id="rId32"/>
    <p:sldId id="734" r:id="rId33"/>
    <p:sldId id="735" r:id="rId34"/>
    <p:sldId id="736" r:id="rId35"/>
    <p:sldId id="737" r:id="rId36"/>
    <p:sldId id="738" r:id="rId37"/>
    <p:sldId id="739" r:id="rId38"/>
    <p:sldId id="740" r:id="rId39"/>
    <p:sldId id="741" r:id="rId40"/>
    <p:sldId id="742" r:id="rId41"/>
    <p:sldId id="743" r:id="rId42"/>
    <p:sldId id="744" r:id="rId43"/>
    <p:sldId id="745" r:id="rId44"/>
    <p:sldId id="746" r:id="rId45"/>
    <p:sldId id="747" r:id="rId46"/>
    <p:sldId id="748" r:id="rId47"/>
    <p:sldId id="749" r:id="rId48"/>
    <p:sldId id="754" r:id="rId49"/>
    <p:sldId id="750" r:id="rId50"/>
    <p:sldId id="751" r:id="rId51"/>
    <p:sldId id="752" r:id="rId52"/>
    <p:sldId id="753" r:id="rId53"/>
    <p:sldId id="440" r:id="rId54"/>
    <p:sldId id="362" r:id="rId55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9/20/2018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B957276-B351-4F2E-9D77-EDA91ECCF582}" type="slidenum">
              <a:rPr lang="en-US" altLang="de-DE" smtClean="0"/>
              <a:pPr eaLnBrk="1" hangingPunct="1"/>
              <a:t>1</a:t>
            </a:fld>
            <a:endParaRPr lang="en-US" altLang="de-DE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1209992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5A0D08-39BA-4CD0-82F2-96AE1D62C8D0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1102441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5A0D08-39BA-4CD0-82F2-96AE1D62C8D0}" type="slidenum">
              <a:rPr kumimoji="0" lang="en-US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de-DE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3588572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1B439F-2CBC-41AA-A216-BC9F5D12CB6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320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F5C200-D25E-40C5-97D6-EB82BED892B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5985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47C77-69CE-4CE9-906F-EE5331014269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6385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20F49A-80BC-4DA7-9CA3-F3C98CCF38F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8728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20F49A-80BC-4DA7-9CA3-F3C98CCF38F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8371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20F49A-80BC-4DA7-9CA3-F3C98CCF38F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613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53C280F-2B19-44B3-A77C-527160F5B44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3001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920D3F-F081-47C6-AA09-33BA0B2E498A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2926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5B893E-F3FA-4617-B580-D5F2B3DA7E78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8382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A840C9-27DF-4C4C-A9ED-3C098007CA89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44244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395E5C-5FE3-4B47-9C74-47B469710BCE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5153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A8D59A-331A-4AB7-9C82-4AFA09341C03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9742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1AF0A1-D23C-42CB-8A5D-9E8A7E6DC9D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38188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A2CAFD3-829B-4FB5-807B-94F59530739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15625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F152BF-54C8-42CF-A7E0-8BC5E17911EF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693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80C0FB-7C13-4FE7-B0A7-A58216BAF2B7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00303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978312-9676-486B-8559-175CADDF83DA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91235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E8D16E-517A-4E3F-A18D-1D7DC089D83A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55860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445198-6C52-4760-8715-6C77DB7B66A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86595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445198-6C52-4760-8715-6C77DB7B66AB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16408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52846E-C0BD-4228-9B57-FF318CA8F4F0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003378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8E5CC24-5D34-4514-A612-881B4E20B991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527791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 defTabSz="966788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E8A5E6-4862-4B14-96B6-D3E0F4A953B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24158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004EC8-BE9C-4811-AC73-7969CEBCE4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83355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52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de-DE" smtClean="0"/>
              <a:t>© 2009 by Pearson Education, Inc </a:t>
            </a: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fld id="{C10413FC-37B7-44EB-9DD5-0AC759DF5449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033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2AF41-90C3-472C-B1CF-A43BF454D5D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947197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A2B24-8CBC-4BE6-B7F3-5F68C82675C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6017139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D8FE7-80CA-42AF-8870-69591DDC160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79748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2B092-357A-4AF9-AFD4-86F8A76F12C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9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74867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44202-42E0-4A84-B07F-DB0FF13C16F8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866630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555E4-47AA-4F57-8E48-8F0B2A0BC76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506506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33456-0CED-4C83-B0EA-54ECEED131F3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223294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06397-116D-48A6-B341-3EA33663CF6B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670477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745A0-113D-4E54-94A9-642CC01001F3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9288447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2FB4E-8962-46C2-B0EA-8EF2945FE017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241391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de-DE" smtClean="0"/>
              <a:t>© 2009 by Pearson Education, Inc 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Lecture #1  Introduction and Motivation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fld id="{45B2000D-D133-44D6-B6E7-6189F73F8FBF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  <p:sp>
        <p:nvSpPr>
          <p:cNvPr id="102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30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230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de-DE" altLang="en-US" smtClean="0"/>
              <a:t>© 2009 by Pearson Education, Inc 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53522020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10.w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7" Type="http://schemas.openxmlformats.org/officeDocument/2006/relationships/image" Target="../media/image9.jpe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6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7.emf"/><Relationship Id="rId4" Type="http://schemas.openxmlformats.org/officeDocument/2006/relationships/image" Target="../media/image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8836024" cy="6667726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8" y="190274"/>
            <a:ext cx="3810000" cy="2809875"/>
          </a:xfrm>
          <a:prstGeom prst="rect">
            <a:avLst/>
          </a:prstGeom>
        </p:spPr>
      </p:pic>
      <p:pic>
        <p:nvPicPr>
          <p:cNvPr id="3074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FilmGrain grainSize="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16866" y="508000"/>
            <a:ext cx="4627134" cy="2154398"/>
          </a:xfrm>
          <a:prstGeom prst="ellipse">
            <a:avLst/>
          </a:prstGeom>
          <a:noFill/>
          <a:ln>
            <a:noFill/>
          </a:ln>
          <a:effectLst>
            <a:softEdge rad="112500"/>
          </a:effectLst>
        </p:spPr>
      </p:pic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2895600" y="179388"/>
            <a:ext cx="390525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307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8" name="Text Box 760"/>
          <p:cNvSpPr txBox="1">
            <a:spLocks noChangeArrowheads="1"/>
          </p:cNvSpPr>
          <p:nvPr/>
        </p:nvSpPr>
        <p:spPr bwMode="auto">
          <a:xfrm>
            <a:off x="1981200" y="3733800"/>
            <a:ext cx="61722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de-DE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Basics </a:t>
            </a:r>
            <a:r>
              <a:rPr lang="de-DE" sz="3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of</a:t>
            </a:r>
            <a:r>
              <a:rPr lang="de-DE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  <a:r>
              <a:rPr lang="tr-TR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Image Processing</a:t>
            </a:r>
            <a:endParaRPr lang="en-US" sz="3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/>
          <p:cNvSpPr txBox="1">
            <a:spLocks noChangeArrowheads="1"/>
          </p:cNvSpPr>
          <p:nvPr/>
        </p:nvSpPr>
        <p:spPr bwMode="auto">
          <a:xfrm>
            <a:off x="1447800" y="4674513"/>
            <a:ext cx="6705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Lecture </a:t>
            </a:r>
            <a:r>
              <a:rPr 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#</a:t>
            </a:r>
            <a:r>
              <a:rPr lang="de-DE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 </a:t>
            </a:r>
            <a:r>
              <a:rPr lang="tr-T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and Motivation</a:t>
            </a:r>
            <a:endParaRPr lang="en-US" sz="2600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 bwMode="auto">
          <a:xfrm>
            <a:off x="0" y="5657850"/>
            <a:ext cx="914400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600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tr-TR" altLang="de-DE" sz="2300" dirty="0"/>
              <a:t>Prepared </a:t>
            </a:r>
            <a:r>
              <a:rPr lang="de-DE" altLang="de-DE" sz="2300" dirty="0"/>
              <a:t>&amp; </a:t>
            </a:r>
            <a:r>
              <a:rPr lang="de-DE" altLang="de-DE" sz="2300" dirty="0" err="1"/>
              <a:t>Presented</a:t>
            </a:r>
            <a:r>
              <a:rPr lang="de-DE" altLang="de-DE" sz="2300" dirty="0"/>
              <a:t> </a:t>
            </a:r>
            <a:r>
              <a:rPr lang="en-US" altLang="de-DE" sz="2300" dirty="0"/>
              <a:t>by</a:t>
            </a:r>
            <a:r>
              <a:rPr lang="tr-TR" altLang="de-DE" sz="2300" dirty="0"/>
              <a:t> </a:t>
            </a:r>
            <a:r>
              <a:rPr lang="en-US" altLang="de-DE" sz="2300" dirty="0"/>
              <a:t>Asst. Prof. Dr. Samsun M. BAŞARICI</a:t>
            </a:r>
          </a:p>
        </p:txBody>
      </p:sp>
    </p:spTree>
    <p:extLst>
      <p:ext uri="{BB962C8B-B14F-4D97-AF65-F5344CB8AC3E}">
        <p14:creationId xmlns:p14="http://schemas.microsoft.com/office/powerpoint/2010/main" val="336007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72AA2C-F13B-4E6A-A1C5-6EEAE36DB3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 err="1" smtClean="0"/>
              <a:t>Objectives</a:t>
            </a:r>
            <a:endParaRPr lang="en-US" altLang="de-DE" dirty="0" smtClean="0"/>
          </a:p>
        </p:txBody>
      </p:sp>
      <p:sp>
        <p:nvSpPr>
          <p:cNvPr id="6149" name="Rectangle 1027"/>
          <p:cNvSpPr txBox="1">
            <a:spLocks noChangeArrowheads="1"/>
          </p:cNvSpPr>
          <p:nvPr/>
        </p:nvSpPr>
        <p:spPr bwMode="auto">
          <a:xfrm>
            <a:off x="457200" y="1219200"/>
            <a:ext cx="82296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image processing?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are the main applications of image processing?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an image?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a digital image</a:t>
            </a:r>
            <a:r>
              <a:rPr kumimoji="0" lang="en-US" altLang="de-DE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?</a:t>
            </a:r>
            <a:endParaRPr kumimoji="0" lang="tr-TR" altLang="de-DE" sz="3000" b="0" i="0" u="none" strike="noStrike" kern="1200" cap="none" spc="0" normalizeH="0" baseline="0" noProof="0" dirty="0" smtClean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are the goals of image processing algorithms?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are the most common image processing operations?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de-DE" sz="3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8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</a:t>
            </a:r>
            <a:r>
              <a:rPr kumimoji="0" lang="tr-T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#1  </a:t>
            </a:r>
            <a:r>
              <a:rPr kumimoji="0" lang="tr-T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Introduction</a:t>
            </a:r>
            <a:r>
              <a:rPr kumimoji="0" lang="tr-T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tr-T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and</a:t>
            </a:r>
            <a:r>
              <a:rPr kumimoji="0" lang="tr-T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tr-TR" altLang="en-US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Motivation</a:t>
            </a:r>
            <a:endParaRPr kumimoji="0" lang="en-US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7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72AA2C-F13B-4E6A-A1C5-6EEAE36DB36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4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de-DE" dirty="0" err="1" smtClean="0"/>
              <a:t>Objectives</a:t>
            </a:r>
            <a:r>
              <a:rPr lang="tr-TR" altLang="de-DE" dirty="0" smtClean="0"/>
              <a:t> (</a:t>
            </a:r>
            <a:r>
              <a:rPr lang="tr-TR" altLang="de-DE" dirty="0" err="1" smtClean="0"/>
              <a:t>cont</a:t>
            </a:r>
            <a:r>
              <a:rPr lang="tr-TR" altLang="de-DE" dirty="0" smtClean="0"/>
              <a:t>.)</a:t>
            </a:r>
            <a:endParaRPr lang="en-US" altLang="de-DE" dirty="0" smtClean="0"/>
          </a:p>
        </p:txBody>
      </p:sp>
      <p:sp>
        <p:nvSpPr>
          <p:cNvPr id="6149" name="Rectangle 1027"/>
          <p:cNvSpPr txBox="1">
            <a:spLocks noChangeArrowheads="1"/>
          </p:cNvSpPr>
          <p:nvPr/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Which hardware and software components are typically needed to build an image processing system?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What is a machine vision system and what are its main components? 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de-DE" sz="3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Why is it so hard to emulate the performance of the human visual system (HVS) using cameras and computers?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66CC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de-DE" sz="3000" b="0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6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People remember</a:t>
            </a:r>
          </a:p>
        </p:txBody>
      </p:sp>
      <p:pic>
        <p:nvPicPr>
          <p:cNvPr id="62468" name="Picture 4" descr="MCj030985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268413"/>
            <a:ext cx="1081087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6" descr="MCj023819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05038"/>
            <a:ext cx="7953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7" descr="MCj0217120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41663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2" name="PubOvalCallout"/>
          <p:cNvSpPr>
            <a:spLocks noEditPoints="1" noChangeArrowheads="1"/>
          </p:cNvSpPr>
          <p:nvPr/>
        </p:nvSpPr>
        <p:spPr bwMode="auto">
          <a:xfrm>
            <a:off x="1981200" y="5013325"/>
            <a:ext cx="1079500" cy="647700"/>
          </a:xfrm>
          <a:custGeom>
            <a:avLst/>
            <a:gdLst>
              <a:gd name="G0" fmla="+- 0 0 0"/>
              <a:gd name="G1" fmla="+- 10766 0 0"/>
              <a:gd name="T0" fmla="*/ 10800 w 21600"/>
              <a:gd name="T1" fmla="*/ 0 h 21600"/>
              <a:gd name="T2" fmla="*/ 0 w 21600"/>
              <a:gd name="T3" fmla="*/ 8105 h 21600"/>
              <a:gd name="T4" fmla="*/ 10766 w 21600"/>
              <a:gd name="T5" fmla="*/ 21600 h 21600"/>
              <a:gd name="T6" fmla="*/ 10800 w 21600"/>
              <a:gd name="T7" fmla="*/ 16210 h 21600"/>
              <a:gd name="T8" fmla="*/ 21600 w 21600"/>
              <a:gd name="T9" fmla="*/ 810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2473" name="Picture 9" descr="MCj0280534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5876925"/>
            <a:ext cx="10795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5380038" y="1557338"/>
            <a:ext cx="2457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10% of what they read</a:t>
            </a:r>
          </a:p>
        </p:txBody>
      </p:sp>
      <p:pic>
        <p:nvPicPr>
          <p:cNvPr id="62476" name="Picture 12" descr="MCj0217120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3933825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8" name="Picture 14" descr="MCj023819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3933825"/>
            <a:ext cx="7953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9" name="Picture 15" descr="MCj0217120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94188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0" name="Picture 16" descr="MCj023819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941888"/>
            <a:ext cx="7953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1" name="PubOvalCallout"/>
          <p:cNvSpPr>
            <a:spLocks noEditPoints="1" noChangeArrowheads="1"/>
          </p:cNvSpPr>
          <p:nvPr/>
        </p:nvSpPr>
        <p:spPr bwMode="auto">
          <a:xfrm>
            <a:off x="2630488" y="5876925"/>
            <a:ext cx="1079500" cy="647700"/>
          </a:xfrm>
          <a:custGeom>
            <a:avLst/>
            <a:gdLst>
              <a:gd name="G0" fmla="+- 0 0 0"/>
              <a:gd name="G1" fmla="+- 10766 0 0"/>
              <a:gd name="T0" fmla="*/ 10800 w 21600"/>
              <a:gd name="T1" fmla="*/ 0 h 21600"/>
              <a:gd name="T2" fmla="*/ 0 w 21600"/>
              <a:gd name="T3" fmla="*/ 8105 h 21600"/>
              <a:gd name="T4" fmla="*/ 10766 w 21600"/>
              <a:gd name="T5" fmla="*/ 21600 h 21600"/>
              <a:gd name="T6" fmla="*/ 10800 w 21600"/>
              <a:gd name="T7" fmla="*/ 16210 h 21600"/>
              <a:gd name="T8" fmla="*/ 21600 w 21600"/>
              <a:gd name="T9" fmla="*/ 810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CCCC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2482" name="Picture 18" descr="MCj0217120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580548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3" name="Picture 19" descr="MCj023819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5805488"/>
            <a:ext cx="7953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4" name="Text Box 20"/>
          <p:cNvSpPr txBox="1">
            <a:spLocks noChangeArrowheads="1"/>
          </p:cNvSpPr>
          <p:nvPr/>
        </p:nvSpPr>
        <p:spPr bwMode="auto">
          <a:xfrm>
            <a:off x="5399088" y="2330450"/>
            <a:ext cx="2457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20% of what they hear</a:t>
            </a:r>
          </a:p>
        </p:txBody>
      </p:sp>
      <p:sp>
        <p:nvSpPr>
          <p:cNvPr id="62485" name="Text Box 21"/>
          <p:cNvSpPr txBox="1">
            <a:spLocks noChangeArrowheads="1"/>
          </p:cNvSpPr>
          <p:nvPr/>
        </p:nvSpPr>
        <p:spPr bwMode="auto">
          <a:xfrm>
            <a:off x="5399088" y="3194050"/>
            <a:ext cx="2368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30% of what they see</a:t>
            </a:r>
          </a:p>
        </p:txBody>
      </p:sp>
      <p:sp>
        <p:nvSpPr>
          <p:cNvPr id="62486" name="Text Box 22"/>
          <p:cNvSpPr txBox="1">
            <a:spLocks noChangeArrowheads="1"/>
          </p:cNvSpPr>
          <p:nvPr/>
        </p:nvSpPr>
        <p:spPr bwMode="auto">
          <a:xfrm>
            <a:off x="5543550" y="3986213"/>
            <a:ext cx="3333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50% of what they hear and see</a:t>
            </a:r>
          </a:p>
        </p:txBody>
      </p:sp>
      <p:sp>
        <p:nvSpPr>
          <p:cNvPr id="62487" name="Text Box 23"/>
          <p:cNvSpPr txBox="1">
            <a:spLocks noChangeArrowheads="1"/>
          </p:cNvSpPr>
          <p:nvPr/>
        </p:nvSpPr>
        <p:spPr bwMode="auto">
          <a:xfrm>
            <a:off x="5759450" y="4849813"/>
            <a:ext cx="30241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80% of what they hear, see and say</a:t>
            </a:r>
          </a:p>
        </p:txBody>
      </p:sp>
      <p:sp>
        <p:nvSpPr>
          <p:cNvPr id="62488" name="Text Box 24"/>
          <p:cNvSpPr txBox="1">
            <a:spLocks noChangeArrowheads="1"/>
          </p:cNvSpPr>
          <p:nvPr/>
        </p:nvSpPr>
        <p:spPr bwMode="auto">
          <a:xfrm>
            <a:off x="6119813" y="5786438"/>
            <a:ext cx="30241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90% of what they hear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see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B050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say and touch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4" name="Grafik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62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2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2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2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2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62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62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62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62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62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62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62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62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62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62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2" grpId="0" animBg="1"/>
      <p:bldP spid="62475" grpId="0"/>
      <p:bldP spid="62481" grpId="0" animBg="1"/>
      <p:bldP spid="62486" grpId="0"/>
      <p:bldP spid="624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anose="020B0600070205080204" pitchFamily="34" charset="-128"/>
              </a:rPr>
              <a:t>Motivation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pPr algn="just" eaLnBrk="1" hangingPunct="1"/>
            <a:r>
              <a:rPr lang="en-US" dirty="0" smtClean="0">
                <a:ea typeface="ＭＳ Ｐゴシック" panose="020B0600070205080204" pitchFamily="34" charset="-128"/>
              </a:rPr>
              <a:t>Vision is our most developed sense </a:t>
            </a:r>
          </a:p>
          <a:p>
            <a:pPr algn="just" eaLnBrk="1" hangingPunct="1"/>
            <a:r>
              <a:rPr lang="en-US" dirty="0" smtClean="0">
                <a:ea typeface="ＭＳ Ｐゴシック" panose="020B0600070205080204" pitchFamily="34" charset="-128"/>
              </a:rPr>
              <a:t>The ability to guide our actions and engage our cognitive abilities based on visual input is a remarkable trait of the human species… </a:t>
            </a:r>
          </a:p>
          <a:p>
            <a:pPr lvl="1" algn="just" eaLnBrk="1" hangingPunct="1"/>
            <a:r>
              <a:rPr lang="en-US" dirty="0" smtClean="0">
                <a:ea typeface="ＭＳ Ｐゴシック" panose="020B0600070205080204" pitchFamily="34" charset="-128"/>
              </a:rPr>
              <a:t>… but much of 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“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how </a:t>
            </a:r>
            <a:r>
              <a:rPr lang="en-US" altLang="ja-JP" i="1" dirty="0" smtClean="0">
                <a:ea typeface="ＭＳ Ｐゴシック" panose="020B0600070205080204" pitchFamily="34" charset="-128"/>
              </a:rPr>
              <a:t>exactly 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we do what we do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”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remains to be discovered. </a:t>
            </a:r>
          </a:p>
          <a:p>
            <a:pPr algn="just" eaLnBrk="1" hangingPunct="1"/>
            <a:r>
              <a:rPr lang="ja-JP" altLang="en-US" dirty="0" smtClean="0">
                <a:ea typeface="ＭＳ Ｐゴシック" panose="020B0600070205080204" pitchFamily="34" charset="-128"/>
              </a:rPr>
              <a:t>“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A picture is worth a thousand words.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”</a:t>
            </a:r>
            <a:endParaRPr lang="en-US" altLang="ja-JP" dirty="0" smtClean="0">
              <a:ea typeface="ＭＳ Ｐゴシック" panose="020B0600070205080204" pitchFamily="34" charset="-128"/>
            </a:endParaRPr>
          </a:p>
          <a:p>
            <a:pPr algn="just" eaLnBrk="1" hangingPunct="1"/>
            <a:r>
              <a:rPr lang="en-US" dirty="0" smtClean="0">
                <a:ea typeface="ＭＳ Ｐゴシック" panose="020B0600070205080204" pitchFamily="34" charset="-128"/>
              </a:rPr>
              <a:t>The ability to automatically extract semantic information from an image is an open and actively investigated research problem.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1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>
                <a:ea typeface="ＭＳ Ｐゴシック" panose="020B0600070205080204" pitchFamily="34" charset="-128"/>
              </a:rPr>
              <a:t>History</a:t>
            </a:r>
            <a:r>
              <a:rPr lang="tr-TR" sz="3600" dirty="0" smtClean="0"/>
              <a:t>				</a:t>
            </a:r>
            <a:endParaRPr lang="tr-TR" sz="2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0193"/>
            <a:ext cx="8305800" cy="1050925"/>
          </a:xfrm>
        </p:spPr>
        <p:txBody>
          <a:bodyPr/>
          <a:lstStyle/>
          <a:p>
            <a:pPr algn="just" eaLnBrk="1" hangingPunct="1"/>
            <a:r>
              <a:rPr lang="tr-TR" dirty="0" smtClean="0"/>
              <a:t>First </a:t>
            </a:r>
            <a:r>
              <a:rPr lang="tr-TR" dirty="0" err="1" smtClean="0"/>
              <a:t>application</a:t>
            </a:r>
            <a:r>
              <a:rPr lang="tr-TR" dirty="0" smtClean="0"/>
              <a:t>: </a:t>
            </a:r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newspaper</a:t>
            </a:r>
            <a:r>
              <a:rPr lang="tr-TR" dirty="0" smtClean="0"/>
              <a:t> </a:t>
            </a:r>
            <a:r>
              <a:rPr lang="tr-TR" dirty="0" err="1" smtClean="0"/>
              <a:t>industry</a:t>
            </a:r>
            <a:r>
              <a:rPr lang="tr-TR" dirty="0" smtClean="0"/>
              <a:t>. Time </a:t>
            </a:r>
            <a:r>
              <a:rPr lang="tr-TR" dirty="0" err="1" smtClean="0"/>
              <a:t>required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transport a </a:t>
            </a:r>
            <a:r>
              <a:rPr lang="tr-TR" dirty="0" err="1" smtClean="0"/>
              <a:t>picture</a:t>
            </a:r>
            <a:r>
              <a:rPr lang="tr-TR" dirty="0" smtClean="0"/>
              <a:t> </a:t>
            </a:r>
            <a:r>
              <a:rPr lang="tr-TR" dirty="0" err="1" smtClean="0"/>
              <a:t>across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Atlantic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one</a:t>
            </a:r>
            <a:r>
              <a:rPr lang="tr-TR" dirty="0" smtClean="0"/>
              <a:t> </a:t>
            </a:r>
            <a:r>
              <a:rPr lang="tr-TR" dirty="0" err="1" smtClean="0"/>
              <a:t>week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3 </a:t>
            </a:r>
            <a:r>
              <a:rPr lang="tr-TR" dirty="0" err="1" smtClean="0"/>
              <a:t>hours</a:t>
            </a:r>
            <a:r>
              <a:rPr lang="tr-TR" dirty="0" smtClean="0"/>
              <a:t>!</a:t>
            </a:r>
          </a:p>
          <a:p>
            <a:pPr algn="just" eaLnBrk="1" hangingPunct="1"/>
            <a:r>
              <a:rPr lang="tr-TR" sz="1800" dirty="0" smtClean="0"/>
              <a:t>(</a:t>
            </a:r>
            <a:r>
              <a:rPr lang="tr-TR" sz="1800" dirty="0" err="1" smtClean="0"/>
              <a:t>following</a:t>
            </a:r>
            <a:r>
              <a:rPr lang="tr-TR" sz="1800" dirty="0" smtClean="0"/>
              <a:t> </a:t>
            </a:r>
            <a:r>
              <a:rPr lang="tr-TR" sz="1800" dirty="0" err="1" smtClean="0"/>
              <a:t>images</a:t>
            </a:r>
            <a:r>
              <a:rPr lang="tr-TR" sz="1800" dirty="0" smtClean="0"/>
              <a:t> </a:t>
            </a:r>
            <a:r>
              <a:rPr lang="tr-TR" sz="1800" dirty="0" err="1" smtClean="0"/>
              <a:t>are</a:t>
            </a:r>
            <a:r>
              <a:rPr lang="tr-TR" sz="1800" dirty="0" smtClean="0"/>
              <a:t> </a:t>
            </a:r>
            <a:r>
              <a:rPr lang="tr-TR" sz="1800" dirty="0" err="1" smtClean="0"/>
              <a:t>taken</a:t>
            </a:r>
            <a:r>
              <a:rPr lang="tr-TR" sz="1800" dirty="0" smtClean="0"/>
              <a:t> </a:t>
            </a:r>
            <a:r>
              <a:rPr lang="tr-TR" sz="1800" dirty="0" err="1" smtClean="0"/>
              <a:t>from</a:t>
            </a:r>
            <a:r>
              <a:rPr lang="tr-TR" sz="1800" dirty="0" smtClean="0"/>
              <a:t> DIP)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640138"/>
            <a:ext cx="1633537" cy="245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537" y="3856037"/>
            <a:ext cx="1781175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076700"/>
            <a:ext cx="2801938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5" y="4081463"/>
            <a:ext cx="1828800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848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History</a:t>
            </a:r>
            <a:r>
              <a:rPr lang="tr-TR" dirty="0" smtClean="0"/>
              <a:t>	(</a:t>
            </a:r>
            <a:r>
              <a:rPr lang="tr-TR" dirty="0" err="1" smtClean="0"/>
              <a:t>cont</a:t>
            </a:r>
            <a:r>
              <a:rPr lang="tr-TR" dirty="0" smtClean="0"/>
              <a:t>.)			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5562"/>
            <a:ext cx="8229600" cy="4530725"/>
          </a:xfrm>
        </p:spPr>
        <p:txBody>
          <a:bodyPr/>
          <a:lstStyle/>
          <a:p>
            <a:pPr algn="just" eaLnBrk="1" hangingPunct="1"/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system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based</a:t>
            </a:r>
            <a:r>
              <a:rPr lang="tr-TR" dirty="0" smtClean="0"/>
              <a:t> on </a:t>
            </a:r>
            <a:r>
              <a:rPr lang="tr-TR" dirty="0" err="1" smtClean="0"/>
              <a:t>coding</a:t>
            </a:r>
            <a:r>
              <a:rPr lang="tr-TR" dirty="0" smtClean="0"/>
              <a:t> </a:t>
            </a:r>
            <a:r>
              <a:rPr lang="tr-TR" dirty="0" err="1" smtClean="0"/>
              <a:t>images</a:t>
            </a:r>
            <a:r>
              <a:rPr lang="tr-TR" dirty="0" smtClean="0"/>
              <a:t> in </a:t>
            </a:r>
            <a:r>
              <a:rPr lang="tr-TR" dirty="0" err="1" smtClean="0"/>
              <a:t>five</a:t>
            </a:r>
            <a:r>
              <a:rPr lang="tr-TR" dirty="0" smtClean="0"/>
              <a:t> </a:t>
            </a:r>
            <a:r>
              <a:rPr lang="tr-TR" dirty="0" err="1" smtClean="0"/>
              <a:t>levels</a:t>
            </a:r>
            <a:r>
              <a:rPr lang="tr-TR" dirty="0" smtClean="0"/>
              <a:t> of </a:t>
            </a:r>
            <a:r>
              <a:rPr lang="tr-TR" dirty="0" err="1" smtClean="0"/>
              <a:t>gray</a:t>
            </a:r>
            <a:r>
              <a:rPr lang="tr-TR" dirty="0" smtClean="0"/>
              <a:t>. </a:t>
            </a:r>
          </a:p>
          <a:p>
            <a:pPr algn="just" eaLnBrk="1" hangingPunct="1"/>
            <a:r>
              <a:rPr lang="tr-TR" dirty="0" err="1" smtClean="0"/>
              <a:t>In</a:t>
            </a:r>
            <a:r>
              <a:rPr lang="tr-TR" dirty="0" smtClean="0"/>
              <a:t> 1929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number</a:t>
            </a:r>
            <a:r>
              <a:rPr lang="tr-TR" dirty="0" smtClean="0"/>
              <a:t> of </a:t>
            </a:r>
            <a:r>
              <a:rPr lang="tr-TR" dirty="0" err="1" smtClean="0"/>
              <a:t>distinct</a:t>
            </a:r>
            <a:r>
              <a:rPr lang="tr-TR" dirty="0" smtClean="0"/>
              <a:t> </a:t>
            </a:r>
            <a:r>
              <a:rPr lang="tr-TR" dirty="0" err="1" smtClean="0"/>
              <a:t>gray</a:t>
            </a:r>
            <a:r>
              <a:rPr lang="tr-TR" dirty="0" smtClean="0"/>
              <a:t> </a:t>
            </a:r>
            <a:r>
              <a:rPr lang="tr-TR" dirty="0" err="1" smtClean="0"/>
              <a:t>levels</a:t>
            </a:r>
            <a:r>
              <a:rPr lang="tr-TR" dirty="0" smtClean="0"/>
              <a:t>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increased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15.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sz="22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tr-TR" sz="2200" dirty="0" smtClean="0"/>
          </a:p>
          <a:p>
            <a:pPr eaLnBrk="1" hangingPunct="1"/>
            <a:endParaRPr lang="tr-TR" sz="2200" dirty="0" smtClean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619" y="3259137"/>
            <a:ext cx="3700463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1" y="3260724"/>
            <a:ext cx="2143125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692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History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r>
              <a:rPr lang="tr-TR" dirty="0" smtClean="0"/>
              <a:t>					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previous</a:t>
            </a:r>
            <a:r>
              <a:rPr lang="tr-TR" dirty="0" smtClean="0"/>
              <a:t> </a:t>
            </a:r>
            <a:r>
              <a:rPr lang="tr-TR" dirty="0" err="1" smtClean="0"/>
              <a:t>three</a:t>
            </a:r>
            <a:r>
              <a:rPr lang="tr-TR" dirty="0" smtClean="0"/>
              <a:t> </a:t>
            </a:r>
            <a:r>
              <a:rPr lang="tr-TR" dirty="0" err="1" smtClean="0"/>
              <a:t>examples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not </a:t>
            </a:r>
            <a:r>
              <a:rPr lang="tr-TR" dirty="0" err="1" smtClean="0"/>
              <a:t>considered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context</a:t>
            </a:r>
            <a:r>
              <a:rPr lang="tr-TR" dirty="0" smtClean="0"/>
              <a:t> of dip since </a:t>
            </a:r>
            <a:r>
              <a:rPr lang="tr-TR" dirty="0" err="1" smtClean="0"/>
              <a:t>computers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not </a:t>
            </a:r>
            <a:r>
              <a:rPr lang="tr-TR" dirty="0" err="1" smtClean="0"/>
              <a:t>involved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underlying</a:t>
            </a:r>
            <a:r>
              <a:rPr lang="tr-TR" dirty="0" smtClean="0"/>
              <a:t> </a:t>
            </a:r>
            <a:r>
              <a:rPr lang="tr-TR" dirty="0" err="1" smtClean="0"/>
              <a:t>processes</a:t>
            </a:r>
            <a:r>
              <a:rPr lang="tr-TR" dirty="0" smtClean="0"/>
              <a:t>.</a:t>
            </a:r>
          </a:p>
          <a:p>
            <a:pPr algn="just" eaLnBrk="1" hangingPunct="1"/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history</a:t>
            </a:r>
            <a:r>
              <a:rPr lang="tr-TR" dirty="0" smtClean="0"/>
              <a:t> of dip </a:t>
            </a:r>
            <a:r>
              <a:rPr lang="tr-TR" dirty="0" err="1" smtClean="0"/>
              <a:t>starts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development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digital</a:t>
            </a:r>
            <a:r>
              <a:rPr lang="tr-TR" dirty="0" smtClean="0"/>
              <a:t> </a:t>
            </a:r>
            <a:r>
              <a:rPr lang="tr-TR" dirty="0" err="1" smtClean="0"/>
              <a:t>computers</a:t>
            </a:r>
            <a:r>
              <a:rPr lang="tr-TR" dirty="0" smtClean="0"/>
              <a:t>.</a:t>
            </a:r>
          </a:p>
          <a:p>
            <a:pPr algn="just" eaLnBrk="1" hangingPunct="1"/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first</a:t>
            </a:r>
            <a:r>
              <a:rPr lang="tr-TR" dirty="0" smtClean="0"/>
              <a:t> </a:t>
            </a:r>
            <a:r>
              <a:rPr lang="tr-TR" dirty="0" err="1" smtClean="0"/>
              <a:t>computers</a:t>
            </a:r>
            <a:r>
              <a:rPr lang="tr-TR" dirty="0" smtClean="0"/>
              <a:t> </a:t>
            </a:r>
            <a:r>
              <a:rPr lang="tr-TR" dirty="0" err="1" smtClean="0"/>
              <a:t>that</a:t>
            </a:r>
            <a:r>
              <a:rPr lang="tr-TR" dirty="0" smtClean="0"/>
              <a:t> can be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image</a:t>
            </a:r>
            <a:r>
              <a:rPr lang="tr-TR" dirty="0" smtClean="0"/>
              <a:t> </a:t>
            </a:r>
            <a:r>
              <a:rPr lang="tr-TR" dirty="0" err="1" smtClean="0"/>
              <a:t>processing</a:t>
            </a:r>
            <a:r>
              <a:rPr lang="tr-TR" dirty="0" smtClean="0"/>
              <a:t> </a:t>
            </a:r>
            <a:r>
              <a:rPr lang="tr-TR" dirty="0" err="1" smtClean="0"/>
              <a:t>tasks</a:t>
            </a:r>
            <a:r>
              <a:rPr lang="tr-TR" dirty="0" smtClean="0"/>
              <a:t> </a:t>
            </a:r>
            <a:r>
              <a:rPr lang="tr-TR" dirty="0" err="1" smtClean="0"/>
              <a:t>appeared</a:t>
            </a:r>
            <a:r>
              <a:rPr lang="tr-TR" dirty="0" smtClean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early</a:t>
            </a:r>
            <a:r>
              <a:rPr lang="tr-TR" dirty="0" smtClean="0"/>
              <a:t> 1960.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sz="22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tr-TR" sz="2200" dirty="0" smtClean="0"/>
          </a:p>
          <a:p>
            <a:pPr eaLnBrk="1" hangingPunct="1"/>
            <a:endParaRPr lang="tr-TR" sz="2200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11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History</a:t>
            </a:r>
            <a:r>
              <a:rPr lang="tr-TR" dirty="0" smtClean="0"/>
              <a:t>	(</a:t>
            </a:r>
            <a:r>
              <a:rPr lang="tr-TR" dirty="0" err="1" smtClean="0"/>
              <a:t>cont</a:t>
            </a:r>
            <a:r>
              <a:rPr lang="tr-TR" dirty="0" smtClean="0"/>
              <a:t>.)				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dirty="0" err="1" smtClean="0"/>
              <a:t>Computers</a:t>
            </a:r>
            <a:r>
              <a:rPr lang="tr-TR" dirty="0" smtClean="0"/>
              <a:t> </a:t>
            </a:r>
            <a:r>
              <a:rPr lang="tr-TR" dirty="0" err="1" smtClean="0"/>
              <a:t>were</a:t>
            </a:r>
            <a:r>
              <a:rPr lang="tr-TR" dirty="0" smtClean="0"/>
              <a:t>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improving</a:t>
            </a:r>
            <a:r>
              <a:rPr lang="tr-TR" dirty="0" smtClean="0"/>
              <a:t> </a:t>
            </a:r>
            <a:r>
              <a:rPr lang="tr-TR" dirty="0" err="1" smtClean="0"/>
              <a:t>space</a:t>
            </a:r>
            <a:r>
              <a:rPr lang="tr-TR" dirty="0" smtClean="0"/>
              <a:t> </a:t>
            </a:r>
            <a:r>
              <a:rPr lang="tr-TR" dirty="0" err="1" smtClean="0"/>
              <a:t>images</a:t>
            </a:r>
            <a:r>
              <a:rPr lang="tr-TR" dirty="0" smtClean="0"/>
              <a:t> at </a:t>
            </a:r>
            <a:r>
              <a:rPr lang="tr-TR" dirty="0" err="1" smtClean="0"/>
              <a:t>the</a:t>
            </a:r>
            <a:r>
              <a:rPr lang="tr-TR" dirty="0" smtClean="0"/>
              <a:t> Jet </a:t>
            </a:r>
            <a:r>
              <a:rPr lang="tr-TR" dirty="0" err="1" smtClean="0"/>
              <a:t>Propolsion</a:t>
            </a:r>
            <a:r>
              <a:rPr lang="tr-TR" dirty="0" smtClean="0"/>
              <a:t> </a:t>
            </a:r>
            <a:r>
              <a:rPr lang="tr-TR" dirty="0" err="1" smtClean="0"/>
              <a:t>Laboratory</a:t>
            </a:r>
            <a:r>
              <a:rPr lang="tr-TR" dirty="0" smtClean="0"/>
              <a:t>, California in 1964.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sz="22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tr-TR" sz="2200" dirty="0" smtClean="0"/>
          </a:p>
          <a:p>
            <a:pPr eaLnBrk="1" hangingPunct="1"/>
            <a:endParaRPr lang="tr-TR" sz="2200" dirty="0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3165475"/>
            <a:ext cx="3722688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38" y="3213100"/>
            <a:ext cx="21812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144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/>
              <a:t>History</a:t>
            </a:r>
            <a:r>
              <a:rPr lang="tr-TR" dirty="0" smtClean="0"/>
              <a:t> (</a:t>
            </a:r>
            <a:r>
              <a:rPr lang="tr-TR" dirty="0" err="1" smtClean="0"/>
              <a:t>cont</a:t>
            </a:r>
            <a:r>
              <a:rPr lang="tr-TR" dirty="0" smtClean="0"/>
              <a:t>.)</a:t>
            </a:r>
            <a:r>
              <a:rPr lang="tr-TR" sz="4000" dirty="0" smtClean="0"/>
              <a:t>					</a:t>
            </a:r>
            <a:endParaRPr lang="tr-TR" sz="2400" dirty="0" smtClean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 smtClean="0"/>
              <a:t>parallel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space</a:t>
            </a:r>
            <a:r>
              <a:rPr lang="tr-TR" dirty="0" smtClean="0"/>
              <a:t> </a:t>
            </a:r>
            <a:r>
              <a:rPr lang="tr-TR" dirty="0" err="1" smtClean="0"/>
              <a:t>applications</a:t>
            </a:r>
            <a:r>
              <a:rPr lang="tr-TR" dirty="0" smtClean="0"/>
              <a:t>, dip </a:t>
            </a:r>
            <a:r>
              <a:rPr lang="tr-TR" dirty="0" err="1" smtClean="0"/>
              <a:t>techniques</a:t>
            </a:r>
            <a:r>
              <a:rPr lang="tr-TR" dirty="0" smtClean="0"/>
              <a:t> </a:t>
            </a:r>
            <a:r>
              <a:rPr lang="tr-TR" dirty="0" err="1" smtClean="0"/>
              <a:t>began</a:t>
            </a:r>
            <a:r>
              <a:rPr lang="tr-TR" dirty="0" smtClean="0"/>
              <a:t> in </a:t>
            </a:r>
            <a:r>
              <a:rPr lang="tr-TR" dirty="0" err="1" smtClean="0"/>
              <a:t>late</a:t>
            </a:r>
            <a:r>
              <a:rPr lang="tr-TR" dirty="0" smtClean="0"/>
              <a:t> 1960 </a:t>
            </a:r>
            <a:r>
              <a:rPr lang="tr-TR" dirty="0" err="1" smtClean="0"/>
              <a:t>to</a:t>
            </a:r>
            <a:r>
              <a:rPr lang="tr-TR" dirty="0" smtClean="0"/>
              <a:t> be </a:t>
            </a:r>
            <a:r>
              <a:rPr lang="tr-TR" dirty="0" err="1" smtClean="0"/>
              <a:t>used</a:t>
            </a:r>
            <a:r>
              <a:rPr lang="tr-TR" dirty="0" smtClean="0"/>
              <a:t> in </a:t>
            </a:r>
            <a:r>
              <a:rPr lang="tr-TR" dirty="0" err="1" smtClean="0"/>
              <a:t>medical</a:t>
            </a:r>
            <a:r>
              <a:rPr lang="tr-TR" dirty="0" smtClean="0"/>
              <a:t> </a:t>
            </a:r>
            <a:r>
              <a:rPr lang="tr-TR" dirty="0" err="1" smtClean="0"/>
              <a:t>imaging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astronomy</a:t>
            </a:r>
            <a:r>
              <a:rPr lang="tr-TR" dirty="0" smtClean="0"/>
              <a:t>.</a:t>
            </a:r>
          </a:p>
          <a:p>
            <a:pPr algn="just" eaLnBrk="1" hangingPunct="1"/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invention</a:t>
            </a:r>
            <a:r>
              <a:rPr lang="tr-TR" dirty="0" smtClean="0"/>
              <a:t> of </a:t>
            </a:r>
            <a:r>
              <a:rPr lang="tr-TR" dirty="0" err="1" smtClean="0"/>
              <a:t>Computerized</a:t>
            </a:r>
            <a:r>
              <a:rPr lang="tr-TR" dirty="0" smtClean="0"/>
              <a:t> </a:t>
            </a:r>
            <a:r>
              <a:rPr lang="tr-TR" dirty="0" err="1" smtClean="0"/>
              <a:t>Tomography</a:t>
            </a:r>
            <a:r>
              <a:rPr lang="tr-TR" dirty="0" smtClean="0"/>
              <a:t>(CT) in 1970s </a:t>
            </a:r>
            <a:r>
              <a:rPr lang="tr-TR" dirty="0" err="1" smtClean="0"/>
              <a:t>was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most</a:t>
            </a:r>
            <a:r>
              <a:rPr lang="tr-TR" dirty="0" smtClean="0"/>
              <a:t> </a:t>
            </a:r>
            <a:r>
              <a:rPr lang="tr-TR" dirty="0" err="1" smtClean="0"/>
              <a:t>important</a:t>
            </a:r>
            <a:r>
              <a:rPr lang="tr-TR" dirty="0" smtClean="0"/>
              <a:t> </a:t>
            </a:r>
            <a:r>
              <a:rPr lang="tr-TR" dirty="0" err="1" smtClean="0"/>
              <a:t>application</a:t>
            </a:r>
            <a:r>
              <a:rPr lang="tr-TR" dirty="0" smtClean="0"/>
              <a:t> of dip in </a:t>
            </a:r>
            <a:r>
              <a:rPr lang="tr-TR" dirty="0" err="1" smtClean="0"/>
              <a:t>medical</a:t>
            </a:r>
            <a:r>
              <a:rPr lang="tr-TR" dirty="0" smtClean="0"/>
              <a:t> </a:t>
            </a:r>
            <a:r>
              <a:rPr lang="tr-TR" dirty="0" err="1" smtClean="0"/>
              <a:t>diagnosis</a:t>
            </a:r>
            <a:r>
              <a:rPr lang="tr-TR" dirty="0" smtClean="0"/>
              <a:t>. (</a:t>
            </a:r>
            <a:r>
              <a:rPr lang="tr-TR" dirty="0" err="1" smtClean="0"/>
              <a:t>won</a:t>
            </a:r>
            <a:r>
              <a:rPr lang="tr-TR" dirty="0" smtClean="0"/>
              <a:t> 1979 </a:t>
            </a:r>
            <a:r>
              <a:rPr lang="tr-TR" dirty="0" err="1" smtClean="0"/>
              <a:t>nobel</a:t>
            </a:r>
            <a:r>
              <a:rPr lang="tr-TR" dirty="0" smtClean="0"/>
              <a:t> prize)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tr-TR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676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History</a:t>
            </a:r>
            <a:r>
              <a:rPr lang="tr-TR" dirty="0">
                <a:ea typeface="ＭＳ Ｐゴシック" panose="020B0600070205080204" pitchFamily="34" charset="-128"/>
              </a:rPr>
              <a:t>	</a:t>
            </a:r>
            <a:r>
              <a:rPr lang="tr-TR" dirty="0" smtClean="0">
                <a:ea typeface="ＭＳ Ｐゴシック" panose="020B0600070205080204" pitchFamily="34" charset="-128"/>
              </a:rPr>
              <a:t>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r>
              <a:rPr lang="tr-TR" sz="4000" dirty="0" smtClean="0"/>
              <a:t>			</a:t>
            </a:r>
            <a:endParaRPr lang="tr-TR" sz="24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field</a:t>
            </a:r>
            <a:r>
              <a:rPr lang="tr-TR" dirty="0" smtClean="0"/>
              <a:t> of </a:t>
            </a:r>
            <a:r>
              <a:rPr lang="tr-TR" dirty="0" err="1" smtClean="0"/>
              <a:t>image</a:t>
            </a:r>
            <a:r>
              <a:rPr lang="tr-TR" dirty="0" smtClean="0"/>
              <a:t> </a:t>
            </a:r>
            <a:r>
              <a:rPr lang="tr-TR" dirty="0" err="1" smtClean="0"/>
              <a:t>processing</a:t>
            </a:r>
            <a:r>
              <a:rPr lang="tr-TR" dirty="0" smtClean="0"/>
              <a:t> </a:t>
            </a:r>
            <a:r>
              <a:rPr lang="tr-TR" dirty="0" err="1" smtClean="0"/>
              <a:t>have</a:t>
            </a:r>
            <a:r>
              <a:rPr lang="tr-TR" dirty="0" smtClean="0"/>
              <a:t> </a:t>
            </a:r>
            <a:r>
              <a:rPr lang="tr-TR" dirty="0" err="1" smtClean="0"/>
              <a:t>grown</a:t>
            </a:r>
            <a:r>
              <a:rPr lang="tr-TR" dirty="0" smtClean="0"/>
              <a:t> </a:t>
            </a:r>
            <a:r>
              <a:rPr lang="tr-TR" dirty="0" err="1" smtClean="0"/>
              <a:t>rapidly</a:t>
            </a:r>
            <a:r>
              <a:rPr lang="tr-TR" dirty="0" smtClean="0"/>
              <a:t>. Applications </a:t>
            </a:r>
            <a:r>
              <a:rPr lang="tr-TR" dirty="0" err="1" smtClean="0"/>
              <a:t>include</a:t>
            </a:r>
            <a:endParaRPr lang="tr-TR" dirty="0" smtClean="0"/>
          </a:p>
          <a:p>
            <a:pPr lvl="1" eaLnBrk="1" hangingPunct="1"/>
            <a:r>
              <a:rPr lang="tr-TR" dirty="0" err="1" smtClean="0"/>
              <a:t>Geography</a:t>
            </a:r>
            <a:endParaRPr lang="tr-TR" dirty="0" smtClean="0"/>
          </a:p>
          <a:p>
            <a:pPr lvl="1" eaLnBrk="1" hangingPunct="1"/>
            <a:r>
              <a:rPr lang="tr-TR" dirty="0" err="1" smtClean="0"/>
              <a:t>Archeology</a:t>
            </a:r>
            <a:endParaRPr lang="tr-TR" dirty="0" smtClean="0"/>
          </a:p>
          <a:p>
            <a:pPr lvl="1" eaLnBrk="1" hangingPunct="1"/>
            <a:r>
              <a:rPr lang="tr-TR" dirty="0" err="1" smtClean="0"/>
              <a:t>Physics</a:t>
            </a:r>
            <a:endParaRPr lang="tr-TR" dirty="0" smtClean="0"/>
          </a:p>
          <a:p>
            <a:pPr lvl="1" eaLnBrk="1" hangingPunct="1"/>
            <a:r>
              <a:rPr lang="tr-TR" dirty="0" err="1" smtClean="0"/>
              <a:t>Nuclear</a:t>
            </a:r>
            <a:r>
              <a:rPr lang="tr-TR" dirty="0" smtClean="0"/>
              <a:t> </a:t>
            </a:r>
            <a:r>
              <a:rPr lang="tr-TR" dirty="0" err="1" smtClean="0"/>
              <a:t>biology</a:t>
            </a:r>
            <a:endParaRPr lang="tr-TR" dirty="0" smtClean="0"/>
          </a:p>
          <a:p>
            <a:pPr lvl="1" eaLnBrk="1" hangingPunct="1"/>
            <a:r>
              <a:rPr lang="tr-TR" dirty="0" err="1" smtClean="0"/>
              <a:t>Defence</a:t>
            </a:r>
            <a:r>
              <a:rPr lang="tr-TR" dirty="0" smtClean="0"/>
              <a:t> </a:t>
            </a:r>
            <a:r>
              <a:rPr lang="tr-TR" dirty="0" err="1" smtClean="0"/>
              <a:t>industry</a:t>
            </a:r>
            <a:endParaRPr lang="tr-TR" dirty="0" smtClean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8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anose="020B0600070205080204" pitchFamily="34" charset="-128"/>
              </a:rPr>
              <a:t>Examples of applications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400" dirty="0" smtClean="0">
                <a:ea typeface="ＭＳ Ｐゴシック" panose="020B0600070205080204" pitchFamily="34" charset="-128"/>
              </a:rPr>
              <a:t>Medical applications: PET, CAT scans, MRI and fMRI, etc. 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dirty="0" smtClean="0">
                <a:ea typeface="ＭＳ Ｐゴシック" panose="020B0600070205080204" pitchFamily="34" charset="-128"/>
              </a:rPr>
              <a:t>Industrial applications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dirty="0" smtClean="0">
                <a:ea typeface="ＭＳ Ｐゴシック" panose="020B0600070205080204" pitchFamily="34" charset="-128"/>
              </a:rPr>
              <a:t>Consumer electronics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dirty="0" smtClean="0">
                <a:ea typeface="ＭＳ Ｐゴシック" panose="020B0600070205080204" pitchFamily="34" charset="-128"/>
              </a:rPr>
              <a:t>Military applications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dirty="0" smtClean="0">
                <a:ea typeface="ＭＳ Ｐゴシック" panose="020B0600070205080204" pitchFamily="34" charset="-128"/>
              </a:rPr>
              <a:t>Law enforcement and security</a:t>
            </a:r>
          </a:p>
          <a:p>
            <a:pPr eaLnBrk="1" hangingPunct="1">
              <a:lnSpc>
                <a:spcPct val="90000"/>
              </a:lnSpc>
            </a:pPr>
            <a:r>
              <a:rPr lang="en-US" sz="3400" dirty="0" smtClean="0">
                <a:ea typeface="ＭＳ Ｐゴシック" panose="020B0600070205080204" pitchFamily="34" charset="-128"/>
              </a:rPr>
              <a:t>Internet, particularly the Web. </a:t>
            </a:r>
            <a:endParaRPr lang="en-US" sz="3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4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Examples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>
                <a:ea typeface="ＭＳ Ｐゴシック" panose="020B0600070205080204" pitchFamily="34" charset="-128"/>
              </a:rPr>
              <a:t>of </a:t>
            </a:r>
            <a:r>
              <a:rPr lang="tr-TR" dirty="0" err="1" smtClean="0">
                <a:ea typeface="ＭＳ Ｐゴシック" panose="020B0600070205080204" pitchFamily="34" charset="-128"/>
              </a:rPr>
              <a:t>applications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60462"/>
            <a:ext cx="8229600" cy="4530725"/>
          </a:xfrm>
        </p:spPr>
        <p:txBody>
          <a:bodyPr/>
          <a:lstStyle/>
          <a:p>
            <a:pPr algn="just" eaLnBrk="1" hangingPunct="1"/>
            <a:r>
              <a:rPr lang="tr-TR" sz="2600" dirty="0" err="1" smtClean="0"/>
              <a:t>Today</a:t>
            </a:r>
            <a:r>
              <a:rPr lang="tr-TR" sz="2600" dirty="0" smtClean="0"/>
              <a:t>, dip </a:t>
            </a:r>
            <a:r>
              <a:rPr lang="tr-TR" sz="2600" dirty="0" err="1" smtClean="0"/>
              <a:t>techniqes</a:t>
            </a:r>
            <a:r>
              <a:rPr lang="tr-TR" sz="2600" dirty="0" smtClean="0"/>
              <a:t> </a:t>
            </a:r>
            <a:r>
              <a:rPr lang="tr-TR" sz="2600" dirty="0" err="1" smtClean="0"/>
              <a:t>are</a:t>
            </a:r>
            <a:r>
              <a:rPr lang="tr-TR" sz="2600" dirty="0" smtClean="0"/>
              <a:t> </a:t>
            </a:r>
            <a:r>
              <a:rPr lang="tr-TR" sz="2600" dirty="0" err="1" smtClean="0"/>
              <a:t>used</a:t>
            </a:r>
            <a:r>
              <a:rPr lang="tr-TR" sz="2600" dirty="0" smtClean="0"/>
              <a:t> </a:t>
            </a:r>
            <a:r>
              <a:rPr lang="tr-TR" sz="2600" dirty="0" err="1" smtClean="0"/>
              <a:t>widely</a:t>
            </a:r>
            <a:r>
              <a:rPr lang="tr-TR" sz="2600" dirty="0" smtClean="0"/>
              <a:t>.</a:t>
            </a:r>
          </a:p>
          <a:p>
            <a:pPr algn="just" eaLnBrk="1" hangingPunct="1"/>
            <a:r>
              <a:rPr lang="tr-TR" sz="2600" dirty="0" err="1" smtClean="0"/>
              <a:t>One</a:t>
            </a:r>
            <a:r>
              <a:rPr lang="tr-TR" sz="2600" dirty="0" smtClean="0"/>
              <a:t> </a:t>
            </a:r>
            <a:r>
              <a:rPr lang="tr-TR" sz="2600" dirty="0" err="1" smtClean="0"/>
              <a:t>way</a:t>
            </a:r>
            <a:r>
              <a:rPr lang="tr-TR" sz="2600" dirty="0" smtClean="0"/>
              <a:t> </a:t>
            </a:r>
            <a:r>
              <a:rPr lang="tr-TR" sz="2600" dirty="0" err="1" smtClean="0"/>
              <a:t>to</a:t>
            </a:r>
            <a:r>
              <a:rPr lang="tr-TR" sz="2600" dirty="0" smtClean="0"/>
              <a:t> </a:t>
            </a:r>
            <a:r>
              <a:rPr lang="tr-TR" sz="2600" dirty="0" err="1" smtClean="0"/>
              <a:t>classify</a:t>
            </a:r>
            <a:r>
              <a:rPr lang="tr-TR" sz="2600" dirty="0" smtClean="0"/>
              <a:t> </a:t>
            </a:r>
            <a:r>
              <a:rPr lang="tr-TR" sz="2600" dirty="0" err="1" smtClean="0"/>
              <a:t>these</a:t>
            </a:r>
            <a:r>
              <a:rPr lang="tr-TR" sz="2600" dirty="0" smtClean="0"/>
              <a:t> </a:t>
            </a:r>
            <a:r>
              <a:rPr lang="tr-TR" sz="2600" dirty="0" err="1" smtClean="0"/>
              <a:t>applications</a:t>
            </a:r>
            <a:r>
              <a:rPr lang="tr-TR" sz="2600" dirty="0" smtClean="0"/>
              <a:t> </a:t>
            </a:r>
            <a:r>
              <a:rPr lang="tr-TR" sz="2600" dirty="0" err="1" smtClean="0"/>
              <a:t>according</a:t>
            </a:r>
            <a:r>
              <a:rPr lang="tr-TR" sz="2600" dirty="0" smtClean="0"/>
              <a:t> </a:t>
            </a:r>
            <a:r>
              <a:rPr lang="tr-TR" sz="2600" dirty="0" err="1" smtClean="0"/>
              <a:t>to</a:t>
            </a:r>
            <a:r>
              <a:rPr lang="tr-TR" sz="2600" dirty="0" smtClean="0"/>
              <a:t> </a:t>
            </a:r>
            <a:r>
              <a:rPr lang="tr-TR" sz="2600" dirty="0" err="1" smtClean="0"/>
              <a:t>the</a:t>
            </a:r>
            <a:r>
              <a:rPr lang="tr-TR" sz="2600" dirty="0" smtClean="0"/>
              <a:t> </a:t>
            </a:r>
            <a:r>
              <a:rPr lang="tr-TR" sz="2600" dirty="0" err="1" smtClean="0"/>
              <a:t>source</a:t>
            </a:r>
            <a:r>
              <a:rPr lang="tr-TR" sz="2600" dirty="0" smtClean="0"/>
              <a:t> of </a:t>
            </a:r>
            <a:r>
              <a:rPr lang="tr-TR" sz="2600" dirty="0" err="1" smtClean="0"/>
              <a:t>the</a:t>
            </a:r>
            <a:r>
              <a:rPr lang="tr-TR" sz="2600" dirty="0" smtClean="0"/>
              <a:t> </a:t>
            </a:r>
            <a:r>
              <a:rPr lang="tr-TR" sz="2600" dirty="0" err="1" smtClean="0"/>
              <a:t>image</a:t>
            </a:r>
            <a:r>
              <a:rPr lang="tr-TR" sz="2600" dirty="0" smtClean="0"/>
              <a:t>(</a:t>
            </a:r>
            <a:r>
              <a:rPr lang="tr-TR" sz="2600" dirty="0" err="1" smtClean="0"/>
              <a:t>e.g</a:t>
            </a:r>
            <a:r>
              <a:rPr lang="tr-TR" sz="2600" dirty="0" smtClean="0"/>
              <a:t>., </a:t>
            </a:r>
            <a:r>
              <a:rPr lang="tr-TR" sz="2600" dirty="0" err="1" smtClean="0"/>
              <a:t>visual</a:t>
            </a:r>
            <a:r>
              <a:rPr lang="tr-TR" sz="2600" dirty="0" smtClean="0"/>
              <a:t>, X-ray,...</a:t>
            </a:r>
            <a:r>
              <a:rPr lang="tr-TR" sz="2600" dirty="0" err="1" smtClean="0"/>
              <a:t>etc</a:t>
            </a:r>
            <a:r>
              <a:rPr lang="tr-TR" sz="2600" dirty="0" smtClean="0"/>
              <a:t>).</a:t>
            </a:r>
          </a:p>
          <a:p>
            <a:pPr algn="just" eaLnBrk="1" hangingPunct="1"/>
            <a:r>
              <a:rPr lang="tr-TR" sz="2600" dirty="0" err="1" smtClean="0"/>
              <a:t>The</a:t>
            </a:r>
            <a:r>
              <a:rPr lang="tr-TR" sz="2600" dirty="0" smtClean="0"/>
              <a:t> </a:t>
            </a:r>
            <a:r>
              <a:rPr lang="tr-TR" sz="2600" dirty="0" err="1" smtClean="0"/>
              <a:t>principal</a:t>
            </a:r>
            <a:r>
              <a:rPr lang="tr-TR" sz="2600" dirty="0" smtClean="0"/>
              <a:t> </a:t>
            </a:r>
            <a:r>
              <a:rPr lang="tr-TR" sz="2600" dirty="0" err="1" smtClean="0"/>
              <a:t>energy</a:t>
            </a:r>
            <a:r>
              <a:rPr lang="tr-TR" sz="2600" dirty="0" smtClean="0"/>
              <a:t> </a:t>
            </a:r>
            <a:r>
              <a:rPr lang="tr-TR" sz="2600" dirty="0" err="1" smtClean="0"/>
              <a:t>sources</a:t>
            </a:r>
            <a:r>
              <a:rPr lang="tr-TR" sz="2600" dirty="0" smtClean="0"/>
              <a:t> </a:t>
            </a:r>
            <a:r>
              <a:rPr lang="tr-TR" sz="2600" dirty="0" err="1" smtClean="0"/>
              <a:t>are</a:t>
            </a:r>
            <a:endParaRPr lang="tr-TR" sz="2600" dirty="0" smtClean="0"/>
          </a:p>
          <a:p>
            <a:pPr lvl="1" algn="just" eaLnBrk="1" hangingPunct="1"/>
            <a:r>
              <a:rPr lang="tr-TR" sz="2400" dirty="0" err="1" smtClean="0"/>
              <a:t>Electromagnetic</a:t>
            </a:r>
            <a:r>
              <a:rPr lang="tr-TR" sz="2400" dirty="0" smtClean="0"/>
              <a:t> </a:t>
            </a:r>
            <a:r>
              <a:rPr lang="tr-TR" sz="2400" dirty="0" err="1" smtClean="0"/>
              <a:t>enery</a:t>
            </a:r>
            <a:r>
              <a:rPr lang="tr-TR" sz="2400" dirty="0" smtClean="0"/>
              <a:t> </a:t>
            </a:r>
            <a:r>
              <a:rPr lang="tr-TR" sz="2400" dirty="0" err="1" smtClean="0"/>
              <a:t>spectrum</a:t>
            </a:r>
            <a:endParaRPr lang="tr-TR" sz="2400" dirty="0" smtClean="0"/>
          </a:p>
          <a:p>
            <a:pPr lvl="1" algn="just" eaLnBrk="1" hangingPunct="1"/>
            <a:r>
              <a:rPr lang="tr-TR" sz="2400" dirty="0" err="1" smtClean="0"/>
              <a:t>Acoustic</a:t>
            </a:r>
            <a:endParaRPr lang="tr-TR" sz="2400" dirty="0" smtClean="0"/>
          </a:p>
          <a:p>
            <a:pPr lvl="1" algn="just" eaLnBrk="1" hangingPunct="1"/>
            <a:r>
              <a:rPr lang="tr-TR" sz="2400" dirty="0" err="1" smtClean="0"/>
              <a:t>Ultrasonic</a:t>
            </a:r>
            <a:endParaRPr lang="tr-TR" sz="2400" dirty="0" smtClean="0"/>
          </a:p>
          <a:p>
            <a:pPr lvl="1" algn="just" eaLnBrk="1" hangingPunct="1"/>
            <a:r>
              <a:rPr lang="tr-TR" sz="2400" dirty="0" smtClean="0"/>
              <a:t>Electronic (</a:t>
            </a:r>
            <a:r>
              <a:rPr lang="tr-TR" sz="2400" dirty="0" err="1" smtClean="0"/>
              <a:t>electron</a:t>
            </a:r>
            <a:r>
              <a:rPr lang="tr-TR" sz="2400" dirty="0" smtClean="0"/>
              <a:t> </a:t>
            </a:r>
            <a:r>
              <a:rPr lang="tr-TR" sz="2400" dirty="0" err="1" smtClean="0"/>
              <a:t>beams</a:t>
            </a:r>
            <a:r>
              <a:rPr lang="tr-TR" sz="2400" dirty="0" smtClean="0"/>
              <a:t> </a:t>
            </a:r>
            <a:r>
              <a:rPr lang="tr-TR" sz="2400" dirty="0" err="1" smtClean="0"/>
              <a:t>used</a:t>
            </a:r>
            <a:r>
              <a:rPr lang="tr-TR" sz="2400" dirty="0" smtClean="0"/>
              <a:t> in </a:t>
            </a:r>
            <a:r>
              <a:rPr lang="tr-TR" sz="2400" dirty="0" err="1" smtClean="0"/>
              <a:t>electron</a:t>
            </a:r>
            <a:r>
              <a:rPr lang="tr-TR" sz="2400" dirty="0" smtClean="0"/>
              <a:t> </a:t>
            </a:r>
            <a:r>
              <a:rPr lang="tr-TR" sz="2400" dirty="0" err="1" smtClean="0"/>
              <a:t>microscopy</a:t>
            </a:r>
            <a:r>
              <a:rPr lang="tr-TR" sz="2400" dirty="0" smtClean="0"/>
              <a:t>)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22" y="5092700"/>
            <a:ext cx="867568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1525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>
                <a:ea typeface="ＭＳ Ｐゴシック" panose="020B0600070205080204" pitchFamily="34" charset="-128"/>
              </a:rPr>
              <a:t>Gamma-ray </a:t>
            </a:r>
            <a:r>
              <a:rPr lang="tr-TR" dirty="0" err="1">
                <a:ea typeface="ＭＳ Ｐゴシック" panose="020B0600070205080204" pitchFamily="34" charset="-128"/>
              </a:rPr>
              <a:t>imaging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1244600"/>
            <a:ext cx="148590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75" y="1244600"/>
            <a:ext cx="375602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92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275" y="1237455"/>
            <a:ext cx="5832475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smtClean="0">
                <a:ea typeface="ＭＳ Ｐゴシック" panose="020B0600070205080204" pitchFamily="34" charset="-128"/>
              </a:rPr>
              <a:t>X-ray </a:t>
            </a:r>
            <a:r>
              <a:rPr lang="tr-TR" dirty="0" err="1">
                <a:ea typeface="ＭＳ Ｐゴシック" panose="020B0600070205080204" pitchFamily="34" charset="-128"/>
              </a:rPr>
              <a:t>imaging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</a:p>
        </p:txBody>
      </p:sp>
      <p:pic>
        <p:nvPicPr>
          <p:cNvPr id="2560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" y="1805384"/>
            <a:ext cx="318293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06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Imaging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>
                <a:ea typeface="ＭＳ Ｐゴシック" panose="020B0600070205080204" pitchFamily="34" charset="-128"/>
              </a:rPr>
              <a:t>in </a:t>
            </a:r>
            <a:r>
              <a:rPr lang="tr-TR" dirty="0" err="1">
                <a:ea typeface="ＭＳ Ｐゴシック" panose="020B0600070205080204" pitchFamily="34" charset="-128"/>
              </a:rPr>
              <a:t>the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Ultraviolet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band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663" y="1320800"/>
            <a:ext cx="219233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" y="1320800"/>
            <a:ext cx="3832225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612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Imaging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>
                <a:ea typeface="ＭＳ Ｐゴシック" panose="020B0600070205080204" pitchFamily="34" charset="-128"/>
              </a:rPr>
              <a:t>in </a:t>
            </a:r>
            <a:r>
              <a:rPr lang="tr-TR" dirty="0" err="1">
                <a:ea typeface="ＭＳ Ｐゴシック" panose="020B0600070205080204" pitchFamily="34" charset="-128"/>
              </a:rPr>
              <a:t>the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visible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and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infrared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bands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2765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500982"/>
            <a:ext cx="5651500" cy="121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95562"/>
            <a:ext cx="3465513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73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Imaging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>
                <a:ea typeface="ＭＳ Ｐゴシック" panose="020B0600070205080204" pitchFamily="34" charset="-128"/>
              </a:rPr>
              <a:t>in </a:t>
            </a:r>
            <a:r>
              <a:rPr lang="tr-TR" dirty="0" err="1">
                <a:ea typeface="ＭＳ Ｐゴシック" panose="020B0600070205080204" pitchFamily="34" charset="-128"/>
              </a:rPr>
              <a:t>the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visible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and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infrared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bands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2867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1751806"/>
            <a:ext cx="74168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666184"/>
            <a:ext cx="8374062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6073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4000" dirty="0" err="1" smtClean="0"/>
              <a:t>Imaging</a:t>
            </a:r>
            <a:r>
              <a:rPr lang="tr-TR" sz="4000" dirty="0" smtClean="0"/>
              <a:t> in </a:t>
            </a:r>
            <a:r>
              <a:rPr lang="tr-TR" sz="4000" dirty="0" err="1" smtClean="0"/>
              <a:t>the</a:t>
            </a:r>
            <a:r>
              <a:rPr lang="tr-TR" sz="4000" dirty="0" smtClean="0"/>
              <a:t> </a:t>
            </a:r>
            <a:r>
              <a:rPr lang="tr-TR" sz="4000" dirty="0" err="1" smtClean="0"/>
              <a:t>visible</a:t>
            </a:r>
            <a:r>
              <a:rPr lang="tr-TR" sz="4000" dirty="0" smtClean="0"/>
              <a:t> </a:t>
            </a:r>
            <a:r>
              <a:rPr lang="tr-TR" sz="4000" dirty="0" err="1" smtClean="0"/>
              <a:t>and</a:t>
            </a:r>
            <a:r>
              <a:rPr lang="tr-TR" sz="4000" dirty="0" smtClean="0"/>
              <a:t> </a:t>
            </a:r>
            <a:r>
              <a:rPr lang="tr-TR" sz="4000" dirty="0" err="1" smtClean="0"/>
              <a:t>infrared</a:t>
            </a:r>
            <a:r>
              <a:rPr lang="tr-TR" sz="4000" dirty="0" smtClean="0"/>
              <a:t> </a:t>
            </a:r>
            <a:r>
              <a:rPr lang="tr-TR" sz="4000" dirty="0" err="1" smtClean="0"/>
              <a:t>bands</a:t>
            </a:r>
            <a:r>
              <a:rPr lang="tr-TR" sz="4000" dirty="0" smtClean="0"/>
              <a:t> (</a:t>
            </a:r>
            <a:r>
              <a:rPr lang="tr-TR" sz="4000" dirty="0" err="1" smtClean="0"/>
              <a:t>cont</a:t>
            </a:r>
            <a:r>
              <a:rPr lang="tr-TR" sz="4000" dirty="0" smtClean="0"/>
              <a:t>.)</a:t>
            </a:r>
            <a:endParaRPr lang="tr-TR" sz="2400" dirty="0" smtClean="0"/>
          </a:p>
        </p:txBody>
      </p:sp>
      <p:pic>
        <p:nvPicPr>
          <p:cNvPr id="2969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12106"/>
            <a:ext cx="23749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60512"/>
            <a:ext cx="5184775" cy="468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31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Imaging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>
                <a:ea typeface="ＭＳ Ｐゴシック" panose="020B0600070205080204" pitchFamily="34" charset="-128"/>
              </a:rPr>
              <a:t>in </a:t>
            </a:r>
            <a:r>
              <a:rPr lang="tr-TR" dirty="0" err="1">
                <a:ea typeface="ＭＳ Ｐゴシック" panose="020B0600070205080204" pitchFamily="34" charset="-128"/>
              </a:rPr>
              <a:t>the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visible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and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infrared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bands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68450"/>
            <a:ext cx="3614738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981200"/>
            <a:ext cx="215900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58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sz="4000" dirty="0" err="1" smtClean="0"/>
              <a:t>Imaging</a:t>
            </a:r>
            <a:r>
              <a:rPr lang="tr-TR" sz="4000" dirty="0" smtClean="0"/>
              <a:t> in </a:t>
            </a:r>
            <a:r>
              <a:rPr lang="tr-TR" sz="4000" dirty="0" err="1" smtClean="0"/>
              <a:t>the</a:t>
            </a:r>
            <a:r>
              <a:rPr lang="tr-TR" sz="4000" dirty="0" smtClean="0"/>
              <a:t> </a:t>
            </a:r>
            <a:r>
              <a:rPr lang="tr-TR" sz="4000" dirty="0" err="1" smtClean="0"/>
              <a:t>visible</a:t>
            </a:r>
            <a:r>
              <a:rPr lang="tr-TR" sz="4000" dirty="0" smtClean="0"/>
              <a:t> </a:t>
            </a:r>
            <a:r>
              <a:rPr lang="tr-TR" sz="4000" dirty="0" err="1" smtClean="0"/>
              <a:t>and</a:t>
            </a:r>
            <a:r>
              <a:rPr lang="tr-TR" sz="4000" dirty="0" smtClean="0"/>
              <a:t> </a:t>
            </a:r>
            <a:r>
              <a:rPr lang="tr-TR" sz="4000" dirty="0" err="1" smtClean="0"/>
              <a:t>infrared</a:t>
            </a:r>
            <a:r>
              <a:rPr lang="tr-TR" sz="4000" dirty="0" smtClean="0"/>
              <a:t> </a:t>
            </a:r>
            <a:r>
              <a:rPr lang="tr-TR" sz="4000" dirty="0" err="1" smtClean="0"/>
              <a:t>bands</a:t>
            </a:r>
            <a:r>
              <a:rPr lang="tr-TR" sz="4000" dirty="0" smtClean="0"/>
              <a:t> (</a:t>
            </a:r>
            <a:r>
              <a:rPr lang="tr-TR" sz="4000" dirty="0" err="1" smtClean="0"/>
              <a:t>cont</a:t>
            </a:r>
            <a:r>
              <a:rPr lang="tr-TR" sz="4000" dirty="0" smtClean="0"/>
              <a:t>.)</a:t>
            </a:r>
            <a:endParaRPr lang="tr-TR" sz="2400" dirty="0" smtClean="0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" y="1670050"/>
            <a:ext cx="4940300" cy="480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670050"/>
            <a:ext cx="1912937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732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Imaging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>
                <a:ea typeface="ＭＳ Ｐゴシック" panose="020B0600070205080204" pitchFamily="34" charset="-128"/>
              </a:rPr>
              <a:t>in </a:t>
            </a:r>
            <a:r>
              <a:rPr lang="tr-TR" dirty="0" err="1">
                <a:ea typeface="ＭＳ Ｐゴシック" panose="020B0600070205080204" pitchFamily="34" charset="-128"/>
              </a:rPr>
              <a:t>the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visible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and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infrared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bands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3277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724025"/>
            <a:ext cx="3611563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75" y="1724025"/>
            <a:ext cx="1377950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849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Imaging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>
                <a:ea typeface="ＭＳ Ｐゴシック" panose="020B0600070205080204" pitchFamily="34" charset="-128"/>
              </a:rPr>
              <a:t>in </a:t>
            </a:r>
            <a:r>
              <a:rPr lang="tr-TR" dirty="0" err="1">
                <a:ea typeface="ＭＳ Ｐゴシック" panose="020B0600070205080204" pitchFamily="34" charset="-128"/>
              </a:rPr>
              <a:t>the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visible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and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infrared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bands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7" y="1597025"/>
            <a:ext cx="4594225" cy="48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49" y="1595438"/>
            <a:ext cx="1468438" cy="488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953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Imaging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>
                <a:ea typeface="ＭＳ Ｐゴシック" panose="020B0600070205080204" pitchFamily="34" charset="-128"/>
              </a:rPr>
              <a:t>in </a:t>
            </a:r>
            <a:r>
              <a:rPr lang="tr-TR" dirty="0" err="1">
                <a:ea typeface="ＭＳ Ｐゴシック" panose="020B0600070205080204" pitchFamily="34" charset="-128"/>
              </a:rPr>
              <a:t>the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microwave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band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099" y="2133600"/>
            <a:ext cx="8037513" cy="39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124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Imaging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>
                <a:ea typeface="ＭＳ Ｐゴシック" panose="020B0600070205080204" pitchFamily="34" charset="-128"/>
              </a:rPr>
              <a:t>in </a:t>
            </a:r>
            <a:r>
              <a:rPr lang="tr-TR" dirty="0" err="1">
                <a:ea typeface="ＭＳ Ｐゴシック" panose="020B0600070205080204" pitchFamily="34" charset="-128"/>
              </a:rPr>
              <a:t>the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radio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band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2" y="1408113"/>
            <a:ext cx="6911975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09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Other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Imaging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examples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3686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497138"/>
            <a:ext cx="8893175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5209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Other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Imaging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examples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281238"/>
            <a:ext cx="7993063" cy="273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573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Other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Imaging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examples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18" y="1412875"/>
            <a:ext cx="7777163" cy="469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328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Other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Imaging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examples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4" y="1417638"/>
            <a:ext cx="8431212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731" y="4978400"/>
            <a:ext cx="6840537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2710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ea typeface="ＭＳ Ｐゴシック" panose="020B0600070205080204" pitchFamily="34" charset="-128"/>
              </a:rPr>
              <a:t>Other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>
                <a:ea typeface="ＭＳ Ｐゴシック" panose="020B0600070205080204" pitchFamily="34" charset="-128"/>
              </a:rPr>
              <a:t>Imaging</a:t>
            </a:r>
            <a:r>
              <a:rPr lang="tr-TR" dirty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examples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tr-TR" dirty="0">
              <a:ea typeface="ＭＳ Ｐゴシック" panose="020B0600070205080204" pitchFamily="34" charset="-128"/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" y="1532731"/>
            <a:ext cx="7416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4320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anose="020B0600070205080204" pitchFamily="34" charset="-128"/>
              </a:rPr>
              <a:t>Basic concepts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219200"/>
            <a:ext cx="8763000" cy="5181600"/>
          </a:xfrm>
        </p:spPr>
        <p:txBody>
          <a:bodyPr/>
          <a:lstStyle/>
          <a:p>
            <a:pPr algn="just" eaLnBrk="1" hangingPunct="1"/>
            <a:r>
              <a:rPr lang="en-US" dirty="0" smtClean="0">
                <a:ea typeface="ＭＳ Ｐゴシック" panose="020B0600070205080204" pitchFamily="34" charset="-128"/>
              </a:rPr>
              <a:t>What is an image?</a:t>
            </a:r>
          </a:p>
          <a:p>
            <a:pPr lvl="1" algn="just" eaLnBrk="1" hangingPunct="1"/>
            <a:r>
              <a:rPr lang="tr-TR" sz="2400" dirty="0" err="1" smtClean="0">
                <a:ea typeface="ＭＳ Ｐゴシック" panose="020B0600070205080204" pitchFamily="34" charset="-128"/>
              </a:rPr>
              <a:t>According</a:t>
            </a:r>
            <a:r>
              <a:rPr lang="tr-TR" sz="2400" dirty="0" smtClean="0">
                <a:ea typeface="ＭＳ Ｐゴシック" panose="020B0600070205080204" pitchFamily="34" charset="-128"/>
              </a:rPr>
              <a:t>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to</a:t>
            </a:r>
            <a:r>
              <a:rPr lang="tr-TR" sz="2400" dirty="0" smtClean="0">
                <a:ea typeface="ＭＳ Ｐゴシック" panose="020B0600070205080204" pitchFamily="34" charset="-128"/>
              </a:rPr>
              <a:t> "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Webster’s</a:t>
            </a:r>
            <a:r>
              <a:rPr lang="tr-TR" sz="2400" dirty="0" smtClean="0">
                <a:ea typeface="ＭＳ Ｐゴシック" panose="020B0600070205080204" pitchFamily="34" charset="-128"/>
              </a:rPr>
              <a:t>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Encyclopedic</a:t>
            </a:r>
            <a:r>
              <a:rPr lang="tr-TR" sz="2400" dirty="0" smtClean="0">
                <a:ea typeface="ＭＳ Ｐゴシック" panose="020B0600070205080204" pitchFamily="34" charset="-128"/>
              </a:rPr>
              <a:t>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Unabridged</a:t>
            </a:r>
            <a:r>
              <a:rPr lang="tr-TR" sz="2400" dirty="0" smtClean="0">
                <a:ea typeface="ＭＳ Ｐゴシック" panose="020B0600070205080204" pitchFamily="34" charset="-128"/>
              </a:rPr>
              <a:t> Dictionary of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the</a:t>
            </a:r>
            <a:r>
              <a:rPr lang="tr-TR" sz="2400" dirty="0" smtClean="0">
                <a:ea typeface="ＭＳ Ｐゴシック" panose="020B0600070205080204" pitchFamily="34" charset="-128"/>
              </a:rPr>
              <a:t> English Language (1989)"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or</a:t>
            </a:r>
            <a:r>
              <a:rPr lang="tr-TR" sz="2400" dirty="0" smtClean="0">
                <a:ea typeface="ＭＳ Ｐゴシック" panose="020B0600070205080204" pitchFamily="34" charset="-128"/>
              </a:rPr>
              <a:t> </a:t>
            </a:r>
            <a:r>
              <a:rPr lang="tr-TR" sz="2400" dirty="0">
                <a:ea typeface="ＭＳ Ｐゴシック" panose="020B0600070205080204" pitchFamily="34" charset="-128"/>
              </a:rPr>
              <a:t>"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The</a:t>
            </a:r>
            <a:r>
              <a:rPr lang="tr-TR" sz="2400" dirty="0" smtClean="0">
                <a:ea typeface="ＭＳ Ｐゴシック" panose="020B0600070205080204" pitchFamily="34" charset="-128"/>
              </a:rPr>
              <a:t>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Random</a:t>
            </a:r>
            <a:r>
              <a:rPr lang="tr-TR" sz="2400" dirty="0" smtClean="0">
                <a:ea typeface="ＭＳ Ｐゴシック" panose="020B0600070205080204" pitchFamily="34" charset="-128"/>
              </a:rPr>
              <a:t> House Dictionary of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the</a:t>
            </a:r>
            <a:r>
              <a:rPr lang="tr-TR" sz="2400" dirty="0" smtClean="0">
                <a:ea typeface="ＭＳ Ｐゴシック" panose="020B0600070205080204" pitchFamily="34" charset="-128"/>
              </a:rPr>
              <a:t> English Language-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The</a:t>
            </a:r>
            <a:r>
              <a:rPr lang="tr-TR" sz="2400" dirty="0" smtClean="0">
                <a:ea typeface="ＭＳ Ｐゴシック" panose="020B0600070205080204" pitchFamily="34" charset="-128"/>
              </a:rPr>
              <a:t>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Unabridged</a:t>
            </a:r>
            <a:r>
              <a:rPr lang="tr-TR" sz="2400" dirty="0" smtClean="0">
                <a:ea typeface="ＭＳ Ｐゴシック" panose="020B0600070205080204" pitchFamily="34" charset="-128"/>
              </a:rPr>
              <a:t> Edition (1981)" ‘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image</a:t>
            </a:r>
            <a:r>
              <a:rPr lang="tr-TR" sz="2400" dirty="0" smtClean="0">
                <a:ea typeface="ＭＳ Ｐゴシック" panose="020B0600070205080204" pitchFamily="34" charset="-128"/>
              </a:rPr>
              <a:t>’ has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more</a:t>
            </a:r>
            <a:r>
              <a:rPr lang="tr-TR" sz="2400" dirty="0" smtClean="0">
                <a:ea typeface="ＭＳ Ｐゴシック" panose="020B0600070205080204" pitchFamily="34" charset="-128"/>
              </a:rPr>
              <a:t>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than</a:t>
            </a:r>
            <a:r>
              <a:rPr lang="tr-TR" sz="2400" dirty="0" smtClean="0">
                <a:ea typeface="ＭＳ Ｐゴシック" panose="020B0600070205080204" pitchFamily="34" charset="-128"/>
              </a:rPr>
              <a:t> 20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meanings</a:t>
            </a:r>
            <a:r>
              <a:rPr lang="tr-TR" sz="2400" dirty="0" smtClean="0">
                <a:ea typeface="ＭＳ Ｐゴシック" panose="020B0600070205080204" pitchFamily="34" charset="-128"/>
              </a:rPr>
              <a:t> </a:t>
            </a:r>
            <a:r>
              <a:rPr lang="tr-TR" sz="2400" dirty="0" err="1" smtClean="0">
                <a:ea typeface="ＭＳ Ｐゴシック" panose="020B0600070205080204" pitchFamily="34" charset="-128"/>
              </a:rPr>
              <a:t>like</a:t>
            </a:r>
            <a:r>
              <a:rPr lang="tr-TR" sz="2400" dirty="0" smtClean="0">
                <a:ea typeface="ＭＳ Ｐゴシック" panose="020B0600070205080204" pitchFamily="34" charset="-128"/>
              </a:rPr>
              <a:t>;</a:t>
            </a:r>
          </a:p>
          <a:p>
            <a:pPr lvl="2" algn="just" eaLnBrk="1" hangingPunct="1"/>
            <a:r>
              <a:rPr lang="tr-TR" sz="2000" dirty="0" smtClean="0">
                <a:ea typeface="ＭＳ Ｐゴシック" panose="020B0600070205080204" pitchFamily="34" charset="-128"/>
              </a:rPr>
              <a:t>"a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physical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likeliness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or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representation</a:t>
            </a:r>
            <a:r>
              <a:rPr lang="tr-TR" sz="2000" dirty="0" smtClean="0">
                <a:ea typeface="ＭＳ Ｐゴシック" panose="020B0600070205080204" pitchFamily="34" charset="-128"/>
              </a:rPr>
              <a:t> of a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person</a:t>
            </a:r>
            <a:r>
              <a:rPr lang="tr-TR" sz="2000" dirty="0" smtClean="0">
                <a:ea typeface="ＭＳ Ｐゴシック" panose="020B0600070205080204" pitchFamily="34" charset="-128"/>
              </a:rPr>
              <a:t>,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animal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or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thing</a:t>
            </a:r>
            <a:r>
              <a:rPr lang="tr-TR" sz="2000" dirty="0" smtClean="0">
                <a:ea typeface="ＭＳ Ｐゴシック" panose="020B0600070205080204" pitchFamily="34" charset="-128"/>
              </a:rPr>
              <a:t>,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photographed</a:t>
            </a:r>
            <a:r>
              <a:rPr lang="tr-TR" sz="2000" dirty="0" smtClean="0">
                <a:ea typeface="ＭＳ Ｐゴシック" panose="020B0600070205080204" pitchFamily="34" charset="-128"/>
              </a:rPr>
              <a:t>,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painted</a:t>
            </a:r>
            <a:r>
              <a:rPr lang="tr-TR" sz="2000" dirty="0" smtClean="0">
                <a:ea typeface="ＭＳ Ｐゴシック" panose="020B0600070205080204" pitchFamily="34" charset="-128"/>
              </a:rPr>
              <a:t>,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sculptured</a:t>
            </a:r>
            <a:r>
              <a:rPr lang="tr-TR" sz="2000" dirty="0" smtClean="0">
                <a:ea typeface="ＭＳ Ｐゴシック" panose="020B0600070205080204" pitchFamily="34" charset="-128"/>
              </a:rPr>
              <a:t>,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or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otherwise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made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visible</a:t>
            </a:r>
            <a:r>
              <a:rPr lang="tr-TR" sz="2000" dirty="0" smtClean="0">
                <a:ea typeface="ＭＳ Ｐゴシック" panose="020B0600070205080204" pitchFamily="34" charset="-128"/>
              </a:rPr>
              <a:t>"</a:t>
            </a:r>
          </a:p>
          <a:p>
            <a:pPr lvl="2" algn="just" eaLnBrk="1" hangingPunct="1"/>
            <a:r>
              <a:rPr lang="tr-TR" sz="2000" dirty="0" smtClean="0">
                <a:ea typeface="ＭＳ Ｐゴシック" panose="020B0600070205080204" pitchFamily="34" charset="-128"/>
              </a:rPr>
              <a:t>"an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optical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counterpart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or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appearance</a:t>
            </a:r>
            <a:r>
              <a:rPr lang="tr-TR" sz="2000" dirty="0" smtClean="0">
                <a:ea typeface="ＭＳ Ｐゴシック" panose="020B0600070205080204" pitchFamily="34" charset="-128"/>
              </a:rPr>
              <a:t> of an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object</a:t>
            </a:r>
            <a:r>
              <a:rPr lang="tr-TR" sz="2000" dirty="0" smtClean="0">
                <a:ea typeface="ＭＳ Ｐゴシック" panose="020B0600070205080204" pitchFamily="34" charset="-128"/>
              </a:rPr>
              <a:t>"</a:t>
            </a:r>
          </a:p>
          <a:p>
            <a:pPr lvl="2" algn="just" eaLnBrk="1" hangingPunct="1"/>
            <a:r>
              <a:rPr lang="tr-TR" sz="2000" dirty="0" smtClean="0">
                <a:ea typeface="ＭＳ Ｐゴシック" panose="020B0600070205080204" pitchFamily="34" charset="-128"/>
              </a:rPr>
              <a:t>"a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mental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representation</a:t>
            </a:r>
            <a:r>
              <a:rPr lang="tr-TR" sz="2000" dirty="0" smtClean="0">
                <a:ea typeface="ＭＳ Ｐゴシック" panose="020B0600070205080204" pitchFamily="34" charset="-128"/>
              </a:rPr>
              <a:t>"</a:t>
            </a:r>
          </a:p>
          <a:p>
            <a:pPr lvl="2" algn="just" eaLnBrk="1" hangingPunct="1"/>
            <a:r>
              <a:rPr lang="tr-TR" sz="2000" dirty="0" smtClean="0">
                <a:ea typeface="ＭＳ Ｐゴシック" panose="020B0600070205080204" pitchFamily="34" charset="-128"/>
              </a:rPr>
              <a:t>"Math.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the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point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or</a:t>
            </a:r>
            <a:r>
              <a:rPr lang="tr-TR" sz="2000" dirty="0" smtClean="0">
                <a:ea typeface="ＭＳ Ｐゴシック" panose="020B0600070205080204" pitchFamily="34" charset="-128"/>
              </a:rPr>
              <a:t> set of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points</a:t>
            </a:r>
            <a:r>
              <a:rPr lang="tr-TR" sz="2000" dirty="0" smtClean="0">
                <a:ea typeface="ＭＳ Ｐゴシック" panose="020B0600070205080204" pitchFamily="34" charset="-128"/>
              </a:rPr>
              <a:t> in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the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range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corresponding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to</a:t>
            </a:r>
            <a:r>
              <a:rPr lang="tr-TR" sz="2000" dirty="0" smtClean="0">
                <a:ea typeface="ＭＳ Ｐゴシック" panose="020B0600070205080204" pitchFamily="34" charset="-128"/>
              </a:rPr>
              <a:t> a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designated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point</a:t>
            </a:r>
            <a:r>
              <a:rPr lang="tr-TR" sz="2000" dirty="0" smtClean="0">
                <a:ea typeface="ＭＳ Ｐゴシック" panose="020B0600070205080204" pitchFamily="34" charset="-128"/>
              </a:rPr>
              <a:t> in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the</a:t>
            </a:r>
            <a:r>
              <a:rPr lang="tr-TR" sz="2000" dirty="0" smtClean="0">
                <a:ea typeface="ＭＳ Ｐゴシック" panose="020B0600070205080204" pitchFamily="34" charset="-128"/>
              </a:rPr>
              <a:t> domain of a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given</a:t>
            </a:r>
            <a:r>
              <a:rPr lang="tr-TR" sz="2000" dirty="0" smtClean="0">
                <a:ea typeface="ＭＳ Ｐゴシック" panose="020B0600070205080204" pitchFamily="34" charset="-128"/>
              </a:rPr>
              <a:t> </a:t>
            </a:r>
            <a:r>
              <a:rPr lang="tr-TR" sz="2000" dirty="0" err="1" smtClean="0">
                <a:ea typeface="ＭＳ Ｐゴシック" panose="020B0600070205080204" pitchFamily="34" charset="-128"/>
              </a:rPr>
              <a:t>function</a:t>
            </a:r>
            <a:r>
              <a:rPr lang="tr-TR" sz="2000" dirty="0" smtClean="0">
                <a:ea typeface="ＭＳ Ｐゴシック" panose="020B0600070205080204" pitchFamily="34" charset="-128"/>
              </a:rPr>
              <a:t>"</a:t>
            </a:r>
          </a:p>
          <a:p>
            <a:pPr lvl="2" algn="just" eaLnBrk="1" hangingPunct="1"/>
            <a:r>
              <a:rPr lang="tr-TR" sz="2000" dirty="0" smtClean="0">
                <a:ea typeface="ＭＳ Ｐゴシック" panose="020B0600070205080204" pitchFamily="34" charset="-128"/>
              </a:rPr>
              <a:t>…</a:t>
            </a:r>
            <a:endParaRPr lang="en-US" sz="2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8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anose="020B0600070205080204" pitchFamily="34" charset="-128"/>
              </a:rPr>
              <a:t>Basic concepts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752600"/>
            <a:ext cx="8763000" cy="4648200"/>
          </a:xfrm>
        </p:spPr>
        <p:txBody>
          <a:bodyPr/>
          <a:lstStyle/>
          <a:p>
            <a:pPr algn="just" eaLnBrk="1" hangingPunct="1"/>
            <a:r>
              <a:rPr lang="tr-TR" dirty="0" err="1" smtClean="0">
                <a:ea typeface="ＭＳ Ｐゴシック" panose="020B0600070205080204" pitchFamily="34" charset="-128"/>
              </a:rPr>
              <a:t>Same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applies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to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process</a:t>
            </a:r>
            <a:endParaRPr lang="tr-TR" dirty="0" smtClean="0">
              <a:ea typeface="ＭＳ Ｐゴシック" panose="020B0600070205080204" pitchFamily="34" charset="-128"/>
            </a:endParaRPr>
          </a:p>
          <a:p>
            <a:pPr lvl="1" algn="just" eaLnBrk="1" hangingPunct="1"/>
            <a:r>
              <a:rPr lang="tr-TR" sz="2800" dirty="0">
                <a:ea typeface="ＭＳ Ｐゴシック" panose="020B0600070205080204" pitchFamily="34" charset="-128"/>
              </a:rPr>
              <a:t>"</a:t>
            </a:r>
            <a:r>
              <a:rPr lang="tr-TR" dirty="0" smtClean="0">
                <a:ea typeface="ＭＳ Ｐゴシック" panose="020B0600070205080204" pitchFamily="34" charset="-128"/>
              </a:rPr>
              <a:t>a </a:t>
            </a:r>
            <a:r>
              <a:rPr lang="tr-TR" dirty="0" err="1" smtClean="0">
                <a:ea typeface="ＭＳ Ｐゴシック" panose="020B0600070205080204" pitchFamily="34" charset="-128"/>
              </a:rPr>
              <a:t>systematic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series</a:t>
            </a:r>
            <a:r>
              <a:rPr lang="tr-TR" dirty="0" smtClean="0">
                <a:ea typeface="ＭＳ Ｐゴシック" panose="020B0600070205080204" pitchFamily="34" charset="-128"/>
              </a:rPr>
              <a:t> of </a:t>
            </a:r>
            <a:r>
              <a:rPr lang="tr-TR" dirty="0" err="1" smtClean="0">
                <a:ea typeface="ＭＳ Ｐゴシック" panose="020B0600070205080204" pitchFamily="34" charset="-128"/>
              </a:rPr>
              <a:t>actions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directed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to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some</a:t>
            </a:r>
            <a:r>
              <a:rPr lang="tr-TR" dirty="0" smtClean="0">
                <a:ea typeface="ＭＳ Ｐゴシック" panose="020B0600070205080204" pitchFamily="34" charset="-128"/>
              </a:rPr>
              <a:t> </a:t>
            </a:r>
            <a:r>
              <a:rPr lang="tr-TR" dirty="0" err="1" smtClean="0">
                <a:ea typeface="ＭＳ Ｐゴシック" panose="020B0600070205080204" pitchFamily="34" charset="-128"/>
              </a:rPr>
              <a:t>end</a:t>
            </a:r>
            <a:r>
              <a:rPr lang="tr-TR" sz="2800" dirty="0" smtClean="0">
                <a:ea typeface="ＭＳ Ｐゴシック" panose="020B0600070205080204" pitchFamily="34" charset="-128"/>
              </a:rPr>
              <a:t>"</a:t>
            </a:r>
          </a:p>
          <a:p>
            <a:pPr lvl="1" algn="just" eaLnBrk="1" hangingPunct="1"/>
            <a:r>
              <a:rPr lang="tr-TR" sz="2800" dirty="0">
                <a:ea typeface="ＭＳ Ｐゴシック" panose="020B0600070205080204" pitchFamily="34" charset="-128"/>
              </a:rPr>
              <a:t>"</a:t>
            </a:r>
            <a:r>
              <a:rPr lang="tr-TR" sz="2800" dirty="0" smtClean="0">
                <a:ea typeface="ＭＳ Ｐゴシック" panose="020B0600070205080204" pitchFamily="34" charset="-128"/>
              </a:rPr>
              <a:t>a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continuous</a:t>
            </a:r>
            <a:r>
              <a:rPr lang="tr-TR" sz="2800" dirty="0" smtClean="0">
                <a:ea typeface="ＭＳ Ｐゴシック" panose="020B0600070205080204" pitchFamily="34" charset="-128"/>
              </a:rPr>
              <a:t>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action</a:t>
            </a:r>
            <a:r>
              <a:rPr lang="tr-TR" sz="2800" dirty="0" smtClean="0">
                <a:ea typeface="ＭＳ Ｐゴシック" panose="020B0600070205080204" pitchFamily="34" charset="-128"/>
              </a:rPr>
              <a:t>,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operation</a:t>
            </a:r>
            <a:r>
              <a:rPr lang="tr-TR" sz="2800" dirty="0" smtClean="0">
                <a:ea typeface="ＭＳ Ｐゴシック" panose="020B0600070205080204" pitchFamily="34" charset="-128"/>
              </a:rPr>
              <a:t>,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or</a:t>
            </a:r>
            <a:r>
              <a:rPr lang="tr-TR" sz="2800" dirty="0" smtClean="0">
                <a:ea typeface="ＭＳ Ｐゴシック" panose="020B0600070205080204" pitchFamily="34" charset="-128"/>
              </a:rPr>
              <a:t>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series</a:t>
            </a:r>
            <a:r>
              <a:rPr lang="tr-TR" sz="2800" dirty="0" smtClean="0">
                <a:ea typeface="ＭＳ Ｐゴシック" panose="020B0600070205080204" pitchFamily="34" charset="-128"/>
              </a:rPr>
              <a:t> of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changes</a:t>
            </a:r>
            <a:r>
              <a:rPr lang="tr-TR" sz="2800" dirty="0" smtClean="0">
                <a:ea typeface="ＭＳ Ｐゴシック" panose="020B0600070205080204" pitchFamily="34" charset="-128"/>
              </a:rPr>
              <a:t>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taking</a:t>
            </a:r>
            <a:r>
              <a:rPr lang="tr-TR" sz="2800" dirty="0" smtClean="0">
                <a:ea typeface="ＭＳ Ｐゴシック" panose="020B0600070205080204" pitchFamily="34" charset="-128"/>
              </a:rPr>
              <a:t>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place</a:t>
            </a:r>
            <a:r>
              <a:rPr lang="tr-TR" sz="2800" dirty="0" smtClean="0">
                <a:ea typeface="ＭＳ Ｐゴシック" panose="020B0600070205080204" pitchFamily="34" charset="-128"/>
              </a:rPr>
              <a:t> in a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definite</a:t>
            </a:r>
            <a:r>
              <a:rPr lang="tr-TR" sz="2800" dirty="0" smtClean="0">
                <a:ea typeface="ＭＳ Ｐゴシック" panose="020B0600070205080204" pitchFamily="34" charset="-128"/>
              </a:rPr>
              <a:t>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manner</a:t>
            </a:r>
            <a:r>
              <a:rPr lang="tr-TR" sz="2800" dirty="0" smtClean="0">
                <a:ea typeface="ＭＳ Ｐゴシック" panose="020B0600070205080204" pitchFamily="34" charset="-128"/>
              </a:rPr>
              <a:t>"</a:t>
            </a:r>
          </a:p>
          <a:p>
            <a:pPr lvl="1" algn="just" eaLnBrk="1" hangingPunct="1"/>
            <a:r>
              <a:rPr lang="tr-TR" sz="2800" dirty="0">
                <a:ea typeface="ＭＳ Ｐゴシック" panose="020B0600070205080204" pitchFamily="34" charset="-128"/>
              </a:rPr>
              <a:t>"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the</a:t>
            </a:r>
            <a:r>
              <a:rPr lang="tr-TR" sz="2800" dirty="0" smtClean="0">
                <a:ea typeface="ＭＳ Ｐゴシック" panose="020B0600070205080204" pitchFamily="34" charset="-128"/>
              </a:rPr>
              <a:t>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condition</a:t>
            </a:r>
            <a:r>
              <a:rPr lang="tr-TR" sz="2800" dirty="0" smtClean="0">
                <a:ea typeface="ＭＳ Ｐゴシック" panose="020B0600070205080204" pitchFamily="34" charset="-128"/>
              </a:rPr>
              <a:t> of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being</a:t>
            </a:r>
            <a:r>
              <a:rPr lang="tr-TR" sz="2800" dirty="0" smtClean="0">
                <a:ea typeface="ＭＳ Ｐゴシック" panose="020B0600070205080204" pitchFamily="34" charset="-128"/>
              </a:rPr>
              <a:t> </a:t>
            </a:r>
            <a:r>
              <a:rPr lang="tr-TR" sz="2800" dirty="0" err="1" smtClean="0">
                <a:ea typeface="ＭＳ Ｐゴシック" panose="020B0600070205080204" pitchFamily="34" charset="-128"/>
              </a:rPr>
              <a:t>carried</a:t>
            </a:r>
            <a:r>
              <a:rPr lang="tr-TR" sz="2800" dirty="0" smtClean="0">
                <a:ea typeface="ＭＳ Ｐゴシック" panose="020B0600070205080204" pitchFamily="34" charset="-128"/>
              </a:rPr>
              <a:t> on" </a:t>
            </a:r>
          </a:p>
          <a:p>
            <a:pPr lvl="1" algn="just" eaLnBrk="1" hangingPunct="1"/>
            <a:r>
              <a:rPr lang="tr-TR" sz="2800" dirty="0" smtClean="0">
                <a:ea typeface="ＭＳ Ｐゴシック" panose="020B0600070205080204" pitchFamily="34" charset="-128"/>
              </a:rPr>
              <a:t>…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anose="020B0600070205080204" pitchFamily="34" charset="-128"/>
              </a:rPr>
              <a:t>Basic concepts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/>
            <a:r>
              <a:rPr lang="en-US" sz="2400" dirty="0" smtClean="0">
                <a:ea typeface="ＭＳ Ｐゴシック" panose="020B0600070205080204" pitchFamily="34" charset="-128"/>
              </a:rPr>
              <a:t>What is an image?</a:t>
            </a:r>
          </a:p>
          <a:p>
            <a:pPr lvl="1" algn="just" eaLnBrk="1" hangingPunct="1"/>
            <a:r>
              <a:rPr lang="en-US" sz="2000" dirty="0" smtClean="0">
                <a:ea typeface="ＭＳ Ｐゴシック" panose="020B0600070205080204" pitchFamily="34" charset="-128"/>
              </a:rPr>
              <a:t>A visual representation of an object, a person, or a scene produced by an optical device such as a mirror, a lens, or a camera. </a:t>
            </a:r>
          </a:p>
          <a:p>
            <a:pPr algn="just" eaLnBrk="1" hangingPunct="1"/>
            <a:r>
              <a:rPr lang="en-US" sz="2400" dirty="0" smtClean="0">
                <a:ea typeface="ＭＳ Ｐゴシック" panose="020B0600070205080204" pitchFamily="34" charset="-128"/>
              </a:rPr>
              <a:t>A few remarks:</a:t>
            </a:r>
          </a:p>
          <a:p>
            <a:pPr lvl="1" algn="just" eaLnBrk="1" hangingPunct="1"/>
            <a:r>
              <a:rPr lang="en-US" sz="2000" dirty="0" smtClean="0">
                <a:ea typeface="ＭＳ Ｐゴシック" panose="020B0600070205080204" pitchFamily="34" charset="-128"/>
              </a:rPr>
              <a:t>This representation is typically 2D, although it usually corresponds to one of infinitely many projections of a real world, 3D object or scene. </a:t>
            </a:r>
          </a:p>
          <a:p>
            <a:pPr lvl="1" algn="just" eaLnBrk="1" hangingPunct="1"/>
            <a:r>
              <a:rPr lang="en-US" sz="2000" dirty="0" smtClean="0">
                <a:ea typeface="ＭＳ Ｐゴシック" panose="020B0600070205080204" pitchFamily="34" charset="-128"/>
              </a:rPr>
              <a:t>This definition implicitly assumes the existence of a light source illuminating the scene, which is a requirement for the image to be produced. </a:t>
            </a:r>
          </a:p>
          <a:p>
            <a:pPr lvl="1" algn="just" eaLnBrk="1" hangingPunct="1"/>
            <a:r>
              <a:rPr lang="en-US" sz="2000" u="sng" dirty="0" smtClean="0">
                <a:ea typeface="ＭＳ Ｐゴシック" panose="020B0600070205080204" pitchFamily="34" charset="-128"/>
              </a:rPr>
              <a:t>An image means something</a:t>
            </a:r>
            <a:r>
              <a:rPr lang="en-US" sz="2000" dirty="0" smtClean="0">
                <a:ea typeface="ＭＳ Ｐゴシック" panose="020B0600070205080204" pitchFamily="34" charset="-128"/>
              </a:rPr>
              <a:t>, in other words, it is not a random arrangements of dark and bright points.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anose="020B0600070205080204" pitchFamily="34" charset="-128"/>
              </a:rPr>
              <a:t>Basic concepts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/>
            <a:r>
              <a:rPr lang="en-US" sz="2400" dirty="0" smtClean="0">
                <a:ea typeface="ＭＳ Ｐゴシック" panose="020B0600070205080204" pitchFamily="34" charset="-128"/>
              </a:rPr>
              <a:t>What is a digital image?</a:t>
            </a:r>
          </a:p>
          <a:p>
            <a:pPr lvl="1" algn="just" eaLnBrk="1" hangingPunct="1"/>
            <a:r>
              <a:rPr lang="en-US" dirty="0" smtClean="0">
                <a:ea typeface="ＭＳ Ｐゴシック" panose="020B0600070205080204" pitchFamily="34" charset="-128"/>
              </a:rPr>
              <a:t>A digital image is a representation of a two-dimensional image using a finite number of points, usually referred to as </a:t>
            </a:r>
            <a:r>
              <a:rPr lang="en-US" i="1" dirty="0" smtClean="0">
                <a:ea typeface="ＭＳ Ｐゴシック" panose="020B0600070205080204" pitchFamily="34" charset="-128"/>
              </a:rPr>
              <a:t>picture elements</a:t>
            </a:r>
            <a:r>
              <a:rPr lang="en-US" dirty="0" smtClean="0">
                <a:ea typeface="ＭＳ Ｐゴシック" panose="020B0600070205080204" pitchFamily="34" charset="-128"/>
              </a:rPr>
              <a:t>, or </a:t>
            </a:r>
            <a:r>
              <a:rPr lang="en-US" i="1" dirty="0" smtClean="0">
                <a:ea typeface="ＭＳ Ｐゴシック" panose="020B0600070205080204" pitchFamily="34" charset="-128"/>
              </a:rPr>
              <a:t>pixels</a:t>
            </a:r>
            <a:r>
              <a:rPr lang="en-US" dirty="0" smtClean="0">
                <a:ea typeface="ＭＳ Ｐゴシック" panose="020B0600070205080204" pitchFamily="34" charset="-128"/>
              </a:rPr>
              <a:t>. </a:t>
            </a:r>
          </a:p>
          <a:p>
            <a:pPr algn="just" eaLnBrk="1" hangingPunct="1"/>
            <a:r>
              <a:rPr lang="en-US" sz="2400" dirty="0" smtClean="0">
                <a:ea typeface="ＭＳ Ｐゴシック" panose="020B0600070205080204" pitchFamily="34" charset="-128"/>
              </a:rPr>
              <a:t>A few remarks:</a:t>
            </a:r>
          </a:p>
          <a:p>
            <a:pPr lvl="1" algn="just" eaLnBrk="1" hangingPunct="1"/>
            <a:r>
              <a:rPr lang="en-US" dirty="0" smtClean="0">
                <a:ea typeface="ＭＳ Ｐゴシック" panose="020B0600070205080204" pitchFamily="34" charset="-128"/>
              </a:rPr>
              <a:t>Each pixel is represented by one or more numerical values: </a:t>
            </a:r>
          </a:p>
          <a:p>
            <a:pPr lvl="2" algn="just" eaLnBrk="1" hangingPunct="1"/>
            <a:r>
              <a:rPr lang="en-US" dirty="0" smtClean="0">
                <a:ea typeface="ＭＳ Ｐゴシック" panose="020B0600070205080204" pitchFamily="34" charset="-128"/>
              </a:rPr>
              <a:t>for monochrome (grayscale) images, a single value representing the intensity of the pixel (usually in a [0, 255] range) is enough;</a:t>
            </a:r>
          </a:p>
          <a:p>
            <a:pPr lvl="2" algn="just" eaLnBrk="1" hangingPunct="1"/>
            <a:r>
              <a:rPr lang="en-US" dirty="0" smtClean="0">
                <a:ea typeface="ＭＳ Ｐゴシック" panose="020B0600070205080204" pitchFamily="34" charset="-128"/>
              </a:rPr>
              <a:t>for color images, three values (usually representing the amount of red (R), green (G), and blue (B)) are required</a:t>
            </a:r>
            <a:r>
              <a:rPr lang="en-US" sz="1800" dirty="0" smtClean="0">
                <a:ea typeface="ＭＳ Ｐゴシック" panose="020B0600070205080204" pitchFamily="34" charset="-128"/>
              </a:rPr>
              <a:t>.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97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anose="020B0600070205080204" pitchFamily="34" charset="-128"/>
              </a:rPr>
              <a:t>Basic concepts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95400"/>
            <a:ext cx="8229600" cy="45307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dirty="0" smtClean="0">
                <a:ea typeface="ＭＳ Ｐゴシック" panose="020B0600070205080204" pitchFamily="34" charset="-128"/>
              </a:rPr>
              <a:t>What is digital image processing?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dirty="0" smtClean="0">
                <a:ea typeface="ＭＳ Ｐゴシック" panose="020B0600070205080204" pitchFamily="34" charset="-128"/>
              </a:rPr>
              <a:t>It is the science of modifying digital images by means of a digital computer. </a:t>
            </a:r>
          </a:p>
          <a:p>
            <a:pPr lvl="1" algn="just" eaLnBrk="1" hangingPunct="1">
              <a:lnSpc>
                <a:spcPct val="80000"/>
              </a:lnSpc>
            </a:pPr>
            <a:endParaRPr lang="en-US" dirty="0" smtClean="0">
              <a:ea typeface="ＭＳ Ｐゴシック" panose="020B0600070205080204" pitchFamily="34" charset="-128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en-US" dirty="0" smtClean="0">
                <a:ea typeface="ＭＳ Ｐゴシック" panose="020B0600070205080204" pitchFamily="34" charset="-128"/>
              </a:rPr>
              <a:t>A few remarks: 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dirty="0" smtClean="0">
                <a:ea typeface="ＭＳ Ｐゴシック" panose="020B0600070205080204" pitchFamily="34" charset="-128"/>
              </a:rPr>
              <a:t>Since both the images and the computers that process them are digital in nature, we will focus exclusively on </a:t>
            </a:r>
            <a:r>
              <a:rPr lang="en-US" i="1" dirty="0" smtClean="0">
                <a:ea typeface="ＭＳ Ｐゴシック" panose="020B0600070205080204" pitchFamily="34" charset="-128"/>
              </a:rPr>
              <a:t>digital</a:t>
            </a:r>
            <a:r>
              <a:rPr lang="en-US" dirty="0" smtClean="0">
                <a:ea typeface="ＭＳ Ｐゴシック" panose="020B0600070205080204" pitchFamily="34" charset="-128"/>
              </a:rPr>
              <a:t> image processing in this book. </a:t>
            </a:r>
          </a:p>
          <a:p>
            <a:pPr lvl="1" algn="just" eaLnBrk="1" hangingPunct="1">
              <a:lnSpc>
                <a:spcPct val="80000"/>
              </a:lnSpc>
            </a:pPr>
            <a:endParaRPr lang="en-US" dirty="0" smtClean="0">
              <a:ea typeface="ＭＳ Ｐゴシック" panose="020B0600070205080204" pitchFamily="34" charset="-128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lang="en-US" dirty="0" smtClean="0">
                <a:ea typeface="ＭＳ Ｐゴシック" panose="020B0600070205080204" pitchFamily="34" charset="-128"/>
              </a:rPr>
              <a:t>The changes that take place in the images are usually performed </a:t>
            </a:r>
            <a:r>
              <a:rPr lang="en-US" i="1" dirty="0" smtClean="0">
                <a:ea typeface="ＭＳ Ｐゴシック" panose="020B0600070205080204" pitchFamily="34" charset="-128"/>
              </a:rPr>
              <a:t>automatically</a:t>
            </a:r>
            <a:r>
              <a:rPr lang="en-US" dirty="0" smtClean="0">
                <a:ea typeface="ＭＳ Ｐゴシック" panose="020B0600070205080204" pitchFamily="34" charset="-128"/>
              </a:rPr>
              <a:t> and rely on carefully designed algorithms to carry out such tasks.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61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anose="020B0600070205080204" pitchFamily="34" charset="-128"/>
              </a:rPr>
              <a:t>Basic concepts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295400"/>
            <a:ext cx="7772400" cy="4724400"/>
          </a:xfrm>
        </p:spPr>
        <p:txBody>
          <a:bodyPr/>
          <a:lstStyle/>
          <a:p>
            <a:pPr algn="just" eaLnBrk="1" hangingPunct="1"/>
            <a:r>
              <a:rPr lang="en-US" sz="2400" dirty="0" smtClean="0">
                <a:ea typeface="ＭＳ Ｐゴシック" panose="020B0600070205080204" pitchFamily="34" charset="-128"/>
              </a:rPr>
              <a:t>What are the goals of image processing algorithms?</a:t>
            </a:r>
          </a:p>
          <a:p>
            <a:pPr lvl="1" algn="just" eaLnBrk="1" hangingPunct="1"/>
            <a:r>
              <a:rPr lang="en-US" sz="2000" dirty="0" smtClean="0">
                <a:ea typeface="ＭＳ Ｐゴシック" panose="020B0600070205080204" pitchFamily="34" charset="-128"/>
              </a:rPr>
              <a:t>Image processing algorithms are usually designed to improve the suitability of the image in order to either:</a:t>
            </a:r>
          </a:p>
          <a:p>
            <a:pPr lvl="2" algn="just" eaLnBrk="1" hangingPunct="1"/>
            <a:r>
              <a:rPr lang="en-US" sz="1800" dirty="0" smtClean="0">
                <a:ea typeface="ＭＳ Ｐゴシック" panose="020B0600070205080204" pitchFamily="34" charset="-128"/>
              </a:rPr>
              <a:t>enable human interpretation, or</a:t>
            </a:r>
          </a:p>
          <a:p>
            <a:pPr lvl="2" algn="just" eaLnBrk="1" hangingPunct="1"/>
            <a:r>
              <a:rPr lang="en-US" sz="1800" dirty="0" smtClean="0">
                <a:ea typeface="ＭＳ Ｐゴシック" panose="020B0600070205080204" pitchFamily="34" charset="-128"/>
              </a:rPr>
              <a:t>make it more suitable to further analysis and automatic extraction of some of its contents.</a:t>
            </a:r>
          </a:p>
          <a:p>
            <a:pPr lvl="1" algn="just" eaLnBrk="1" hangingPunct="1"/>
            <a:endParaRPr lang="en-US" sz="2000" dirty="0" smtClean="0">
              <a:ea typeface="ＭＳ Ｐゴシック" panose="020B0600070205080204" pitchFamily="34" charset="-128"/>
            </a:endParaRPr>
          </a:p>
          <a:p>
            <a:pPr lvl="1" algn="just" eaLnBrk="1" hangingPunct="1"/>
            <a:r>
              <a:rPr lang="en-US" sz="2000" dirty="0" smtClean="0">
                <a:ea typeface="ＭＳ Ｐゴシック" panose="020B0600070205080204" pitchFamily="34" charset="-128"/>
              </a:rPr>
              <a:t>Sometimes these goals can be at odds with each other. </a:t>
            </a:r>
          </a:p>
          <a:p>
            <a:pPr lvl="2" algn="just" eaLnBrk="1" hangingPunct="1"/>
            <a:r>
              <a:rPr lang="en-US" sz="1800" dirty="0" smtClean="0">
                <a:ea typeface="ＭＳ Ｐゴシック" panose="020B0600070205080204" pitchFamily="34" charset="-128"/>
              </a:rPr>
              <a:t>Example: </a:t>
            </a:r>
          </a:p>
          <a:p>
            <a:pPr lvl="3" algn="just" eaLnBrk="1" hangingPunct="1"/>
            <a:r>
              <a:rPr lang="en-US" sz="1800" b="1" dirty="0" smtClean="0">
                <a:ea typeface="ＭＳ Ｐゴシック" panose="020B0600070205080204" pitchFamily="34" charset="-128"/>
              </a:rPr>
              <a:t>Sharpening </a:t>
            </a:r>
            <a:r>
              <a:rPr lang="en-US" sz="1800" dirty="0" smtClean="0">
                <a:ea typeface="ＭＳ Ｐゴシック" panose="020B0600070205080204" pitchFamily="34" charset="-128"/>
              </a:rPr>
              <a:t>an image to allow inspection of additional fine-grained details (better for human viewing)</a:t>
            </a:r>
          </a:p>
          <a:p>
            <a:pPr lvl="4" algn="just" eaLnBrk="1" hangingPunct="1">
              <a:buFontTx/>
              <a:buNone/>
            </a:pPr>
            <a:r>
              <a:rPr lang="en-US" sz="1800" dirty="0" smtClean="0">
                <a:ea typeface="ＭＳ Ｐゴシック" panose="020B0600070205080204" pitchFamily="34" charset="-128"/>
              </a:rPr>
              <a:t>vs.</a:t>
            </a:r>
          </a:p>
          <a:p>
            <a:pPr lvl="3" algn="just" eaLnBrk="1" hangingPunct="1"/>
            <a:r>
              <a:rPr lang="en-US" sz="1800" b="1" dirty="0" smtClean="0">
                <a:ea typeface="ＭＳ Ｐゴシック" panose="020B0600070205080204" pitchFamily="34" charset="-128"/>
              </a:rPr>
              <a:t>Blurring </a:t>
            </a:r>
            <a:r>
              <a:rPr lang="en-US" sz="1800" dirty="0" smtClean="0">
                <a:ea typeface="ＭＳ Ｐゴシック" panose="020B0600070205080204" pitchFamily="34" charset="-128"/>
              </a:rPr>
              <a:t>an image to reduce the amount of irrelevant information (better for a machine vision solution).</a:t>
            </a:r>
          </a:p>
          <a:p>
            <a:pPr algn="just" eaLnBrk="1" hangingPunct="1"/>
            <a:endParaRPr lang="en-US" sz="24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9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anose="020B0600070205080204" pitchFamily="34" charset="-128"/>
              </a:rPr>
              <a:t>Basic concepts</a:t>
            </a:r>
            <a:r>
              <a:rPr lang="tr-TR" dirty="0" smtClean="0">
                <a:ea typeface="ＭＳ Ｐゴシック" panose="020B0600070205080204" pitchFamily="34" charset="-128"/>
              </a:rPr>
              <a:t> (</a:t>
            </a:r>
            <a:r>
              <a:rPr lang="tr-TR" dirty="0" err="1" smtClean="0">
                <a:ea typeface="ＭＳ Ｐゴシック" panose="020B0600070205080204" pitchFamily="34" charset="-128"/>
              </a:rPr>
              <a:t>cont</a:t>
            </a:r>
            <a:r>
              <a:rPr lang="tr-TR" dirty="0" smtClean="0">
                <a:ea typeface="ＭＳ Ｐゴシック" panose="020B0600070205080204" pitchFamily="34" charset="-128"/>
              </a:rPr>
              <a:t>.)</a:t>
            </a:r>
            <a:endParaRPr 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en-US" sz="2800" dirty="0" smtClean="0">
                <a:ea typeface="ＭＳ Ｐゴシック" panose="020B0600070205080204" pitchFamily="34" charset="-128"/>
              </a:rPr>
              <a:t>3 levels of image processing operations:</a:t>
            </a:r>
          </a:p>
          <a:p>
            <a:pPr algn="just" eaLnBrk="1" hangingPunct="1">
              <a:lnSpc>
                <a:spcPct val="80000"/>
              </a:lnSpc>
            </a:pPr>
            <a:endParaRPr lang="en-US" sz="2800" dirty="0" smtClean="0">
              <a:ea typeface="ＭＳ Ｐゴシック" panose="020B0600070205080204" pitchFamily="34" charset="-128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lang="en-US" b="1" dirty="0" smtClean="0">
                <a:ea typeface="ＭＳ Ｐゴシック" panose="020B0600070205080204" pitchFamily="34" charset="-128"/>
              </a:rPr>
              <a:t>Low-level</a:t>
            </a:r>
            <a:r>
              <a:rPr lang="en-US" dirty="0" smtClean="0">
                <a:ea typeface="ＭＳ Ｐゴシック" panose="020B0600070205080204" pitchFamily="34" charset="-128"/>
              </a:rPr>
              <a:t>: primitive operations (e.g., noise reduction, contrast enhancement, etc.) where both the input and output are images.</a:t>
            </a:r>
          </a:p>
          <a:p>
            <a:pPr lvl="1" algn="just" eaLnBrk="1" hangingPunct="1">
              <a:lnSpc>
                <a:spcPct val="80000"/>
              </a:lnSpc>
            </a:pPr>
            <a:endParaRPr lang="en-US" dirty="0" smtClean="0">
              <a:ea typeface="ＭＳ Ｐゴシック" panose="020B0600070205080204" pitchFamily="34" charset="-128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lang="en-US" b="1" dirty="0" smtClean="0">
                <a:ea typeface="ＭＳ Ｐゴシック" panose="020B0600070205080204" pitchFamily="34" charset="-128"/>
              </a:rPr>
              <a:t>Mid-level</a:t>
            </a:r>
            <a:r>
              <a:rPr lang="en-US" dirty="0" smtClean="0">
                <a:ea typeface="ＭＳ Ｐゴシック" panose="020B0600070205080204" pitchFamily="34" charset="-128"/>
              </a:rPr>
              <a:t>: extraction of attributes (e.g., edges, contours, regions, etc.) from images.</a:t>
            </a:r>
          </a:p>
          <a:p>
            <a:pPr lvl="1" algn="just" eaLnBrk="1" hangingPunct="1">
              <a:lnSpc>
                <a:spcPct val="80000"/>
              </a:lnSpc>
            </a:pPr>
            <a:endParaRPr lang="en-US" dirty="0" smtClean="0">
              <a:ea typeface="ＭＳ Ｐゴシック" panose="020B0600070205080204" pitchFamily="34" charset="-128"/>
            </a:endParaRPr>
          </a:p>
          <a:p>
            <a:pPr lvl="1" algn="just" eaLnBrk="1" hangingPunct="1">
              <a:lnSpc>
                <a:spcPct val="80000"/>
              </a:lnSpc>
            </a:pPr>
            <a:r>
              <a:rPr lang="en-US" b="1" dirty="0" smtClean="0">
                <a:ea typeface="ＭＳ Ｐゴシック" panose="020B0600070205080204" pitchFamily="34" charset="-128"/>
              </a:rPr>
              <a:t>High-level</a:t>
            </a:r>
            <a:r>
              <a:rPr lang="en-US" dirty="0" smtClean="0">
                <a:ea typeface="ＭＳ Ｐゴシック" panose="020B0600070205080204" pitchFamily="34" charset="-128"/>
              </a:rPr>
              <a:t>: analysis and interpretation of the contents of a scene.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4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a typeface="+mj-ea"/>
                <a:cs typeface="+mj-cs"/>
              </a:rPr>
              <a:t>Examples of image processing in action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3200" dirty="0" smtClean="0">
                <a:ea typeface="ＭＳ Ｐゴシック" panose="020B0600070205080204" pitchFamily="34" charset="-128"/>
              </a:rPr>
              <a:t>Sharpening</a:t>
            </a:r>
            <a:r>
              <a:rPr lang="tr-TR" sz="3200" dirty="0" smtClean="0">
                <a:ea typeface="ＭＳ Ｐゴシック" panose="020B0600070205080204" pitchFamily="34" charset="-128"/>
              </a:rPr>
              <a:t> </a:t>
            </a:r>
            <a:r>
              <a:rPr lang="tr-TR" sz="1800" dirty="0" smtClean="0">
                <a:ea typeface="ＭＳ Ｐゴシック" panose="020B0600070205080204" pitchFamily="34" charset="-128"/>
              </a:rPr>
              <a:t>(</a:t>
            </a:r>
            <a:r>
              <a:rPr lang="tr-TR" sz="1800" dirty="0" err="1" smtClean="0">
                <a:ea typeface="ＭＳ Ｐゴシック" panose="020B0600070205080204" pitchFamily="34" charset="-128"/>
              </a:rPr>
              <a:t>all</a:t>
            </a:r>
            <a:r>
              <a:rPr lang="tr-TR" sz="1800" dirty="0" smtClean="0">
                <a:ea typeface="ＭＳ Ｐゴシック" panose="020B0600070205080204" pitchFamily="34" charset="-128"/>
              </a:rPr>
              <a:t> </a:t>
            </a:r>
            <a:r>
              <a:rPr lang="tr-TR" sz="1800" dirty="0" err="1" smtClean="0">
                <a:ea typeface="ＭＳ Ｐゴシック" panose="020B0600070205080204" pitchFamily="34" charset="-128"/>
              </a:rPr>
              <a:t>following</a:t>
            </a:r>
            <a:r>
              <a:rPr lang="tr-TR" sz="1800" dirty="0" smtClean="0">
                <a:ea typeface="ＭＳ Ｐゴシック" panose="020B0600070205080204" pitchFamily="34" charset="-128"/>
              </a:rPr>
              <a:t> </a:t>
            </a:r>
            <a:r>
              <a:rPr lang="tr-TR" sz="1800" dirty="0" err="1" smtClean="0">
                <a:ea typeface="ＭＳ Ｐゴシック" panose="020B0600070205080204" pitchFamily="34" charset="-128"/>
              </a:rPr>
              <a:t>images</a:t>
            </a:r>
            <a:r>
              <a:rPr lang="tr-TR" sz="1800" dirty="0" smtClean="0">
                <a:ea typeface="ＭＳ Ｐゴシック" panose="020B0600070205080204" pitchFamily="34" charset="-128"/>
              </a:rPr>
              <a:t> </a:t>
            </a:r>
            <a:r>
              <a:rPr lang="tr-TR" sz="1800" dirty="0" err="1" smtClean="0">
                <a:ea typeface="ＭＳ Ｐゴシック" panose="020B0600070205080204" pitchFamily="34" charset="-128"/>
              </a:rPr>
              <a:t>are</a:t>
            </a:r>
            <a:r>
              <a:rPr lang="tr-TR" sz="1800" dirty="0" smtClean="0">
                <a:ea typeface="ＭＳ Ｐゴシック" panose="020B0600070205080204" pitchFamily="34" charset="-128"/>
              </a:rPr>
              <a:t> </a:t>
            </a:r>
            <a:r>
              <a:rPr lang="tr-TR" sz="1800" dirty="0" err="1" smtClean="0">
                <a:ea typeface="ＭＳ Ｐゴシック" panose="020B0600070205080204" pitchFamily="34" charset="-128"/>
              </a:rPr>
              <a:t>taken</a:t>
            </a:r>
            <a:r>
              <a:rPr lang="tr-TR" sz="1800" dirty="0" smtClean="0">
                <a:ea typeface="ＭＳ Ｐゴシック" panose="020B0600070205080204" pitchFamily="34" charset="-128"/>
              </a:rPr>
              <a:t> </a:t>
            </a:r>
            <a:r>
              <a:rPr lang="tr-TR" sz="1800" dirty="0" err="1" smtClean="0">
                <a:ea typeface="ＭＳ Ｐゴシック" panose="020B0600070205080204" pitchFamily="34" charset="-128"/>
              </a:rPr>
              <a:t>from</a:t>
            </a:r>
            <a:r>
              <a:rPr lang="tr-TR" sz="1800" dirty="0" smtClean="0">
                <a:ea typeface="ＭＳ Ｐゴシック" panose="020B0600070205080204" pitchFamily="34" charset="-128"/>
              </a:rPr>
              <a:t> PIVPUM)</a:t>
            </a:r>
            <a:endParaRPr lang="tr-TR" sz="3200" dirty="0" smtClean="0">
              <a:ea typeface="ＭＳ Ｐゴシック" panose="020B0600070205080204" pitchFamily="34" charset="-128"/>
            </a:endParaRPr>
          </a:p>
          <a:p>
            <a:pPr marL="344487" lvl="1" indent="0" eaLnBrk="1" hangingPunct="1">
              <a:buNone/>
            </a:pPr>
            <a:endParaRPr lang="en-US" sz="2800" dirty="0" smtClean="0">
              <a:ea typeface="ＭＳ Ｐゴシック" panose="020B0600070205080204" pitchFamily="34" charset="-128"/>
            </a:endParaRPr>
          </a:p>
          <a:p>
            <a:pPr eaLnBrk="1" hangingPunct="1"/>
            <a:endParaRPr lang="en-US" sz="32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9" name="Picture 8" descr="sharpening_example_inpu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90800"/>
            <a:ext cx="4165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sharpening_example_outpu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71750"/>
            <a:ext cx="419100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Examples of image processing in </a:t>
            </a:r>
            <a:r>
              <a:rPr lang="en-US" dirty="0" smtClean="0">
                <a:ea typeface="+mj-ea"/>
                <a:cs typeface="+mj-cs"/>
              </a:rPr>
              <a:t>action</a:t>
            </a:r>
            <a:r>
              <a:rPr lang="tr-TR" dirty="0" smtClean="0">
                <a:ea typeface="+mj-ea"/>
                <a:cs typeface="+mj-cs"/>
              </a:rPr>
              <a:t> (</a:t>
            </a:r>
            <a:r>
              <a:rPr lang="tr-TR" dirty="0" err="1" smtClean="0">
                <a:ea typeface="+mj-ea"/>
                <a:cs typeface="+mj-cs"/>
              </a:rPr>
              <a:t>cont</a:t>
            </a:r>
            <a:r>
              <a:rPr lang="tr-TR" dirty="0" smtClean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295400"/>
            <a:ext cx="7772400" cy="4724400"/>
          </a:xfrm>
        </p:spPr>
        <p:txBody>
          <a:bodyPr/>
          <a:lstStyle/>
          <a:p>
            <a:pPr eaLnBrk="1" hangingPunct="1"/>
            <a:r>
              <a:rPr lang="en-US" sz="3200" smtClean="0">
                <a:ea typeface="ＭＳ Ｐゴシック" panose="020B0600070205080204" pitchFamily="34" charset="-128"/>
              </a:rPr>
              <a:t>Noise removal</a:t>
            </a:r>
          </a:p>
          <a:p>
            <a:pPr eaLnBrk="1" hangingPunct="1"/>
            <a:endParaRPr lang="en-US" sz="3200" smtClean="0">
              <a:ea typeface="ＭＳ Ｐゴシック" panose="020B0600070205080204" pitchFamily="34" charset="-128"/>
            </a:endParaRPr>
          </a:p>
        </p:txBody>
      </p:sp>
      <p:pic>
        <p:nvPicPr>
          <p:cNvPr id="9" name="Picture 8" descr="noise_removal_example_outpu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81200"/>
            <a:ext cx="2579688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noise_removal_example_inpu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2579688" cy="403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6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AutoShap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Examples of image processing in </a:t>
            </a:r>
            <a:r>
              <a:rPr lang="en-US" dirty="0" smtClean="0">
                <a:ea typeface="+mj-ea"/>
                <a:cs typeface="+mj-cs"/>
              </a:rPr>
              <a:t>action</a:t>
            </a:r>
            <a:r>
              <a:rPr lang="tr-TR" dirty="0" smtClean="0">
                <a:ea typeface="+mj-ea"/>
                <a:cs typeface="+mj-cs"/>
              </a:rPr>
              <a:t> (</a:t>
            </a:r>
            <a:r>
              <a:rPr lang="tr-TR" dirty="0" err="1" smtClean="0">
                <a:ea typeface="+mj-ea"/>
                <a:cs typeface="+mj-cs"/>
              </a:rPr>
              <a:t>cont</a:t>
            </a:r>
            <a:r>
              <a:rPr lang="tr-TR" dirty="0" smtClean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31748" name="Rectangle 1027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anose="020B0600070205080204" pitchFamily="34" charset="-128"/>
              </a:rPr>
              <a:t>Deblurring</a:t>
            </a:r>
          </a:p>
          <a:p>
            <a:pPr eaLnBrk="1" hangingPunct="1"/>
            <a:endParaRPr lang="en-US" sz="3200" smtClean="0">
              <a:ea typeface="ＭＳ Ｐゴシック" panose="020B0600070205080204" pitchFamily="34" charset="-128"/>
            </a:endParaRPr>
          </a:p>
        </p:txBody>
      </p:sp>
      <p:pic>
        <p:nvPicPr>
          <p:cNvPr id="295942" name="Picture 1030" descr="1_4_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2514600"/>
            <a:ext cx="370522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5943" name="Picture 1031" descr="1_4_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775" y="2509838"/>
            <a:ext cx="3730625" cy="329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18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Examples of image processing in </a:t>
            </a:r>
            <a:r>
              <a:rPr lang="en-US" dirty="0" smtClean="0">
                <a:ea typeface="+mj-ea"/>
                <a:cs typeface="+mj-cs"/>
              </a:rPr>
              <a:t>action</a:t>
            </a:r>
            <a:r>
              <a:rPr lang="tr-TR" dirty="0" smtClean="0">
                <a:ea typeface="+mj-ea"/>
                <a:cs typeface="+mj-cs"/>
              </a:rPr>
              <a:t> (</a:t>
            </a:r>
            <a:r>
              <a:rPr lang="tr-TR" dirty="0" err="1" smtClean="0">
                <a:ea typeface="+mj-ea"/>
                <a:cs typeface="+mj-cs"/>
              </a:rPr>
              <a:t>cont</a:t>
            </a:r>
            <a:r>
              <a:rPr lang="tr-TR" dirty="0" smtClean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anose="020B0600070205080204" pitchFamily="34" charset="-128"/>
              </a:rPr>
              <a:t>Edge extraction</a:t>
            </a:r>
          </a:p>
          <a:p>
            <a:pPr eaLnBrk="1" hangingPunct="1"/>
            <a:endParaRPr lang="en-US" sz="3200" smtClean="0">
              <a:ea typeface="ＭＳ Ｐゴシック" panose="020B0600070205080204" pitchFamily="34" charset="-128"/>
            </a:endParaRPr>
          </a:p>
        </p:txBody>
      </p:sp>
      <p:pic>
        <p:nvPicPr>
          <p:cNvPr id="297990" name="Picture 6" descr="1_5_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1238"/>
            <a:ext cx="3133725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991" name="Picture 7" descr="1_5_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2281238"/>
            <a:ext cx="3133725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7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4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Examples of image processing in </a:t>
            </a:r>
            <a:r>
              <a:rPr lang="en-US" dirty="0" smtClean="0">
                <a:ea typeface="+mj-ea"/>
                <a:cs typeface="+mj-cs"/>
              </a:rPr>
              <a:t>action</a:t>
            </a:r>
            <a:r>
              <a:rPr lang="tr-TR" dirty="0" smtClean="0">
                <a:ea typeface="+mj-ea"/>
                <a:cs typeface="+mj-cs"/>
              </a:rPr>
              <a:t> (</a:t>
            </a:r>
            <a:r>
              <a:rPr lang="tr-TR" dirty="0" err="1" smtClean="0">
                <a:ea typeface="+mj-ea"/>
                <a:cs typeface="+mj-cs"/>
              </a:rPr>
              <a:t>cont</a:t>
            </a:r>
            <a:r>
              <a:rPr lang="tr-TR" dirty="0" smtClean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anose="020B0600070205080204" pitchFamily="34" charset="-128"/>
              </a:rPr>
              <a:t>Binarization</a:t>
            </a:r>
          </a:p>
          <a:p>
            <a:pPr eaLnBrk="1" hangingPunct="1"/>
            <a:endParaRPr lang="en-US" sz="3200" smtClean="0">
              <a:ea typeface="ＭＳ Ｐゴシック" panose="020B0600070205080204" pitchFamily="34" charset="-128"/>
            </a:endParaRPr>
          </a:p>
        </p:txBody>
      </p:sp>
      <p:pic>
        <p:nvPicPr>
          <p:cNvPr id="300038" name="Picture 6" descr="1_6_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43150"/>
            <a:ext cx="3903663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0039" name="Picture 7" descr="1_6_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138" y="2343150"/>
            <a:ext cx="3903662" cy="30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6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Examples of image processing in </a:t>
            </a:r>
            <a:r>
              <a:rPr lang="en-US" dirty="0" smtClean="0">
                <a:ea typeface="+mj-ea"/>
                <a:cs typeface="+mj-cs"/>
              </a:rPr>
              <a:t>action</a:t>
            </a:r>
            <a:r>
              <a:rPr lang="tr-TR" dirty="0" smtClean="0">
                <a:ea typeface="+mj-ea"/>
                <a:cs typeface="+mj-cs"/>
              </a:rPr>
              <a:t> (</a:t>
            </a:r>
            <a:r>
              <a:rPr lang="tr-TR" dirty="0" err="1" smtClean="0">
                <a:ea typeface="+mj-ea"/>
                <a:cs typeface="+mj-cs"/>
              </a:rPr>
              <a:t>cont</a:t>
            </a:r>
            <a:r>
              <a:rPr lang="tr-TR" dirty="0" smtClean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anose="020B0600070205080204" pitchFamily="34" charset="-128"/>
              </a:rPr>
              <a:t>Blurring</a:t>
            </a:r>
          </a:p>
          <a:p>
            <a:pPr eaLnBrk="1" hangingPunct="1"/>
            <a:endParaRPr lang="en-US" sz="3200" smtClean="0">
              <a:ea typeface="ＭＳ Ｐゴシック" panose="020B0600070205080204" pitchFamily="34" charset="-128"/>
            </a:endParaRPr>
          </a:p>
        </p:txBody>
      </p:sp>
      <p:pic>
        <p:nvPicPr>
          <p:cNvPr id="302086" name="Picture 6" descr="coins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52675"/>
            <a:ext cx="37973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2087" name="Picture 7" descr="coins_2_blurr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352675"/>
            <a:ext cx="37973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88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Examples of image processing in </a:t>
            </a:r>
            <a:r>
              <a:rPr lang="en-US" dirty="0" smtClean="0">
                <a:ea typeface="+mj-ea"/>
                <a:cs typeface="+mj-cs"/>
              </a:rPr>
              <a:t>action</a:t>
            </a:r>
            <a:r>
              <a:rPr lang="tr-TR" dirty="0" smtClean="0">
                <a:ea typeface="+mj-ea"/>
                <a:cs typeface="+mj-cs"/>
              </a:rPr>
              <a:t> (</a:t>
            </a:r>
            <a:r>
              <a:rPr lang="tr-TR" dirty="0" err="1" smtClean="0">
                <a:ea typeface="+mj-ea"/>
                <a:cs typeface="+mj-cs"/>
              </a:rPr>
              <a:t>cont</a:t>
            </a:r>
            <a:r>
              <a:rPr lang="tr-TR" dirty="0" smtClean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z="3200" smtClean="0">
                <a:ea typeface="ＭＳ Ｐゴシック" panose="020B0600070205080204" pitchFamily="34" charset="-128"/>
              </a:rPr>
              <a:t>Contrast enhancement</a:t>
            </a:r>
          </a:p>
          <a:p>
            <a:pPr eaLnBrk="1" hangingPunct="1"/>
            <a:endParaRPr lang="en-US" sz="3200" smtClean="0">
              <a:ea typeface="ＭＳ Ｐゴシック" panose="020B0600070205080204" pitchFamily="34" charset="-128"/>
            </a:endParaRPr>
          </a:p>
        </p:txBody>
      </p:sp>
      <p:pic>
        <p:nvPicPr>
          <p:cNvPr id="7" name="Picture 6" descr="Figure01_07_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385762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Figure01_07_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09800"/>
            <a:ext cx="3830638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42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Examples of image processing in </a:t>
            </a:r>
            <a:r>
              <a:rPr lang="en-US" dirty="0" smtClean="0">
                <a:ea typeface="+mj-ea"/>
                <a:cs typeface="+mj-cs"/>
              </a:rPr>
              <a:t>action</a:t>
            </a:r>
            <a:r>
              <a:rPr lang="tr-TR" dirty="0" smtClean="0">
                <a:ea typeface="+mj-ea"/>
                <a:cs typeface="+mj-cs"/>
              </a:rPr>
              <a:t> (</a:t>
            </a:r>
            <a:r>
              <a:rPr lang="tr-TR" dirty="0" err="1" smtClean="0">
                <a:ea typeface="+mj-ea"/>
                <a:cs typeface="+mj-cs"/>
              </a:rPr>
              <a:t>cont</a:t>
            </a:r>
            <a:r>
              <a:rPr lang="tr-TR" dirty="0" smtClean="0">
                <a:ea typeface="+mj-ea"/>
                <a:cs typeface="+mj-cs"/>
              </a:rPr>
              <a:t>.)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anose="020B0600070205080204" pitchFamily="34" charset="-128"/>
              </a:rPr>
              <a:t>Object segmentation and labeling</a:t>
            </a:r>
            <a:endParaRPr lang="en-US" sz="3200" smtClean="0">
              <a:ea typeface="ＭＳ Ｐゴシック" panose="020B0600070205080204" pitchFamily="34" charset="-128"/>
            </a:endParaRPr>
          </a:p>
          <a:p>
            <a:pPr eaLnBrk="1" hangingPunct="1"/>
            <a:endParaRPr lang="en-US" sz="3200" smtClean="0">
              <a:ea typeface="ＭＳ Ｐゴシック" panose="020B0600070205080204" pitchFamily="34" charset="-128"/>
            </a:endParaRPr>
          </a:p>
        </p:txBody>
      </p:sp>
      <p:pic>
        <p:nvPicPr>
          <p:cNvPr id="9" name="Picture 8" descr="coins_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362200"/>
            <a:ext cx="3733800" cy="302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dimes_nickel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2376488"/>
            <a:ext cx="3609975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5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ea typeface="ＭＳ Ｐゴシック" panose="020B0600070205080204" pitchFamily="34" charset="-128"/>
              </a:rPr>
              <a:t>Computer Imaging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pic>
        <p:nvPicPr>
          <p:cNvPr id="44036" name="Picture 6" descr="Ch01_9_v2_600dpi_gray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468" y="1219200"/>
            <a:ext cx="6403132" cy="4889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3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panose="020B0600070205080204" pitchFamily="34" charset="-128"/>
              </a:rPr>
              <a:t>Computer Imaging </a:t>
            </a:r>
            <a:r>
              <a:rPr lang="en-US" sz="3600" dirty="0" smtClean="0">
                <a:ea typeface="ＭＳ Ｐゴシック" panose="020B0600070205080204" pitchFamily="34" charset="-128"/>
              </a:rPr>
              <a:t>Systems (cont</a:t>
            </a:r>
            <a:r>
              <a:rPr lang="en-US" sz="3600" dirty="0" smtClean="0">
                <a:ea typeface="ＭＳ Ｐゴシック" panose="020B0600070205080204" pitchFamily="34" charset="-128"/>
              </a:rPr>
              <a:t>.)</a:t>
            </a:r>
            <a:endParaRPr lang="en-US" sz="36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1" y="990600"/>
            <a:ext cx="65532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0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>
                <a:ea typeface="ＭＳ Ｐゴシック" panose="020B0600070205080204" pitchFamily="34" charset="-128"/>
              </a:rPr>
              <a:t>Computer Imaging Systems</a:t>
            </a:r>
            <a:r>
              <a:rPr lang="tr-TR" sz="3600" dirty="0" smtClean="0">
                <a:ea typeface="ＭＳ Ｐゴシック" panose="020B0600070205080204" pitchFamily="34" charset="-128"/>
              </a:rPr>
              <a:t> (</a:t>
            </a:r>
            <a:r>
              <a:rPr lang="tr-TR" sz="3600" dirty="0" err="1" smtClean="0">
                <a:ea typeface="ＭＳ Ｐゴシック" panose="020B0600070205080204" pitchFamily="34" charset="-128"/>
              </a:rPr>
              <a:t>cont</a:t>
            </a:r>
            <a:r>
              <a:rPr lang="tr-TR" sz="3600" dirty="0" smtClean="0">
                <a:ea typeface="ＭＳ Ｐゴシック" panose="020B0600070205080204" pitchFamily="34" charset="-128"/>
              </a:rPr>
              <a:t>.)</a:t>
            </a:r>
            <a:endParaRPr lang="en-US" sz="36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47675" y="1219200"/>
            <a:ext cx="8229600" cy="5029200"/>
          </a:xfrm>
        </p:spPr>
        <p:txBody>
          <a:bodyPr/>
          <a:lstStyle/>
          <a:p>
            <a:pPr algn="just" eaLnBrk="1" hangingPunct="1"/>
            <a:r>
              <a:rPr lang="en-US" sz="2800" dirty="0" smtClean="0">
                <a:ea typeface="ＭＳ Ｐゴシック" panose="020B0600070205080204" pitchFamily="34" charset="-128"/>
              </a:rPr>
              <a:t>Hardware</a:t>
            </a:r>
          </a:p>
          <a:p>
            <a:pPr lvl="1" algn="just" eaLnBrk="1" hangingPunct="1"/>
            <a:r>
              <a:rPr lang="en-US" sz="2400" dirty="0" smtClean="0">
                <a:ea typeface="ＭＳ Ｐゴシック" panose="020B0600070205080204" pitchFamily="34" charset="-128"/>
              </a:rPr>
              <a:t>Acquisition devices: scanners, sensors, cameras, camcorders, etc.</a:t>
            </a:r>
          </a:p>
          <a:p>
            <a:pPr lvl="1" algn="just" eaLnBrk="1" hangingPunct="1"/>
            <a:r>
              <a:rPr lang="en-US" sz="2400" dirty="0" smtClean="0">
                <a:ea typeface="ＭＳ Ｐゴシック" panose="020B0600070205080204" pitchFamily="34" charset="-128"/>
              </a:rPr>
              <a:t>Processing equipment: computers, workstations, specialized hardware, etc.</a:t>
            </a:r>
          </a:p>
          <a:p>
            <a:pPr lvl="1" algn="just" eaLnBrk="1" hangingPunct="1"/>
            <a:r>
              <a:rPr lang="en-US" sz="2400" dirty="0" smtClean="0">
                <a:ea typeface="ＭＳ Ｐゴシック" panose="020B0600070205080204" pitchFamily="34" charset="-128"/>
              </a:rPr>
              <a:t>Display  and hardcopy devices: monitors, printers, etc.</a:t>
            </a:r>
          </a:p>
          <a:p>
            <a:pPr lvl="1" algn="just" eaLnBrk="1" hangingPunct="1"/>
            <a:r>
              <a:rPr lang="en-US" sz="2400" dirty="0" smtClean="0">
                <a:ea typeface="ＭＳ Ｐゴシック" panose="020B0600070205080204" pitchFamily="34" charset="-128"/>
              </a:rPr>
              <a:t>Storage devices: magnetic disks, optical disks, etc.</a:t>
            </a:r>
          </a:p>
          <a:p>
            <a:pPr algn="just" eaLnBrk="1" hangingPunct="1"/>
            <a:r>
              <a:rPr lang="en-US" sz="2800" dirty="0" smtClean="0">
                <a:ea typeface="ＭＳ Ｐゴシック" panose="020B0600070205080204" pitchFamily="34" charset="-128"/>
              </a:rPr>
              <a:t>Software</a:t>
            </a:r>
          </a:p>
          <a:p>
            <a:pPr lvl="1" algn="just" eaLnBrk="1" hangingPunct="1"/>
            <a:r>
              <a:rPr lang="en-US" sz="2400" dirty="0" smtClean="0">
                <a:ea typeface="ＭＳ Ｐゴシック" panose="020B0600070205080204" pitchFamily="34" charset="-128"/>
              </a:rPr>
              <a:t>Modules that perform specialized tasks, e.g.:</a:t>
            </a:r>
          </a:p>
          <a:p>
            <a:pPr lvl="2" algn="just" eaLnBrk="1" hangingPunct="1"/>
            <a:r>
              <a:rPr lang="en-US" sz="2000" dirty="0" smtClean="0">
                <a:ea typeface="ＭＳ Ｐゴシック" panose="020B0600070205080204" pitchFamily="34" charset="-128"/>
              </a:rPr>
              <a:t>MATLAB and its toolboxes.</a:t>
            </a:r>
          </a:p>
          <a:p>
            <a:pPr lvl="2" algn="just" eaLnBrk="1" hangingPunct="1"/>
            <a:r>
              <a:rPr lang="en-US" sz="2000" dirty="0" smtClean="0">
                <a:ea typeface="ＭＳ Ｐゴシック" panose="020B0600070205080204" pitchFamily="34" charset="-128"/>
              </a:rPr>
              <a:t>Java, </a:t>
            </a:r>
            <a:r>
              <a:rPr lang="en-US" sz="2000" dirty="0" err="1" smtClean="0">
                <a:ea typeface="ＭＳ Ｐゴシック" panose="020B0600070205080204" pitchFamily="34" charset="-128"/>
              </a:rPr>
              <a:t>ImageJ</a:t>
            </a:r>
            <a:r>
              <a:rPr lang="en-US" sz="2000" dirty="0" smtClean="0">
                <a:ea typeface="ＭＳ Ｐゴシック" panose="020B0600070205080204" pitchFamily="34" charset="-128"/>
              </a:rPr>
              <a:t>, and its plugins</a:t>
            </a:r>
            <a:r>
              <a:rPr lang="en-US" sz="2000" dirty="0" smtClean="0">
                <a:ea typeface="ＭＳ Ｐゴシック" panose="020B0600070205080204" pitchFamily="34" charset="-128"/>
              </a:rPr>
              <a:t>.</a:t>
            </a:r>
          </a:p>
          <a:p>
            <a:pPr lvl="2" algn="just" eaLnBrk="1" hangingPunct="1"/>
            <a:r>
              <a:rPr lang="en-US" sz="2000" dirty="0" err="1" smtClean="0">
                <a:ea typeface="ＭＳ Ｐゴシック" panose="020B0600070205080204" pitchFamily="34" charset="-128"/>
              </a:rPr>
              <a:t>OpenCV</a:t>
            </a:r>
            <a:endParaRPr lang="en-US" sz="2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27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anose="020B0600070205080204" pitchFamily="34" charset="-128"/>
              </a:rPr>
              <a:t>Machine Vision Systems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pic>
        <p:nvPicPr>
          <p:cNvPr id="48132" name="Picture 6" descr="Ch01_10_V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697038"/>
            <a:ext cx="8372475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2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anose="020B0600070205080204" pitchFamily="34" charset="-128"/>
              </a:rPr>
              <a:t>MVS vs. HVS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2pPr>
            <a:lvl3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3pPr>
            <a:lvl4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4pPr>
            <a:lvl5pPr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B80039"/>
                </a:solidFill>
                <a:latin typeface="Gill Sans MT" panose="020B0502020104020203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Lecture #1  Introduction and Motivation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295400"/>
            <a:ext cx="8229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smtClean="0">
                <a:ea typeface="ＭＳ Ｐゴシック" panose="020B0600070205080204" pitchFamily="34" charset="-128"/>
              </a:rPr>
              <a:t>Why is it so hard to emulate the performance of the human visual system (HVS) using cameras and computers?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smtClean="0">
                <a:ea typeface="ＭＳ Ｐゴシック" panose="020B0600070205080204" pitchFamily="34" charset="-128"/>
              </a:rPr>
              <a:t>Very large database of images and associated concepts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smtClean="0">
                <a:ea typeface="ＭＳ Ｐゴシック" panose="020B0600070205080204" pitchFamily="34" charset="-128"/>
              </a:rPr>
              <a:t>Very high speed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800" b="1" smtClean="0">
                <a:ea typeface="ＭＳ Ｐゴシック" panose="020B0600070205080204" pitchFamily="34" charset="-128"/>
              </a:rPr>
              <a:t>Ability to work under a wide range of  conditions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>
                <a:ea typeface="ＭＳ Ｐゴシック" panose="020B0600070205080204" pitchFamily="34" charset="-128"/>
              </a:rPr>
              <a:t>Most MVS must impose numerous constraints on the operating conditions of the scene to improve their chances of success.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72AF41-90C3-472C-B1CF-A43BF454D5D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99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ußzeilenplatzhalt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Lecture #1  Introduction and Motivation</a:t>
            </a:r>
            <a:endParaRPr kumimoji="0" lang="en-US" alt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3731" name="Foliennummernplatzhalt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45FE8C-C4EE-424B-8228-67503E776402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dirty="0" smtClean="0"/>
              <a:t>You should now </a:t>
            </a:r>
            <a:r>
              <a:rPr lang="tr-TR" dirty="0" err="1" smtClean="0"/>
              <a:t>know</a:t>
            </a:r>
            <a:endParaRPr lang="en-US" dirty="0" smtClean="0"/>
          </a:p>
          <a:p>
            <a:pPr lvl="1" algn="just" eaLnBrk="1" hangingPunct="1"/>
            <a:r>
              <a:rPr lang="tr-TR" dirty="0" err="1" smtClean="0"/>
              <a:t>What</a:t>
            </a:r>
            <a:r>
              <a:rPr lang="tr-TR" dirty="0" smtClean="0"/>
              <a:t> an </a:t>
            </a:r>
            <a:r>
              <a:rPr lang="tr-TR" dirty="0" err="1" smtClean="0"/>
              <a:t>image</a:t>
            </a:r>
            <a:r>
              <a:rPr lang="tr-TR" dirty="0" smtClean="0"/>
              <a:t> is</a:t>
            </a:r>
            <a:endParaRPr lang="en-US" dirty="0" smtClean="0"/>
          </a:p>
          <a:p>
            <a:pPr lvl="1" algn="just" eaLnBrk="1" hangingPunct="1"/>
            <a:r>
              <a:rPr lang="en-US" dirty="0" smtClean="0"/>
              <a:t>The </a:t>
            </a:r>
            <a:r>
              <a:rPr lang="tr-TR" dirty="0" err="1" smtClean="0"/>
              <a:t>scope</a:t>
            </a:r>
            <a:r>
              <a:rPr lang="tr-TR" dirty="0" smtClean="0"/>
              <a:t> of </a:t>
            </a:r>
            <a:r>
              <a:rPr lang="tr-TR" dirty="0" err="1" smtClean="0"/>
              <a:t>image</a:t>
            </a:r>
            <a:r>
              <a:rPr lang="tr-TR" dirty="0" smtClean="0"/>
              <a:t> </a:t>
            </a:r>
            <a:r>
              <a:rPr lang="tr-TR" dirty="0" err="1" smtClean="0"/>
              <a:t>processing</a:t>
            </a:r>
            <a:endParaRPr lang="en-US" dirty="0" smtClean="0"/>
          </a:p>
          <a:p>
            <a:pPr lvl="1" algn="just" eaLnBrk="1" hangingPunct="1"/>
            <a:r>
              <a:rPr lang="en-US" dirty="0" smtClean="0"/>
              <a:t>The </a:t>
            </a:r>
            <a:r>
              <a:rPr lang="tr-TR" dirty="0" err="1" smtClean="0"/>
              <a:t>history</a:t>
            </a:r>
            <a:r>
              <a:rPr lang="tr-TR" dirty="0" smtClean="0"/>
              <a:t> of </a:t>
            </a:r>
            <a:r>
              <a:rPr lang="tr-TR" dirty="0" err="1" smtClean="0"/>
              <a:t>image</a:t>
            </a:r>
            <a:r>
              <a:rPr lang="tr-TR" dirty="0" smtClean="0"/>
              <a:t> </a:t>
            </a:r>
            <a:r>
              <a:rPr lang="tr-TR" dirty="0" err="1" smtClean="0"/>
              <a:t>processing</a:t>
            </a:r>
            <a:endParaRPr lang="en-US" dirty="0" smtClean="0"/>
          </a:p>
          <a:p>
            <a:pPr lvl="1" algn="just" eaLnBrk="1" hangingPunct="1"/>
            <a:r>
              <a:rPr lang="en-US" dirty="0" smtClean="0"/>
              <a:t>The </a:t>
            </a:r>
            <a:r>
              <a:rPr lang="tr-TR" dirty="0" err="1" smtClean="0"/>
              <a:t>most</a:t>
            </a:r>
            <a:r>
              <a:rPr lang="tr-TR" dirty="0" smtClean="0"/>
              <a:t> </a:t>
            </a:r>
            <a:r>
              <a:rPr lang="tr-TR" dirty="0" err="1" smtClean="0"/>
              <a:t>common</a:t>
            </a:r>
            <a:r>
              <a:rPr lang="tr-TR" dirty="0" smtClean="0"/>
              <a:t> IP </a:t>
            </a:r>
            <a:r>
              <a:rPr lang="tr-TR" dirty="0" err="1" smtClean="0"/>
              <a:t>operations</a:t>
            </a:r>
            <a:endParaRPr lang="tr-TR" dirty="0" smtClean="0"/>
          </a:p>
          <a:p>
            <a:pPr lvl="1" algn="just" eaLnBrk="1" hangingPunct="1"/>
            <a:r>
              <a:rPr lang="tr-TR" dirty="0" err="1" smtClean="0"/>
              <a:t>Appreciate</a:t>
            </a:r>
            <a:r>
              <a:rPr lang="tr-TR" dirty="0" smtClean="0"/>
              <a:t> HVS </a:t>
            </a:r>
            <a:r>
              <a:rPr lang="tr-TR" dirty="0" err="1" smtClean="0"/>
              <a:t>and</a:t>
            </a:r>
            <a:r>
              <a:rPr lang="tr-TR" dirty="0" smtClean="0"/>
              <a:t> MVS</a:t>
            </a:r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49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de-DE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Fundamentals</a:t>
            </a:r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de-DE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Definitions</a:t>
            </a:r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Basics</a:t>
            </a:r>
            <a:endParaRPr lang="en-AU" sz="2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294967295"/>
          </p:nvPr>
        </p:nvSpPr>
        <p:spPr>
          <a:xfrm>
            <a:off x="8382000" y="6356350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862921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654675"/>
          </a:xfrm>
        </p:spPr>
        <p:txBody>
          <a:bodyPr>
            <a:normAutofit lnSpcReduction="10000"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Rafael C. Gonzalez, Richard E. Woods “Digital Image Processing, 4th Ed.”; Pearson, 2018, </a:t>
            </a:r>
            <a:r>
              <a:rPr lang="en-US" sz="2800" dirty="0" smtClean="0"/>
              <a:t>(</a:t>
            </a:r>
            <a:r>
              <a:rPr lang="en-US" sz="2800" dirty="0"/>
              <a:t>DIP)</a:t>
            </a:r>
          </a:p>
          <a:p>
            <a:pPr algn="just">
              <a:spcAft>
                <a:spcPts val="0"/>
              </a:spcAft>
            </a:pPr>
            <a:r>
              <a:rPr lang="en-US" sz="2800" dirty="0" smtClean="0"/>
              <a:t>Rafael </a:t>
            </a:r>
            <a:r>
              <a:rPr lang="en-US" sz="2800" dirty="0"/>
              <a:t>C. Gonzalez, Richard E. Woods, Steven L. </a:t>
            </a:r>
            <a:r>
              <a:rPr lang="en-US" sz="2800" dirty="0" err="1"/>
              <a:t>Eddins</a:t>
            </a:r>
            <a:r>
              <a:rPr lang="en-US" sz="2800" dirty="0"/>
              <a:t> “Digital Image Processing Using MATLAB”; Pearson, 2004, </a:t>
            </a:r>
            <a:r>
              <a:rPr lang="en-US" sz="2800" dirty="0" smtClean="0"/>
              <a:t>(</a:t>
            </a:r>
            <a:r>
              <a:rPr lang="en-US" sz="2800" dirty="0"/>
              <a:t>DIPUM)</a:t>
            </a:r>
          </a:p>
          <a:p>
            <a:pPr algn="just">
              <a:spcAft>
                <a:spcPts val="0"/>
              </a:spcAft>
            </a:pPr>
            <a:r>
              <a:rPr lang="en-US" sz="2800" dirty="0" err="1" smtClean="0"/>
              <a:t>Oge</a:t>
            </a:r>
            <a:r>
              <a:rPr lang="en-US" sz="2800" dirty="0" smtClean="0"/>
              <a:t> </a:t>
            </a:r>
            <a:r>
              <a:rPr lang="en-US" sz="2800" dirty="0"/>
              <a:t>Marques, “Practical Image and Video Processing Using MATLAB”; Wiley, 2011, </a:t>
            </a:r>
            <a:r>
              <a:rPr lang="en-US" sz="2800" dirty="0" smtClean="0"/>
              <a:t>(</a:t>
            </a:r>
            <a:r>
              <a:rPr lang="en-US" sz="2800" dirty="0"/>
              <a:t>PIVPUM</a:t>
            </a:r>
            <a:r>
              <a:rPr lang="en-US" sz="2800" dirty="0" smtClean="0"/>
              <a:t>)</a:t>
            </a:r>
          </a:p>
          <a:p>
            <a:pPr algn="just">
              <a:spcAft>
                <a:spcPts val="0"/>
              </a:spcAft>
            </a:pPr>
            <a:r>
              <a:rPr lang="en-US" sz="2800" dirty="0"/>
              <a:t>Maria </a:t>
            </a:r>
            <a:r>
              <a:rPr lang="en-US" sz="2800" dirty="0" err="1"/>
              <a:t>Petrou</a:t>
            </a:r>
            <a:r>
              <a:rPr lang="en-US" sz="2800" dirty="0"/>
              <a:t>, Costas </a:t>
            </a:r>
            <a:r>
              <a:rPr lang="en-US" sz="2800" dirty="0" err="1"/>
              <a:t>Petrou</a:t>
            </a:r>
            <a:r>
              <a:rPr lang="en-US" sz="2800" dirty="0"/>
              <a:t> “Image Processing: The Fundamentals, 2nd Ed.”; Wiley, </a:t>
            </a:r>
            <a:r>
              <a:rPr lang="en-US" sz="2800" dirty="0" smtClean="0"/>
              <a:t>2010</a:t>
            </a: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/>
              <a:t>Chris Solomon, Toby </a:t>
            </a:r>
            <a:r>
              <a:rPr lang="en-US" sz="2800" dirty="0" err="1"/>
              <a:t>Breckon</a:t>
            </a:r>
            <a:r>
              <a:rPr lang="en-US" sz="2800" dirty="0"/>
              <a:t> “Fundamentals of Digital Image Processing: A Practical Approach with Examples in MATLAB”; Wiley, </a:t>
            </a:r>
            <a:r>
              <a:rPr lang="en-US" sz="2800" dirty="0" smtClean="0"/>
              <a:t>2011</a:t>
            </a:r>
            <a:endParaRPr lang="en-US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382000" y="6356350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Lecture #1  Introduction and Motivation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Edge 2">
    <a:dk1>
      <a:srgbClr val="333333"/>
    </a:dk1>
    <a:lt1>
      <a:srgbClr val="CCCCFF"/>
    </a:lt1>
    <a:dk2>
      <a:srgbClr val="0B0506"/>
    </a:dk2>
    <a:lt2>
      <a:srgbClr val="FFFFFF"/>
    </a:lt2>
    <a:accent1>
      <a:srgbClr val="3366CC"/>
    </a:accent1>
    <a:accent2>
      <a:srgbClr val="3333CC"/>
    </a:accent2>
    <a:accent3>
      <a:srgbClr val="AAAAAA"/>
    </a:accent3>
    <a:accent4>
      <a:srgbClr val="AEAEDA"/>
    </a:accent4>
    <a:accent5>
      <a:srgbClr val="ADB8E2"/>
    </a:accent5>
    <a:accent6>
      <a:srgbClr val="2D2DB9"/>
    </a:accent6>
    <a:hlink>
      <a:srgbClr val="808080"/>
    </a:hlink>
    <a:folHlink>
      <a:srgbClr val="666633"/>
    </a:folHlink>
  </a:clrScheme>
</a:themeOverride>
</file>

<file path=ppt/theme/themeOverride2.xml><?xml version="1.0" encoding="utf-8"?>
<a:themeOverride xmlns:a="http://schemas.openxmlformats.org/drawingml/2006/main">
  <a:clrScheme name="1_Edge 2">
    <a:dk1>
      <a:srgbClr val="333333"/>
    </a:dk1>
    <a:lt1>
      <a:srgbClr val="CCCCFF"/>
    </a:lt1>
    <a:dk2>
      <a:srgbClr val="0B0506"/>
    </a:dk2>
    <a:lt2>
      <a:srgbClr val="FFFFFF"/>
    </a:lt2>
    <a:accent1>
      <a:srgbClr val="3366CC"/>
    </a:accent1>
    <a:accent2>
      <a:srgbClr val="3333CC"/>
    </a:accent2>
    <a:accent3>
      <a:srgbClr val="AAAAAA"/>
    </a:accent3>
    <a:accent4>
      <a:srgbClr val="AEAEDA"/>
    </a:accent4>
    <a:accent5>
      <a:srgbClr val="ADB8E2"/>
    </a:accent5>
    <a:accent6>
      <a:srgbClr val="2D2DB9"/>
    </a:accent6>
    <a:hlink>
      <a:srgbClr val="808080"/>
    </a:hlink>
    <a:folHlink>
      <a:srgbClr val="66663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2078</Words>
  <Application>Microsoft Office PowerPoint</Application>
  <PresentationFormat>Bildschirmpräsentation (4:3)</PresentationFormat>
  <Paragraphs>327</Paragraphs>
  <Slides>53</Slides>
  <Notes>28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53</vt:i4>
      </vt:variant>
    </vt:vector>
  </HeadingPairs>
  <TitlesOfParts>
    <vt:vector size="65" baseType="lpstr">
      <vt:lpstr>ＭＳ Ｐゴシック</vt:lpstr>
      <vt:lpstr>Arial</vt:lpstr>
      <vt:lpstr>Arial Black</vt:lpstr>
      <vt:lpstr>Calibri</vt:lpstr>
      <vt:lpstr>Constantia</vt:lpstr>
      <vt:lpstr>Garamond</vt:lpstr>
      <vt:lpstr>Tahoma</vt:lpstr>
      <vt:lpstr>Times New Roman</vt:lpstr>
      <vt:lpstr>Wingdings</vt:lpstr>
      <vt:lpstr>Wingdings 2</vt:lpstr>
      <vt:lpstr>Flow</vt:lpstr>
      <vt:lpstr>1_Edge</vt:lpstr>
      <vt:lpstr>PowerPoint-Präsentation</vt:lpstr>
      <vt:lpstr>Objectives</vt:lpstr>
      <vt:lpstr>Objectives (cont.)</vt:lpstr>
      <vt:lpstr>People remember</vt:lpstr>
      <vt:lpstr>Motivation</vt:lpstr>
      <vt:lpstr>History    </vt:lpstr>
      <vt:lpstr>History (cont.)   </vt:lpstr>
      <vt:lpstr>History (cont.)     </vt:lpstr>
      <vt:lpstr>History (cont.)    </vt:lpstr>
      <vt:lpstr>History (cont.)     </vt:lpstr>
      <vt:lpstr>History (cont.)   </vt:lpstr>
      <vt:lpstr>Examples of applications</vt:lpstr>
      <vt:lpstr>Examples of applications (cont.)</vt:lpstr>
      <vt:lpstr>Gamma-ray imaging </vt:lpstr>
      <vt:lpstr>X-ray imaging </vt:lpstr>
      <vt:lpstr>Imaging in the Ultraviolet band</vt:lpstr>
      <vt:lpstr>Imaging in the visible and infrared bands</vt:lpstr>
      <vt:lpstr>Imaging in the visible and infrared bands (cont.)</vt:lpstr>
      <vt:lpstr>Imaging in the visible and infrared bands (cont.)</vt:lpstr>
      <vt:lpstr>Imaging in the visible and infrared bands (cont.)</vt:lpstr>
      <vt:lpstr>Imaging in the visible and infrared bands (cont.)</vt:lpstr>
      <vt:lpstr>Imaging in the visible and infrared bands (cont.)</vt:lpstr>
      <vt:lpstr>Imaging in the visible and infrared bands (cont.)</vt:lpstr>
      <vt:lpstr>Imaging in the microwave band</vt:lpstr>
      <vt:lpstr>Imaging in the radio band</vt:lpstr>
      <vt:lpstr>Other Imaging examples</vt:lpstr>
      <vt:lpstr>Other Imaging examples (cont.)</vt:lpstr>
      <vt:lpstr>Other Imaging examples (cont.)</vt:lpstr>
      <vt:lpstr>Other Imaging examples (cont.)</vt:lpstr>
      <vt:lpstr>Other Imaging examples (cont.)</vt:lpstr>
      <vt:lpstr>Basic concepts</vt:lpstr>
      <vt:lpstr>Basic concepts (cont.)</vt:lpstr>
      <vt:lpstr>Basic concepts (cont.)</vt:lpstr>
      <vt:lpstr>Basic concepts (cont.)</vt:lpstr>
      <vt:lpstr>Basic concepts (cont.)</vt:lpstr>
      <vt:lpstr>Basic concepts (cont.)</vt:lpstr>
      <vt:lpstr>Basic concepts (cont.)</vt:lpstr>
      <vt:lpstr>Examples of image processing in action</vt:lpstr>
      <vt:lpstr>Examples of image processing in action (cont.)</vt:lpstr>
      <vt:lpstr>Examples of image processing in action (cont.)</vt:lpstr>
      <vt:lpstr>Examples of image processing in action (cont.)</vt:lpstr>
      <vt:lpstr>Examples of image processing in action (cont.)</vt:lpstr>
      <vt:lpstr>Examples of image processing in action (cont.)</vt:lpstr>
      <vt:lpstr>Examples of image processing in action (cont.)</vt:lpstr>
      <vt:lpstr>Examples of image processing in action (cont.)</vt:lpstr>
      <vt:lpstr>Computer Imaging Systems</vt:lpstr>
      <vt:lpstr>Computer Imaging Systems (cont.)</vt:lpstr>
      <vt:lpstr>Computer Imaging Systems (cont.)</vt:lpstr>
      <vt:lpstr>Machine Vision Systems </vt:lpstr>
      <vt:lpstr>MVS vs. HVS</vt:lpstr>
      <vt:lpstr>Summary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498</cp:revision>
  <dcterms:created xsi:type="dcterms:W3CDTF">2006-08-16T00:00:00Z</dcterms:created>
  <dcterms:modified xsi:type="dcterms:W3CDTF">2018-09-20T13:04:54Z</dcterms:modified>
</cp:coreProperties>
</file>