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6"/>
  </p:notesMasterIdLst>
  <p:sldIdLst>
    <p:sldId id="648" r:id="rId2"/>
    <p:sldId id="531" r:id="rId3"/>
    <p:sldId id="806" r:id="rId4"/>
    <p:sldId id="798" r:id="rId5"/>
    <p:sldId id="799" r:id="rId6"/>
    <p:sldId id="800" r:id="rId7"/>
    <p:sldId id="801" r:id="rId8"/>
    <p:sldId id="802" r:id="rId9"/>
    <p:sldId id="803" r:id="rId10"/>
    <p:sldId id="804" r:id="rId11"/>
    <p:sldId id="805" r:id="rId12"/>
    <p:sldId id="594" r:id="rId13"/>
    <p:sldId id="759" r:id="rId14"/>
    <p:sldId id="807" r:id="rId15"/>
    <p:sldId id="860" r:id="rId16"/>
    <p:sldId id="876" r:id="rId17"/>
    <p:sldId id="808" r:id="rId18"/>
    <p:sldId id="810" r:id="rId19"/>
    <p:sldId id="811" r:id="rId20"/>
    <p:sldId id="812" r:id="rId21"/>
    <p:sldId id="813" r:id="rId22"/>
    <p:sldId id="814" r:id="rId23"/>
    <p:sldId id="815" r:id="rId24"/>
    <p:sldId id="816" r:id="rId25"/>
    <p:sldId id="817" r:id="rId26"/>
    <p:sldId id="861" r:id="rId27"/>
    <p:sldId id="818" r:id="rId28"/>
    <p:sldId id="819" r:id="rId29"/>
    <p:sldId id="820" r:id="rId30"/>
    <p:sldId id="821" r:id="rId31"/>
    <p:sldId id="822" r:id="rId32"/>
    <p:sldId id="823" r:id="rId33"/>
    <p:sldId id="859" r:id="rId34"/>
    <p:sldId id="862" r:id="rId35"/>
    <p:sldId id="863" r:id="rId36"/>
    <p:sldId id="864" r:id="rId37"/>
    <p:sldId id="865" r:id="rId38"/>
    <p:sldId id="873" r:id="rId39"/>
    <p:sldId id="874" r:id="rId40"/>
    <p:sldId id="824" r:id="rId41"/>
    <p:sldId id="825" r:id="rId42"/>
    <p:sldId id="826" r:id="rId43"/>
    <p:sldId id="827" r:id="rId44"/>
    <p:sldId id="828" r:id="rId45"/>
    <p:sldId id="829" r:id="rId46"/>
    <p:sldId id="830" r:id="rId47"/>
    <p:sldId id="831" r:id="rId48"/>
    <p:sldId id="832" r:id="rId49"/>
    <p:sldId id="833" r:id="rId50"/>
    <p:sldId id="834" r:id="rId51"/>
    <p:sldId id="835" r:id="rId52"/>
    <p:sldId id="836" r:id="rId53"/>
    <p:sldId id="837" r:id="rId54"/>
    <p:sldId id="838" r:id="rId55"/>
    <p:sldId id="839" r:id="rId56"/>
    <p:sldId id="840" r:id="rId57"/>
    <p:sldId id="841" r:id="rId58"/>
    <p:sldId id="842" r:id="rId59"/>
    <p:sldId id="843" r:id="rId60"/>
    <p:sldId id="844" r:id="rId61"/>
    <p:sldId id="845" r:id="rId62"/>
    <p:sldId id="846" r:id="rId63"/>
    <p:sldId id="847" r:id="rId64"/>
    <p:sldId id="848" r:id="rId65"/>
    <p:sldId id="849" r:id="rId66"/>
    <p:sldId id="850" r:id="rId67"/>
    <p:sldId id="866" r:id="rId68"/>
    <p:sldId id="867" r:id="rId69"/>
    <p:sldId id="868" r:id="rId70"/>
    <p:sldId id="869" r:id="rId71"/>
    <p:sldId id="870" r:id="rId72"/>
    <p:sldId id="871" r:id="rId73"/>
    <p:sldId id="872" r:id="rId74"/>
    <p:sldId id="875" r:id="rId75"/>
    <p:sldId id="851" r:id="rId76"/>
    <p:sldId id="852" r:id="rId77"/>
    <p:sldId id="853" r:id="rId78"/>
    <p:sldId id="854" r:id="rId79"/>
    <p:sldId id="855" r:id="rId80"/>
    <p:sldId id="856" r:id="rId81"/>
    <p:sldId id="857" r:id="rId82"/>
    <p:sldId id="858" r:id="rId83"/>
    <p:sldId id="796" r:id="rId84"/>
    <p:sldId id="797" r:id="rId85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31292-8B6D-430A-9344-474480D6144D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15F13C19-1931-4564-BD7C-E921CE75F1E6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Central Executive</a:t>
          </a:r>
          <a:endParaRPr lang="de-DE" dirty="0">
            <a:solidFill>
              <a:schemeClr val="tx1"/>
            </a:solidFill>
          </a:endParaRPr>
        </a:p>
      </dgm:t>
    </dgm:pt>
    <dgm:pt modelId="{FC557E8D-422A-4BCF-AEB9-C7D5B3FAB259}" type="parTrans" cxnId="{62B21261-8844-4D46-BA9D-9F5F32640422}">
      <dgm:prSet/>
      <dgm:spPr/>
      <dgm:t>
        <a:bodyPr/>
        <a:lstStyle/>
        <a:p>
          <a:endParaRPr lang="de-DE"/>
        </a:p>
      </dgm:t>
    </dgm:pt>
    <dgm:pt modelId="{62316254-31EC-49B8-9AF9-7B5A809D4EED}" type="sibTrans" cxnId="{62B21261-8844-4D46-BA9D-9F5F32640422}">
      <dgm:prSet/>
      <dgm:spPr/>
      <dgm:t>
        <a:bodyPr/>
        <a:lstStyle/>
        <a:p>
          <a:endParaRPr lang="de-DE"/>
        </a:p>
      </dgm:t>
    </dgm:pt>
    <dgm:pt modelId="{5B2EF5BC-5428-40CA-AD68-857191E5DD87}">
      <dgm:prSet phldrT="[Text]"/>
      <dgm:spPr/>
      <dgm:t>
        <a:bodyPr/>
        <a:lstStyle/>
        <a:p>
          <a:r>
            <a:rPr lang="de-DE" dirty="0" err="1" smtClean="0">
              <a:solidFill>
                <a:schemeClr val="tx1"/>
              </a:solidFill>
            </a:rPr>
            <a:t>Visuo-spatial</a:t>
          </a:r>
          <a:r>
            <a:rPr lang="de-DE" dirty="0" smtClean="0">
              <a:solidFill>
                <a:schemeClr val="tx1"/>
              </a:solidFill>
            </a:rPr>
            <a:t> </a:t>
          </a:r>
          <a:r>
            <a:rPr lang="de-DE" dirty="0" err="1" smtClean="0">
              <a:solidFill>
                <a:schemeClr val="tx1"/>
              </a:solidFill>
            </a:rPr>
            <a:t>scratch-pad</a:t>
          </a:r>
          <a:endParaRPr lang="de-DE" dirty="0">
            <a:solidFill>
              <a:schemeClr val="tx1"/>
            </a:solidFill>
          </a:endParaRPr>
        </a:p>
      </dgm:t>
    </dgm:pt>
    <dgm:pt modelId="{8AF91F99-461D-4E52-9AD7-BEA6B8974470}" type="parTrans" cxnId="{7140939E-BD76-4292-8009-630F05003ED7}">
      <dgm:prSet/>
      <dgm:spPr/>
      <dgm:t>
        <a:bodyPr/>
        <a:lstStyle/>
        <a:p>
          <a:endParaRPr lang="de-DE"/>
        </a:p>
      </dgm:t>
    </dgm:pt>
    <dgm:pt modelId="{7C0C1B24-A73E-4BED-97B6-7FD8914357EA}" type="sibTrans" cxnId="{7140939E-BD76-4292-8009-630F05003ED7}">
      <dgm:prSet/>
      <dgm:spPr/>
      <dgm:t>
        <a:bodyPr/>
        <a:lstStyle/>
        <a:p>
          <a:endParaRPr lang="de-DE"/>
        </a:p>
      </dgm:t>
    </dgm:pt>
    <dgm:pt modelId="{1919A6FE-16EC-4AC5-A4A6-F1AE4E8459CB}">
      <dgm:prSet phldrT="[Text]"/>
      <dgm:spPr/>
      <dgm:t>
        <a:bodyPr/>
        <a:lstStyle/>
        <a:p>
          <a:r>
            <a:rPr lang="de-DE" dirty="0" err="1" smtClean="0">
              <a:solidFill>
                <a:schemeClr val="tx1"/>
              </a:solidFill>
            </a:rPr>
            <a:t>Auditory</a:t>
          </a:r>
          <a:r>
            <a:rPr lang="de-DE" dirty="0" smtClean="0">
              <a:solidFill>
                <a:schemeClr val="tx1"/>
              </a:solidFill>
            </a:rPr>
            <a:t> </a:t>
          </a:r>
          <a:r>
            <a:rPr lang="de-DE" dirty="0" err="1" smtClean="0">
              <a:solidFill>
                <a:schemeClr val="tx1"/>
              </a:solidFill>
            </a:rPr>
            <a:t>imaging</a:t>
          </a:r>
          <a:r>
            <a:rPr lang="de-DE" dirty="0" smtClean="0">
              <a:solidFill>
                <a:schemeClr val="tx1"/>
              </a:solidFill>
            </a:rPr>
            <a:t> </a:t>
          </a:r>
          <a:r>
            <a:rPr lang="de-DE" dirty="0" err="1" smtClean="0">
              <a:solidFill>
                <a:schemeClr val="tx1"/>
              </a:solidFill>
            </a:rPr>
            <a:t>system</a:t>
          </a:r>
          <a:endParaRPr lang="de-DE" dirty="0">
            <a:solidFill>
              <a:schemeClr val="tx1"/>
            </a:solidFill>
          </a:endParaRPr>
        </a:p>
      </dgm:t>
    </dgm:pt>
    <dgm:pt modelId="{3A91C382-FF1C-4C5F-B6A2-CB101DD64922}" type="parTrans" cxnId="{56B4233C-9096-412C-90E0-46B1FAB4AB0C}">
      <dgm:prSet/>
      <dgm:spPr/>
      <dgm:t>
        <a:bodyPr/>
        <a:lstStyle/>
        <a:p>
          <a:endParaRPr lang="de-DE"/>
        </a:p>
      </dgm:t>
    </dgm:pt>
    <dgm:pt modelId="{0F8CF825-1308-45C1-9A0A-5A4F8389E5AF}" type="sibTrans" cxnId="{56B4233C-9096-412C-90E0-46B1FAB4AB0C}">
      <dgm:prSet/>
      <dgm:spPr/>
      <dgm:t>
        <a:bodyPr/>
        <a:lstStyle/>
        <a:p>
          <a:endParaRPr lang="de-DE"/>
        </a:p>
      </dgm:t>
    </dgm:pt>
    <dgm:pt modelId="{BBBCAFA1-1BE3-46AB-82D5-5E80243C3DC3}">
      <dgm:prSet phldrT="[Text]"/>
      <dgm:spPr/>
      <dgm:t>
        <a:bodyPr/>
        <a:lstStyle/>
        <a:p>
          <a:r>
            <a:rPr lang="de-DE" dirty="0" err="1" smtClean="0">
              <a:solidFill>
                <a:schemeClr val="tx1"/>
              </a:solidFill>
            </a:rPr>
            <a:t>Articulatory</a:t>
          </a:r>
          <a:r>
            <a:rPr lang="de-DE" dirty="0" smtClean="0">
              <a:solidFill>
                <a:schemeClr val="tx1"/>
              </a:solidFill>
            </a:rPr>
            <a:t> Loop</a:t>
          </a:r>
          <a:endParaRPr lang="de-DE" dirty="0">
            <a:solidFill>
              <a:schemeClr val="tx1"/>
            </a:solidFill>
          </a:endParaRPr>
        </a:p>
      </dgm:t>
    </dgm:pt>
    <dgm:pt modelId="{018651D9-59C9-476F-953A-3057E98688C8}" type="parTrans" cxnId="{B283F238-4ABF-42B3-B689-E84891300FC8}">
      <dgm:prSet/>
      <dgm:spPr/>
      <dgm:t>
        <a:bodyPr/>
        <a:lstStyle/>
        <a:p>
          <a:endParaRPr lang="de-DE"/>
        </a:p>
      </dgm:t>
    </dgm:pt>
    <dgm:pt modelId="{CDF298F2-39B8-4787-9495-1B1CF7F12A48}" type="sibTrans" cxnId="{B283F238-4ABF-42B3-B689-E84891300FC8}">
      <dgm:prSet/>
      <dgm:spPr/>
      <dgm:t>
        <a:bodyPr/>
        <a:lstStyle/>
        <a:p>
          <a:endParaRPr lang="de-DE"/>
        </a:p>
      </dgm:t>
    </dgm:pt>
    <dgm:pt modelId="{4F4BBB4E-ABBF-4E82-8F90-C74D498960EB}" type="pres">
      <dgm:prSet presAssocID="{5AF31292-8B6D-430A-9344-474480D6144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40B6CD57-A8B1-4FBA-B313-A836D88F9017}" type="pres">
      <dgm:prSet presAssocID="{15F13C19-1931-4564-BD7C-E921CE75F1E6}" presName="centerShape" presStyleLbl="node0" presStyleIdx="0" presStyleCnt="1" custScaleY="56977" custLinFactNeighborX="2806" custLinFactNeighborY="-18393"/>
      <dgm:spPr>
        <a:prstGeom prst="roundRect">
          <a:avLst/>
        </a:prstGeom>
      </dgm:spPr>
      <dgm:t>
        <a:bodyPr/>
        <a:lstStyle/>
        <a:p>
          <a:endParaRPr lang="de-DE"/>
        </a:p>
      </dgm:t>
    </dgm:pt>
    <dgm:pt modelId="{7D570563-714F-462F-836F-948C29F30E58}" type="pres">
      <dgm:prSet presAssocID="{8AF91F99-461D-4E52-9AD7-BEA6B8974470}" presName="parTrans" presStyleLbl="sibTrans2D1" presStyleIdx="0" presStyleCnt="3" custScaleX="145083"/>
      <dgm:spPr>
        <a:prstGeom prst="leftRightArrow">
          <a:avLst/>
        </a:prstGeom>
      </dgm:spPr>
      <dgm:t>
        <a:bodyPr/>
        <a:lstStyle/>
        <a:p>
          <a:endParaRPr lang="de-DE"/>
        </a:p>
      </dgm:t>
    </dgm:pt>
    <dgm:pt modelId="{1521CF8A-0BC6-4DC3-A859-32CDD1ACF0D0}" type="pres">
      <dgm:prSet presAssocID="{8AF91F99-461D-4E52-9AD7-BEA6B8974470}" presName="connectorText" presStyleLbl="sibTrans2D1" presStyleIdx="0" presStyleCnt="3"/>
      <dgm:spPr/>
      <dgm:t>
        <a:bodyPr/>
        <a:lstStyle/>
        <a:p>
          <a:endParaRPr lang="de-DE"/>
        </a:p>
      </dgm:t>
    </dgm:pt>
    <dgm:pt modelId="{91FC95B3-358E-418B-B57C-667C3825D3FC}" type="pres">
      <dgm:prSet presAssocID="{5B2EF5BC-5428-40CA-AD68-857191E5DD87}" presName="node" presStyleLbl="node1" presStyleIdx="0" presStyleCnt="3" custScaleY="63396" custRadScaleRad="141235" custRadScaleInc="7340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e-DE"/>
        </a:p>
      </dgm:t>
    </dgm:pt>
    <dgm:pt modelId="{DD0D78A9-A359-4BCB-B640-0DAD28C014E8}" type="pres">
      <dgm:prSet presAssocID="{3A91C382-FF1C-4C5F-B6A2-CB101DD64922}" presName="parTrans" presStyleLbl="sibTrans2D1" presStyleIdx="1" presStyleCnt="3" custScaleX="184290"/>
      <dgm:spPr>
        <a:prstGeom prst="leftRightArrow">
          <a:avLst/>
        </a:prstGeom>
      </dgm:spPr>
      <dgm:t>
        <a:bodyPr/>
        <a:lstStyle/>
        <a:p>
          <a:endParaRPr lang="de-DE"/>
        </a:p>
      </dgm:t>
    </dgm:pt>
    <dgm:pt modelId="{0A1B3065-6B3F-4F5E-B850-FF15F73A2CBD}" type="pres">
      <dgm:prSet presAssocID="{3A91C382-FF1C-4C5F-B6A2-CB101DD64922}" presName="connectorText" presStyleLbl="sibTrans2D1" presStyleIdx="1" presStyleCnt="3"/>
      <dgm:spPr/>
      <dgm:t>
        <a:bodyPr/>
        <a:lstStyle/>
        <a:p>
          <a:endParaRPr lang="de-DE"/>
        </a:p>
      </dgm:t>
    </dgm:pt>
    <dgm:pt modelId="{078FBC55-4B9B-4A23-BD0D-3C4B382F813C}" type="pres">
      <dgm:prSet presAssocID="{1919A6FE-16EC-4AC5-A4A6-F1AE4E8459CB}" presName="node" presStyleLbl="node1" presStyleIdx="1" presStyleCnt="3" custScaleX="128083" custScaleY="67171" custRadScaleRad="56557" custRadScaleInc="8974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e-DE"/>
        </a:p>
      </dgm:t>
    </dgm:pt>
    <dgm:pt modelId="{340A02BD-BDD9-4C00-8793-E5D9C6289895}" type="pres">
      <dgm:prSet presAssocID="{018651D9-59C9-476F-953A-3057E98688C8}" presName="parTrans" presStyleLbl="sibTrans2D1" presStyleIdx="2" presStyleCnt="3" custScaleX="136075" custLinFactNeighborX="-4651" custLinFactNeighborY="5874"/>
      <dgm:spPr>
        <a:prstGeom prst="leftRightArrow">
          <a:avLst/>
        </a:prstGeom>
      </dgm:spPr>
      <dgm:t>
        <a:bodyPr/>
        <a:lstStyle/>
        <a:p>
          <a:endParaRPr lang="de-DE"/>
        </a:p>
      </dgm:t>
    </dgm:pt>
    <dgm:pt modelId="{48C0FE62-5BD7-4C39-B698-0A58E273FC41}" type="pres">
      <dgm:prSet presAssocID="{018651D9-59C9-476F-953A-3057E98688C8}" presName="connectorText" presStyleLbl="sibTrans2D1" presStyleIdx="2" presStyleCnt="3"/>
      <dgm:spPr/>
      <dgm:t>
        <a:bodyPr/>
        <a:lstStyle/>
        <a:p>
          <a:endParaRPr lang="de-DE"/>
        </a:p>
      </dgm:t>
    </dgm:pt>
    <dgm:pt modelId="{ABA455CE-104C-4642-B74C-030345151B7F}" type="pres">
      <dgm:prSet presAssocID="{BBBCAFA1-1BE3-46AB-82D5-5E80243C3DC3}" presName="node" presStyleLbl="node1" presStyleIdx="2" presStyleCnt="3" custScaleY="64866" custRadScaleRad="136202" custRadScaleInc="12727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de-DE"/>
        </a:p>
      </dgm:t>
    </dgm:pt>
  </dgm:ptLst>
  <dgm:cxnLst>
    <dgm:cxn modelId="{7BFDDADE-BE10-42FC-8E04-3265B824C658}" type="presOf" srcId="{5AF31292-8B6D-430A-9344-474480D6144D}" destId="{4F4BBB4E-ABBF-4E82-8F90-C74D498960EB}" srcOrd="0" destOrd="0" presId="urn:microsoft.com/office/officeart/2005/8/layout/radial5"/>
    <dgm:cxn modelId="{19383B7D-71EA-4410-AA23-38C098404608}" type="presOf" srcId="{BBBCAFA1-1BE3-46AB-82D5-5E80243C3DC3}" destId="{ABA455CE-104C-4642-B74C-030345151B7F}" srcOrd="0" destOrd="0" presId="urn:microsoft.com/office/officeart/2005/8/layout/radial5"/>
    <dgm:cxn modelId="{56B4233C-9096-412C-90E0-46B1FAB4AB0C}" srcId="{15F13C19-1931-4564-BD7C-E921CE75F1E6}" destId="{1919A6FE-16EC-4AC5-A4A6-F1AE4E8459CB}" srcOrd="1" destOrd="0" parTransId="{3A91C382-FF1C-4C5F-B6A2-CB101DD64922}" sibTransId="{0F8CF825-1308-45C1-9A0A-5A4F8389E5AF}"/>
    <dgm:cxn modelId="{32BF134D-82D6-478D-A2BF-9BEF11E986B7}" type="presOf" srcId="{018651D9-59C9-476F-953A-3057E98688C8}" destId="{48C0FE62-5BD7-4C39-B698-0A58E273FC41}" srcOrd="1" destOrd="0" presId="urn:microsoft.com/office/officeart/2005/8/layout/radial5"/>
    <dgm:cxn modelId="{B0C56E64-96DC-440F-8260-6CC5F45B1F39}" type="presOf" srcId="{1919A6FE-16EC-4AC5-A4A6-F1AE4E8459CB}" destId="{078FBC55-4B9B-4A23-BD0D-3C4B382F813C}" srcOrd="0" destOrd="0" presId="urn:microsoft.com/office/officeart/2005/8/layout/radial5"/>
    <dgm:cxn modelId="{E61E4F23-E349-4111-ADEB-D8900AC09B14}" type="presOf" srcId="{8AF91F99-461D-4E52-9AD7-BEA6B8974470}" destId="{7D570563-714F-462F-836F-948C29F30E58}" srcOrd="0" destOrd="0" presId="urn:microsoft.com/office/officeart/2005/8/layout/radial5"/>
    <dgm:cxn modelId="{7140939E-BD76-4292-8009-630F05003ED7}" srcId="{15F13C19-1931-4564-BD7C-E921CE75F1E6}" destId="{5B2EF5BC-5428-40CA-AD68-857191E5DD87}" srcOrd="0" destOrd="0" parTransId="{8AF91F99-461D-4E52-9AD7-BEA6B8974470}" sibTransId="{7C0C1B24-A73E-4BED-97B6-7FD8914357EA}"/>
    <dgm:cxn modelId="{732148DE-30C3-4F8D-9ED1-0C1699CA8E26}" type="presOf" srcId="{3A91C382-FF1C-4C5F-B6A2-CB101DD64922}" destId="{DD0D78A9-A359-4BCB-B640-0DAD28C014E8}" srcOrd="0" destOrd="0" presId="urn:microsoft.com/office/officeart/2005/8/layout/radial5"/>
    <dgm:cxn modelId="{E7B2B708-CAA8-474C-AD26-918F9C1A35D9}" type="presOf" srcId="{3A91C382-FF1C-4C5F-B6A2-CB101DD64922}" destId="{0A1B3065-6B3F-4F5E-B850-FF15F73A2CBD}" srcOrd="1" destOrd="0" presId="urn:microsoft.com/office/officeart/2005/8/layout/radial5"/>
    <dgm:cxn modelId="{B0B61391-66BA-4B68-8BBF-DFB9B8678FE1}" type="presOf" srcId="{15F13C19-1931-4564-BD7C-E921CE75F1E6}" destId="{40B6CD57-A8B1-4FBA-B313-A836D88F9017}" srcOrd="0" destOrd="0" presId="urn:microsoft.com/office/officeart/2005/8/layout/radial5"/>
    <dgm:cxn modelId="{B283F238-4ABF-42B3-B689-E84891300FC8}" srcId="{15F13C19-1931-4564-BD7C-E921CE75F1E6}" destId="{BBBCAFA1-1BE3-46AB-82D5-5E80243C3DC3}" srcOrd="2" destOrd="0" parTransId="{018651D9-59C9-476F-953A-3057E98688C8}" sibTransId="{CDF298F2-39B8-4787-9495-1B1CF7F12A48}"/>
    <dgm:cxn modelId="{BE503E50-6E92-44B6-BBBF-1063E5575611}" type="presOf" srcId="{5B2EF5BC-5428-40CA-AD68-857191E5DD87}" destId="{91FC95B3-358E-418B-B57C-667C3825D3FC}" srcOrd="0" destOrd="0" presId="urn:microsoft.com/office/officeart/2005/8/layout/radial5"/>
    <dgm:cxn modelId="{62B21261-8844-4D46-BA9D-9F5F32640422}" srcId="{5AF31292-8B6D-430A-9344-474480D6144D}" destId="{15F13C19-1931-4564-BD7C-E921CE75F1E6}" srcOrd="0" destOrd="0" parTransId="{FC557E8D-422A-4BCF-AEB9-C7D5B3FAB259}" sibTransId="{62316254-31EC-49B8-9AF9-7B5A809D4EED}"/>
    <dgm:cxn modelId="{DEFC4C3F-A06A-4AC0-98F3-3BD5BF6B8D0A}" type="presOf" srcId="{8AF91F99-461D-4E52-9AD7-BEA6B8974470}" destId="{1521CF8A-0BC6-4DC3-A859-32CDD1ACF0D0}" srcOrd="1" destOrd="0" presId="urn:microsoft.com/office/officeart/2005/8/layout/radial5"/>
    <dgm:cxn modelId="{C6E01028-94A3-48C0-B8B8-2ECB237E322A}" type="presOf" srcId="{018651D9-59C9-476F-953A-3057E98688C8}" destId="{340A02BD-BDD9-4C00-8793-E5D9C6289895}" srcOrd="0" destOrd="0" presId="urn:microsoft.com/office/officeart/2005/8/layout/radial5"/>
    <dgm:cxn modelId="{B658B220-7504-42A8-BFEF-D22AF67660A8}" type="presParOf" srcId="{4F4BBB4E-ABBF-4E82-8F90-C74D498960EB}" destId="{40B6CD57-A8B1-4FBA-B313-A836D88F9017}" srcOrd="0" destOrd="0" presId="urn:microsoft.com/office/officeart/2005/8/layout/radial5"/>
    <dgm:cxn modelId="{A4A62E20-34A5-41FC-8392-A5375C4EB15A}" type="presParOf" srcId="{4F4BBB4E-ABBF-4E82-8F90-C74D498960EB}" destId="{7D570563-714F-462F-836F-948C29F30E58}" srcOrd="1" destOrd="0" presId="urn:microsoft.com/office/officeart/2005/8/layout/radial5"/>
    <dgm:cxn modelId="{D4C8419D-D869-4DA8-A1B5-54C54CDADD15}" type="presParOf" srcId="{7D570563-714F-462F-836F-948C29F30E58}" destId="{1521CF8A-0BC6-4DC3-A859-32CDD1ACF0D0}" srcOrd="0" destOrd="0" presId="urn:microsoft.com/office/officeart/2005/8/layout/radial5"/>
    <dgm:cxn modelId="{F0CA732C-0623-4C21-B534-2FC2A451CE14}" type="presParOf" srcId="{4F4BBB4E-ABBF-4E82-8F90-C74D498960EB}" destId="{91FC95B3-358E-418B-B57C-667C3825D3FC}" srcOrd="2" destOrd="0" presId="urn:microsoft.com/office/officeart/2005/8/layout/radial5"/>
    <dgm:cxn modelId="{AB687484-CF07-4C72-B1E1-63223F2F0069}" type="presParOf" srcId="{4F4BBB4E-ABBF-4E82-8F90-C74D498960EB}" destId="{DD0D78A9-A359-4BCB-B640-0DAD28C014E8}" srcOrd="3" destOrd="0" presId="urn:microsoft.com/office/officeart/2005/8/layout/radial5"/>
    <dgm:cxn modelId="{5D0F99A1-DCA3-47A3-8E0B-93476B834653}" type="presParOf" srcId="{DD0D78A9-A359-4BCB-B640-0DAD28C014E8}" destId="{0A1B3065-6B3F-4F5E-B850-FF15F73A2CBD}" srcOrd="0" destOrd="0" presId="urn:microsoft.com/office/officeart/2005/8/layout/radial5"/>
    <dgm:cxn modelId="{4215B9FC-B61C-4F91-BA10-D46338C98696}" type="presParOf" srcId="{4F4BBB4E-ABBF-4E82-8F90-C74D498960EB}" destId="{078FBC55-4B9B-4A23-BD0D-3C4B382F813C}" srcOrd="4" destOrd="0" presId="urn:microsoft.com/office/officeart/2005/8/layout/radial5"/>
    <dgm:cxn modelId="{AB753DDD-C4B1-4F3E-86DF-8E28B78AF2F9}" type="presParOf" srcId="{4F4BBB4E-ABBF-4E82-8F90-C74D498960EB}" destId="{340A02BD-BDD9-4C00-8793-E5D9C6289895}" srcOrd="5" destOrd="0" presId="urn:microsoft.com/office/officeart/2005/8/layout/radial5"/>
    <dgm:cxn modelId="{78A9DF1C-AB3F-43E8-A0B6-1DE80A2BFE53}" type="presParOf" srcId="{340A02BD-BDD9-4C00-8793-E5D9C6289895}" destId="{48C0FE62-5BD7-4C39-B698-0A58E273FC41}" srcOrd="0" destOrd="0" presId="urn:microsoft.com/office/officeart/2005/8/layout/radial5"/>
    <dgm:cxn modelId="{81979878-8856-4B64-ACED-A59643F2E315}" type="presParOf" srcId="{4F4BBB4E-ABBF-4E82-8F90-C74D498960EB}" destId="{ABA455CE-104C-4642-B74C-030345151B7F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B6CD57-A8B1-4FBA-B313-A836D88F9017}">
      <dsp:nvSpPr>
        <dsp:cNvPr id="0" name=""/>
        <dsp:cNvSpPr/>
      </dsp:nvSpPr>
      <dsp:spPr>
        <a:xfrm>
          <a:off x="2262169" y="1746258"/>
          <a:ext cx="1598414" cy="910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600" kern="1200" dirty="0" smtClean="0">
              <a:solidFill>
                <a:schemeClr val="tx1"/>
              </a:solidFill>
            </a:rPr>
            <a:t>Central Executive</a:t>
          </a:r>
          <a:endParaRPr lang="de-DE" sz="2600" kern="1200" dirty="0">
            <a:solidFill>
              <a:schemeClr val="tx1"/>
            </a:solidFill>
          </a:endParaRPr>
        </a:p>
      </dsp:txBody>
      <dsp:txXfrm>
        <a:off x="2306627" y="1790716"/>
        <a:ext cx="1509498" cy="821812"/>
      </dsp:txXfrm>
    </dsp:sp>
    <dsp:sp modelId="{7D570563-714F-462F-836F-948C29F30E58}">
      <dsp:nvSpPr>
        <dsp:cNvPr id="0" name=""/>
        <dsp:cNvSpPr/>
      </dsp:nvSpPr>
      <dsp:spPr>
        <a:xfrm rot="19501940">
          <a:off x="3582480" y="1227429"/>
          <a:ext cx="966644" cy="54346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/>
        </a:p>
      </dsp:txBody>
      <dsp:txXfrm>
        <a:off x="3597196" y="1382841"/>
        <a:ext cx="803606" cy="326076"/>
      </dsp:txXfrm>
    </dsp:sp>
    <dsp:sp modelId="{91FC95B3-358E-418B-B57C-667C3825D3FC}">
      <dsp:nvSpPr>
        <dsp:cNvPr id="0" name=""/>
        <dsp:cNvSpPr/>
      </dsp:nvSpPr>
      <dsp:spPr>
        <a:xfrm>
          <a:off x="4333891" y="246063"/>
          <a:ext cx="1598414" cy="10133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solidFill>
                <a:schemeClr val="tx1"/>
              </a:solidFill>
            </a:rPr>
            <a:t>Visuo-spatial</a:t>
          </a:r>
          <a:r>
            <a:rPr lang="de-DE" sz="2000" kern="1200" dirty="0" smtClean="0">
              <a:solidFill>
                <a:schemeClr val="tx1"/>
              </a:solidFill>
            </a:rPr>
            <a:t> </a:t>
          </a:r>
          <a:r>
            <a:rPr lang="de-DE" sz="2000" kern="1200" dirty="0" err="1" smtClean="0">
              <a:solidFill>
                <a:schemeClr val="tx1"/>
              </a:solidFill>
            </a:rPr>
            <a:t>scratch-pad</a:t>
          </a:r>
          <a:endParaRPr lang="de-DE" sz="2000" kern="1200" dirty="0">
            <a:solidFill>
              <a:schemeClr val="tx1"/>
            </a:solidFill>
          </a:endParaRPr>
        </a:p>
      </dsp:txBody>
      <dsp:txXfrm>
        <a:off x="4383358" y="295530"/>
        <a:ext cx="1499480" cy="914396"/>
      </dsp:txXfrm>
    </dsp:sp>
    <dsp:sp modelId="{DD0D78A9-A359-4BCB-B640-0DAD28C014E8}">
      <dsp:nvSpPr>
        <dsp:cNvPr id="0" name=""/>
        <dsp:cNvSpPr/>
      </dsp:nvSpPr>
      <dsp:spPr>
        <a:xfrm rot="5383260">
          <a:off x="2534069" y="2913675"/>
          <a:ext cx="1064193" cy="54346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/>
        </a:p>
      </dsp:txBody>
      <dsp:txXfrm>
        <a:off x="2615191" y="2940849"/>
        <a:ext cx="901155" cy="326076"/>
      </dsp:txXfrm>
    </dsp:sp>
    <dsp:sp modelId="{078FBC55-4B9B-4A23-BD0D-3C4B382F813C}">
      <dsp:nvSpPr>
        <dsp:cNvPr id="0" name=""/>
        <dsp:cNvSpPr/>
      </dsp:nvSpPr>
      <dsp:spPr>
        <a:xfrm>
          <a:off x="2047864" y="3746510"/>
          <a:ext cx="2047296" cy="1073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solidFill>
                <a:schemeClr val="tx1"/>
              </a:solidFill>
            </a:rPr>
            <a:t>Auditory</a:t>
          </a:r>
          <a:r>
            <a:rPr lang="de-DE" sz="2000" kern="1200" dirty="0" smtClean="0">
              <a:solidFill>
                <a:schemeClr val="tx1"/>
              </a:solidFill>
            </a:rPr>
            <a:t> </a:t>
          </a:r>
          <a:r>
            <a:rPr lang="de-DE" sz="2000" kern="1200" dirty="0" err="1" smtClean="0">
              <a:solidFill>
                <a:schemeClr val="tx1"/>
              </a:solidFill>
            </a:rPr>
            <a:t>imaging</a:t>
          </a:r>
          <a:r>
            <a:rPr lang="de-DE" sz="2000" kern="1200" dirty="0" smtClean="0">
              <a:solidFill>
                <a:schemeClr val="tx1"/>
              </a:solidFill>
            </a:rPr>
            <a:t> </a:t>
          </a:r>
          <a:r>
            <a:rPr lang="de-DE" sz="2000" kern="1200" dirty="0" err="1" smtClean="0">
              <a:solidFill>
                <a:schemeClr val="tx1"/>
              </a:solidFill>
            </a:rPr>
            <a:t>system</a:t>
          </a:r>
          <a:endParaRPr lang="de-DE" sz="2000" kern="1200" dirty="0">
            <a:solidFill>
              <a:schemeClr val="tx1"/>
            </a:solidFill>
          </a:endParaRPr>
        </a:p>
      </dsp:txBody>
      <dsp:txXfrm>
        <a:off x="2100276" y="3798922"/>
        <a:ext cx="1942472" cy="968846"/>
      </dsp:txXfrm>
    </dsp:sp>
    <dsp:sp modelId="{340A02BD-BDD9-4C00-8793-E5D9C6289895}">
      <dsp:nvSpPr>
        <dsp:cNvPr id="0" name=""/>
        <dsp:cNvSpPr/>
      </dsp:nvSpPr>
      <dsp:spPr>
        <a:xfrm rot="12708770">
          <a:off x="1478334" y="1292216"/>
          <a:ext cx="942811" cy="54346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/>
        </a:p>
      </dsp:txBody>
      <dsp:txXfrm rot="10800000">
        <a:off x="1629126" y="1443880"/>
        <a:ext cx="779773" cy="326076"/>
      </dsp:txXfrm>
    </dsp:sp>
    <dsp:sp modelId="{ABA455CE-104C-4642-B74C-030345151B7F}">
      <dsp:nvSpPr>
        <dsp:cNvPr id="0" name=""/>
        <dsp:cNvSpPr/>
      </dsp:nvSpPr>
      <dsp:spPr>
        <a:xfrm>
          <a:off x="33050" y="300405"/>
          <a:ext cx="1598414" cy="10368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err="1" smtClean="0">
              <a:solidFill>
                <a:schemeClr val="tx1"/>
              </a:solidFill>
            </a:rPr>
            <a:t>Articulatory</a:t>
          </a:r>
          <a:r>
            <a:rPr lang="de-DE" sz="2000" kern="1200" dirty="0" smtClean="0">
              <a:solidFill>
                <a:schemeClr val="tx1"/>
              </a:solidFill>
            </a:rPr>
            <a:t> Loop</a:t>
          </a:r>
          <a:endParaRPr lang="de-DE" sz="2000" kern="1200" dirty="0">
            <a:solidFill>
              <a:schemeClr val="tx1"/>
            </a:solidFill>
          </a:endParaRPr>
        </a:p>
      </dsp:txBody>
      <dsp:txXfrm>
        <a:off x="83664" y="351019"/>
        <a:ext cx="1497186" cy="9355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2/19/2018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DB6E184-A63B-4DF2-B48C-3C99DD20294C}" type="slidenum">
              <a:rPr lang="en-US" altLang="de-DE" sz="1200"/>
              <a:pPr/>
              <a:t>23</a:t>
            </a:fld>
            <a:endParaRPr lang="en-US" altLang="de-DE" sz="120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tr-TR" altLang="de-DE" smtClean="0"/>
          </a:p>
        </p:txBody>
      </p:sp>
    </p:spTree>
    <p:extLst>
      <p:ext uri="{BB962C8B-B14F-4D97-AF65-F5344CB8AC3E}">
        <p14:creationId xmlns:p14="http://schemas.microsoft.com/office/powerpoint/2010/main" val="1438812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94C6F-EDC9-4575-BB5A-26CCACBE67F9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749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94C6F-EDC9-4575-BB5A-26CCACBE67F9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774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394C6F-EDC9-4575-BB5A-26CCACBE67F9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565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860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3.wmf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gif"/><Relationship Id="rId4" Type="http://schemas.openxmlformats.org/officeDocument/2006/relationships/image" Target="../media/image2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emf"/><Relationship Id="rId5" Type="http://schemas.openxmlformats.org/officeDocument/2006/relationships/image" Target="../media/image26.jpg"/><Relationship Id="rId4" Type="http://schemas.openxmlformats.org/officeDocument/2006/relationships/image" Target="../media/image25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" y="1752600"/>
            <a:ext cx="8839200" cy="2057400"/>
          </a:xfrm>
          <a:prstGeom prst="rect">
            <a:avLst/>
          </a:prstGeom>
        </p:spPr>
        <p:txBody>
          <a:bodyPr anchor="b"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CSE310 Human-Computer Interaction</a:t>
            </a:r>
            <a:r>
              <a:rPr lang="tr-TR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#1</a:t>
            </a:r>
            <a:endParaRPr lang="tr-TR" sz="29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de-DE" sz="2900" dirty="0" err="1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&amp; Human</a:t>
            </a:r>
            <a:endParaRPr lang="en-US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0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229600" cy="182880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Part </a:t>
            </a:r>
            <a:r>
              <a:rPr lang="de-DE" sz="4000" dirty="0" smtClean="0"/>
              <a:t>1</a:t>
            </a:r>
            <a:r>
              <a:rPr lang="de-DE" sz="4000" dirty="0"/>
              <a:t/>
            </a:r>
            <a:br>
              <a:rPr lang="de-DE" sz="4000" dirty="0"/>
            </a:br>
            <a:r>
              <a:rPr lang="de-DE" sz="4000" dirty="0" err="1" smtClean="0"/>
              <a:t>Introduction</a:t>
            </a:r>
            <a:endParaRPr lang="tr-TR" sz="4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95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9067800" cy="26670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Appreciate the need for this course</a:t>
            </a:r>
          </a:p>
          <a:p>
            <a:pPr marL="0" indent="0" algn="just">
              <a:lnSpc>
                <a:spcPct val="90000"/>
              </a:lnSpc>
              <a:buNone/>
              <a:defRPr/>
            </a:pPr>
            <a:r>
              <a:rPr lang="en-US" sz="2800" dirty="0" smtClean="0"/>
              <a:t>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importance of HCI</a:t>
            </a:r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>
              <a:lnSpc>
                <a:spcPct val="90000"/>
              </a:lnSpc>
              <a:defRPr/>
            </a:pPr>
            <a:endParaRPr lang="en-US" sz="2000" dirty="0"/>
          </a:p>
          <a:p>
            <a:endParaRPr lang="en-US" sz="2000" dirty="0"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90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838200"/>
          </a:xfrm>
        </p:spPr>
        <p:txBody>
          <a:bodyPr/>
          <a:lstStyle/>
          <a:p>
            <a:pPr eaLnBrk="1" hangingPunct="1"/>
            <a:r>
              <a:rPr lang="en-GB" altLang="de-DE" dirty="0" smtClean="0"/>
              <a:t>Some Definitions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User: an individual user, a group of users, or a sequence of users in an organization, each dealing with some part of the task or process</a:t>
            </a:r>
          </a:p>
          <a:p>
            <a:pPr eaLnBrk="1" hangingPunct="1"/>
            <a:r>
              <a:rPr lang="en-GB" altLang="de-DE" smtClean="0"/>
              <a:t>Computer: any technology ranging from desktop computer to large scale computer systems, or embedded systems and process control systems</a:t>
            </a:r>
          </a:p>
          <a:p>
            <a:pPr eaLnBrk="1" hangingPunct="1"/>
            <a:r>
              <a:rPr lang="en-GB" altLang="de-DE" smtClean="0"/>
              <a:t>Interaction: communication between user and computer (direct or indirect)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77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Human-Computer Interaction (HCI)?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Multi-disciplinary subject, should ideally include knowledge from psychology, cognitive science, ergonomics, sociology, computer science, etc.</a:t>
            </a:r>
          </a:p>
          <a:p>
            <a:pPr eaLnBrk="1" hangingPunct="1"/>
            <a:r>
              <a:rPr lang="en-GB" altLang="de-DE" smtClean="0"/>
              <a:t>A successful product should be:</a:t>
            </a:r>
          </a:p>
          <a:p>
            <a:pPr lvl="1" eaLnBrk="1" hangingPunct="1"/>
            <a:r>
              <a:rPr lang="en-GB" altLang="de-DE" smtClean="0"/>
              <a:t>useful: accomplish what is required</a:t>
            </a:r>
          </a:p>
          <a:p>
            <a:pPr lvl="1" eaLnBrk="1" hangingPunct="1"/>
            <a:r>
              <a:rPr lang="en-GB" altLang="de-DE" smtClean="0"/>
              <a:t>usable: do it easily and naturally, without danger of error, etc.</a:t>
            </a:r>
          </a:p>
          <a:p>
            <a:pPr lvl="1" eaLnBrk="1" hangingPunct="1"/>
            <a:r>
              <a:rPr lang="en-GB" altLang="de-DE" smtClean="0"/>
              <a:t>used: make people want to use it, be attractive, engaging, fun, etc. 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88" y="304800"/>
            <a:ext cx="7543800" cy="1412875"/>
          </a:xfrm>
        </p:spPr>
        <p:txBody>
          <a:bodyPr anchor="ctr"/>
          <a:lstStyle/>
          <a:p>
            <a:r>
              <a:rPr lang="en-US" altLang="de-DE" dirty="0" smtClean="0"/>
              <a:t>HCI (definition and importance)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de-DE" smtClean="0"/>
              <a:t>HCI: is the set of processes and resources that users employ to interact with computers</a:t>
            </a:r>
          </a:p>
          <a:p>
            <a:pPr>
              <a:lnSpc>
                <a:spcPct val="80000"/>
              </a:lnSpc>
            </a:pPr>
            <a:r>
              <a:rPr lang="en-US" altLang="de-DE" smtClean="0"/>
              <a:t>Building the human computer interface requires 50-70% of systems development effort</a:t>
            </a:r>
          </a:p>
          <a:p>
            <a:pPr>
              <a:lnSpc>
                <a:spcPct val="80000"/>
              </a:lnSpc>
            </a:pPr>
            <a:r>
              <a:rPr lang="en-US" altLang="de-DE" smtClean="0"/>
              <a:t>To users, the interface is the system</a:t>
            </a:r>
          </a:p>
          <a:p>
            <a:pPr>
              <a:lnSpc>
                <a:spcPct val="80000"/>
              </a:lnSpc>
            </a:pPr>
            <a:r>
              <a:rPr lang="en-US" altLang="de-DE" smtClean="0"/>
              <a:t>A study by Nielsen (2003) indicates that if corporations spend 10% of their development budget on usability, they can improve usability by 135%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7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mtClean="0"/>
              <a:t>Another study found that 51% of major websites violate the most basic design guidelines.</a:t>
            </a:r>
          </a:p>
          <a:p>
            <a:r>
              <a:rPr lang="en-US" altLang="de-DE" smtClean="0"/>
              <a:t>These studies and more demonstrate that there is a need for a more systematic treatment of HCI in the development process and more HCI experts are needed.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12137" cy="1412875"/>
          </a:xfrm>
          <a:noFill/>
        </p:spPr>
        <p:txBody>
          <a:bodyPr anchor="ctr"/>
          <a:lstStyle/>
          <a:p>
            <a:r>
              <a:rPr lang="en-US" altLang="de-DE" dirty="0" smtClean="0"/>
              <a:t>The Importance of HCI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0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6858000" cy="1143000"/>
          </a:xfrm>
        </p:spPr>
        <p:txBody>
          <a:bodyPr anchor="ctr"/>
          <a:lstStyle/>
          <a:p>
            <a:r>
              <a:rPr lang="en-US" altLang="de-DE" dirty="0" smtClean="0"/>
              <a:t>When HCI fails, the system fails</a:t>
            </a:r>
          </a:p>
        </p:txBody>
      </p:sp>
      <p:sp>
        <p:nvSpPr>
          <p:cNvPr id="16387" name="Rectangle 8"/>
          <p:cNvSpPr>
            <a:spLocks noChangeArrowheads="1"/>
          </p:cNvSpPr>
          <p:nvPr/>
        </p:nvSpPr>
        <p:spPr bwMode="auto">
          <a:xfrm>
            <a:off x="1057275" y="1514475"/>
            <a:ext cx="2503488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6388" name="Rectangle 10"/>
          <p:cNvSpPr>
            <a:spLocks noChangeArrowheads="1"/>
          </p:cNvSpPr>
          <p:nvPr/>
        </p:nvSpPr>
        <p:spPr bwMode="auto">
          <a:xfrm>
            <a:off x="1057275" y="1514475"/>
            <a:ext cx="2411413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sp>
        <p:nvSpPr>
          <p:cNvPr id="16389" name="Rectangle 12"/>
          <p:cNvSpPr>
            <a:spLocks noChangeArrowheads="1"/>
          </p:cNvSpPr>
          <p:nvPr/>
        </p:nvSpPr>
        <p:spPr bwMode="auto">
          <a:xfrm>
            <a:off x="1057275" y="1514475"/>
            <a:ext cx="49149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de-DE" altLang="de-DE"/>
          </a:p>
        </p:txBody>
      </p:sp>
      <p:pic>
        <p:nvPicPr>
          <p:cNvPr id="16390" name="Picture 31" descr="229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09800" y="1676400"/>
            <a:ext cx="5002213" cy="4114800"/>
          </a:xfrm>
          <a:noFill/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8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smtClean="0"/>
              <a:t>Organizations of HCI are growing rapidly</a:t>
            </a:r>
          </a:p>
          <a:p>
            <a:r>
              <a:rPr lang="en-US" altLang="de-DE" smtClean="0"/>
              <a:t>There are more new journals dedicated to HCI than any other information systems sub-discipline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de-DE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212137" cy="1412875"/>
          </a:xfrm>
          <a:noFill/>
        </p:spPr>
        <p:txBody>
          <a:bodyPr anchor="ctr"/>
          <a:lstStyle/>
          <a:p>
            <a:r>
              <a:rPr lang="en-US" altLang="de-DE" dirty="0" smtClean="0"/>
              <a:t>The Importance of HCI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75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8229600" cy="838200"/>
          </a:xfrm>
        </p:spPr>
        <p:txBody>
          <a:bodyPr/>
          <a:lstStyle/>
          <a:p>
            <a:r>
              <a:rPr lang="en-US" altLang="de-DE" dirty="0" smtClean="0"/>
              <a:t>Interdisciplinary nature and scope of HCI </a:t>
            </a:r>
          </a:p>
        </p:txBody>
      </p:sp>
      <p:pic>
        <p:nvPicPr>
          <p:cNvPr id="18435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9200" y="1905000"/>
            <a:ext cx="6043613" cy="4114800"/>
          </a:xfrm>
          <a:noFill/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533400"/>
            <a:ext cx="8229600" cy="838200"/>
          </a:xfrm>
        </p:spPr>
        <p:txBody>
          <a:bodyPr/>
          <a:lstStyle/>
          <a:p>
            <a:r>
              <a:rPr lang="en-US" altLang="de-DE" smtClean="0"/>
              <a:t>Why study HCI?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8800"/>
            <a:ext cx="7693025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de-DE" smtClean="0"/>
              <a:t>To help make IS users more productive,</a:t>
            </a:r>
          </a:p>
          <a:p>
            <a:pPr>
              <a:lnSpc>
                <a:spcPct val="90000"/>
              </a:lnSpc>
            </a:pPr>
            <a:r>
              <a:rPr lang="en-US" altLang="de-DE" smtClean="0"/>
              <a:t>To help IS professionals develop more usable and successful systems,</a:t>
            </a:r>
          </a:p>
          <a:p>
            <a:pPr>
              <a:lnSpc>
                <a:spcPct val="90000"/>
              </a:lnSpc>
            </a:pPr>
            <a:r>
              <a:rPr lang="en-US" altLang="de-DE" smtClean="0"/>
              <a:t>To enhance organizational effectiveness, </a:t>
            </a:r>
          </a:p>
          <a:p>
            <a:pPr>
              <a:lnSpc>
                <a:spcPct val="90000"/>
              </a:lnSpc>
            </a:pPr>
            <a:r>
              <a:rPr lang="en-US" altLang="de-DE" smtClean="0"/>
              <a:t>To provide researchers with cohesive and cumulative knowledge for theory building, and,</a:t>
            </a:r>
          </a:p>
          <a:p>
            <a:pPr>
              <a:lnSpc>
                <a:spcPct val="90000"/>
              </a:lnSpc>
            </a:pPr>
            <a:r>
              <a:rPr lang="en-US" altLang="de-DE" smtClean="0"/>
              <a:t>To apply this theoretical knowledge to enhance real information systems.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8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133600"/>
            <a:ext cx="9144000" cy="1828800"/>
          </a:xfrm>
        </p:spPr>
        <p:txBody>
          <a:bodyPr anchor="ctr">
            <a:normAutofit/>
          </a:bodyPr>
          <a:lstStyle/>
          <a:p>
            <a:r>
              <a:rPr lang="de-DE" sz="4000" dirty="0"/>
              <a:t>Part 2</a:t>
            </a:r>
            <a:br>
              <a:rPr lang="de-DE" sz="4000" dirty="0"/>
            </a:br>
            <a:r>
              <a:rPr lang="de-DE" sz="4000" dirty="0" smtClean="0"/>
              <a:t>The Human</a:t>
            </a:r>
            <a:endParaRPr lang="tr-TR" sz="40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8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2578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Understand the principles of human information gathering</a:t>
            </a:r>
            <a:r>
              <a:rPr lang="de-DE" sz="2800" dirty="0" smtClean="0"/>
              <a:t>, </a:t>
            </a:r>
            <a:r>
              <a:rPr lang="de-DE" sz="2800" dirty="0" err="1" smtClean="0"/>
              <a:t>processing</a:t>
            </a:r>
            <a:r>
              <a:rPr lang="de-DE" sz="2800" dirty="0" smtClean="0"/>
              <a:t>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storing</a:t>
            </a:r>
            <a:endParaRPr lang="de-DE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224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eaLnBrk="1" hangingPunct="1"/>
            <a:r>
              <a:rPr lang="en-GB" altLang="de-DE" dirty="0" smtClean="0"/>
              <a:t>The Human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Information i/o …</a:t>
            </a:r>
          </a:p>
          <a:p>
            <a:pPr lvl="1" eaLnBrk="1" hangingPunct="1"/>
            <a:r>
              <a:rPr lang="en-GB" altLang="de-DE" smtClean="0"/>
              <a:t>visual, auditory, haptic, movement</a:t>
            </a:r>
          </a:p>
          <a:p>
            <a:pPr eaLnBrk="1" hangingPunct="1"/>
            <a:r>
              <a:rPr lang="en-GB" altLang="de-DE" smtClean="0"/>
              <a:t>Information stored in memory</a:t>
            </a:r>
          </a:p>
          <a:p>
            <a:pPr lvl="1" eaLnBrk="1" hangingPunct="1"/>
            <a:r>
              <a:rPr lang="en-GB" altLang="de-DE" smtClean="0"/>
              <a:t>sensory, short-term, long-term</a:t>
            </a:r>
          </a:p>
          <a:p>
            <a:pPr eaLnBrk="1" hangingPunct="1"/>
            <a:r>
              <a:rPr lang="en-GB" altLang="de-DE" smtClean="0"/>
              <a:t>Information processed and applied</a:t>
            </a:r>
          </a:p>
          <a:p>
            <a:pPr lvl="1" eaLnBrk="1" hangingPunct="1"/>
            <a:r>
              <a:rPr lang="en-GB" altLang="de-DE" smtClean="0"/>
              <a:t>reasoning, problem solving, skill, error</a:t>
            </a:r>
          </a:p>
          <a:p>
            <a:pPr eaLnBrk="1" hangingPunct="1"/>
            <a:r>
              <a:rPr lang="en-GB" altLang="de-DE" smtClean="0"/>
              <a:t>Emotion influences human capabilities</a:t>
            </a:r>
          </a:p>
          <a:p>
            <a:pPr eaLnBrk="1" hangingPunct="1"/>
            <a:r>
              <a:rPr lang="en-GB" altLang="de-DE" smtClean="0"/>
              <a:t>Each person is different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03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8839200" cy="52578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The center of all consciousness and also unconsciousness</a:t>
            </a:r>
          </a:p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Anatomy: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de-DE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Brain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599" y="1964578"/>
            <a:ext cx="5892567" cy="454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226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219200"/>
            <a:ext cx="8839200" cy="5257800"/>
          </a:xfrm>
        </p:spPr>
        <p:txBody>
          <a:bodyPr anchor="t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sz="2800" dirty="0" smtClean="0"/>
              <a:t>Cells of the brain</a:t>
            </a:r>
            <a:endParaRPr lang="en-US" sz="28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de-DE" sz="3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Neurons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8063"/>
            <a:ext cx="9144000" cy="49149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9583"/>
            <a:ext cx="9067800" cy="5324617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6320"/>
            <a:ext cx="9144000" cy="589788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26443"/>
            <a:ext cx="5791200" cy="409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2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Model Human Processor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1983: Card, Moran, Newell</a:t>
            </a:r>
          </a:p>
          <a:p>
            <a:pPr eaLnBrk="1" hangingPunct="1"/>
            <a:r>
              <a:rPr lang="en-GB" altLang="de-DE" smtClean="0"/>
              <a:t>Simplified view of human processing involved in interacting with computer systems</a:t>
            </a:r>
          </a:p>
          <a:p>
            <a:pPr eaLnBrk="1" hangingPunct="1"/>
            <a:r>
              <a:rPr lang="en-GB" altLang="de-DE" smtClean="0"/>
              <a:t>Three subsystems (sometimes also known as processors):</a:t>
            </a:r>
          </a:p>
          <a:p>
            <a:pPr lvl="1" eaLnBrk="1" hangingPunct="1"/>
            <a:r>
              <a:rPr lang="en-GB" altLang="de-DE" smtClean="0"/>
              <a:t>Perceptual system</a:t>
            </a:r>
          </a:p>
          <a:p>
            <a:pPr lvl="1" eaLnBrk="1" hangingPunct="1"/>
            <a:r>
              <a:rPr lang="en-GB" altLang="de-DE" smtClean="0"/>
              <a:t>Motor system</a:t>
            </a:r>
          </a:p>
          <a:p>
            <a:pPr lvl="1" eaLnBrk="1" hangingPunct="1"/>
            <a:r>
              <a:rPr lang="en-GB" altLang="de-DE" smtClean="0"/>
              <a:t>Cognitive system</a:t>
            </a:r>
          </a:p>
          <a:p>
            <a:pPr lvl="1"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8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de-DE" dirty="0" smtClean="0"/>
              <a:t>Model Human Processor (</a:t>
            </a:r>
            <a:r>
              <a:rPr lang="en-US" altLang="de-DE" dirty="0" err="1" smtClean="0"/>
              <a:t>cont</a:t>
            </a:r>
            <a:r>
              <a:rPr lang="en-US" altLang="de-DE" dirty="0" smtClean="0"/>
              <a:t>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de-DE" sz="2400" smtClean="0"/>
              <a:t>(Three) Two types of memory:</a:t>
            </a:r>
          </a:p>
          <a:p>
            <a:pPr lvl="1"/>
            <a:r>
              <a:rPr lang="en-GB" altLang="de-DE" sz="2200" smtClean="0"/>
              <a:t>(Sensory memories: Iconic, Echoic, Haptic)</a:t>
            </a:r>
          </a:p>
          <a:p>
            <a:pPr lvl="1"/>
            <a:r>
              <a:rPr lang="en-GB" altLang="de-DE" sz="2200" smtClean="0"/>
              <a:t>Working memory (also known as short-term memory, STM)</a:t>
            </a:r>
          </a:p>
          <a:p>
            <a:pPr lvl="1"/>
            <a:r>
              <a:rPr lang="en-GB" altLang="de-DE" sz="2200" smtClean="0"/>
              <a:t>Long-term memory (LTM)</a:t>
            </a:r>
          </a:p>
          <a:p>
            <a:r>
              <a:rPr lang="en-GB" altLang="de-DE" sz="2400" smtClean="0"/>
              <a:t>Following figure presents a simplified model of Human Information Processing which includes processors and memories that interact in order to process information. </a:t>
            </a:r>
          </a:p>
          <a:p>
            <a:endParaRPr lang="en-US" altLang="de-DE" sz="26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6"/>
          <p:cNvSpPr>
            <a:spLocks noChangeArrowheads="1"/>
          </p:cNvSpPr>
          <p:nvPr/>
        </p:nvSpPr>
        <p:spPr bwMode="auto">
          <a:xfrm>
            <a:off x="2532063" y="5876925"/>
            <a:ext cx="4849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GB" altLang="de-DE" sz="1400" b="1" dirty="0"/>
              <a:t>A simplified model of Human Information Processing (HIP), </a:t>
            </a:r>
          </a:p>
          <a:p>
            <a:pPr algn="ctr"/>
            <a:r>
              <a:rPr lang="en-GB" altLang="de-DE" sz="1400" b="1" dirty="0"/>
              <a:t>including memories and processor. </a:t>
            </a:r>
            <a:endParaRPr lang="en-US" altLang="de-DE" sz="1400" dirty="0"/>
          </a:p>
        </p:txBody>
      </p:sp>
      <p:pic>
        <p:nvPicPr>
          <p:cNvPr id="25604" name="Picture 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1" y="1447800"/>
            <a:ext cx="7772400" cy="4262163"/>
          </a:xfrm>
          <a:noFill/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Autofit/>
          </a:bodyPr>
          <a:lstStyle/>
          <a:p>
            <a:r>
              <a:rPr lang="en-US" altLang="de-DE" dirty="0" smtClean="0"/>
              <a:t>A Simplified View of Human Information Processing (HIP)</a:t>
            </a:r>
          </a:p>
        </p:txBody>
      </p:sp>
    </p:spTree>
    <p:extLst>
      <p:ext uri="{BB962C8B-B14F-4D97-AF65-F5344CB8AC3E}">
        <p14:creationId xmlns:p14="http://schemas.microsoft.com/office/powerpoint/2010/main" val="38299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de-DE" b="1" u="sng" smtClean="0"/>
              <a:t>Performance</a:t>
            </a:r>
            <a:r>
              <a:rPr lang="en-US" altLang="de-DE" smtClean="0"/>
              <a:t>:</a:t>
            </a:r>
            <a:r>
              <a:rPr lang="en-US" altLang="de-DE" b="1" smtClean="0"/>
              <a:t> </a:t>
            </a:r>
            <a:r>
              <a:rPr lang="en-US" altLang="de-DE" smtClean="0"/>
              <a:t>the speed and accuracy of the information-processing task.</a:t>
            </a:r>
          </a:p>
          <a:p>
            <a:r>
              <a:rPr lang="en-US" altLang="zh-CN" b="1" u="sng" smtClean="0">
                <a:ea typeface="SimSun" panose="02010600030101010101" pitchFamily="2" charset="-122"/>
              </a:rPr>
              <a:t>Automatic behavior</a:t>
            </a:r>
            <a:r>
              <a:rPr lang="en-US" altLang="zh-CN" smtClean="0">
                <a:ea typeface="SimSun" panose="02010600030101010101" pitchFamily="2" charset="-122"/>
              </a:rPr>
              <a:t>: behavior characterized by cognitive processes that are fast and cognitively undemanding.</a:t>
            </a:r>
            <a:endParaRPr lang="en-US" altLang="zh-CN" b="1" u="sng" smtClean="0">
              <a:ea typeface="SimSun" panose="02010600030101010101" pitchFamily="2" charset="-122"/>
            </a:endParaRPr>
          </a:p>
          <a:p>
            <a:r>
              <a:rPr lang="en-US" altLang="zh-CN" b="1" u="sng" smtClean="0">
                <a:ea typeface="SimSun" panose="02010600030101010101" pitchFamily="2" charset="-122"/>
              </a:rPr>
              <a:t>Controlled behavior</a:t>
            </a:r>
            <a:r>
              <a:rPr lang="en-US" altLang="zh-CN" smtClean="0">
                <a:ea typeface="SimSun" panose="02010600030101010101" pitchFamily="2" charset="-122"/>
              </a:rPr>
              <a:t>: behavior characterized by cognitive processes that are relatively slow and cognitively demanding.</a:t>
            </a:r>
            <a:endParaRPr lang="en-US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Autofit/>
          </a:bodyPr>
          <a:lstStyle/>
          <a:p>
            <a:r>
              <a:rPr lang="en-US" altLang="de-DE" dirty="0" smtClean="0"/>
              <a:t>A Simplified View of Human Information Processing (HIP) (</a:t>
            </a:r>
            <a:r>
              <a:rPr lang="en-US" altLang="de-DE" dirty="0" err="1" smtClean="0"/>
              <a:t>cont</a:t>
            </a:r>
            <a:r>
              <a:rPr lang="en-US" altLang="de-DE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0751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838200"/>
          </a:xfrm>
        </p:spPr>
        <p:txBody>
          <a:bodyPr>
            <a:noAutofit/>
          </a:bodyPr>
          <a:lstStyle/>
          <a:p>
            <a:r>
              <a:rPr lang="en-US" altLang="de-DE" dirty="0" smtClean="0"/>
              <a:t>A Simplified View of Human Information Processing (HIP) (</a:t>
            </a:r>
            <a:r>
              <a:rPr lang="en-US" altLang="de-DE" dirty="0" err="1" smtClean="0"/>
              <a:t>cont</a:t>
            </a:r>
            <a:r>
              <a:rPr lang="en-US" altLang="de-DE" dirty="0" smtClean="0"/>
              <a:t>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b="1" u="sng" smtClean="0">
                <a:ea typeface="SimSun" panose="02010600030101010101" pitchFamily="2" charset="-122"/>
              </a:rPr>
              <a:t>Processing of Images</a:t>
            </a:r>
            <a:r>
              <a:rPr lang="en-US" altLang="zh-CN" sz="2400" smtClean="0">
                <a:ea typeface="SimSun" panose="02010600030101010101" pitchFamily="2" charset="-122"/>
              </a:rPr>
              <a:t>: processing characterized as spatial, graphic, and holistic.</a:t>
            </a:r>
            <a:endParaRPr lang="en-GB" altLang="zh-CN" sz="2400" b="1" u="sng" smtClean="0"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GB" altLang="zh-CN" sz="2400" b="1" u="sng" smtClean="0">
                <a:ea typeface="SimSun" panose="02010600030101010101" pitchFamily="2" charset="-122"/>
              </a:rPr>
              <a:t>Processing of verbal information</a:t>
            </a:r>
            <a:r>
              <a:rPr lang="en-GB" altLang="zh-CN" sz="2400" smtClean="0">
                <a:ea typeface="SimSun" panose="02010600030101010101" pitchFamily="2" charset="-122"/>
              </a:rPr>
              <a:t>:</a:t>
            </a:r>
            <a:r>
              <a:rPr lang="en-GB" altLang="zh-CN" sz="2400" b="1" u="sng" smtClean="0">
                <a:ea typeface="SimSun" panose="02010600030101010101" pitchFamily="2" charset="-122"/>
              </a:rPr>
              <a:t> </a:t>
            </a:r>
            <a:r>
              <a:rPr lang="en-GB" altLang="zh-CN" sz="2400" smtClean="0">
                <a:ea typeface="SimSun" panose="02010600030101010101" pitchFamily="2" charset="-122"/>
              </a:rPr>
              <a:t>processing characterized as sequential, linguistic, and procedural.</a:t>
            </a:r>
            <a:endParaRPr lang="en-US" altLang="zh-CN" sz="2400" smtClean="0">
              <a:ea typeface="SimSun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GB" altLang="zh-CN" sz="2400" b="1" u="sng" smtClean="0">
                <a:ea typeface="SimSun" panose="02010600030101010101" pitchFamily="2" charset="-122"/>
              </a:rPr>
              <a:t>Memory Aids</a:t>
            </a:r>
          </a:p>
          <a:p>
            <a:pPr lvl="1">
              <a:lnSpc>
                <a:spcPct val="90000"/>
              </a:lnSpc>
            </a:pPr>
            <a:r>
              <a:rPr lang="en-GB" altLang="zh-CN" sz="2200" b="1" u="sng" smtClean="0">
                <a:ea typeface="SimSun" panose="02010600030101010101" pitchFamily="2" charset="-122"/>
              </a:rPr>
              <a:t>Heuristics</a:t>
            </a:r>
            <a:r>
              <a:rPr lang="en-US" altLang="zh-CN" sz="2200" u="sng" smtClean="0">
                <a:ea typeface="SimSun" panose="02010600030101010101" pitchFamily="2" charset="-122"/>
              </a:rPr>
              <a:t>:</a:t>
            </a:r>
            <a:r>
              <a:rPr lang="en-US" altLang="zh-CN" sz="2200" smtClean="0">
                <a:ea typeface="SimSun" panose="02010600030101010101" pitchFamily="2" charset="-122"/>
              </a:rPr>
              <a:t> rules of thumb that depend heavily on the content and context of the task.</a:t>
            </a:r>
          </a:p>
          <a:p>
            <a:pPr lvl="1">
              <a:lnSpc>
                <a:spcPct val="90000"/>
              </a:lnSpc>
            </a:pPr>
            <a:r>
              <a:rPr lang="en-US" altLang="de-DE" sz="2200" b="1" u="sng" smtClean="0"/>
              <a:t>Metaphor</a:t>
            </a:r>
            <a:r>
              <a:rPr lang="en-US" altLang="de-DE" sz="2200" u="sng" smtClean="0"/>
              <a:t>:</a:t>
            </a:r>
            <a:r>
              <a:rPr lang="en-US" altLang="de-DE" sz="2200" smtClean="0"/>
              <a:t> a cognitive process in which an experience is related to an already familiar concept.</a:t>
            </a:r>
          </a:p>
          <a:p>
            <a:pPr lvl="1">
              <a:lnSpc>
                <a:spcPct val="90000"/>
              </a:lnSpc>
            </a:pPr>
            <a:r>
              <a:rPr lang="en-US" altLang="de-DE" sz="2200" b="1" u="sng" smtClean="0"/>
              <a:t>Mental model</a:t>
            </a:r>
            <a:r>
              <a:rPr lang="en-US" altLang="de-DE" sz="2200" smtClean="0"/>
              <a:t>: </a:t>
            </a:r>
            <a:r>
              <a:rPr lang="en-US" altLang="zh-CN" sz="2200" smtClean="0">
                <a:ea typeface="SimSun" panose="02010600030101010101" pitchFamily="2" charset="-122"/>
              </a:rPr>
              <a:t>a representation of the conceptual structure of a device or a system.</a:t>
            </a:r>
            <a:endParaRPr lang="en-US" altLang="de-DE" sz="22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09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pPr eaLnBrk="1" hangingPunct="1"/>
            <a:r>
              <a:rPr lang="en-GB" altLang="de-DE" dirty="0" smtClean="0"/>
              <a:t>Major Senses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Sight</a:t>
            </a:r>
          </a:p>
          <a:p>
            <a:pPr eaLnBrk="1" hangingPunct="1"/>
            <a:r>
              <a:rPr lang="en-GB" altLang="de-DE" smtClean="0"/>
              <a:t>Hearing</a:t>
            </a:r>
          </a:p>
          <a:p>
            <a:pPr eaLnBrk="1" hangingPunct="1"/>
            <a:r>
              <a:rPr lang="en-GB" altLang="de-DE" smtClean="0"/>
              <a:t>Touch</a:t>
            </a:r>
          </a:p>
          <a:p>
            <a:pPr eaLnBrk="1" hangingPunct="1"/>
            <a:r>
              <a:rPr lang="en-GB" altLang="de-DE" smtClean="0"/>
              <a:t>Taste</a:t>
            </a:r>
          </a:p>
          <a:p>
            <a:pPr eaLnBrk="1" hangingPunct="1"/>
            <a:r>
              <a:rPr lang="en-GB" altLang="de-DE" smtClean="0"/>
              <a:t>Smell</a:t>
            </a:r>
          </a:p>
          <a:p>
            <a:pPr eaLnBrk="1" hangingPunct="1"/>
            <a:r>
              <a:rPr lang="en-GB" altLang="de-DE" smtClean="0"/>
              <a:t>First three important for HCI</a:t>
            </a:r>
            <a:br>
              <a:rPr lang="en-GB" altLang="de-DE" smtClean="0"/>
            </a:br>
            <a:endParaRPr lang="en-GB" altLang="de-DE" smtClean="0"/>
          </a:p>
          <a:p>
            <a:pPr eaLnBrk="1" hangingPunct="1"/>
            <a:endParaRPr lang="en-GB" altLang="de-DE" smtClean="0"/>
          </a:p>
          <a:p>
            <a:pPr lvl="1"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4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6858000" cy="1143000"/>
          </a:xfrm>
        </p:spPr>
        <p:txBody>
          <a:bodyPr anchor="ctr"/>
          <a:lstStyle/>
          <a:p>
            <a:r>
              <a:rPr lang="en-US" altLang="de-DE" dirty="0" smtClean="0"/>
              <a:t>People remember</a:t>
            </a:r>
          </a:p>
        </p:txBody>
      </p:sp>
      <p:pic>
        <p:nvPicPr>
          <p:cNvPr id="62468" name="Picture 4" descr="MCj030985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268413"/>
            <a:ext cx="1081087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0" name="Picture 6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205038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7" descr="MCj021712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141663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2" name="PubOvalCallout"/>
          <p:cNvSpPr>
            <a:spLocks noEditPoints="1" noChangeArrowheads="1"/>
          </p:cNvSpPr>
          <p:nvPr/>
        </p:nvSpPr>
        <p:spPr bwMode="auto">
          <a:xfrm>
            <a:off x="1981200" y="5013325"/>
            <a:ext cx="1079500" cy="647700"/>
          </a:xfrm>
          <a:custGeom>
            <a:avLst/>
            <a:gdLst>
              <a:gd name="T0" fmla="*/ 539750 w 21600"/>
              <a:gd name="T1" fmla="*/ 0 h 21600"/>
              <a:gd name="T2" fmla="*/ 0 w 21600"/>
              <a:gd name="T3" fmla="*/ 243037 h 21600"/>
              <a:gd name="T4" fmla="*/ 538051 w 21600"/>
              <a:gd name="T5" fmla="*/ 647700 h 21600"/>
              <a:gd name="T6" fmla="*/ 539750 w 21600"/>
              <a:gd name="T7" fmla="*/ 486075 h 21600"/>
              <a:gd name="T8" fmla="*/ 1079500 w 21600"/>
              <a:gd name="T9" fmla="*/ 243037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lnTo>
                  <a:pt x="10766" y="21600"/>
                </a:ln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pic>
        <p:nvPicPr>
          <p:cNvPr id="62473" name="Picture 9" descr="MCj0280534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5876925"/>
            <a:ext cx="1079500" cy="693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5380038" y="1557338"/>
            <a:ext cx="27320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10% of what they read</a:t>
            </a:r>
          </a:p>
        </p:txBody>
      </p:sp>
      <p:pic>
        <p:nvPicPr>
          <p:cNvPr id="62476" name="Picture 12" descr="MCj021712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393382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8" name="Picture 14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3933825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9" name="Picture 15" descr="MCj021712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9418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0" name="Picture 16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941888"/>
            <a:ext cx="795337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1" name="PubOvalCallout"/>
          <p:cNvSpPr>
            <a:spLocks noEditPoints="1" noChangeArrowheads="1"/>
          </p:cNvSpPr>
          <p:nvPr/>
        </p:nvSpPr>
        <p:spPr bwMode="auto">
          <a:xfrm>
            <a:off x="2630488" y="5876925"/>
            <a:ext cx="1079500" cy="647700"/>
          </a:xfrm>
          <a:custGeom>
            <a:avLst/>
            <a:gdLst>
              <a:gd name="T0" fmla="*/ 539750 w 21600"/>
              <a:gd name="T1" fmla="*/ 0 h 21600"/>
              <a:gd name="T2" fmla="*/ 0 w 21600"/>
              <a:gd name="T3" fmla="*/ 243037 h 21600"/>
              <a:gd name="T4" fmla="*/ 538051 w 21600"/>
              <a:gd name="T5" fmla="*/ 647700 h 21600"/>
              <a:gd name="T6" fmla="*/ 539750 w 21600"/>
              <a:gd name="T7" fmla="*/ 486075 h 21600"/>
              <a:gd name="T8" fmla="*/ 1079500 w 21600"/>
              <a:gd name="T9" fmla="*/ 243037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lnTo>
                  <a:pt x="10766" y="21600"/>
                </a:ln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endParaRPr lang="tr-TR"/>
          </a:p>
        </p:txBody>
      </p:sp>
      <p:pic>
        <p:nvPicPr>
          <p:cNvPr id="62482" name="Picture 18" descr="MCj02171200000[1]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5805488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83" name="Picture 19" descr="MCj0238192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5805488"/>
            <a:ext cx="7953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84" name="Text Box 20"/>
          <p:cNvSpPr txBox="1">
            <a:spLocks noChangeArrowheads="1"/>
          </p:cNvSpPr>
          <p:nvPr/>
        </p:nvSpPr>
        <p:spPr bwMode="auto">
          <a:xfrm>
            <a:off x="5399088" y="2330450"/>
            <a:ext cx="273208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20% of what they hear</a:t>
            </a:r>
          </a:p>
        </p:txBody>
      </p:sp>
      <p:sp>
        <p:nvSpPr>
          <p:cNvPr id="62485" name="Text Box 21"/>
          <p:cNvSpPr txBox="1">
            <a:spLocks noChangeArrowheads="1"/>
          </p:cNvSpPr>
          <p:nvPr/>
        </p:nvSpPr>
        <p:spPr bwMode="auto">
          <a:xfrm>
            <a:off x="5399088" y="3194050"/>
            <a:ext cx="26320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30% of what they see</a:t>
            </a:r>
          </a:p>
        </p:txBody>
      </p:sp>
      <p:sp>
        <p:nvSpPr>
          <p:cNvPr id="62486" name="Text Box 22"/>
          <p:cNvSpPr txBox="1">
            <a:spLocks noChangeArrowheads="1"/>
          </p:cNvSpPr>
          <p:nvPr/>
        </p:nvSpPr>
        <p:spPr bwMode="auto">
          <a:xfrm>
            <a:off x="5429250" y="3986213"/>
            <a:ext cx="37147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50% of what they hear and see</a:t>
            </a:r>
          </a:p>
        </p:txBody>
      </p:sp>
      <p:sp>
        <p:nvSpPr>
          <p:cNvPr id="62487" name="Text Box 23"/>
          <p:cNvSpPr txBox="1">
            <a:spLocks noChangeArrowheads="1"/>
          </p:cNvSpPr>
          <p:nvPr/>
        </p:nvSpPr>
        <p:spPr bwMode="auto">
          <a:xfrm>
            <a:off x="5446713" y="4849813"/>
            <a:ext cx="30241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80% of what they hear, see and say</a:t>
            </a:r>
          </a:p>
        </p:txBody>
      </p:sp>
      <p:sp>
        <p:nvSpPr>
          <p:cNvPr id="62488" name="Text Box 24"/>
          <p:cNvSpPr txBox="1">
            <a:spLocks noChangeArrowheads="1"/>
          </p:cNvSpPr>
          <p:nvPr/>
        </p:nvSpPr>
        <p:spPr bwMode="auto">
          <a:xfrm>
            <a:off x="5580063" y="5805488"/>
            <a:ext cx="3024187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de-DE" sz="2000">
                <a:latin typeface="Arial" panose="020B0604020202020204" pitchFamily="34" charset="0"/>
              </a:rPr>
              <a:t>90% of what they hear</a:t>
            </a:r>
            <a:r>
              <a:rPr lang="tr-TR" altLang="de-DE" sz="2000">
                <a:latin typeface="Arial" panose="020B0604020202020204" pitchFamily="34" charset="0"/>
              </a:rPr>
              <a:t>, </a:t>
            </a:r>
            <a:r>
              <a:rPr lang="en-US" altLang="de-DE" sz="2000">
                <a:latin typeface="Arial" panose="020B0604020202020204" pitchFamily="34" charset="0"/>
              </a:rPr>
              <a:t>see</a:t>
            </a:r>
            <a:r>
              <a:rPr lang="tr-TR" altLang="de-DE" sz="2000">
                <a:latin typeface="Arial" panose="020B0604020202020204" pitchFamily="34" charset="0"/>
              </a:rPr>
              <a:t>,</a:t>
            </a:r>
            <a:r>
              <a:rPr lang="en-US" altLang="de-DE" sz="2000">
                <a:latin typeface="Arial" panose="020B0604020202020204" pitchFamily="34" charset="0"/>
              </a:rPr>
              <a:t>  say and touch</a:t>
            </a: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22" name="Grafik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0567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2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62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2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2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62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62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624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62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62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5" grpId="0"/>
      <p:bldP spid="62486" grpId="0"/>
      <p:bldP spid="624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Vision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dirty="0" smtClean="0"/>
              <a:t>Two stages in vision</a:t>
            </a:r>
          </a:p>
          <a:p>
            <a:pPr lvl="4" eaLnBrk="1" hangingPunct="1"/>
            <a:endParaRPr lang="en-GB" altLang="de-DE" dirty="0" smtClean="0"/>
          </a:p>
          <a:p>
            <a:pPr eaLnBrk="1" hangingPunct="1">
              <a:buFontTx/>
              <a:buNone/>
            </a:pPr>
            <a:r>
              <a:rPr lang="en-GB" altLang="de-DE" dirty="0" smtClean="0"/>
              <a:t>• physical reception of stimulus (eye)</a:t>
            </a:r>
          </a:p>
          <a:p>
            <a:pPr lvl="4" eaLnBrk="1" hangingPunct="1">
              <a:buFontTx/>
              <a:buNone/>
            </a:pPr>
            <a:endParaRPr lang="en-GB" altLang="de-DE" dirty="0" smtClean="0"/>
          </a:p>
          <a:p>
            <a:pPr eaLnBrk="1" hangingPunct="1">
              <a:buFontTx/>
              <a:buNone/>
            </a:pPr>
            <a:r>
              <a:rPr lang="en-GB" altLang="de-DE" dirty="0" smtClean="0"/>
              <a:t>• processing and interpretation of stimulus (mainly Colliculi superiors)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Eye - physical reception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mechanism for receiving light and transforming it into electrical energy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light reflects from objects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images are focused upside-down on retina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retina contains rods for low light vision and cones for colour vision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mtClean="0"/>
              <a:t>ganglion cells (brain!) detect pattern and movement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5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Light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229600" cy="438912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dirty="0" smtClean="0"/>
              <a:t>Some physics: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37" y="1898246"/>
            <a:ext cx="8380778" cy="413549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706148"/>
            <a:ext cx="8915400" cy="432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5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Eye (Anatomy)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500188"/>
            <a:ext cx="528637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Eye (Anatomy)</a:t>
            </a:r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943423"/>
              </p:ext>
            </p:extLst>
          </p:nvPr>
        </p:nvGraphicFramePr>
        <p:xfrm>
          <a:off x="428625" y="1643063"/>
          <a:ext cx="7929564" cy="49291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4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4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29187"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1:posterior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chamber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2:ora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serrata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3:ciliary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muscle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4:ciliary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zonules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5:canal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Schlemm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6:pupil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7:anterior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chamber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8:cornea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9:iris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10:lens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cortex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11:lens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nucleus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12:ciliary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process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13:conjunctiva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14:inferior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oblique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muscle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15:inferior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rectus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muscle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endParaRPr lang="de-D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16:medial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rectus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muscle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17:retinal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arteries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and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veins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18:optic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disc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19:dura mater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20:central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retinal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artery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21:central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retinal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vein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22:optic nerve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23:vorticose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vein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24:bulbar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sheath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25:macula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26:fovea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27:sclera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28:choroid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29:superior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rectus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de-DE" sz="1800" dirty="0" err="1" smtClean="0">
                          <a:solidFill>
                            <a:schemeClr val="tx1"/>
                          </a:solidFill>
                        </a:rPr>
                        <a:t>muscle</a:t>
                      </a:r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de-DE" sz="1800" dirty="0" smtClean="0">
                          <a:solidFill>
                            <a:schemeClr val="tx1"/>
                          </a:solidFill>
                        </a:rPr>
                        <a:t>30:retina</a:t>
                      </a:r>
                    </a:p>
                    <a:p>
                      <a:endParaRPr lang="de-DE"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34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Interpreting the signal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mtClean="0"/>
              <a:t>Size and depth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GB" altLang="de-DE" smtClean="0"/>
              <a:t>visual angle indicates how much of view object occupies</a:t>
            </a:r>
            <a:br>
              <a:rPr lang="en-GB" altLang="de-DE" smtClean="0"/>
            </a:br>
            <a:r>
              <a:rPr lang="en-GB" altLang="de-DE" smtClean="0"/>
              <a:t>	</a:t>
            </a:r>
            <a:r>
              <a:rPr lang="en-GB" altLang="de-DE" sz="1800" smtClean="0"/>
              <a:t>(relates to size and distance from eye)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GB" altLang="de-DE" smtClean="0"/>
              <a:t>visual acuity is ability to perceive detail </a:t>
            </a:r>
            <a:r>
              <a:rPr lang="en-GB" altLang="de-DE" sz="1800" smtClean="0"/>
              <a:t>(limited)</a:t>
            </a:r>
            <a:endParaRPr lang="en-GB" altLang="de-DE" smtClean="0"/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GB" altLang="de-DE" smtClean="0"/>
              <a:t>familiar objects perceived as constant size </a:t>
            </a:r>
            <a:br>
              <a:rPr lang="en-GB" altLang="de-DE" smtClean="0"/>
            </a:br>
            <a:r>
              <a:rPr lang="en-GB" altLang="de-DE" smtClean="0"/>
              <a:t>	</a:t>
            </a:r>
            <a:r>
              <a:rPr lang="en-GB" altLang="de-DE" sz="1800" smtClean="0"/>
              <a:t>(in spite of changes in visual angle when far away)</a:t>
            </a:r>
            <a:endParaRPr lang="en-GB" altLang="de-DE" sz="2000" smtClean="0"/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GB" altLang="de-DE" smtClean="0"/>
              <a:t>cues like overlapping help perception of size and depth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6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Interpreting the signal (cont)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Brightness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subjective reaction to levels of light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affected by luminance of object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measured by just noticeable difference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visual acuity increases with luminance as does flicker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Colour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made up of hue, intensity, saturation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cones sensitive to colour wavelengths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blue acuity is lowest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8% males and 1% females colour blind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0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Interpreting the signal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The visual system compensates for:</a:t>
            </a:r>
          </a:p>
          <a:p>
            <a:pPr lvl="1" eaLnBrk="1" hangingPunct="1"/>
            <a:r>
              <a:rPr lang="en-GB" altLang="de-DE" smtClean="0"/>
              <a:t>movement</a:t>
            </a:r>
          </a:p>
          <a:p>
            <a:pPr lvl="1" eaLnBrk="1" hangingPunct="1"/>
            <a:r>
              <a:rPr lang="en-GB" altLang="de-DE" smtClean="0"/>
              <a:t>changes in luminance.</a:t>
            </a:r>
          </a:p>
          <a:p>
            <a:pPr lvl="4"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Context is used to resolve ambiguity</a:t>
            </a:r>
          </a:p>
          <a:p>
            <a:pPr lvl="4" eaLnBrk="1" hangingPunct="1"/>
            <a:endParaRPr lang="en-GB" altLang="de-DE" smtClean="0"/>
          </a:p>
          <a:p>
            <a:pPr eaLnBrk="1" hangingPunct="1"/>
            <a:r>
              <a:rPr lang="en-GB" altLang="de-DE" smtClean="0"/>
              <a:t>Optical illusions sometimes occur due to over compensation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36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Illusions</a:t>
            </a:r>
          </a:p>
        </p:txBody>
      </p:sp>
      <p:grpSp>
        <p:nvGrpSpPr>
          <p:cNvPr id="37891" name="Group 45"/>
          <p:cNvGrpSpPr>
            <a:grpSpLocks/>
          </p:cNvGrpSpPr>
          <p:nvPr/>
        </p:nvGrpSpPr>
        <p:grpSpPr bwMode="auto">
          <a:xfrm>
            <a:off x="1606550" y="2362200"/>
            <a:ext cx="1447800" cy="2057400"/>
            <a:chOff x="2448" y="1152"/>
            <a:chExt cx="912" cy="1296"/>
          </a:xfrm>
        </p:grpSpPr>
        <p:grpSp>
          <p:nvGrpSpPr>
            <p:cNvPr id="37911" name="Group 16"/>
            <p:cNvGrpSpPr>
              <a:grpSpLocks/>
            </p:cNvGrpSpPr>
            <p:nvPr/>
          </p:nvGrpSpPr>
          <p:grpSpPr bwMode="auto">
            <a:xfrm>
              <a:off x="2448" y="1152"/>
              <a:ext cx="912" cy="1296"/>
              <a:chOff x="2448" y="1152"/>
              <a:chExt cx="912" cy="1296"/>
            </a:xfrm>
          </p:grpSpPr>
          <p:sp>
            <p:nvSpPr>
              <p:cNvPr id="37914" name="AutoShape 5"/>
              <p:cNvSpPr>
                <a:spLocks noChangeArrowheads="1"/>
              </p:cNvSpPr>
              <p:nvPr/>
            </p:nvSpPr>
            <p:spPr bwMode="auto">
              <a:xfrm>
                <a:off x="2448" y="1152"/>
                <a:ext cx="384" cy="1296"/>
              </a:xfrm>
              <a:prstGeom prst="parallelogram">
                <a:avLst>
                  <a:gd name="adj" fmla="val 83856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7915" name="AutoShape 6"/>
              <p:cNvSpPr>
                <a:spLocks noChangeArrowheads="1"/>
              </p:cNvSpPr>
              <p:nvPr/>
            </p:nvSpPr>
            <p:spPr bwMode="auto">
              <a:xfrm flipH="1">
                <a:off x="2976" y="1152"/>
                <a:ext cx="384" cy="1296"/>
              </a:xfrm>
              <a:prstGeom prst="parallelogram">
                <a:avLst>
                  <a:gd name="adj" fmla="val 83856"/>
                </a:avLst>
              </a:prstGeom>
              <a:solidFill>
                <a:schemeClr val="folHlink"/>
              </a:solidFill>
              <a:ln w="9525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panose="02020603050405020304" pitchFamily="18" charset="0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7916" name="Line 8"/>
              <p:cNvSpPr>
                <a:spLocks noChangeShapeType="1"/>
              </p:cNvSpPr>
              <p:nvPr/>
            </p:nvSpPr>
            <p:spPr bwMode="auto">
              <a:xfrm>
                <a:off x="2496" y="2304"/>
                <a:ext cx="768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17" name="Line 9"/>
              <p:cNvSpPr>
                <a:spLocks noChangeShapeType="1"/>
              </p:cNvSpPr>
              <p:nvPr/>
            </p:nvSpPr>
            <p:spPr bwMode="auto">
              <a:xfrm>
                <a:off x="2544" y="2160"/>
                <a:ext cx="720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18" name="Line 10"/>
              <p:cNvSpPr>
                <a:spLocks noChangeShapeType="1"/>
              </p:cNvSpPr>
              <p:nvPr/>
            </p:nvSpPr>
            <p:spPr bwMode="auto">
              <a:xfrm>
                <a:off x="2592" y="2016"/>
                <a:ext cx="624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19" name="Line 11"/>
              <p:cNvSpPr>
                <a:spLocks noChangeShapeType="1"/>
              </p:cNvSpPr>
              <p:nvPr/>
            </p:nvSpPr>
            <p:spPr bwMode="auto">
              <a:xfrm>
                <a:off x="2640" y="1872"/>
                <a:ext cx="528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20" name="Line 12"/>
              <p:cNvSpPr>
                <a:spLocks noChangeShapeType="1"/>
              </p:cNvSpPr>
              <p:nvPr/>
            </p:nvSpPr>
            <p:spPr bwMode="auto">
              <a:xfrm>
                <a:off x="2688" y="1728"/>
                <a:ext cx="432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21" name="Line 13"/>
              <p:cNvSpPr>
                <a:spLocks noChangeShapeType="1"/>
              </p:cNvSpPr>
              <p:nvPr/>
            </p:nvSpPr>
            <p:spPr bwMode="auto">
              <a:xfrm>
                <a:off x="2688" y="1584"/>
                <a:ext cx="432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22" name="Line 14"/>
              <p:cNvSpPr>
                <a:spLocks noChangeShapeType="1"/>
              </p:cNvSpPr>
              <p:nvPr/>
            </p:nvSpPr>
            <p:spPr bwMode="auto">
              <a:xfrm>
                <a:off x="2736" y="1440"/>
                <a:ext cx="336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  <p:sp>
            <p:nvSpPr>
              <p:cNvPr id="37923" name="Line 15"/>
              <p:cNvSpPr>
                <a:spLocks noChangeShapeType="1"/>
              </p:cNvSpPr>
              <p:nvPr/>
            </p:nvSpPr>
            <p:spPr bwMode="auto">
              <a:xfrm>
                <a:off x="2784" y="1296"/>
                <a:ext cx="240" cy="0"/>
              </a:xfrm>
              <a:prstGeom prst="line">
                <a:avLst/>
              </a:prstGeom>
              <a:noFill/>
              <a:ln w="57150">
                <a:solidFill>
                  <a:schemeClr val="folHlink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sp>
          <p:nvSpPr>
            <p:cNvPr id="37912" name="Rectangle 17"/>
            <p:cNvSpPr>
              <a:spLocks noChangeArrowheads="1"/>
            </p:cNvSpPr>
            <p:nvPr/>
          </p:nvSpPr>
          <p:spPr bwMode="auto">
            <a:xfrm>
              <a:off x="2688" y="2160"/>
              <a:ext cx="432" cy="1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555A5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37913" name="Rectangle 18"/>
            <p:cNvSpPr>
              <a:spLocks noChangeArrowheads="1"/>
            </p:cNvSpPr>
            <p:nvPr/>
          </p:nvSpPr>
          <p:spPr bwMode="auto">
            <a:xfrm>
              <a:off x="2688" y="1296"/>
              <a:ext cx="432" cy="19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555A5E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</p:grpSp>
      <p:grpSp>
        <p:nvGrpSpPr>
          <p:cNvPr id="37892" name="Group 46"/>
          <p:cNvGrpSpPr>
            <a:grpSpLocks/>
          </p:cNvGrpSpPr>
          <p:nvPr/>
        </p:nvGrpSpPr>
        <p:grpSpPr bwMode="auto">
          <a:xfrm>
            <a:off x="5357813" y="3276600"/>
            <a:ext cx="2133600" cy="1066800"/>
            <a:chOff x="2208" y="2880"/>
            <a:chExt cx="1344" cy="672"/>
          </a:xfrm>
        </p:grpSpPr>
        <p:grpSp>
          <p:nvGrpSpPr>
            <p:cNvPr id="37895" name="Group 42"/>
            <p:cNvGrpSpPr>
              <a:grpSpLocks/>
            </p:cNvGrpSpPr>
            <p:nvPr/>
          </p:nvGrpSpPr>
          <p:grpSpPr bwMode="auto">
            <a:xfrm>
              <a:off x="2208" y="2880"/>
              <a:ext cx="1344" cy="288"/>
              <a:chOff x="3696" y="2880"/>
              <a:chExt cx="1344" cy="288"/>
            </a:xfrm>
          </p:grpSpPr>
          <p:grpSp>
            <p:nvGrpSpPr>
              <p:cNvPr id="37904" name="Group 28"/>
              <p:cNvGrpSpPr>
                <a:grpSpLocks/>
              </p:cNvGrpSpPr>
              <p:nvPr/>
            </p:nvGrpSpPr>
            <p:grpSpPr bwMode="auto">
              <a:xfrm>
                <a:off x="4800" y="2880"/>
                <a:ext cx="240" cy="288"/>
                <a:chOff x="4272" y="2832"/>
                <a:chExt cx="240" cy="288"/>
              </a:xfrm>
            </p:grpSpPr>
            <p:sp>
              <p:nvSpPr>
                <p:cNvPr id="37909" name="Line 26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37910" name="Line 27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37905" name="Group 29"/>
              <p:cNvGrpSpPr>
                <a:grpSpLocks/>
              </p:cNvGrpSpPr>
              <p:nvPr/>
            </p:nvGrpSpPr>
            <p:grpSpPr bwMode="auto">
              <a:xfrm flipH="1">
                <a:off x="3696" y="2880"/>
                <a:ext cx="240" cy="288"/>
                <a:chOff x="4272" y="2832"/>
                <a:chExt cx="240" cy="288"/>
              </a:xfrm>
            </p:grpSpPr>
            <p:sp>
              <p:nvSpPr>
                <p:cNvPr id="37907" name="Line 30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37908" name="Line 31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37906" name="Line 32"/>
              <p:cNvSpPr>
                <a:spLocks noChangeShapeType="1"/>
              </p:cNvSpPr>
              <p:nvPr/>
            </p:nvSpPr>
            <p:spPr bwMode="auto">
              <a:xfrm flipH="1">
                <a:off x="3936" y="3024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  <p:grpSp>
          <p:nvGrpSpPr>
            <p:cNvPr id="37896" name="Group 40"/>
            <p:cNvGrpSpPr>
              <a:grpSpLocks/>
            </p:cNvGrpSpPr>
            <p:nvPr/>
          </p:nvGrpSpPr>
          <p:grpSpPr bwMode="auto">
            <a:xfrm>
              <a:off x="2400" y="3264"/>
              <a:ext cx="960" cy="288"/>
              <a:chOff x="3888" y="3264"/>
              <a:chExt cx="960" cy="288"/>
            </a:xfrm>
          </p:grpSpPr>
          <p:grpSp>
            <p:nvGrpSpPr>
              <p:cNvPr id="37897" name="Group 33"/>
              <p:cNvGrpSpPr>
                <a:grpSpLocks/>
              </p:cNvGrpSpPr>
              <p:nvPr/>
            </p:nvGrpSpPr>
            <p:grpSpPr bwMode="auto">
              <a:xfrm flipH="1">
                <a:off x="4608" y="3264"/>
                <a:ext cx="240" cy="288"/>
                <a:chOff x="4272" y="2832"/>
                <a:chExt cx="240" cy="288"/>
              </a:xfrm>
            </p:grpSpPr>
            <p:sp>
              <p:nvSpPr>
                <p:cNvPr id="37902" name="Line 34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37903" name="Line 35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grpSp>
            <p:nvGrpSpPr>
              <p:cNvPr id="37898" name="Group 36"/>
              <p:cNvGrpSpPr>
                <a:grpSpLocks/>
              </p:cNvGrpSpPr>
              <p:nvPr/>
            </p:nvGrpSpPr>
            <p:grpSpPr bwMode="auto">
              <a:xfrm>
                <a:off x="3888" y="3264"/>
                <a:ext cx="240" cy="288"/>
                <a:chOff x="4272" y="2832"/>
                <a:chExt cx="240" cy="288"/>
              </a:xfrm>
            </p:grpSpPr>
            <p:sp>
              <p:nvSpPr>
                <p:cNvPr id="37900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4272" y="2832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  <p:sp>
              <p:nvSpPr>
                <p:cNvPr id="37901" name="Line 38"/>
                <p:cNvSpPr>
                  <a:spLocks noChangeShapeType="1"/>
                </p:cNvSpPr>
                <p:nvPr/>
              </p:nvSpPr>
              <p:spPr bwMode="auto">
                <a:xfrm>
                  <a:off x="4272" y="2976"/>
                  <a:ext cx="240" cy="144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tr-TR"/>
                </a:p>
              </p:txBody>
            </p:sp>
          </p:grpSp>
          <p:sp>
            <p:nvSpPr>
              <p:cNvPr id="37899" name="Line 39"/>
              <p:cNvSpPr>
                <a:spLocks noChangeShapeType="1"/>
              </p:cNvSpPr>
              <p:nvPr/>
            </p:nvSpPr>
            <p:spPr bwMode="auto">
              <a:xfrm flipH="1">
                <a:off x="3936" y="3408"/>
                <a:ext cx="864" cy="0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/>
              </a:p>
            </p:txBody>
          </p:sp>
        </p:grpSp>
      </p:grpSp>
      <p:sp>
        <p:nvSpPr>
          <p:cNvPr id="37893" name="Text Box 43"/>
          <p:cNvSpPr txBox="1">
            <a:spLocks noChangeArrowheads="1"/>
          </p:cNvSpPr>
          <p:nvPr/>
        </p:nvSpPr>
        <p:spPr bwMode="auto">
          <a:xfrm>
            <a:off x="1231900" y="4495800"/>
            <a:ext cx="21971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 dirty="0">
                <a:latin typeface="Verdana" panose="020B0604030504040204" pitchFamily="34" charset="0"/>
              </a:rPr>
              <a:t>the </a:t>
            </a:r>
            <a:r>
              <a:rPr lang="en-GB" altLang="de-DE" sz="1800" dirty="0" err="1">
                <a:latin typeface="Verdana" panose="020B0604030504040204" pitchFamily="34" charset="0"/>
              </a:rPr>
              <a:t>Ponzo</a:t>
            </a:r>
            <a:r>
              <a:rPr lang="en-GB" altLang="de-DE" sz="1800" dirty="0">
                <a:latin typeface="Verdana" panose="020B0604030504040204" pitchFamily="34" charset="0"/>
              </a:rPr>
              <a:t> illusion</a:t>
            </a:r>
          </a:p>
        </p:txBody>
      </p:sp>
      <p:sp>
        <p:nvSpPr>
          <p:cNvPr id="37894" name="Text Box 44"/>
          <p:cNvSpPr txBox="1">
            <a:spLocks noChangeArrowheads="1"/>
          </p:cNvSpPr>
          <p:nvPr/>
        </p:nvSpPr>
        <p:spPr bwMode="auto">
          <a:xfrm>
            <a:off x="5029200" y="4495800"/>
            <a:ext cx="2790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>
                <a:latin typeface="Verdana" panose="020B0604030504040204" pitchFamily="34" charset="0"/>
              </a:rPr>
              <a:t>the Muller Lyer illusion</a:t>
            </a: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7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Illusions (</a:t>
            </a:r>
            <a:r>
              <a:rPr lang="en-GB" altLang="de-DE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GB" altLang="de-DE" sz="2400" dirty="0" smtClean="0"/>
              <a:t>Overstimulating the visual processing system: </a:t>
            </a:r>
            <a:r>
              <a:rPr lang="en-US" altLang="de-DE" sz="2400" dirty="0"/>
              <a:t>like </a:t>
            </a:r>
            <a:r>
              <a:rPr lang="en-US" altLang="de-DE" sz="2400" dirty="0" smtClean="0"/>
              <a:t>the afterimage </a:t>
            </a:r>
            <a:r>
              <a:rPr lang="en-US" altLang="de-DE" sz="2400" dirty="0"/>
              <a:t>you get when you stare foolishly into the </a:t>
            </a:r>
            <a:r>
              <a:rPr lang="en-US" altLang="de-DE" sz="2400" dirty="0" smtClean="0"/>
              <a:t>sun (against your mother’s </a:t>
            </a:r>
            <a:r>
              <a:rPr lang="en-US" altLang="de-DE" sz="2400" dirty="0"/>
              <a:t>advice)</a:t>
            </a:r>
            <a:endParaRPr lang="en-GB" altLang="de-DE" sz="24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4" y="2819400"/>
            <a:ext cx="3429000" cy="395085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591757" y="2366200"/>
            <a:ext cx="3874653" cy="493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4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Illusions (</a:t>
            </a:r>
            <a:r>
              <a:rPr lang="en-GB" altLang="de-DE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err="1" smtClean="0"/>
              <a:t>Saccades</a:t>
            </a:r>
            <a:r>
              <a:rPr lang="de-DE" altLang="de-DE" sz="2400" dirty="0" smtClean="0"/>
              <a:t>: Quick, rapid </a:t>
            </a:r>
            <a:r>
              <a:rPr lang="de-DE" altLang="de-DE" sz="2400" dirty="0" err="1" smtClean="0"/>
              <a:t>eye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movements</a:t>
            </a:r>
            <a:endParaRPr lang="en-GB" altLang="de-DE" sz="240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67296"/>
            <a:ext cx="6934200" cy="4686300"/>
          </a:xfrm>
          <a:prstGeom prst="rect">
            <a:avLst/>
          </a:prstGeom>
        </p:spPr>
      </p:pic>
      <p:sp>
        <p:nvSpPr>
          <p:cNvPr id="9" name="Text Box 43"/>
          <p:cNvSpPr txBox="1">
            <a:spLocks noChangeArrowheads="1"/>
          </p:cNvSpPr>
          <p:nvPr/>
        </p:nvSpPr>
        <p:spPr bwMode="auto">
          <a:xfrm>
            <a:off x="2091761" y="6412468"/>
            <a:ext cx="43852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 dirty="0" smtClean="0">
                <a:latin typeface="Verdana" panose="020B0604030504040204" pitchFamily="34" charset="0"/>
              </a:rPr>
              <a:t>Rotating snakes by </a:t>
            </a:r>
            <a:r>
              <a:rPr lang="en-GB" altLang="de-DE" sz="1800" dirty="0" err="1" smtClean="0">
                <a:latin typeface="Verdana" panose="020B0604030504040204" pitchFamily="34" charset="0"/>
              </a:rPr>
              <a:t>Akiyoshi</a:t>
            </a:r>
            <a:r>
              <a:rPr lang="en-GB" altLang="de-DE" sz="1800" dirty="0" smtClean="0">
                <a:latin typeface="Verdana" panose="020B0604030504040204" pitchFamily="34" charset="0"/>
              </a:rPr>
              <a:t> </a:t>
            </a:r>
            <a:r>
              <a:rPr lang="en-GB" altLang="de-DE" sz="1800" dirty="0" err="1" smtClean="0">
                <a:latin typeface="Verdana" panose="020B0604030504040204" pitchFamily="34" charset="0"/>
              </a:rPr>
              <a:t>Kitaoka</a:t>
            </a:r>
            <a:endParaRPr lang="en-GB" altLang="de-DE" sz="18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69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Illusions (</a:t>
            </a:r>
            <a:r>
              <a:rPr lang="en-GB" altLang="de-DE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err="1" smtClean="0"/>
              <a:t>Distortions</a:t>
            </a:r>
            <a:r>
              <a:rPr lang="de-DE" altLang="de-DE" sz="2400" dirty="0" smtClean="0"/>
              <a:t>:</a:t>
            </a:r>
            <a:endParaRPr lang="en-GB" altLang="de-DE" sz="2400" dirty="0" smtClean="0"/>
          </a:p>
        </p:txBody>
      </p:sp>
      <p:sp>
        <p:nvSpPr>
          <p:cNvPr id="9" name="Text Box 43"/>
          <p:cNvSpPr txBox="1">
            <a:spLocks noChangeArrowheads="1"/>
          </p:cNvSpPr>
          <p:nvPr/>
        </p:nvSpPr>
        <p:spPr bwMode="auto">
          <a:xfrm>
            <a:off x="3418091" y="6248400"/>
            <a:ext cx="19159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 dirty="0" err="1" smtClean="0">
                <a:latin typeface="Verdana" panose="020B0604030504040204" pitchFamily="34" charset="0"/>
              </a:rPr>
              <a:t>Zöllner</a:t>
            </a:r>
            <a:r>
              <a:rPr lang="en-GB" altLang="de-DE" sz="1800" dirty="0" smtClean="0">
                <a:latin typeface="Verdana" panose="020B0604030504040204" pitchFamily="34" charset="0"/>
              </a:rPr>
              <a:t> Illusion</a:t>
            </a:r>
            <a:endParaRPr lang="en-GB" altLang="de-DE" sz="1800" dirty="0">
              <a:latin typeface="Verdana" panose="020B060403050404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90" y="2117836"/>
            <a:ext cx="3985710" cy="398571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2" y="2117837"/>
            <a:ext cx="8723190" cy="402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5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8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Illusions (</a:t>
            </a:r>
            <a:r>
              <a:rPr lang="en-GB" altLang="de-DE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err="1" smtClean="0"/>
              <a:t>Faulty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comparisons</a:t>
            </a:r>
            <a:r>
              <a:rPr lang="de-DE" altLang="de-DE" sz="2400" dirty="0" smtClean="0"/>
              <a:t>:</a:t>
            </a:r>
            <a:endParaRPr lang="en-GB" altLang="de-DE" sz="2400" dirty="0" smtClean="0"/>
          </a:p>
        </p:txBody>
      </p:sp>
      <p:pic>
        <p:nvPicPr>
          <p:cNvPr id="8" name="Grafik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84" y="2482516"/>
            <a:ext cx="381000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590800"/>
            <a:ext cx="3417272" cy="2672152"/>
          </a:xfrm>
          <a:prstGeom prst="rect">
            <a:avLst/>
          </a:prstGeom>
        </p:spPr>
      </p:pic>
      <p:pic>
        <p:nvPicPr>
          <p:cNvPr id="10" name="Grafik 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384" y="2482516"/>
            <a:ext cx="6781800" cy="36592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351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Optical 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Illusions (</a:t>
            </a:r>
            <a:r>
              <a:rPr lang="en-GB" altLang="de-DE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err="1" smtClean="0"/>
              <a:t>Seeing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things</a:t>
            </a:r>
            <a:r>
              <a:rPr lang="de-DE" altLang="de-DE" sz="2400" dirty="0" smtClean="0"/>
              <a:t>: Pattern </a:t>
            </a:r>
            <a:r>
              <a:rPr lang="de-DE" altLang="de-DE" sz="2400" dirty="0" err="1" smtClean="0"/>
              <a:t>recognition</a:t>
            </a:r>
            <a:r>
              <a:rPr lang="de-DE" altLang="de-DE" sz="2400" dirty="0" smtClean="0"/>
              <a:t> in </a:t>
            </a:r>
            <a:r>
              <a:rPr lang="de-DE" altLang="de-DE" sz="2400" dirty="0" err="1" smtClean="0"/>
              <a:t>brain</a:t>
            </a:r>
            <a:endParaRPr lang="en-GB" altLang="de-DE" sz="2400" dirty="0" smtClean="0"/>
          </a:p>
        </p:txBody>
      </p:sp>
      <p:pic>
        <p:nvPicPr>
          <p:cNvPr id="9" name="Grafik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423160"/>
            <a:ext cx="3657600" cy="304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5307" y="2432780"/>
            <a:ext cx="4110038" cy="312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rafik 1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43" y="3034845"/>
            <a:ext cx="7710501" cy="115615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Box 43"/>
          <p:cNvSpPr txBox="1">
            <a:spLocks noChangeArrowheads="1"/>
          </p:cNvSpPr>
          <p:nvPr/>
        </p:nvSpPr>
        <p:spPr bwMode="auto">
          <a:xfrm>
            <a:off x="1823838" y="5054847"/>
            <a:ext cx="645150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GB" altLang="de-DE" sz="1800" dirty="0" smtClean="0">
                <a:latin typeface="Verdana" panose="020B0604030504040204" pitchFamily="34" charset="0"/>
              </a:rPr>
              <a:t>What do you read here?</a:t>
            </a:r>
          </a:p>
          <a:p>
            <a:r>
              <a:rPr lang="en-GB" altLang="de-DE" sz="1800" dirty="0">
                <a:latin typeface="Verdana" panose="020B0604030504040204" pitchFamily="34" charset="0"/>
              </a:rPr>
              <a:t>	</a:t>
            </a:r>
            <a:r>
              <a:rPr lang="en-GB" altLang="de-DE" sz="1800" dirty="0" smtClean="0">
                <a:latin typeface="Verdana" panose="020B0604030504040204" pitchFamily="34" charset="0"/>
              </a:rPr>
              <a:t>I LIKE JUMPING TO CONCLUSIONS</a:t>
            </a:r>
          </a:p>
          <a:p>
            <a:r>
              <a:rPr lang="en-GB" altLang="de-DE" sz="1800" dirty="0" smtClean="0">
                <a:latin typeface="Verdana" panose="020B0604030504040204" pitchFamily="34" charset="0"/>
              </a:rPr>
              <a:t>Or</a:t>
            </a:r>
          </a:p>
          <a:p>
            <a:r>
              <a:rPr lang="en-US" sz="1800" dirty="0" smtClean="0">
                <a:latin typeface="Verdana" panose="020B0604030504040204" pitchFamily="34" charset="0"/>
              </a:rPr>
              <a:t>	L IIKE </a:t>
            </a:r>
            <a:r>
              <a:rPr lang="en-US" sz="1800" dirty="0">
                <a:latin typeface="Verdana" panose="020B0604030504040204" pitchFamily="34" charset="0"/>
              </a:rPr>
              <a:t>IUMRING TQ </a:t>
            </a:r>
            <a:r>
              <a:rPr lang="en-US" sz="1800" dirty="0" smtClean="0">
                <a:latin typeface="Verdana" panose="020B0604030504040204" pitchFamily="34" charset="0"/>
              </a:rPr>
              <a:t>GQNGIUSIQNS</a:t>
            </a:r>
          </a:p>
          <a:p>
            <a:r>
              <a:rPr lang="en-US" sz="1800" dirty="0">
                <a:latin typeface="Verdana" panose="020B0604030504040204" pitchFamily="34" charset="0"/>
              </a:rPr>
              <a:t>(In second case </a:t>
            </a:r>
            <a:r>
              <a:rPr lang="en-US" sz="1800" dirty="0" smtClean="0">
                <a:latin typeface="Verdana" panose="020B0604030504040204" pitchFamily="34" charset="0"/>
              </a:rPr>
              <a:t>you </a:t>
            </a:r>
            <a:r>
              <a:rPr lang="en-US" sz="1800" dirty="0">
                <a:latin typeface="Verdana" panose="020B0604030504040204" pitchFamily="34" charset="0"/>
              </a:rPr>
              <a:t>have a perverse sense </a:t>
            </a:r>
            <a:r>
              <a:rPr lang="en-US" sz="1800" dirty="0" smtClean="0">
                <a:latin typeface="Verdana" panose="020B0604030504040204" pitchFamily="34" charset="0"/>
              </a:rPr>
              <a:t>of humor) </a:t>
            </a:r>
            <a:endParaRPr lang="en-GB" altLang="de-DE" sz="180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22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see?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smtClean="0"/>
              <a:t>Can </a:t>
            </a:r>
            <a:r>
              <a:rPr lang="de-DE" altLang="de-DE" sz="2400" dirty="0" err="1" smtClean="0"/>
              <a:t>you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trust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your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brain</a:t>
            </a:r>
            <a:r>
              <a:rPr lang="de-DE" altLang="de-DE" sz="2400" dirty="0" smtClean="0"/>
              <a:t>?</a:t>
            </a:r>
            <a:endParaRPr lang="en-GB" altLang="de-DE" sz="2400" dirty="0" smtClean="0"/>
          </a:p>
        </p:txBody>
      </p:sp>
      <p:pic>
        <p:nvPicPr>
          <p:cNvPr id="10" name="Grafik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375660"/>
            <a:ext cx="24384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2133600"/>
            <a:ext cx="50292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304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rIns="0" bIns="0" anchor="ctr">
            <a:normAutofit/>
          </a:bodyPr>
          <a:lstStyle/>
          <a:p>
            <a:pPr algn="ctr"/>
            <a:r>
              <a:rPr lang="en-GB" altLang="de-DE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do you see?</a:t>
            </a:r>
            <a:endParaRPr lang="en-GB" altLang="de-DE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" name="Grafik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37" name="Grafik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sp>
        <p:nvSpPr>
          <p:cNvPr id="38" name="Rectangle 3"/>
          <p:cNvSpPr txBox="1">
            <a:spLocks noChangeArrowheads="1"/>
          </p:cNvSpPr>
          <p:nvPr/>
        </p:nvSpPr>
        <p:spPr>
          <a:xfrm>
            <a:off x="381000" y="1752600"/>
            <a:ext cx="8229600" cy="438912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de-DE" altLang="de-DE" sz="2400" dirty="0" smtClean="0"/>
              <a:t>Can </a:t>
            </a:r>
            <a:r>
              <a:rPr lang="de-DE" altLang="de-DE" sz="2400" dirty="0" err="1" smtClean="0"/>
              <a:t>you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trust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your</a:t>
            </a:r>
            <a:r>
              <a:rPr lang="de-DE" altLang="de-DE" sz="2400" dirty="0" smtClean="0"/>
              <a:t> </a:t>
            </a:r>
            <a:r>
              <a:rPr lang="de-DE" altLang="de-DE" sz="2400" dirty="0" err="1" smtClean="0"/>
              <a:t>brain</a:t>
            </a:r>
            <a:r>
              <a:rPr lang="de-DE" altLang="de-DE" sz="2400" dirty="0" smtClean="0"/>
              <a:t>?</a:t>
            </a:r>
            <a:endParaRPr lang="en-GB" altLang="de-DE" sz="2400" dirty="0" smtClean="0"/>
          </a:p>
        </p:txBody>
      </p:sp>
      <p:pic>
        <p:nvPicPr>
          <p:cNvPr id="3" name="The Monkey Business Illus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" y="1066800"/>
            <a:ext cx="9186393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96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Reading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Several stages: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visual pattern perceived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decoded using internal representation of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dirty="0" smtClean="0"/>
              <a:t>interpreted using knowledge of syntax, semantics, pragmatics</a:t>
            </a:r>
          </a:p>
          <a:p>
            <a:pPr lvl="4" eaLnBrk="1" hangingPunct="1">
              <a:lnSpc>
                <a:spcPct val="90000"/>
              </a:lnSpc>
            </a:pPr>
            <a:endParaRPr lang="en-GB" altLang="de-DE" sz="1600" dirty="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Reading involves saccades and fixations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Perception occurs during fixations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Word shape is important to recognition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Negative contrast improves reading from computer screen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41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Hearing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400" smtClean="0"/>
              <a:t>Provides information about environment:</a:t>
            </a:r>
            <a:br>
              <a:rPr lang="en-GB" altLang="de-DE" sz="2400" smtClean="0"/>
            </a:br>
            <a:r>
              <a:rPr lang="en-GB" altLang="de-DE" sz="2400" smtClean="0"/>
              <a:t>	</a:t>
            </a:r>
            <a:r>
              <a:rPr lang="en-GB" altLang="de-DE" sz="2000" smtClean="0"/>
              <a:t>distances, directions, objects etc.</a:t>
            </a:r>
          </a:p>
          <a:p>
            <a:pPr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400" smtClean="0"/>
              <a:t>Physical apparatus:</a:t>
            </a:r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outer ear	–	</a:t>
            </a:r>
            <a:r>
              <a:rPr lang="en-GB" altLang="de-DE" sz="1800" smtClean="0"/>
              <a:t>protects inner and amplifies sound</a:t>
            </a:r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middle ear	–	</a:t>
            </a:r>
            <a:r>
              <a:rPr lang="en-GB" altLang="de-DE" sz="1800" smtClean="0"/>
              <a:t>transmits sound waves as</a:t>
            </a:r>
            <a:br>
              <a:rPr lang="en-GB" altLang="de-DE" sz="1800" smtClean="0"/>
            </a:br>
            <a:r>
              <a:rPr lang="en-GB" altLang="de-DE" sz="1800" smtClean="0"/>
              <a:t>			vibrations to inner</a:t>
            </a:r>
            <a:r>
              <a:rPr lang="en-GB" altLang="de-DE" sz="1400" smtClean="0"/>
              <a:t> </a:t>
            </a:r>
            <a:r>
              <a:rPr lang="en-GB" altLang="de-DE" sz="1800" smtClean="0"/>
              <a:t>ear</a:t>
            </a:r>
            <a:endParaRPr lang="en-GB" altLang="de-DE" sz="2000" smtClean="0"/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inner ear	–	</a:t>
            </a:r>
            <a:r>
              <a:rPr lang="en-GB" altLang="de-DE" sz="1800" smtClean="0"/>
              <a:t>chemical transmitters are released</a:t>
            </a:r>
            <a:br>
              <a:rPr lang="en-GB" altLang="de-DE" sz="1800" smtClean="0"/>
            </a:br>
            <a:r>
              <a:rPr lang="en-GB" altLang="de-DE" sz="1800" smtClean="0"/>
              <a:t>			and cause impulses in auditory nerve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400" smtClean="0"/>
              <a:t>Sound</a:t>
            </a:r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pitch	–	</a:t>
            </a:r>
            <a:r>
              <a:rPr lang="en-GB" altLang="de-DE" sz="1800" smtClean="0"/>
              <a:t>sound frequency</a:t>
            </a:r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loudness 	–	</a:t>
            </a:r>
            <a:r>
              <a:rPr lang="en-GB" altLang="de-DE" sz="1800" smtClean="0"/>
              <a:t>amplitude</a:t>
            </a:r>
            <a:endParaRPr lang="en-GB" altLang="de-DE" sz="2000" smtClean="0"/>
          </a:p>
          <a:p>
            <a:pPr lvl="1"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r>
              <a:rPr lang="en-GB" altLang="de-DE" sz="2000" smtClean="0"/>
              <a:t>timbre	–	</a:t>
            </a:r>
            <a:r>
              <a:rPr lang="en-GB" altLang="de-DE" sz="1800" smtClean="0"/>
              <a:t>type or quality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  <a:tabLst>
                <a:tab pos="863600" algn="l"/>
                <a:tab pos="2387600" algn="l"/>
                <a:tab pos="2667000" algn="l"/>
              </a:tabLst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69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Hearing (cont)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Humans can hear frequencies from 20Hz to 15kHz</a:t>
            </a:r>
          </a:p>
          <a:p>
            <a:pPr lvl="1" eaLnBrk="1" hangingPunct="1"/>
            <a:r>
              <a:rPr lang="en-GB" altLang="de-DE" sz="2000" smtClean="0"/>
              <a:t>less accurate distinguishing high frequencies than low.</a:t>
            </a:r>
          </a:p>
          <a:p>
            <a:pPr eaLnBrk="1" hangingPunct="1"/>
            <a:endParaRPr lang="en-GB" altLang="de-DE" sz="2400" smtClean="0"/>
          </a:p>
          <a:p>
            <a:pPr eaLnBrk="1" hangingPunct="1"/>
            <a:r>
              <a:rPr lang="en-GB" altLang="de-DE" sz="2400" smtClean="0"/>
              <a:t>Auditory system filters sounds</a:t>
            </a:r>
          </a:p>
          <a:p>
            <a:pPr lvl="1" eaLnBrk="1" hangingPunct="1"/>
            <a:r>
              <a:rPr lang="en-GB" altLang="de-DE" sz="2000" smtClean="0"/>
              <a:t>can attend to sounds over background noise. </a:t>
            </a:r>
          </a:p>
          <a:p>
            <a:pPr lvl="1" eaLnBrk="1" hangingPunct="1"/>
            <a:r>
              <a:rPr lang="en-GB" altLang="de-DE" sz="2000" smtClean="0"/>
              <a:t>for example, the cocktail party phenomenon.</a:t>
            </a:r>
          </a:p>
          <a:p>
            <a:pPr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80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Touch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435100" algn="l"/>
                <a:tab pos="3238500" algn="l"/>
              </a:tabLst>
            </a:pPr>
            <a:r>
              <a:rPr lang="en-GB" altLang="de-DE" sz="2000" smtClean="0"/>
              <a:t>Provides important feedback about environment.</a:t>
            </a:r>
          </a:p>
          <a:p>
            <a:pPr eaLnBrk="1" hangingPunct="1"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altLang="de-DE" sz="2000" smtClean="0"/>
              <a:t>May be key sense for someone who is visually impaired.</a:t>
            </a:r>
          </a:p>
          <a:p>
            <a:pPr eaLnBrk="1" hangingPunct="1"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altLang="de-DE" sz="2000" smtClean="0"/>
              <a:t>Stimulus received via receptors in the skin:</a:t>
            </a:r>
          </a:p>
          <a:p>
            <a:pPr lvl="1" eaLnBrk="1" hangingPunct="1">
              <a:tabLst>
                <a:tab pos="1435100" algn="l"/>
                <a:tab pos="3238500" algn="l"/>
              </a:tabLst>
            </a:pPr>
            <a:r>
              <a:rPr lang="en-GB" altLang="de-DE" sz="1800" smtClean="0"/>
              <a:t>thermoreceptors	– heat and cold</a:t>
            </a:r>
          </a:p>
          <a:p>
            <a:pPr lvl="1" eaLnBrk="1" hangingPunct="1">
              <a:tabLst>
                <a:tab pos="1435100" algn="l"/>
                <a:tab pos="3238500" algn="l"/>
              </a:tabLst>
            </a:pPr>
            <a:r>
              <a:rPr lang="en-GB" altLang="de-DE" sz="1800" smtClean="0"/>
              <a:t>nociceptors	– pain</a:t>
            </a:r>
          </a:p>
          <a:p>
            <a:pPr lvl="1" eaLnBrk="1" hangingPunct="1">
              <a:tabLst>
                <a:tab pos="1435100" algn="l"/>
                <a:tab pos="3238500" algn="l"/>
              </a:tabLst>
            </a:pPr>
            <a:r>
              <a:rPr lang="en-GB" altLang="de-DE" sz="1800" smtClean="0"/>
              <a:t>mechanoreceptors	– pressure</a:t>
            </a:r>
            <a:br>
              <a:rPr lang="en-GB" altLang="de-DE" sz="1800" smtClean="0"/>
            </a:br>
            <a:r>
              <a:rPr lang="en-GB" altLang="de-DE" sz="1800" smtClean="0"/>
              <a:t>		      </a:t>
            </a:r>
            <a:r>
              <a:rPr lang="en-GB" altLang="de-DE" sz="1600" smtClean="0"/>
              <a:t>(some instant, some continuous)</a:t>
            </a:r>
          </a:p>
          <a:p>
            <a:pPr eaLnBrk="1" hangingPunct="1"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altLang="de-DE" sz="2000" smtClean="0"/>
              <a:t>Some areas more sensitive than others e.g. fingers.</a:t>
            </a:r>
          </a:p>
          <a:p>
            <a:pPr eaLnBrk="1" hangingPunct="1">
              <a:spcBef>
                <a:spcPct val="50000"/>
              </a:spcBef>
              <a:tabLst>
                <a:tab pos="1435100" algn="l"/>
                <a:tab pos="3238500" algn="l"/>
              </a:tabLst>
            </a:pPr>
            <a:r>
              <a:rPr lang="en-GB" altLang="de-DE" sz="2000" smtClean="0"/>
              <a:t>Kinethesis  - awareness of body position </a:t>
            </a:r>
          </a:p>
          <a:p>
            <a:pPr lvl="1" eaLnBrk="1" hangingPunct="1">
              <a:tabLst>
                <a:tab pos="1435100" algn="l"/>
                <a:tab pos="3238500" algn="l"/>
              </a:tabLst>
            </a:pPr>
            <a:r>
              <a:rPr lang="en-GB" altLang="de-DE" sz="1800" smtClean="0"/>
              <a:t>affects comfort and performance.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44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Movement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400" smtClean="0"/>
              <a:t>Time taken to respond to stimulus:</a:t>
            </a:r>
            <a:br>
              <a:rPr lang="en-GB" altLang="de-DE" sz="2400" smtClean="0"/>
            </a:br>
            <a:r>
              <a:rPr lang="en-GB" altLang="de-DE" sz="2400" smtClean="0"/>
              <a:t>	reaction time + movement time</a:t>
            </a:r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endParaRPr lang="en-GB" altLang="de-DE" sz="800" smtClean="0"/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400" smtClean="0"/>
              <a:t>Movement time dependent on age, fitness etc.</a:t>
            </a:r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endParaRPr lang="en-GB" altLang="de-DE" sz="800" smtClean="0"/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400" smtClean="0"/>
              <a:t>Reaction time - dependent on stimulus type:</a:t>
            </a:r>
          </a:p>
          <a:p>
            <a:pPr lvl="1"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000" smtClean="0"/>
              <a:t>visual	~ 200</a:t>
            </a:r>
            <a:r>
              <a:rPr lang="tr-TR" altLang="de-DE" sz="2000" smtClean="0"/>
              <a:t> </a:t>
            </a:r>
            <a:r>
              <a:rPr lang="en-GB" altLang="de-DE" sz="2000" smtClean="0"/>
              <a:t>ms</a:t>
            </a:r>
          </a:p>
          <a:p>
            <a:pPr lvl="1"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000" smtClean="0"/>
              <a:t>auditory	~ 150 ms</a:t>
            </a:r>
          </a:p>
          <a:p>
            <a:pPr lvl="1"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000" smtClean="0"/>
              <a:t>pain	~ 700</a:t>
            </a:r>
            <a:r>
              <a:rPr lang="tr-TR" altLang="de-DE" sz="2000" smtClean="0"/>
              <a:t> </a:t>
            </a:r>
            <a:r>
              <a:rPr lang="en-GB" altLang="de-DE" sz="2000" smtClean="0"/>
              <a:t>ms</a:t>
            </a:r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endParaRPr lang="en-GB" altLang="de-DE" sz="800" smtClean="0"/>
          </a:p>
          <a:p>
            <a:pPr eaLnBrk="1" hangingPunct="1">
              <a:lnSpc>
                <a:spcPct val="90000"/>
              </a:lnSpc>
              <a:tabLst>
                <a:tab pos="2095500" algn="l"/>
              </a:tabLst>
            </a:pPr>
            <a:r>
              <a:rPr lang="en-GB" altLang="de-DE" sz="2400" smtClean="0"/>
              <a:t>Increasing reaction time decreases accuracy in the unskilled operator but not in the skilled operator.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Movement (cont)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625600" algn="l"/>
              </a:tabLst>
            </a:pPr>
            <a:r>
              <a:rPr lang="en-GB" altLang="de-DE" sz="2400" smtClean="0"/>
              <a:t>Fitts' Law describes the time taken to hit a screen target:</a:t>
            </a:r>
          </a:p>
          <a:p>
            <a:pPr eaLnBrk="1" hangingPunct="1">
              <a:lnSpc>
                <a:spcPct val="90000"/>
              </a:lnSpc>
              <a:tabLst>
                <a:tab pos="1625600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altLang="de-DE" sz="2400" smtClean="0"/>
              <a:t>		Mt = a + b log</a:t>
            </a:r>
            <a:r>
              <a:rPr lang="en-GB" altLang="de-DE" sz="2400" baseline="-25000" smtClean="0"/>
              <a:t>2</a:t>
            </a:r>
            <a:r>
              <a:rPr lang="en-GB" altLang="de-DE" sz="2400" smtClean="0"/>
              <a:t>(D/S + 1)</a:t>
            </a:r>
          </a:p>
          <a:p>
            <a:pPr eaLnBrk="1" hangingPunct="1">
              <a:lnSpc>
                <a:spcPct val="90000"/>
              </a:lnSpc>
              <a:tabLst>
                <a:tab pos="1625600" algn="l"/>
              </a:tabLst>
            </a:pPr>
            <a:endParaRPr lang="en-GB" altLang="de-DE" sz="1200" smtClean="0"/>
          </a:p>
          <a:p>
            <a:pPr marL="571500" lvl="1" indent="6350" eaLnBrk="1" hangingPunct="1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altLang="de-DE" sz="2000" smtClean="0"/>
              <a:t>where:	a and b are empirically determined constants</a:t>
            </a:r>
          </a:p>
          <a:p>
            <a:pPr marL="571500" lvl="1" indent="6350" eaLnBrk="1" hangingPunct="1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altLang="de-DE" sz="2000" smtClean="0"/>
              <a:t>	Mt is movement time</a:t>
            </a:r>
          </a:p>
          <a:p>
            <a:pPr marL="571500" lvl="1" indent="6350" eaLnBrk="1" hangingPunct="1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altLang="de-DE" sz="2000" smtClean="0"/>
              <a:t>	D is Distance </a:t>
            </a:r>
          </a:p>
          <a:p>
            <a:pPr marL="571500" lvl="1" indent="6350" eaLnBrk="1" hangingPunct="1">
              <a:lnSpc>
                <a:spcPct val="90000"/>
              </a:lnSpc>
              <a:buFontTx/>
              <a:buNone/>
              <a:tabLst>
                <a:tab pos="1625600" algn="l"/>
              </a:tabLst>
            </a:pPr>
            <a:r>
              <a:rPr lang="en-GB" altLang="de-DE" sz="2000" smtClean="0"/>
              <a:t>	S is Size of target</a:t>
            </a:r>
          </a:p>
          <a:p>
            <a:pPr eaLnBrk="1" hangingPunct="1">
              <a:lnSpc>
                <a:spcPct val="90000"/>
              </a:lnSpc>
              <a:tabLst>
                <a:tab pos="1625600" algn="l"/>
              </a:tabLst>
            </a:pPr>
            <a:endParaRPr lang="en-GB" altLang="de-DE" sz="1400" smtClean="0"/>
          </a:p>
          <a:p>
            <a:pPr eaLnBrk="1" hangingPunct="1">
              <a:lnSpc>
                <a:spcPct val="90000"/>
              </a:lnSpc>
              <a:buFont typeface="Symbol" panose="05050102010706020507" pitchFamily="18" charset="2"/>
              <a:buChar char="Þ"/>
              <a:tabLst>
                <a:tab pos="1625600" algn="l"/>
              </a:tabLst>
            </a:pPr>
            <a:r>
              <a:rPr lang="en-GB" altLang="de-DE" sz="2400" smtClean="0"/>
              <a:t>targets as large as possible</a:t>
            </a:r>
            <a:br>
              <a:rPr lang="en-GB" altLang="de-DE" sz="2400" smtClean="0"/>
            </a:br>
            <a:r>
              <a:rPr lang="en-GB" altLang="de-DE" sz="2400" smtClean="0"/>
              <a:t>distances as small as possible</a:t>
            </a:r>
          </a:p>
          <a:p>
            <a:pPr eaLnBrk="1" hangingPunct="1">
              <a:lnSpc>
                <a:spcPct val="90000"/>
              </a:lnSpc>
              <a:tabLst>
                <a:tab pos="1625600" algn="l"/>
              </a:tabLst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84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Memory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7772400" cy="4114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There are three types of memory function: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de-DE" sz="200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Sensory memories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de-DE" sz="200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	Short-term memory or working memory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de-DE" sz="200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		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			Long-term memory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de-DE" sz="2000" smtClean="0"/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Selection of stimuli governed by level of arousal.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</a:pPr>
            <a:endParaRPr lang="en-GB" altLang="de-DE" sz="2000" smtClean="0"/>
          </a:p>
        </p:txBody>
      </p:sp>
      <p:grpSp>
        <p:nvGrpSpPr>
          <p:cNvPr id="45060" name="Group 8"/>
          <p:cNvGrpSpPr>
            <a:grpSpLocks/>
          </p:cNvGrpSpPr>
          <p:nvPr/>
        </p:nvGrpSpPr>
        <p:grpSpPr bwMode="auto">
          <a:xfrm>
            <a:off x="1752600" y="2895600"/>
            <a:ext cx="3095625" cy="1524000"/>
            <a:chOff x="1152" y="2016"/>
            <a:chExt cx="1950" cy="960"/>
          </a:xfrm>
        </p:grpSpPr>
        <p:sp>
          <p:nvSpPr>
            <p:cNvPr id="45061" name="Line 4"/>
            <p:cNvSpPr>
              <a:spLocks noChangeShapeType="1"/>
            </p:cNvSpPr>
            <p:nvPr/>
          </p:nvSpPr>
          <p:spPr bwMode="auto">
            <a:xfrm>
              <a:off x="1152" y="2016"/>
              <a:ext cx="336" cy="288"/>
            </a:xfrm>
            <a:prstGeom prst="line">
              <a:avLst/>
            </a:prstGeom>
            <a:noFill/>
            <a:ln w="38100">
              <a:solidFill>
                <a:srgbClr val="251C4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5062" name="WordArt 5"/>
            <p:cNvSpPr>
              <a:spLocks noChangeArrowheads="1" noChangeShapeType="1" noTextEdit="1"/>
            </p:cNvSpPr>
            <p:nvPr/>
          </p:nvSpPr>
          <p:spPr bwMode="auto">
            <a:xfrm>
              <a:off x="1680" y="2064"/>
              <a:ext cx="828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r-TR" sz="2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99"/>
                  </a:solidFill>
                  <a:latin typeface="Arial Black" panose="020B0A04020102020204" pitchFamily="34" charset="0"/>
                </a:rPr>
                <a:t>Attention</a:t>
              </a:r>
            </a:p>
          </p:txBody>
        </p:sp>
        <p:sp>
          <p:nvSpPr>
            <p:cNvPr id="45063" name="Line 6"/>
            <p:cNvSpPr>
              <a:spLocks noChangeShapeType="1"/>
            </p:cNvSpPr>
            <p:nvPr/>
          </p:nvSpPr>
          <p:spPr bwMode="auto">
            <a:xfrm>
              <a:off x="1776" y="2640"/>
              <a:ext cx="384" cy="336"/>
            </a:xfrm>
            <a:prstGeom prst="line">
              <a:avLst/>
            </a:prstGeom>
            <a:noFill/>
            <a:ln w="38100">
              <a:solidFill>
                <a:srgbClr val="251C4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5064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208" y="2688"/>
              <a:ext cx="894" cy="22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tr-TR" sz="2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99"/>
                  </a:solidFill>
                  <a:latin typeface="Arial Black" panose="020B0A04020102020204" pitchFamily="34" charset="0"/>
                </a:rPr>
                <a:t>Rehearsal</a:t>
              </a:r>
            </a:p>
          </p:txBody>
        </p:sp>
      </p:grp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sensory memory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Buffers for stimuli received through senses</a:t>
            </a:r>
          </a:p>
          <a:p>
            <a:pPr lvl="1" eaLnBrk="1" hangingPunct="1"/>
            <a:r>
              <a:rPr lang="en-GB" altLang="de-DE" smtClean="0"/>
              <a:t>iconic memory: visual stimuli</a:t>
            </a:r>
          </a:p>
          <a:p>
            <a:pPr lvl="1" eaLnBrk="1" hangingPunct="1"/>
            <a:r>
              <a:rPr lang="en-GB" altLang="de-DE" smtClean="0"/>
              <a:t>echoic memory: aural stimuli</a:t>
            </a:r>
          </a:p>
          <a:p>
            <a:pPr lvl="1" eaLnBrk="1" hangingPunct="1"/>
            <a:r>
              <a:rPr lang="en-GB" altLang="de-DE" smtClean="0"/>
              <a:t>haptic memory: tactile stimuli</a:t>
            </a:r>
          </a:p>
          <a:p>
            <a:pPr eaLnBrk="1" hangingPunct="1"/>
            <a:r>
              <a:rPr lang="en-GB" altLang="de-DE" smtClean="0"/>
              <a:t>Examples</a:t>
            </a:r>
          </a:p>
          <a:p>
            <a:pPr lvl="1" eaLnBrk="1" hangingPunct="1"/>
            <a:r>
              <a:rPr lang="en-GB" altLang="de-DE" smtClean="0"/>
              <a:t>“sparkler” trail</a:t>
            </a:r>
          </a:p>
          <a:p>
            <a:pPr lvl="1" eaLnBrk="1" hangingPunct="1"/>
            <a:r>
              <a:rPr lang="en-GB" altLang="de-DE" smtClean="0"/>
              <a:t>stereo sound</a:t>
            </a:r>
          </a:p>
          <a:p>
            <a:pPr eaLnBrk="1" hangingPunct="1"/>
            <a:r>
              <a:rPr lang="en-GB" altLang="de-DE" smtClean="0"/>
              <a:t>Continuously overwritten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9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Short-term memory (STM)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Scratch-pad for temporary recall</a:t>
            </a:r>
          </a:p>
          <a:p>
            <a:pPr eaLnBrk="1" hangingPunct="1"/>
            <a:endParaRPr lang="en-GB" altLang="de-DE" sz="1600" smtClean="0"/>
          </a:p>
          <a:p>
            <a:pPr lvl="1" eaLnBrk="1" hangingPunct="1"/>
            <a:r>
              <a:rPr lang="en-GB" altLang="de-DE" smtClean="0"/>
              <a:t>rapid access ~ 70ms</a:t>
            </a:r>
          </a:p>
          <a:p>
            <a:pPr lvl="1" eaLnBrk="1" hangingPunct="1"/>
            <a:endParaRPr lang="en-GB" altLang="de-DE" sz="1600" smtClean="0"/>
          </a:p>
          <a:p>
            <a:pPr lvl="1" eaLnBrk="1" hangingPunct="1"/>
            <a:r>
              <a:rPr lang="en-GB" altLang="de-DE" smtClean="0"/>
              <a:t>rapid decay ~ 200ms</a:t>
            </a:r>
          </a:p>
          <a:p>
            <a:pPr lvl="1" eaLnBrk="1" hangingPunct="1"/>
            <a:endParaRPr lang="en-GB" altLang="de-DE" sz="1600" smtClean="0"/>
          </a:p>
          <a:p>
            <a:pPr lvl="1" eaLnBrk="1" hangingPunct="1"/>
            <a:r>
              <a:rPr lang="en-GB" altLang="de-DE" smtClean="0"/>
              <a:t>limited capacity - 7± 2 chunks</a:t>
            </a:r>
          </a:p>
          <a:p>
            <a:pPr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44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Examples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endParaRPr lang="en-GB" altLang="de-DE" smtClean="0"/>
          </a:p>
          <a:p>
            <a:pPr marL="0" indent="0" algn="ctr" eaLnBrk="1" hangingPunct="1">
              <a:buFontTx/>
              <a:buNone/>
            </a:pPr>
            <a:r>
              <a:rPr lang="en-GB" altLang="de-DE" smtClean="0"/>
              <a:t>212348278493202</a:t>
            </a:r>
          </a:p>
          <a:p>
            <a:pPr marL="0" indent="0" algn="ctr" eaLnBrk="1" hangingPunct="1">
              <a:buFontTx/>
              <a:buNone/>
            </a:pPr>
            <a:endParaRPr lang="en-GB" altLang="de-DE" smtClean="0"/>
          </a:p>
          <a:p>
            <a:pPr marL="0" indent="0" algn="ctr" eaLnBrk="1" hangingPunct="1">
              <a:buFontTx/>
              <a:buNone/>
            </a:pPr>
            <a:r>
              <a:rPr lang="en-GB" altLang="de-DE" smtClean="0"/>
              <a:t>0121 414 2626</a:t>
            </a:r>
          </a:p>
          <a:p>
            <a:pPr marL="0" indent="0" algn="ctr" eaLnBrk="1" hangingPunct="1">
              <a:buFontTx/>
              <a:buNone/>
            </a:pPr>
            <a:endParaRPr lang="en-GB" altLang="de-DE" smtClean="0"/>
          </a:p>
          <a:p>
            <a:pPr marL="0" indent="0" algn="ctr" eaLnBrk="1" hangingPunct="1">
              <a:buFontTx/>
              <a:buNone/>
            </a:pPr>
            <a:r>
              <a:rPr lang="en-GB" altLang="de-DE" smtClean="0"/>
              <a:t>HEC ATR ANU PTH ETR EET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7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Model of STM (Baddeley)</a:t>
            </a:r>
          </a:p>
        </p:txBody>
      </p:sp>
      <p:graphicFrame>
        <p:nvGraphicFramePr>
          <p:cNvPr id="4" name="Diagramm 3"/>
          <p:cNvGraphicFramePr/>
          <p:nvPr/>
        </p:nvGraphicFramePr>
        <p:xfrm>
          <a:off x="1524000" y="1397000"/>
          <a:ext cx="6096000" cy="4960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feil nach links 4"/>
          <p:cNvSpPr/>
          <p:nvPr/>
        </p:nvSpPr>
        <p:spPr>
          <a:xfrm rot="12709949">
            <a:off x="3241675" y="2665413"/>
            <a:ext cx="779463" cy="30162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  <a:defRPr/>
            </a:pPr>
            <a:endParaRPr lang="de-DE" sz="100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33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Long-term memory (LTM)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095500" algn="l"/>
              </a:tabLst>
            </a:pPr>
            <a:r>
              <a:rPr lang="en-GB" altLang="de-DE" sz="2400" smtClean="0"/>
              <a:t>Repository for all our knowledge</a:t>
            </a:r>
          </a:p>
          <a:p>
            <a:pPr lvl="1" eaLnBrk="1" hangingPunct="1">
              <a:tabLst>
                <a:tab pos="2095500" algn="l"/>
              </a:tabLst>
            </a:pPr>
            <a:r>
              <a:rPr lang="en-GB" altLang="de-DE" sz="2000" smtClean="0"/>
              <a:t>slow access ~ 1/10 second</a:t>
            </a:r>
          </a:p>
          <a:p>
            <a:pPr lvl="1" eaLnBrk="1" hangingPunct="1">
              <a:tabLst>
                <a:tab pos="2095500" algn="l"/>
              </a:tabLst>
            </a:pPr>
            <a:r>
              <a:rPr lang="en-GB" altLang="de-DE" sz="2000" smtClean="0"/>
              <a:t>slow decay, if any</a:t>
            </a:r>
          </a:p>
          <a:p>
            <a:pPr lvl="1" eaLnBrk="1" hangingPunct="1">
              <a:tabLst>
                <a:tab pos="2095500" algn="l"/>
              </a:tabLst>
            </a:pPr>
            <a:r>
              <a:rPr lang="en-GB" altLang="de-DE" sz="2000" smtClean="0"/>
              <a:t>huge or unlimited capacity</a:t>
            </a:r>
          </a:p>
          <a:p>
            <a:pPr eaLnBrk="1" hangingPunct="1">
              <a:tabLst>
                <a:tab pos="2095500" algn="l"/>
              </a:tabLst>
            </a:pPr>
            <a:endParaRPr lang="en-GB" altLang="de-DE" sz="2400" smtClean="0"/>
          </a:p>
          <a:p>
            <a:pPr eaLnBrk="1" hangingPunct="1">
              <a:tabLst>
                <a:tab pos="2095500" algn="l"/>
              </a:tabLst>
            </a:pPr>
            <a:r>
              <a:rPr lang="en-GB" altLang="de-DE" sz="2400" smtClean="0"/>
              <a:t>Two types</a:t>
            </a:r>
          </a:p>
          <a:p>
            <a:pPr lvl="1" eaLnBrk="1" hangingPunct="1">
              <a:tabLst>
                <a:tab pos="2095500" algn="l"/>
              </a:tabLst>
            </a:pPr>
            <a:r>
              <a:rPr lang="en-GB" altLang="de-DE" sz="2000" smtClean="0"/>
              <a:t>episodic	– </a:t>
            </a:r>
            <a:r>
              <a:rPr lang="en-GB" altLang="de-DE" sz="1800" smtClean="0"/>
              <a:t>serial memory of events</a:t>
            </a:r>
            <a:endParaRPr lang="en-GB" altLang="de-DE" sz="2000" smtClean="0"/>
          </a:p>
          <a:p>
            <a:pPr lvl="1" eaLnBrk="1" hangingPunct="1">
              <a:tabLst>
                <a:tab pos="2095500" algn="l"/>
              </a:tabLst>
            </a:pPr>
            <a:r>
              <a:rPr lang="en-GB" altLang="de-DE" sz="2000" smtClean="0"/>
              <a:t>semantic	– </a:t>
            </a:r>
            <a:r>
              <a:rPr lang="en-GB" altLang="de-DE" sz="1800" smtClean="0"/>
              <a:t>structured memory of facts,concepts, skills</a:t>
            </a:r>
          </a:p>
          <a:p>
            <a:pPr lvl="1" eaLnBrk="1" hangingPunct="1">
              <a:tabLst>
                <a:tab pos="2095500" algn="l"/>
              </a:tabLst>
            </a:pPr>
            <a:endParaRPr lang="en-GB" altLang="de-DE" sz="1800" smtClean="0"/>
          </a:p>
          <a:p>
            <a:pPr lvl="1" eaLnBrk="1" hangingPunct="1">
              <a:buFontTx/>
              <a:buNone/>
              <a:tabLst>
                <a:tab pos="2095500" algn="l"/>
              </a:tabLst>
            </a:pPr>
            <a:r>
              <a:rPr lang="en-GB" altLang="de-DE" sz="2000" smtClean="0"/>
              <a:t>semantic LTM derived from episodic LTM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1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Long-term memory (cont.)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Semantic memory structure</a:t>
            </a:r>
          </a:p>
          <a:p>
            <a:pPr lvl="1" eaLnBrk="1" hangingPunct="1"/>
            <a:r>
              <a:rPr lang="en-GB" altLang="de-DE" sz="2000" smtClean="0"/>
              <a:t>provides access to information</a:t>
            </a:r>
          </a:p>
          <a:p>
            <a:pPr lvl="1" eaLnBrk="1" hangingPunct="1"/>
            <a:r>
              <a:rPr lang="en-GB" altLang="de-DE" sz="2000" smtClean="0"/>
              <a:t>represents relationships between bits of information</a:t>
            </a:r>
          </a:p>
          <a:p>
            <a:pPr lvl="1" eaLnBrk="1" hangingPunct="1"/>
            <a:r>
              <a:rPr lang="en-GB" altLang="de-DE" sz="2000" smtClean="0"/>
              <a:t>supports inference</a:t>
            </a:r>
          </a:p>
          <a:p>
            <a:pPr eaLnBrk="1" hangingPunct="1"/>
            <a:endParaRPr lang="en-GB" altLang="de-DE" sz="1400" smtClean="0"/>
          </a:p>
          <a:p>
            <a:pPr eaLnBrk="1" hangingPunct="1"/>
            <a:r>
              <a:rPr lang="en-GB" altLang="de-DE" sz="2400" smtClean="0"/>
              <a:t>Model: semantic network</a:t>
            </a:r>
          </a:p>
          <a:p>
            <a:pPr lvl="1" eaLnBrk="1" hangingPunct="1"/>
            <a:r>
              <a:rPr lang="en-GB" altLang="de-DE" sz="2000" smtClean="0"/>
              <a:t>inheritance – child nodes inherit properties of parent nodes</a:t>
            </a:r>
          </a:p>
          <a:p>
            <a:pPr lvl="1" eaLnBrk="1" hangingPunct="1"/>
            <a:r>
              <a:rPr lang="en-GB" altLang="de-DE" sz="2000" smtClean="0"/>
              <a:t>relationships between bits of information explicit</a:t>
            </a:r>
          </a:p>
          <a:p>
            <a:pPr lvl="1" eaLnBrk="1" hangingPunct="1"/>
            <a:r>
              <a:rPr lang="en-GB" altLang="de-DE" sz="2000" smtClean="0"/>
              <a:t>supports inference through inheritance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1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68450"/>
            <a:ext cx="7086600" cy="506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LTM - semantic network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62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Models of LTM - Frames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600200"/>
          </a:xfrm>
        </p:spPr>
        <p:txBody>
          <a:bodyPr/>
          <a:lstStyle/>
          <a:p>
            <a:pPr eaLnBrk="1" hangingPunct="1"/>
            <a:r>
              <a:rPr lang="en-GB" altLang="de-DE" sz="2000" smtClean="0"/>
              <a:t>Information organized in data structures</a:t>
            </a:r>
          </a:p>
          <a:p>
            <a:pPr eaLnBrk="1" hangingPunct="1"/>
            <a:r>
              <a:rPr lang="en-GB" altLang="de-DE" sz="2000" smtClean="0"/>
              <a:t>Slots in structure instantiated with values for instance of data</a:t>
            </a:r>
          </a:p>
          <a:p>
            <a:pPr eaLnBrk="1" hangingPunct="1"/>
            <a:r>
              <a:rPr lang="en-GB" altLang="de-DE" sz="2000" smtClean="0"/>
              <a:t>Type–subtype relationships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1676400" y="3657600"/>
            <a:ext cx="2438400" cy="25908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de-DE" sz="1600">
                <a:latin typeface="Times New Roman" panose="02020603050405020304" pitchFamily="18" charset="0"/>
              </a:rPr>
              <a:t>                  </a:t>
            </a:r>
            <a:r>
              <a:rPr lang="en-US" altLang="de-DE" sz="1600" b="1">
                <a:latin typeface="Times New Roman" panose="02020603050405020304" pitchFamily="18" charset="0"/>
              </a:rPr>
              <a:t>DOG</a:t>
            </a:r>
            <a:endParaRPr lang="en-US" altLang="de-DE" sz="1400">
              <a:latin typeface="Times New Roman" panose="02020603050405020304" pitchFamily="18" charset="0"/>
            </a:endParaRPr>
          </a:p>
          <a:p>
            <a:pPr eaLnBrk="1" hangingPunct="1"/>
            <a:endParaRPr lang="en-US" altLang="de-DE" sz="14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Fixed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legs: 4</a:t>
            </a:r>
          </a:p>
          <a:p>
            <a:pPr eaLnBrk="1" hangingPunct="1"/>
            <a:endParaRPr lang="en-US" altLang="de-DE" sz="8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Default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diet:  carniverous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sound:  bark</a:t>
            </a:r>
          </a:p>
          <a:p>
            <a:pPr eaLnBrk="1" hangingPunct="1"/>
            <a:endParaRPr lang="en-US" altLang="de-DE" sz="8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Variable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size:</a:t>
            </a:r>
            <a:br>
              <a:rPr lang="en-US" altLang="de-DE" sz="1400">
                <a:latin typeface="Times New Roman" panose="02020603050405020304" pitchFamily="18" charset="0"/>
              </a:rPr>
            </a:br>
            <a:r>
              <a:rPr lang="en-US" altLang="de-DE" sz="1400">
                <a:latin typeface="Times New Roman" panose="02020603050405020304" pitchFamily="18" charset="0"/>
              </a:rPr>
              <a:t>       colour</a:t>
            </a:r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5105400" y="3657600"/>
            <a:ext cx="2438400" cy="25908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de-DE" sz="1600">
                <a:latin typeface="Times New Roman" panose="02020603050405020304" pitchFamily="18" charset="0"/>
              </a:rPr>
              <a:t>               </a:t>
            </a:r>
            <a:r>
              <a:rPr lang="en-US" altLang="de-DE" sz="1600" b="1">
                <a:latin typeface="Times New Roman" panose="02020603050405020304" pitchFamily="18" charset="0"/>
              </a:rPr>
              <a:t>COLLIE</a:t>
            </a:r>
            <a:endParaRPr lang="en-US" altLang="de-DE" sz="1400" b="1">
              <a:latin typeface="Times New Roman" panose="02020603050405020304" pitchFamily="18" charset="0"/>
            </a:endParaRPr>
          </a:p>
          <a:p>
            <a:pPr eaLnBrk="1" hangingPunct="1"/>
            <a:endParaRPr lang="en-US" altLang="de-DE" sz="14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Fixed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breed of:  DOG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type:  sheepdog</a:t>
            </a:r>
          </a:p>
          <a:p>
            <a:pPr eaLnBrk="1" hangingPunct="1"/>
            <a:endParaRPr lang="en-US" altLang="de-DE" sz="8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Default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size:  65 cm</a:t>
            </a:r>
          </a:p>
          <a:p>
            <a:pPr eaLnBrk="1" hangingPunct="1"/>
            <a:endParaRPr lang="en-US" altLang="de-DE" sz="800">
              <a:latin typeface="Times New Roman" panose="02020603050405020304" pitchFamily="18" charset="0"/>
            </a:endParaRP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Variable</a:t>
            </a:r>
          </a:p>
          <a:p>
            <a:pPr eaLnBrk="1" hangingPunct="1"/>
            <a:r>
              <a:rPr lang="en-US" altLang="de-DE" sz="1400">
                <a:latin typeface="Times New Roman" panose="02020603050405020304" pitchFamily="18" charset="0"/>
              </a:rPr>
              <a:t>       colour</a:t>
            </a:r>
          </a:p>
          <a:p>
            <a:pPr eaLnBrk="1" hangingPunct="1"/>
            <a:endParaRPr lang="en-US" altLang="de-DE" sz="1400">
              <a:latin typeface="Times New Roman" panose="02020603050405020304" pitchFamily="18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3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Models of LTM - Scripts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05000"/>
            <a:ext cx="8077200" cy="1066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de-DE" sz="1800" smtClean="0"/>
              <a:t>Model of stereotypical information required to interpret situation</a:t>
            </a:r>
          </a:p>
          <a:p>
            <a:pPr eaLnBrk="1" hangingPunct="1">
              <a:buFontTx/>
              <a:buNone/>
            </a:pPr>
            <a:endParaRPr lang="en-GB" altLang="de-DE" sz="900" smtClean="0"/>
          </a:p>
          <a:p>
            <a:pPr eaLnBrk="1" hangingPunct="1">
              <a:buFontTx/>
              <a:buNone/>
            </a:pPr>
            <a:r>
              <a:rPr lang="en-GB" altLang="de-DE" sz="1800" smtClean="0"/>
              <a:t>Script has elements that can be instantiated with values for context</a:t>
            </a: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1219200" y="2895600"/>
            <a:ext cx="6705600" cy="3733800"/>
            <a:chOff x="768" y="1728"/>
            <a:chExt cx="4224" cy="2352"/>
          </a:xfrm>
        </p:grpSpPr>
        <p:sp>
          <p:nvSpPr>
            <p:cNvPr id="54277" name="Rectangle 5"/>
            <p:cNvSpPr>
              <a:spLocks noChangeArrowheads="1"/>
            </p:cNvSpPr>
            <p:nvPr/>
          </p:nvSpPr>
          <p:spPr bwMode="auto">
            <a:xfrm>
              <a:off x="768" y="1728"/>
              <a:ext cx="4224" cy="2352"/>
            </a:xfrm>
            <a:prstGeom prst="rect">
              <a:avLst/>
            </a:prstGeom>
            <a:solidFill>
              <a:srgbClr val="FFFFCC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54278" name="Text Box 6"/>
            <p:cNvSpPr txBox="1">
              <a:spLocks noChangeArrowheads="1"/>
            </p:cNvSpPr>
            <p:nvPr/>
          </p:nvSpPr>
          <p:spPr bwMode="auto">
            <a:xfrm>
              <a:off x="2064" y="1824"/>
              <a:ext cx="1584" cy="212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de-DE" sz="1600" b="1">
                  <a:latin typeface="Times New Roman" panose="02020603050405020304" pitchFamily="18" charset="0"/>
                </a:rPr>
                <a:t>Script for a visit to the vet</a:t>
              </a:r>
              <a:endParaRPr lang="en-US" altLang="de-DE" sz="1600">
                <a:latin typeface="Times New Roman" panose="02020603050405020304" pitchFamily="18" charset="0"/>
              </a:endParaRPr>
            </a:p>
          </p:txBody>
        </p:sp>
        <p:sp>
          <p:nvSpPr>
            <p:cNvPr id="54279" name="Text Box 7"/>
            <p:cNvSpPr txBox="1">
              <a:spLocks noChangeArrowheads="1"/>
            </p:cNvSpPr>
            <p:nvPr/>
          </p:nvSpPr>
          <p:spPr bwMode="auto">
            <a:xfrm>
              <a:off x="864" y="2160"/>
              <a:ext cx="1872" cy="141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1333500" algn="l"/>
                </a:tabLs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Entry conditions: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dog ill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vet open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owner has money</a:t>
              </a:r>
              <a:endParaRPr lang="en-US" altLang="de-DE" sz="1400">
                <a:latin typeface="Times New Roman" panose="02020603050405020304" pitchFamily="18" charset="0"/>
              </a:endParaRPr>
            </a:p>
            <a:p>
              <a:pPr eaLnBrk="1" hangingPunct="1"/>
              <a:endParaRPr lang="en-US" altLang="de-DE" sz="80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Result: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dog better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owner poorer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vet richer</a:t>
              </a:r>
              <a:endParaRPr lang="en-US" altLang="de-DE" sz="1400">
                <a:latin typeface="Times New Roman" panose="02020603050405020304" pitchFamily="18" charset="0"/>
              </a:endParaRPr>
            </a:p>
            <a:p>
              <a:pPr eaLnBrk="1" hangingPunct="1"/>
              <a:endParaRPr lang="en-US" altLang="de-DE" sz="80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Props: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examination table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medicine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instruments</a:t>
              </a:r>
            </a:p>
          </p:txBody>
        </p:sp>
        <p:sp>
          <p:nvSpPr>
            <p:cNvPr id="54280" name="Text Box 8"/>
            <p:cNvSpPr txBox="1">
              <a:spLocks noChangeArrowheads="1"/>
            </p:cNvSpPr>
            <p:nvPr/>
          </p:nvSpPr>
          <p:spPr bwMode="auto">
            <a:xfrm>
              <a:off x="3024" y="2160"/>
              <a:ext cx="1627" cy="182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Roles: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vet examines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      diagnoses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      treats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owner brings dog in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           pays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           takes dog out</a:t>
              </a:r>
            </a:p>
            <a:p>
              <a:pPr eaLnBrk="1" hangingPunct="1"/>
              <a:endParaRPr lang="en-US" altLang="de-DE" sz="80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Scenes: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arriving at reception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waiting in room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examination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paying</a:t>
              </a:r>
            </a:p>
            <a:p>
              <a:pPr eaLnBrk="1" hangingPunct="1"/>
              <a:endParaRPr lang="en-US" altLang="de-DE" sz="800">
                <a:latin typeface="Times New Roman" panose="02020603050405020304" pitchFamily="18" charset="0"/>
              </a:endParaRPr>
            </a:p>
            <a:p>
              <a:pPr eaLnBrk="1" hangingPunct="1"/>
              <a:r>
                <a:rPr lang="en-US" altLang="de-DE" sz="1400">
                  <a:latin typeface="Times New Roman" panose="02020603050405020304" pitchFamily="18" charset="0"/>
                </a:rPr>
                <a:t>Tracks:	</a:t>
              </a:r>
              <a:r>
                <a:rPr lang="en-US" altLang="de-DE" sz="1400" i="1">
                  <a:latin typeface="Times New Roman" panose="02020603050405020304" pitchFamily="18" charset="0"/>
                </a:rPr>
                <a:t>dog needs medicine</a:t>
              </a:r>
            </a:p>
            <a:p>
              <a:pPr eaLnBrk="1" hangingPunct="1"/>
              <a:r>
                <a:rPr lang="en-US" altLang="de-DE" sz="1400" i="1">
                  <a:latin typeface="Times New Roman" panose="02020603050405020304" pitchFamily="18" charset="0"/>
                </a:rPr>
                <a:t>	dog needs operation</a:t>
              </a:r>
              <a:endParaRPr lang="en-US" altLang="de-DE" sz="1400">
                <a:latin typeface="Times New Roman" panose="02020603050405020304" pitchFamily="18" charset="0"/>
              </a:endParaRPr>
            </a:p>
          </p:txBody>
        </p:sp>
      </p:grp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43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543800" cy="1143000"/>
          </a:xfrm>
        </p:spPr>
        <p:txBody>
          <a:bodyPr/>
          <a:lstStyle/>
          <a:p>
            <a:pPr eaLnBrk="1" hangingPunct="1"/>
            <a:r>
              <a:rPr lang="en-GB" altLang="de-DE" smtClean="0"/>
              <a:t>Models of LTM - Production rules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9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Representation of procedural knowledge. </a:t>
            </a:r>
          </a:p>
          <a:p>
            <a:pPr eaLnBrk="1" hangingPunct="1">
              <a:buFontTx/>
              <a:buNone/>
            </a:pPr>
            <a:endParaRPr lang="en-GB" altLang="de-DE" sz="1600" smtClean="0"/>
          </a:p>
          <a:p>
            <a:pPr eaLnBrk="1" hangingPunct="1">
              <a:buFontTx/>
              <a:buNone/>
            </a:pPr>
            <a:r>
              <a:rPr lang="en-GB" altLang="de-DE" smtClean="0"/>
              <a:t>Condition/action rules </a:t>
            </a:r>
          </a:p>
          <a:p>
            <a:pPr lvl="1" eaLnBrk="1" hangingPunct="1">
              <a:buFontTx/>
              <a:buNone/>
            </a:pPr>
            <a:r>
              <a:rPr lang="en-GB" altLang="de-DE" smtClean="0"/>
              <a:t>if condition is matched</a:t>
            </a:r>
          </a:p>
          <a:p>
            <a:pPr lvl="1" eaLnBrk="1" hangingPunct="1">
              <a:buFontTx/>
              <a:buNone/>
            </a:pPr>
            <a:r>
              <a:rPr lang="en-GB" altLang="de-DE" smtClean="0"/>
              <a:t>then use rule to determine action.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2286000" y="4800600"/>
            <a:ext cx="3429000" cy="1752600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marL="3810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de-DE" sz="1800">
                <a:latin typeface="Arial" panose="020B0604020202020204" pitchFamily="34" charset="0"/>
              </a:rPr>
              <a:t>IF dog is wagging tail</a:t>
            </a:r>
          </a:p>
          <a:p>
            <a:pPr eaLnBrk="1" hangingPunct="1"/>
            <a:r>
              <a:rPr lang="en-US" altLang="de-DE" sz="1800">
                <a:latin typeface="Arial" panose="020B0604020202020204" pitchFamily="34" charset="0"/>
              </a:rPr>
              <a:t>THEN pat dog</a:t>
            </a:r>
          </a:p>
          <a:p>
            <a:pPr eaLnBrk="1" hangingPunct="1"/>
            <a:endParaRPr lang="en-US" altLang="de-DE" sz="1800">
              <a:latin typeface="Arial" panose="020B0604020202020204" pitchFamily="34" charset="0"/>
            </a:endParaRPr>
          </a:p>
          <a:p>
            <a:pPr eaLnBrk="1" hangingPunct="1"/>
            <a:r>
              <a:rPr lang="en-US" altLang="de-DE" sz="1800">
                <a:latin typeface="Arial" panose="020B0604020202020204" pitchFamily="34" charset="0"/>
              </a:rPr>
              <a:t>IF dog is growling</a:t>
            </a:r>
          </a:p>
          <a:p>
            <a:pPr eaLnBrk="1" hangingPunct="1"/>
            <a:r>
              <a:rPr lang="en-US" altLang="de-DE" sz="1800">
                <a:latin typeface="Arial" panose="020B0604020202020204" pitchFamily="34" charset="0"/>
              </a:rPr>
              <a:t>THEN run away</a:t>
            </a:r>
            <a:endParaRPr lang="en-US" altLang="de-DE" sz="1400">
              <a:latin typeface="Arial" panose="020B0604020202020204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LTM - Storage of information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rehearsal</a:t>
            </a:r>
          </a:p>
          <a:p>
            <a:pPr lvl="1" eaLnBrk="1" hangingPunct="1"/>
            <a:r>
              <a:rPr lang="en-GB" altLang="de-DE" sz="2000" smtClean="0"/>
              <a:t>information moves from STM to LTM</a:t>
            </a:r>
          </a:p>
          <a:p>
            <a:pPr lvl="1" eaLnBrk="1" hangingPunct="1"/>
            <a:endParaRPr lang="en-GB" altLang="de-DE" sz="800" smtClean="0"/>
          </a:p>
          <a:p>
            <a:pPr eaLnBrk="1" hangingPunct="1"/>
            <a:r>
              <a:rPr lang="en-GB" altLang="de-DE" sz="2400" smtClean="0"/>
              <a:t>total time hypothesis</a:t>
            </a:r>
          </a:p>
          <a:p>
            <a:pPr lvl="1" eaLnBrk="1" hangingPunct="1"/>
            <a:r>
              <a:rPr lang="en-GB" altLang="de-DE" sz="2000" smtClean="0"/>
              <a:t>amount retained proportional to rehearsal time</a:t>
            </a:r>
          </a:p>
          <a:p>
            <a:pPr lvl="1" eaLnBrk="1" hangingPunct="1"/>
            <a:endParaRPr lang="en-GB" altLang="de-DE" sz="800" smtClean="0"/>
          </a:p>
          <a:p>
            <a:pPr eaLnBrk="1" hangingPunct="1"/>
            <a:r>
              <a:rPr lang="en-GB" altLang="de-DE" sz="2400" smtClean="0"/>
              <a:t>distribution of practice effect</a:t>
            </a:r>
          </a:p>
          <a:p>
            <a:pPr lvl="1" eaLnBrk="1" hangingPunct="1"/>
            <a:r>
              <a:rPr lang="en-GB" altLang="de-DE" sz="2000" smtClean="0"/>
              <a:t>optimized by spreading learning over time</a:t>
            </a:r>
          </a:p>
          <a:p>
            <a:pPr lvl="1" eaLnBrk="1" hangingPunct="1"/>
            <a:endParaRPr lang="en-GB" altLang="de-DE" sz="800" smtClean="0"/>
          </a:p>
          <a:p>
            <a:pPr eaLnBrk="1" hangingPunct="1"/>
            <a:r>
              <a:rPr lang="en-GB" altLang="de-DE" sz="2400" smtClean="0"/>
              <a:t>structure, meaning and familiarity</a:t>
            </a:r>
          </a:p>
          <a:p>
            <a:pPr lvl="1" eaLnBrk="1" hangingPunct="1"/>
            <a:r>
              <a:rPr lang="en-GB" altLang="de-DE" sz="2000" smtClean="0"/>
              <a:t>information easier to remember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8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LTM - Forgetting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decay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information is lost gradually but very slowly</a:t>
            </a:r>
          </a:p>
          <a:p>
            <a:pPr eaLnBrk="1" hangingPunct="1">
              <a:lnSpc>
                <a:spcPct val="90000"/>
              </a:lnSpc>
            </a:pPr>
            <a:endParaRPr lang="en-GB" altLang="de-DE" sz="1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interference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new information replaces old: retroactive interference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old may interfere with new: proactive inhibition 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so may not forget at all memory is selective …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de-DE" sz="8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000" smtClean="0"/>
              <a:t>… affected by emotion – can subconsciously `choose' to forget</a:t>
            </a:r>
            <a:endParaRPr lang="en-GB" altLang="de-DE" sz="2400" smtClean="0"/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5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LTM - retrieval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GB" altLang="de-DE" smtClean="0"/>
              <a:t>recall </a:t>
            </a:r>
          </a:p>
          <a:p>
            <a:pPr lvl="1" eaLnBrk="1" hangingPunct="1"/>
            <a:r>
              <a:rPr lang="en-GB" altLang="de-DE" sz="2000" smtClean="0"/>
              <a:t>information reproduced from memory can be assisted by cues, e.g. categories, imagery</a:t>
            </a:r>
            <a:endParaRPr lang="en-GB" altLang="de-DE" smtClean="0"/>
          </a:p>
          <a:p>
            <a:pPr eaLnBrk="1" hangingPunct="1"/>
            <a:endParaRPr lang="en-GB" altLang="de-DE" smtClean="0"/>
          </a:p>
          <a:p>
            <a:pPr eaLnBrk="1" hangingPunct="1">
              <a:buFontTx/>
              <a:buNone/>
            </a:pPr>
            <a:r>
              <a:rPr lang="en-GB" altLang="de-DE" smtClean="0"/>
              <a:t>recognition</a:t>
            </a:r>
          </a:p>
          <a:p>
            <a:pPr lvl="1" eaLnBrk="1" hangingPunct="1"/>
            <a:r>
              <a:rPr lang="en-GB" altLang="de-DE" sz="2000" smtClean="0"/>
              <a:t>information gives knowledge that it has been seen before</a:t>
            </a:r>
          </a:p>
          <a:p>
            <a:pPr lvl="1" eaLnBrk="1" hangingPunct="1"/>
            <a:r>
              <a:rPr lang="en-GB" altLang="de-DE" sz="2000" smtClean="0"/>
              <a:t>less complex than recall - information is cue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3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GB" altLang="de-DE" smtClean="0"/>
              <a:t>Thinking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981200"/>
          </a:xfrm>
        </p:spPr>
        <p:txBody>
          <a:bodyPr/>
          <a:lstStyle/>
          <a:p>
            <a:pPr marL="381000" algn="l" eaLnBrk="1" hangingPunct="1">
              <a:tabLst>
                <a:tab pos="1333500" algn="l"/>
              </a:tabLst>
            </a:pPr>
            <a:r>
              <a:rPr lang="en-GB" altLang="de-DE" sz="2400" dirty="0" smtClean="0">
                <a:solidFill>
                  <a:schemeClr val="bg1"/>
                </a:solidFill>
              </a:rPr>
              <a:t>deduction, induction, abduction</a:t>
            </a:r>
          </a:p>
          <a:p>
            <a:pPr marL="381000" algn="l" eaLnBrk="1" hangingPunct="1">
              <a:tabLst>
                <a:tab pos="1333500" algn="l"/>
              </a:tabLst>
            </a:pPr>
            <a:endParaRPr lang="en-GB" altLang="de-DE" sz="2400" dirty="0" smtClean="0">
              <a:solidFill>
                <a:schemeClr val="bg1"/>
              </a:solidFill>
            </a:endParaRPr>
          </a:p>
          <a:p>
            <a:pPr marL="381000" algn="l" eaLnBrk="1" hangingPunct="1">
              <a:tabLst>
                <a:tab pos="1333500" algn="l"/>
              </a:tabLst>
            </a:pPr>
            <a:r>
              <a:rPr lang="en-GB" altLang="de-DE" dirty="0" smtClean="0">
                <a:solidFill>
                  <a:schemeClr val="bg1"/>
                </a:solidFill>
              </a:rPr>
              <a:t>Problem solving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3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Deductive Reasoning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GB" altLang="de-DE" sz="2400" smtClean="0"/>
              <a:t>Deduction:</a:t>
            </a:r>
          </a:p>
          <a:p>
            <a:pPr marL="1054100" lvl="1" indent="-381000"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GB" altLang="de-DE" sz="1800" smtClean="0"/>
              <a:t>derive logically necessary conclusion from given premises</a:t>
            </a:r>
            <a:r>
              <a:rPr lang="en-GB" altLang="de-DE" sz="2000" smtClean="0"/>
              <a:t>.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2000" smtClean="0"/>
              <a:t>	</a:t>
            </a:r>
            <a:r>
              <a:rPr lang="en-GB" altLang="de-DE" sz="1800" smtClean="0"/>
              <a:t>e.g.	If it is Friday then she will go to work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1800" smtClean="0"/>
              <a:t>		It is Friday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1800" smtClean="0"/>
              <a:t>		Therefore she will go to work.</a:t>
            </a:r>
            <a:endParaRPr lang="en-GB" altLang="de-DE" sz="2000" smtClean="0"/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r>
              <a:rPr lang="en-GB" altLang="de-DE" sz="2400" smtClean="0"/>
              <a:t>Logical conclusion not necessarily true: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2000" smtClean="0"/>
              <a:t>	</a:t>
            </a:r>
            <a:r>
              <a:rPr lang="en-GB" altLang="de-DE" sz="1800" smtClean="0"/>
              <a:t>e.g.	If it is raining then the ground is dry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1800" smtClean="0"/>
              <a:t>		It is raining</a:t>
            </a:r>
          </a:p>
          <a:p>
            <a:pPr marL="1054100" lvl="1" indent="-381000" eaLnBrk="1" hangingPunct="1">
              <a:lnSpc>
                <a:spcPct val="90000"/>
              </a:lnSpc>
              <a:buFontTx/>
              <a:buNone/>
              <a:tabLst>
                <a:tab pos="1714500" algn="l"/>
              </a:tabLst>
            </a:pPr>
            <a:r>
              <a:rPr lang="en-GB" altLang="de-DE" sz="1800" smtClean="0"/>
              <a:t>		Therefore the ground is dry</a:t>
            </a:r>
          </a:p>
          <a:p>
            <a:pPr eaLnBrk="1" hangingPunct="1">
              <a:lnSpc>
                <a:spcPct val="90000"/>
              </a:lnSpc>
              <a:tabLst>
                <a:tab pos="1714500" algn="l"/>
              </a:tabLst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4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Deduction (cont.)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816100" algn="l"/>
              </a:tabLst>
            </a:pPr>
            <a:r>
              <a:rPr lang="en-GB" altLang="de-DE" smtClean="0"/>
              <a:t>When truth and logical validity clash …</a:t>
            </a:r>
          </a:p>
          <a:p>
            <a:pPr marL="1047750" lvl="1" indent="-374650" eaLnBrk="1" hangingPunct="1">
              <a:buFontTx/>
              <a:buNone/>
              <a:tabLst>
                <a:tab pos="1816100" algn="l"/>
              </a:tabLst>
            </a:pPr>
            <a:r>
              <a:rPr lang="en-GB" altLang="de-DE" smtClean="0"/>
              <a:t>	e.g.	Some people are babies</a:t>
            </a:r>
          </a:p>
          <a:p>
            <a:pPr marL="1047750" lvl="1" indent="-374650" eaLnBrk="1" hangingPunct="1">
              <a:buFontTx/>
              <a:buNone/>
              <a:tabLst>
                <a:tab pos="1816100" algn="l"/>
              </a:tabLst>
            </a:pPr>
            <a:r>
              <a:rPr lang="en-GB" altLang="de-DE" smtClean="0"/>
              <a:t>		Some babies cry</a:t>
            </a:r>
          </a:p>
          <a:p>
            <a:pPr marL="1047750" lvl="1" indent="-374650" eaLnBrk="1" hangingPunct="1">
              <a:buFontTx/>
              <a:buNone/>
              <a:tabLst>
                <a:tab pos="1816100" algn="l"/>
              </a:tabLst>
            </a:pPr>
            <a:r>
              <a:rPr lang="en-GB" altLang="de-DE" smtClean="0"/>
              <a:t>		Inference - Some people cry</a:t>
            </a:r>
          </a:p>
          <a:p>
            <a:pPr eaLnBrk="1" hangingPunct="1">
              <a:buFontTx/>
              <a:buChar char=" "/>
              <a:tabLst>
                <a:tab pos="1816100" algn="l"/>
              </a:tabLst>
            </a:pPr>
            <a:r>
              <a:rPr lang="en-GB" altLang="de-DE" smtClean="0"/>
              <a:t>Correct?</a:t>
            </a:r>
          </a:p>
          <a:p>
            <a:pPr eaLnBrk="1" hangingPunct="1">
              <a:tabLst>
                <a:tab pos="1816100" algn="l"/>
              </a:tabLst>
            </a:pPr>
            <a:endParaRPr lang="en-GB" altLang="de-DE" smtClean="0"/>
          </a:p>
          <a:p>
            <a:pPr eaLnBrk="1" hangingPunct="1">
              <a:tabLst>
                <a:tab pos="1816100" algn="l"/>
              </a:tabLst>
            </a:pPr>
            <a:r>
              <a:rPr lang="en-GB" altLang="de-DE" smtClean="0"/>
              <a:t>People bring world knowledge to bear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28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Inductive Reasoning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r>
              <a:rPr lang="en-GB" altLang="de-DE" sz="2400" smtClean="0"/>
              <a:t>Induction:</a:t>
            </a:r>
          </a:p>
          <a:p>
            <a:pPr lvl="1" eaLnBrk="1" hangingPunct="1">
              <a:lnSpc>
                <a:spcPct val="90000"/>
              </a:lnSpc>
              <a:tabLst>
                <a:tab pos="1524000" algn="l"/>
              </a:tabLst>
            </a:pPr>
            <a:r>
              <a:rPr lang="en-GB" altLang="de-DE" sz="2000" smtClean="0"/>
              <a:t>generalize from cases seen to cases unseen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altLang="de-DE" sz="2000" smtClean="0"/>
              <a:t>e.g.	all elephants we have seen have trunks</a:t>
            </a:r>
            <a:br>
              <a:rPr lang="en-GB" altLang="de-DE" sz="2000" smtClean="0"/>
            </a:br>
            <a:r>
              <a:rPr lang="en-GB" altLang="de-DE" sz="2000" smtClean="0"/>
              <a:t>	therefore all elephants have trunks.</a:t>
            </a:r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r>
              <a:rPr lang="en-GB" altLang="de-DE" sz="2400" smtClean="0"/>
              <a:t>Unreliable:</a:t>
            </a:r>
          </a:p>
          <a:p>
            <a:pPr lvl="1" eaLnBrk="1" hangingPunct="1">
              <a:lnSpc>
                <a:spcPct val="90000"/>
              </a:lnSpc>
              <a:tabLst>
                <a:tab pos="1524000" algn="l"/>
              </a:tabLst>
            </a:pPr>
            <a:r>
              <a:rPr lang="en-GB" altLang="de-DE" sz="2000" smtClean="0"/>
              <a:t>can only prove false not true</a:t>
            </a:r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altLang="de-DE" sz="2400" smtClean="0"/>
              <a:t>… but useful!</a:t>
            </a:r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r>
              <a:rPr lang="en-GB" altLang="de-DE" sz="2400" smtClean="0"/>
              <a:t>Humans not good at using negative evidence</a:t>
            </a:r>
          </a:p>
          <a:p>
            <a:pPr lvl="1" eaLnBrk="1" hangingPunct="1">
              <a:lnSpc>
                <a:spcPct val="90000"/>
              </a:lnSpc>
              <a:buFontTx/>
              <a:buChar char=" "/>
              <a:tabLst>
                <a:tab pos="1524000" algn="l"/>
              </a:tabLst>
            </a:pPr>
            <a:r>
              <a:rPr lang="en-GB" altLang="de-DE" sz="2000" smtClean="0"/>
              <a:t>e.g. Wason's cards.</a:t>
            </a:r>
          </a:p>
          <a:p>
            <a:pPr eaLnBrk="1" hangingPunct="1">
              <a:lnSpc>
                <a:spcPct val="90000"/>
              </a:lnSpc>
              <a:tabLst>
                <a:tab pos="1524000" algn="l"/>
              </a:tabLst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55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Wason's cards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0"/>
            <a:ext cx="7772400" cy="17526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GB" altLang="de-DE" sz="2000" smtClean="0"/>
              <a:t>Is this true?</a:t>
            </a:r>
          </a:p>
          <a:p>
            <a:pPr marL="0" indent="0" algn="ctr" eaLnBrk="1" hangingPunct="1">
              <a:buFontTx/>
              <a:buNone/>
            </a:pPr>
            <a:endParaRPr lang="en-GB" altLang="de-DE" sz="1400" smtClean="0"/>
          </a:p>
          <a:p>
            <a:pPr marL="0" indent="0" algn="ctr" eaLnBrk="1" hangingPunct="1">
              <a:buFontTx/>
              <a:buNone/>
            </a:pPr>
            <a:r>
              <a:rPr lang="en-GB" altLang="de-DE" sz="2000" smtClean="0"/>
              <a:t>How many cards do you need to turn over to find out?</a:t>
            </a:r>
          </a:p>
          <a:p>
            <a:pPr marL="0" indent="0" algn="ctr" eaLnBrk="1" hangingPunct="1">
              <a:buFontTx/>
              <a:buNone/>
            </a:pPr>
            <a:endParaRPr lang="en-GB" altLang="de-DE" sz="1200" smtClean="0"/>
          </a:p>
          <a:p>
            <a:pPr marL="0" indent="0" algn="ctr" eaLnBrk="1" hangingPunct="1">
              <a:buFontTx/>
              <a:buNone/>
            </a:pPr>
            <a:r>
              <a:rPr lang="en-GB" altLang="de-DE" sz="2000" smtClean="0"/>
              <a:t>…. and which cards?</a:t>
            </a: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533400" y="3717925"/>
            <a:ext cx="8077200" cy="400050"/>
          </a:xfrm>
          <a:prstGeom prst="rect">
            <a:avLst/>
          </a:prstGeom>
          <a:solidFill>
            <a:srgbClr val="FFFFCC"/>
          </a:solidFill>
          <a:ln w="317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de-DE" sz="2000">
                <a:latin typeface="Arial" panose="020B0604020202020204" pitchFamily="34" charset="0"/>
              </a:rPr>
              <a:t>If a card has a vowel on one side it has an even number on the other</a:t>
            </a:r>
          </a:p>
        </p:txBody>
      </p:sp>
      <p:grpSp>
        <p:nvGrpSpPr>
          <p:cNvPr id="63493" name="Group 5"/>
          <p:cNvGrpSpPr>
            <a:grpSpLocks/>
          </p:cNvGrpSpPr>
          <p:nvPr/>
        </p:nvGrpSpPr>
        <p:grpSpPr bwMode="auto">
          <a:xfrm>
            <a:off x="2362200" y="1965325"/>
            <a:ext cx="4343400" cy="1311275"/>
            <a:chOff x="768" y="3264"/>
            <a:chExt cx="2736" cy="826"/>
          </a:xfrm>
        </p:grpSpPr>
        <p:sp>
          <p:nvSpPr>
            <p:cNvPr id="63494" name="Rectangle 6"/>
            <p:cNvSpPr>
              <a:spLocks noChangeArrowheads="1"/>
            </p:cNvSpPr>
            <p:nvPr/>
          </p:nvSpPr>
          <p:spPr bwMode="auto">
            <a:xfrm>
              <a:off x="76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3495" name="Rectangle 7"/>
            <p:cNvSpPr>
              <a:spLocks noChangeArrowheads="1"/>
            </p:cNvSpPr>
            <p:nvPr/>
          </p:nvSpPr>
          <p:spPr bwMode="auto">
            <a:xfrm>
              <a:off x="148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3496" name="Rectangle 8"/>
            <p:cNvSpPr>
              <a:spLocks noChangeArrowheads="1"/>
            </p:cNvSpPr>
            <p:nvPr/>
          </p:nvSpPr>
          <p:spPr bwMode="auto">
            <a:xfrm>
              <a:off x="220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3497" name="Rectangle 9"/>
            <p:cNvSpPr>
              <a:spLocks noChangeArrowheads="1"/>
            </p:cNvSpPr>
            <p:nvPr/>
          </p:nvSpPr>
          <p:spPr bwMode="auto">
            <a:xfrm>
              <a:off x="2928" y="3312"/>
              <a:ext cx="576" cy="76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endParaRPr lang="de-DE" altLang="de-DE"/>
            </a:p>
          </p:txBody>
        </p:sp>
        <p:sp>
          <p:nvSpPr>
            <p:cNvPr id="63498" name="Text Box 10"/>
            <p:cNvSpPr txBox="1">
              <a:spLocks noChangeArrowheads="1"/>
            </p:cNvSpPr>
            <p:nvPr/>
          </p:nvSpPr>
          <p:spPr bwMode="auto">
            <a:xfrm>
              <a:off x="863" y="3264"/>
              <a:ext cx="2641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panose="02020603050405020304" pitchFamily="18" charset="0"/>
                </a:defRPr>
              </a:lvl9pPr>
            </a:lstStyle>
            <a:p>
              <a:pPr eaLnBrk="1" hangingPunct="1"/>
              <a:r>
                <a:rPr lang="en-US" altLang="de-DE" sz="8000" b="1">
                  <a:latin typeface="Times New Roman" panose="02020603050405020304" pitchFamily="18" charset="0"/>
                </a:rPr>
                <a:t>7</a:t>
              </a:r>
              <a:r>
                <a:rPr lang="en-GB" altLang="de-DE" sz="8000" b="1">
                  <a:latin typeface="Times New Roman" panose="02020603050405020304" pitchFamily="18" charset="0"/>
                </a:rPr>
                <a:t>  </a:t>
              </a:r>
              <a:r>
                <a:rPr lang="en-US" altLang="de-DE" sz="8000" b="1">
                  <a:latin typeface="Times New Roman" panose="02020603050405020304" pitchFamily="18" charset="0"/>
                </a:rPr>
                <a:t>E  4  K</a:t>
              </a:r>
            </a:p>
          </p:txBody>
        </p:sp>
      </p:grp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2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Abductive reasoning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25600" algn="l"/>
              </a:tabLst>
            </a:pPr>
            <a:r>
              <a:rPr lang="en-GB" altLang="de-DE" smtClean="0"/>
              <a:t>reasoning from event to cause</a:t>
            </a:r>
          </a:p>
          <a:p>
            <a:pPr lvl="1" eaLnBrk="1" hangingPunct="1">
              <a:buFontTx/>
              <a:buChar char=" "/>
              <a:tabLst>
                <a:tab pos="1625600" algn="l"/>
              </a:tabLst>
            </a:pPr>
            <a:r>
              <a:rPr lang="en-GB" altLang="de-DE" sz="2000" smtClean="0"/>
              <a:t>e.g.	Sam drives fast when drunk.</a:t>
            </a:r>
          </a:p>
          <a:p>
            <a:pPr lvl="1" eaLnBrk="1" hangingPunct="1">
              <a:buFontTx/>
              <a:buChar char=" "/>
              <a:tabLst>
                <a:tab pos="1625600" algn="l"/>
              </a:tabLst>
            </a:pPr>
            <a:r>
              <a:rPr lang="en-GB" altLang="de-DE" sz="2000" smtClean="0"/>
              <a:t>	If I see Sam driving fast, assume drunk.</a:t>
            </a:r>
          </a:p>
          <a:p>
            <a:pPr eaLnBrk="1" hangingPunct="1">
              <a:tabLst>
                <a:tab pos="1625600" algn="l"/>
              </a:tabLst>
            </a:pPr>
            <a:endParaRPr lang="en-GB" altLang="de-DE" smtClean="0"/>
          </a:p>
          <a:p>
            <a:pPr eaLnBrk="1" hangingPunct="1">
              <a:tabLst>
                <a:tab pos="1625600" algn="l"/>
              </a:tabLst>
            </a:pPr>
            <a:r>
              <a:rPr lang="en-GB" altLang="de-DE" smtClean="0"/>
              <a:t>Unreliable:</a:t>
            </a:r>
          </a:p>
          <a:p>
            <a:pPr lvl="1" eaLnBrk="1" hangingPunct="1">
              <a:tabLst>
                <a:tab pos="1625600" algn="l"/>
              </a:tabLst>
            </a:pPr>
            <a:r>
              <a:rPr lang="en-GB" altLang="de-DE" smtClean="0"/>
              <a:t>can lead to false explanations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6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Problem solving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Process of finding solution to unfamiliar task using knowledge.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Several theories.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Gestalt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problem solving both productive and reproductive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productive draws on insight and restructuring of 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attractive but not enough evidence to explain `insight' etc.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move away from behaviourism and led towards information processing theories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56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Conciseness: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362200"/>
            <a:ext cx="3754476" cy="22098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464" y="2590801"/>
            <a:ext cx="3439536" cy="233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3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Similarity: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4" y="2212222"/>
            <a:ext cx="4001002" cy="426477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690" y="2228264"/>
            <a:ext cx="4120489" cy="428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Proximity: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304073"/>
            <a:ext cx="6781800" cy="382962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" y="2304072"/>
            <a:ext cx="6781800" cy="395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082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Continuity: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07" y="2514600"/>
            <a:ext cx="6831786" cy="229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15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Closure: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7485254" cy="33528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39" y="2286000"/>
            <a:ext cx="752446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dirty="0" smtClean="0"/>
              <a:t>Law of Experience: </a:t>
            </a: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8" name="Grafik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286000"/>
            <a:ext cx="3767138" cy="33004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897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55" y="1694908"/>
            <a:ext cx="7852845" cy="424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079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dirty="0" smtClean="0"/>
              <a:t>(Some) Gestalt Laws (</a:t>
            </a:r>
            <a:r>
              <a:rPr lang="en-GB" altLang="de-DE" dirty="0" err="1" smtClean="0"/>
              <a:t>cont</a:t>
            </a:r>
            <a:r>
              <a:rPr lang="en-GB" altLang="de-DE" dirty="0" smtClean="0"/>
              <a:t>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altLang="de-DE" sz="1800" dirty="0" smtClean="0"/>
          </a:p>
          <a:p>
            <a:pPr eaLnBrk="1" hangingPunct="1">
              <a:lnSpc>
                <a:spcPct val="90000"/>
              </a:lnSpc>
            </a:pPr>
            <a:endParaRPr lang="en-GB" altLang="de-DE" sz="24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4" y="1108946"/>
            <a:ext cx="8007857" cy="536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1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Problem solving (cont.)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GB" altLang="de-DE" sz="2400" smtClean="0"/>
              <a:t>Problem space theory</a:t>
            </a:r>
          </a:p>
          <a:p>
            <a:pPr marL="476250" lvl="1" eaLnBrk="1" hangingPunct="1"/>
            <a:r>
              <a:rPr lang="en-GB" altLang="de-DE" sz="2000" smtClean="0"/>
              <a:t>problem space comprises problem states</a:t>
            </a:r>
          </a:p>
          <a:p>
            <a:pPr marL="476250" lvl="1" eaLnBrk="1" hangingPunct="1"/>
            <a:r>
              <a:rPr lang="en-GB" altLang="de-DE" sz="2000" smtClean="0"/>
              <a:t>problem solving involves generating states using legal operators</a:t>
            </a:r>
          </a:p>
          <a:p>
            <a:pPr marL="476250" lvl="1" eaLnBrk="1" hangingPunct="1"/>
            <a:r>
              <a:rPr lang="en-GB" altLang="de-DE" sz="2000" smtClean="0"/>
              <a:t>heuristics may be employed to select operators</a:t>
            </a:r>
            <a:br>
              <a:rPr lang="en-GB" altLang="de-DE" sz="2000" smtClean="0"/>
            </a:br>
            <a:r>
              <a:rPr lang="en-GB" altLang="de-DE" sz="2000" smtClean="0"/>
              <a:t>	e.g. means-ends analysis</a:t>
            </a:r>
          </a:p>
          <a:p>
            <a:pPr marL="476250" lvl="1" eaLnBrk="1" hangingPunct="1"/>
            <a:r>
              <a:rPr lang="en-GB" altLang="de-DE" sz="2000" smtClean="0"/>
              <a:t>operates within human information processing system</a:t>
            </a:r>
            <a:br>
              <a:rPr lang="en-GB" altLang="de-DE" sz="2000" smtClean="0"/>
            </a:br>
            <a:r>
              <a:rPr lang="en-GB" altLang="de-DE" sz="2000" smtClean="0"/>
              <a:t>	e.g. STM limits etc.</a:t>
            </a:r>
          </a:p>
          <a:p>
            <a:pPr marL="476250" lvl="1" eaLnBrk="1" hangingPunct="1"/>
            <a:r>
              <a:rPr lang="en-GB" altLang="de-DE" sz="2000" smtClean="0"/>
              <a:t>largely applied to problem solving in well-defined areas</a:t>
            </a:r>
            <a:br>
              <a:rPr lang="en-GB" altLang="de-DE" sz="2000" smtClean="0"/>
            </a:br>
            <a:r>
              <a:rPr lang="en-GB" altLang="de-DE" sz="2000" smtClean="0"/>
              <a:t>	e.g. puzzles rather than knowledge intensive areas</a:t>
            </a:r>
          </a:p>
          <a:p>
            <a:pPr marL="0" indent="0" eaLnBrk="1" hangingPunct="1"/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73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Problem solving (cont.)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Analogy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analogical mapping: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600" smtClean="0"/>
              <a:t>novel problems in new domain?</a:t>
            </a:r>
          </a:p>
          <a:p>
            <a:pPr lvl="2" eaLnBrk="1" hangingPunct="1">
              <a:lnSpc>
                <a:spcPct val="90000"/>
              </a:lnSpc>
            </a:pPr>
            <a:r>
              <a:rPr lang="en-GB" altLang="de-DE" sz="1600" smtClean="0"/>
              <a:t>use knowledge of similar problem from similar domain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analogical mapping difficult if domains are semantically different</a:t>
            </a:r>
          </a:p>
          <a:p>
            <a:pPr eaLnBrk="1" hangingPunct="1">
              <a:lnSpc>
                <a:spcPct val="90000"/>
              </a:lnSpc>
            </a:pPr>
            <a:endParaRPr lang="en-GB" altLang="de-DE" sz="18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Skill acquisition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skilled activity characterized by chunking</a:t>
            </a:r>
            <a:endParaRPr lang="en-GB" altLang="de-DE" sz="2000" smtClean="0"/>
          </a:p>
          <a:p>
            <a:pPr lvl="2" eaLnBrk="1" hangingPunct="1">
              <a:lnSpc>
                <a:spcPct val="90000"/>
              </a:lnSpc>
            </a:pPr>
            <a:r>
              <a:rPr lang="en-GB" altLang="de-DE" sz="1600" smtClean="0"/>
              <a:t>lot of information is chunked to optimize STM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conceptual rather than superficial grouping of problems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1800" smtClean="0"/>
              <a:t>information is structured more effectively</a:t>
            </a:r>
          </a:p>
          <a:p>
            <a:pPr eaLnBrk="1" hangingPunct="1">
              <a:lnSpc>
                <a:spcPct val="90000"/>
              </a:lnSpc>
            </a:pPr>
            <a:endParaRPr lang="en-GB" altLang="de-DE" sz="24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50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Errors and mental models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de-DE" sz="2400" smtClean="0"/>
              <a:t>Types of error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slips 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right intention, but failed to do it right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causes: poor physical skill,inattention etc.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change to aspect of skilled behaviour can cause slip</a:t>
            </a:r>
          </a:p>
          <a:p>
            <a:pPr eaLnBrk="1" hangingPunct="1">
              <a:lnSpc>
                <a:spcPct val="90000"/>
              </a:lnSpc>
            </a:pPr>
            <a:endParaRPr lang="en-GB" altLang="de-DE" sz="1200" smtClean="0"/>
          </a:p>
          <a:p>
            <a:pPr eaLnBrk="1" hangingPunct="1">
              <a:lnSpc>
                <a:spcPct val="90000"/>
              </a:lnSpc>
            </a:pPr>
            <a:r>
              <a:rPr lang="en-GB" altLang="de-DE" sz="2400" smtClean="0"/>
              <a:t>mistakes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wrong intention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de-DE" sz="2000" smtClean="0"/>
              <a:t>	cause: incorrect understanding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altLang="de-DE" sz="1600" smtClean="0"/>
              <a:t>humans create mental models to explain behaviour.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GB" altLang="de-DE" sz="1600" smtClean="0"/>
              <a:t>if wrong (different from actual system) errors can occur</a:t>
            </a:r>
            <a:endParaRPr lang="en-GB" altLang="de-DE" sz="180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91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Emotion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Various theories of how emotion works</a:t>
            </a:r>
            <a:endParaRPr lang="en-GB" altLang="de-DE" smtClean="0"/>
          </a:p>
          <a:p>
            <a:pPr lvl="1" eaLnBrk="1" hangingPunct="1"/>
            <a:r>
              <a:rPr lang="en-GB" altLang="de-DE" sz="2000" smtClean="0"/>
              <a:t>James-Lange: emotion is our interpretation of a physiological response to a stimuli</a:t>
            </a:r>
          </a:p>
          <a:p>
            <a:pPr lvl="1" eaLnBrk="1" hangingPunct="1"/>
            <a:r>
              <a:rPr lang="en-GB" altLang="de-DE" sz="2000" smtClean="0"/>
              <a:t>Cannon: emotion is a psychological response to a stimuli</a:t>
            </a:r>
          </a:p>
          <a:p>
            <a:pPr lvl="1" eaLnBrk="1" hangingPunct="1"/>
            <a:r>
              <a:rPr lang="en-GB" altLang="de-DE" sz="2000" smtClean="0"/>
              <a:t>Schacter-Singer: emotion is the result of our evaluation of our physiological responses, in the light of the whole situation we are in</a:t>
            </a:r>
          </a:p>
          <a:p>
            <a:pPr eaLnBrk="1" hangingPunct="1"/>
            <a:r>
              <a:rPr lang="en-GB" altLang="de-DE" sz="2400" smtClean="0"/>
              <a:t>Emotion clearly involves both cognitive and physical responses to stimuli</a:t>
            </a:r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98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Emotion (cont.)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828800"/>
            <a:ext cx="7772400" cy="4114800"/>
          </a:xfrm>
        </p:spPr>
        <p:txBody>
          <a:bodyPr/>
          <a:lstStyle/>
          <a:p>
            <a:pPr eaLnBrk="1" hangingPunct="1"/>
            <a:r>
              <a:rPr lang="en-GB" altLang="de-DE" sz="2400" smtClean="0"/>
              <a:t>The biological response to physical stimuli is called </a:t>
            </a:r>
            <a:r>
              <a:rPr lang="en-GB" altLang="de-DE" sz="2400" i="1" smtClean="0"/>
              <a:t>affect</a:t>
            </a:r>
          </a:p>
          <a:p>
            <a:pPr eaLnBrk="1" hangingPunct="1">
              <a:buFontTx/>
              <a:buNone/>
            </a:pPr>
            <a:r>
              <a:rPr lang="en-GB" altLang="de-DE" sz="2400" smtClean="0"/>
              <a:t> </a:t>
            </a:r>
          </a:p>
          <a:p>
            <a:pPr eaLnBrk="1" hangingPunct="1"/>
            <a:r>
              <a:rPr lang="en-GB" altLang="de-DE" sz="2400" smtClean="0"/>
              <a:t>Affect influences how we respond to situations</a:t>
            </a:r>
          </a:p>
          <a:p>
            <a:pPr lvl="1" eaLnBrk="1" hangingPunct="1"/>
            <a:r>
              <a:rPr lang="en-GB" altLang="de-DE" sz="2000" smtClean="0"/>
              <a:t>positive </a:t>
            </a:r>
            <a:r>
              <a:rPr lang="en-GB" altLang="de-DE" sz="2000" smtClean="0">
                <a:sym typeface="Symbol" panose="05050102010706020507" pitchFamily="18" charset="2"/>
              </a:rPr>
              <a:t> creative problem solving</a:t>
            </a:r>
          </a:p>
          <a:p>
            <a:pPr lvl="1" eaLnBrk="1" hangingPunct="1"/>
            <a:r>
              <a:rPr lang="en-GB" altLang="de-DE" sz="2000" smtClean="0">
                <a:sym typeface="Symbol" panose="05050102010706020507" pitchFamily="18" charset="2"/>
              </a:rPr>
              <a:t>negative  narrow thinking</a:t>
            </a:r>
            <a:endParaRPr lang="en-GB" altLang="de-DE" smtClean="0"/>
          </a:p>
          <a:p>
            <a:pPr lvl="1" eaLnBrk="1" hangingPunct="1">
              <a:buFontTx/>
              <a:buNone/>
            </a:pPr>
            <a:endParaRPr lang="en-GB" altLang="de-DE" smtClean="0"/>
          </a:p>
          <a:p>
            <a:pPr lvl="1" eaLnBrk="1" hangingPunct="1">
              <a:buFontTx/>
              <a:buNone/>
            </a:pPr>
            <a:r>
              <a:rPr lang="en-GB" altLang="de-DE" smtClean="0"/>
              <a:t>“Negative affect can make it harder to do even easy tasks; positive affect can make it easier to do difficult tasks” </a:t>
            </a:r>
          </a:p>
          <a:p>
            <a:pPr lvl="4" algn="r" eaLnBrk="1" hangingPunct="1">
              <a:buFontTx/>
              <a:buNone/>
            </a:pPr>
            <a:r>
              <a:rPr lang="en-GB" altLang="de-DE" sz="1600" smtClean="0"/>
              <a:t>(Donald Norman)</a:t>
            </a:r>
            <a:endParaRPr lang="en-GB" altLang="de-DE" smtClean="0"/>
          </a:p>
          <a:p>
            <a:pPr eaLnBrk="1" hangingPunct="1"/>
            <a:endParaRPr lang="en-GB" altLang="de-DE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31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Emotion (cont.)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Implications for interface design</a:t>
            </a:r>
          </a:p>
          <a:p>
            <a:pPr lvl="1" eaLnBrk="1" hangingPunct="1"/>
            <a:r>
              <a:rPr lang="en-GB" altLang="de-DE" smtClean="0"/>
              <a:t>stress will increase the difficulty of problem solving</a:t>
            </a:r>
          </a:p>
          <a:p>
            <a:pPr lvl="1" eaLnBrk="1" hangingPunct="1"/>
            <a:r>
              <a:rPr lang="en-GB" altLang="de-DE" smtClean="0"/>
              <a:t>relaxed users will be more forgiving of shortcomings in design</a:t>
            </a:r>
          </a:p>
          <a:p>
            <a:pPr lvl="1" eaLnBrk="1" hangingPunct="1"/>
            <a:r>
              <a:rPr lang="en-GB" altLang="de-DE" smtClean="0"/>
              <a:t>aesthetically pleasing and rewarding interfaces will increase positive affect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3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de-DE" smtClean="0"/>
              <a:t>Individual differences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altLang="de-DE" sz="2400" smtClean="0"/>
              <a:t>long term</a:t>
            </a:r>
            <a:br>
              <a:rPr lang="en-GB" altLang="de-DE" sz="2400" smtClean="0"/>
            </a:br>
            <a:r>
              <a:rPr lang="en-GB" altLang="de-DE" sz="2400" smtClean="0"/>
              <a:t>	–  sex, physical and intellectual abilities</a:t>
            </a:r>
          </a:p>
          <a:p>
            <a:pPr eaLnBrk="1" hangingPunct="1"/>
            <a:r>
              <a:rPr lang="en-GB" altLang="de-DE" sz="2400" smtClean="0"/>
              <a:t>short term</a:t>
            </a:r>
            <a:br>
              <a:rPr lang="en-GB" altLang="de-DE" sz="2400" smtClean="0"/>
            </a:br>
            <a:r>
              <a:rPr lang="en-GB" altLang="de-DE" sz="2400" smtClean="0"/>
              <a:t>	–  effect of stress or fatigue</a:t>
            </a:r>
          </a:p>
          <a:p>
            <a:pPr eaLnBrk="1" hangingPunct="1"/>
            <a:r>
              <a:rPr lang="en-GB" altLang="de-DE" sz="2400" smtClean="0"/>
              <a:t>changing</a:t>
            </a:r>
            <a:br>
              <a:rPr lang="en-GB" altLang="de-DE" sz="2400" smtClean="0"/>
            </a:br>
            <a:r>
              <a:rPr lang="en-GB" altLang="de-DE" sz="2400" smtClean="0"/>
              <a:t>	–  age</a:t>
            </a:r>
          </a:p>
          <a:p>
            <a:pPr eaLnBrk="1" hangingPunct="1"/>
            <a:endParaRPr lang="en-GB" altLang="de-DE" sz="1200" smtClean="0"/>
          </a:p>
          <a:p>
            <a:pPr eaLnBrk="1" hangingPunct="1">
              <a:buFontTx/>
              <a:buNone/>
            </a:pPr>
            <a:r>
              <a:rPr lang="en-GB" altLang="de-DE" sz="2400" smtClean="0"/>
              <a:t>Ask yourself:</a:t>
            </a:r>
            <a:br>
              <a:rPr lang="en-GB" altLang="de-DE" sz="2400" smtClean="0"/>
            </a:br>
            <a:r>
              <a:rPr lang="en-GB" altLang="de-DE" sz="2400" smtClean="0"/>
              <a:t>will design decision exclude section of user population?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838200"/>
          </a:xfrm>
        </p:spPr>
        <p:txBody>
          <a:bodyPr/>
          <a:lstStyle/>
          <a:p>
            <a:pPr eaLnBrk="1" hangingPunct="1"/>
            <a:r>
              <a:rPr lang="en-GB" altLang="de-DE" dirty="0" smtClean="0"/>
              <a:t>Psychology and the Design of Interactive System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2000" dirty="0" smtClean="0"/>
              <a:t>Some direct applications</a:t>
            </a:r>
          </a:p>
          <a:p>
            <a:pPr lvl="1"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1800" dirty="0" smtClean="0"/>
              <a:t>e.g.	blue acuity is poor</a:t>
            </a:r>
            <a:br>
              <a:rPr lang="en-GB" altLang="de-DE" sz="1800" dirty="0" smtClean="0"/>
            </a:br>
            <a:r>
              <a:rPr lang="en-GB" altLang="de-DE" sz="1800" dirty="0" smtClean="0"/>
              <a:t>	</a:t>
            </a:r>
            <a:r>
              <a:rPr lang="en-GB" altLang="de-DE" sz="1800" dirty="0" smtClean="0">
                <a:sym typeface="Symbol" panose="05050102010706020507" pitchFamily="18" charset="2"/>
              </a:rPr>
              <a:t></a:t>
            </a:r>
            <a:r>
              <a:rPr lang="en-GB" altLang="de-DE" sz="1800" dirty="0" smtClean="0"/>
              <a:t> blue should not be used for important detail</a:t>
            </a:r>
          </a:p>
          <a:p>
            <a:pPr eaLnBrk="1" hangingPunct="1">
              <a:lnSpc>
                <a:spcPct val="90000"/>
              </a:lnSpc>
              <a:tabLst>
                <a:tab pos="1435100" algn="l"/>
              </a:tabLst>
            </a:pPr>
            <a:endParaRPr lang="en-GB" altLang="de-DE" sz="2000" dirty="0" smtClean="0"/>
          </a:p>
          <a:p>
            <a:pPr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2000" dirty="0" smtClean="0"/>
              <a:t>However, correct application generally requires understanding of context in psychology, and an understanding of particular experimental conditions</a:t>
            </a:r>
          </a:p>
          <a:p>
            <a:pPr eaLnBrk="1" hangingPunct="1">
              <a:lnSpc>
                <a:spcPct val="90000"/>
              </a:lnSpc>
              <a:tabLst>
                <a:tab pos="1435100" algn="l"/>
              </a:tabLst>
            </a:pPr>
            <a:endParaRPr lang="en-GB" altLang="de-DE" sz="2000" dirty="0" smtClean="0"/>
          </a:p>
          <a:p>
            <a:pPr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2000" dirty="0" smtClean="0"/>
              <a:t>A lot of knowledge has been distilled in</a:t>
            </a:r>
          </a:p>
          <a:p>
            <a:pPr lvl="1"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1800" dirty="0" smtClean="0"/>
              <a:t>guidelines </a:t>
            </a:r>
            <a:endParaRPr lang="en-GB" altLang="de-DE" sz="1800" dirty="0"/>
          </a:p>
          <a:p>
            <a:pPr lvl="1"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1800" dirty="0" smtClean="0"/>
              <a:t>cognitive models</a:t>
            </a:r>
          </a:p>
          <a:p>
            <a:pPr lvl="1" eaLnBrk="1" hangingPunct="1">
              <a:lnSpc>
                <a:spcPct val="90000"/>
              </a:lnSpc>
              <a:tabLst>
                <a:tab pos="1435100" algn="l"/>
              </a:tabLst>
            </a:pPr>
            <a:r>
              <a:rPr lang="en-GB" altLang="de-DE" sz="1800" dirty="0" smtClean="0"/>
              <a:t>experimental and analytic evaluation techniques</a:t>
            </a:r>
            <a:endParaRPr lang="en-GB" altLang="de-DE" sz="2000" dirty="0" smtClean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14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32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3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07975" y="2438400"/>
            <a:ext cx="8229600" cy="990600"/>
          </a:xfrm>
        </p:spPr>
        <p:txBody>
          <a:bodyPr anchor="t" anchorCtr="0">
            <a:normAutofit/>
          </a:bodyPr>
          <a:lstStyle/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de-DE" sz="3200" dirty="0" smtClean="0">
                <a:solidFill>
                  <a:schemeClr val="dk1"/>
                </a:solidFill>
                <a:latin typeface="Times New Roman"/>
                <a:ea typeface="Times New Roman"/>
              </a:rPr>
              <a:t>The Computer</a:t>
            </a:r>
            <a:endParaRPr lang="de-DE" sz="3200" dirty="0">
              <a:solidFill>
                <a:schemeClr val="dk1"/>
              </a:solidFill>
              <a:latin typeface="Times New Roman"/>
              <a:ea typeface="Times New Roman"/>
            </a:endParaRPr>
          </a:p>
          <a:p>
            <a:pPr marL="227013" indent="0">
              <a:spcBef>
                <a:spcPts val="0"/>
              </a:spcBef>
              <a:spcAft>
                <a:spcPts val="600"/>
              </a:spcAft>
              <a:buNone/>
            </a:pPr>
            <a:endParaRPr lang="en-AU" sz="2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8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686800" cy="5638800"/>
          </a:xfrm>
        </p:spPr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en-US" sz="2800" dirty="0"/>
              <a:t>Alan Dix, Janet Finlay, Gregory D. </a:t>
            </a:r>
            <a:r>
              <a:rPr lang="en-US" sz="2800" dirty="0" err="1"/>
              <a:t>Abowd</a:t>
            </a:r>
            <a:r>
              <a:rPr lang="en-US" sz="2800" dirty="0"/>
              <a:t>, Russell Beale, “Human-Computer Interaction, </a:t>
            </a:r>
            <a:r>
              <a:rPr lang="en-US" sz="2800" dirty="0" smtClean="0"/>
              <a:t>3</a:t>
            </a:r>
            <a:r>
              <a:rPr lang="en-US" sz="2800" baseline="30000" dirty="0" smtClean="0"/>
              <a:t>rd</a:t>
            </a:r>
            <a:r>
              <a:rPr lang="en-US" sz="2800" dirty="0" smtClean="0"/>
              <a:t> Edition</a:t>
            </a:r>
            <a:r>
              <a:rPr lang="en-US" sz="2800" dirty="0"/>
              <a:t>”, Prentice Hall, 2004, ISBN: 0-13-046109-1</a:t>
            </a:r>
          </a:p>
          <a:p>
            <a:pPr algn="just">
              <a:spcAft>
                <a:spcPts val="0"/>
              </a:spcAft>
            </a:pPr>
            <a:r>
              <a:rPr lang="en-US" sz="2800" dirty="0"/>
              <a:t>Douglas Whitman, “Cognition, </a:t>
            </a:r>
            <a:r>
              <a:rPr lang="en-US" sz="2800" dirty="0" smtClean="0"/>
              <a:t>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Ed</a:t>
            </a:r>
            <a:r>
              <a:rPr lang="en-US" sz="2800" dirty="0"/>
              <a:t>. ”; Wiley &amp; Sons, 2010, ISBN: 978-0471715665</a:t>
            </a:r>
          </a:p>
          <a:p>
            <a:pPr algn="just"/>
            <a:r>
              <a:rPr lang="en-US" sz="2800" dirty="0"/>
              <a:t>Margaret W. Matlin, “Cognitive Psychology, International Student Version, </a:t>
            </a:r>
            <a:r>
              <a:rPr lang="en-US" sz="2800" dirty="0" smtClean="0"/>
              <a:t>7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</a:t>
            </a:r>
            <a:r>
              <a:rPr lang="en-US" sz="2800" dirty="0"/>
              <a:t>.”, Wiley &amp; Sons</a:t>
            </a:r>
            <a:r>
              <a:rPr lang="en-US" sz="2800" dirty="0" smtClean="0"/>
              <a:t>, 2008, </a:t>
            </a:r>
            <a:r>
              <a:rPr lang="en-US" sz="2800" dirty="0"/>
              <a:t>ISBN: 978-0470409473</a:t>
            </a:r>
          </a:p>
          <a:p>
            <a:pPr>
              <a:spcAft>
                <a:spcPts val="0"/>
              </a:spcAft>
            </a:pPr>
            <a:r>
              <a:rPr lang="en-US" sz="2800" dirty="0" smtClean="0"/>
              <a:t>Thomas </a:t>
            </a:r>
            <a:r>
              <a:rPr lang="en-US" sz="2800" dirty="0" err="1" smtClean="0"/>
              <a:t>Ditzinger</a:t>
            </a:r>
            <a:r>
              <a:rPr lang="en-US" sz="2800" dirty="0" smtClean="0"/>
              <a:t>, “</a:t>
            </a:r>
            <a:r>
              <a:rPr lang="en-US" sz="2800" dirty="0" err="1" smtClean="0"/>
              <a:t>Illusionen</a:t>
            </a:r>
            <a:r>
              <a:rPr lang="en-US" sz="2800" dirty="0" smtClean="0"/>
              <a:t> des </a:t>
            </a:r>
            <a:r>
              <a:rPr lang="en-US" sz="2800" dirty="0" err="1" smtClean="0"/>
              <a:t>Sehens</a:t>
            </a:r>
            <a:r>
              <a:rPr lang="en-US" sz="2800" dirty="0" smtClean="0"/>
              <a:t>,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Ed</a:t>
            </a:r>
            <a:r>
              <a:rPr lang="en-US" sz="2800" dirty="0"/>
              <a:t>.”, </a:t>
            </a:r>
            <a:r>
              <a:rPr lang="en-US" sz="2800" dirty="0" smtClean="0"/>
              <a:t>Springer </a:t>
            </a:r>
            <a:r>
              <a:rPr lang="en-US" sz="2800" dirty="0" err="1" smtClean="0"/>
              <a:t>Spektrum</a:t>
            </a:r>
            <a:r>
              <a:rPr lang="en-US" sz="2800" dirty="0" smtClean="0"/>
              <a:t>, 2013, </a:t>
            </a:r>
            <a:r>
              <a:rPr lang="en-US" sz="2800" dirty="0"/>
              <a:t>ISBN: </a:t>
            </a:r>
            <a:r>
              <a:rPr lang="en-US" sz="2800" dirty="0" smtClean="0"/>
              <a:t>978-3-642-37711-2</a:t>
            </a:r>
          </a:p>
          <a:p>
            <a:pPr>
              <a:spcAft>
                <a:spcPts val="0"/>
              </a:spcAft>
            </a:pPr>
            <a:r>
              <a:rPr lang="en-US" sz="2800" dirty="0" smtClean="0"/>
              <a:t>Matthew MacDonald, “Your Brain, The Missing Manual, 1</a:t>
            </a:r>
            <a:r>
              <a:rPr lang="en-US" sz="2800" baseline="30000" dirty="0" smtClean="0"/>
              <a:t>st</a:t>
            </a:r>
            <a:r>
              <a:rPr lang="en-US" sz="2800" dirty="0" smtClean="0"/>
              <a:t> Ed.”, O’Reilly, </a:t>
            </a:r>
            <a:r>
              <a:rPr lang="en-US" sz="2800" dirty="0"/>
              <a:t>2008,</a:t>
            </a:r>
            <a:r>
              <a:rPr lang="en-US" sz="2800" dirty="0" smtClean="0"/>
              <a:t> ISBN: 978-0-596-51778-6</a:t>
            </a:r>
            <a:endParaRPr lang="en-US" sz="28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672" y="0"/>
            <a:ext cx="621328" cy="621328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844" cy="5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40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2358</Words>
  <Application>Microsoft Office PowerPoint</Application>
  <PresentationFormat>Bildschirmpräsentation (4:3)</PresentationFormat>
  <Paragraphs>573</Paragraphs>
  <Slides>84</Slides>
  <Notes>5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84</vt:i4>
      </vt:variant>
    </vt:vector>
  </HeadingPairs>
  <TitlesOfParts>
    <vt:vector size="96" baseType="lpstr">
      <vt:lpstr>SimSun</vt:lpstr>
      <vt:lpstr>Arial</vt:lpstr>
      <vt:lpstr>Arial Black</vt:lpstr>
      <vt:lpstr>Calibri</vt:lpstr>
      <vt:lpstr>Constantia</vt:lpstr>
      <vt:lpstr>Symbol</vt:lpstr>
      <vt:lpstr>Times</vt:lpstr>
      <vt:lpstr>Times New Roman</vt:lpstr>
      <vt:lpstr>Verdana</vt:lpstr>
      <vt:lpstr>Wingdings</vt:lpstr>
      <vt:lpstr>Wingdings 2</vt:lpstr>
      <vt:lpstr>Flow</vt:lpstr>
      <vt:lpstr>PowerPoint-Präsentation</vt:lpstr>
      <vt:lpstr>Part 1 Introduction</vt:lpstr>
      <vt:lpstr>Learning Objectives</vt:lpstr>
      <vt:lpstr>Some Definitions</vt:lpstr>
      <vt:lpstr>Human-Computer Interaction (HCI)?</vt:lpstr>
      <vt:lpstr>HCI (definition and importance)</vt:lpstr>
      <vt:lpstr>The Importance of HCI </vt:lpstr>
      <vt:lpstr>When HCI fails, the system fails</vt:lpstr>
      <vt:lpstr>The Importance of HCI </vt:lpstr>
      <vt:lpstr>Interdisciplinary nature and scope of HCI </vt:lpstr>
      <vt:lpstr>Why study HCI?</vt:lpstr>
      <vt:lpstr>Part 2 The Human</vt:lpstr>
      <vt:lpstr>Learning Objectives</vt:lpstr>
      <vt:lpstr>The Human</vt:lpstr>
      <vt:lpstr>The Brain</vt:lpstr>
      <vt:lpstr>Neurons</vt:lpstr>
      <vt:lpstr>Model Human Processor</vt:lpstr>
      <vt:lpstr>Model Human Processor (cont)</vt:lpstr>
      <vt:lpstr>A Simplified View of Human Information Processing (HIP)</vt:lpstr>
      <vt:lpstr>A Simplified View of Human Information Processing (HIP) (cont)</vt:lpstr>
      <vt:lpstr>A Simplified View of Human Information Processing (HIP) (cont)</vt:lpstr>
      <vt:lpstr>Major Senses</vt:lpstr>
      <vt:lpstr>People remember</vt:lpstr>
      <vt:lpstr>Vision</vt:lpstr>
      <vt:lpstr>The Eye - physical reception</vt:lpstr>
      <vt:lpstr>Light</vt:lpstr>
      <vt:lpstr>The Eye (Anatomy)</vt:lpstr>
      <vt:lpstr>The Eye (Anatomy)</vt:lpstr>
      <vt:lpstr>Interpreting the signal</vt:lpstr>
      <vt:lpstr>Interpreting the signal (cont)</vt:lpstr>
      <vt:lpstr>Interpreting the signal (cont)</vt:lpstr>
      <vt:lpstr>Optical Illusions</vt:lpstr>
      <vt:lpstr>Optical Illusions (cont)</vt:lpstr>
      <vt:lpstr>Optical Illusions (cont)</vt:lpstr>
      <vt:lpstr>Optical Illusions (cont)</vt:lpstr>
      <vt:lpstr>Optical Illusions (cont)</vt:lpstr>
      <vt:lpstr>Optical Illusions (cont)</vt:lpstr>
      <vt:lpstr>What do you see?</vt:lpstr>
      <vt:lpstr>What do you see?</vt:lpstr>
      <vt:lpstr>Reading</vt:lpstr>
      <vt:lpstr>Hearing</vt:lpstr>
      <vt:lpstr>Hearing (cont)</vt:lpstr>
      <vt:lpstr>Touch</vt:lpstr>
      <vt:lpstr>Movement</vt:lpstr>
      <vt:lpstr>Movement (cont)</vt:lpstr>
      <vt:lpstr>Memory</vt:lpstr>
      <vt:lpstr>sensory memory</vt:lpstr>
      <vt:lpstr>Short-term memory (STM)</vt:lpstr>
      <vt:lpstr>Examples</vt:lpstr>
      <vt:lpstr>Model of STM (Baddeley)</vt:lpstr>
      <vt:lpstr>Long-term memory (LTM)</vt:lpstr>
      <vt:lpstr>Long-term memory (cont.)</vt:lpstr>
      <vt:lpstr>LTM - semantic network</vt:lpstr>
      <vt:lpstr>Models of LTM - Frames</vt:lpstr>
      <vt:lpstr>Models of LTM - Scripts</vt:lpstr>
      <vt:lpstr>Models of LTM - Production rules</vt:lpstr>
      <vt:lpstr>LTM - Storage of information</vt:lpstr>
      <vt:lpstr>LTM - Forgetting</vt:lpstr>
      <vt:lpstr>LTM - retrieval</vt:lpstr>
      <vt:lpstr>Thinking</vt:lpstr>
      <vt:lpstr>Deductive Reasoning</vt:lpstr>
      <vt:lpstr>Deduction (cont.)</vt:lpstr>
      <vt:lpstr>Inductive Reasoning</vt:lpstr>
      <vt:lpstr>Wason's cards</vt:lpstr>
      <vt:lpstr>Abductive reasoning</vt:lpstr>
      <vt:lpstr>Problem solving</vt:lpstr>
      <vt:lpstr>(Some) Gestalt Laws</vt:lpstr>
      <vt:lpstr>(Some) Gestalt Laws (cont)</vt:lpstr>
      <vt:lpstr>(Some) Gestalt Laws (cont)</vt:lpstr>
      <vt:lpstr>(Some) Gestalt Laws (cont)</vt:lpstr>
      <vt:lpstr>(Some) Gestalt Laws (cont)</vt:lpstr>
      <vt:lpstr>(Some) Gestalt Laws (cont)</vt:lpstr>
      <vt:lpstr>(Some) Gestalt Laws (cont)</vt:lpstr>
      <vt:lpstr>(Some) Gestalt Laws (cont)</vt:lpstr>
      <vt:lpstr>Problem solving (cont.)</vt:lpstr>
      <vt:lpstr>Problem solving (cont.)</vt:lpstr>
      <vt:lpstr>Errors and mental models</vt:lpstr>
      <vt:lpstr>Emotion</vt:lpstr>
      <vt:lpstr>Emotion (cont.)</vt:lpstr>
      <vt:lpstr>Emotion (cont.)</vt:lpstr>
      <vt:lpstr>Individual differences</vt:lpstr>
      <vt:lpstr>Psychology and the Design of Interactive System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526</cp:revision>
  <dcterms:created xsi:type="dcterms:W3CDTF">2006-08-16T00:00:00Z</dcterms:created>
  <dcterms:modified xsi:type="dcterms:W3CDTF">2018-02-19T09:09:17Z</dcterms:modified>
</cp:coreProperties>
</file>